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DA3C4-6DB5-447E-831F-C6E3DEEDF7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BC4227-5FC3-403B-961A-E9674D39C8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4EFA5D-09F1-4CC1-AA95-8560F411A395}"/>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CD0508C9-88F9-4AFA-8390-C9F97A10B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CB81E2-B112-44E5-B667-EB58373579A4}"/>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2172253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CAAA-90EA-45E2-A34F-CC775E26AF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EA8F57-08FE-4321-924F-93E0AAE620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1C1A17-9F7E-4083-A391-B24393C4F96E}"/>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9EBB34A7-DEAA-47FD-BBCB-5AFE718D0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36F31-8CC9-4D17-B060-5D9E7DCBBED2}"/>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1292618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13903-DD13-42F2-8FF7-DD1497DF24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AD8C57-005F-41F1-9367-04750F3FB4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D80358-C1B2-46C5-9181-37E1846ADC57}"/>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4131494A-E7D6-4BBC-A295-3F5EB353E2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859C0-7470-4DFF-9343-B3C3F9E3F571}"/>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3234760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F97A9-0363-4D3A-99BD-E1A8F8D05C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7AA59C-9371-4B82-8BE3-BA4048518F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F1FE1E-AC04-4DF1-9228-4ACCFDD0E6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02CF68-4497-4FEA-BCC1-BBEDECA82497}"/>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6" name="Footer Placeholder 5">
            <a:extLst>
              <a:ext uri="{FF2B5EF4-FFF2-40B4-BE49-F238E27FC236}">
                <a16:creationId xmlns:a16="http://schemas.microsoft.com/office/drawing/2014/main" id="{4ADD2D6F-8B06-4A4C-8F94-161AAE8477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FA1D9-E152-4021-B6D0-298D1EDA7C1B}"/>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4059183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1746-9996-4FF0-A29B-10EC77261B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6A0EF-0602-4165-BDD9-F2962D3B78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7D162B-3421-41AD-BEB1-684DC3274F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B9DC5D-229B-4A84-8232-3A600EC5BD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1B5640-B696-4A7D-9A99-CA5CB95967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60D20D-DBAA-4457-A438-5C5900882969}"/>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8" name="Footer Placeholder 7">
            <a:extLst>
              <a:ext uri="{FF2B5EF4-FFF2-40B4-BE49-F238E27FC236}">
                <a16:creationId xmlns:a16="http://schemas.microsoft.com/office/drawing/2014/main" id="{6D46C927-69DA-4B2D-A6F2-0321E37A3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17C169-FE6F-4106-B64A-82F9EE40C5EE}"/>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154300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44990-4000-4BA1-BDD6-62532CF182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236500-2DAA-45A8-A837-78CD38F6C3F2}"/>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4" name="Footer Placeholder 3">
            <a:extLst>
              <a:ext uri="{FF2B5EF4-FFF2-40B4-BE49-F238E27FC236}">
                <a16:creationId xmlns:a16="http://schemas.microsoft.com/office/drawing/2014/main" id="{42A01D56-64DB-4DF5-8C8C-265B3004C2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566C2B-30C1-4639-9E57-AEF712E4CA34}"/>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4206203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4349EC-076F-4DBE-9898-A407873D077F}"/>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3" name="Footer Placeholder 2">
            <a:extLst>
              <a:ext uri="{FF2B5EF4-FFF2-40B4-BE49-F238E27FC236}">
                <a16:creationId xmlns:a16="http://schemas.microsoft.com/office/drawing/2014/main" id="{DD5B1E14-6DDE-476A-9B4B-6CC3D24B7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BB3589-F772-4905-B2CC-071497BA8C3C}"/>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661177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F5781-5618-411A-8EB2-15CA7F4180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3D4474-7BDB-441E-A933-F9755BC0A3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0495CD-F6EB-43D0-AC43-997F022DDA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BE6127-6E54-4345-8A00-9501FC1A7475}"/>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6" name="Footer Placeholder 5">
            <a:extLst>
              <a:ext uri="{FF2B5EF4-FFF2-40B4-BE49-F238E27FC236}">
                <a16:creationId xmlns:a16="http://schemas.microsoft.com/office/drawing/2014/main" id="{2A3DC29C-C446-4104-A787-56840308E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1CB39F-1541-4160-99F1-09F4D248A708}"/>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1667449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DC3E-6340-47DB-A882-E3E56A6EBE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991E52-B278-4835-89A5-C6DE6FC4FD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F693D6-D6C8-432C-A425-4B842B4E1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6E02DF-6696-4379-BA54-CE5014A303FD}"/>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6" name="Footer Placeholder 5">
            <a:extLst>
              <a:ext uri="{FF2B5EF4-FFF2-40B4-BE49-F238E27FC236}">
                <a16:creationId xmlns:a16="http://schemas.microsoft.com/office/drawing/2014/main" id="{E8562088-0CBA-4DA1-AD57-687461BC7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48E0F-18BF-404E-88E3-1E870A36687B}"/>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2425430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2A0A-86D7-4E27-83B0-D55CC51E3F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E5D6C0-D9D8-4D10-AE7A-3C5B91CE08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81CA2-BB8E-40B2-A4A6-0777299EB2F1}"/>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51430C6F-DDE0-4F9E-9E04-050614847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623DFF-71D4-4D30-97E0-47F1D48C0A50}"/>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3525554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3319DE-D47E-4FB3-84EA-D02FABD27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D0043-5D80-433E-A686-0D2F8FE200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F2C3E5-D338-4031-BF86-25C587A003FE}"/>
              </a:ext>
            </a:extLst>
          </p:cNvPr>
          <p:cNvSpPr>
            <a:spLocks noGrp="1"/>
          </p:cNvSpPr>
          <p:nvPr>
            <p:ph type="dt" sz="half" idx="10"/>
          </p:nvPr>
        </p:nvSpPr>
        <p:spPr/>
        <p:txBody>
          <a:body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94D5365A-CAD5-4B68-BD5F-1C8FF41895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C9D60-95BB-46AA-8DBC-647912A0CDDC}"/>
              </a:ext>
            </a:extLst>
          </p:cNvPr>
          <p:cNvSpPr>
            <a:spLocks noGrp="1"/>
          </p:cNvSpPr>
          <p:nvPr>
            <p:ph type="sldNum" sz="quarter" idx="12"/>
          </p:nvPr>
        </p:nvSpPr>
        <p:spPr/>
        <p:txBody>
          <a:bodyPr/>
          <a:lstStyle/>
          <a:p>
            <a:fld id="{60524FBC-5ABA-4E19-907E-35D68E7A3A29}" type="slidenum">
              <a:rPr lang="en-GB" smtClean="0"/>
              <a:t>‹#›</a:t>
            </a:fld>
            <a:endParaRPr lang="en-GB"/>
          </a:p>
        </p:txBody>
      </p:sp>
    </p:spTree>
    <p:extLst>
      <p:ext uri="{BB962C8B-B14F-4D97-AF65-F5344CB8AC3E}">
        <p14:creationId xmlns:p14="http://schemas.microsoft.com/office/powerpoint/2010/main" val="1155288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C5A14B-FEF4-4551-8FE2-F52F44F130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BCA3E8-4B0C-4F84-9A21-9E71CBC8C9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5C2EA7-307F-45CF-8714-359920AA88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570F70-A80B-4CF2-B680-52BC6A5FFC8C}" type="datetimeFigureOut">
              <a:rPr lang="en-GB" smtClean="0"/>
              <a:t>27/03/2020</a:t>
            </a:fld>
            <a:endParaRPr lang="en-GB"/>
          </a:p>
        </p:txBody>
      </p:sp>
      <p:sp>
        <p:nvSpPr>
          <p:cNvPr id="5" name="Footer Placeholder 4">
            <a:extLst>
              <a:ext uri="{FF2B5EF4-FFF2-40B4-BE49-F238E27FC236}">
                <a16:creationId xmlns:a16="http://schemas.microsoft.com/office/drawing/2014/main" id="{440FC7AC-5BFA-4D85-85D8-A96AFD637D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59202F-3938-49FF-9848-C87E23FDD4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524FBC-5ABA-4E19-907E-35D68E7A3A29}" type="slidenum">
              <a:rPr lang="en-GB" smtClean="0"/>
              <a:t>‹#›</a:t>
            </a:fld>
            <a:endParaRPr lang="en-GB"/>
          </a:p>
        </p:txBody>
      </p:sp>
    </p:spTree>
    <p:extLst>
      <p:ext uri="{BB962C8B-B14F-4D97-AF65-F5344CB8AC3E}">
        <p14:creationId xmlns:p14="http://schemas.microsoft.com/office/powerpoint/2010/main" val="1977391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device&#10;&#10;Description automatically generated">
            <a:extLst>
              <a:ext uri="{FF2B5EF4-FFF2-40B4-BE49-F238E27FC236}">
                <a16:creationId xmlns:a16="http://schemas.microsoft.com/office/drawing/2014/main" id="{BDA687F5-F7D4-46CF-BC46-34BEA1F88F64}"/>
              </a:ext>
            </a:extLst>
          </p:cNvPr>
          <p:cNvPicPr>
            <a:picLocks noChangeAspect="1"/>
          </p:cNvPicPr>
          <p:nvPr/>
        </p:nvPicPr>
        <p:blipFill rotWithShape="1">
          <a:blip r:embed="rId2">
            <a:extLst>
              <a:ext uri="{28A0092B-C50C-407E-A947-70E740481C1C}">
                <a14:useLocalDpi xmlns:a14="http://schemas.microsoft.com/office/drawing/2010/main" val="0"/>
              </a:ext>
            </a:extLst>
          </a:blip>
          <a:srcRect l="10356" r="5271" b="-1"/>
          <a:stretch/>
        </p:blipFill>
        <p:spPr>
          <a:xfrm>
            <a:off x="-2" y="10"/>
            <a:ext cx="8668512" cy="6857990"/>
          </a:xfrm>
          <a:prstGeom prst="rect">
            <a:avLst/>
          </a:prstGeom>
        </p:spPr>
      </p:pic>
      <p:sp>
        <p:nvSpPr>
          <p:cNvPr id="19"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4E15F-2223-467F-89B5-32E6FECAD9D5}"/>
              </a:ext>
            </a:extLst>
          </p:cNvPr>
          <p:cNvSpPr>
            <a:spLocks noGrp="1"/>
          </p:cNvSpPr>
          <p:nvPr>
            <p:ph type="ctrTitle"/>
          </p:nvPr>
        </p:nvSpPr>
        <p:spPr>
          <a:xfrm>
            <a:off x="7848600" y="1122363"/>
            <a:ext cx="4023360" cy="3204134"/>
          </a:xfrm>
        </p:spPr>
        <p:txBody>
          <a:bodyPr anchor="b">
            <a:normAutofit/>
          </a:bodyPr>
          <a:lstStyle/>
          <a:p>
            <a:pPr algn="l"/>
            <a:r>
              <a:rPr lang="en-GB" sz="4800">
                <a:latin typeface="Arial" panose="020B0604020202020204" pitchFamily="34" charset="0"/>
                <a:cs typeface="Arial" panose="020B0604020202020204" pitchFamily="34" charset="0"/>
              </a:rPr>
              <a:t>Financial Management</a:t>
            </a:r>
          </a:p>
        </p:txBody>
      </p:sp>
      <p:sp>
        <p:nvSpPr>
          <p:cNvPr id="3" name="Subtitle 2">
            <a:extLst>
              <a:ext uri="{FF2B5EF4-FFF2-40B4-BE49-F238E27FC236}">
                <a16:creationId xmlns:a16="http://schemas.microsoft.com/office/drawing/2014/main" id="{D727E209-FFBE-4275-8E10-13D0DDF5A879}"/>
              </a:ext>
            </a:extLst>
          </p:cNvPr>
          <p:cNvSpPr>
            <a:spLocks noGrp="1"/>
          </p:cNvSpPr>
          <p:nvPr>
            <p:ph type="subTitle" idx="1"/>
          </p:nvPr>
        </p:nvSpPr>
        <p:spPr>
          <a:xfrm>
            <a:off x="7848600" y="4872922"/>
            <a:ext cx="4023360" cy="1208141"/>
          </a:xfrm>
        </p:spPr>
        <p:txBody>
          <a:bodyPr>
            <a:normAutofit/>
          </a:bodyPr>
          <a:lstStyle/>
          <a:p>
            <a:pPr algn="l"/>
            <a:r>
              <a:rPr lang="en-GB" sz="2000">
                <a:latin typeface="Arial" panose="020B0604020202020204" pitchFamily="34" charset="0"/>
                <a:cs typeface="Arial" panose="020B0604020202020204" pitchFamily="34" charset="0"/>
              </a:rPr>
              <a:t>Student: Costica Munteanu </a:t>
            </a:r>
          </a:p>
          <a:p>
            <a:pPr algn="l"/>
            <a:r>
              <a:rPr lang="en-GB" sz="2000">
                <a:latin typeface="Arial" panose="020B0604020202020204" pitchFamily="34" charset="0"/>
                <a:cs typeface="Arial" panose="020B0604020202020204" pitchFamily="34" charset="0"/>
              </a:rPr>
              <a:t>Student number: 1815196</a:t>
            </a:r>
          </a:p>
          <a:p>
            <a:pPr algn="l"/>
            <a:r>
              <a:rPr lang="en-GB" sz="2000">
                <a:latin typeface="Arial" panose="020B0604020202020204" pitchFamily="34" charset="0"/>
                <a:cs typeface="Arial" panose="020B0604020202020204" pitchFamily="34" charset="0"/>
              </a:rPr>
              <a:t>Lecturer: David Jenkins</a:t>
            </a:r>
          </a:p>
        </p:txBody>
      </p:sp>
      <p:sp>
        <p:nvSpPr>
          <p:cNvPr id="20"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1445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1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2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DE4767-72A9-42F4-8A5A-0AF9E43F6048}"/>
              </a:ext>
            </a:extLst>
          </p:cNvPr>
          <p:cNvSpPr>
            <a:spLocks noGrp="1"/>
          </p:cNvSpPr>
          <p:nvPr>
            <p:ph type="title"/>
          </p:nvPr>
        </p:nvSpPr>
        <p:spPr>
          <a:xfrm>
            <a:off x="838199" y="365125"/>
            <a:ext cx="5529943" cy="1325563"/>
          </a:xfrm>
        </p:spPr>
        <p:txBody>
          <a:bodyPr>
            <a:normAutofit/>
          </a:bodyPr>
          <a:lstStyle/>
          <a:p>
            <a:r>
              <a:rPr lang="en-GB">
                <a:latin typeface="Arial" panose="020B0604020202020204" pitchFamily="34" charset="0"/>
                <a:cs typeface="Arial" panose="020B0604020202020204" pitchFamily="34" charset="0"/>
              </a:rPr>
              <a:t>Rangemaster </a:t>
            </a:r>
          </a:p>
        </p:txBody>
      </p:sp>
      <p:sp>
        <p:nvSpPr>
          <p:cNvPr id="3" name="Content Placeholder 2">
            <a:extLst>
              <a:ext uri="{FF2B5EF4-FFF2-40B4-BE49-F238E27FC236}">
                <a16:creationId xmlns:a16="http://schemas.microsoft.com/office/drawing/2014/main" id="{4B36E289-E5AC-431A-A057-C580BB432537}"/>
              </a:ext>
            </a:extLst>
          </p:cNvPr>
          <p:cNvSpPr>
            <a:spLocks noGrp="1"/>
          </p:cNvSpPr>
          <p:nvPr>
            <p:ph idx="1"/>
          </p:nvPr>
        </p:nvSpPr>
        <p:spPr>
          <a:xfrm>
            <a:off x="838199" y="1825625"/>
            <a:ext cx="4142091" cy="3399518"/>
          </a:xfrm>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After we calculate all the ratios necessary to see the difference between 2018, and 2019, here I choose to talk about types of ratios and what the company must do relating to profit, inventory, gearing and so one. </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Profitability it is composed by ROCE, Asset Turnover, Gros Profit and Net Operating Profit. Our results are more than satisfactory, the assets are working, the profit it is defiantly increasing. The company must decide now how will do to maintain this increasing and to do something to expand the business.</a:t>
            </a:r>
          </a:p>
        </p:txBody>
      </p:sp>
      <p:pic>
        <p:nvPicPr>
          <p:cNvPr id="5" name="Picture 4" descr="A picture containing object, light&#10;&#10;Description automatically generated">
            <a:extLst>
              <a:ext uri="{FF2B5EF4-FFF2-40B4-BE49-F238E27FC236}">
                <a16:creationId xmlns:a16="http://schemas.microsoft.com/office/drawing/2014/main" id="{04F13524-3BA6-4D00-809E-48F33052C5BC}"/>
              </a:ext>
            </a:extLst>
          </p:cNvPr>
          <p:cNvPicPr>
            <a:picLocks noChangeAspect="1"/>
          </p:cNvPicPr>
          <p:nvPr/>
        </p:nvPicPr>
        <p:blipFill rotWithShape="1">
          <a:blip r:embed="rId2">
            <a:extLst>
              <a:ext uri="{28A0092B-C50C-407E-A947-70E740481C1C}">
                <a14:useLocalDpi xmlns:a14="http://schemas.microsoft.com/office/drawing/2010/main" val="0"/>
              </a:ext>
            </a:extLst>
          </a:blip>
          <a:srcRect l="8726" r="41698"/>
          <a:stretch/>
        </p:blipFill>
        <p:spPr>
          <a:xfrm>
            <a:off x="9526793" y="365125"/>
            <a:ext cx="1992835" cy="2411852"/>
          </a:xfrm>
          <a:prstGeom prst="rect">
            <a:avLst/>
          </a:prstGeom>
        </p:spPr>
      </p:pic>
      <p:graphicFrame>
        <p:nvGraphicFramePr>
          <p:cNvPr id="6" name="Table 5">
            <a:extLst>
              <a:ext uri="{FF2B5EF4-FFF2-40B4-BE49-F238E27FC236}">
                <a16:creationId xmlns:a16="http://schemas.microsoft.com/office/drawing/2014/main" id="{9FFB12DF-B6A4-4226-A5DF-B9DB02736C1F}"/>
              </a:ext>
            </a:extLst>
          </p:cNvPr>
          <p:cNvGraphicFramePr>
            <a:graphicFrameLocks noGrp="1"/>
          </p:cNvGraphicFramePr>
          <p:nvPr>
            <p:extLst>
              <p:ext uri="{D42A27DB-BD31-4B8C-83A1-F6EECF244321}">
                <p14:modId xmlns:p14="http://schemas.microsoft.com/office/powerpoint/2010/main" val="3764159443"/>
              </p:ext>
            </p:extLst>
          </p:nvPr>
        </p:nvGraphicFramePr>
        <p:xfrm>
          <a:off x="5950858" y="3827862"/>
          <a:ext cx="5907313" cy="2408173"/>
        </p:xfrm>
        <a:graphic>
          <a:graphicData uri="http://schemas.openxmlformats.org/drawingml/2006/table">
            <a:tbl>
              <a:tblPr firstRow="1" firstCol="1" bandRow="1">
                <a:tableStyleId>{5C22544A-7EE6-4342-B048-85BDC9FD1C3A}</a:tableStyleId>
              </a:tblPr>
              <a:tblGrid>
                <a:gridCol w="1712685">
                  <a:extLst>
                    <a:ext uri="{9D8B030D-6E8A-4147-A177-3AD203B41FA5}">
                      <a16:colId xmlns:a16="http://schemas.microsoft.com/office/drawing/2014/main" val="761217474"/>
                    </a:ext>
                  </a:extLst>
                </a:gridCol>
                <a:gridCol w="986971">
                  <a:extLst>
                    <a:ext uri="{9D8B030D-6E8A-4147-A177-3AD203B41FA5}">
                      <a16:colId xmlns:a16="http://schemas.microsoft.com/office/drawing/2014/main" val="4123997617"/>
                    </a:ext>
                  </a:extLst>
                </a:gridCol>
                <a:gridCol w="1059543">
                  <a:extLst>
                    <a:ext uri="{9D8B030D-6E8A-4147-A177-3AD203B41FA5}">
                      <a16:colId xmlns:a16="http://schemas.microsoft.com/office/drawing/2014/main" val="2023546242"/>
                    </a:ext>
                  </a:extLst>
                </a:gridCol>
                <a:gridCol w="972457">
                  <a:extLst>
                    <a:ext uri="{9D8B030D-6E8A-4147-A177-3AD203B41FA5}">
                      <a16:colId xmlns:a16="http://schemas.microsoft.com/office/drawing/2014/main" val="3206178365"/>
                    </a:ext>
                  </a:extLst>
                </a:gridCol>
                <a:gridCol w="1175657">
                  <a:extLst>
                    <a:ext uri="{9D8B030D-6E8A-4147-A177-3AD203B41FA5}">
                      <a16:colId xmlns:a16="http://schemas.microsoft.com/office/drawing/2014/main" val="482152862"/>
                    </a:ext>
                  </a:extLst>
                </a:gridCol>
              </a:tblGrid>
              <a:tr h="467101">
                <a:tc>
                  <a:txBody>
                    <a:bodyPr/>
                    <a:lstStyle/>
                    <a:p>
                      <a:pPr algn="l">
                        <a:lnSpc>
                          <a:spcPct val="107000"/>
                        </a:lnSpc>
                        <a:spcAft>
                          <a:spcPts val="0"/>
                        </a:spcAft>
                      </a:pPr>
                      <a:r>
                        <a:rPr lang="en-GB" sz="1600" dirty="0">
                          <a:effectLst/>
                          <a:latin typeface="Arial" panose="020B0604020202020204" pitchFamily="34" charset="0"/>
                          <a:cs typeface="Arial" panose="020B0604020202020204" pitchFamily="34" charset="0"/>
                        </a:rPr>
                        <a:t>ROCE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35.2%</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31.2%</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4%</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l">
                        <a:lnSpc>
                          <a:spcPct val="107000"/>
                        </a:lnSpc>
                        <a:spcAft>
                          <a:spcPts val="0"/>
                        </a:spcAft>
                      </a:pPr>
                      <a:r>
                        <a:rPr lang="en-GB" sz="1600">
                          <a:effectLst/>
                          <a:latin typeface="Arial" panose="020B0604020202020204" pitchFamily="34" charset="0"/>
                          <a:cs typeface="Arial" panose="020B0604020202020204" pitchFamily="34" charset="0"/>
                        </a:rPr>
                        <a:t> 12.8%</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extLst>
                  <a:ext uri="{0D108BD9-81ED-4DB2-BD59-A6C34878D82A}">
                    <a16:rowId xmlns:a16="http://schemas.microsoft.com/office/drawing/2014/main" val="3759144983"/>
                  </a:ext>
                </a:extLst>
              </a:tr>
              <a:tr h="470730">
                <a:tc>
                  <a:txBody>
                    <a:bodyPr/>
                    <a:lstStyle/>
                    <a:p>
                      <a:pPr algn="l">
                        <a:lnSpc>
                          <a:spcPct val="107000"/>
                        </a:lnSpc>
                        <a:spcAft>
                          <a:spcPts val="0"/>
                        </a:spcAft>
                      </a:pPr>
                      <a:r>
                        <a:rPr lang="en-GB" sz="1600" dirty="0">
                          <a:effectLst/>
                          <a:latin typeface="Arial" panose="020B0604020202020204" pitchFamily="34" charset="0"/>
                          <a:cs typeface="Arial" panose="020B0604020202020204" pitchFamily="34" charset="0"/>
                        </a:rPr>
                        <a:t>Asset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       183 pence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            173 pence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10 pence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5.7%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extLst>
                  <a:ext uri="{0D108BD9-81ED-4DB2-BD59-A6C34878D82A}">
                    <a16:rowId xmlns:a16="http://schemas.microsoft.com/office/drawing/2014/main" val="4214684700"/>
                  </a:ext>
                </a:extLst>
              </a:tr>
              <a:tr h="566056">
                <a:tc>
                  <a:txBody>
                    <a:bodyPr/>
                    <a:lstStyle/>
                    <a:p>
                      <a:pPr algn="l">
                        <a:lnSpc>
                          <a:spcPct val="107000"/>
                        </a:lnSpc>
                        <a:spcAft>
                          <a:spcPts val="0"/>
                        </a:spcAft>
                      </a:pPr>
                      <a:r>
                        <a:rPr lang="en-GB" sz="1600">
                          <a:effectLst/>
                          <a:latin typeface="Arial" panose="020B0604020202020204" pitchFamily="34" charset="0"/>
                          <a:cs typeface="Arial" panose="020B0604020202020204" pitchFamily="34" charset="0"/>
                        </a:rPr>
                        <a:t>Gross Profit Margin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26.80%</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26.80%</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                                          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extLst>
                  <a:ext uri="{0D108BD9-81ED-4DB2-BD59-A6C34878D82A}">
                    <a16:rowId xmlns:a16="http://schemas.microsoft.com/office/drawing/2014/main" val="14707775"/>
                  </a:ext>
                </a:extLst>
              </a:tr>
              <a:tr h="611238">
                <a:tc>
                  <a:txBody>
                    <a:bodyPr/>
                    <a:lstStyle/>
                    <a:p>
                      <a:pPr algn="l">
                        <a:lnSpc>
                          <a:spcPct val="107000"/>
                        </a:lnSpc>
                        <a:spcAft>
                          <a:spcPts val="0"/>
                        </a:spcAft>
                      </a:pPr>
                      <a:r>
                        <a:rPr lang="en-GB" sz="1600">
                          <a:effectLst/>
                          <a:latin typeface="Arial" panose="020B0604020202020204" pitchFamily="34" charset="0"/>
                          <a:cs typeface="Arial" panose="020B0604020202020204" pitchFamily="34" charset="0"/>
                        </a:rPr>
                        <a:t>Net Operanting Profit Margin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19.2%</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18%</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                                        1.2%</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6.6%</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71445" marR="71445" marT="0" marB="0" anchor="b"/>
                </a:tc>
                <a:extLst>
                  <a:ext uri="{0D108BD9-81ED-4DB2-BD59-A6C34878D82A}">
                    <a16:rowId xmlns:a16="http://schemas.microsoft.com/office/drawing/2014/main" val="1556669156"/>
                  </a:ext>
                </a:extLst>
              </a:tr>
            </a:tbl>
          </a:graphicData>
        </a:graphic>
      </p:graphicFrame>
    </p:spTree>
    <p:extLst>
      <p:ext uri="{BB962C8B-B14F-4D97-AF65-F5344CB8AC3E}">
        <p14:creationId xmlns:p14="http://schemas.microsoft.com/office/powerpoint/2010/main" val="36630282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D8E10-2001-4CDA-B805-403BF01A6747}"/>
              </a:ext>
            </a:extLst>
          </p:cNvPr>
          <p:cNvSpPr>
            <a:spLocks noGrp="1"/>
          </p:cNvSpPr>
          <p:nvPr>
            <p:ph type="title"/>
          </p:nvPr>
        </p:nvSpPr>
        <p:spPr>
          <a:xfrm>
            <a:off x="628791" y="365125"/>
            <a:ext cx="11447095" cy="1768475"/>
          </a:xfrm>
        </p:spPr>
        <p:txBody>
          <a:bodyPr>
            <a:normAutofit fontScale="90000"/>
          </a:bodyPr>
          <a:lstStyle/>
          <a:p>
            <a:pPr algn="just"/>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Efficiency it is the second one from ratio families and it is composed by inventory days and non current assets. Our results are not so good because the inventory it is negative. That means that the company it is keeping to many days the products. The company must consider doing something about this thing and to start to organise some discounts,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promotions or anything else good for get the products out faster.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E44FF0A-8357-4A55-B380-0E5F989D08EE}"/>
              </a:ext>
            </a:extLst>
          </p:cNvPr>
          <p:cNvGraphicFramePr>
            <a:graphicFrameLocks noGrp="1"/>
          </p:cNvGraphicFramePr>
          <p:nvPr>
            <p:ph idx="1"/>
            <p:extLst>
              <p:ext uri="{D42A27DB-BD31-4B8C-83A1-F6EECF244321}">
                <p14:modId xmlns:p14="http://schemas.microsoft.com/office/powerpoint/2010/main" val="2959368612"/>
              </p:ext>
            </p:extLst>
          </p:nvPr>
        </p:nvGraphicFramePr>
        <p:xfrm>
          <a:off x="628791" y="2351314"/>
          <a:ext cx="5596023" cy="1576579"/>
        </p:xfrm>
        <a:graphic>
          <a:graphicData uri="http://schemas.openxmlformats.org/drawingml/2006/table">
            <a:tbl>
              <a:tblPr firstRow="1" firstCol="1" bandRow="1">
                <a:tableStyleId>{5C22544A-7EE6-4342-B048-85BDC9FD1C3A}</a:tableStyleId>
              </a:tblPr>
              <a:tblGrid>
                <a:gridCol w="1479769">
                  <a:extLst>
                    <a:ext uri="{9D8B030D-6E8A-4147-A177-3AD203B41FA5}">
                      <a16:colId xmlns:a16="http://schemas.microsoft.com/office/drawing/2014/main" val="2742611907"/>
                    </a:ext>
                  </a:extLst>
                </a:gridCol>
                <a:gridCol w="791988">
                  <a:extLst>
                    <a:ext uri="{9D8B030D-6E8A-4147-A177-3AD203B41FA5}">
                      <a16:colId xmlns:a16="http://schemas.microsoft.com/office/drawing/2014/main" val="616224884"/>
                    </a:ext>
                  </a:extLst>
                </a:gridCol>
                <a:gridCol w="917039">
                  <a:extLst>
                    <a:ext uri="{9D8B030D-6E8A-4147-A177-3AD203B41FA5}">
                      <a16:colId xmlns:a16="http://schemas.microsoft.com/office/drawing/2014/main" val="1500681316"/>
                    </a:ext>
                  </a:extLst>
                </a:gridCol>
                <a:gridCol w="1354718">
                  <a:extLst>
                    <a:ext uri="{9D8B030D-6E8A-4147-A177-3AD203B41FA5}">
                      <a16:colId xmlns:a16="http://schemas.microsoft.com/office/drawing/2014/main" val="1920411555"/>
                    </a:ext>
                  </a:extLst>
                </a:gridCol>
                <a:gridCol w="1052509">
                  <a:extLst>
                    <a:ext uri="{9D8B030D-6E8A-4147-A177-3AD203B41FA5}">
                      <a16:colId xmlns:a16="http://schemas.microsoft.com/office/drawing/2014/main" val="64986474"/>
                    </a:ext>
                  </a:extLst>
                </a:gridCol>
              </a:tblGrid>
              <a:tr h="812801">
                <a:tc>
                  <a:txBody>
                    <a:bodyPr/>
                    <a:lstStyle/>
                    <a:p>
                      <a:pPr algn="l">
                        <a:lnSpc>
                          <a:spcPct val="107000"/>
                        </a:lnSpc>
                        <a:spcAft>
                          <a:spcPts val="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73.8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75.6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-1.8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-23.8%</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887897789"/>
                  </a:ext>
                </a:extLst>
              </a:tr>
              <a:tr h="0">
                <a:tc>
                  <a:txBody>
                    <a:bodyPr/>
                    <a:lstStyle/>
                    <a:p>
                      <a:pPr algn="l">
                        <a:lnSpc>
                          <a:spcPct val="107000"/>
                        </a:lnSpc>
                        <a:spcAft>
                          <a:spcPts val="0"/>
                        </a:spcAft>
                      </a:pPr>
                      <a:r>
                        <a:rPr lang="en-GB" sz="1600" dirty="0">
                          <a:effectLst/>
                          <a:latin typeface="Arial" panose="020B0604020202020204" pitchFamily="34" charset="0"/>
                          <a:cs typeface="Arial" panose="020B0604020202020204" pitchFamily="34" charset="0"/>
                        </a:rPr>
                        <a:t>Non-Current Asset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a:effectLst/>
                          <a:latin typeface="Arial" panose="020B0604020202020204" pitchFamily="34" charset="0"/>
                          <a:cs typeface="Arial" panose="020B0604020202020204" pitchFamily="34" charset="0"/>
                        </a:rPr>
                        <a:t>289 p</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250 p</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39 p</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0"/>
                        </a:spcAft>
                      </a:pPr>
                      <a:r>
                        <a:rPr lang="en-GB" sz="1600" dirty="0">
                          <a:effectLst/>
                          <a:latin typeface="Arial" panose="020B0604020202020204" pitchFamily="34" charset="0"/>
                          <a:cs typeface="Arial" panose="020B0604020202020204" pitchFamily="34" charset="0"/>
                        </a:rPr>
                        <a:t>15.6%</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174212143"/>
                  </a:ext>
                </a:extLst>
              </a:tr>
            </a:tbl>
          </a:graphicData>
        </a:graphic>
      </p:graphicFrame>
      <p:pic>
        <p:nvPicPr>
          <p:cNvPr id="8" name="Picture 7" descr="A picture containing player, black, man, holding&#10;&#10;Description automatically generated">
            <a:extLst>
              <a:ext uri="{FF2B5EF4-FFF2-40B4-BE49-F238E27FC236}">
                <a16:creationId xmlns:a16="http://schemas.microsoft.com/office/drawing/2014/main" id="{914A18CD-F0EB-4967-89E8-A8B4101D76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4814" y="3974994"/>
            <a:ext cx="5967186" cy="2930107"/>
          </a:xfrm>
          <a:prstGeom prst="rect">
            <a:avLst/>
          </a:prstGeom>
        </p:spPr>
      </p:pic>
    </p:spTree>
    <p:extLst>
      <p:ext uri="{BB962C8B-B14F-4D97-AF65-F5344CB8AC3E}">
        <p14:creationId xmlns:p14="http://schemas.microsoft.com/office/powerpoint/2010/main" val="2187067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0"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BA1A82-E115-43EC-A745-4A0756A2C23C}"/>
              </a:ext>
            </a:extLst>
          </p:cNvPr>
          <p:cNvSpPr>
            <a:spLocks noGrp="1"/>
          </p:cNvSpPr>
          <p:nvPr>
            <p:ph type="title"/>
          </p:nvPr>
        </p:nvSpPr>
        <p:spPr>
          <a:xfrm>
            <a:off x="1047280" y="759805"/>
            <a:ext cx="10306520" cy="1325563"/>
          </a:xfrm>
        </p:spPr>
        <p:txBody>
          <a:bodyPr>
            <a:normAutofit/>
          </a:bodyPr>
          <a:lstStyle/>
          <a:p>
            <a:r>
              <a:rPr lang="en-GB" sz="1900">
                <a:solidFill>
                  <a:srgbClr val="FFFFFF"/>
                </a:solidFill>
                <a:latin typeface="Arial" panose="020B0604020202020204" pitchFamily="34" charset="0"/>
                <a:cs typeface="Arial" panose="020B0604020202020204" pitchFamily="34" charset="0"/>
              </a:rPr>
              <a:t>Liquidity</a:t>
            </a:r>
            <a:r>
              <a:rPr lang="en-GB" sz="1900">
                <a:solidFill>
                  <a:srgbClr val="FFFFFF"/>
                </a:solidFill>
              </a:rPr>
              <a:t> </a:t>
            </a:r>
            <a:r>
              <a:rPr lang="en-GB" sz="1900">
                <a:solidFill>
                  <a:srgbClr val="FFFFFF"/>
                </a:solidFill>
                <a:latin typeface="Arial" panose="020B0604020202020204" pitchFamily="34" charset="0"/>
                <a:cs typeface="Arial" panose="020B0604020202020204" pitchFamily="34" charset="0"/>
              </a:rPr>
              <a:t>it is the third one and it is composed by Current Ratio, Acid Test, Creditor days and Debtor days. From our results, we can see that the debtor days results are not favourable. The company should do something about this, because the company should keep the amount longer. Also, they can see how to use the current assets to cover the liabilities. </a:t>
            </a:r>
            <a:endParaRPr lang="en-GB" sz="1900">
              <a:solidFill>
                <a:srgbClr val="FFFFFF"/>
              </a:solidFill>
            </a:endParaRPr>
          </a:p>
        </p:txBody>
      </p:sp>
      <p:pic>
        <p:nvPicPr>
          <p:cNvPr id="6" name="Content Placeholder 5">
            <a:extLst>
              <a:ext uri="{FF2B5EF4-FFF2-40B4-BE49-F238E27FC236}">
                <a16:creationId xmlns:a16="http://schemas.microsoft.com/office/drawing/2014/main" id="{5A14D8F9-7D6C-4C4C-9B38-2F44770557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9710" y="2739388"/>
            <a:ext cx="5068753" cy="3482897"/>
          </a:xfrm>
        </p:spPr>
      </p:pic>
      <p:graphicFrame>
        <p:nvGraphicFramePr>
          <p:cNvPr id="7" name="Content Placeholder 3">
            <a:extLst>
              <a:ext uri="{FF2B5EF4-FFF2-40B4-BE49-F238E27FC236}">
                <a16:creationId xmlns:a16="http://schemas.microsoft.com/office/drawing/2014/main" id="{B9275002-A969-4E6C-B370-E869C8430053}"/>
              </a:ext>
            </a:extLst>
          </p:cNvPr>
          <p:cNvGraphicFramePr>
            <a:graphicFrameLocks/>
          </p:cNvGraphicFramePr>
          <p:nvPr>
            <p:extLst>
              <p:ext uri="{D42A27DB-BD31-4B8C-83A1-F6EECF244321}">
                <p14:modId xmlns:p14="http://schemas.microsoft.com/office/powerpoint/2010/main" val="2325624065"/>
              </p:ext>
            </p:extLst>
          </p:nvPr>
        </p:nvGraphicFramePr>
        <p:xfrm>
          <a:off x="6098892" y="2739388"/>
          <a:ext cx="5788308" cy="3069352"/>
        </p:xfrm>
        <a:graphic>
          <a:graphicData uri="http://schemas.openxmlformats.org/drawingml/2006/table">
            <a:tbl>
              <a:tblPr firstRow="1" firstCol="1" bandRow="1">
                <a:noFill/>
                <a:tableStyleId>{5C22544A-7EE6-4342-B048-85BDC9FD1C3A}</a:tableStyleId>
              </a:tblPr>
              <a:tblGrid>
                <a:gridCol w="1280774">
                  <a:extLst>
                    <a:ext uri="{9D8B030D-6E8A-4147-A177-3AD203B41FA5}">
                      <a16:colId xmlns:a16="http://schemas.microsoft.com/office/drawing/2014/main" val="3196142500"/>
                    </a:ext>
                  </a:extLst>
                </a:gridCol>
                <a:gridCol w="1212791">
                  <a:extLst>
                    <a:ext uri="{9D8B030D-6E8A-4147-A177-3AD203B41FA5}">
                      <a16:colId xmlns:a16="http://schemas.microsoft.com/office/drawing/2014/main" val="1791080745"/>
                    </a:ext>
                  </a:extLst>
                </a:gridCol>
                <a:gridCol w="1117600">
                  <a:extLst>
                    <a:ext uri="{9D8B030D-6E8A-4147-A177-3AD203B41FA5}">
                      <a16:colId xmlns:a16="http://schemas.microsoft.com/office/drawing/2014/main" val="1173632329"/>
                    </a:ext>
                  </a:extLst>
                </a:gridCol>
                <a:gridCol w="914400">
                  <a:extLst>
                    <a:ext uri="{9D8B030D-6E8A-4147-A177-3AD203B41FA5}">
                      <a16:colId xmlns:a16="http://schemas.microsoft.com/office/drawing/2014/main" val="1228570689"/>
                    </a:ext>
                  </a:extLst>
                </a:gridCol>
                <a:gridCol w="1262743">
                  <a:extLst>
                    <a:ext uri="{9D8B030D-6E8A-4147-A177-3AD203B41FA5}">
                      <a16:colId xmlns:a16="http://schemas.microsoft.com/office/drawing/2014/main" val="240542303"/>
                    </a:ext>
                  </a:extLst>
                </a:gridCol>
              </a:tblGrid>
              <a:tr h="767338">
                <a:tc>
                  <a:txBody>
                    <a:bodyPr/>
                    <a:lstStyle/>
                    <a:p>
                      <a:pPr algn="l">
                        <a:lnSpc>
                          <a:spcPct val="107000"/>
                        </a:lnSpc>
                        <a:spcAft>
                          <a:spcPts val="0"/>
                        </a:spcAft>
                      </a:pPr>
                      <a:r>
                        <a:rPr lang="en-GB" sz="1400" b="1" dirty="0">
                          <a:solidFill>
                            <a:srgbClr val="FFFFFF"/>
                          </a:solidFill>
                          <a:effectLst/>
                          <a:latin typeface="Arial" panose="020B0604020202020204" pitchFamily="34" charset="0"/>
                          <a:cs typeface="Arial" panose="020B0604020202020204" pitchFamily="34" charset="0"/>
                        </a:rPr>
                        <a:t>Current Ratio</a:t>
                      </a:r>
                      <a:endParaRPr lang="en-GB" sz="14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l">
                        <a:lnSpc>
                          <a:spcPct val="107000"/>
                        </a:lnSpc>
                        <a:spcAft>
                          <a:spcPts val="0"/>
                        </a:spcAft>
                      </a:pPr>
                      <a:r>
                        <a:rPr lang="en-GB" sz="1400" b="1" dirty="0">
                          <a:solidFill>
                            <a:srgbClr val="FFFFFF"/>
                          </a:solidFill>
                          <a:effectLst/>
                          <a:latin typeface="Arial" panose="020B0604020202020204" pitchFamily="34" charset="0"/>
                          <a:cs typeface="Arial" panose="020B0604020202020204" pitchFamily="34" charset="0"/>
                        </a:rPr>
                        <a:t>   1.9 times</a:t>
                      </a:r>
                      <a:endParaRPr lang="en-GB" sz="14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l">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              1.8 times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r">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0.1</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l">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                           5.5%</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359383358"/>
                  </a:ext>
                </a:extLst>
              </a:tr>
              <a:tr h="767338">
                <a:tc>
                  <a:txBody>
                    <a:bodyPr/>
                    <a:lstStyle/>
                    <a:p>
                      <a:pPr algn="l">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Acid Test or Qucik Ratio</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   1.2 times</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              1.1 times</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0.1</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9%</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589239603"/>
                  </a:ext>
                </a:extLst>
              </a:tr>
              <a:tr h="767338">
                <a:tc>
                  <a:txBody>
                    <a:bodyPr/>
                    <a:lstStyle/>
                    <a:p>
                      <a:pPr algn="l">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Creditor days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   86.7 days</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              84.3 days</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2.4</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2.8%</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459695667"/>
                  </a:ext>
                </a:extLst>
              </a:tr>
              <a:tr h="767338">
                <a:tc>
                  <a:txBody>
                    <a:bodyPr/>
                    <a:lstStyle/>
                    <a:p>
                      <a:pPr algn="l">
                        <a:lnSpc>
                          <a:spcPct val="107000"/>
                        </a:lnSpc>
                        <a:spcAft>
                          <a:spcPts val="0"/>
                        </a:spcAft>
                      </a:pPr>
                      <a:r>
                        <a:rPr lang="en-GB" sz="1400" b="1">
                          <a:solidFill>
                            <a:srgbClr val="FFFFFF"/>
                          </a:solidFill>
                          <a:effectLst/>
                          <a:latin typeface="Arial" panose="020B0604020202020204" pitchFamily="34" charset="0"/>
                          <a:cs typeface="Arial" panose="020B0604020202020204" pitchFamily="34" charset="0"/>
                        </a:rPr>
                        <a:t>Debtor days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   59.9 days</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a:solidFill>
                            <a:schemeClr val="tx1">
                              <a:lumMod val="85000"/>
                              <a:lumOff val="15000"/>
                            </a:schemeClr>
                          </a:solidFill>
                          <a:effectLst/>
                          <a:latin typeface="Arial" panose="020B0604020202020204" pitchFamily="34" charset="0"/>
                          <a:cs typeface="Arial" panose="020B0604020202020204" pitchFamily="34" charset="0"/>
                        </a:rPr>
                        <a:t>              60.9 days</a:t>
                      </a:r>
                      <a:endParaRPr lang="en-GB" sz="140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a:solidFill>
                            <a:schemeClr val="tx1">
                              <a:lumMod val="85000"/>
                              <a:lumOff val="15000"/>
                            </a:schemeClr>
                          </a:solidFill>
                          <a:effectLst/>
                          <a:latin typeface="Arial" panose="020B0604020202020204" pitchFamily="34" charset="0"/>
                          <a:cs typeface="Arial" panose="020B0604020202020204" pitchFamily="34" charset="0"/>
                        </a:rPr>
                        <a:t>-1</a:t>
                      </a:r>
                      <a:endParaRPr lang="en-GB" sz="140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a:lnSpc>
                          <a:spcPct val="107000"/>
                        </a:lnSpc>
                        <a:spcAft>
                          <a:spcPts val="0"/>
                        </a:spcAft>
                      </a:pPr>
                      <a:r>
                        <a:rPr lang="en-GB" sz="1400" dirty="0">
                          <a:solidFill>
                            <a:schemeClr val="tx1">
                              <a:lumMod val="85000"/>
                              <a:lumOff val="15000"/>
                            </a:schemeClr>
                          </a:solidFill>
                          <a:effectLst/>
                          <a:latin typeface="Arial" panose="020B0604020202020204" pitchFamily="34" charset="0"/>
                          <a:cs typeface="Arial" panose="020B0604020202020204" pitchFamily="34" charset="0"/>
                        </a:rPr>
                        <a:t>1.6%</a:t>
                      </a:r>
                      <a:endParaRPr lang="en-GB" sz="14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162352" marR="97411" marT="97411" marB="97411" anchor="b">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267266917"/>
                  </a:ext>
                </a:extLst>
              </a:tr>
            </a:tbl>
          </a:graphicData>
        </a:graphic>
      </p:graphicFrame>
    </p:spTree>
    <p:extLst>
      <p:ext uri="{BB962C8B-B14F-4D97-AF65-F5344CB8AC3E}">
        <p14:creationId xmlns:p14="http://schemas.microsoft.com/office/powerpoint/2010/main" val="165047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DD3505-D816-4666-AAAA-42EC992FA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6">
            <a:extLst>
              <a:ext uri="{FF2B5EF4-FFF2-40B4-BE49-F238E27FC236}">
                <a16:creationId xmlns:a16="http://schemas.microsoft.com/office/drawing/2014/main" id="{B4269A41-C387-4555-A18D-F1B4E366C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11C1882-1ABB-473F-836B-DE0066ABA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336533B6-75CC-4F87-B044-A8241FBF7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96077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4EC105D-9B44-4EE0-B173-4CDF3E5E4A2F}"/>
              </a:ext>
            </a:extLst>
          </p:cNvPr>
          <p:cNvSpPr>
            <a:spLocks noGrp="1"/>
          </p:cNvSpPr>
          <p:nvPr>
            <p:ph type="title"/>
          </p:nvPr>
        </p:nvSpPr>
        <p:spPr>
          <a:xfrm>
            <a:off x="795342" y="4267831"/>
            <a:ext cx="7970903" cy="1071585"/>
          </a:xfrm>
        </p:spPr>
        <p:txBody>
          <a:bodyPr vert="horz" lIns="91440" tIns="45720" rIns="91440" bIns="45720" rtlCol="0" anchor="b">
            <a:normAutofit/>
          </a:bodyPr>
          <a:lstStyle/>
          <a:p>
            <a:r>
              <a:rPr lang="en-US" sz="1600" kern="1200">
                <a:solidFill>
                  <a:srgbClr val="FFFFFF"/>
                </a:solidFill>
                <a:latin typeface="+mj-lt"/>
                <a:ea typeface="+mj-ea"/>
                <a:cs typeface="+mj-cs"/>
              </a:rPr>
              <a:t>Capital Structure that it is the fourth from this family it is very important because the company can see the gearing and the interest cover. In this company, the gearing it is not so good, because it is with minus. This means that the company is not doing something good. The company it is earning less that it invest. </a:t>
            </a:r>
          </a:p>
        </p:txBody>
      </p:sp>
      <p:sp>
        <p:nvSpPr>
          <p:cNvPr id="17" name="Rectangle 8">
            <a:extLst>
              <a:ext uri="{FF2B5EF4-FFF2-40B4-BE49-F238E27FC236}">
                <a16:creationId xmlns:a16="http://schemas.microsoft.com/office/drawing/2014/main" id="{77EAB586-FBDB-4496-82AC-22F185637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7800" y="4377267"/>
            <a:ext cx="3121152" cy="195271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4" name="Content Placeholder 3">
            <a:extLst>
              <a:ext uri="{FF2B5EF4-FFF2-40B4-BE49-F238E27FC236}">
                <a16:creationId xmlns:a16="http://schemas.microsoft.com/office/drawing/2014/main" id="{139DE8B7-68C7-43CA-8DBB-8FE0954BCD01}"/>
              </a:ext>
            </a:extLst>
          </p:cNvPr>
          <p:cNvGraphicFramePr>
            <a:graphicFrameLocks noGrp="1"/>
          </p:cNvGraphicFramePr>
          <p:nvPr>
            <p:ph idx="1"/>
            <p:extLst>
              <p:ext uri="{D42A27DB-BD31-4B8C-83A1-F6EECF244321}">
                <p14:modId xmlns:p14="http://schemas.microsoft.com/office/powerpoint/2010/main" val="783084335"/>
              </p:ext>
            </p:extLst>
          </p:nvPr>
        </p:nvGraphicFramePr>
        <p:xfrm>
          <a:off x="795343" y="1280166"/>
          <a:ext cx="8135256" cy="1816936"/>
        </p:xfrm>
        <a:graphic>
          <a:graphicData uri="http://schemas.openxmlformats.org/drawingml/2006/table">
            <a:tbl>
              <a:tblPr firstRow="1" firstCol="1" bandRow="1">
                <a:tableStyleId>{5C22544A-7EE6-4342-B048-85BDC9FD1C3A}</a:tableStyleId>
              </a:tblPr>
              <a:tblGrid>
                <a:gridCol w="1930546">
                  <a:extLst>
                    <a:ext uri="{9D8B030D-6E8A-4147-A177-3AD203B41FA5}">
                      <a16:colId xmlns:a16="http://schemas.microsoft.com/office/drawing/2014/main" val="3683695999"/>
                    </a:ext>
                  </a:extLst>
                </a:gridCol>
                <a:gridCol w="1613354">
                  <a:extLst>
                    <a:ext uri="{9D8B030D-6E8A-4147-A177-3AD203B41FA5}">
                      <a16:colId xmlns:a16="http://schemas.microsoft.com/office/drawing/2014/main" val="2960752242"/>
                    </a:ext>
                  </a:extLst>
                </a:gridCol>
                <a:gridCol w="1436737">
                  <a:extLst>
                    <a:ext uri="{9D8B030D-6E8A-4147-A177-3AD203B41FA5}">
                      <a16:colId xmlns:a16="http://schemas.microsoft.com/office/drawing/2014/main" val="1329747275"/>
                    </a:ext>
                  </a:extLst>
                </a:gridCol>
                <a:gridCol w="1541265">
                  <a:extLst>
                    <a:ext uri="{9D8B030D-6E8A-4147-A177-3AD203B41FA5}">
                      <a16:colId xmlns:a16="http://schemas.microsoft.com/office/drawing/2014/main" val="2110451043"/>
                    </a:ext>
                  </a:extLst>
                </a:gridCol>
                <a:gridCol w="1613354">
                  <a:extLst>
                    <a:ext uri="{9D8B030D-6E8A-4147-A177-3AD203B41FA5}">
                      <a16:colId xmlns:a16="http://schemas.microsoft.com/office/drawing/2014/main" val="342340877"/>
                    </a:ext>
                  </a:extLst>
                </a:gridCol>
              </a:tblGrid>
              <a:tr h="469878">
                <a:tc>
                  <a:txBody>
                    <a:bodyPr/>
                    <a:lstStyle/>
                    <a:p>
                      <a:pPr algn="l">
                        <a:lnSpc>
                          <a:spcPct val="107000"/>
                        </a:lnSpc>
                        <a:spcAft>
                          <a:spcPts val="0"/>
                        </a:spcAft>
                      </a:pPr>
                      <a:r>
                        <a:rPr lang="en-GB" sz="2500">
                          <a:effectLst/>
                        </a:rPr>
                        <a:t>Gearing 1</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41.40%</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61,3%</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-19.9%</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-32.40%</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extLst>
                  <a:ext uri="{0D108BD9-81ED-4DB2-BD59-A6C34878D82A}">
                    <a16:rowId xmlns:a16="http://schemas.microsoft.com/office/drawing/2014/main" val="2013096978"/>
                  </a:ext>
                </a:extLst>
              </a:tr>
              <a:tr h="469878">
                <a:tc>
                  <a:txBody>
                    <a:bodyPr/>
                    <a:lstStyle/>
                    <a:p>
                      <a:pPr algn="l">
                        <a:lnSpc>
                          <a:spcPct val="107000"/>
                        </a:lnSpc>
                        <a:spcAft>
                          <a:spcPts val="0"/>
                        </a:spcAft>
                      </a:pPr>
                      <a:r>
                        <a:rPr lang="en-GB" sz="2500">
                          <a:effectLst/>
                        </a:rPr>
                        <a:t>Gearing 2</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29.30%</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38%</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8.7%</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22.8%</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extLst>
                  <a:ext uri="{0D108BD9-81ED-4DB2-BD59-A6C34878D82A}">
                    <a16:rowId xmlns:a16="http://schemas.microsoft.com/office/drawing/2014/main" val="254043941"/>
                  </a:ext>
                </a:extLst>
              </a:tr>
              <a:tr h="877180">
                <a:tc>
                  <a:txBody>
                    <a:bodyPr/>
                    <a:lstStyle/>
                    <a:p>
                      <a:pPr algn="l">
                        <a:lnSpc>
                          <a:spcPct val="107000"/>
                        </a:lnSpc>
                        <a:spcAft>
                          <a:spcPts val="0"/>
                        </a:spcAft>
                      </a:pPr>
                      <a:r>
                        <a:rPr lang="en-GB" sz="2500">
                          <a:effectLst/>
                        </a:rPr>
                        <a:t>Interest Cover</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12 times</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8.2 times</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a:effectLst/>
                        </a:rPr>
                        <a:t>3.8 times</a:t>
                      </a:r>
                      <a:endParaRPr lang="en-GB" sz="250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tc>
                  <a:txBody>
                    <a:bodyPr/>
                    <a:lstStyle/>
                    <a:p>
                      <a:pPr algn="r">
                        <a:lnSpc>
                          <a:spcPct val="107000"/>
                        </a:lnSpc>
                        <a:spcAft>
                          <a:spcPts val="0"/>
                        </a:spcAft>
                      </a:pPr>
                      <a:r>
                        <a:rPr lang="en-GB" sz="2500" dirty="0">
                          <a:effectLst/>
                        </a:rPr>
                        <a:t>46.3%</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txBody>
                  <a:tcPr marL="155712" marR="155712" marT="0" marB="0" anchor="b"/>
                </a:tc>
                <a:extLst>
                  <a:ext uri="{0D108BD9-81ED-4DB2-BD59-A6C34878D82A}">
                    <a16:rowId xmlns:a16="http://schemas.microsoft.com/office/drawing/2014/main" val="2676247664"/>
                  </a:ext>
                </a:extLst>
              </a:tr>
            </a:tbl>
          </a:graphicData>
        </a:graphic>
      </p:graphicFrame>
    </p:spTree>
    <p:extLst>
      <p:ext uri="{BB962C8B-B14F-4D97-AF65-F5344CB8AC3E}">
        <p14:creationId xmlns:p14="http://schemas.microsoft.com/office/powerpoint/2010/main" val="2406607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DD3505-D816-4666-AAAA-42EC992FA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6">
            <a:extLst>
              <a:ext uri="{FF2B5EF4-FFF2-40B4-BE49-F238E27FC236}">
                <a16:creationId xmlns:a16="http://schemas.microsoft.com/office/drawing/2014/main" id="{B4269A41-C387-4555-A18D-F1B4E366C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11C1882-1ABB-473F-836B-DE0066ABA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336533B6-75CC-4F87-B044-A8241FBF7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96077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657080A-F275-4E94-A435-9B54CDE25B12}"/>
              </a:ext>
            </a:extLst>
          </p:cNvPr>
          <p:cNvSpPr>
            <a:spLocks noGrp="1"/>
          </p:cNvSpPr>
          <p:nvPr>
            <p:ph type="title"/>
          </p:nvPr>
        </p:nvSpPr>
        <p:spPr>
          <a:xfrm>
            <a:off x="795342" y="4267831"/>
            <a:ext cx="7970903" cy="1071585"/>
          </a:xfrm>
        </p:spPr>
        <p:txBody>
          <a:bodyPr vert="horz" lIns="91440" tIns="45720" rIns="91440" bIns="45720" rtlCol="0" anchor="b">
            <a:normAutofit/>
          </a:bodyPr>
          <a:lstStyle/>
          <a:p>
            <a:r>
              <a:rPr lang="en-US" sz="1900" kern="1200">
                <a:solidFill>
                  <a:srgbClr val="FFFFFF"/>
                </a:solidFill>
                <a:latin typeface="+mj-lt"/>
                <a:ea typeface="+mj-ea"/>
                <a:cs typeface="+mj-cs"/>
              </a:rPr>
              <a:t>Investment Ratio it is the last one from this family and includes earnings per share, price ratio, dividend per share and dividend pay out. The results are satisfactory and the company it is improving. </a:t>
            </a:r>
          </a:p>
        </p:txBody>
      </p:sp>
      <p:sp>
        <p:nvSpPr>
          <p:cNvPr id="17" name="Rectangle 8">
            <a:extLst>
              <a:ext uri="{FF2B5EF4-FFF2-40B4-BE49-F238E27FC236}">
                <a16:creationId xmlns:a16="http://schemas.microsoft.com/office/drawing/2014/main" id="{77EAB586-FBDB-4496-82AC-22F185637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7800" y="4377267"/>
            <a:ext cx="3121152" cy="195271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4" name="Content Placeholder 3">
            <a:extLst>
              <a:ext uri="{FF2B5EF4-FFF2-40B4-BE49-F238E27FC236}">
                <a16:creationId xmlns:a16="http://schemas.microsoft.com/office/drawing/2014/main" id="{858C68C0-E9F4-40FD-AACC-92CFCA2A13C8}"/>
              </a:ext>
            </a:extLst>
          </p:cNvPr>
          <p:cNvGraphicFramePr>
            <a:graphicFrameLocks noGrp="1"/>
          </p:cNvGraphicFramePr>
          <p:nvPr>
            <p:ph idx="1"/>
            <p:extLst>
              <p:ext uri="{D42A27DB-BD31-4B8C-83A1-F6EECF244321}">
                <p14:modId xmlns:p14="http://schemas.microsoft.com/office/powerpoint/2010/main" val="3083448981"/>
              </p:ext>
            </p:extLst>
          </p:nvPr>
        </p:nvGraphicFramePr>
        <p:xfrm>
          <a:off x="795343" y="1166603"/>
          <a:ext cx="8135255" cy="2044064"/>
        </p:xfrm>
        <a:graphic>
          <a:graphicData uri="http://schemas.openxmlformats.org/drawingml/2006/table">
            <a:tbl>
              <a:tblPr firstRow="1" firstCol="1" bandRow="1"/>
              <a:tblGrid>
                <a:gridCol w="1770286">
                  <a:extLst>
                    <a:ext uri="{9D8B030D-6E8A-4147-A177-3AD203B41FA5}">
                      <a16:colId xmlns:a16="http://schemas.microsoft.com/office/drawing/2014/main" val="2455510469"/>
                    </a:ext>
                  </a:extLst>
                </a:gridCol>
                <a:gridCol w="1454828">
                  <a:extLst>
                    <a:ext uri="{9D8B030D-6E8A-4147-A177-3AD203B41FA5}">
                      <a16:colId xmlns:a16="http://schemas.microsoft.com/office/drawing/2014/main" val="840210624"/>
                    </a:ext>
                  </a:extLst>
                </a:gridCol>
                <a:gridCol w="1799772">
                  <a:extLst>
                    <a:ext uri="{9D8B030D-6E8A-4147-A177-3AD203B41FA5}">
                      <a16:colId xmlns:a16="http://schemas.microsoft.com/office/drawing/2014/main" val="2236372420"/>
                    </a:ext>
                  </a:extLst>
                </a:gridCol>
                <a:gridCol w="1247880">
                  <a:extLst>
                    <a:ext uri="{9D8B030D-6E8A-4147-A177-3AD203B41FA5}">
                      <a16:colId xmlns:a16="http://schemas.microsoft.com/office/drawing/2014/main" val="2548231487"/>
                    </a:ext>
                  </a:extLst>
                </a:gridCol>
                <a:gridCol w="1862489">
                  <a:extLst>
                    <a:ext uri="{9D8B030D-6E8A-4147-A177-3AD203B41FA5}">
                      <a16:colId xmlns:a16="http://schemas.microsoft.com/office/drawing/2014/main" val="477789816"/>
                    </a:ext>
                  </a:extLst>
                </a:gridCol>
              </a:tblGrid>
              <a:tr h="511016">
                <a:tc>
                  <a:txBody>
                    <a:bodyPr/>
                    <a:lstStyle/>
                    <a:p>
                      <a:pPr algn="l"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Earnings per Share (EPS)</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63 pence</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51 pence</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12 pence </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23.5%</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4380096"/>
                  </a:ext>
                </a:extLst>
              </a:tr>
              <a:tr h="511016">
                <a:tc>
                  <a:txBody>
                    <a:bodyPr/>
                    <a:lstStyle/>
                    <a:p>
                      <a:pPr algn="l"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Price Earnings Ratio (P/E)</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5.5 years</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5.4 years</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0.1 years</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1.8%</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9195379"/>
                  </a:ext>
                </a:extLst>
              </a:tr>
              <a:tr h="511016">
                <a:tc>
                  <a:txBody>
                    <a:bodyPr/>
                    <a:lstStyle/>
                    <a:p>
                      <a:pPr algn="l"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Dividends per Share (DPS)</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33 pence</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30 pence</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3 pence</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10%</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2661774"/>
                  </a:ext>
                </a:extLst>
              </a:tr>
              <a:tr h="511016">
                <a:tc>
                  <a:txBody>
                    <a:bodyPr/>
                    <a:lstStyle/>
                    <a:p>
                      <a:pPr algn="l"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Dividend percentage Payout</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52.3</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58.8 %</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-6.5%</a:t>
                      </a:r>
                      <a:endParaRPr lang="en-GB" sz="2400" b="0" i="0" u="none" strike="noStrike">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7000"/>
                        </a:lnSpc>
                        <a:spcBef>
                          <a:spcPts val="0"/>
                        </a:spcBef>
                        <a:spcAft>
                          <a:spcPts val="0"/>
                        </a:spcAft>
                      </a:pPr>
                      <a:r>
                        <a:rPr lang="en-GB" sz="1500" b="0" i="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-11%</a:t>
                      </a:r>
                      <a:endParaRPr lang="en-GB" sz="2400" b="0" i="0" u="none" strike="noStrike" dirty="0">
                        <a:effectLst/>
                        <a:latin typeface="Arial" panose="020B0604020202020204" pitchFamily="34" charset="0"/>
                      </a:endParaRPr>
                    </a:p>
                  </a:txBody>
                  <a:tcPr marL="92631" marR="92631" marT="128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8562911"/>
                  </a:ext>
                </a:extLst>
              </a:tr>
            </a:tbl>
          </a:graphicData>
        </a:graphic>
      </p:graphicFrame>
    </p:spTree>
    <p:extLst>
      <p:ext uri="{BB962C8B-B14F-4D97-AF65-F5344CB8AC3E}">
        <p14:creationId xmlns:p14="http://schemas.microsoft.com/office/powerpoint/2010/main" val="3023494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2">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drawing, food&#10;&#10;Description automatically generated">
            <a:extLst>
              <a:ext uri="{FF2B5EF4-FFF2-40B4-BE49-F238E27FC236}">
                <a16:creationId xmlns:a16="http://schemas.microsoft.com/office/drawing/2014/main" id="{BCAE108A-F534-4411-996B-DF791061B5CC}"/>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7797" r="31952" b="-1"/>
          <a:stretch/>
        </p:blipFill>
        <p:spPr>
          <a:xfrm>
            <a:off x="4283902" y="10"/>
            <a:ext cx="7908098" cy="6857992"/>
          </a:xfrm>
          <a:prstGeom prst="rect">
            <a:avLst/>
          </a:prstGeom>
        </p:spPr>
      </p:pic>
      <p:sp>
        <p:nvSpPr>
          <p:cNvPr id="29" name="Rectangle 2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6ABD6-2AD6-45BD-AACA-4D3AAA54A689}"/>
              </a:ext>
            </a:extLst>
          </p:cNvPr>
          <p:cNvSpPr>
            <a:spLocks noGrp="1"/>
          </p:cNvSpPr>
          <p:nvPr>
            <p:ph type="title"/>
          </p:nvPr>
        </p:nvSpPr>
        <p:spPr>
          <a:xfrm>
            <a:off x="728663" y="1115219"/>
            <a:ext cx="5505449" cy="2387600"/>
          </a:xfrm>
        </p:spPr>
        <p:txBody>
          <a:bodyPr vert="horz" lIns="91440" tIns="45720" rIns="91440" bIns="45720" rtlCol="0" anchor="b">
            <a:normAutofit/>
          </a:bodyPr>
          <a:lstStyle/>
          <a:p>
            <a:r>
              <a:rPr lang="en-US" sz="1600" dirty="0">
                <a:solidFill>
                  <a:schemeClr val="bg1"/>
                </a:solidFill>
                <a:latin typeface="Arial" panose="020B0604020202020204" pitchFamily="34" charset="0"/>
                <a:cs typeface="Arial" panose="020B0604020202020204" pitchFamily="34" charset="0"/>
              </a:rPr>
              <a:t>Tips for Rangemaster: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1. Create promotions</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2. Make discounts</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3.New suppliers more cheap</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4. New partnerships</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5. New area to sell.</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All of this can help the business to maintain and to improve. In general, the company it is increasing, the results are satisfactory but should do something extra. </a:t>
            </a:r>
          </a:p>
        </p:txBody>
      </p:sp>
      <p:cxnSp>
        <p:nvCxnSpPr>
          <p:cNvPr id="27" name="Straight Connector 2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0264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795</Words>
  <Application>Microsoft Office PowerPoint</Application>
  <PresentationFormat>Widescreen</PresentationFormat>
  <Paragraphs>98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Financial Management</vt:lpstr>
      <vt:lpstr>Rangemaster </vt:lpstr>
      <vt:lpstr>     Efficiency it is the second one from ratio families and it is composed by inventory days and non current assets. Our results are not so good because the inventory it is negative. That means that the company it is keeping to many days the products. The company must consider doing something about this thing and to start to organise some discounts,  promotions or anything else good for get the products out faster.   </vt:lpstr>
      <vt:lpstr>Liquidity it is the third one and it is composed by Current Ratio, Acid Test, Creditor days and Debtor days. From our results, we can see that the debtor days results are not favourable. The company should do something about this, because the company should keep the amount longer. Also, they can see how to use the current assets to cover the liabilities. </vt:lpstr>
      <vt:lpstr>Capital Structure that it is the fourth from this family it is very important because the company can see the gearing and the interest cover. In this company, the gearing it is not so good, because it is with minus. This means that the company is not doing something good. The company it is earning less that it invest. </vt:lpstr>
      <vt:lpstr>Investment Ratio it is the last one from this family and includes earnings per share, price ratio, dividend per share and dividend pay out. The results are satisfactory and the company it is improving. </vt:lpstr>
      <vt:lpstr>Tips for Rangemaster:  1. Create promotions 2. Make discounts 3.New suppliers more cheap 4. New partnerships 5. New area to sell.    All of this can help the business to maintain and to improve. In general, the company it is increasing, the results are satisfactory but should do something extra.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dc:title>
  <dc:creator>andreeasandru2311@yahoo.com</dc:creator>
  <cp:lastModifiedBy>andreeasandru2311@yahoo.com</cp:lastModifiedBy>
  <cp:revision>3</cp:revision>
  <dcterms:created xsi:type="dcterms:W3CDTF">2020-03-27T17:49:12Z</dcterms:created>
  <dcterms:modified xsi:type="dcterms:W3CDTF">2020-03-27T18:02:25Z</dcterms:modified>
</cp:coreProperties>
</file>