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17"/>
  </p:notesMasterIdLst>
  <p:sldIdLst>
    <p:sldId id="256" r:id="rId2"/>
    <p:sldId id="285" r:id="rId3"/>
    <p:sldId id="257" r:id="rId4"/>
    <p:sldId id="258" r:id="rId5"/>
    <p:sldId id="259" r:id="rId6"/>
    <p:sldId id="264" r:id="rId7"/>
    <p:sldId id="282" r:id="rId8"/>
    <p:sldId id="274" r:id="rId9"/>
    <p:sldId id="277" r:id="rId10"/>
    <p:sldId id="279" r:id="rId11"/>
    <p:sldId id="281" r:id="rId12"/>
    <p:sldId id="278" r:id="rId13"/>
    <p:sldId id="276" r:id="rId14"/>
    <p:sldId id="280" r:id="rId15"/>
    <p:sldId id="28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96" autoAdjust="0"/>
    <p:restoredTop sz="94632"/>
  </p:normalViewPr>
  <p:slideViewPr>
    <p:cSldViewPr snapToGrid="0">
      <p:cViewPr varScale="1">
        <p:scale>
          <a:sx n="88" d="100"/>
          <a:sy n="88" d="100"/>
        </p:scale>
        <p:origin x="208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332E58-F081-4AC6-9468-0E8AAEC76A4F}" type="datetimeFigureOut">
              <a:rPr lang="en-US" smtClean="0"/>
              <a:t>1/29/22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92F97A-EC4B-445E-A68E-416916FF1E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86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https://www.apa.org/monitor/2009/10/icd-dsm#:~:text=The%20ICD%20is%20produced%20by,disease%20burden%20of%20mental%20disorders.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2F97A-EC4B-445E-A68E-416916FF1E7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973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CAA88-4EFC-4653-9EDB-C8BEFFE6A0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CF724A-23B2-4BC3-B660-A028D6F97E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678EB-1846-4297-9F1D-B973530FE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6C2ED-54A4-480D-B5C8-65C0D62359B9}" type="datetime2">
              <a:rPr lang="en-US" smtClean="0"/>
              <a:pPr/>
              <a:t>Saturday, January 29,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B85C1-3EDC-42C5-93E7-9D885DA24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57F334-5B20-464E-AD14-7648C02FC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142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DAB13-7074-4288-9B83-5AB0E8C6B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A3186-4632-4149-8739-B354AF073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9B31B-DB1D-4EA3-8394-D1E0267E2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6C2ED-54A4-480D-B5C8-65C0D62359B9}" type="datetime2">
              <a:rPr lang="en-US" smtClean="0"/>
              <a:pPr/>
              <a:t>Saturday, January 29,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E2609-02AD-4085-A63E-A21A58C82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65ED7-49D3-4BDF-9B60-530AE340B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235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8CC3E-D2F9-4F3D-BA5B-8D8AFD3F3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AABE99-E25B-44AA-AE72-5CCDF9CB42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00AB6-C5B0-46F4-9A92-4695DDDB3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A73-0A86-4195-A787-75037827079D}" type="datetime2">
              <a:rPr lang="en-US" smtClean="0"/>
              <a:t>Saturday, January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9E87E-D118-4C3A-8E4F-8B62570CF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20302-DADE-4E46-B406-2FFF07EF5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D6284-30B1-4279-8298-B204C4479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35863-C1C6-4797-9DD7-44CCD4B9E9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83E6CE-31D5-4983-85E3-CC61FD78F3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B8805C-C57C-4211-9A99-0A6767C92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75374-B296-498E-A935-80631EA9020D}" type="datetime2">
              <a:rPr lang="en-US" smtClean="0"/>
              <a:t>Saturday, January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1BFAFE-3C72-4310-A73A-09459B8B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247-E9A2-4A58-A261-E5BA4141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133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678FE-C0AB-4ABE-98B4-5208DDDA6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2A4D7-B4A6-403D-98E9-A71A473AD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D2DEC7-A6D7-4320-AD43-06FDCE731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53727C-16FD-4691-A35B-3EA043F630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04FBB2-38E6-453C-BED3-C2F171FA72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98A51A-480A-4B9E-B955-4EDB6663F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8B728-214A-4ABC-8432-5B3A5A66A987}" type="datetime2">
              <a:rPr lang="en-US" smtClean="0"/>
              <a:t>Saturday, January 29, 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C57A67-3778-44B3-A3CC-A0B2B78CD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19C4CE-EB2F-4242-A190-F2861835A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948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DFABD-6B1E-4BE1-B79E-E585E5ADB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48B6E1-04FC-45D7-B613-06CD4A0A9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F02D0-6806-43AF-9888-2359BF40C204}" type="datetime2">
              <a:rPr lang="en-US" smtClean="0"/>
              <a:t>Saturday, January 29,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731DCA-91DD-41C1-9677-4B2CF416E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A2634C-335A-41A5-B5C1-C159E9F78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053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D7F231-21AB-4E02-A508-1E21BDCE8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14D2D-B1AF-4197-82D6-FC1F8BD05681}" type="datetime2">
              <a:rPr lang="en-US" smtClean="0"/>
              <a:t>Saturday, January 29,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39CED5-ADBD-4975-B832-98F72B21D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8A3F40-2381-45A4-BE23-CA4B5DF96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907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66930-4DB8-46D6-BCAC-3E5AAD581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E2B29-9A62-4CEB-8BA2-469426764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D7AFCA-2928-4537-8BDC-9775D08560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6C4E9D-4714-4E56-8E21-DBBCBEBA2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1CEB-9838-4245-91B8-EFBAFE2D8B44}" type="datetime2">
              <a:rPr lang="en-US" smtClean="0"/>
              <a:t>Saturday, January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AC6461-FD86-474B-951D-C6F400F4E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83B8DB-D6D2-4168-8EF1-9B7F33939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764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63378-DD4B-4C9F-A248-B7CC24D01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8A1CC4-FB88-4628-9B0F-85A71C9372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CB4397-F5AB-4E43-B9FA-A342CD92C3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4729A1-CDB4-4777-9F09-772BBDAB4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3F6BF-A585-41F8-88DF-7E5D069F892A}" type="datetime2">
              <a:rPr lang="en-US" smtClean="0"/>
              <a:t>Saturday, January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929632-5448-4429-AE8E-4B58FD5E2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D9A80C-1BEF-4A58-ABEE-C740BECCE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90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49EFF-BD8B-4F66-99B4-62B7069E5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D9D014-DE7B-4B03-873B-584A08E603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986BC3-9C19-4F43-ACD9-0363180AE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F612A-4CB0-4F57-9A87-F049CECB184D}" type="datetime2">
              <a:rPr lang="en-US" smtClean="0"/>
              <a:t>Saturday, January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968C5-64A2-4190-80FC-204E5FBD7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90343-D6C5-4233-AE25-1137AD381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505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9B8B51-044E-4557-814C-80CA1A17CC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318DB-8A87-4BB9-8D2C-E9BAC6575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FC83F-F35A-475D-AE1F-67086560F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97F40-C8F7-4897-A6B8-241042F913A9}" type="datetime2">
              <a:rPr lang="en-US" smtClean="0"/>
              <a:t>Saturday, January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78F00-1BF5-431B-A361-62F22D301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673D5-BD3B-4D11-A657-F16892DE0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285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2E0024-72ED-4438-BC3C-CDA469A3F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90CED3-4874-4286-BA02-B123DCDB36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E16292-BD58-48DD-A12F-1D035875A5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Saturday, January 29,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6885F4-315B-4E9B-8730-A83695A1EE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3FF61-2EF0-4A4D-906F-1BF6812699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71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" TargetMode="External"/><Relationship Id="rId2" Type="http://schemas.openxmlformats.org/officeDocument/2006/relationships/hyperlink" Target="https://www.england.nhs.uk/wp-content/uploads/2014/10/5yfv-web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d.who.int/browse10/2010/en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F0C2E5D-B08F-4A99-9D15-59D33148F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47167"/>
            <a:ext cx="1861854" cy="717514"/>
            <a:chOff x="0" y="238499"/>
            <a:chExt cx="1861854" cy="717514"/>
          </a:xfrm>
          <a:solidFill>
            <a:schemeClr val="bg1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07B8F35D-FB89-4C40-8A99-E46DDA021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238499"/>
              <a:ext cx="1861854" cy="717514"/>
              <a:chOff x="0" y="604259"/>
              <a:chExt cx="1861854" cy="717514"/>
            </a:xfrm>
            <a:grpFill/>
          </p:grpSpPr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E16C8D8F-10E9-4498-ABDB-0F923F8B68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604259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7963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283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7963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283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1E5A83E3-8A11-4492-BB6E-F5F224031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043994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8208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475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8208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475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55FC669C-CD13-4F4A-AFFF-4029D34F2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238499"/>
              <a:ext cx="1861854" cy="717514"/>
              <a:chOff x="0" y="604259"/>
              <a:chExt cx="1861854" cy="717514"/>
            </a:xfrm>
            <a:grpFill/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6617B5AA-8A0D-41D3-B2EF-8BC53E3B7D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604259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7963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283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7963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283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572EB308-9A4E-4332-A908-22F2978D7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043994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8208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475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8208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475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499343D-E927-41D0-B997-E44A300C6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9725" y="1119591"/>
            <a:ext cx="4965868" cy="4598497"/>
            <a:chOff x="579725" y="1119591"/>
            <a:chExt cx="4965868" cy="4598497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2C1D3151-5F97-4860-B56C-C98BD62CC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" y="1119591"/>
              <a:ext cx="4965868" cy="4598497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DAD33695-C117-4AEE-9AF5-65F13C6CC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" y="1119591"/>
              <a:ext cx="4965868" cy="4598497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90A7F83A-9728-4030-8E45-9ECF1AB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039" y="1073782"/>
            <a:ext cx="4860256" cy="452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A82A0-868D-4A9C-B846-E6653E61C9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254952"/>
            <a:ext cx="4324642" cy="2939655"/>
          </a:xfrm>
        </p:spPr>
        <p:txBody>
          <a:bodyPr>
            <a:normAutofit/>
          </a:bodyPr>
          <a:lstStyle/>
          <a:p>
            <a:r>
              <a:rPr lang="en-US" sz="500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Classification Systems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218416-5A37-4999-B2CB-9DE0CC8157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430" r="3" b="3"/>
          <a:stretch/>
        </p:blipFill>
        <p:spPr>
          <a:xfrm>
            <a:off x="6094114" y="1321031"/>
            <a:ext cx="5428611" cy="4210940"/>
          </a:xfrm>
          <a:prstGeom prst="rect">
            <a:avLst/>
          </a:prstGeom>
          <a:ln w="28575">
            <a:noFill/>
          </a:ln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FEA9761C-7BB2-45E5-A5DB-A0B353624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8E44D629-6B8E-4D88-A77E-149C0ED03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2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rgbClr val="FFFFFF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9" name="Graphic 185">
            <a:extLst>
              <a:ext uri="{FF2B5EF4-FFF2-40B4-BE49-F238E27FC236}">
                <a16:creationId xmlns:a16="http://schemas.microsoft.com/office/drawing/2014/main" id="{8B6BCBAB-41A5-4D6D-8C9B-55E3AA6FC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55217F1-B506-4443-A399-CFFA441CD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CB8C0F31-7A0C-4630-A379-0B4719A1F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2D43873-56D9-4AC1-AB59-A1E78D679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B2197D5-22E1-47CC-83CF-9E64CCD57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5DC5D97-506B-47F6-B9A7-D8FA26C88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8" name="Picture 7" descr="Mental health awareness mural">
            <a:extLst>
              <a:ext uri="{FF2B5EF4-FFF2-40B4-BE49-F238E27FC236}">
                <a16:creationId xmlns:a16="http://schemas.microsoft.com/office/drawing/2014/main" id="{A62EC4F2-EC82-9942-B187-2695AE5D35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8758" y="1321031"/>
            <a:ext cx="5491926" cy="4210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12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77394F-76FB-485D-8862-026E81591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Lesson Aims</a:t>
            </a:r>
            <a:endParaRPr lang="en-US" i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9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3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5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7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08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F737B-299D-4383-8D62-0E06AD563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575361"/>
            <a:ext cx="5234446" cy="570727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this session students should be able to: </a:t>
            </a: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the background of Mental Health Classifications.</a:t>
            </a: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 and navigate around the ICD-10.</a:t>
            </a: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Define what is meant by mental disorders.</a:t>
            </a:r>
            <a:b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Understand what mental health services   are accessible to service users in the UK. </a:t>
            </a:r>
          </a:p>
          <a:p>
            <a:pPr marL="0" indent="0">
              <a:buNone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585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EDFEA-A8E9-4B1D-AC4D-9DD024C2D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166932"/>
            <a:ext cx="3582073" cy="4279709"/>
          </a:xfrm>
        </p:spPr>
        <p:txBody>
          <a:bodyPr anchor="ctr">
            <a:normAutofit/>
          </a:bodyPr>
          <a:lstStyle/>
          <a:p>
            <a:r>
              <a:rPr lang="en-US" sz="4100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Classification Systems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D3EA3-091F-4C10-BD04-B4BDA7BD0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3864" y="933454"/>
            <a:ext cx="5716988" cy="5264146"/>
          </a:xfrm>
        </p:spPr>
        <p:txBody>
          <a:bodyPr anchor="ctr"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(ICD)</a:t>
            </a:r>
          </a:p>
          <a:p>
            <a:pPr lvl="1"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Was designed by the World Health Organisation (WHO)</a:t>
            </a:r>
          </a:p>
          <a:p>
            <a:pPr lvl="1"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universal agency </a:t>
            </a:r>
          </a:p>
          <a:p>
            <a:pPr lvl="1">
              <a:lnSpc>
                <a:spcPct val="150000"/>
              </a:lnSpc>
            </a:pPr>
            <a:endParaRPr lang="en-GB"/>
          </a:p>
          <a:p>
            <a:pPr>
              <a:lnSpc>
                <a:spcPct val="15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 (DSM)</a:t>
            </a:r>
          </a:p>
          <a:p>
            <a:pPr lvl="1"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Was designed by the American Psychiatric Association (APA)</a:t>
            </a:r>
          </a:p>
          <a:p>
            <a:pPr lvl="1">
              <a:lnSpc>
                <a:spcPct val="15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single, national agency</a:t>
            </a:r>
          </a:p>
        </p:txBody>
      </p:sp>
    </p:spTree>
    <p:extLst>
      <p:ext uri="{BB962C8B-B14F-4D97-AF65-F5344CB8AC3E}">
        <p14:creationId xmlns:p14="http://schemas.microsoft.com/office/powerpoint/2010/main" val="3179340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DDB5D-D7EE-4456-B2C8-4BDF8AB39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578" y="685680"/>
            <a:ext cx="4203323" cy="35962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000" i="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So, what are some of the differences between ICD and DSM?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solidFill>
            <a:schemeClr val="tx1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Graphic 5" descr="Questions">
            <a:extLst>
              <a:ext uri="{FF2B5EF4-FFF2-40B4-BE49-F238E27FC236}">
                <a16:creationId xmlns:a16="http://schemas.microsoft.com/office/drawing/2014/main" id="{A5F94C07-5957-499A-A8DE-B8F5857F82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46336" y="1509721"/>
            <a:ext cx="3680216" cy="3680216"/>
          </a:xfrm>
          <a:prstGeom prst="rect">
            <a:avLst/>
          </a:prstGeom>
          <a:ln w="28575">
            <a:noFill/>
          </a:ln>
        </p:spPr>
      </p:pic>
      <p:sp>
        <p:nvSpPr>
          <p:cNvPr id="44" name="Graphic 212">
            <a:extLst>
              <a:ext uri="{FF2B5EF4-FFF2-40B4-BE49-F238E27FC236}">
                <a16:creationId xmlns:a16="http://schemas.microsoft.com/office/drawing/2014/main" id="{A753B935-E3DD-466D-BFAC-68E0BE02D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6" name="Graphic 212">
            <a:extLst>
              <a:ext uri="{FF2B5EF4-FFF2-40B4-BE49-F238E27FC236}">
                <a16:creationId xmlns:a16="http://schemas.microsoft.com/office/drawing/2014/main" id="{FB034F26-4148-4B59-B493-14D7A9A8B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48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64553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77394F-76FB-485D-8862-026E81591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</a:t>
            </a:r>
          </a:p>
        </p:txBody>
      </p:sp>
      <p:grpSp>
        <p:nvGrpSpPr>
          <p:cNvPr id="29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3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5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7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08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F737B-299D-4383-8D62-0E06AD563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575361"/>
            <a:ext cx="5234446" cy="5707277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ICD was created by the WHO</a:t>
            </a:r>
          </a:p>
          <a:p>
            <a:pPr lvl="1"/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WHO was active in improving the classification system during the period of 1960.</a:t>
            </a:r>
          </a:p>
          <a:p>
            <a:pPr lvl="1"/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primarily used towards diagnosing individuals with a mental disorder in a reliable and valid manner.</a:t>
            </a:r>
          </a:p>
          <a:p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ICD-10 consists of 300 mental health disorders </a:t>
            </a:r>
          </a:p>
          <a:p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focuses researches on multicultural level, where more than 100 clinical studies have taken place across 40 different countries. </a:t>
            </a:r>
          </a:p>
        </p:txBody>
      </p:sp>
    </p:spTree>
    <p:extLst>
      <p:ext uri="{BB962C8B-B14F-4D97-AF65-F5344CB8AC3E}">
        <p14:creationId xmlns:p14="http://schemas.microsoft.com/office/powerpoint/2010/main" val="419277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01F5A0-9844-4DBA-9B46-D81D23929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86" y="1166932"/>
            <a:ext cx="3957477" cy="4279709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Categories within ICD-10 Chapter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AE6DB-EB44-4DDB-9377-F5703C134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7253" y="191386"/>
            <a:ext cx="7087537" cy="6592185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F00-F09 Organic, including symptomatic, mental disorders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F10-F19 Mental and behavioural disorders due to psychoactive substance use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F20-F29 Schizophrenia, schizotypal and delusional disorders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F30-F39 Mood [affective] disorders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F40-F48 Neurotic, stress-related and somatoform disorders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F50-F59 Behavioural syndromes associated with physiological disturbances and physical factors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F60-F69 Disorders of adult personality and behaviour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F70-F79 Mental retardation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F80-F89 Disorders of psychological development</a:t>
            </a:r>
          </a:p>
          <a:p>
            <a:pPr>
              <a:lnSpc>
                <a:spcPct val="160000"/>
              </a:lnSpc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F90-F98 Behavioural and emotional disorders with onset usually occurring in childhood and adolescence</a:t>
            </a:r>
          </a:p>
        </p:txBody>
      </p:sp>
    </p:spTree>
    <p:extLst>
      <p:ext uri="{BB962C8B-B14F-4D97-AF65-F5344CB8AC3E}">
        <p14:creationId xmlns:p14="http://schemas.microsoft.com/office/powerpoint/2010/main" val="2224858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01F5A0-9844-4DBA-9B46-D81D23929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166932"/>
            <a:ext cx="3582073" cy="4279709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  <a:r>
              <a:rPr lang="en-US" sz="4800" dirty="0">
                <a:solidFill>
                  <a:schemeClr val="bg1"/>
                </a:solidFill>
              </a:rPr>
              <a:t> </a:t>
            </a:r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Categories</a:t>
            </a:r>
            <a:r>
              <a:rPr lang="en-US" sz="48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AE6DB-EB44-4DDB-9377-F5703C134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7253" y="191386"/>
            <a:ext cx="7087537" cy="6592185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F00 – F09 -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Organic, including symptomatic, mental disorders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F00* - Dementia in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Alzheimers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disease (G30.-+)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F20 -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Schizophrenia, schizotypal and delusional disorders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F41 – Other Anxiety Disorders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F41.1 -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Anxiety Disorder (GAD)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F60 - Disorders of adult personality and behaviour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F60.3 – Emotionally unstable personality Disorder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F84 – Pervasive development disorders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F84.0 – Childhood Autism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218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466803-20B2-463E-86FA-423935DB2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2409" y="895483"/>
            <a:ext cx="5786232" cy="301119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think? Is Transgender a mental disorder?</a:t>
            </a:r>
          </a:p>
        </p:txBody>
      </p:sp>
      <p:sp>
        <p:nvSpPr>
          <p:cNvPr id="28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0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2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9" name="Oval 38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753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2833068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AFD1189F-9598-4281-8056-2845388D4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3068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583E04E1-D74F-4ED6-972C-035F4FEC4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51A97D9-C694-4307-818B-0C5BBF413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21053" y="819446"/>
            <a:ext cx="6964685" cy="5402463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21053" y="819446"/>
            <a:ext cx="6964685" cy="5402463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13658" y="727769"/>
            <a:ext cx="6964685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FFB5EC-9736-4EF8-A8B1-8B3A52A0F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6765" y="1495956"/>
            <a:ext cx="6418471" cy="26920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classification system used by the UK?</a:t>
            </a: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7769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51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5326" y="343675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53" name="Graphic 212">
            <a:extLst>
              <a:ext uri="{FF2B5EF4-FFF2-40B4-BE49-F238E27FC236}">
                <a16:creationId xmlns:a16="http://schemas.microsoft.com/office/drawing/2014/main" id="{5EC6B544-8C84-47A6-885D-A4F09EF5C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5326" y="343675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67504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32C95C5C-6FBD-47FF-9CA6-066193539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7140" y="5100276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7140" y="5100276"/>
            <a:ext cx="515928" cy="51592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1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510679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A57EACD-61CA-4775-9551-2078FC0BC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31107" y="5203828"/>
            <a:ext cx="1861478" cy="1557272"/>
            <a:chOff x="9731107" y="5203828"/>
            <a:chExt cx="1861478" cy="1557272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EA9CEFA-65DF-4773-AB16-4E0811348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203828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5B46568-197D-4462-A2AB-B32016E07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A310550-C5D3-4B44-A74F-CA522D3EA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4320944-CB85-404B-ACEB-4C621A2DE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F09ADAE-8ED7-4349-9F53-C9846B34A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4A30888-D632-4303-AD63-F9F6425F6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494E026-3245-4E27-8FA4-B5E50398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0980A2D-E8F8-4D53-96BD-549B6E43C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203828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9B2DDE9-70F9-46DE-A98D-A9E6A15B0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D6359C0-FED2-4F38-AF2C-D2CCB137C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731DFD6-7643-4367-B357-419597215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D5AD929-BDD1-4C17-B069-7F26DA239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A89B223-AC6D-428A-ADA0-A8107F132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203828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55AE910-CDA0-467B-91F1-30022FC70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356051"/>
              <a:ext cx="36465" cy="36221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280BBB4-49D0-40C7-949B-CE40E918B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3560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5A691FB-DA8E-4CB6-B2CB-43996A8A6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6ABC7EF-0297-4356-A5FE-85B70C226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2A4C124-2BE2-47A7-88BD-0D0E70225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77B5782-F97B-49E6-B4CF-05080D43F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356051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8B45F28A-82A7-4E2A-AC1D-A9080F5F5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3560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04D3904-C2B3-4481-9AD0-4F4B97BF7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356044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7E99BD2-8425-452F-BBC9-DA271A4D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26826B2E-CE5F-4751-AB16-2F5D38E0D5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D69C59-2023-4CEC-BA7C-5EE1834EC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356044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B90D7BC-1D4E-4E24-B1E4-700CFE90C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35604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9425F03-8DA8-4B30-8D52-0F823F55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356046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5042418-2AFD-437C-BDFE-95057749D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50803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F7247EC-FBD7-42B0-89E1-981401897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642B17A-8F41-4932-B0D0-CAA198A36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BC09251-BDF7-47DB-8213-2FD24431C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F3F5D47-FD51-41B4-B385-72FB1B83F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5FEDA36F-4DFB-4CF9-AFCB-DF2830797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5508030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4B82A4E-24F2-4AF9-ACD9-032004D5C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5080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8A1B0D-4A06-45BC-B4BC-CFC5300FB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50802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5FAD49E-FD72-4576-A940-2428587BC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0C5050F-FCF4-41AE-A014-DA0E79C9D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C05C37E2-39BD-41F3-A48B-0D6656AFD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AADE8E63-21C2-4361-9759-81558A67F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50802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BB2F91E-6261-407E-AB8B-BC2971C5E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508025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B8D98F-3287-4463-9C66-4D556288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660254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94B4DF75-5954-4360-BD08-C0F14F07B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660248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9646D91-7334-4EF7-854E-31229C0EB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6B52D0D3-BAB6-4E87-A7E3-042FE194E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C99FAD0-CAF0-416B-A5C2-BF67795C5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0E22E26C-C150-4D82-9949-7CBE6C6E3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660254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D072F62D-B9FA-4CBD-8427-DCDAE9724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6602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A5E7E19-8DF1-4E35-B975-14DB353C5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660246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29CC129-69D0-48B1-969C-406A8EC16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863A762-C2BE-4B7F-8F77-FB38598F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75ED5B7-A269-4716-8A91-60C4640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53D700F-89B5-47C3-88CF-F491CCA23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660246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60B6165-C5E0-4495-B9AC-5D3FAA17C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66025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2C06BE7-B255-49E8-AFD7-16EA0DEE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812233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62BAA60-4FD3-4ED5-85B8-FA1AEBB54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D285C5F-B15D-4C99-876E-11EA0EDDB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31D3315B-6CF6-4B8A-9AD6-15E8ED774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2316A1B-DF30-4B08-A25E-634088C3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3B9824C-F3A0-4BB5-BA2D-E7B2C873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4AA607-331A-4D12-9628-01D4184C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BC5FC238-AD32-4501-B2D5-55A3F14093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81223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2651C95-EE88-4D97-A4BD-842E093F0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D800BB2-C68A-40A6-8CD4-A733BD0DB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697780E-7DCF-4651-9953-FE1A7062C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B417FEE-0006-405F-A3EF-741EC0C6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8122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D2CA75D-333A-4FC0-A35C-15021893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81223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1FE7FEB-856E-4B91-9524-7CB608A04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5964459"/>
              <a:ext cx="36465" cy="36221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815A820-71A2-4F06-909A-802956FC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5964453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4135222E-6463-4F37-A52D-8E5F48B17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34C684AC-F7CB-4096-BD97-E024A2203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AEB483C-20AB-4095-912D-AB52A7C32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D1625C5-4D6F-4AF0-8F52-3E430AD8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5964459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E6AC22C-25A4-400A-8E40-0DA9119C5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5964453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4586291-7B87-4844-A3C7-1B10E7070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5964451"/>
              <a:ext cx="36221" cy="36226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7E6C849B-AC63-4611-9425-967763280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D3DD2AB7-F94D-4A1E-8D17-3A8418C7D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99CE3DE-A5D3-4CBC-9771-BA0D4A71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5964451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F51F4BCD-DCFB-49C5-AA53-912A2644D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5964448"/>
              <a:ext cx="36218" cy="36226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217BD47A-2F24-467E-A016-650656A35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5964453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60F5B69-D34A-4A38-AC4F-E04BB730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116440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6D5DFC6-ED6D-4E93-BBFD-32876861C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046009FB-3E9E-46F5-9DC9-B225C7B7D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10C4A9D-1BAD-4C1A-B643-39CEA7C56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B3786231-B3C8-45C0-AB76-F0F35D7E1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8E05DBD8-3FC9-47DE-88E7-849A2BE28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116440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F8B45623-D400-48AE-99CB-C50EF8208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650817F4-286D-4A64-A707-319964118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47" y="6116435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E2CBB23-BC03-4233-B66D-F3E1BC361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29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5B057C8-A242-41ED-B0DB-78B245C07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52" y="611643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9CB4C1C0-5F41-4E24-A7CD-AFB1DE7B3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31" y="611643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9153209C-5637-4CEC-AB94-73A0EA2C7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57" y="611643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F7A55A31-FEC9-482A-B837-965828913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36" y="6116440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3BA94A3-F00C-4D17-9254-A955E4414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268419"/>
              <a:ext cx="36465" cy="36219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A2902DE-23EF-49CE-A669-B9096A9D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5780746-7CB1-459B-ACF8-EE4C8FA2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EC72100-CCC7-485B-AB73-AFE6263C2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0330226-7157-4C26-8B12-849E7E40B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6FC5CE2-A4E9-48A9-A687-9D3CBDF2C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268419"/>
              <a:ext cx="36221" cy="36221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971F8A61-039C-4875-ABD2-DDAD0AF61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5E9C48D7-E617-453A-95A7-4CBADCB70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268419"/>
              <a:ext cx="36221" cy="36219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028847A-3236-456C-ABCA-F17FACC74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8F10DA-E024-4DFF-B71A-284CE3783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D1258F2-08D2-4674-BB2B-00DA3F054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1CA4E673-ADD3-4C6A-B67D-077CD7F76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268419"/>
              <a:ext cx="36218" cy="36219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8412C5A-7E5C-437B-A36E-FD4ADC57E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268417"/>
              <a:ext cx="36218" cy="36221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6AC8FA-ED34-4749-9A15-E878B408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420645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EE8845F-6312-4CB4-8345-10FAA6E91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B6649974-BABE-465B-934C-798CD398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A2E8120-B8AC-4058-AB81-44A99CF53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B3ACBEF-904A-4B73-A8B1-3A62AC125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80CD75B-0C3D-4186-B1D8-E58A7580E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5" y="6420645"/>
              <a:ext cx="36221" cy="36221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C17D40FB-488F-4EFD-9019-8E5802A73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420645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7089A9FA-C815-459B-8D43-862AC2805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420653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CA360E5B-3ABC-46DD-9DFE-5D8D1D4D2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42066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BCC9121-E8F5-49AE-869E-1245398D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B190A7C8-B00C-4DCB-929A-328811039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42066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FBC02C4-69CC-4293-9249-E28D9F2C5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42067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4748328-B03B-4EDD-96F0-DAF652720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420679"/>
              <a:ext cx="36218" cy="36221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7E29EF6-5C38-4836-AE46-64215DD78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12" y="6572627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33BC27D-A755-4489-B73A-5B0EA4BD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5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018ADBF-7412-4D0F-BC0F-8710DB9A4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70D54CD-D372-4C7F-B2AC-AB600FE52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9BB9398E-F21C-4918-8C5A-90735B80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9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4A7E3180-5F52-4B48-B3BD-F02177C4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2" y="6572627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B657DEC7-1A91-41CA-B3FD-593EFF942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572627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F66DBED-0EF0-4BC7-A733-8CEB9301F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57265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327BC7E2-BB50-457E-8D53-CBADC3D0A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2E5B2F2A-FBC8-42A5-9305-B5C98A24D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67BC862E-B59F-4BFB-A777-05409E727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33FB1571-92E7-4829-BCCD-7DCB0FE98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572653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4F917C1-A8BC-4A0E-AE36-F9D0BE981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57" y="657265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76F8931C-3AC8-4029-B30C-5361BFBCA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1107" y="6724848"/>
              <a:ext cx="36465" cy="36219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076E87F7-1BC0-472D-B19E-FFB494247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83333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65149F4-5FFD-4DA3-B387-25DDFF149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35312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FCC143A2-5B71-45E0-A5DC-1AE44CF2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87538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29C66E6-99F1-4166-B11B-8C47DD310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9517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D782C24-70D1-4DF0-A631-9FA264292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1740" y="6724848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204EA4D6-FB90-4EE9-9C94-FACE6D79A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43724" y="6724848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71E17C7-CF11-4295-85DA-5237670B3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5968" y="6724881"/>
              <a:ext cx="36221" cy="36219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3AF0AFB-AF22-44B2-B981-AF6098F19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795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EC7A3631-6B95-4E40-89A4-0DC231A1A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00173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E320EDD3-FA1E-4F06-B5E6-86BA66BF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52154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5CB6263-11E9-4CF8-B171-7C627720C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4380" y="6724881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19FB7707-C4F1-4107-A1AA-C702870A5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56367" y="6724876"/>
              <a:ext cx="36218" cy="36219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CB7A37-3403-44D0-845C-67FB46FF3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6992" y="1202026"/>
            <a:ext cx="4030132" cy="440650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Services – NHS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A4AB4-82D3-4A82-8A81-D29723D1A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58" y="493486"/>
            <a:ext cx="5794600" cy="615405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are free at the point of delivery.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receive mental health support through the NHS, a referral may sometimes be required through the GP.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problems </a:t>
            </a:r>
          </a:p>
          <a:p>
            <a:pPr lvl="1"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Alcohol/other substances</a:t>
            </a:r>
          </a:p>
          <a:p>
            <a:pPr lvl="1"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Psychological Therapy services (IAPT)</a:t>
            </a:r>
          </a:p>
          <a:p>
            <a:pPr lvl="2"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 Therapies</a:t>
            </a:r>
          </a:p>
          <a:p>
            <a:pPr lvl="1"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and Adolescence Mental Health Services (CAMHS)</a:t>
            </a:r>
          </a:p>
          <a:p>
            <a:pPr>
              <a:lnSpc>
                <a:spcPct val="150000"/>
              </a:lnSpc>
            </a:pPr>
            <a:endParaRPr lang="en-US" sz="1500" dirty="0">
              <a:solidFill>
                <a:schemeClr val="bg1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500" dirty="0">
              <a:solidFill>
                <a:schemeClr val="bg1"/>
              </a:solidFill>
            </a:endParaRPr>
          </a:p>
        </p:txBody>
      </p:sp>
      <p:grpSp>
        <p:nvGrpSpPr>
          <p:cNvPr id="168" name="Graphic 190">
            <a:extLst>
              <a:ext uri="{FF2B5EF4-FFF2-40B4-BE49-F238E27FC236}">
                <a16:creationId xmlns:a16="http://schemas.microsoft.com/office/drawing/2014/main" id="{55A100E1-E66E-4ED2-A56A-F7A819228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725954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4AB9672F-EB60-4C69-965D-C7AD5217C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7B9190C-E3A6-476A-9BBD-79CC3E7A0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72" name="Graphic 212">
            <a:extLst>
              <a:ext uri="{FF2B5EF4-FFF2-40B4-BE49-F238E27FC236}">
                <a16:creationId xmlns:a16="http://schemas.microsoft.com/office/drawing/2014/main" id="{CAB9AD4F-A248-4D49-8779-CE40E64C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74" name="Graphic 212">
            <a:extLst>
              <a:ext uri="{FF2B5EF4-FFF2-40B4-BE49-F238E27FC236}">
                <a16:creationId xmlns:a16="http://schemas.microsoft.com/office/drawing/2014/main" id="{3D4C1981-3D8B-446C-BFAE-E7EE5CF2D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315927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4227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EA44F-1358-4A5A-A2F0-8A3E7F9EF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959" y="694268"/>
            <a:ext cx="3915919" cy="5477932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Disorders treated by Improving Access to Psychological Services Programme (IAPT)</a:t>
            </a:r>
          </a:p>
        </p:txBody>
      </p:sp>
      <p:grpSp>
        <p:nvGrpSpPr>
          <p:cNvPr id="23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7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2" name="Oval 41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83E42-C31D-4E88-90E4-FA0609DE4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epression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eneralized anxiety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ocial anxiety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anic and agoraphobia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2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 phobias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2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bsessive-compulsive disorder (OCD)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ost-traumatic stress disorder (PTSD)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ody dysmorphic disorder</a:t>
            </a:r>
          </a:p>
          <a:p>
            <a:endParaRPr lang="en-GB" sz="2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586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25AD8D-2669-45E3-B1E1-FD6DAD011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Mental Health Services 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3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5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C56D2-B0E8-48DB-9AFB-A7FEA85DC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5"/>
            <a:ext cx="5217173" cy="475494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Support for Adults and older adults 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Placement and Support – Severe Mental Health conditions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Inpatient, and intensive day care 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Intervention in Psychosis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Suicide prevention</a:t>
            </a:r>
          </a:p>
          <a:p>
            <a:pPr>
              <a:lnSpc>
                <a:spcPct val="150000"/>
              </a:lnSpc>
            </a:pPr>
            <a:r>
              <a:rPr lang="en-US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Suicide Bereavement support</a:t>
            </a:r>
          </a:p>
        </p:txBody>
      </p:sp>
      <p:grpSp>
        <p:nvGrpSpPr>
          <p:cNvPr id="41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641659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8BC001-F227-4711-88BA-183BF7AE5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3306515"/>
            <a:ext cx="3826286" cy="321537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Reading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D9C4E-5D4C-48DB-8674-BFCE824B2F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1448" y="706508"/>
            <a:ext cx="5217173" cy="4351338"/>
          </a:xfrm>
        </p:spPr>
        <p:txBody>
          <a:bodyPr>
            <a:normAutofit/>
          </a:bodyPr>
          <a:lstStyle/>
          <a:p>
            <a:r>
              <a:rPr lang="en-US" sz="18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Gaebel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W., Stricker, J. and </a:t>
            </a:r>
            <a:r>
              <a:rPr lang="en-US" sz="18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Kerst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A., 2020. Changes from ICD-10 to ICD-11 and future directions in psychiatric classification. </a:t>
            </a:r>
            <a:r>
              <a:rPr lang="en-US" sz="18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Dialogues in clinical neuroscience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(1), p.7.</a:t>
            </a:r>
          </a:p>
          <a:p>
            <a:endParaRPr lang="en-US" sz="1800" b="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Stein, D.J., </a:t>
            </a:r>
            <a:r>
              <a:rPr lang="en-US" sz="18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Szatmari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P., </a:t>
            </a:r>
            <a:r>
              <a:rPr lang="en-US" sz="18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Gaebel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W., Berk, M., Vieta, E., Maj, M., De Vries, Y.A., </a:t>
            </a:r>
            <a:r>
              <a:rPr lang="en-US" sz="18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Roest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A.M., De </a:t>
            </a:r>
            <a:r>
              <a:rPr lang="en-US" sz="18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Jonge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P., </a:t>
            </a:r>
            <a:r>
              <a:rPr lang="en-US" sz="18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Maercker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A. and Brewin, C.R., 2020. Mental, behavioral and neurodevelopmental disorders in the ICD-11: an international perspective on key changes and controversies. </a:t>
            </a:r>
            <a:r>
              <a:rPr lang="en-US" sz="18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BMC medicine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8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18</a:t>
            </a:r>
            <a:r>
              <a:rPr lang="en-US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(1), pp.1-24.</a:t>
            </a:r>
            <a:endParaRPr lang="en-US" sz="1800" dirty="0">
              <a:solidFill>
                <a:schemeClr val="bg1"/>
              </a:solidFill>
            </a:endParaRPr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97882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6D0CBD-B365-4199-8B7C-9BECC872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D365B-834D-4ED8-9F57-8414B3E0B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https://www.england.nhs.uk/wp-content/uploads/2014/10/5yfv-web.pdf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https://icd.who.int/browse10/2010/en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1839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Graphic 212">
            <a:extLst>
              <a:ext uri="{FF2B5EF4-FFF2-40B4-BE49-F238E27FC236}">
                <a16:creationId xmlns:a16="http://schemas.microsoft.com/office/drawing/2014/main" id="{55C61911-45B2-48BF-AC7A-1EB579B42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2373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76" name="Graphic 212">
            <a:extLst>
              <a:ext uri="{FF2B5EF4-FFF2-40B4-BE49-F238E27FC236}">
                <a16:creationId xmlns:a16="http://schemas.microsoft.com/office/drawing/2014/main" id="{2DE4D4CE-6DAE-4A05-BE5B-6BCE3F4EC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2373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6D0CBD-B365-4199-8B7C-9BECC872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7" y="1264801"/>
            <a:ext cx="4114571" cy="4296387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</a:t>
            </a:r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B8CB1D39-68D4-4372-BF3B-2A33A7495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82" name="Oval 81">
            <a:extLst>
              <a:ext uri="{FF2B5EF4-FFF2-40B4-BE49-F238E27FC236}">
                <a16:creationId xmlns:a16="http://schemas.microsoft.com/office/drawing/2014/main" id="{10C23D31-5B0A-4956-A59F-A24F57D2A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988" y="4604761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F4C6FC6E-4AAF-4628-B7E5-85DF9D32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988" y="4604761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D365B-834D-4ED8-9F57-8414B3E0B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345827"/>
            <a:ext cx="5217173" cy="4351338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part of your assignment, you are tasked with defining what is meant by a mental disorder.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added a questionnaire to Moodle where you will input your definitions of mental disorders.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will also define your chosen disorder for your debate using the ICD-10 Chapter 5. 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86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69431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750</Words>
  <Application>Microsoft Macintosh PowerPoint</Application>
  <PresentationFormat>Widescreen</PresentationFormat>
  <Paragraphs>84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Mental Health Classification Systems</vt:lpstr>
      <vt:lpstr>Lesson Aims</vt:lpstr>
      <vt:lpstr>Major Classification Systems </vt:lpstr>
      <vt:lpstr>So, what are some of the differences between ICD and DSM?</vt:lpstr>
      <vt:lpstr>ICD</vt:lpstr>
      <vt:lpstr>Categories within ICD-10 Chapter 5</vt:lpstr>
      <vt:lpstr>Focus Categories </vt:lpstr>
      <vt:lpstr>What do you think? Is Transgender a mental disorder?</vt:lpstr>
      <vt:lpstr>What is the classification system used by the UK?</vt:lpstr>
      <vt:lpstr>Mental Health Services – NHS </vt:lpstr>
      <vt:lpstr>Disorders treated by Improving Access to Psychological Services Programme (IAPT)</vt:lpstr>
      <vt:lpstr>Community Mental Health Services </vt:lpstr>
      <vt:lpstr>Further Reading </vt:lpstr>
      <vt:lpstr>Resources</vt:lpstr>
      <vt:lpstr>Task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Classification Systems</dc:title>
  <dc:creator>Dushika Rajan</dc:creator>
  <cp:lastModifiedBy>Chloe Anna Harries (1802908)</cp:lastModifiedBy>
  <cp:revision>2</cp:revision>
  <dcterms:created xsi:type="dcterms:W3CDTF">2021-02-01T01:38:55Z</dcterms:created>
  <dcterms:modified xsi:type="dcterms:W3CDTF">2022-01-30T01:05:15Z</dcterms:modified>
</cp:coreProperties>
</file>