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6"/>
  </p:notesMasterIdLst>
  <p:sldIdLst>
    <p:sldId id="299" r:id="rId2"/>
    <p:sldId id="259" r:id="rId3"/>
    <p:sldId id="260" r:id="rId4"/>
    <p:sldId id="261" r:id="rId5"/>
    <p:sldId id="262" r:id="rId6"/>
    <p:sldId id="296" r:id="rId7"/>
    <p:sldId id="263" r:id="rId8"/>
    <p:sldId id="264" r:id="rId9"/>
    <p:sldId id="265" r:id="rId10"/>
    <p:sldId id="266" r:id="rId11"/>
    <p:sldId id="267" r:id="rId12"/>
    <p:sldId id="297" r:id="rId13"/>
    <p:sldId id="301" r:id="rId14"/>
    <p:sldId id="302"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480" autoAdjust="0"/>
    <p:restoredTop sz="81014" autoAdjust="0"/>
  </p:normalViewPr>
  <p:slideViewPr>
    <p:cSldViewPr snapToGrid="0">
      <p:cViewPr varScale="1">
        <p:scale>
          <a:sx n="74" d="100"/>
          <a:sy n="74" d="100"/>
        </p:scale>
        <p:origin x="1362" y="3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47"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11/01/2019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565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7650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B86591F-0D9A-444F-B361-19BA71C335D5}"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1982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365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b="0" dirty="0">
                <a:solidFill>
                  <a:schemeClr val="tx1"/>
                </a:solidFill>
                <a:latin typeface="Arial" panose="020B0604020202020204" pitchFamily="34" charset="0"/>
                <a:cs typeface="Arial" panose="020B0604020202020204" pitchFamily="34" charset="0"/>
              </a:rPr>
              <a:t>Best performed by teams.  This doesn’t mean individuals cannot solve problems, but it lends itself to teams because…</a:t>
            </a:r>
          </a:p>
          <a:p>
            <a:r>
              <a:rPr lang="en-GB" b="0" dirty="0">
                <a:solidFill>
                  <a:schemeClr val="tx1"/>
                </a:solidFill>
                <a:latin typeface="Arial" panose="020B0604020202020204" pitchFamily="34" charset="0"/>
                <a:cs typeface="Arial" panose="020B0604020202020204" pitchFamily="34" charset="0"/>
              </a:rPr>
              <a:t>More skills, more knowledge, different experiences, different perspectives, mix of natural team roles (Plant, RI, Implementer, Team Workers, etc.,, mutual support, motivating environment (should be!), split the tasks according to skills set/experience, etc., ensure problem is within scope of team responsibilities, and more. </a:t>
            </a:r>
          </a:p>
        </p:txBody>
      </p:sp>
      <p:sp>
        <p:nvSpPr>
          <p:cNvPr id="4" name="Slide Number Placeholder 3"/>
          <p:cNvSpPr>
            <a:spLocks noGrp="1"/>
          </p:cNvSpPr>
          <p:nvPr>
            <p:ph type="sldNum" sz="quarter" idx="10"/>
          </p:nvPr>
        </p:nvSpPr>
        <p:spPr/>
        <p:txBody>
          <a:bodyPr/>
          <a:lstStyle/>
          <a:p>
            <a:fld id="{7AFB50B6-F1B6-43E7-9F13-F7A06A05F4FC}" type="slidenum">
              <a:rPr lang="en-GB" smtClean="0"/>
              <a:t>6</a:t>
            </a:fld>
            <a:endParaRPr lang="en-GB"/>
          </a:p>
        </p:txBody>
      </p:sp>
    </p:spTree>
    <p:extLst>
      <p:ext uri="{BB962C8B-B14F-4D97-AF65-F5344CB8AC3E}">
        <p14:creationId xmlns:p14="http://schemas.microsoft.com/office/powerpoint/2010/main" val="2810765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7414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smtClean="0"/>
              <a:t>Can anyone think of an example?</a:t>
            </a:r>
            <a:endParaRPr lang="en-GB" alt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20778B-27AD-46B7-9C49-D0137FF820E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462578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6D2EA9-60A0-4E91-B9BB-5240E27D4DDE}"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24706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dirty="0"/>
              <a:t>Any organisation that is not improving is standing still – if you stand still, others can overtake you…..and you are, in fact, going backwards!</a:t>
            </a:r>
          </a:p>
        </p:txBody>
      </p:sp>
      <p:sp>
        <p:nvSpPr>
          <p:cNvPr id="4" name="Slide Number Placeholder 3"/>
          <p:cNvSpPr>
            <a:spLocks noGrp="1"/>
          </p:cNvSpPr>
          <p:nvPr>
            <p:ph type="sldNum" sz="quarter" idx="10"/>
          </p:nvPr>
        </p:nvSpPr>
        <p:spPr/>
        <p:txBody>
          <a:bodyPr/>
          <a:lstStyle/>
          <a:p>
            <a:fld id="{7AFB50B6-F1B6-43E7-9F13-F7A06A05F4FC}" type="slidenum">
              <a:rPr lang="en-GB" smtClean="0"/>
              <a:t>12</a:t>
            </a:fld>
            <a:endParaRPr lang="en-GB"/>
          </a:p>
        </p:txBody>
      </p:sp>
    </p:spTree>
    <p:extLst>
      <p:ext uri="{BB962C8B-B14F-4D97-AF65-F5344CB8AC3E}">
        <p14:creationId xmlns:p14="http://schemas.microsoft.com/office/powerpoint/2010/main" val="3674524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4923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028502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6450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424083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616566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511481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kumimoji="0" lang="en-US"/>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188670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9C64F3F4-CE19-49F8-9EF4-FF4EE52031C2}" type="datetimeFigureOut">
              <a:rPr lang="en-GB" smtClean="0"/>
              <a:t>11/01/2019</a:t>
            </a:fld>
            <a:endParaRPr lang="en-GB"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kumimoji="0"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784225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923790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667289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11/01/2019</a:t>
            </a:fld>
            <a:endParaRPr lang="en-GB"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40141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C64F3F4-CE19-49F8-9EF4-FF4EE52031C2}" type="datetimeFigureOut">
              <a:rPr lang="en-GB" smtClean="0"/>
              <a:pPr/>
              <a:t>11/01/2019</a:t>
            </a:fld>
            <a:endParaRPr lang="en-GB"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kumimoji="0" lang="en-US" sz="1400" dirty="0">
              <a:solidFill>
                <a:schemeClr val="tx2"/>
              </a:solidFill>
            </a:endParaRPr>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C82685A-BD3A-4230-8D85-804689F67293}" type="slidenum">
              <a:rPr lang="en-GB" smtClean="0"/>
              <a:t>‹#›</a:t>
            </a:fld>
            <a:endParaRPr lang="en-GB"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17874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nvPr>
        </p:nvSpPr>
        <p:spPr>
          <a:xfrm>
            <a:off x="705678" y="1930398"/>
            <a:ext cx="7772400" cy="3180521"/>
          </a:xfrm>
        </p:spPr>
        <p:txBody>
          <a:bodyPr>
            <a:normAutofit fontScale="90000"/>
          </a:bodyPr>
          <a:lstStyle/>
          <a:p>
            <a:pPr algn="ctr"/>
            <a: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t>BMSK4004</a:t>
            </a:r>
            <a:br>
              <a:rPr lang="en-GB" altLang="en-US" sz="4400" b="1" dirty="0">
                <a:effectLst>
                  <a:outerShdw blurRad="38100" dist="38100" dir="2700000" algn="tl">
                    <a:srgbClr val="000000">
                      <a:alpha val="43137"/>
                    </a:srgbClr>
                  </a:outerShdw>
                </a:effectLst>
                <a:latin typeface="Arial Rounded MT Bold" charset="0"/>
                <a:ea typeface="Arial Rounded MT Bold" charset="0"/>
                <a:cs typeface="Arial Rounded MT Bold" charset="0"/>
              </a:rPr>
            </a:br>
            <a:r>
              <a:rPr lang="en-GB" altLang="en-US" dirty="0"/>
              <a:t/>
            </a:r>
            <a:br>
              <a:rPr lang="en-GB" altLang="en-US" dirty="0"/>
            </a:br>
            <a:r>
              <a:rPr lang="en-GB" altLang="en-US" dirty="0"/>
              <a:t> </a:t>
            </a:r>
            <a:r>
              <a:rPr lang="en-GB" altLang="en-US" sz="3600" dirty="0">
                <a:solidFill>
                  <a:schemeClr val="bg1">
                    <a:lumMod val="75000"/>
                  </a:schemeClr>
                </a:solidFill>
                <a:latin typeface="Arial Rounded MT Bold" charset="0"/>
                <a:ea typeface="Arial Rounded MT Bold" charset="0"/>
                <a:cs typeface="Arial Rounded MT Bold" charset="0"/>
              </a:rPr>
              <a:t>Problem Solving and Decision Making</a:t>
            </a:r>
            <a:r>
              <a:rPr lang="en-GB" altLang="en-US" sz="3600" dirty="0">
                <a:latin typeface="Arial Rounded MT Bold" charset="0"/>
                <a:ea typeface="Arial Rounded MT Bold" charset="0"/>
                <a:cs typeface="Arial Rounded MT Bold" charset="0"/>
              </a:rPr>
              <a:t/>
            </a:r>
            <a:br>
              <a:rPr lang="en-GB" altLang="en-US" sz="3600" dirty="0">
                <a:latin typeface="Arial Rounded MT Bold" charset="0"/>
                <a:ea typeface="Arial Rounded MT Bold" charset="0"/>
                <a:cs typeface="Arial Rounded MT Bold" charset="0"/>
              </a:rPr>
            </a:br>
            <a:r>
              <a:rPr lang="en-GB" altLang="en-US" sz="3600" dirty="0" smtClean="0">
                <a:latin typeface="Arial Rounded MT Bold" charset="0"/>
                <a:ea typeface="Arial Rounded MT Bold" charset="0"/>
                <a:cs typeface="Arial Rounded MT Bold" charset="0"/>
              </a:rPr>
              <a:t/>
            </a:r>
            <a:br>
              <a:rPr lang="en-GB" altLang="en-US" sz="3600" dirty="0" smtClean="0">
                <a:latin typeface="Arial Rounded MT Bold" charset="0"/>
                <a:ea typeface="Arial Rounded MT Bold" charset="0"/>
                <a:cs typeface="Arial Rounded MT Bold" charset="0"/>
              </a:rPr>
            </a:br>
            <a:r>
              <a:rPr lang="en-GB" altLang="en-US" sz="3600" dirty="0" smtClean="0">
                <a:latin typeface="Arial Rounded MT Bold" charset="0"/>
                <a:ea typeface="Arial Rounded MT Bold" charset="0"/>
                <a:cs typeface="Arial Rounded MT Bold" charset="0"/>
              </a:rPr>
              <a:t>Laura James</a:t>
            </a:r>
            <a:r>
              <a:rPr lang="en-US" dirty="0">
                <a:latin typeface="+mj-ea"/>
                <a:cs typeface="+mj-ea"/>
              </a:rPr>
              <a:t/>
            </a:r>
            <a:br>
              <a:rPr lang="en-US" dirty="0">
                <a:latin typeface="+mj-ea"/>
                <a:cs typeface="+mj-ea"/>
              </a:rPr>
            </a:br>
            <a:r>
              <a:rPr lang="en-GB" altLang="en-US" sz="4000" dirty="0">
                <a:solidFill>
                  <a:schemeClr val="bg1"/>
                </a:solidFill>
                <a:latin typeface="Arial Rounded MT Bold" charset="0"/>
                <a:ea typeface="Arial Rounded MT Bold" charset="0"/>
                <a:cs typeface="Arial Rounded MT Bold" charset="0"/>
              </a:rPr>
              <a:t>Introduction</a:t>
            </a:r>
            <a:r>
              <a:rPr lang="en-US" dirty="0">
                <a:latin typeface="+mj-ea"/>
                <a:cs typeface="+mj-ea"/>
              </a:rPr>
              <a:t/>
            </a:r>
            <a:br>
              <a:rPr lang="en-US" dirty="0">
                <a:latin typeface="+mj-ea"/>
                <a:cs typeface="+mj-ea"/>
              </a:rPr>
            </a:br>
            <a:r>
              <a:rPr lang="en-GB" altLang="en-US" sz="1400" dirty="0">
                <a:solidFill>
                  <a:schemeClr val="bg1"/>
                </a:solidFill>
              </a:rPr>
              <a:t/>
            </a:r>
            <a:br>
              <a:rPr lang="en-GB" altLang="en-US" sz="1400" dirty="0">
                <a:solidFill>
                  <a:schemeClr val="bg1"/>
                </a:solidFill>
              </a:rPr>
            </a:br>
            <a:endParaRPr lang="en-GB" altLang="en-US" sz="1400" dirty="0">
              <a:solidFill>
                <a:schemeClr val="bg1"/>
              </a:solidFill>
            </a:endParaRPr>
          </a:p>
        </p:txBody>
      </p:sp>
      <p:sp>
        <p:nvSpPr>
          <p:cNvPr id="2" name="TextBox 1">
            <a:extLst>
              <a:ext uri="{FF2B5EF4-FFF2-40B4-BE49-F238E27FC236}">
                <a16:creationId xmlns:a16="http://schemas.microsoft.com/office/drawing/2014/main" id="{0F4E039E-033A-44BF-A466-FFDFE31062ED}"/>
              </a:ext>
            </a:extLst>
          </p:cNvPr>
          <p:cNvSpPr txBox="1"/>
          <p:nvPr/>
        </p:nvSpPr>
        <p:spPr>
          <a:xfrm>
            <a:off x="705678" y="1364752"/>
            <a:ext cx="8478078"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Rounded MT Bold" panose="020F0704030504030204" pitchFamily="34" charset="0"/>
                <a:ea typeface="+mn-ea"/>
                <a:cs typeface="+mn-cs"/>
              </a:rPr>
              <a:t>CertHE Skills for the Workplace</a:t>
            </a:r>
            <a:endParaRPr kumimoji="0" lang="en-GB" sz="40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rial Rounded MT Bold" panose="020F0704030504030204" pitchFamily="34" charset="0"/>
              <a:ea typeface="+mn-ea"/>
              <a:cs typeface="+mn-cs"/>
            </a:endParaRPr>
          </a:p>
        </p:txBody>
      </p:sp>
    </p:spTree>
    <p:extLst>
      <p:ext uri="{BB962C8B-B14F-4D97-AF65-F5344CB8AC3E}">
        <p14:creationId xmlns:p14="http://schemas.microsoft.com/office/powerpoint/2010/main" val="3205830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90A8987-56C9-45DB-855B-839C6BA65487}"/>
              </a:ext>
            </a:extLst>
          </p:cNvPr>
          <p:cNvSpPr>
            <a:spLocks noGrp="1"/>
          </p:cNvSpPr>
          <p:nvPr>
            <p:ph type="title"/>
          </p:nvPr>
        </p:nvSpPr>
        <p:spPr>
          <a:xfrm>
            <a:off x="1485900" y="283794"/>
            <a:ext cx="6172200" cy="857250"/>
          </a:xfrm>
        </p:spPr>
        <p:txBody>
          <a:bodyPr/>
          <a:lstStyle/>
          <a:p>
            <a:pPr>
              <a:defRPr/>
            </a:pPr>
            <a:r>
              <a:rPr lang="en-GB"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Aims &amp; Objectives</a:t>
            </a:r>
          </a:p>
        </p:txBody>
      </p:sp>
      <p:sp>
        <p:nvSpPr>
          <p:cNvPr id="39939" name="Content Placeholder 2"/>
          <p:cNvSpPr>
            <a:spLocks noGrp="1"/>
          </p:cNvSpPr>
          <p:nvPr>
            <p:ph idx="1"/>
          </p:nvPr>
        </p:nvSpPr>
        <p:spPr>
          <a:xfrm>
            <a:off x="373215" y="1648102"/>
            <a:ext cx="8456460" cy="2974455"/>
          </a:xfrm>
        </p:spPr>
        <p:txBody>
          <a:bodyPr>
            <a:normAutofit/>
          </a:bodyPr>
          <a:lstStyle/>
          <a:p>
            <a:pPr marL="0" indent="0">
              <a:buNone/>
            </a:pPr>
            <a:endParaRPr lang="en-GB" altLang="en-US" sz="1350" b="1" i="1" dirty="0">
              <a:latin typeface="Arial" charset="0"/>
              <a:cs typeface="Arial" charset="0"/>
            </a:endParaRPr>
          </a:p>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2</a:t>
            </a:fld>
            <a:endParaRPr lang="en-GB" dirty="0">
              <a:solidFill>
                <a:prstClr val="black">
                  <a:tint val="75000"/>
                </a:prstClr>
              </a:solidFill>
              <a:latin typeface="Calibri"/>
            </a:endParaRPr>
          </a:p>
        </p:txBody>
      </p:sp>
      <p:sp>
        <p:nvSpPr>
          <p:cNvPr id="6" name="TextBox 7">
            <a:extLst>
              <a:ext uri="{FF2B5EF4-FFF2-40B4-BE49-F238E27FC236}">
                <a16:creationId xmlns:a16="http://schemas.microsoft.com/office/drawing/2014/main" id="{2CB3B5AB-4FA6-43BC-A5D2-CC111913C505}"/>
              </a:ext>
            </a:extLst>
          </p:cNvPr>
          <p:cNvSpPr txBox="1">
            <a:spLocks noChangeArrowheads="1"/>
          </p:cNvSpPr>
          <p:nvPr/>
        </p:nvSpPr>
        <p:spPr bwMode="auto">
          <a:xfrm>
            <a:off x="803951" y="1278770"/>
            <a:ext cx="769997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r>
              <a:rPr lang="en-GB" altLang="en-US" sz="2100" b="1" dirty="0">
                <a:latin typeface="Corbel" pitchFamily="34" charset="0"/>
              </a:rPr>
              <a:t>AIM: </a:t>
            </a:r>
            <a:r>
              <a:rPr lang="en-GB" altLang="en-US" sz="2100" i="1" dirty="0">
                <a:latin typeface="Corbel" pitchFamily="34" charset="0"/>
              </a:rPr>
              <a:t>To enable learners to make effective decisions to solve complex problems in the workplace</a:t>
            </a:r>
            <a:r>
              <a:rPr lang="en-GB" altLang="en-US" sz="2100" dirty="0">
                <a:latin typeface="Garamond" pitchFamily="18" charset="0"/>
              </a:rPr>
              <a:t>.</a:t>
            </a:r>
          </a:p>
        </p:txBody>
      </p:sp>
      <p:sp>
        <p:nvSpPr>
          <p:cNvPr id="7" name="Content Placeholder 3">
            <a:extLst>
              <a:ext uri="{FF2B5EF4-FFF2-40B4-BE49-F238E27FC236}">
                <a16:creationId xmlns:a16="http://schemas.microsoft.com/office/drawing/2014/main" id="{A004F461-24CE-474A-AF89-A0C24CAC7B95}"/>
              </a:ext>
            </a:extLst>
          </p:cNvPr>
          <p:cNvSpPr txBox="1">
            <a:spLocks/>
          </p:cNvSpPr>
          <p:nvPr/>
        </p:nvSpPr>
        <p:spPr>
          <a:xfrm>
            <a:off x="546100" y="2418540"/>
            <a:ext cx="8224685" cy="27146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9297" indent="0">
              <a:buNone/>
              <a:defRPr/>
            </a:pPr>
            <a:r>
              <a:rPr lang="en-GB" sz="2100" b="1" dirty="0">
                <a:latin typeface="Arial" panose="020B0604020202020204" pitchFamily="34" charset="0"/>
                <a:cs typeface="Arial" panose="020B0604020202020204" pitchFamily="34" charset="0"/>
              </a:rPr>
              <a:t>Objectives</a:t>
            </a:r>
            <a:r>
              <a:rPr lang="en-GB" sz="2100" dirty="0">
                <a:latin typeface="Arial" panose="020B0604020202020204" pitchFamily="34" charset="0"/>
                <a:cs typeface="Arial" panose="020B0604020202020204" pitchFamily="34" charset="0"/>
              </a:rPr>
              <a:t> - At the end of this module the learner will:</a:t>
            </a:r>
          </a:p>
          <a:p>
            <a:pPr marL="89297" indent="0">
              <a:buNone/>
              <a:defRPr/>
            </a:pPr>
            <a:endParaRPr lang="en-GB" sz="600" dirty="0">
              <a:latin typeface="Arial" panose="020B0604020202020204" pitchFamily="34" charset="0"/>
              <a:cs typeface="Arial" panose="020B0604020202020204" pitchFamily="34" charset="0"/>
            </a:endParaRPr>
          </a:p>
          <a:p>
            <a:pPr>
              <a:defRPr/>
            </a:pPr>
            <a:r>
              <a:rPr lang="en-GB" sz="2100" dirty="0">
                <a:latin typeface="Arial" panose="020B0604020202020204" pitchFamily="34" charset="0"/>
                <a:cs typeface="Arial" panose="020B0604020202020204" pitchFamily="34" charset="0"/>
              </a:rPr>
              <a:t>Be able to analyse a complex problem in the context of the workplace</a:t>
            </a:r>
          </a:p>
          <a:p>
            <a:pPr>
              <a:defRPr/>
            </a:pPr>
            <a:r>
              <a:rPr lang="en-GB" sz="2100" dirty="0">
                <a:latin typeface="Arial" panose="020B0604020202020204" pitchFamily="34" charset="0"/>
                <a:cs typeface="Arial" panose="020B0604020202020204" pitchFamily="34" charset="0"/>
              </a:rPr>
              <a:t>Be able to apply decision making techniques when assessing possible solutions</a:t>
            </a:r>
          </a:p>
          <a:p>
            <a:pPr>
              <a:defRPr/>
            </a:pPr>
            <a:r>
              <a:rPr lang="en-GB" sz="2100" dirty="0">
                <a:latin typeface="Arial" panose="020B0604020202020204" pitchFamily="34" charset="0"/>
                <a:cs typeface="Arial" panose="020B0604020202020204" pitchFamily="34" charset="0"/>
              </a:rPr>
              <a:t>Be able to plan how to implement the solution</a:t>
            </a:r>
          </a:p>
          <a:p>
            <a:pPr marL="0" indent="0">
              <a:buNone/>
              <a:defRPr/>
            </a:pPr>
            <a:endParaRPr lang="en-GB" sz="2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5062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3" end="3"/>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DD5A2BA-F111-49B7-A597-BD63B07F2044}"/>
              </a:ext>
            </a:extLst>
          </p:cNvPr>
          <p:cNvSpPr>
            <a:spLocks noGrp="1"/>
          </p:cNvSpPr>
          <p:nvPr>
            <p:ph type="title"/>
          </p:nvPr>
        </p:nvSpPr>
        <p:spPr>
          <a:xfrm>
            <a:off x="1026160" y="230109"/>
            <a:ext cx="7294880" cy="857250"/>
          </a:xfrm>
        </p:spPr>
        <p:txBody>
          <a:bodyPr>
            <a:noAutofit/>
          </a:bodyPr>
          <a:lstStyle/>
          <a:p>
            <a:pPr>
              <a:defRPr/>
            </a:pPr>
            <a:r>
              <a:rPr lang="en-GB"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solving &amp; decision making</a:t>
            </a:r>
          </a:p>
        </p:txBody>
      </p:sp>
      <p:sp>
        <p:nvSpPr>
          <p:cNvPr id="39939" name="Content Placeholder 2"/>
          <p:cNvSpPr>
            <a:spLocks noGrp="1"/>
          </p:cNvSpPr>
          <p:nvPr>
            <p:ph idx="1"/>
          </p:nvPr>
        </p:nvSpPr>
        <p:spPr>
          <a:xfrm>
            <a:off x="164856" y="1734283"/>
            <a:ext cx="8521944" cy="2954308"/>
          </a:xfrm>
        </p:spPr>
        <p:txBody>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3</a:t>
            </a:fld>
            <a:endParaRPr lang="en-GB" dirty="0">
              <a:solidFill>
                <a:prstClr val="black">
                  <a:tint val="75000"/>
                </a:prstClr>
              </a:solidFill>
              <a:latin typeface="Calibri"/>
            </a:endParaRPr>
          </a:p>
        </p:txBody>
      </p:sp>
      <p:pic>
        <p:nvPicPr>
          <p:cNvPr id="6" name="Picture 2" descr="http://jpcjaipur.org/yahoo_site_admin/assets/images/Simple-Decision-Making-Model.306225022_std.jpg">
            <a:extLst>
              <a:ext uri="{FF2B5EF4-FFF2-40B4-BE49-F238E27FC236}">
                <a16:creationId xmlns:a16="http://schemas.microsoft.com/office/drawing/2014/main" id="{7CD7BABF-3632-49CB-ABFA-ADB2F311C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8166" y="1087359"/>
            <a:ext cx="4652233" cy="4219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9817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777574" y="1255696"/>
            <a:ext cx="7544014" cy="3872228"/>
          </a:xfrm>
        </p:spPr>
        <p:txBody>
          <a:bodyPr>
            <a:normAutofit fontScale="25000" lnSpcReduction="20000"/>
          </a:bodyPr>
          <a:lstStyle/>
          <a:p>
            <a:pPr>
              <a:lnSpc>
                <a:spcPct val="150000"/>
              </a:lnSpc>
              <a:buNone/>
            </a:pPr>
            <a:r>
              <a:rPr lang="en-GB" altLang="en-US" sz="9600" b="1" dirty="0">
                <a:latin typeface="Arial" charset="0"/>
                <a:cs typeface="Arial" charset="0"/>
              </a:rPr>
              <a:t>Definition</a:t>
            </a:r>
            <a:r>
              <a:rPr lang="en-GB" altLang="en-US" sz="9600" dirty="0">
                <a:latin typeface="Arial" charset="0"/>
                <a:cs typeface="Arial" charset="0"/>
              </a:rPr>
              <a:t>?</a:t>
            </a:r>
            <a:endParaRPr lang="en-GB" altLang="en-US" sz="9600" b="1" dirty="0">
              <a:latin typeface="Arial" charset="0"/>
              <a:cs typeface="Arial" charset="0"/>
            </a:endParaRPr>
          </a:p>
          <a:p>
            <a:pPr marL="0" indent="0">
              <a:lnSpc>
                <a:spcPct val="150000"/>
              </a:lnSpc>
              <a:buNone/>
            </a:pPr>
            <a:r>
              <a:rPr lang="en-GB" altLang="en-US" sz="9600" dirty="0">
                <a:latin typeface="Arial" charset="0"/>
                <a:cs typeface="Arial" charset="0"/>
              </a:rPr>
              <a:t>A problem can be defined as a circumstance where there is a gap between the situation as you perceive it and what you believe the situation should be</a:t>
            </a:r>
          </a:p>
          <a:p>
            <a:pPr>
              <a:lnSpc>
                <a:spcPct val="150000"/>
              </a:lnSpc>
              <a:buNone/>
            </a:pPr>
            <a:r>
              <a:rPr lang="en-GB" altLang="en-US" sz="9600" b="1" dirty="0">
                <a:latin typeface="Arial" charset="0"/>
                <a:cs typeface="Arial" charset="0"/>
              </a:rPr>
              <a:t>or</a:t>
            </a:r>
          </a:p>
          <a:p>
            <a:pPr marL="0" indent="0">
              <a:lnSpc>
                <a:spcPct val="150000"/>
              </a:lnSpc>
              <a:buNone/>
            </a:pPr>
            <a:r>
              <a:rPr lang="en-GB" altLang="en-US" sz="9600" dirty="0">
                <a:latin typeface="Arial" charset="0"/>
                <a:cs typeface="Arial" charset="0"/>
              </a:rPr>
              <a:t>A</a:t>
            </a:r>
            <a:r>
              <a:rPr lang="en-GB" altLang="en-US" sz="9600" b="1" dirty="0">
                <a:latin typeface="Arial" charset="0"/>
                <a:cs typeface="Arial" charset="0"/>
              </a:rPr>
              <a:t> </a:t>
            </a:r>
            <a:r>
              <a:rPr lang="en-GB" altLang="en-US" sz="9600" dirty="0">
                <a:latin typeface="Arial" charset="0"/>
                <a:cs typeface="Arial" charset="0"/>
              </a:rPr>
              <a:t>perceived gap between the existing state and a desired state, or a deviation from the norm, standard or status quo. </a:t>
            </a: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581D90C9-E443-40DD-8DAC-A5E71C3FC66B}" type="slidenum">
              <a:rPr lang="en-GB">
                <a:solidFill>
                  <a:prstClr val="black">
                    <a:tint val="75000"/>
                  </a:prstClr>
                </a:solidFill>
                <a:latin typeface="Calibri"/>
              </a:rPr>
              <a:pPr>
                <a:defRPr/>
              </a:pPr>
              <a:t>4</a:t>
            </a:fld>
            <a:endParaRPr lang="en-GB" dirty="0">
              <a:solidFill>
                <a:prstClr val="black">
                  <a:tint val="75000"/>
                </a:prstClr>
              </a:solidFill>
              <a:latin typeface="Calibri"/>
            </a:endParaRPr>
          </a:p>
        </p:txBody>
      </p:sp>
      <p:sp>
        <p:nvSpPr>
          <p:cNvPr id="5" name="Rectangle 7">
            <a:extLst>
              <a:ext uri="{FF2B5EF4-FFF2-40B4-BE49-F238E27FC236}">
                <a16:creationId xmlns:a16="http://schemas.microsoft.com/office/drawing/2014/main" id="{E0EE6D95-A614-4857-BC2A-A1531FD3EB01}"/>
              </a:ext>
            </a:extLst>
          </p:cNvPr>
          <p:cNvSpPr txBox="1">
            <a:spLocks noChangeArrowheads="1"/>
          </p:cNvSpPr>
          <p:nvPr/>
        </p:nvSpPr>
        <p:spPr>
          <a:xfrm>
            <a:off x="1228407" y="155558"/>
            <a:ext cx="6243638" cy="1100138"/>
          </a:xfrm>
          <a:prstGeom prst="rect">
            <a:avLst/>
          </a:prstGeom>
        </p:spPr>
        <p:txBody>
          <a:bodyPr vert="horz" lIns="68580" tIns="34290" rIns="68580" bIns="3429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altLang="en-US"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altLang="en-US"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Solving</a:t>
            </a:r>
          </a:p>
        </p:txBody>
      </p:sp>
    </p:spTree>
    <p:extLst>
      <p:ext uri="{BB962C8B-B14F-4D97-AF65-F5344CB8AC3E}">
        <p14:creationId xmlns:p14="http://schemas.microsoft.com/office/powerpoint/2010/main" val="20858962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939">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17B9EBF-40DA-438E-9F7E-9CE0AD1D2F56}"/>
              </a:ext>
            </a:extLst>
          </p:cNvPr>
          <p:cNvSpPr>
            <a:spLocks noGrp="1"/>
          </p:cNvSpPr>
          <p:nvPr>
            <p:ph type="title"/>
          </p:nvPr>
        </p:nvSpPr>
        <p:spPr>
          <a:xfrm>
            <a:off x="853440" y="488024"/>
            <a:ext cx="7437120" cy="857250"/>
          </a:xfrm>
        </p:spPr>
        <p:txBody>
          <a:bodyPr>
            <a:noAutofit/>
          </a:bodyPr>
          <a:lstStyle/>
          <a:p>
            <a:pPr>
              <a:defRPr/>
            </a:pP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Definition of decision making?</a:t>
            </a:r>
          </a:p>
        </p:txBody>
      </p:sp>
      <p:sp>
        <p:nvSpPr>
          <p:cNvPr id="39939" name="Content Placeholder 2"/>
          <p:cNvSpPr>
            <a:spLocks noGrp="1"/>
          </p:cNvSpPr>
          <p:nvPr>
            <p:ph idx="1"/>
          </p:nvPr>
        </p:nvSpPr>
        <p:spPr>
          <a:xfrm>
            <a:off x="894160" y="1535999"/>
            <a:ext cx="7731094" cy="3317355"/>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5</a:t>
            </a:fld>
            <a:endParaRPr lang="en-GB" dirty="0">
              <a:solidFill>
                <a:prstClr val="black">
                  <a:tint val="75000"/>
                </a:prstClr>
              </a:solidFill>
              <a:latin typeface="Calibri"/>
            </a:endParaRPr>
          </a:p>
        </p:txBody>
      </p:sp>
      <p:sp>
        <p:nvSpPr>
          <p:cNvPr id="6" name="Content Placeholder 5">
            <a:extLst>
              <a:ext uri="{FF2B5EF4-FFF2-40B4-BE49-F238E27FC236}">
                <a16:creationId xmlns:a16="http://schemas.microsoft.com/office/drawing/2014/main" id="{A3E17981-024F-40FD-AEE5-74DD90BFE032}"/>
              </a:ext>
            </a:extLst>
          </p:cNvPr>
          <p:cNvSpPr txBox="1">
            <a:spLocks/>
          </p:cNvSpPr>
          <p:nvPr/>
        </p:nvSpPr>
        <p:spPr>
          <a:xfrm>
            <a:off x="853440" y="1820465"/>
            <a:ext cx="8139096" cy="1502569"/>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altLang="en-US" dirty="0">
                <a:latin typeface="Arial" charset="0"/>
                <a:cs typeface="Arial" charset="0"/>
              </a:rPr>
              <a:t>Decision Making is the act of choosing between two or more courses of action.</a:t>
            </a:r>
          </a:p>
        </p:txBody>
      </p:sp>
      <p:pic>
        <p:nvPicPr>
          <p:cNvPr id="7" name="Picture 2" descr="http://blog.theravid.com/wp-content/uploads/2013/08/23103-3f32e7b422222222.jpg">
            <a:extLst>
              <a:ext uri="{FF2B5EF4-FFF2-40B4-BE49-F238E27FC236}">
                <a16:creationId xmlns:a16="http://schemas.microsoft.com/office/drawing/2014/main" id="{D30798B1-ECD3-4199-803B-07C40CD281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0141" y="3115740"/>
            <a:ext cx="2355113" cy="2213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537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B27F0-6677-45AE-8C18-1B13B2094039}"/>
              </a:ext>
            </a:extLst>
          </p:cNvPr>
          <p:cNvSpPr>
            <a:spLocks noGrp="1"/>
          </p:cNvSpPr>
          <p:nvPr>
            <p:ph type="title"/>
          </p:nvPr>
        </p:nvSpPr>
        <p:spPr>
          <a:xfrm>
            <a:off x="822960" y="286605"/>
            <a:ext cx="4283513" cy="698630"/>
          </a:xfrm>
        </p:spPr>
        <p:txBody>
          <a:bodyPr>
            <a:normAutofit/>
          </a:bodyPr>
          <a:lstStyle/>
          <a:p>
            <a:r>
              <a:rPr lang="en-GB" sz="3200" b="1" dirty="0">
                <a:latin typeface="Arial Rounded MT Bold" panose="020F0704030504030204" pitchFamily="34" charset="0"/>
              </a:rPr>
              <a:t>Problem Solving…</a:t>
            </a:r>
          </a:p>
        </p:txBody>
      </p:sp>
      <p:sp>
        <p:nvSpPr>
          <p:cNvPr id="3" name="Content Placeholder 2">
            <a:extLst>
              <a:ext uri="{FF2B5EF4-FFF2-40B4-BE49-F238E27FC236}">
                <a16:creationId xmlns:a16="http://schemas.microsoft.com/office/drawing/2014/main" id="{6DD411BD-61E7-45AC-9F33-1BF71CEDC71A}"/>
              </a:ext>
            </a:extLst>
          </p:cNvPr>
          <p:cNvSpPr>
            <a:spLocks noGrp="1"/>
          </p:cNvSpPr>
          <p:nvPr>
            <p:ph idx="1"/>
          </p:nvPr>
        </p:nvSpPr>
        <p:spPr>
          <a:xfrm>
            <a:off x="409262" y="3273525"/>
            <a:ext cx="8229600" cy="2502649"/>
          </a:xfrm>
        </p:spPr>
        <p:txBody>
          <a:bodyPr>
            <a:normAutofit/>
          </a:bodyPr>
          <a:lstStyle/>
          <a:p>
            <a:pPr marL="0" indent="0">
              <a:buNone/>
            </a:pPr>
            <a:endParaRPr lang="en-GB" dirty="0"/>
          </a:p>
          <a:p>
            <a:pPr marL="0" indent="0">
              <a:buNone/>
            </a:pPr>
            <a:r>
              <a:rPr lang="en-GB" dirty="0"/>
              <a:t>In your groups, discuss this statement. </a:t>
            </a:r>
            <a:endParaRPr lang="en-GB" dirty="0" smtClean="0"/>
          </a:p>
          <a:p>
            <a:pPr marL="0" indent="0">
              <a:buNone/>
            </a:pPr>
            <a:r>
              <a:rPr lang="en-GB" dirty="0" smtClean="0"/>
              <a:t> </a:t>
            </a:r>
            <a:r>
              <a:rPr lang="en-GB" dirty="0"/>
              <a:t>Is it true? False? Why?</a:t>
            </a:r>
          </a:p>
          <a:p>
            <a:pPr marL="0" indent="0">
              <a:buNone/>
            </a:pPr>
            <a:endParaRPr lang="en-GB" dirty="0"/>
          </a:p>
          <a:p>
            <a:pPr marL="0" indent="0">
              <a:buNone/>
            </a:pPr>
            <a:r>
              <a:rPr lang="en-GB" dirty="0"/>
              <a:t>Be prepared to discuss your conclusions with the rest of the class.  </a:t>
            </a:r>
            <a:endParaRPr lang="en-GB" b="1" i="1" dirty="0"/>
          </a:p>
        </p:txBody>
      </p:sp>
      <p:sp>
        <p:nvSpPr>
          <p:cNvPr id="4" name="Rounded Rectangular Callout 3"/>
          <p:cNvSpPr/>
          <p:nvPr/>
        </p:nvSpPr>
        <p:spPr>
          <a:xfrm>
            <a:off x="2099256" y="1249251"/>
            <a:ext cx="4597758" cy="1938270"/>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t>Problem solving is a task best performed b y teams and is reliant on effective communication </a:t>
            </a:r>
            <a:endParaRPr lang="en-GB" sz="2800" dirty="0"/>
          </a:p>
        </p:txBody>
      </p:sp>
      <p:pic>
        <p:nvPicPr>
          <p:cNvPr id="5" name="Picture 4"/>
          <p:cNvPicPr>
            <a:picLocks noChangeAspect="1"/>
          </p:cNvPicPr>
          <p:nvPr/>
        </p:nvPicPr>
        <p:blipFill>
          <a:blip r:embed="rId3"/>
          <a:stretch>
            <a:fillRect/>
          </a:stretch>
        </p:blipFill>
        <p:spPr>
          <a:xfrm>
            <a:off x="6933058" y="2483744"/>
            <a:ext cx="1829808" cy="2088256"/>
          </a:xfrm>
          <a:prstGeom prst="rect">
            <a:avLst/>
          </a:prstGeom>
        </p:spPr>
      </p:pic>
    </p:spTree>
    <p:extLst>
      <p:ext uri="{BB962C8B-B14F-4D97-AF65-F5344CB8AC3E}">
        <p14:creationId xmlns:p14="http://schemas.microsoft.com/office/powerpoint/2010/main" val="1900392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Content Placeholder 2"/>
          <p:cNvSpPr>
            <a:spLocks noGrp="1"/>
          </p:cNvSpPr>
          <p:nvPr>
            <p:ph idx="1"/>
          </p:nvPr>
        </p:nvSpPr>
        <p:spPr>
          <a:xfrm>
            <a:off x="500944" y="1607962"/>
            <a:ext cx="8343900" cy="3878438"/>
          </a:xfrm>
        </p:spPr>
        <p:txBody>
          <a:bodyPr>
            <a:normAutofit/>
          </a:bodyPr>
          <a:lstStyle/>
          <a:p>
            <a:pPr>
              <a:buFontTx/>
              <a:buNone/>
            </a:pPr>
            <a:r>
              <a:rPr lang="en-GB" altLang="en-US" b="1" dirty="0">
                <a:latin typeface="Arial" charset="0"/>
                <a:cs typeface="Arial" charset="0"/>
              </a:rPr>
              <a:t>Knowledge</a:t>
            </a:r>
            <a:r>
              <a:rPr lang="en-GB" altLang="en-US" dirty="0">
                <a:latin typeface="Arial" charset="0"/>
                <a:cs typeface="Arial" charset="0"/>
              </a:rPr>
              <a:t> </a:t>
            </a:r>
          </a:p>
          <a:p>
            <a:pPr>
              <a:buFontTx/>
              <a:buNone/>
            </a:pPr>
            <a:r>
              <a:rPr lang="en-GB" altLang="en-US" dirty="0">
                <a:latin typeface="Arial" charset="0"/>
                <a:cs typeface="Arial" charset="0"/>
              </a:rPr>
              <a:t>	of people, tasks and organisational influences (policy/ objectives/procedure)</a:t>
            </a:r>
          </a:p>
          <a:p>
            <a:pPr>
              <a:buFontTx/>
              <a:buNone/>
            </a:pPr>
            <a:endParaRPr lang="en-GB" altLang="en-US" dirty="0">
              <a:latin typeface="Arial" charset="0"/>
              <a:cs typeface="Arial" charset="0"/>
            </a:endParaRPr>
          </a:p>
          <a:p>
            <a:pPr>
              <a:buFontTx/>
              <a:buNone/>
            </a:pPr>
            <a:r>
              <a:rPr lang="en-GB" altLang="en-US" b="1" dirty="0">
                <a:latin typeface="Arial" charset="0"/>
                <a:cs typeface="Arial" charset="0"/>
              </a:rPr>
              <a:t>Skills</a:t>
            </a:r>
            <a:r>
              <a:rPr lang="en-GB" altLang="en-US" dirty="0">
                <a:latin typeface="Arial" charset="0"/>
                <a:cs typeface="Arial" charset="0"/>
              </a:rPr>
              <a:t> </a:t>
            </a:r>
          </a:p>
          <a:p>
            <a:pPr>
              <a:buFontTx/>
              <a:buNone/>
            </a:pPr>
            <a:r>
              <a:rPr lang="en-GB" altLang="en-US" dirty="0">
                <a:latin typeface="Arial" charset="0"/>
                <a:cs typeface="Arial" charset="0"/>
              </a:rPr>
              <a:t>	in identifying, analysing and finding solutions to problems</a:t>
            </a:r>
          </a:p>
          <a:p>
            <a:pPr>
              <a:buFontTx/>
              <a:buNone/>
            </a:pPr>
            <a:endParaRPr lang="en-GB" altLang="en-US" dirty="0">
              <a:latin typeface="Arial" charset="0"/>
              <a:cs typeface="Arial" charset="0"/>
            </a:endParaRPr>
          </a:p>
          <a:p>
            <a:pPr>
              <a:buFontTx/>
              <a:buNone/>
            </a:pPr>
            <a:r>
              <a:rPr lang="en-GB" altLang="en-US" b="1" dirty="0">
                <a:latin typeface="Arial" charset="0"/>
                <a:cs typeface="Arial" charset="0"/>
              </a:rPr>
              <a:t>Judgement</a:t>
            </a:r>
            <a:r>
              <a:rPr lang="en-GB" altLang="en-US" dirty="0">
                <a:latin typeface="Arial" charset="0"/>
                <a:cs typeface="Arial" charset="0"/>
              </a:rPr>
              <a:t> </a:t>
            </a:r>
          </a:p>
          <a:p>
            <a:pPr>
              <a:buFontTx/>
              <a:buNone/>
            </a:pPr>
            <a:r>
              <a:rPr lang="en-GB" altLang="en-US" dirty="0">
                <a:latin typeface="Arial" charset="0"/>
                <a:cs typeface="Arial" charset="0"/>
              </a:rPr>
              <a:t>	to assist in decision-making throughout the problem-solving process.</a:t>
            </a:r>
          </a:p>
          <a:p>
            <a:pPr marL="0" indent="0">
              <a:buNone/>
            </a:pPr>
            <a:endParaRPr lang="en-GB" altLang="en-US" sz="18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7</a:t>
            </a:fld>
            <a:endParaRPr lang="en-GB" dirty="0">
              <a:solidFill>
                <a:prstClr val="black">
                  <a:tint val="75000"/>
                </a:prstClr>
              </a:solidFill>
              <a:latin typeface="Calibri"/>
            </a:endParaRPr>
          </a:p>
        </p:txBody>
      </p:sp>
      <p:sp>
        <p:nvSpPr>
          <p:cNvPr id="5" name="Rectangle 7">
            <a:extLst>
              <a:ext uri="{FF2B5EF4-FFF2-40B4-BE49-F238E27FC236}">
                <a16:creationId xmlns:a16="http://schemas.microsoft.com/office/drawing/2014/main" id="{2964549B-9A31-4E33-ACEA-A58D974AB32B}"/>
              </a:ext>
            </a:extLst>
          </p:cNvPr>
          <p:cNvSpPr txBox="1">
            <a:spLocks noChangeArrowheads="1"/>
          </p:cNvSpPr>
          <p:nvPr/>
        </p:nvSpPr>
        <p:spPr bwMode="auto">
          <a:xfrm>
            <a:off x="1285554" y="356956"/>
            <a:ext cx="6243638"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defRPr/>
            </a:pPr>
            <a:r>
              <a:rPr lang="en-GB" altLang="en-US" sz="27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altLang="en-US"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 Solving</a:t>
            </a:r>
          </a:p>
        </p:txBody>
      </p:sp>
    </p:spTree>
    <p:extLst>
      <p:ext uri="{BB962C8B-B14F-4D97-AF65-F5344CB8AC3E}">
        <p14:creationId xmlns:p14="http://schemas.microsoft.com/office/powerpoint/2010/main" val="69016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9939">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3" end="3"/>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9939">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4" end="4"/>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9939">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6" end="6"/>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9939">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39939">
                                            <p:txEl>
                                              <p:pRg st="7" end="7"/>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A75A138E-7FC4-40BA-92A7-F8EEE5503EDA}"/>
              </a:ext>
            </a:extLst>
          </p:cNvPr>
          <p:cNvSpPr>
            <a:spLocks noGrp="1" noChangeArrowheads="1"/>
          </p:cNvSpPr>
          <p:nvPr>
            <p:ph type="title"/>
          </p:nvPr>
        </p:nvSpPr>
        <p:spPr>
          <a:xfrm>
            <a:off x="1367235" y="299024"/>
            <a:ext cx="6172200" cy="857250"/>
          </a:xfrm>
        </p:spPr>
        <p:txBody>
          <a:bodyPr>
            <a:normAutofit/>
          </a:bodyPr>
          <a:lstStyle/>
          <a:p>
            <a:pPr>
              <a:defRPr/>
            </a:pPr>
            <a:r>
              <a:rPr lang="en-GB" altLang="en-US"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Diagnosing Problems</a:t>
            </a:r>
          </a:p>
        </p:txBody>
      </p:sp>
      <p:sp>
        <p:nvSpPr>
          <p:cNvPr id="39939" name="Content Placeholder 2"/>
          <p:cNvSpPr>
            <a:spLocks noGrp="1"/>
          </p:cNvSpPr>
          <p:nvPr>
            <p:ph idx="1"/>
          </p:nvPr>
        </p:nvSpPr>
        <p:spPr>
          <a:xfrm>
            <a:off x="498507" y="1806364"/>
            <a:ext cx="8291603" cy="3178969"/>
          </a:xfrm>
        </p:spPr>
        <p:txBody>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A71ADC00-556C-4D8F-9EF7-5ABCA9355528}" type="slidenum">
              <a:rPr lang="en-GB">
                <a:solidFill>
                  <a:prstClr val="black">
                    <a:tint val="75000"/>
                  </a:prstClr>
                </a:solidFill>
                <a:latin typeface="Calibri"/>
              </a:rPr>
              <a:pPr>
                <a:defRPr/>
              </a:pPr>
              <a:t>8</a:t>
            </a:fld>
            <a:endParaRPr lang="en-GB" dirty="0">
              <a:solidFill>
                <a:prstClr val="black">
                  <a:tint val="75000"/>
                </a:prstClr>
              </a:solidFill>
              <a:latin typeface="Calibri"/>
            </a:endParaRPr>
          </a:p>
        </p:txBody>
      </p:sp>
      <p:sp>
        <p:nvSpPr>
          <p:cNvPr id="2" name="Rectangle 1">
            <a:extLst>
              <a:ext uri="{FF2B5EF4-FFF2-40B4-BE49-F238E27FC236}">
                <a16:creationId xmlns:a16="http://schemas.microsoft.com/office/drawing/2014/main" id="{49B4675D-868B-4C6F-8794-49C89FED8085}"/>
              </a:ext>
            </a:extLst>
          </p:cNvPr>
          <p:cNvSpPr/>
          <p:nvPr/>
        </p:nvSpPr>
        <p:spPr>
          <a:xfrm>
            <a:off x="353890" y="1555872"/>
            <a:ext cx="8438874" cy="3637919"/>
          </a:xfrm>
          <a:prstGeom prst="rect">
            <a:avLst/>
          </a:prstGeom>
        </p:spPr>
        <p:txBody>
          <a:bodyPr wrap="square">
            <a:spAutoFit/>
          </a:bodyPr>
          <a:lstStyle/>
          <a:p>
            <a:pPr>
              <a:lnSpc>
                <a:spcPct val="90000"/>
              </a:lnSpc>
              <a:buFontTx/>
              <a:buNone/>
            </a:pPr>
            <a:r>
              <a:rPr lang="en-GB" altLang="en-US" sz="3200" dirty="0">
                <a:latin typeface="Arial" charset="0"/>
                <a:cs typeface="Arial" charset="0"/>
              </a:rPr>
              <a:t>The first stage in the problem-solving process is recognising a problem exists:</a:t>
            </a:r>
          </a:p>
          <a:p>
            <a:pPr>
              <a:lnSpc>
                <a:spcPct val="90000"/>
              </a:lnSpc>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Many day-to-day problems can easily be resolved by taking decisive action</a:t>
            </a:r>
          </a:p>
          <a:p>
            <a:pPr marL="342900" indent="-342900">
              <a:lnSpc>
                <a:spcPct val="90000"/>
              </a:lnSpc>
              <a:buFont typeface="Arial" panose="020B0604020202020204" pitchFamily="34" charset="0"/>
              <a:buChar char="•"/>
            </a:pPr>
            <a:endParaRPr lang="en-GB" altLang="en-US" sz="3200" dirty="0">
              <a:latin typeface="Arial" charset="0"/>
              <a:cs typeface="Arial" charset="0"/>
            </a:endParaRPr>
          </a:p>
          <a:p>
            <a:pPr marL="342900" indent="-342900">
              <a:lnSpc>
                <a:spcPct val="90000"/>
              </a:lnSpc>
              <a:buFont typeface="Arial" panose="020B0604020202020204" pitchFamily="34" charset="0"/>
              <a:buChar char="•"/>
            </a:pPr>
            <a:r>
              <a:rPr lang="en-GB" altLang="en-US" sz="3200" dirty="0">
                <a:latin typeface="Arial" charset="0"/>
                <a:cs typeface="Arial" charset="0"/>
              </a:rPr>
              <a:t>Problems that are more complex often require lengthy deliberation.</a:t>
            </a:r>
          </a:p>
        </p:txBody>
      </p:sp>
    </p:spTree>
    <p:extLst>
      <p:ext uri="{BB962C8B-B14F-4D97-AF65-F5344CB8AC3E}">
        <p14:creationId xmlns:p14="http://schemas.microsoft.com/office/powerpoint/2010/main" val="2731216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F29FE3C9-1CB8-4453-9A86-58AD22C418C1}"/>
              </a:ext>
            </a:extLst>
          </p:cNvPr>
          <p:cNvSpPr>
            <a:spLocks noGrp="1" noChangeArrowheads="1"/>
          </p:cNvSpPr>
          <p:nvPr>
            <p:ph type="title"/>
          </p:nvPr>
        </p:nvSpPr>
        <p:spPr>
          <a:xfrm>
            <a:off x="825765" y="332852"/>
            <a:ext cx="7495823" cy="857250"/>
          </a:xfrm>
        </p:spPr>
        <p:txBody>
          <a:bodyPr>
            <a:noAutofit/>
          </a:bodyPr>
          <a:lstStyle/>
          <a:p>
            <a:pPr>
              <a:defRPr/>
            </a:pPr>
            <a:r>
              <a:rPr lang="en-GB" altLang="en-US" sz="3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Problems can be diagnosed through</a:t>
            </a:r>
          </a:p>
        </p:txBody>
      </p:sp>
      <p:sp>
        <p:nvSpPr>
          <p:cNvPr id="39939" name="Content Placeholder 2"/>
          <p:cNvSpPr>
            <a:spLocks noGrp="1"/>
          </p:cNvSpPr>
          <p:nvPr>
            <p:ph idx="1"/>
          </p:nvPr>
        </p:nvSpPr>
        <p:spPr>
          <a:xfrm>
            <a:off x="309929" y="1830774"/>
            <a:ext cx="8231798" cy="2853929"/>
          </a:xfrm>
        </p:spPr>
        <p:txBody>
          <a:bodyPr>
            <a:normAutofit/>
          </a:bodyPr>
          <a:lstStyle/>
          <a:p>
            <a:pPr marL="0" indent="0">
              <a:buNone/>
            </a:pPr>
            <a:endParaRPr lang="en-GB" altLang="en-US" sz="2100" b="1" i="1" dirty="0">
              <a:latin typeface="Arial" charset="0"/>
              <a:cs typeface="Arial" charset="0"/>
            </a:endParaRPr>
          </a:p>
          <a:p>
            <a:pPr marL="0" indent="0">
              <a:buNone/>
            </a:pPr>
            <a:endParaRPr lang="en-GB" altLang="en-US" sz="2100" b="1" i="1" dirty="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FAFBA7DE-4895-43D2-988C-9888CAFBC059}" type="slidenum">
              <a:rPr lang="en-GB">
                <a:solidFill>
                  <a:prstClr val="black">
                    <a:tint val="75000"/>
                  </a:prstClr>
                </a:solidFill>
                <a:latin typeface="Calibri"/>
              </a:rPr>
              <a:pPr>
                <a:defRPr/>
              </a:pPr>
              <a:t>9</a:t>
            </a:fld>
            <a:endParaRPr lang="en-GB" dirty="0">
              <a:solidFill>
                <a:prstClr val="black">
                  <a:tint val="75000"/>
                </a:prstClr>
              </a:solidFill>
              <a:latin typeface="Calibri"/>
            </a:endParaRPr>
          </a:p>
        </p:txBody>
      </p:sp>
      <p:sp>
        <p:nvSpPr>
          <p:cNvPr id="2" name="Rectangle 1">
            <a:extLst>
              <a:ext uri="{FF2B5EF4-FFF2-40B4-BE49-F238E27FC236}">
                <a16:creationId xmlns:a16="http://schemas.microsoft.com/office/drawing/2014/main" id="{07AF6A5B-C6F1-46D7-B50C-BD799BBA01A5}"/>
              </a:ext>
            </a:extLst>
          </p:cNvPr>
          <p:cNvSpPr/>
          <p:nvPr/>
        </p:nvSpPr>
        <p:spPr>
          <a:xfrm>
            <a:off x="922456" y="1488023"/>
            <a:ext cx="7299088" cy="3539430"/>
          </a:xfrm>
          <a:prstGeom prst="rect">
            <a:avLst/>
          </a:prstGeom>
        </p:spPr>
        <p:txBody>
          <a:bodyPr wrap="square">
            <a:spAutoFit/>
          </a:bodyPr>
          <a:lstStyle/>
          <a:p>
            <a:pPr marL="342900" indent="-342900">
              <a:buFont typeface="Arial" panose="020B0604020202020204" pitchFamily="34" charset="0"/>
              <a:buChar char="•"/>
            </a:pPr>
            <a:r>
              <a:rPr lang="en-GB" altLang="en-US" sz="3200" dirty="0">
                <a:latin typeface="Arial" charset="0"/>
                <a:cs typeface="Arial" charset="0"/>
              </a:rPr>
              <a:t>Continuously monitoring performance</a:t>
            </a:r>
          </a:p>
          <a:p>
            <a:pPr marL="342900" indent="-342900">
              <a:buFont typeface="Arial" panose="020B0604020202020204" pitchFamily="34" charset="0"/>
              <a:buChar char="•"/>
            </a:pPr>
            <a:endParaRPr lang="en-GB" altLang="en-US" sz="3200" dirty="0">
              <a:latin typeface="Arial" charset="0"/>
              <a:cs typeface="Arial" charset="0"/>
            </a:endParaRPr>
          </a:p>
          <a:p>
            <a:pPr marL="342900" indent="-342900">
              <a:buFont typeface="Arial" panose="020B0604020202020204" pitchFamily="34" charset="0"/>
              <a:buChar char="•"/>
            </a:pPr>
            <a:r>
              <a:rPr lang="en-GB" altLang="en-US" sz="3200" dirty="0">
                <a:latin typeface="Arial" charset="0"/>
                <a:cs typeface="Arial" charset="0"/>
              </a:rPr>
              <a:t>Listening to subordinates</a:t>
            </a:r>
          </a:p>
          <a:p>
            <a:pPr marL="342900" indent="-342900">
              <a:buFont typeface="Arial" panose="020B0604020202020204" pitchFamily="34" charset="0"/>
              <a:buChar char="•"/>
            </a:pPr>
            <a:endParaRPr lang="en-GB" altLang="en-US" sz="3200" dirty="0">
              <a:latin typeface="Arial" charset="0"/>
              <a:cs typeface="Arial" charset="0"/>
            </a:endParaRPr>
          </a:p>
          <a:p>
            <a:pPr marL="342900" indent="-342900">
              <a:buFont typeface="Arial" panose="020B0604020202020204" pitchFamily="34" charset="0"/>
              <a:buChar char="•"/>
            </a:pPr>
            <a:r>
              <a:rPr lang="en-GB" altLang="en-US" sz="3200" dirty="0">
                <a:latin typeface="Arial" charset="0"/>
                <a:cs typeface="Arial" charset="0"/>
              </a:rPr>
              <a:t>Observing subordinates’ behaviour</a:t>
            </a:r>
          </a:p>
          <a:p>
            <a:pPr marL="342900" indent="-342900">
              <a:buFont typeface="Arial" panose="020B0604020202020204" pitchFamily="34" charset="0"/>
              <a:buChar char="•"/>
            </a:pPr>
            <a:endParaRPr lang="en-GB" altLang="en-US" sz="3200" dirty="0">
              <a:latin typeface="Arial" charset="0"/>
              <a:cs typeface="Arial" charset="0"/>
            </a:endParaRPr>
          </a:p>
          <a:p>
            <a:pPr marL="342900" indent="-342900">
              <a:buFont typeface="Arial" panose="020B0604020202020204" pitchFamily="34" charset="0"/>
              <a:buChar char="•"/>
            </a:pPr>
            <a:r>
              <a:rPr lang="en-GB" altLang="en-US" sz="3200" dirty="0">
                <a:latin typeface="Arial" charset="0"/>
                <a:cs typeface="Arial" charset="0"/>
              </a:rPr>
              <a:t>Establishing the cause of the problem</a:t>
            </a:r>
            <a:endParaRPr lang="en-GB" sz="3200" dirty="0"/>
          </a:p>
        </p:txBody>
      </p:sp>
    </p:spTree>
    <p:extLst>
      <p:ext uri="{BB962C8B-B14F-4D97-AF65-F5344CB8AC3E}">
        <p14:creationId xmlns:p14="http://schemas.microsoft.com/office/powerpoint/2010/main" val="404385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F1104-BA29-414E-A56C-B3A750787317}"/>
              </a:ext>
            </a:extLst>
          </p:cNvPr>
          <p:cNvSpPr>
            <a:spLocks noGrp="1"/>
          </p:cNvSpPr>
          <p:nvPr>
            <p:ph type="title"/>
          </p:nvPr>
        </p:nvSpPr>
        <p:spPr>
          <a:xfrm>
            <a:off x="457200" y="50801"/>
            <a:ext cx="8229600" cy="1143000"/>
          </a:xfrm>
        </p:spPr>
        <p:txBody>
          <a:bodyPr>
            <a:normAutofit/>
          </a:bodyPr>
          <a:lstStyle/>
          <a:p>
            <a:r>
              <a:rPr lang="en-GB" altLang="en-US"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What next?</a:t>
            </a:r>
            <a:endParaRPr lang="en-GB" sz="3600" dirty="0"/>
          </a:p>
        </p:txBody>
      </p:sp>
      <p:sp>
        <p:nvSpPr>
          <p:cNvPr id="3" name="Content Placeholder 2">
            <a:extLst>
              <a:ext uri="{FF2B5EF4-FFF2-40B4-BE49-F238E27FC236}">
                <a16:creationId xmlns:a16="http://schemas.microsoft.com/office/drawing/2014/main" id="{F4EA1360-34BF-4F61-8581-10833710AA0A}"/>
              </a:ext>
            </a:extLst>
          </p:cNvPr>
          <p:cNvSpPr>
            <a:spLocks noGrp="1"/>
          </p:cNvSpPr>
          <p:nvPr>
            <p:ph idx="1"/>
          </p:nvPr>
        </p:nvSpPr>
        <p:spPr>
          <a:xfrm>
            <a:off x="637822" y="1645357"/>
            <a:ext cx="8229600" cy="3917032"/>
          </a:xfrm>
        </p:spPr>
        <p:txBody>
          <a:bodyPr>
            <a:noAutofit/>
          </a:bodyPr>
          <a:lstStyle/>
          <a:p>
            <a:pPr>
              <a:buFont typeface="Wingdings" panose="05000000000000000000" pitchFamily="2" charset="2"/>
              <a:buChar char="q"/>
            </a:pPr>
            <a:r>
              <a:rPr lang="en-GB" altLang="en-US" sz="3600" dirty="0">
                <a:latin typeface="Arial" charset="0"/>
                <a:cs typeface="Arial" charset="0"/>
              </a:rPr>
              <a:t>Decide to do nothing</a:t>
            </a:r>
          </a:p>
          <a:p>
            <a:pPr>
              <a:buFont typeface="Wingdings" panose="05000000000000000000" pitchFamily="2" charset="2"/>
              <a:buChar char="q"/>
            </a:pPr>
            <a:r>
              <a:rPr lang="en-GB" altLang="en-US" sz="3600" dirty="0">
                <a:latin typeface="Arial" charset="0"/>
                <a:cs typeface="Arial" charset="0"/>
              </a:rPr>
              <a:t>Keep the problem under surveillance and review it (later date)</a:t>
            </a:r>
          </a:p>
          <a:p>
            <a:pPr>
              <a:buFont typeface="Wingdings" panose="05000000000000000000" pitchFamily="2" charset="2"/>
              <a:buChar char="q"/>
            </a:pPr>
            <a:r>
              <a:rPr lang="en-GB" altLang="en-US" sz="3600" dirty="0">
                <a:latin typeface="Arial" charset="0"/>
                <a:cs typeface="Arial" charset="0"/>
              </a:rPr>
              <a:t>Contain the problem</a:t>
            </a:r>
          </a:p>
          <a:p>
            <a:pPr>
              <a:buFont typeface="Wingdings" panose="05000000000000000000" pitchFamily="2" charset="2"/>
              <a:buChar char="q"/>
            </a:pPr>
            <a:r>
              <a:rPr lang="en-GB" altLang="en-US" sz="3600" dirty="0">
                <a:latin typeface="Arial" charset="0"/>
                <a:cs typeface="Arial" charset="0"/>
              </a:rPr>
              <a:t>Find a solution</a:t>
            </a:r>
            <a:endParaRPr lang="en-GB" sz="3600" dirty="0"/>
          </a:p>
        </p:txBody>
      </p:sp>
    </p:spTree>
    <p:extLst>
      <p:ext uri="{BB962C8B-B14F-4D97-AF65-F5344CB8AC3E}">
        <p14:creationId xmlns:p14="http://schemas.microsoft.com/office/powerpoint/2010/main" val="8398387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C552A-45BA-4015-AFCF-030E1CB75FAE}"/>
              </a:ext>
            </a:extLst>
          </p:cNvPr>
          <p:cNvSpPr>
            <a:spLocks noGrp="1"/>
          </p:cNvSpPr>
          <p:nvPr>
            <p:ph type="title"/>
          </p:nvPr>
        </p:nvSpPr>
        <p:spPr>
          <a:xfrm>
            <a:off x="364067" y="0"/>
            <a:ext cx="8229600" cy="1143000"/>
          </a:xfrm>
        </p:spPr>
        <p:txBody>
          <a:bodyPr>
            <a:normAutofit/>
          </a:bodyPr>
          <a:lstStyle/>
          <a:p>
            <a:r>
              <a:rPr lang="en-GB" altLang="en-US"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Initial Analysis</a:t>
            </a:r>
            <a:endParaRPr lang="en-GB" sz="3600" dirty="0"/>
          </a:p>
        </p:txBody>
      </p:sp>
      <p:sp>
        <p:nvSpPr>
          <p:cNvPr id="3" name="Content Placeholder 2">
            <a:extLst>
              <a:ext uri="{FF2B5EF4-FFF2-40B4-BE49-F238E27FC236}">
                <a16:creationId xmlns:a16="http://schemas.microsoft.com/office/drawing/2014/main" id="{004CCF13-3EFD-475E-9DDC-4303C0211B53}"/>
              </a:ext>
            </a:extLst>
          </p:cNvPr>
          <p:cNvSpPr>
            <a:spLocks noGrp="1"/>
          </p:cNvSpPr>
          <p:nvPr>
            <p:ph idx="1"/>
          </p:nvPr>
        </p:nvSpPr>
        <p:spPr>
          <a:xfrm>
            <a:off x="2060222" y="1957588"/>
            <a:ext cx="5198534" cy="3559643"/>
          </a:xfrm>
        </p:spPr>
        <p:txBody>
          <a:bodyPr>
            <a:normAutofit fontScale="77500" lnSpcReduction="20000"/>
          </a:bodyPr>
          <a:lstStyle/>
          <a:p>
            <a:pPr marL="742950" indent="-742950">
              <a:buFont typeface="+mj-lt"/>
              <a:buAutoNum type="arabicPeriod"/>
            </a:pPr>
            <a:r>
              <a:rPr lang="en-GB" altLang="en-US" sz="3600" dirty="0">
                <a:latin typeface="Arial" charset="0"/>
                <a:cs typeface="Arial" charset="0"/>
              </a:rPr>
              <a:t>Gather information</a:t>
            </a:r>
          </a:p>
          <a:p>
            <a:pPr marL="742950" indent="-742950">
              <a:buFont typeface="+mj-lt"/>
              <a:buAutoNum type="arabicPeriod"/>
            </a:pPr>
            <a:endParaRPr lang="en-GB" altLang="en-US" sz="3600" dirty="0">
              <a:latin typeface="Arial" charset="0"/>
              <a:cs typeface="Arial" charset="0"/>
            </a:endParaRPr>
          </a:p>
          <a:p>
            <a:pPr marL="742950" indent="-742950">
              <a:buFont typeface="+mj-lt"/>
              <a:buAutoNum type="arabicPeriod"/>
            </a:pPr>
            <a:r>
              <a:rPr lang="en-GB" altLang="en-US" sz="3600" dirty="0">
                <a:latin typeface="Arial" charset="0"/>
                <a:cs typeface="Arial" charset="0"/>
              </a:rPr>
              <a:t>Define the scope</a:t>
            </a:r>
          </a:p>
          <a:p>
            <a:pPr marL="742950" indent="-742950">
              <a:buFont typeface="+mj-lt"/>
              <a:buAutoNum type="arabicPeriod"/>
            </a:pPr>
            <a:endParaRPr lang="en-GB" altLang="en-US" sz="3600" dirty="0">
              <a:latin typeface="Arial" charset="0"/>
              <a:cs typeface="Arial" charset="0"/>
            </a:endParaRPr>
          </a:p>
          <a:p>
            <a:pPr marL="742950" indent="-742950">
              <a:buFont typeface="+mj-lt"/>
              <a:buAutoNum type="arabicPeriod"/>
            </a:pPr>
            <a:r>
              <a:rPr lang="en-GB" altLang="en-US" sz="3600" dirty="0">
                <a:latin typeface="Arial" charset="0"/>
                <a:cs typeface="Arial" charset="0"/>
              </a:rPr>
              <a:t>Define the Impact</a:t>
            </a:r>
          </a:p>
          <a:p>
            <a:pPr marL="742950" indent="-742950">
              <a:buFont typeface="+mj-lt"/>
              <a:buAutoNum type="arabicPeriod"/>
            </a:pPr>
            <a:endParaRPr lang="en-GB" altLang="en-US" sz="3600" dirty="0">
              <a:latin typeface="Arial" charset="0"/>
              <a:cs typeface="Arial" charset="0"/>
            </a:endParaRPr>
          </a:p>
          <a:p>
            <a:pPr marL="742950" indent="-742950">
              <a:buFont typeface="+mj-lt"/>
              <a:buAutoNum type="arabicPeriod"/>
            </a:pPr>
            <a:r>
              <a:rPr lang="en-GB" altLang="en-US" sz="3600" dirty="0">
                <a:latin typeface="Arial" charset="0"/>
                <a:cs typeface="Arial" charset="0"/>
              </a:rPr>
              <a:t>Determine consequences</a:t>
            </a:r>
          </a:p>
          <a:p>
            <a:endParaRPr lang="en-GB" dirty="0"/>
          </a:p>
        </p:txBody>
      </p:sp>
    </p:spTree>
    <p:extLst>
      <p:ext uri="{BB962C8B-B14F-4D97-AF65-F5344CB8AC3E}">
        <p14:creationId xmlns:p14="http://schemas.microsoft.com/office/powerpoint/2010/main" val="15313831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E092E-06DF-4495-A99E-ECFA29CBE278}"/>
              </a:ext>
            </a:extLst>
          </p:cNvPr>
          <p:cNvSpPr>
            <a:spLocks noGrp="1"/>
          </p:cNvSpPr>
          <p:nvPr>
            <p:ph type="title"/>
          </p:nvPr>
        </p:nvSpPr>
        <p:spPr>
          <a:xfrm>
            <a:off x="0" y="274638"/>
            <a:ext cx="8782756" cy="1143000"/>
          </a:xfrm>
        </p:spPr>
        <p:txBody>
          <a:bodyPr>
            <a:normAutofit fontScale="90000"/>
          </a:bodyPr>
          <a:lstStyle/>
          <a:p>
            <a:r>
              <a:rPr lang="en-GB" dirty="0">
                <a:effectLst>
                  <a:outerShdw blurRad="38100" dist="38100" dir="2700000" algn="tl">
                    <a:srgbClr val="000000">
                      <a:alpha val="43137"/>
                    </a:srgbClr>
                  </a:outerShdw>
                </a:effectLst>
                <a:latin typeface="Arial Rounded MT Bold" panose="020F0704030504030204" pitchFamily="34" charset="0"/>
              </a:rPr>
              <a:t>Problem Solving – </a:t>
            </a:r>
            <a:br>
              <a:rPr lang="en-GB" dirty="0">
                <a:effectLst>
                  <a:outerShdw blurRad="38100" dist="38100" dir="2700000" algn="tl">
                    <a:srgbClr val="000000">
                      <a:alpha val="43137"/>
                    </a:srgbClr>
                  </a:outerShdw>
                </a:effectLst>
                <a:latin typeface="Arial Rounded MT Bold" panose="020F0704030504030204" pitchFamily="34" charset="0"/>
              </a:rPr>
            </a:br>
            <a:r>
              <a:rPr lang="en-GB" dirty="0">
                <a:effectLst>
                  <a:outerShdw blurRad="38100" dist="38100" dir="2700000" algn="tl">
                    <a:srgbClr val="000000">
                      <a:alpha val="43137"/>
                    </a:srgbClr>
                  </a:outerShdw>
                </a:effectLst>
                <a:latin typeface="Arial Rounded MT Bold" panose="020F0704030504030204" pitchFamily="34" charset="0"/>
              </a:rPr>
              <a:t>Continuous Improvement</a:t>
            </a:r>
          </a:p>
        </p:txBody>
      </p:sp>
      <p:sp>
        <p:nvSpPr>
          <p:cNvPr id="3" name="Content Placeholder 2">
            <a:extLst>
              <a:ext uri="{FF2B5EF4-FFF2-40B4-BE49-F238E27FC236}">
                <a16:creationId xmlns:a16="http://schemas.microsoft.com/office/drawing/2014/main" id="{966C0039-E7E4-4234-BB5B-A049703DCDCB}"/>
              </a:ext>
            </a:extLst>
          </p:cNvPr>
          <p:cNvSpPr>
            <a:spLocks noGrp="1"/>
          </p:cNvSpPr>
          <p:nvPr>
            <p:ph idx="1"/>
          </p:nvPr>
        </p:nvSpPr>
        <p:spPr>
          <a:xfrm>
            <a:off x="553156" y="1950157"/>
            <a:ext cx="8229600" cy="3412065"/>
          </a:xfrm>
        </p:spPr>
        <p:txBody>
          <a:bodyPr/>
          <a:lstStyle/>
          <a:p>
            <a:r>
              <a:rPr lang="en-GB" sz="2400" dirty="0">
                <a:latin typeface="Arial" panose="020B0604020202020204" pitchFamily="34" charset="0"/>
                <a:cs typeface="Arial" panose="020B0604020202020204" pitchFamily="34" charset="0"/>
              </a:rPr>
              <a:t>Problem Solving is a key component of Continuous Systematic Improvement </a:t>
            </a:r>
          </a:p>
          <a:p>
            <a:r>
              <a:rPr lang="en-GB" sz="2400" dirty="0">
                <a:latin typeface="Arial" panose="020B0604020202020204" pitchFamily="34" charset="0"/>
                <a:cs typeface="Arial" panose="020B0604020202020204" pitchFamily="34" charset="0"/>
              </a:rPr>
              <a:t>Continuous Systematic Improvement is central to an organisation’s ability to be competitive and successful</a:t>
            </a:r>
          </a:p>
          <a:p>
            <a:r>
              <a:rPr lang="en-GB" sz="2400" dirty="0">
                <a:latin typeface="Arial" panose="020B0604020202020204" pitchFamily="34" charset="0"/>
                <a:cs typeface="Arial" panose="020B0604020202020204" pitchFamily="34" charset="0"/>
              </a:rPr>
              <a:t>Why is this?  </a:t>
            </a:r>
          </a:p>
          <a:p>
            <a:pPr marL="0" indent="0" algn="ctr">
              <a:buNone/>
            </a:pPr>
            <a:endParaRPr lang="en-GB" b="1" i="1" dirty="0"/>
          </a:p>
          <a:p>
            <a:pPr marL="0" indent="0" algn="ctr">
              <a:buNone/>
            </a:pPr>
            <a:r>
              <a:rPr lang="en-GB" sz="3200" i="1" dirty="0" smtClean="0">
                <a:solidFill>
                  <a:schemeClr val="accent3"/>
                </a:solidFill>
                <a:latin typeface="Arial Rounded MT Bold" panose="020F0704030504030204" pitchFamily="34" charset="0"/>
              </a:rPr>
              <a:t>Discuss this in your groups</a:t>
            </a:r>
            <a:endParaRPr lang="en-GB" sz="3200" i="1" dirty="0">
              <a:solidFill>
                <a:schemeClr val="accent3"/>
              </a:solidFill>
              <a:latin typeface="Arial Rounded MT Bold" panose="020F0704030504030204" pitchFamily="34" charset="0"/>
            </a:endParaRPr>
          </a:p>
          <a:p>
            <a:endParaRPr lang="en-GB" dirty="0"/>
          </a:p>
        </p:txBody>
      </p:sp>
    </p:spTree>
    <p:extLst>
      <p:ext uri="{BB962C8B-B14F-4D97-AF65-F5344CB8AC3E}">
        <p14:creationId xmlns:p14="http://schemas.microsoft.com/office/powerpoint/2010/main" val="1213926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Answer……</a:t>
            </a:r>
            <a:endParaRPr lang="en-GB" dirty="0"/>
          </a:p>
        </p:txBody>
      </p:sp>
      <p:sp>
        <p:nvSpPr>
          <p:cNvPr id="3" name="Content Placeholder 2"/>
          <p:cNvSpPr>
            <a:spLocks noGrp="1"/>
          </p:cNvSpPr>
          <p:nvPr>
            <p:ph idx="1"/>
          </p:nvPr>
        </p:nvSpPr>
        <p:spPr>
          <a:xfrm>
            <a:off x="822959" y="1845734"/>
            <a:ext cx="7543801" cy="2011489"/>
          </a:xfrm>
        </p:spPr>
        <p:txBody>
          <a:bodyPr/>
          <a:lstStyle/>
          <a:p>
            <a:pPr algn="ctr"/>
            <a:r>
              <a:rPr lang="en-GB" sz="3200" dirty="0"/>
              <a:t>Any organisation that is not improving is standing still – if you stand still, others can overtake you…..and you are, in fact, going backwards!</a:t>
            </a:r>
          </a:p>
          <a:p>
            <a:endParaRPr lang="en-GB" dirty="0"/>
          </a:p>
        </p:txBody>
      </p:sp>
      <p:pic>
        <p:nvPicPr>
          <p:cNvPr id="4" name="Picture 3"/>
          <p:cNvPicPr>
            <a:picLocks noChangeAspect="1"/>
          </p:cNvPicPr>
          <p:nvPr/>
        </p:nvPicPr>
        <p:blipFill>
          <a:blip r:embed="rId2"/>
          <a:stretch>
            <a:fillRect/>
          </a:stretch>
        </p:blipFill>
        <p:spPr>
          <a:xfrm>
            <a:off x="2924624" y="3863662"/>
            <a:ext cx="3340469" cy="2224625"/>
          </a:xfrm>
          <a:prstGeom prst="rect">
            <a:avLst/>
          </a:prstGeom>
        </p:spPr>
      </p:pic>
    </p:spTree>
    <p:extLst>
      <p:ext uri="{BB962C8B-B14F-4D97-AF65-F5344CB8AC3E}">
        <p14:creationId xmlns:p14="http://schemas.microsoft.com/office/powerpoint/2010/main" val="2533205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Individually..</a:t>
            </a:r>
            <a:endParaRPr lang="en-GB" dirty="0"/>
          </a:p>
        </p:txBody>
      </p:sp>
      <p:sp>
        <p:nvSpPr>
          <p:cNvPr id="3" name="Content Placeholder 2"/>
          <p:cNvSpPr>
            <a:spLocks noGrp="1"/>
          </p:cNvSpPr>
          <p:nvPr>
            <p:ph idx="1"/>
          </p:nvPr>
        </p:nvSpPr>
        <p:spPr>
          <a:xfrm>
            <a:off x="913112" y="2554072"/>
            <a:ext cx="7543801" cy="2475128"/>
          </a:xfrm>
        </p:spPr>
        <p:txBody>
          <a:bodyPr>
            <a:normAutofit fontScale="92500"/>
          </a:bodyPr>
          <a:lstStyle/>
          <a:p>
            <a:r>
              <a:rPr lang="en-GB" sz="4000" dirty="0" smtClean="0"/>
              <a:t>Identify three </a:t>
            </a:r>
            <a:r>
              <a:rPr lang="en-GB" sz="4000" dirty="0"/>
              <a:t>problems </a:t>
            </a:r>
            <a:r>
              <a:rPr lang="en-GB" sz="4000" dirty="0" smtClean="0"/>
              <a:t>that you face in your </a:t>
            </a:r>
            <a:r>
              <a:rPr lang="en-GB" sz="4000" dirty="0" smtClean="0"/>
              <a:t>work (current or previous)…. </a:t>
            </a:r>
            <a:r>
              <a:rPr lang="en-GB" sz="4000" dirty="0" smtClean="0"/>
              <a:t>And what decisions you </a:t>
            </a:r>
            <a:r>
              <a:rPr lang="en-GB" sz="4000" dirty="0" smtClean="0"/>
              <a:t>take/took </a:t>
            </a:r>
            <a:r>
              <a:rPr lang="en-GB" sz="4000" dirty="0" smtClean="0"/>
              <a:t>to solve these problems…..</a:t>
            </a:r>
            <a:endParaRPr lang="en-GB" sz="4000" dirty="0"/>
          </a:p>
          <a:p>
            <a:endParaRPr lang="en-GB" dirty="0"/>
          </a:p>
        </p:txBody>
      </p:sp>
    </p:spTree>
    <p:extLst>
      <p:ext uri="{BB962C8B-B14F-4D97-AF65-F5344CB8AC3E}">
        <p14:creationId xmlns:p14="http://schemas.microsoft.com/office/powerpoint/2010/main" val="408167395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201</TotalTime>
  <Words>529</Words>
  <Application>Microsoft Office PowerPoint</Application>
  <PresentationFormat>On-screen Show (4:3)</PresentationFormat>
  <Paragraphs>91</Paragraphs>
  <Slides>14</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Arial Rounded MT Bold</vt:lpstr>
      <vt:lpstr>Calibri</vt:lpstr>
      <vt:lpstr>Calibri Light</vt:lpstr>
      <vt:lpstr>Corbel</vt:lpstr>
      <vt:lpstr>Garamond</vt:lpstr>
      <vt:lpstr>Wingdings</vt:lpstr>
      <vt:lpstr>Retrospect</vt:lpstr>
      <vt:lpstr>BMSK4004   Problem Solving and Decision Making  Laura James Introduction  </vt:lpstr>
      <vt:lpstr>Aims &amp; Objectives</vt:lpstr>
      <vt:lpstr>Problem solving &amp; decision making</vt:lpstr>
      <vt:lpstr>PowerPoint Presentation</vt:lpstr>
      <vt:lpstr>Definition of decision making?</vt:lpstr>
      <vt:lpstr>Problem Solving…</vt:lpstr>
      <vt:lpstr>PowerPoint Presentation</vt:lpstr>
      <vt:lpstr>Diagnosing Problems</vt:lpstr>
      <vt:lpstr>Problems can be diagnosed through</vt:lpstr>
      <vt:lpstr>What next?</vt:lpstr>
      <vt:lpstr>Initial Analysis</vt:lpstr>
      <vt:lpstr>Problem Solving –  Continuous Improvement</vt:lpstr>
      <vt:lpstr>Answer……</vt:lpstr>
      <vt:lpstr>Individually..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BMSK4004</dc:title>
  <dc:creator>Michaela Schriek</dc:creator>
  <cp:lastModifiedBy>Laura James</cp:lastModifiedBy>
  <cp:revision>28</cp:revision>
  <dcterms:created xsi:type="dcterms:W3CDTF">2017-12-11T18:00:04Z</dcterms:created>
  <dcterms:modified xsi:type="dcterms:W3CDTF">2019-01-11T09:10:42Z</dcterms:modified>
</cp:coreProperties>
</file>