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4" r:id="rId1"/>
  </p:sldMasterIdLst>
  <p:sldIdLst>
    <p:sldId id="256" r:id="rId2"/>
    <p:sldId id="257" r:id="rId3"/>
    <p:sldId id="258" r:id="rId4"/>
    <p:sldId id="259" r:id="rId5"/>
    <p:sldId id="262" r:id="rId6"/>
    <p:sldId id="263" r:id="rId7"/>
    <p:sldId id="260" r:id="rId8"/>
    <p:sldId id="264" r:id="rId9"/>
    <p:sldId id="261" r:id="rId1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14" autoAdjust="0"/>
    <p:restoredTop sz="94660"/>
  </p:normalViewPr>
  <p:slideViewPr>
    <p:cSldViewPr snapToGrid="0">
      <p:cViewPr varScale="1">
        <p:scale>
          <a:sx n="54" d="100"/>
          <a:sy n="54" d="100"/>
        </p:scale>
        <p:origin x="114" y="139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4242851"/>
            <a:ext cx="8968084" cy="275942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11716" y="4243845"/>
            <a:ext cx="3077108" cy="27694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 bwMode="ltGray">
          <a:xfrm>
            <a:off x="0" y="2590078"/>
            <a:ext cx="8968085" cy="1660332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9111715" y="2590078"/>
            <a:ext cx="3077109" cy="166033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0322" y="2733709"/>
            <a:ext cx="8144134" cy="1373070"/>
          </a:xfrm>
        </p:spPr>
        <p:txBody>
          <a:bodyPr anchor="b">
            <a:noAutofit/>
          </a:bodyPr>
          <a:lstStyle>
            <a:lvl1pPr algn="r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0322" y="4394039"/>
            <a:ext cx="8144134" cy="1117687"/>
          </a:xfrm>
        </p:spPr>
        <p:txBody>
          <a:bodyPr>
            <a:normAutofit/>
          </a:bodyPr>
          <a:lstStyle>
            <a:lvl1pPr marL="0" indent="0" algn="r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22C6A8-9E75-4537-AC5C-8BC65A07980F}" type="datetimeFigureOut">
              <a:rPr lang="en-GB" smtClean="0"/>
              <a:t>10/01/2018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255346" y="2750337"/>
            <a:ext cx="1171888" cy="1356442"/>
          </a:xfrm>
        </p:spPr>
        <p:txBody>
          <a:bodyPr/>
          <a:lstStyle/>
          <a:p>
            <a:fld id="{F9931EF1-6AD9-45F0-8EAC-D13202BF18A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08547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6" name="Picture 15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7" name="Rectangle 16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" name="Rectangle 17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22C6A8-9E75-4537-AC5C-8BC65A07980F}" type="datetimeFigureOut">
              <a:rPr lang="en-GB" smtClean="0"/>
              <a:t>10/01/2018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931EF1-6AD9-45F0-8EAC-D13202BF18A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117730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4086907"/>
            <a:ext cx="10437812" cy="321164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4" y="4087901"/>
            <a:ext cx="1602997" cy="14427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 bwMode="ltGray">
          <a:xfrm>
            <a:off x="-2" y="2726267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10585825" y="2726267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2869895"/>
            <a:ext cx="9613860" cy="1090788"/>
          </a:xfrm>
        </p:spPr>
        <p:txBody>
          <a:bodyPr anchor="ctr">
            <a:normAutofit/>
          </a:bodyPr>
          <a:lstStyle>
            <a:lvl1pPr algn="r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0322" y="4232171"/>
            <a:ext cx="9613860" cy="1704017"/>
          </a:xfrm>
        </p:spPr>
        <p:txBody>
          <a:bodyPr>
            <a:normAutofit/>
          </a:bodyPr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22C6A8-9E75-4537-AC5C-8BC65A07980F}" type="datetimeFigureOut">
              <a:rPr lang="en-GB" smtClean="0"/>
              <a:t>10/01/2018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729455" y="2869895"/>
            <a:ext cx="1154151" cy="1090789"/>
          </a:xfrm>
        </p:spPr>
        <p:txBody>
          <a:bodyPr/>
          <a:lstStyle/>
          <a:p>
            <a:fld id="{F9931EF1-6AD9-45F0-8EAC-D13202BF18A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291732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0320" y="2336873"/>
            <a:ext cx="4698358" cy="3599316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594123" y="2336873"/>
            <a:ext cx="4700058" cy="3599316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22C6A8-9E75-4537-AC5C-8BC65A07980F}" type="datetimeFigureOut">
              <a:rPr lang="en-GB" smtClean="0"/>
              <a:t>10/01/2018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931EF1-6AD9-45F0-8EAC-D13202BF18A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072021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1" name="Picture 10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2" name="Rectangle 11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19" y="753229"/>
            <a:ext cx="9613863" cy="108093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06350" y="2336873"/>
            <a:ext cx="4472327" cy="693135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0322" y="3030008"/>
            <a:ext cx="4698355" cy="2906179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820154" y="2336873"/>
            <a:ext cx="4474028" cy="692076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594123" y="3030008"/>
            <a:ext cx="4700059" cy="2906179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22C6A8-9E75-4537-AC5C-8BC65A07980F}" type="datetimeFigureOut">
              <a:rPr lang="en-GB" smtClean="0"/>
              <a:t>10/01/2018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931EF1-6AD9-45F0-8EAC-D13202BF18A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302360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7" name="Picture 6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22C6A8-9E75-4537-AC5C-8BC65A07980F}" type="datetimeFigureOut">
              <a:rPr lang="en-GB" smtClean="0"/>
              <a:t>10/01/2018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931EF1-6AD9-45F0-8EAC-D13202BF18A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218584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HD-ShadowShor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22C6A8-9E75-4537-AC5C-8BC65A07980F}" type="datetimeFigureOut">
              <a:rPr lang="en-GB" smtClean="0"/>
              <a:t>10/01/2018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931EF1-6AD9-45F0-8EAC-D13202BF18A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925886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1" y="753227"/>
            <a:ext cx="9613859" cy="1080940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85846" y="2336873"/>
            <a:ext cx="5608336" cy="359931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2336872"/>
            <a:ext cx="3790078" cy="359931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22C6A8-9E75-4537-AC5C-8BC65A07980F}" type="datetimeFigureOut">
              <a:rPr lang="en-GB" smtClean="0"/>
              <a:t>10/01/2018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931EF1-6AD9-45F0-8EAC-D13202BF18A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76537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3" y="753228"/>
            <a:ext cx="9613857" cy="1080938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868333" y="2336874"/>
            <a:ext cx="5425849" cy="3599312"/>
          </a:xfrm>
          <a:noFill/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3" y="2336873"/>
            <a:ext cx="3876256" cy="3599315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22C6A8-9E75-4537-AC5C-8BC65A07980F}" type="datetimeFigureOut">
              <a:rPr lang="en-GB" smtClean="0"/>
              <a:t>10/01/2018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931EF1-6AD9-45F0-8EAC-D13202BF18A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069227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4711616"/>
            <a:ext cx="9613859" cy="453051"/>
          </a:xfrm>
        </p:spPr>
        <p:txBody>
          <a:bodyPr anchor="b">
            <a:normAutofit/>
          </a:bodyPr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0322" y="609597"/>
            <a:ext cx="9613859" cy="3589575"/>
          </a:xfrm>
          <a:noFill/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19" y="5169583"/>
            <a:ext cx="9613862" cy="622971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22C6A8-9E75-4537-AC5C-8BC65A07980F}" type="datetimeFigureOut">
              <a:rPr lang="en-GB" smtClean="0"/>
              <a:t>10/01/2018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11309"/>
            <a:ext cx="1154151" cy="1090789"/>
          </a:xfrm>
        </p:spPr>
        <p:txBody>
          <a:bodyPr/>
          <a:lstStyle/>
          <a:p>
            <a:fld id="{F9931EF1-6AD9-45F0-8EAC-D13202BF18A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416624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609597"/>
            <a:ext cx="9613858" cy="3592750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4711615"/>
            <a:ext cx="9613859" cy="1090789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22C6A8-9E75-4537-AC5C-8BC65A07980F}" type="datetimeFigureOut">
              <a:rPr lang="en-GB" smtClean="0"/>
              <a:t>10/01/2018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11615"/>
            <a:ext cx="1154151" cy="1090789"/>
          </a:xfrm>
        </p:spPr>
        <p:txBody>
          <a:bodyPr/>
          <a:lstStyle/>
          <a:p>
            <a:fld id="{F9931EF1-6AD9-45F0-8EAC-D13202BF18A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891618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13" name="Picture 12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Rectangle 14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27856" y="609598"/>
            <a:ext cx="8718877" cy="3036061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402288" y="3653379"/>
            <a:ext cx="8156579" cy="54896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4711615"/>
            <a:ext cx="9613859" cy="1090789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22C6A8-9E75-4537-AC5C-8BC65A07980F}" type="datetimeFigureOut">
              <a:rPr lang="en-GB" smtClean="0"/>
              <a:t>10/01/2018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09925"/>
            <a:ext cx="1154151" cy="1090789"/>
          </a:xfrm>
        </p:spPr>
        <p:txBody>
          <a:bodyPr/>
          <a:lstStyle/>
          <a:p>
            <a:fld id="{F9931EF1-6AD9-45F0-8EAC-D13202BF18A0}" type="slidenum">
              <a:rPr lang="en-GB" smtClean="0"/>
              <a:t>‹#›</a:t>
            </a:fld>
            <a:endParaRPr lang="en-GB"/>
          </a:p>
        </p:txBody>
      </p:sp>
      <p:sp>
        <p:nvSpPr>
          <p:cNvPr id="16" name="TextBox 15"/>
          <p:cNvSpPr txBox="1"/>
          <p:nvPr/>
        </p:nvSpPr>
        <p:spPr>
          <a:xfrm>
            <a:off x="583572" y="74811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72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9662809" y="30335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72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79147967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10" name="Picture 9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1" name="Rectangle 10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2" name="Rectangle 11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19" y="4711615"/>
            <a:ext cx="9613862" cy="58853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0" y="5300149"/>
            <a:ext cx="9613862" cy="50225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22C6A8-9E75-4537-AC5C-8BC65A07980F}" type="datetimeFigureOut">
              <a:rPr lang="en-GB" smtClean="0"/>
              <a:t>10/01/2018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09925"/>
            <a:ext cx="1154151" cy="1090789"/>
          </a:xfrm>
        </p:spPr>
        <p:txBody>
          <a:bodyPr/>
          <a:lstStyle/>
          <a:p>
            <a:fld id="{F9931EF1-6AD9-45F0-8EAC-D13202BF18A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509696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4" name="Picture 13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6" name="Rectangle 15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" name="Rectangle 16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669222" y="753228"/>
            <a:ext cx="9624960" cy="108093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60946" y="2336873"/>
            <a:ext cx="307003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0322" y="3022673"/>
            <a:ext cx="3049702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956025" y="2336873"/>
            <a:ext cx="306324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3945470" y="3022673"/>
            <a:ext cx="3063240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224156" y="2336873"/>
            <a:ext cx="30700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224156" y="3022673"/>
            <a:ext cx="3070025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22C6A8-9E75-4537-AC5C-8BC65A07980F}" type="datetimeFigureOut">
              <a:rPr lang="en-GB" smtClean="0"/>
              <a:t>10/01/2018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931EF1-6AD9-45F0-8EAC-D13202BF18A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533869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6" name="Picture 15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7" name="Rectangle 16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" name="Rectangle 17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680322" y="753228"/>
            <a:ext cx="9613860" cy="108093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0318" y="4297503"/>
            <a:ext cx="304970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0318" y="2336873"/>
            <a:ext cx="3049705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0318" y="4873765"/>
            <a:ext cx="3049705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945471" y="4297503"/>
            <a:ext cx="306324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945470" y="2336873"/>
            <a:ext cx="3063240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3944117" y="4873764"/>
            <a:ext cx="3067297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230678" y="4297503"/>
            <a:ext cx="306350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230677" y="2336873"/>
            <a:ext cx="3063505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230553" y="4873762"/>
            <a:ext cx="3067563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22C6A8-9E75-4537-AC5C-8BC65A07980F}" type="datetimeFigureOut">
              <a:rPr lang="en-GB" smtClean="0"/>
              <a:t>10/01/2018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931EF1-6AD9-45F0-8EAC-D13202BF18A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746811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22C6A8-9E75-4537-AC5C-8BC65A07980F}" type="datetimeFigureOut">
              <a:rPr lang="en-GB" smtClean="0"/>
              <a:t>10/01/2018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931EF1-6AD9-45F0-8EAC-D13202BF18A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742844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ltGray">
          <a:xfrm rot="5400000">
            <a:off x="8116207" y="1869395"/>
            <a:ext cx="5106988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 rot="5400000">
            <a:off x="9868202" y="5372403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129231" y="609597"/>
            <a:ext cx="1073802" cy="435376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0322" y="609597"/>
            <a:ext cx="8870004" cy="5326589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807126" y="5936187"/>
            <a:ext cx="2743200" cy="365125"/>
          </a:xfrm>
        </p:spPr>
        <p:txBody>
          <a:bodyPr/>
          <a:lstStyle/>
          <a:p>
            <a:fld id="{E322C6A8-9E75-4537-AC5C-8BC65A07980F}" type="datetimeFigureOut">
              <a:rPr lang="en-GB" smtClean="0"/>
              <a:t>10/01/2018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0321" y="5936188"/>
            <a:ext cx="6126805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097550" y="5398633"/>
            <a:ext cx="1154151" cy="1090789"/>
          </a:xfrm>
        </p:spPr>
        <p:txBody>
          <a:bodyPr anchor="t"/>
          <a:lstStyle>
            <a:lvl1pPr algn="ctr">
              <a:defRPr/>
            </a:lvl1pPr>
          </a:lstStyle>
          <a:p>
            <a:fld id="{F9931EF1-6AD9-45F0-8EAC-D13202BF18A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37647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ashOverlay-FullResolve.png"/>
          <p:cNvPicPr>
            <a:picLocks noChangeAspect="1"/>
          </p:cNvPicPr>
          <p:nvPr/>
        </p:nvPicPr>
        <p:blipFill>
          <a:blip r:embed="rId19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0321" y="753228"/>
            <a:ext cx="9613861" cy="108093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0321" y="2336873"/>
            <a:ext cx="9613861" cy="359931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0981" y="5936187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322C6A8-9E75-4537-AC5C-8BC65A07980F}" type="datetimeFigureOut">
              <a:rPr lang="en-GB" smtClean="0"/>
              <a:t>10/01/2018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0321" y="5936188"/>
            <a:ext cx="687066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729455" y="753227"/>
            <a:ext cx="1154151" cy="109078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3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9931EF1-6AD9-45F0-8EAC-D13202BF18A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345327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15" r:id="rId1"/>
    <p:sldLayoutId id="2147483716" r:id="rId2"/>
    <p:sldLayoutId id="2147483717" r:id="rId3"/>
    <p:sldLayoutId id="2147483718" r:id="rId4"/>
    <p:sldLayoutId id="2147483719" r:id="rId5"/>
    <p:sldLayoutId id="2147483720" r:id="rId6"/>
    <p:sldLayoutId id="2147483721" r:id="rId7"/>
    <p:sldLayoutId id="2147483722" r:id="rId8"/>
    <p:sldLayoutId id="2147483723" r:id="rId9"/>
    <p:sldLayoutId id="2147483724" r:id="rId10"/>
    <p:sldLayoutId id="2147483725" r:id="rId11"/>
    <p:sldLayoutId id="2147483726" r:id="rId12"/>
    <p:sldLayoutId id="2147483727" r:id="rId13"/>
    <p:sldLayoutId id="2147483728" r:id="rId14"/>
    <p:sldLayoutId id="2147483729" r:id="rId15"/>
    <p:sldLayoutId id="2147483730" r:id="rId16"/>
    <p:sldLayoutId id="2147483731" r:id="rId1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w-hyAKjf1MU" TargetMode="External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w-hyAKjf1MU" TargetMode="External"/><Relationship Id="rId4" Type="http://schemas.openxmlformats.org/officeDocument/2006/relationships/image" Target="../media/image8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youtube.com/watch?v=w-hyAKjf1MU" TargetMode="External"/><Relationship Id="rId3" Type="http://schemas.openxmlformats.org/officeDocument/2006/relationships/hyperlink" Target="https://www.pinterest.com/pin/70228075417653702/" TargetMode="External"/><Relationship Id="rId7" Type="http://schemas.openxmlformats.org/officeDocument/2006/relationships/hyperlink" Target="https://cafedelites.com/easy-3-ingredient-pancakes/" TargetMode="External"/><Relationship Id="rId2" Type="http://schemas.openxmlformats.org/officeDocument/2006/relationships/hyperlink" Target="https://www.anchors-aweigh.com/cart/products/367-8.-Enterprise-Holdings-Cotton-L.S.-Polo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space.com/21000-star-trek-enterprise-starship-evolution.html" TargetMode="External"/><Relationship Id="rId5" Type="http://schemas.openxmlformats.org/officeDocument/2006/relationships/hyperlink" Target="https://www.google.co.uk/url?sa=i&amp;rct=j&amp;q=&amp;esrc=s&amp;source=images&amp;cd=&amp;cad=rja&amp;uact=8&amp;ved=0ahUKEwjCh4mjss7YAhUBEBQKHfUtAOEQjB0IBg&amp;url=https%3A%2F%2Fwww.theautochannel.com%2Fnews%2F2010%2F02%2F09%2F465182.html&amp;psig=AOvVaw3vVSZ86zeTRN7dSytEDxZW&amp;ust=1515707440077509" TargetMode="External"/><Relationship Id="rId4" Type="http://schemas.openxmlformats.org/officeDocument/2006/relationships/hyperlink" Target="https://omgnational.com/enterprise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jpeg"/><Relationship Id="rId4" Type="http://schemas.openxmlformats.org/officeDocument/2006/relationships/image" Target="../media/image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63F464-C247-4CDB-9412-3BDEC747375D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Learning and collaboration </a:t>
            </a:r>
            <a:br>
              <a:rPr lang="en-GB" dirty="0"/>
            </a:br>
            <a:r>
              <a:rPr lang="en-GB" dirty="0"/>
              <a:t>Assignment 1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60343C3-82A0-46B3-AE2F-DD1AC2D4E953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By Lewis Holland</a:t>
            </a:r>
          </a:p>
        </p:txBody>
      </p:sp>
    </p:spTree>
    <p:extLst>
      <p:ext uri="{BB962C8B-B14F-4D97-AF65-F5344CB8AC3E}">
        <p14:creationId xmlns:p14="http://schemas.microsoft.com/office/powerpoint/2010/main" val="20216555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hueMod val="106000"/>
                <a:satMod val="220000"/>
                <a:lumMod val="140000"/>
              </a:schemeClr>
            </a:gs>
            <a:gs pos="50000">
              <a:schemeClr val="bg2">
                <a:shade val="100000"/>
                <a:hueMod val="100000"/>
                <a:satMod val="110000"/>
                <a:lumMod val="130000"/>
              </a:schemeClr>
            </a:gs>
            <a:gs pos="100000">
              <a:schemeClr val="bg2">
                <a:shade val="69000"/>
                <a:hueMod val="88000"/>
                <a:satMod val="16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3" name="Picture 72" descr="A close up of a building&#10;&#10;Description generated with very high confidence">
            <a:extLst>
              <a:ext uri="{FF2B5EF4-FFF2-40B4-BE49-F238E27FC236}">
                <a16:creationId xmlns:a16="http://schemas.microsoft.com/office/drawing/2014/main" id="{05916DBF-29BF-49BC-864D-B509C0E9F9A9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5" name="Picture 74" descr="A close up of a logo&#10;&#10;Description generated with very high confidence">
            <a:extLst>
              <a:ext uri="{FF2B5EF4-FFF2-40B4-BE49-F238E27FC236}">
                <a16:creationId xmlns:a16="http://schemas.microsoft.com/office/drawing/2014/main" id="{F72F2D00-DB84-4A88-A1ED-DFFB351BF002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4242851"/>
            <a:ext cx="8968084" cy="275942"/>
          </a:xfrm>
          <a:prstGeom prst="rect">
            <a:avLst/>
          </a:prstGeom>
        </p:spPr>
      </p:pic>
      <p:pic>
        <p:nvPicPr>
          <p:cNvPr id="77" name="Picture 76" descr="A close up of a logo&#10;&#10;Description generated with very high confidence">
            <a:extLst>
              <a:ext uri="{FF2B5EF4-FFF2-40B4-BE49-F238E27FC236}">
                <a16:creationId xmlns:a16="http://schemas.microsoft.com/office/drawing/2014/main" id="{33AA8AC3-6A99-48DF-9135-CCDDD62E932B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11716" y="4243845"/>
            <a:ext cx="3077108" cy="276940"/>
          </a:xfrm>
          <a:prstGeom prst="rect">
            <a:avLst/>
          </a:prstGeom>
        </p:spPr>
      </p:pic>
      <p:sp>
        <p:nvSpPr>
          <p:cNvPr id="79" name="Rectangle 78">
            <a:extLst>
              <a:ext uri="{FF2B5EF4-FFF2-40B4-BE49-F238E27FC236}">
                <a16:creationId xmlns:a16="http://schemas.microsoft.com/office/drawing/2014/main" id="{C8F2C176-794E-4FDE-92D5-4B53D477EB31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590078"/>
            <a:ext cx="8968085" cy="1660332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1" name="Rectangle 80">
            <a:extLst>
              <a:ext uri="{FF2B5EF4-FFF2-40B4-BE49-F238E27FC236}">
                <a16:creationId xmlns:a16="http://schemas.microsoft.com/office/drawing/2014/main" id="{6C6A2247-F373-4310-B4F4-EB66550D9514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11715" y="2590078"/>
            <a:ext cx="3077109" cy="166033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 useBgFill="1">
        <p:nvSpPr>
          <p:cNvPr id="83" name="Rectangle 82">
            <a:extLst>
              <a:ext uri="{FF2B5EF4-FFF2-40B4-BE49-F238E27FC236}">
                <a16:creationId xmlns:a16="http://schemas.microsoft.com/office/drawing/2014/main" id="{6FCDC53F-2F3F-48BE-ACD4-40B649057264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824" cy="685800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8" name="Picture 4" descr="Image result for enterprise holdings">
            <a:extLst>
              <a:ext uri="{FF2B5EF4-FFF2-40B4-BE49-F238E27FC236}">
                <a16:creationId xmlns:a16="http://schemas.microsoft.com/office/drawing/2014/main" id="{AA4C1540-06D2-481C-805C-35E93DEC79A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4275" y="651383"/>
            <a:ext cx="9805124" cy="3358253"/>
          </a:xfrm>
          <a:prstGeom prst="rect">
            <a:avLst/>
          </a:prstGeom>
          <a:noFill/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5" name="Picture 84" descr="A close up of a logo&#10;&#10;Description generated with very high confidence">
            <a:extLst>
              <a:ext uri="{FF2B5EF4-FFF2-40B4-BE49-F238E27FC236}">
                <a16:creationId xmlns:a16="http://schemas.microsoft.com/office/drawing/2014/main" id="{EBFD357E-BF1E-4A59-A18A-BAF7822B1BB6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white">
          <a:xfrm>
            <a:off x="0" y="6020068"/>
            <a:ext cx="10439399" cy="275942"/>
          </a:xfrm>
          <a:prstGeom prst="rect">
            <a:avLst/>
          </a:prstGeom>
        </p:spPr>
      </p:pic>
      <p:pic>
        <p:nvPicPr>
          <p:cNvPr id="87" name="Picture 86" descr="A close up of a logo&#10;&#10;Description generated with very high confidence">
            <a:extLst>
              <a:ext uri="{FF2B5EF4-FFF2-40B4-BE49-F238E27FC236}">
                <a16:creationId xmlns:a16="http://schemas.microsoft.com/office/drawing/2014/main" id="{02E301F5-910C-4867-A830-10F6C0444B2F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white">
          <a:xfrm>
            <a:off x="10583333" y="6021062"/>
            <a:ext cx="1605490" cy="276940"/>
          </a:xfrm>
          <a:prstGeom prst="rect">
            <a:avLst/>
          </a:prstGeom>
        </p:spPr>
      </p:pic>
      <p:sp>
        <p:nvSpPr>
          <p:cNvPr id="89" name="Rectangle 88">
            <a:extLst>
              <a:ext uri="{FF2B5EF4-FFF2-40B4-BE49-F238E27FC236}">
                <a16:creationId xmlns:a16="http://schemas.microsoft.com/office/drawing/2014/main" id="{3FC774A5-F96D-49EB-A173-29C03E7A4A6B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0" y="4368017"/>
            <a:ext cx="10439400" cy="1660332"/>
          </a:xfrm>
          <a:prstGeom prst="rect">
            <a:avLst/>
          </a:prstGeom>
          <a:solidFill>
            <a:schemeClr val="bg1">
              <a:lumMod val="95000"/>
              <a:lumOff val="5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1" name="Rectangle 90">
            <a:extLst>
              <a:ext uri="{FF2B5EF4-FFF2-40B4-BE49-F238E27FC236}">
                <a16:creationId xmlns:a16="http://schemas.microsoft.com/office/drawing/2014/main" id="{40DC7587-4124-45BB-9FCA-4E67738A900F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10591801" y="4367295"/>
            <a:ext cx="1597024" cy="1660332"/>
          </a:xfrm>
          <a:prstGeom prst="rect">
            <a:avLst/>
          </a:prstGeom>
          <a:solidFill>
            <a:schemeClr val="accent1">
              <a:alpha val="97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18D60E3-64DB-4F20-BF0F-3D485F1175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4158" y="4499572"/>
            <a:ext cx="9619488" cy="955245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 sz="4800"/>
              <a:t>Who have I chosen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B76617-67D8-49F5-AA65-A0C77B7B66A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0984" y="5410221"/>
            <a:ext cx="9622662" cy="513103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 algn="r">
              <a:buNone/>
            </a:pPr>
            <a:r>
              <a:rPr lang="en-US" sz="2800" dirty="0"/>
              <a:t>The Organization I have chosen is Enterprise Holdings.</a:t>
            </a:r>
          </a:p>
        </p:txBody>
      </p:sp>
    </p:spTree>
    <p:extLst>
      <p:ext uri="{BB962C8B-B14F-4D97-AF65-F5344CB8AC3E}">
        <p14:creationId xmlns:p14="http://schemas.microsoft.com/office/powerpoint/2010/main" val="381925335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hueMod val="106000"/>
                <a:satMod val="220000"/>
                <a:lumMod val="140000"/>
              </a:schemeClr>
            </a:gs>
            <a:gs pos="50000">
              <a:schemeClr val="bg2">
                <a:shade val="100000"/>
                <a:hueMod val="100000"/>
                <a:satMod val="110000"/>
                <a:lumMod val="130000"/>
              </a:schemeClr>
            </a:gs>
            <a:gs pos="100000">
              <a:schemeClr val="bg2">
                <a:shade val="69000"/>
                <a:hueMod val="88000"/>
                <a:satMod val="16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1" name="Rectangle 70">
            <a:extLst>
              <a:ext uri="{FF2B5EF4-FFF2-40B4-BE49-F238E27FC236}">
                <a16:creationId xmlns:a16="http://schemas.microsoft.com/office/drawing/2014/main" id="{6F220A40-4B18-420B-95D0-FE08147D061B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824" cy="685800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3" name="Picture 72" descr="A close up of a building&#10;&#10;Description generated with very high confidence">
            <a:extLst>
              <a:ext uri="{FF2B5EF4-FFF2-40B4-BE49-F238E27FC236}">
                <a16:creationId xmlns:a16="http://schemas.microsoft.com/office/drawing/2014/main" id="{12A558B5-FAB6-4B49-A2BC-116B5A7A8291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3176" y="0"/>
            <a:ext cx="12192000" cy="6858000"/>
          </a:xfrm>
          <a:prstGeom prst="rect">
            <a:avLst/>
          </a:prstGeom>
        </p:spPr>
      </p:pic>
      <p:sp>
        <p:nvSpPr>
          <p:cNvPr id="75" name="Rectangle 74">
            <a:extLst>
              <a:ext uri="{FF2B5EF4-FFF2-40B4-BE49-F238E27FC236}">
                <a16:creationId xmlns:a16="http://schemas.microsoft.com/office/drawing/2014/main" id="{7D09F9FB-7397-4B6E-88E4-AD0749C1C375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96000" y="0"/>
            <a:ext cx="6096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7" name="Rectangle 76">
            <a:extLst>
              <a:ext uri="{FF2B5EF4-FFF2-40B4-BE49-F238E27FC236}">
                <a16:creationId xmlns:a16="http://schemas.microsoft.com/office/drawing/2014/main" id="{B59C2762-8840-40B6-9A31-43E08C87E70A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2" y="609600"/>
            <a:ext cx="641286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79" name="Picture 78" descr="A close up of a logo&#10;&#10;Description generated with very high confidence">
            <a:extLst>
              <a:ext uri="{FF2B5EF4-FFF2-40B4-BE49-F238E27FC236}">
                <a16:creationId xmlns:a16="http://schemas.microsoft.com/office/drawing/2014/main" id="{4F4A7334-645F-4132-929A-EA1A55ACE107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" y="1970241"/>
            <a:ext cx="6409944" cy="258395"/>
          </a:xfrm>
          <a:prstGeom prst="rect">
            <a:avLst/>
          </a:prstGeom>
        </p:spPr>
      </p:pic>
      <p:sp>
        <p:nvSpPr>
          <p:cNvPr id="81" name="Rectangle 80">
            <a:extLst>
              <a:ext uri="{FF2B5EF4-FFF2-40B4-BE49-F238E27FC236}">
                <a16:creationId xmlns:a16="http://schemas.microsoft.com/office/drawing/2014/main" id="{186EB63A-BAD8-44C1-8D44-73BE908A1D7D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33163" y="642795"/>
            <a:ext cx="4812406" cy="5575125"/>
          </a:xfrm>
          <a:prstGeom prst="rect">
            <a:avLst/>
          </a:prstGeom>
          <a:solidFill>
            <a:schemeClr val="tx1"/>
          </a:solidFill>
          <a:ln>
            <a:noFill/>
          </a:ln>
          <a:effectLst>
            <a:outerShdw blurRad="76200" dist="63500" dir="5040000" algn="t" rotWithShape="0">
              <a:prstClr val="black">
                <a:alpha val="41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050" name="Picture 2" descr="Image result for enterprise holdings">
            <a:extLst>
              <a:ext uri="{FF2B5EF4-FFF2-40B4-BE49-F238E27FC236}">
                <a16:creationId xmlns:a16="http://schemas.microsoft.com/office/drawing/2014/main" id="{7B2A04CB-60B6-42E4-AD06-320C730F79E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43933" y="2182523"/>
            <a:ext cx="4178419" cy="248615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BE29593-2E46-4C9C-9F5D-7B13B169E7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0321" y="753228"/>
            <a:ext cx="5584677" cy="1080938"/>
          </a:xfrm>
        </p:spPr>
        <p:txBody>
          <a:bodyPr>
            <a:normAutofit/>
          </a:bodyPr>
          <a:lstStyle/>
          <a:p>
            <a:r>
              <a:rPr lang="en-GB" dirty="0"/>
              <a:t>Why have I chosen them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FEFADA-7040-4868-BB31-B2E54697ACA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0321" y="2336873"/>
            <a:ext cx="5104843" cy="3599316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sz="2800" dirty="0"/>
              <a:t>I have chosen Enterprise Holding because they are a Family owned business who work with to sustain the interests of their employees and customers. They also work with other organisation to create a bright and sustainable future for everyone, which I will be covering later.  </a:t>
            </a:r>
          </a:p>
        </p:txBody>
      </p:sp>
    </p:spTree>
    <p:extLst>
      <p:ext uri="{BB962C8B-B14F-4D97-AF65-F5344CB8AC3E}">
        <p14:creationId xmlns:p14="http://schemas.microsoft.com/office/powerpoint/2010/main" val="59876226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hueMod val="106000"/>
                <a:satMod val="220000"/>
                <a:lumMod val="140000"/>
              </a:schemeClr>
            </a:gs>
            <a:gs pos="50000">
              <a:schemeClr val="bg2">
                <a:shade val="100000"/>
                <a:hueMod val="100000"/>
                <a:satMod val="110000"/>
                <a:lumMod val="130000"/>
              </a:schemeClr>
            </a:gs>
            <a:gs pos="100000">
              <a:schemeClr val="bg2">
                <a:shade val="69000"/>
                <a:hueMod val="88000"/>
                <a:satMod val="16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3" name="Rectangle 72">
            <a:extLst>
              <a:ext uri="{FF2B5EF4-FFF2-40B4-BE49-F238E27FC236}">
                <a16:creationId xmlns:a16="http://schemas.microsoft.com/office/drawing/2014/main" id="{6F220A40-4B18-420B-95D0-FE08147D061B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824" cy="685800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5" name="Picture 74" descr="A close up of a building&#10;&#10;Description generated with very high confidence">
            <a:extLst>
              <a:ext uri="{FF2B5EF4-FFF2-40B4-BE49-F238E27FC236}">
                <a16:creationId xmlns:a16="http://schemas.microsoft.com/office/drawing/2014/main" id="{12A558B5-FAB6-4B49-A2BC-116B5A7A8291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3176" y="0"/>
            <a:ext cx="12192000" cy="6858000"/>
          </a:xfrm>
          <a:prstGeom prst="rect">
            <a:avLst/>
          </a:prstGeom>
        </p:spPr>
      </p:pic>
      <p:sp>
        <p:nvSpPr>
          <p:cNvPr id="77" name="Rectangle 76">
            <a:extLst>
              <a:ext uri="{FF2B5EF4-FFF2-40B4-BE49-F238E27FC236}">
                <a16:creationId xmlns:a16="http://schemas.microsoft.com/office/drawing/2014/main" id="{7D09F9FB-7397-4B6E-88E4-AD0749C1C375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96000" y="0"/>
            <a:ext cx="6096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9" name="Rectangle 78">
            <a:extLst>
              <a:ext uri="{FF2B5EF4-FFF2-40B4-BE49-F238E27FC236}">
                <a16:creationId xmlns:a16="http://schemas.microsoft.com/office/drawing/2014/main" id="{B59C2762-8840-40B6-9A31-43E08C87E70A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2" y="609600"/>
            <a:ext cx="641286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81" name="Picture 80" descr="A close up of a logo&#10;&#10;Description generated with very high confidence">
            <a:extLst>
              <a:ext uri="{FF2B5EF4-FFF2-40B4-BE49-F238E27FC236}">
                <a16:creationId xmlns:a16="http://schemas.microsoft.com/office/drawing/2014/main" id="{4F4A7334-645F-4132-929A-EA1A55ACE107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" y="1970241"/>
            <a:ext cx="6409944" cy="258395"/>
          </a:xfrm>
          <a:prstGeom prst="rect">
            <a:avLst/>
          </a:prstGeom>
        </p:spPr>
      </p:pic>
      <p:sp>
        <p:nvSpPr>
          <p:cNvPr id="83" name="Rectangle 82">
            <a:extLst>
              <a:ext uri="{FF2B5EF4-FFF2-40B4-BE49-F238E27FC236}">
                <a16:creationId xmlns:a16="http://schemas.microsoft.com/office/drawing/2014/main" id="{186EB63A-BAD8-44C1-8D44-73BE908A1D7D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33163" y="642795"/>
            <a:ext cx="4812406" cy="5575125"/>
          </a:xfrm>
          <a:prstGeom prst="rect">
            <a:avLst/>
          </a:prstGeom>
          <a:solidFill>
            <a:schemeClr val="tx1"/>
          </a:solidFill>
          <a:ln>
            <a:noFill/>
          </a:ln>
          <a:effectLst>
            <a:outerShdw blurRad="76200" dist="63500" dir="5040000" algn="t" rotWithShape="0">
              <a:prstClr val="black">
                <a:alpha val="41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076" name="Picture 4" descr="Image result for enterprise holdings">
            <a:extLst>
              <a:ext uri="{FF2B5EF4-FFF2-40B4-BE49-F238E27FC236}">
                <a16:creationId xmlns:a16="http://schemas.microsoft.com/office/drawing/2014/main" id="{56BDCFC3-111E-44D0-80EF-063BD9B6EC4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43933" y="2302160"/>
            <a:ext cx="4178419" cy="224688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5ABBF67-E0C4-4DA4-924B-D5DF085601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0321" y="753228"/>
            <a:ext cx="5584677" cy="1080938"/>
          </a:xfrm>
        </p:spPr>
        <p:txBody>
          <a:bodyPr>
            <a:normAutofit/>
          </a:bodyPr>
          <a:lstStyle/>
          <a:p>
            <a:r>
              <a:rPr lang="en-GB" dirty="0"/>
              <a:t>So who are they?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6B4E83-E416-4612-BC49-C802F3EE522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0321" y="2336873"/>
            <a:ext cx="5104843" cy="359931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800" dirty="0"/>
              <a:t>Enterprise Holding alongside their assonate companies are a car and truck rental service, who also provide fleet management, transportation services to name a few. There influences spans across 90 countries and they employs more than 100,000 employees. </a:t>
            </a:r>
          </a:p>
        </p:txBody>
      </p:sp>
    </p:spTree>
    <p:extLst>
      <p:ext uri="{BB962C8B-B14F-4D97-AF65-F5344CB8AC3E}">
        <p14:creationId xmlns:p14="http://schemas.microsoft.com/office/powerpoint/2010/main" val="18071324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hueMod val="106000"/>
                <a:satMod val="220000"/>
                <a:lumMod val="140000"/>
              </a:schemeClr>
            </a:gs>
            <a:gs pos="50000">
              <a:schemeClr val="bg2">
                <a:shade val="100000"/>
                <a:hueMod val="100000"/>
                <a:satMod val="110000"/>
                <a:lumMod val="130000"/>
              </a:schemeClr>
            </a:gs>
            <a:gs pos="100000">
              <a:schemeClr val="bg2">
                <a:shade val="69000"/>
                <a:hueMod val="88000"/>
                <a:satMod val="16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1" name="Rectangle 70">
            <a:extLst>
              <a:ext uri="{FF2B5EF4-FFF2-40B4-BE49-F238E27FC236}">
                <a16:creationId xmlns:a16="http://schemas.microsoft.com/office/drawing/2014/main" id="{6F220A40-4B18-420B-95D0-FE08147D061B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824" cy="685800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3" name="Picture 72" descr="A close up of a building&#10;&#10;Description generated with very high confidence">
            <a:extLst>
              <a:ext uri="{FF2B5EF4-FFF2-40B4-BE49-F238E27FC236}">
                <a16:creationId xmlns:a16="http://schemas.microsoft.com/office/drawing/2014/main" id="{12A558B5-FAB6-4B49-A2BC-116B5A7A8291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3176" y="0"/>
            <a:ext cx="12192000" cy="6858000"/>
          </a:xfrm>
          <a:prstGeom prst="rect">
            <a:avLst/>
          </a:prstGeom>
        </p:spPr>
      </p:pic>
      <p:sp>
        <p:nvSpPr>
          <p:cNvPr id="75" name="Rectangle 74">
            <a:extLst>
              <a:ext uri="{FF2B5EF4-FFF2-40B4-BE49-F238E27FC236}">
                <a16:creationId xmlns:a16="http://schemas.microsoft.com/office/drawing/2014/main" id="{7D09F9FB-7397-4B6E-88E4-AD0749C1C375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96000" y="0"/>
            <a:ext cx="6096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7" name="Rectangle 76">
            <a:extLst>
              <a:ext uri="{FF2B5EF4-FFF2-40B4-BE49-F238E27FC236}">
                <a16:creationId xmlns:a16="http://schemas.microsoft.com/office/drawing/2014/main" id="{B59C2762-8840-40B6-9A31-43E08C87E70A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2" y="609600"/>
            <a:ext cx="641286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79" name="Picture 78" descr="A close up of a logo&#10;&#10;Description generated with very high confidence">
            <a:extLst>
              <a:ext uri="{FF2B5EF4-FFF2-40B4-BE49-F238E27FC236}">
                <a16:creationId xmlns:a16="http://schemas.microsoft.com/office/drawing/2014/main" id="{4F4A7334-645F-4132-929A-EA1A55ACE107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" y="1970241"/>
            <a:ext cx="6409944" cy="258395"/>
          </a:xfrm>
          <a:prstGeom prst="rect">
            <a:avLst/>
          </a:prstGeom>
        </p:spPr>
      </p:pic>
      <p:sp>
        <p:nvSpPr>
          <p:cNvPr id="81" name="Rectangle 80">
            <a:extLst>
              <a:ext uri="{FF2B5EF4-FFF2-40B4-BE49-F238E27FC236}">
                <a16:creationId xmlns:a16="http://schemas.microsoft.com/office/drawing/2014/main" id="{186EB63A-BAD8-44C1-8D44-73BE908A1D7D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33163" y="642795"/>
            <a:ext cx="4812406" cy="5575125"/>
          </a:xfrm>
          <a:prstGeom prst="rect">
            <a:avLst/>
          </a:prstGeom>
          <a:solidFill>
            <a:schemeClr val="tx1"/>
          </a:solidFill>
          <a:ln>
            <a:noFill/>
          </a:ln>
          <a:effectLst>
            <a:outerShdw blurRad="76200" dist="63500" dir="5040000" algn="t" rotWithShape="0">
              <a:prstClr val="black">
                <a:alpha val="41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098" name="Picture 2" descr="Image result for enterprise holdings">
            <a:extLst>
              <a:ext uri="{FF2B5EF4-FFF2-40B4-BE49-F238E27FC236}">
                <a16:creationId xmlns:a16="http://schemas.microsoft.com/office/drawing/2014/main" id="{C231565A-7132-49F8-BD14-0E804368885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43933" y="1024213"/>
            <a:ext cx="4178419" cy="48027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6109F67-15DD-4069-BBCC-4F25845235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0321" y="753228"/>
            <a:ext cx="5584677" cy="1080938"/>
          </a:xfrm>
        </p:spPr>
        <p:txBody>
          <a:bodyPr>
            <a:normAutofit/>
          </a:bodyPr>
          <a:lstStyle/>
          <a:p>
            <a:r>
              <a:rPr lang="en-GB" dirty="0"/>
              <a:t>So what have they done to be sustainable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302B01-4C0C-4A10-9BC0-7C4D265D2A2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0321" y="2336873"/>
            <a:ext cx="5104843" cy="359931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200" dirty="0"/>
              <a:t>In order to be sustainable Enterprise Holdings exclusively use the latest car models that are more fuel efficient. They also offer hybrids and electric cars. </a:t>
            </a:r>
          </a:p>
        </p:txBody>
      </p:sp>
    </p:spTree>
    <p:extLst>
      <p:ext uri="{BB962C8B-B14F-4D97-AF65-F5344CB8AC3E}">
        <p14:creationId xmlns:p14="http://schemas.microsoft.com/office/powerpoint/2010/main" val="19409195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B5FA8F-0E2C-4682-9238-E8E2AADD68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hlinkClick r:id="rId3"/>
              </a:rPr>
              <a:t>https://www.youtube.com/watch?v=w-hyAKjf1MU</a:t>
            </a:r>
            <a:r>
              <a:rPr lang="en-GB" dirty="0"/>
              <a:t> </a:t>
            </a:r>
          </a:p>
        </p:txBody>
      </p:sp>
      <p:pic>
        <p:nvPicPr>
          <p:cNvPr id="4" name="Online Media 3">
            <a:hlinkClick r:id="" action="ppaction://media"/>
            <a:extLst>
              <a:ext uri="{FF2B5EF4-FFF2-40B4-BE49-F238E27FC236}">
                <a16:creationId xmlns:a16="http://schemas.microsoft.com/office/drawing/2014/main" id="{215411B1-FD7C-44E0-894E-D87721513690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2540000" y="2460229"/>
            <a:ext cx="5181600" cy="3886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8659262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hueMod val="106000"/>
                <a:satMod val="220000"/>
                <a:lumMod val="140000"/>
              </a:schemeClr>
            </a:gs>
            <a:gs pos="50000">
              <a:schemeClr val="bg2">
                <a:shade val="100000"/>
                <a:hueMod val="100000"/>
                <a:satMod val="110000"/>
                <a:lumMod val="130000"/>
              </a:schemeClr>
            </a:gs>
            <a:gs pos="100000">
              <a:schemeClr val="bg2">
                <a:shade val="69000"/>
                <a:hueMod val="88000"/>
                <a:satMod val="16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1" name="Group 70">
            <a:extLst>
              <a:ext uri="{FF2B5EF4-FFF2-40B4-BE49-F238E27FC236}">
                <a16:creationId xmlns:a16="http://schemas.microsoft.com/office/drawing/2014/main" id="{AC37DDB7-CF1E-4923-8356-966F5F2A0795}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3176" y="0"/>
            <a:ext cx="12192000" cy="6858001"/>
            <a:chOff x="-3176" y="0"/>
            <a:chExt cx="12192000" cy="6858001"/>
          </a:xfrm>
        </p:grpSpPr>
        <p:sp useBgFill="1">
          <p:nvSpPr>
            <p:cNvPr id="72" name="Rectangle 71">
              <a:extLst>
                <a:ext uri="{FF2B5EF4-FFF2-40B4-BE49-F238E27FC236}">
                  <a16:creationId xmlns:a16="http://schemas.microsoft.com/office/drawing/2014/main" id="{362D9DAF-241E-4594-BDF6-641F6D6A5DDB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88824" cy="6858001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pic>
          <p:nvPicPr>
            <p:cNvPr id="73" name="Picture 72" descr="A close up of a building&#10;&#10;Description generated with very high confidence">
              <a:extLst>
                <a:ext uri="{FF2B5EF4-FFF2-40B4-BE49-F238E27FC236}">
                  <a16:creationId xmlns:a16="http://schemas.microsoft.com/office/drawing/2014/main" id="{D5F7A6CC-E753-44F2-9C9E-1B80D8190898}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2">
              <a:alphaModFix amt="1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-3176" y="0"/>
              <a:ext cx="12192000" cy="6858000"/>
            </a:xfrm>
            <a:prstGeom prst="rect">
              <a:avLst/>
            </a:prstGeom>
          </p:spPr>
        </p:pic>
      </p:grpSp>
      <p:pic>
        <p:nvPicPr>
          <p:cNvPr id="5122" name="Picture 2" descr="Image result for uss enterprise">
            <a:extLst>
              <a:ext uri="{FF2B5EF4-FFF2-40B4-BE49-F238E27FC236}">
                <a16:creationId xmlns:a16="http://schemas.microsoft.com/office/drawing/2014/main" id="{2856D4E4-9989-40B8-B8AD-03CEE8F513A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355" r="7518"/>
          <a:stretch/>
        </p:blipFill>
        <p:spPr bwMode="auto">
          <a:xfrm>
            <a:off x="4636008" y="10"/>
            <a:ext cx="7552815" cy="68563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5" name="Rectangle 74">
            <a:extLst>
              <a:ext uri="{FF2B5EF4-FFF2-40B4-BE49-F238E27FC236}">
                <a16:creationId xmlns:a16="http://schemas.microsoft.com/office/drawing/2014/main" id="{E1E1EAB6-C066-436F-B97B-506A3CAD01D8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2" y="609600"/>
            <a:ext cx="5018565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77" name="Picture 76" descr="A close up of a logo&#10;&#10;Description generated with very high confidence">
            <a:extLst>
              <a:ext uri="{FF2B5EF4-FFF2-40B4-BE49-F238E27FC236}">
                <a16:creationId xmlns:a16="http://schemas.microsoft.com/office/drawing/2014/main" id="{4A0584A2-7157-4FF9-BDF0-792791AE67E8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" y="1970240"/>
            <a:ext cx="5029200" cy="202738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68D495B-22E4-491A-BAF5-CAB8E02CDE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0322" y="753228"/>
            <a:ext cx="3679028" cy="1080938"/>
          </a:xfrm>
        </p:spPr>
        <p:txBody>
          <a:bodyPr>
            <a:normAutofit/>
          </a:bodyPr>
          <a:lstStyle/>
          <a:p>
            <a:r>
              <a:rPr lang="en-GB" sz="3200"/>
              <a:t>Fun fact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C45A82-50C5-4CB3-AB7D-4C963E07A20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0322" y="2336873"/>
            <a:ext cx="3581635" cy="359931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200" dirty="0"/>
              <a:t>Enterprise Holdings was named after the ship that the founder Jack Taylor served: U.S.S Enterprise.  </a:t>
            </a:r>
          </a:p>
        </p:txBody>
      </p:sp>
    </p:spTree>
    <p:extLst>
      <p:ext uri="{BB962C8B-B14F-4D97-AF65-F5344CB8AC3E}">
        <p14:creationId xmlns:p14="http://schemas.microsoft.com/office/powerpoint/2010/main" val="354153703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4AFD46-502F-4266-9960-76BC201E80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0321" y="753228"/>
            <a:ext cx="9613861" cy="1080938"/>
          </a:xfrm>
        </p:spPr>
        <p:txBody>
          <a:bodyPr/>
          <a:lstStyle/>
          <a:p>
            <a:r>
              <a:rPr lang="en-GB"/>
              <a:t>References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A78B91-D708-4EAB-8270-51E53FA55AD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457200" indent="-457200">
              <a:buAutoNum type="arabicPeriod"/>
            </a:pPr>
            <a:r>
              <a:rPr lang="en-GB" dirty="0"/>
              <a:t>Image 1 taken from - </a:t>
            </a:r>
            <a:r>
              <a:rPr lang="en-GB" dirty="0">
                <a:hlinkClick r:id="rId2"/>
              </a:rPr>
              <a:t>https://www.anchors-aweigh.com/cart/products/367-8.-Enterprise-Holdings-Cotton-L.S.-Polo/</a:t>
            </a:r>
            <a:endParaRPr lang="en-GB" dirty="0"/>
          </a:p>
          <a:p>
            <a:pPr marL="457200" indent="-457200">
              <a:buAutoNum type="arabicPeriod"/>
            </a:pPr>
            <a:r>
              <a:rPr lang="en-GB" dirty="0"/>
              <a:t>Image 2 taken from - </a:t>
            </a:r>
            <a:r>
              <a:rPr lang="en-GB" dirty="0">
                <a:hlinkClick r:id="rId3"/>
              </a:rPr>
              <a:t>pinterest.com</a:t>
            </a:r>
            <a:endParaRPr lang="en-GB" dirty="0"/>
          </a:p>
          <a:p>
            <a:pPr marL="457200" indent="-457200">
              <a:buAutoNum type="arabicPeriod"/>
            </a:pPr>
            <a:r>
              <a:rPr lang="en-GB" dirty="0"/>
              <a:t>Image 3 taken from - </a:t>
            </a:r>
            <a:r>
              <a:rPr lang="en-GB" dirty="0">
                <a:hlinkClick r:id="rId4"/>
              </a:rPr>
              <a:t>OMG National</a:t>
            </a:r>
            <a:endParaRPr lang="en-GB" dirty="0"/>
          </a:p>
          <a:p>
            <a:pPr marL="457200" indent="-457200">
              <a:buAutoNum type="arabicPeriod"/>
            </a:pPr>
            <a:r>
              <a:rPr lang="en-GB" dirty="0"/>
              <a:t>Image 4 taken from - </a:t>
            </a:r>
            <a:r>
              <a:rPr lang="en-GB" dirty="0">
                <a:hlinkClick r:id="rId5"/>
              </a:rPr>
              <a:t>The Auto Channel</a:t>
            </a:r>
            <a:endParaRPr lang="en-GB" dirty="0"/>
          </a:p>
          <a:p>
            <a:pPr marL="457200" indent="-457200">
              <a:buAutoNum type="arabicPeriod"/>
            </a:pPr>
            <a:r>
              <a:rPr lang="en-GB" dirty="0"/>
              <a:t>Image 5 taken from - </a:t>
            </a:r>
            <a:r>
              <a:rPr lang="en-GB" dirty="0">
                <a:hlinkClick r:id="rId6"/>
              </a:rPr>
              <a:t>Space.com</a:t>
            </a:r>
            <a:endParaRPr lang="en-GB" dirty="0"/>
          </a:p>
          <a:p>
            <a:pPr marL="457200" indent="-457200">
              <a:buAutoNum type="arabicPeriod"/>
            </a:pPr>
            <a:r>
              <a:rPr lang="en-GB" dirty="0"/>
              <a:t>Image 6 taken from - </a:t>
            </a:r>
            <a:r>
              <a:rPr lang="en-GB" dirty="0">
                <a:hlinkClick r:id="rId7"/>
              </a:rPr>
              <a:t>https://cafedelites.com/easy-3-ingredient-pancakes/</a:t>
            </a:r>
            <a:endParaRPr lang="en-GB" dirty="0"/>
          </a:p>
          <a:p>
            <a:pPr marL="457200" indent="-457200">
              <a:buAutoNum type="arabicPeriod"/>
            </a:pPr>
            <a:r>
              <a:rPr lang="en-GB" dirty="0"/>
              <a:t>Clip taken from - </a:t>
            </a:r>
            <a:r>
              <a:rPr lang="en-GB" dirty="0">
                <a:hlinkClick r:id="rId8"/>
              </a:rPr>
              <a:t>https://www.youtube.com/watch?v=w-hyAKjf1MU</a:t>
            </a: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77420836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hueMod val="106000"/>
                <a:satMod val="220000"/>
                <a:lumMod val="140000"/>
              </a:schemeClr>
            </a:gs>
            <a:gs pos="50000">
              <a:schemeClr val="bg2">
                <a:shade val="100000"/>
                <a:hueMod val="100000"/>
                <a:satMod val="110000"/>
                <a:lumMod val="130000"/>
              </a:schemeClr>
            </a:gs>
            <a:gs pos="100000">
              <a:schemeClr val="bg2">
                <a:shade val="69000"/>
                <a:hueMod val="88000"/>
                <a:satMod val="16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2" name="Picture 141" descr="A close up of a building&#10;&#10;Description generated with very high confidence">
            <a:extLst>
              <a:ext uri="{FF2B5EF4-FFF2-40B4-BE49-F238E27FC236}">
                <a16:creationId xmlns:a16="http://schemas.microsoft.com/office/drawing/2014/main" id="{109C3D3C-5E00-40BE-B0F8-64783FF19E09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44" name="Picture 143" descr="A close up of a logo&#10;&#10;Description generated with very high confidence">
            <a:extLst>
              <a:ext uri="{FF2B5EF4-FFF2-40B4-BE49-F238E27FC236}">
                <a16:creationId xmlns:a16="http://schemas.microsoft.com/office/drawing/2014/main" id="{C717EFAC-8EE6-49FB-ABD6-B079F6FEE1B8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4242851"/>
            <a:ext cx="8968084" cy="275942"/>
          </a:xfrm>
          <a:prstGeom prst="rect">
            <a:avLst/>
          </a:prstGeom>
        </p:spPr>
      </p:pic>
      <p:pic>
        <p:nvPicPr>
          <p:cNvPr id="146" name="Picture 145" descr="A close up of a logo&#10;&#10;Description generated with very high confidence">
            <a:extLst>
              <a:ext uri="{FF2B5EF4-FFF2-40B4-BE49-F238E27FC236}">
                <a16:creationId xmlns:a16="http://schemas.microsoft.com/office/drawing/2014/main" id="{A0ECCF49-019C-491E-8A0B-828E9FA65002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11716" y="4243845"/>
            <a:ext cx="3077108" cy="276940"/>
          </a:xfrm>
          <a:prstGeom prst="rect">
            <a:avLst/>
          </a:prstGeom>
        </p:spPr>
      </p:pic>
      <p:sp>
        <p:nvSpPr>
          <p:cNvPr id="148" name="Rectangle 147">
            <a:extLst>
              <a:ext uri="{FF2B5EF4-FFF2-40B4-BE49-F238E27FC236}">
                <a16:creationId xmlns:a16="http://schemas.microsoft.com/office/drawing/2014/main" id="{5A42845B-CC95-4485-9D3A-D96B6EE0467D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590078"/>
            <a:ext cx="8968085" cy="1660332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0" name="Rectangle 149">
            <a:extLst>
              <a:ext uri="{FF2B5EF4-FFF2-40B4-BE49-F238E27FC236}">
                <a16:creationId xmlns:a16="http://schemas.microsoft.com/office/drawing/2014/main" id="{86637838-C48E-4126-9469-4A003CAAF5CF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11715" y="2590078"/>
            <a:ext cx="3077109" cy="166033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6153" name="Picture 6" descr="Related image">
            <a:extLst>
              <a:ext uri="{FF2B5EF4-FFF2-40B4-BE49-F238E27FC236}">
                <a16:creationId xmlns:a16="http://schemas.microsoft.com/office/drawing/2014/main" id="{009D75DE-F562-429A-B3AC-86A93F3F7DAC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3888" r="-1" b="15503"/>
          <a:stretch/>
        </p:blipFill>
        <p:spPr bwMode="auto">
          <a:xfrm>
            <a:off x="4644526" y="10"/>
            <a:ext cx="7552945" cy="685799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2" name="Picture 151" descr="A close up of a logo&#10;&#10;Description generated with very high confidence">
            <a:extLst>
              <a:ext uri="{FF2B5EF4-FFF2-40B4-BE49-F238E27FC236}">
                <a16:creationId xmlns:a16="http://schemas.microsoft.com/office/drawing/2014/main" id="{35AB9AD5-8AF5-44F3-90EE-BE52047166FD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006045"/>
            <a:ext cx="4965192" cy="144049"/>
          </a:xfrm>
          <a:prstGeom prst="rect">
            <a:avLst/>
          </a:prstGeom>
        </p:spPr>
      </p:pic>
      <p:sp>
        <p:nvSpPr>
          <p:cNvPr id="154" name="Rectangle 153">
            <a:extLst>
              <a:ext uri="{FF2B5EF4-FFF2-40B4-BE49-F238E27FC236}">
                <a16:creationId xmlns:a16="http://schemas.microsoft.com/office/drawing/2014/main" id="{6BA550FF-9F75-4157-B593-B02A13E74877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1838764"/>
            <a:ext cx="4964567" cy="3180473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8639363-AA0D-4AE2-9C3C-D8775056A9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0322" y="2063262"/>
            <a:ext cx="3739278" cy="2661138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 sz="4600"/>
              <a:t>Thank you for your time any questions? </a:t>
            </a:r>
          </a:p>
        </p:txBody>
      </p:sp>
    </p:spTree>
    <p:extLst>
      <p:ext uri="{BB962C8B-B14F-4D97-AF65-F5344CB8AC3E}">
        <p14:creationId xmlns:p14="http://schemas.microsoft.com/office/powerpoint/2010/main" val="3808436786"/>
      </p:ext>
    </p:extLst>
  </p:cSld>
  <p:clrMapOvr>
    <a:masterClrMapping/>
  </p:clrMapOvr>
</p:sld>
</file>

<file path=ppt/theme/theme1.xml><?xml version="1.0" encoding="utf-8"?>
<a:theme xmlns:a="http://schemas.openxmlformats.org/drawingml/2006/main" name="Berlin">
  <a:themeElements>
    <a:clrScheme name="Berlin">
      <a:dk1>
        <a:sysClr val="windowText" lastClr="000000"/>
      </a:dk1>
      <a:lt1>
        <a:sysClr val="window" lastClr="FFFFFF"/>
      </a:lt1>
      <a:dk2>
        <a:srgbClr val="8D4585"/>
      </a:dk2>
      <a:lt2>
        <a:srgbClr val="E7E6E6"/>
      </a:lt2>
      <a:accent1>
        <a:srgbClr val="F35AE6"/>
      </a:accent1>
      <a:accent2>
        <a:srgbClr val="FC5283"/>
      </a:accent2>
      <a:accent3>
        <a:srgbClr val="F67C64"/>
      </a:accent3>
      <a:accent4>
        <a:srgbClr val="F89F65"/>
      </a:accent4>
      <a:accent5>
        <a:srgbClr val="55C6BA"/>
      </a:accent5>
      <a:accent6>
        <a:srgbClr val="84A3FD"/>
      </a:accent6>
      <a:hlink>
        <a:srgbClr val="6ED4F6"/>
      </a:hlink>
      <a:folHlink>
        <a:srgbClr val="9FECFC"/>
      </a:folHlink>
    </a:clrScheme>
    <a:fontScheme name="Berlin">
      <a:majorFont>
        <a:latin typeface="Trebuchet MS" panose="020B0603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erli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0000"/>
                <a:lumMod val="11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6000"/>
                <a:shade val="100000"/>
                <a:hueMod val="106000"/>
                <a:satMod val="220000"/>
                <a:lumMod val="140000"/>
              </a:schemeClr>
            </a:gs>
            <a:gs pos="50000">
              <a:schemeClr val="phClr">
                <a:shade val="100000"/>
                <a:hueMod val="100000"/>
                <a:satMod val="110000"/>
                <a:lumMod val="130000"/>
              </a:schemeClr>
            </a:gs>
            <a:gs pos="100000">
              <a:schemeClr val="phClr">
                <a:shade val="69000"/>
                <a:hueMod val="88000"/>
                <a:satMod val="160000"/>
                <a:lumMod val="69000"/>
              </a:schemeClr>
            </a:gs>
          </a:gsLst>
          <a:lin ang="252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erlin" id="{7B5DBA9E-B069-418E-9360-A61BDD0615A4}" vid="{7D30EEFE-7128-4DE5-8A0D-8D4EF32CB0A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TM04033917[[fn=Berlin]]</Template>
  <TotalTime>608</TotalTime>
  <Words>284</Words>
  <Application>Microsoft Office PowerPoint</Application>
  <PresentationFormat>Widescreen</PresentationFormat>
  <Paragraphs>22</Paragraphs>
  <Slides>9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2" baseType="lpstr">
      <vt:lpstr>Arial</vt:lpstr>
      <vt:lpstr>Trebuchet MS</vt:lpstr>
      <vt:lpstr>Berlin</vt:lpstr>
      <vt:lpstr>Learning and collaboration  Assignment 1</vt:lpstr>
      <vt:lpstr>Who have I chosen</vt:lpstr>
      <vt:lpstr>Why have I chosen them </vt:lpstr>
      <vt:lpstr>So who are they?</vt:lpstr>
      <vt:lpstr>So what have they done to be sustainable</vt:lpstr>
      <vt:lpstr>https://www.youtube.com/watch?v=w-hyAKjf1MU </vt:lpstr>
      <vt:lpstr>Fun fact</vt:lpstr>
      <vt:lpstr>References</vt:lpstr>
      <vt:lpstr>Thank you for your time any questions?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Learning and collaboration  Assignment 1</dc:title>
  <dc:creator>lewistholland@gmail.com</dc:creator>
  <cp:lastModifiedBy>lewistholland@gmail.com</cp:lastModifiedBy>
  <cp:revision>16</cp:revision>
  <dcterms:created xsi:type="dcterms:W3CDTF">2018-01-09T19:18:54Z</dcterms:created>
  <dcterms:modified xsi:type="dcterms:W3CDTF">2018-01-10T22:21:33Z</dcterms:modified>
</cp:coreProperties>
</file>