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Default Extension="jpeg" ContentType="image/jpeg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Layouts/slideLayout5.xml" ContentType="application/vnd.openxmlformats-officedocument.presentationml.slideLayout+xml"/>
  <Override PartName="/docProps/app.xml" ContentType="application/vnd.openxmlformats-officedocument.extended-properti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Default Extension="xml" ContentType="application/xml"/>
  <Override PartName="/ppt/slides/slide19.xml" ContentType="application/vnd.openxmlformats-officedocument.presentationml.slide+xml"/>
  <Override PartName="/ppt/notesSlides/notesSlide5.xml" ContentType="application/vnd.openxmlformats-officedocument.presentationml.notes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16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7.xml" ContentType="application/vnd.openxmlformats-officedocument.presentationml.notesSlide+xml"/>
  <Override PartName="/ppt/slides/slide17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8.xml" ContentType="application/vnd.openxmlformats-officedocument.presentationml.notesSlide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Default Extension="wmf" ContentType="image/x-wmf"/>
  <Override PartName="/ppt/slideLayouts/slideLayout4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viewProps.xml" ContentType="application/vnd.openxmlformats-officedocument.presentationml.viewProps+xml"/>
  <Default Extension="bin" ContentType="application/vnd.openxmlformats-officedocument.presentationml.printerSettings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notesMasterIdLst>
    <p:notesMasterId r:id="rId21"/>
  </p:notesMasterIdLst>
  <p:sldIdLst>
    <p:sldId id="257" r:id="rId2"/>
    <p:sldId id="260" r:id="rId3"/>
    <p:sldId id="262" r:id="rId4"/>
    <p:sldId id="264" r:id="rId5"/>
    <p:sldId id="265" r:id="rId6"/>
    <p:sldId id="266" r:id="rId7"/>
    <p:sldId id="276" r:id="rId8"/>
    <p:sldId id="267" r:id="rId9"/>
    <p:sldId id="268" r:id="rId10"/>
    <p:sldId id="269" r:id="rId11"/>
    <p:sldId id="277" r:id="rId12"/>
    <p:sldId id="278" r:id="rId13"/>
    <p:sldId id="271" r:id="rId14"/>
    <p:sldId id="279" r:id="rId15"/>
    <p:sldId id="280" r:id="rId16"/>
    <p:sldId id="275" r:id="rId17"/>
    <p:sldId id="282" r:id="rId18"/>
    <p:sldId id="284" r:id="rId19"/>
    <p:sldId id="285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70455" autoAdjust="0"/>
  </p:normalViewPr>
  <p:slideViewPr>
    <p:cSldViewPr snapToGrid="0" snapToObjects="1">
      <p:cViewPr varScale="1">
        <p:scale>
          <a:sx n="70" d="100"/>
          <a:sy n="70" d="100"/>
        </p:scale>
        <p:origin x="-173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printerSettings" Target="printerSettings/printerSettings1.bin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BD2AD-095C-B64A-8236-3FAC415B7345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20762E-FDBE-1547-A366-FB1E4D28A61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en-GB" sz="1600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F74E4A8-7F40-6943-BEB1-A2707B95833A}" type="slidenum">
              <a:rPr lang="en-GB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Notes Placeholder 2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GB" sz="1600"/>
          </a:p>
        </p:txBody>
      </p:sp>
      <p:sp>
        <p:nvSpPr>
          <p:cNvPr id="62468" name="Slide Number Placeholder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0E3BA6E-DE1D-AD47-AF18-407BDC8455AE}" type="slidenum">
              <a:rPr lang="en-GB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7587" name="Notes Placeholder 2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GB"/>
          </a:p>
        </p:txBody>
      </p:sp>
      <p:sp>
        <p:nvSpPr>
          <p:cNvPr id="67588" name="Slide Number Placeholder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B714030-55FE-1042-BFD7-06999FBD5AED}" type="slidenum">
              <a:rPr lang="en-GB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Physical literacy – is unique</a:t>
            </a:r>
            <a:r>
              <a:rPr lang="en-US" baseline="0" dirty="0" smtClean="0"/>
              <a:t> journey for each child / person. </a:t>
            </a:r>
            <a:endParaRPr lang="en-US" dirty="0" smtClean="0"/>
          </a:p>
          <a:p>
            <a:r>
              <a:rPr lang="en-US" dirty="0" smtClean="0"/>
              <a:t>In order to be able to participate</a:t>
            </a:r>
            <a:r>
              <a:rPr lang="en-US" baseline="0" dirty="0" smtClean="0"/>
              <a:t> in physical activity - </a:t>
            </a:r>
            <a:endParaRPr lang="en-US" dirty="0" smtClean="0"/>
          </a:p>
          <a:p>
            <a:r>
              <a:rPr lang="en-US" dirty="0" smtClean="0"/>
              <a:t>Fundamental</a:t>
            </a:r>
            <a:r>
              <a:rPr lang="en-US" baseline="0" dirty="0" smtClean="0"/>
              <a:t> movement skills are essential to be well developed in childhood. </a:t>
            </a:r>
          </a:p>
          <a:p>
            <a:r>
              <a:rPr lang="en-US" dirty="0" smtClean="0"/>
              <a:t>All contributes towards being</a:t>
            </a:r>
            <a:r>
              <a:rPr lang="en-US" baseline="0" dirty="0" smtClean="0"/>
              <a:t> more competent – perceived competence also determines ones likelihood to repeat the activity / game / movement </a:t>
            </a:r>
            <a:endParaRPr lang="en-US" dirty="0" smtClean="0"/>
          </a:p>
          <a:p>
            <a:r>
              <a:rPr lang="en-US" dirty="0" smtClean="0"/>
              <a:t>Affordances – crates, planks</a:t>
            </a:r>
            <a:r>
              <a:rPr lang="en-US" baseline="0" dirty="0" smtClean="0"/>
              <a:t> of wood, rough and tumble play, rope and ties &amp; report different types of play observed.</a:t>
            </a:r>
          </a:p>
          <a:p>
            <a:r>
              <a:rPr lang="en-US" baseline="0" dirty="0" smtClean="0"/>
              <a:t>Affordances encourages wider range of physical actions which helps to develop motor competency  - which then contributes to overall better physical literacy development.  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0762E-FDBE-1547-A366-FB1E4D28A61D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Advantages</a:t>
            </a:r>
            <a:r>
              <a:rPr lang="en-US" baseline="0" dirty="0" smtClean="0"/>
              <a:t> of teaching children </a:t>
            </a:r>
            <a:r>
              <a:rPr lang="en-US" baseline="0" dirty="0" smtClean="0"/>
              <a:t>outdoors - Invaluable </a:t>
            </a:r>
            <a:r>
              <a:rPr lang="en-US" baseline="0" dirty="0" smtClean="0"/>
              <a:t>as it offers a wider variability of affordances (Gibson ….???)</a:t>
            </a:r>
            <a:endParaRPr lang="en-US" dirty="0" smtClean="0"/>
          </a:p>
          <a:p>
            <a:r>
              <a:rPr lang="en-US" dirty="0" smtClean="0"/>
              <a:t>Well – being – brain / body and play!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0762E-FDBE-1547-A366-FB1E4D28A61D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With adult led – vocabulary</a:t>
            </a:r>
            <a:r>
              <a:rPr lang="en-US" baseline="0" dirty="0" smtClean="0"/>
              <a:t> used / skills taught / modeling shown</a:t>
            </a:r>
          </a:p>
          <a:p>
            <a:r>
              <a:rPr lang="en-US" baseline="0" dirty="0" smtClean="0"/>
              <a:t>Independent learning – fine motor / gross motor / social / well being</a:t>
            </a:r>
          </a:p>
          <a:p>
            <a:r>
              <a:rPr lang="en-US" baseline="0" dirty="0" smtClean="0"/>
              <a:t>Free play – tricycles ? Areas? Grass? Yard?</a:t>
            </a:r>
            <a:r>
              <a:rPr lang="en-US" baseline="0" dirty="0" smtClean="0"/>
              <a:t> Object </a:t>
            </a:r>
            <a:r>
              <a:rPr lang="en-US" baseline="0" dirty="0" smtClean="0"/>
              <a:t>control? Imagination? Travelling ? Manipulative skills?</a:t>
            </a:r>
            <a:r>
              <a:rPr lang="en-US" baseline="0" dirty="0" smtClean="0"/>
              <a:t> </a:t>
            </a:r>
          </a:p>
          <a:p>
            <a:r>
              <a:rPr lang="en-US" baseline="0" dirty="0" smtClean="0"/>
              <a:t>Forest </a:t>
            </a:r>
            <a:r>
              <a:rPr lang="en-US" baseline="0" dirty="0" smtClean="0"/>
              <a:t>school? Enhanced area of learning engagement? </a:t>
            </a:r>
            <a:endParaRPr lang="en-US" baseline="0" dirty="0" smtClean="0"/>
          </a:p>
          <a:p>
            <a:r>
              <a:rPr lang="en-US" baseline="0" dirty="0" smtClean="0"/>
              <a:t>Free play develops Social Constructivism </a:t>
            </a:r>
          </a:p>
          <a:p>
            <a:r>
              <a:rPr lang="en-US" baseline="0" dirty="0" smtClean="0"/>
              <a:t>Can you find some readings that support these methods of collecting data? i.e. observational = Ethnography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0762E-FDBE-1547-A366-FB1E4D28A61D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Canolbwyntiwch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bennaf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cloi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sut</a:t>
            </a:r>
            <a:r>
              <a:rPr lang="en-US" baseline="0" dirty="0" smtClean="0"/>
              <a:t> </a:t>
            </a:r>
            <a:r>
              <a:rPr lang="en-US" baseline="0" dirty="0" err="1" smtClean="0"/>
              <a:t>mae</a:t>
            </a:r>
            <a:r>
              <a:rPr lang="en-US" baseline="0" dirty="0" smtClean="0"/>
              <a:t> </a:t>
            </a:r>
            <a:r>
              <a:rPr lang="en-US" baseline="0" dirty="0" err="1" smtClean="0"/>
              <a:t>rhyngweithio</a:t>
            </a:r>
            <a:r>
              <a:rPr lang="en-US" baseline="0" dirty="0" smtClean="0"/>
              <a:t> </a:t>
            </a:r>
            <a:r>
              <a:rPr lang="en-US" baseline="0" dirty="0" err="1" smtClean="0"/>
              <a:t>â’r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amgylchedd</a:t>
            </a:r>
            <a:r>
              <a:rPr lang="en-US" baseline="0" dirty="0" smtClean="0"/>
              <a:t> (</a:t>
            </a:r>
            <a:r>
              <a:rPr lang="en-US" baseline="0" dirty="0" err="1" smtClean="0"/>
              <a:t>tu</a:t>
            </a:r>
            <a:r>
              <a:rPr lang="en-US" baseline="0" dirty="0" smtClean="0"/>
              <a:t> </a:t>
            </a:r>
            <a:r>
              <a:rPr lang="en-US" baseline="0" dirty="0" err="1" smtClean="0"/>
              <a:t>fewn</a:t>
            </a:r>
            <a:r>
              <a:rPr lang="en-US" baseline="0" dirty="0" smtClean="0"/>
              <a:t> a </a:t>
            </a:r>
            <a:r>
              <a:rPr lang="en-US" baseline="0" dirty="0" err="1" smtClean="0"/>
              <a:t>thu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allan</a:t>
            </a:r>
            <a:r>
              <a:rPr lang="en-US" baseline="0" dirty="0" smtClean="0"/>
              <a:t>)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cryfrannu</a:t>
            </a:r>
            <a:r>
              <a:rPr lang="en-US" baseline="0" dirty="0" smtClean="0"/>
              <a:t> at </a:t>
            </a:r>
            <a:r>
              <a:rPr lang="en-US" baseline="0" dirty="0" err="1" smtClean="0"/>
              <a:t>ddatblygiad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llythrennedd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corfforol</a:t>
            </a:r>
            <a:r>
              <a:rPr lang="en-US" baseline="0" dirty="0" smtClean="0"/>
              <a:t> plant</a:t>
            </a:r>
          </a:p>
          <a:p>
            <a:r>
              <a:rPr lang="en-US" baseline="0" dirty="0" smtClean="0"/>
              <a:t>Focus mainly on how interacting with the environment (outdoor &amp; indoor) contributes towards physical literacy of children.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0762E-FDBE-1547-A366-FB1E4D28A61D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E50058-CB30-464A-895C-DC8FA2A96748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y-GB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/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</a:lstStyle>
          <a:p>
            <a:pPr marL="0" algn="l" eaLnBrk="1" latinLnBrk="0" hangingPunct="1"/>
            <a:r>
              <a:rPr kumimoji="0" lang="cy-GB" smtClean="0"/>
              <a:t>Click icon to add picture</a:t>
            </a:r>
            <a:endParaRPr kumimoji="0" lang="en-US" dirty="0"/>
          </a:p>
        </p:txBody>
      </p:sp>
      <p:sp>
        <p:nvSpPr>
          <p:cNvPr id="9" name="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y-GB" smtClean="0"/>
              <a:t>Click to edit Master text styles</a:t>
            </a:r>
          </a:p>
          <a:p>
            <a:pPr lvl="1" eaLnBrk="1" latinLnBrk="0" hangingPunct="1"/>
            <a:r>
              <a:rPr kumimoji="0" lang="cy-GB" smtClean="0"/>
              <a:t>Second level</a:t>
            </a:r>
          </a:p>
          <a:p>
            <a:pPr lvl="2" eaLnBrk="1" latinLnBrk="0" hangingPunct="1"/>
            <a:r>
              <a:rPr kumimoji="0" lang="cy-GB" smtClean="0"/>
              <a:t>Third level</a:t>
            </a:r>
          </a:p>
          <a:p>
            <a:pPr lvl="3" eaLnBrk="1" latinLnBrk="0" hangingPunct="1"/>
            <a:r>
              <a:rPr kumimoji="0" lang="cy-GB" smtClean="0"/>
              <a:t>Fourth level</a:t>
            </a:r>
          </a:p>
          <a:p>
            <a:pPr lvl="4" eaLnBrk="1" latinLnBrk="0" hangingPunct="1"/>
            <a:r>
              <a:rPr kumimoji="0" lang="cy-GB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</a:lstStyle>
          <a:p>
            <a:fld id="{3C4E4910-E16B-BF48-8DE7-5AB161E25822}" type="datetimeFigureOut">
              <a:rPr lang="en-US" smtClean="0"/>
              <a:pPr/>
              <a:t>1/11/20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</a:lstStyle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0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0113" y="115888"/>
            <a:ext cx="8243887" cy="22479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 eaLnBrk="1" hangingPunct="1"/>
            <a:r>
              <a:rPr lang="en-GB" sz="39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32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Academic Writing / </a:t>
            </a:r>
            <a:r>
              <a:rPr lang="en-GB" sz="32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Ysgrifennu</a:t>
            </a:r>
            <a:r>
              <a:rPr lang="en-GB" sz="32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32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Academaidd</a:t>
            </a:r>
            <a:r>
              <a:rPr lang="en-GB" sz="32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/>
            </a:r>
            <a:br>
              <a:rPr lang="en-GB" sz="3200" dirty="0">
                <a:effectLst>
                  <a:outerShdw blurRad="38100" dist="38100" dir="2700000" algn="tl">
                    <a:srgbClr val="DDDDDD"/>
                  </a:outerShdw>
                </a:effectLst>
              </a:rPr>
            </a:br>
            <a:r>
              <a:rPr lang="en-GB" sz="3200" dirty="0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/>
            </a:r>
            <a:br>
              <a:rPr lang="en-GB" sz="3200" dirty="0" smtClean="0">
                <a:effectLst>
                  <a:outerShdw blurRad="38100" dist="38100" dir="2700000" algn="tl">
                    <a:srgbClr val="DDDDDD"/>
                  </a:outerShdw>
                </a:effectLst>
              </a:rPr>
            </a:br>
            <a:r>
              <a:rPr lang="en-GB" sz="3200" dirty="0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>Report Writing /  </a:t>
            </a:r>
            <a:r>
              <a:rPr lang="en-GB" sz="3200" dirty="0" err="1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>Ysgrifennu</a:t>
            </a:r>
            <a:r>
              <a:rPr lang="en-GB" sz="3200" dirty="0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>  </a:t>
            </a:r>
            <a:r>
              <a:rPr lang="en-GB" sz="3200" dirty="0" err="1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>Adroddiad</a:t>
            </a:r>
            <a:endParaRPr lang="en-GB" sz="3200" dirty="0">
              <a:effectLst>
                <a:outerShdw blurRad="38100" dist="38100" dir="2700000" algn="tl">
                  <a:srgbClr val="DDDDDD"/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557396">
            <a:off x="453904" y="3029312"/>
            <a:ext cx="1997932" cy="223326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60022">
            <a:off x="6122824" y="3111398"/>
            <a:ext cx="2571222" cy="257122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05742" y="3981809"/>
            <a:ext cx="2575527" cy="257552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365377" y="2661443"/>
            <a:ext cx="42627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 err="1" smtClean="0"/>
              <a:t>Heddwen</a:t>
            </a:r>
            <a:r>
              <a:rPr lang="en-US" sz="2400" b="1" dirty="0" smtClean="0"/>
              <a:t> Davies  </a:t>
            </a:r>
          </a:p>
          <a:p>
            <a:pPr algn="ctr"/>
            <a:r>
              <a:rPr lang="en-US" sz="2400" b="1" dirty="0" err="1" smtClean="0"/>
              <a:t>Tachwedd</a:t>
            </a:r>
            <a:r>
              <a:rPr lang="en-US" sz="2400" b="1" dirty="0" smtClean="0"/>
              <a:t> / November, 2019. </a:t>
            </a:r>
            <a:endParaRPr lang="en-US" sz="2400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30111" y="274638"/>
            <a:ext cx="7904339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Formal </a:t>
            </a:r>
            <a:r>
              <a:rPr lang="en-GB" dirty="0" smtClean="0">
                <a:ea typeface="+mj-ea"/>
                <a:cs typeface="+mj-cs"/>
              </a:rPr>
              <a:t>Writing     </a:t>
            </a:r>
            <a:r>
              <a:rPr lang="en-GB" dirty="0" err="1" smtClean="0">
                <a:ea typeface="+mj-ea"/>
                <a:cs typeface="+mj-cs"/>
              </a:rPr>
              <a:t>Ysgrifennu’n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 smtClean="0"/>
              <a:t>Ffurfiol</a:t>
            </a:r>
            <a:r>
              <a:rPr lang="en-GB" dirty="0" smtClean="0"/>
              <a:t> 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12291" name="Content Placeholder 5"/>
          <p:cNvSpPr>
            <a:spLocks noGrp="1"/>
          </p:cNvSpPr>
          <p:nvPr>
            <p:ph sz="half" idx="1"/>
          </p:nvPr>
        </p:nvSpPr>
        <p:spPr>
          <a:xfrm>
            <a:off x="1435100" y="1916113"/>
            <a:ext cx="3657600" cy="4271962"/>
          </a:xfrm>
        </p:spPr>
        <p:txBody>
          <a:bodyPr/>
          <a:lstStyle/>
          <a:p>
            <a:r>
              <a:rPr lang="en-GB" sz="3600" dirty="0"/>
              <a:t>A spoken or written account of something seen, done or studied.</a:t>
            </a:r>
          </a:p>
          <a:p>
            <a:endParaRPr lang="en-GB" sz="3600" dirty="0"/>
          </a:p>
        </p:txBody>
      </p:sp>
      <p:sp>
        <p:nvSpPr>
          <p:cNvPr id="12293" name="Text Placeholder 4"/>
          <p:cNvSpPr>
            <a:spLocks noGrp="1"/>
          </p:cNvSpPr>
          <p:nvPr>
            <p:ph type="body" idx="4294967295"/>
          </p:nvPr>
        </p:nvSpPr>
        <p:spPr>
          <a:xfrm>
            <a:off x="0" y="1285875"/>
            <a:ext cx="4040188" cy="762000"/>
          </a:xfrm>
        </p:spPr>
        <p:txBody>
          <a:bodyPr/>
          <a:lstStyle/>
          <a:p>
            <a:pPr algn="ctr"/>
            <a:r>
              <a:rPr lang="en-GB" sz="3600" dirty="0"/>
              <a:t>Report</a:t>
            </a:r>
          </a:p>
        </p:txBody>
      </p:sp>
      <p:pic>
        <p:nvPicPr>
          <p:cNvPr id="12295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313" y="4286250"/>
            <a:ext cx="2286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00" y="4357688"/>
            <a:ext cx="2387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5486400" y="1285875"/>
            <a:ext cx="3657600" cy="4663440"/>
          </a:xfrm>
        </p:spPr>
        <p:txBody>
          <a:bodyPr/>
          <a:lstStyle/>
          <a:p>
            <a:pPr>
              <a:buNone/>
            </a:pPr>
            <a:r>
              <a:rPr lang="en-GB" dirty="0" err="1" smtClean="0"/>
              <a:t>Adroddiad</a:t>
            </a:r>
            <a:endParaRPr lang="en-GB" dirty="0" smtClean="0"/>
          </a:p>
          <a:p>
            <a:pPr>
              <a:buNone/>
            </a:pPr>
            <a:r>
              <a:rPr lang="en-GB" dirty="0" err="1" smtClean="0"/>
              <a:t>Cofnodion</a:t>
            </a:r>
            <a:r>
              <a:rPr lang="en-GB" dirty="0" smtClean="0"/>
              <a:t> </a:t>
            </a:r>
            <a:r>
              <a:rPr lang="en-GB" dirty="0" err="1" smtClean="0"/>
              <a:t>llafar</a:t>
            </a:r>
            <a:r>
              <a:rPr lang="en-GB" dirty="0" smtClean="0"/>
              <a:t> </a:t>
            </a:r>
            <a:r>
              <a:rPr lang="en-GB" dirty="0" err="1" smtClean="0"/>
              <a:t>neu’n</a:t>
            </a:r>
            <a:r>
              <a:rPr lang="en-GB" dirty="0" smtClean="0"/>
              <a:t> </a:t>
            </a:r>
            <a:r>
              <a:rPr lang="en-GB" dirty="0" err="1" smtClean="0"/>
              <a:t>ysgrifenedig</a:t>
            </a:r>
            <a:r>
              <a:rPr lang="en-GB" dirty="0" smtClean="0"/>
              <a:t> am </a:t>
            </a:r>
            <a:r>
              <a:rPr lang="en-GB" dirty="0" err="1" smtClean="0"/>
              <a:t>ddigwyddiad</a:t>
            </a:r>
            <a:r>
              <a:rPr lang="en-GB" dirty="0" smtClean="0"/>
              <a:t> </a:t>
            </a:r>
            <a:r>
              <a:rPr lang="en-GB" dirty="0" err="1" smtClean="0"/>
              <a:t>ag</a:t>
            </a:r>
            <a:r>
              <a:rPr lang="en-GB" dirty="0" smtClean="0"/>
              <a:t> </a:t>
            </a:r>
            <a:r>
              <a:rPr lang="en-GB" dirty="0" err="1" smtClean="0"/>
              <a:t>astudiwyd</a:t>
            </a:r>
            <a:r>
              <a:rPr lang="en-GB" dirty="0" smtClean="0"/>
              <a:t>, </a:t>
            </a:r>
            <a:r>
              <a:rPr lang="en-GB" dirty="0" err="1" smtClean="0"/>
              <a:t>gwelwyd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gwnaethpwyd</a:t>
            </a:r>
            <a:endParaRPr lang="en-GB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800" y="0"/>
            <a:ext cx="8755887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Report Objectives / </a:t>
            </a:r>
            <a:r>
              <a:rPr lang="en-GB" dirty="0" err="1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Amcanion</a:t>
            </a:r>
            <a:r>
              <a:rPr lang="en-GB" dirty="0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 </a:t>
            </a:r>
            <a:r>
              <a:rPr lang="en-GB" dirty="0" err="1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Adroddiad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60419" name="Content Placeholder 2"/>
          <p:cNvSpPr>
            <a:spLocks noGrp="1"/>
          </p:cNvSpPr>
          <p:nvPr>
            <p:ph sz="half" idx="1"/>
          </p:nvPr>
        </p:nvSpPr>
        <p:spPr>
          <a:xfrm>
            <a:off x="1322244" y="1143000"/>
            <a:ext cx="3657600" cy="4663440"/>
          </a:xfrm>
        </p:spPr>
        <p:txBody>
          <a:bodyPr>
            <a:normAutofit/>
          </a:bodyPr>
          <a:lstStyle/>
          <a:p>
            <a:pPr eaLnBrk="1" hangingPunct="1">
              <a:buFont typeface="Wingdings 2" pitchFamily="-112" charset="2"/>
              <a:buNone/>
            </a:pPr>
            <a:r>
              <a:rPr lang="en-GB" sz="2400" b="1" u="sng" dirty="0"/>
              <a:t>Report</a:t>
            </a:r>
          </a:p>
          <a:p>
            <a:pPr eaLnBrk="1" hangingPunct="1"/>
            <a:r>
              <a:rPr lang="en-GB" sz="2400" dirty="0"/>
              <a:t> A report is a factual and systematic account of what has happened or is happening .</a:t>
            </a:r>
          </a:p>
          <a:p>
            <a:pPr eaLnBrk="1" hangingPunct="1">
              <a:buFont typeface="Wingdings 2" pitchFamily="-112" charset="2"/>
              <a:buNone/>
            </a:pPr>
            <a:r>
              <a:rPr lang="en-GB" sz="2400" dirty="0"/>
              <a:t> </a:t>
            </a:r>
          </a:p>
          <a:p>
            <a:pPr eaLnBrk="1" hangingPunct="1"/>
            <a:r>
              <a:rPr lang="en-GB" sz="2400" dirty="0"/>
              <a:t>A report usually makes </a:t>
            </a:r>
            <a:r>
              <a:rPr lang="en-GB" sz="2400" dirty="0" smtClean="0"/>
              <a:t>recommendations.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276088" y="1143000"/>
            <a:ext cx="3657600" cy="50444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u="sng" dirty="0" err="1" smtClean="0"/>
              <a:t>Adroddiad</a:t>
            </a:r>
            <a:endParaRPr lang="en-US" sz="2400" b="1" u="sng" dirty="0" smtClean="0"/>
          </a:p>
          <a:p>
            <a:r>
              <a:rPr lang="en-US" sz="2400" dirty="0" smtClean="0"/>
              <a:t>Mae </a:t>
            </a:r>
            <a:r>
              <a:rPr lang="en-US" sz="2400" dirty="0" err="1" smtClean="0"/>
              <a:t>adroddiad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gyfrif</a:t>
            </a:r>
            <a:r>
              <a:rPr lang="en-US" sz="2400" dirty="0" smtClean="0"/>
              <a:t> </a:t>
            </a:r>
            <a:r>
              <a:rPr lang="en-US" sz="2400" dirty="0" err="1" smtClean="0"/>
              <a:t>ffeithiol</a:t>
            </a:r>
            <a:r>
              <a:rPr lang="en-US" sz="2400" dirty="0" smtClean="0"/>
              <a:t> a </a:t>
            </a:r>
            <a:r>
              <a:rPr lang="en-US" sz="2400" dirty="0" err="1" smtClean="0"/>
              <a:t>systematig</a:t>
            </a:r>
            <a:r>
              <a:rPr lang="en-US" sz="2400" dirty="0" smtClean="0"/>
              <a:t> am </a:t>
            </a:r>
            <a:r>
              <a:rPr lang="en-US" sz="2400" dirty="0" err="1" smtClean="0"/>
              <a:t>beth</a:t>
            </a:r>
            <a:r>
              <a:rPr lang="en-US" sz="2400" dirty="0" smtClean="0"/>
              <a:t> </a:t>
            </a:r>
            <a:r>
              <a:rPr lang="en-US" sz="2400" dirty="0" err="1" smtClean="0"/>
              <a:t>sydd</a:t>
            </a:r>
            <a:r>
              <a:rPr lang="en-US" sz="2400" dirty="0" smtClean="0"/>
              <a:t> </a:t>
            </a:r>
            <a:r>
              <a:rPr lang="en-US" sz="2400" dirty="0" err="1" smtClean="0"/>
              <a:t>wedi</a:t>
            </a:r>
            <a:r>
              <a:rPr lang="en-US" sz="2400" dirty="0" smtClean="0"/>
              <a:t> </a:t>
            </a:r>
            <a:r>
              <a:rPr lang="en-US" sz="2400" dirty="0" err="1" smtClean="0"/>
              <a:t>digwydd</a:t>
            </a:r>
            <a:r>
              <a:rPr lang="en-US" sz="2400" dirty="0" smtClean="0"/>
              <a:t> </a:t>
            </a:r>
            <a:r>
              <a:rPr lang="en-US" sz="2400" dirty="0" err="1" smtClean="0"/>
              <a:t>neu</a:t>
            </a:r>
            <a:r>
              <a:rPr lang="en-US" sz="2400" dirty="0" smtClean="0"/>
              <a:t> am </a:t>
            </a:r>
            <a:r>
              <a:rPr lang="en-US" sz="2400" dirty="0" err="1" smtClean="0"/>
              <a:t>rywbeth</a:t>
            </a:r>
            <a:r>
              <a:rPr lang="en-US" sz="2400" dirty="0" smtClean="0"/>
              <a:t> </a:t>
            </a:r>
            <a:r>
              <a:rPr lang="en-US" sz="2400" dirty="0" err="1" smtClean="0"/>
              <a:t>sy’n</a:t>
            </a:r>
            <a:r>
              <a:rPr lang="en-US" sz="2400" dirty="0" smtClean="0"/>
              <a:t> </a:t>
            </a:r>
            <a:r>
              <a:rPr lang="en-US" sz="2400" dirty="0" err="1" smtClean="0"/>
              <a:t>mynd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ddigwydd</a:t>
            </a:r>
            <a:r>
              <a:rPr lang="en-US" sz="2400" dirty="0" smtClean="0"/>
              <a:t>. </a:t>
            </a:r>
          </a:p>
          <a:p>
            <a:endParaRPr lang="en-US" sz="2400" dirty="0" smtClean="0"/>
          </a:p>
          <a:p>
            <a:r>
              <a:rPr lang="en-US" sz="2400" dirty="0" smtClean="0"/>
              <a:t>Mae </a:t>
            </a:r>
            <a:r>
              <a:rPr lang="en-US" sz="2400" dirty="0" err="1" smtClean="0"/>
              <a:t>adroddiad</a:t>
            </a:r>
            <a:r>
              <a:rPr lang="en-US" sz="2400" dirty="0" smtClean="0"/>
              <a:t>, </a:t>
            </a:r>
            <a:r>
              <a:rPr lang="en-US" sz="2400" dirty="0" err="1" smtClean="0"/>
              <a:t>fel</a:t>
            </a:r>
            <a:r>
              <a:rPr lang="en-US" sz="2400" dirty="0" smtClean="0"/>
              <a:t> </a:t>
            </a:r>
            <a:r>
              <a:rPr lang="en-US" sz="2400" dirty="0" err="1" smtClean="0"/>
              <a:t>arfer</a:t>
            </a:r>
            <a:r>
              <a:rPr lang="en-US" sz="2400" dirty="0" smtClean="0"/>
              <a:t>,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rhai</a:t>
            </a:r>
            <a:r>
              <a:rPr lang="en-US" sz="2400" dirty="0" smtClean="0"/>
              <a:t> </a:t>
            </a:r>
            <a:r>
              <a:rPr lang="en-US" sz="2400" dirty="0" err="1" smtClean="0"/>
              <a:t>argymhellion</a:t>
            </a:r>
            <a:endParaRPr lang="en-US" sz="2400" dirty="0"/>
          </a:p>
        </p:txBody>
      </p:sp>
      <p:pic>
        <p:nvPicPr>
          <p:cNvPr id="60420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801" y="4290069"/>
            <a:ext cx="223361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21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10217" y="4522714"/>
            <a:ext cx="2565989" cy="1999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16013" y="274638"/>
            <a:ext cx="7818437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>
                <a:effectLst>
                  <a:outerShdw blurRad="38100" dist="38100" dir="2700000" algn="tl">
                    <a:srgbClr val="DDDDDD"/>
                  </a:outerShdw>
                </a:effectLst>
              </a:rPr>
              <a:t>Why Write a Report?  /  Pam Ysgrifennu Adroddiad? </a:t>
            </a:r>
          </a:p>
        </p:txBody>
      </p:sp>
      <p:sp>
        <p:nvSpPr>
          <p:cNvPr id="29698" name="Content Placeholder 5"/>
          <p:cNvSpPr>
            <a:spLocks noGrp="1"/>
          </p:cNvSpPr>
          <p:nvPr>
            <p:ph sz="half" idx="1"/>
          </p:nvPr>
        </p:nvSpPr>
        <p:spPr>
          <a:xfrm>
            <a:off x="1116013" y="1444625"/>
            <a:ext cx="3657600" cy="4664075"/>
          </a:xfrm>
        </p:spPr>
        <p:txBody>
          <a:bodyPr>
            <a:normAutofit lnSpcReduction="10000"/>
          </a:bodyPr>
          <a:lstStyle/>
          <a:p>
            <a:r>
              <a:rPr lang="en-GB" sz="2400"/>
              <a:t>Present specific research-based information.</a:t>
            </a:r>
          </a:p>
          <a:p>
            <a:r>
              <a:rPr lang="en-GB" sz="2400"/>
              <a:t>Gives information concisely and accurately.</a:t>
            </a:r>
          </a:p>
          <a:p>
            <a:r>
              <a:rPr lang="en-GB" sz="2400"/>
              <a:t>Impersonal and objective.</a:t>
            </a:r>
          </a:p>
          <a:p>
            <a:r>
              <a:rPr lang="en-GB" sz="2400"/>
              <a:t>Outlines and discusses clear findings.</a:t>
            </a:r>
          </a:p>
          <a:p>
            <a:r>
              <a:rPr lang="en-GB" sz="2400"/>
              <a:t>Uses a minimum of words.</a:t>
            </a:r>
          </a:p>
          <a:p>
            <a:r>
              <a:rPr lang="en-GB" sz="2400"/>
              <a:t>Standard, rigid structure.</a:t>
            </a:r>
          </a:p>
        </p:txBody>
      </p:sp>
      <p:sp>
        <p:nvSpPr>
          <p:cNvPr id="61444" name="Content Placeholder 1"/>
          <p:cNvSpPr>
            <a:spLocks noGrp="1"/>
          </p:cNvSpPr>
          <p:nvPr>
            <p:ph sz="half" idx="2"/>
          </p:nvPr>
        </p:nvSpPr>
        <p:spPr>
          <a:xfrm>
            <a:off x="5297488" y="1700213"/>
            <a:ext cx="3657600" cy="4662487"/>
          </a:xfrm>
        </p:spPr>
        <p:txBody>
          <a:bodyPr>
            <a:normAutofit lnSpcReduction="10000"/>
          </a:bodyPr>
          <a:lstStyle/>
          <a:p>
            <a:r>
              <a:rPr lang="en-GB" sz="2400"/>
              <a:t>Cyflwyno gwybodaeth seiliedig ar ymchwil</a:t>
            </a:r>
          </a:p>
          <a:p>
            <a:r>
              <a:rPr lang="en-GB" sz="2400"/>
              <a:t>Rhannu gwybodaeth yn gywir ac yn gryno</a:t>
            </a:r>
          </a:p>
          <a:p>
            <a:r>
              <a:rPr lang="en-GB" sz="2400"/>
              <a:t>Amhersonol a gwrthrychol</a:t>
            </a:r>
          </a:p>
          <a:p>
            <a:r>
              <a:rPr lang="en-GB" sz="2400"/>
              <a:t>Trafod canlyniadau</a:t>
            </a:r>
          </a:p>
          <a:p>
            <a:r>
              <a:rPr lang="en-GB" sz="2400"/>
              <a:t>Defnyddiwyd nifer fechan o eiriau</a:t>
            </a:r>
          </a:p>
          <a:p>
            <a:r>
              <a:rPr lang="en-GB" sz="2400"/>
              <a:t>Strwythur cadarn. </a:t>
            </a: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>
              <a:defRPr/>
            </a:pPr>
            <a:r>
              <a:rPr lang="en-GB" sz="3900">
                <a:effectLst>
                  <a:outerShdw blurRad="38100" dist="38100" dir="2700000" algn="tl">
                    <a:srgbClr val="DDDDDD"/>
                  </a:outerShdw>
                </a:effectLst>
                <a:ea typeface="+mj-ea"/>
                <a:cs typeface="+mj-cs"/>
              </a:rPr>
              <a:t>Structure of a report…</a:t>
            </a:r>
            <a:br>
              <a:rPr lang="en-GB" sz="3900">
                <a:effectLst>
                  <a:outerShdw blurRad="38100" dist="38100" dir="2700000" algn="tl">
                    <a:srgbClr val="DDDDDD"/>
                  </a:outerShdw>
                </a:effectLst>
                <a:ea typeface="+mj-ea"/>
                <a:cs typeface="+mj-cs"/>
              </a:rPr>
            </a:br>
            <a:r>
              <a:rPr lang="en-GB" sz="3900">
                <a:effectLst>
                  <a:outerShdw blurRad="38100" dist="38100" dir="2700000" algn="tl">
                    <a:srgbClr val="DDDDDD"/>
                  </a:outerShdw>
                </a:effectLst>
                <a:ea typeface="+mj-ea"/>
                <a:cs typeface="+mj-cs"/>
              </a:rPr>
              <a:t>Strwythur adroddiad…</a:t>
            </a:r>
          </a:p>
        </p:txBody>
      </p:sp>
      <p:sp>
        <p:nvSpPr>
          <p:cNvPr id="63491" name="Content Placeholder 2"/>
          <p:cNvSpPr>
            <a:spLocks noGrp="1"/>
          </p:cNvSpPr>
          <p:nvPr>
            <p:ph sz="half" idx="1"/>
          </p:nvPr>
        </p:nvSpPr>
        <p:spPr>
          <a:xfrm>
            <a:off x="1435100" y="1524000"/>
            <a:ext cx="3657600" cy="4664075"/>
          </a:xfrm>
        </p:spPr>
        <p:txBody>
          <a:bodyPr>
            <a:normAutofit lnSpcReduction="10000"/>
          </a:bodyPr>
          <a:lstStyle/>
          <a:p>
            <a:pPr marL="82550" indent="0">
              <a:buFont typeface="Wingdings 2" pitchFamily="-112" charset="2"/>
              <a:buNone/>
            </a:pPr>
            <a:r>
              <a:rPr lang="en-GB" sz="2400"/>
              <a:t>Where an essay is continuous prose, a report is structured very differently.  Reports contain the following:</a:t>
            </a:r>
          </a:p>
          <a:p>
            <a:pPr marL="82550" indent="0"/>
            <a:r>
              <a:rPr lang="en-GB" sz="2400"/>
              <a:t>Sub-headings</a:t>
            </a:r>
          </a:p>
          <a:p>
            <a:pPr marL="82550" indent="0"/>
            <a:r>
              <a:rPr lang="en-GB" sz="2400"/>
              <a:t>Bullet points</a:t>
            </a:r>
          </a:p>
          <a:p>
            <a:pPr marL="82550" indent="0"/>
            <a:r>
              <a:rPr lang="en-GB" sz="2400"/>
              <a:t>Graphs</a:t>
            </a:r>
          </a:p>
          <a:p>
            <a:pPr marL="82550" indent="0"/>
            <a:r>
              <a:rPr lang="en-GB" sz="2400"/>
              <a:t>Charts</a:t>
            </a:r>
          </a:p>
          <a:p>
            <a:pPr marL="82550" indent="0"/>
            <a:r>
              <a:rPr lang="en-GB" sz="2400"/>
              <a:t>Tables</a:t>
            </a:r>
          </a:p>
          <a:p>
            <a:pPr marL="82550" indent="0"/>
            <a:r>
              <a:rPr lang="en-GB" sz="2400"/>
              <a:t>Diagrams</a:t>
            </a:r>
          </a:p>
          <a:p>
            <a:pPr marL="82550" indent="0"/>
            <a:r>
              <a:rPr lang="en-GB" sz="2400"/>
              <a:t>Illustrations</a:t>
            </a:r>
          </a:p>
          <a:p>
            <a:pPr marL="82550" indent="0"/>
            <a:endParaRPr lang="en-GB"/>
          </a:p>
        </p:txBody>
      </p:sp>
      <p:sp>
        <p:nvSpPr>
          <p:cNvPr id="63492" name="Content Placeholder 3"/>
          <p:cNvSpPr>
            <a:spLocks noGrp="1"/>
          </p:cNvSpPr>
          <p:nvPr>
            <p:ph sz="half" idx="2"/>
          </p:nvPr>
        </p:nvSpPr>
        <p:spPr>
          <a:xfrm>
            <a:off x="5724525" y="1700213"/>
            <a:ext cx="3657600" cy="4664075"/>
          </a:xfrm>
        </p:spPr>
        <p:txBody>
          <a:bodyPr>
            <a:normAutofit lnSpcReduction="10000"/>
          </a:bodyPr>
          <a:lstStyle/>
          <a:p>
            <a:pPr marL="82550" indent="0">
              <a:buFont typeface="Wingdings 2" pitchFamily="-112" charset="2"/>
              <a:buNone/>
            </a:pPr>
            <a:r>
              <a:rPr lang="en-GB" sz="2400"/>
              <a:t>Mae traethawd ag adroddiad wedi strwythuro’n wahanol. Mewn adroddiad ceir : </a:t>
            </a:r>
          </a:p>
          <a:p>
            <a:pPr marL="82550" indent="0"/>
            <a:r>
              <a:rPr lang="en-GB" sz="2400"/>
              <a:t>Is-penawdau</a:t>
            </a:r>
          </a:p>
          <a:p>
            <a:pPr marL="82550" indent="0"/>
            <a:r>
              <a:rPr lang="en-GB" sz="2400"/>
              <a:t>Pwyntiau bwled</a:t>
            </a:r>
          </a:p>
          <a:p>
            <a:pPr marL="82550" indent="0"/>
            <a:r>
              <a:rPr lang="en-GB" sz="2400"/>
              <a:t>Graffiau</a:t>
            </a:r>
          </a:p>
          <a:p>
            <a:pPr marL="82550" indent="0"/>
            <a:r>
              <a:rPr lang="en-GB" sz="2400"/>
              <a:t>Siartiau</a:t>
            </a:r>
          </a:p>
          <a:p>
            <a:pPr marL="82550" indent="0"/>
            <a:r>
              <a:rPr lang="en-GB" sz="2400"/>
              <a:t>Byrddau</a:t>
            </a:r>
          </a:p>
          <a:p>
            <a:pPr marL="82550" indent="0"/>
            <a:r>
              <a:rPr lang="en-GB" sz="2400"/>
              <a:t>Deiagramau</a:t>
            </a:r>
          </a:p>
          <a:p>
            <a:pPr marL="82550" indent="0"/>
            <a:r>
              <a:rPr lang="en-GB" sz="2400"/>
              <a:t>Darluniau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900" y="-33338"/>
            <a:ext cx="7818438" cy="1143001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3200">
                <a:effectLst>
                  <a:outerShdw blurRad="38100" dist="38100" dir="2700000" algn="tl">
                    <a:srgbClr val="DDDDDD"/>
                  </a:outerShdw>
                </a:effectLst>
              </a:rPr>
              <a:t>Purpose of a Report  /  Pwrpas Adroddiad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109663"/>
            <a:ext cx="3765550" cy="4664075"/>
          </a:xfrm>
        </p:spPr>
        <p:txBody>
          <a:bodyPr>
            <a:normAutofit lnSpcReduction="10000"/>
          </a:bodyPr>
          <a:lstStyle/>
          <a:p>
            <a:r>
              <a:rPr lang="en-GB" sz="2400"/>
              <a:t>A report is used to provide an account of a given process or research.</a:t>
            </a:r>
          </a:p>
          <a:p>
            <a:r>
              <a:rPr lang="en-GB" sz="2400"/>
              <a:t>Sometimes utilised to persuade with factual evidence.</a:t>
            </a:r>
          </a:p>
          <a:p>
            <a:r>
              <a:rPr lang="en-GB" sz="2400"/>
              <a:t>Often a conclusion is provided as a result of the factual representation given in the report.</a:t>
            </a:r>
          </a:p>
          <a:p>
            <a:r>
              <a:rPr lang="en-GB" sz="2400"/>
              <a:t>This may be followed by recommendations.</a:t>
            </a:r>
          </a:p>
        </p:txBody>
      </p:sp>
      <p:sp>
        <p:nvSpPr>
          <p:cNvPr id="64516" name="Content Placeholder 2"/>
          <p:cNvSpPr>
            <a:spLocks noGrp="1"/>
          </p:cNvSpPr>
          <p:nvPr>
            <p:ph sz="half" idx="2"/>
          </p:nvPr>
        </p:nvSpPr>
        <p:spPr>
          <a:xfrm>
            <a:off x="5148263" y="1125538"/>
            <a:ext cx="3775075" cy="4664075"/>
          </a:xfrm>
        </p:spPr>
        <p:txBody>
          <a:bodyPr>
            <a:normAutofit lnSpcReduction="10000"/>
          </a:bodyPr>
          <a:lstStyle/>
          <a:p>
            <a:r>
              <a:rPr lang="en-GB" sz="2400"/>
              <a:t>Mae adroddiad yn egluro proses neu ymchwil penodol.</a:t>
            </a:r>
          </a:p>
          <a:p>
            <a:r>
              <a:rPr lang="en-GB" sz="2400"/>
              <a:t>Cyfuniad o ymchwil personol a thystiolaeth ffeithiol i ddwyn perswad. </a:t>
            </a:r>
          </a:p>
          <a:p>
            <a:r>
              <a:rPr lang="en-GB" sz="2400"/>
              <a:t>Yn aml rhoddwyd clo yn seiliedig ar ffeithiau a geir yn yr adroddiad.</a:t>
            </a:r>
          </a:p>
          <a:p>
            <a:r>
              <a:rPr lang="en-GB" sz="2400"/>
              <a:t>Gall hyn golygu bod argymhellion ar y diwedd.   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08" y="774700"/>
            <a:ext cx="8102600" cy="60833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>Reports   /   </a:t>
            </a:r>
            <a:r>
              <a:rPr lang="en-GB" dirty="0" err="1" smtClean="0">
                <a:ea typeface="+mj-ea"/>
                <a:cs typeface="+mj-cs"/>
              </a:rPr>
              <a:t>Adroddiadau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31747" name="Content Placeholder 2"/>
          <p:cNvSpPr>
            <a:spLocks noGrp="1"/>
          </p:cNvSpPr>
          <p:nvPr>
            <p:ph sz="half" idx="1"/>
          </p:nvPr>
        </p:nvSpPr>
        <p:spPr>
          <a:xfrm>
            <a:off x="1435100" y="1524000"/>
            <a:ext cx="3657600" cy="4664075"/>
          </a:xfrm>
        </p:spPr>
        <p:txBody>
          <a:bodyPr/>
          <a:lstStyle/>
          <a:p>
            <a:r>
              <a:rPr lang="en-GB"/>
              <a:t>Clearly defined sections.</a:t>
            </a:r>
          </a:p>
          <a:p>
            <a:r>
              <a:rPr lang="en-GB"/>
              <a:t>Used to outline the process of something and how that process was conducted.</a:t>
            </a:r>
          </a:p>
          <a:p>
            <a:r>
              <a:rPr lang="en-GB"/>
              <a:t>Larger collection of literature.</a:t>
            </a:r>
          </a:p>
          <a:p>
            <a:endParaRPr lang="en-GB"/>
          </a:p>
        </p:txBody>
      </p:sp>
      <p:sp>
        <p:nvSpPr>
          <p:cNvPr id="65540" name="Content Placeholder 2"/>
          <p:cNvSpPr>
            <a:spLocks noGrp="1"/>
          </p:cNvSpPr>
          <p:nvPr>
            <p:ph sz="half" idx="2"/>
          </p:nvPr>
        </p:nvSpPr>
        <p:spPr>
          <a:xfrm>
            <a:off x="5276850" y="1524000"/>
            <a:ext cx="3657600" cy="4664075"/>
          </a:xfrm>
        </p:spPr>
        <p:txBody>
          <a:bodyPr/>
          <a:lstStyle/>
          <a:p>
            <a:r>
              <a:rPr lang="en-GB"/>
              <a:t>Adrannau amlwg a phenodol</a:t>
            </a:r>
          </a:p>
          <a:p>
            <a:r>
              <a:rPr lang="en-GB"/>
              <a:t>Amlinelliad o broses a sut roedd y broses hynny wedi gweithredu. </a:t>
            </a:r>
          </a:p>
          <a:p>
            <a:r>
              <a:rPr lang="en-GB"/>
              <a:t>Mwy o gasgliad o lyfryddiaeth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25" y="0"/>
            <a:ext cx="8101013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3200">
                <a:effectLst>
                  <a:outerShdw blurRad="38100" dist="38100" dir="2700000" algn="tl">
                    <a:srgbClr val="DDDDDD"/>
                  </a:outerShdw>
                </a:effectLst>
              </a:rPr>
              <a:t>Structure of a Report / Strwythur Adroddiad</a:t>
            </a:r>
          </a:p>
        </p:txBody>
      </p:sp>
      <p:sp>
        <p:nvSpPr>
          <p:cNvPr id="66563" name="Content Placeholder 2"/>
          <p:cNvSpPr>
            <a:spLocks noGrp="1"/>
          </p:cNvSpPr>
          <p:nvPr>
            <p:ph sz="half" idx="1"/>
          </p:nvPr>
        </p:nvSpPr>
        <p:spPr>
          <a:xfrm>
            <a:off x="1258888" y="1174750"/>
            <a:ext cx="3657600" cy="53816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 typeface="Wingdings 2" pitchFamily="-112" charset="2"/>
              <a:buNone/>
            </a:pPr>
            <a:r>
              <a:rPr lang="en-GB" sz="2200" b="1" dirty="0"/>
              <a:t>Title Page</a:t>
            </a:r>
          </a:p>
          <a:p>
            <a:pPr>
              <a:lnSpc>
                <a:spcPct val="80000"/>
              </a:lnSpc>
              <a:buFont typeface="Wingdings 2" pitchFamily="-112" charset="2"/>
              <a:buNone/>
            </a:pPr>
            <a:r>
              <a:rPr lang="en-GB" sz="2200" dirty="0"/>
              <a:t>Contents Page</a:t>
            </a:r>
          </a:p>
          <a:p>
            <a:pPr>
              <a:lnSpc>
                <a:spcPct val="80000"/>
              </a:lnSpc>
              <a:buFont typeface="Wingdings 2" pitchFamily="-112" charset="2"/>
              <a:buNone/>
            </a:pPr>
            <a:r>
              <a:rPr lang="en-GB" sz="2200" dirty="0"/>
              <a:t>Executive Summary (or Abstract)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sz="2200" dirty="0"/>
              <a:t>Introduction</a:t>
            </a:r>
            <a:endParaRPr lang="en-GB" sz="2200" dirty="0" smtClean="0"/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sz="2200" dirty="0" smtClean="0"/>
              <a:t>Methodology</a:t>
            </a:r>
            <a:endParaRPr lang="en-GB" sz="2200" dirty="0"/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sz="2200" dirty="0"/>
              <a:t>Main Findings/</a:t>
            </a:r>
            <a:r>
              <a:rPr lang="en-GB" sz="2200" dirty="0" smtClean="0"/>
              <a:t>results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sz="2200" dirty="0" smtClean="0"/>
              <a:t>Discussions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sz="2200" dirty="0"/>
              <a:t>Conclusions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sz="2200" dirty="0"/>
              <a:t>Recommendations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sz="2200" dirty="0"/>
              <a:t>Reference List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sz="2200" dirty="0"/>
              <a:t>Appendices</a:t>
            </a:r>
          </a:p>
          <a:p>
            <a:pPr>
              <a:lnSpc>
                <a:spcPct val="80000"/>
              </a:lnSpc>
              <a:buFont typeface="Wingdings 2" pitchFamily="-112" charset="2"/>
              <a:buNone/>
            </a:pPr>
            <a:r>
              <a:rPr lang="en-GB" sz="2200" dirty="0"/>
              <a:t>If ever writing a report like this, your module lecturer will explain each section. </a:t>
            </a:r>
          </a:p>
        </p:txBody>
      </p:sp>
      <p:sp>
        <p:nvSpPr>
          <p:cNvPr id="6656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143000"/>
            <a:ext cx="3657600" cy="5022850"/>
          </a:xfrm>
        </p:spPr>
        <p:txBody>
          <a:bodyPr>
            <a:normAutofit lnSpcReduction="10000"/>
          </a:bodyPr>
          <a:lstStyle/>
          <a:p>
            <a:pPr marL="82550" indent="0">
              <a:buFont typeface="Wingdings 2" pitchFamily="-112" charset="2"/>
              <a:buNone/>
            </a:pPr>
            <a:r>
              <a:rPr lang="en-GB" sz="2000" b="1" dirty="0" err="1"/>
              <a:t>Tudalen</a:t>
            </a:r>
            <a:r>
              <a:rPr lang="en-GB" sz="2000" b="1" dirty="0"/>
              <a:t> </a:t>
            </a:r>
            <a:r>
              <a:rPr lang="en-GB" sz="2000" b="1" dirty="0" err="1"/>
              <a:t>blaen</a:t>
            </a:r>
            <a:r>
              <a:rPr lang="en-GB" sz="2000" b="1" dirty="0"/>
              <a:t>  </a:t>
            </a:r>
            <a:r>
              <a:rPr lang="en-GB" sz="2000" dirty="0"/>
              <a:t>- </a:t>
            </a:r>
            <a:r>
              <a:rPr lang="en-GB" sz="2000" dirty="0" err="1"/>
              <a:t>teitl</a:t>
            </a:r>
            <a:endParaRPr lang="en-GB" sz="2000" dirty="0"/>
          </a:p>
          <a:p>
            <a:pPr marL="82550" indent="0">
              <a:buFont typeface="Wingdings 2" pitchFamily="-112" charset="2"/>
              <a:buNone/>
            </a:pPr>
            <a:r>
              <a:rPr lang="en-GB" sz="2000" dirty="0" err="1"/>
              <a:t>Tudalen</a:t>
            </a:r>
            <a:r>
              <a:rPr lang="en-GB" sz="2000" dirty="0"/>
              <a:t> </a:t>
            </a:r>
            <a:r>
              <a:rPr lang="en-GB" sz="2000" dirty="0" err="1"/>
              <a:t>cynnwys</a:t>
            </a:r>
            <a:endParaRPr lang="en-GB" sz="2000" dirty="0"/>
          </a:p>
          <a:p>
            <a:pPr marL="82550" indent="0">
              <a:buFont typeface="Wingdings 2" pitchFamily="-112" charset="2"/>
              <a:buNone/>
            </a:pPr>
            <a:r>
              <a:rPr lang="en-GB" sz="2000" dirty="0" err="1"/>
              <a:t>Crynodeb</a:t>
            </a:r>
            <a:endParaRPr lang="en-GB" sz="2000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sz="2000" dirty="0" err="1"/>
              <a:t>Cyflwyniad</a:t>
            </a:r>
            <a:endParaRPr lang="en-GB" sz="2000" dirty="0" smtClean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sz="2000" dirty="0" err="1" smtClean="0"/>
              <a:t>Methodoleg</a:t>
            </a:r>
            <a:endParaRPr lang="en-GB" sz="2000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sz="2000" dirty="0" err="1"/>
              <a:t>Prif</a:t>
            </a:r>
            <a:r>
              <a:rPr lang="en-GB" sz="2000" dirty="0"/>
              <a:t> </a:t>
            </a:r>
            <a:r>
              <a:rPr lang="en-GB" sz="2000" dirty="0" err="1" smtClean="0"/>
              <a:t>Ganlyniadau</a:t>
            </a:r>
            <a:endParaRPr lang="en-GB" sz="2000" dirty="0" smtClean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sz="2000" dirty="0" err="1" smtClean="0"/>
              <a:t>Trafodaeth</a:t>
            </a:r>
            <a:endParaRPr lang="en-GB" sz="2000" dirty="0" smtClean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sz="2000" dirty="0" err="1"/>
              <a:t>Casgliadau</a:t>
            </a:r>
            <a:endParaRPr lang="en-GB" sz="2000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sz="2000" dirty="0" err="1"/>
              <a:t>Argymhellion</a:t>
            </a:r>
            <a:endParaRPr lang="en-GB" sz="2000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sz="2000" dirty="0" err="1"/>
              <a:t>Rhestr</a:t>
            </a:r>
            <a:r>
              <a:rPr lang="en-GB" sz="2000" dirty="0"/>
              <a:t> </a:t>
            </a:r>
            <a:r>
              <a:rPr lang="en-GB" sz="2000" dirty="0" err="1"/>
              <a:t>Cyfeirnodi</a:t>
            </a:r>
            <a:endParaRPr lang="en-GB" sz="2000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sz="2000" dirty="0" err="1"/>
              <a:t>Atodiadau</a:t>
            </a:r>
            <a:r>
              <a:rPr lang="en-GB" sz="2000" dirty="0"/>
              <a:t> </a:t>
            </a:r>
          </a:p>
          <a:p>
            <a:pPr marL="82550" indent="0">
              <a:buFont typeface="Wingdings 2" pitchFamily="-112" charset="2"/>
              <a:buNone/>
            </a:pPr>
            <a:r>
              <a:rPr lang="en-GB" sz="2000" dirty="0"/>
              <a:t>Pan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ysgrifennu</a:t>
            </a:r>
            <a:r>
              <a:rPr lang="en-GB" sz="2000" dirty="0"/>
              <a:t> </a:t>
            </a:r>
            <a:r>
              <a:rPr lang="en-GB" sz="2000" dirty="0" err="1"/>
              <a:t>adroddiad</a:t>
            </a:r>
            <a:r>
              <a:rPr lang="en-GB" sz="2000" dirty="0"/>
              <a:t>, </a:t>
            </a: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err="1"/>
              <a:t>ddarlithydd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egluro</a:t>
            </a:r>
            <a:r>
              <a:rPr lang="en-GB" sz="2000" dirty="0"/>
              <a:t> </a:t>
            </a:r>
            <a:r>
              <a:rPr lang="en-GB" sz="2000" dirty="0" err="1"/>
              <a:t>pob</a:t>
            </a:r>
            <a:r>
              <a:rPr lang="en-GB" sz="2000" dirty="0"/>
              <a:t> </a:t>
            </a:r>
            <a:r>
              <a:rPr lang="en-GB" sz="2000" dirty="0" err="1"/>
              <a:t>adran</a:t>
            </a:r>
            <a:r>
              <a:rPr lang="en-GB" sz="2000" dirty="0"/>
              <a:t>.  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ea typeface="+mj-ea"/>
                <a:cs typeface="+mj-cs"/>
              </a:rPr>
              <a:t>Informal Reports </a:t>
            </a:r>
            <a:br>
              <a:rPr lang="en-GB" dirty="0" smtClean="0">
                <a:ea typeface="+mj-ea"/>
                <a:cs typeface="+mj-cs"/>
              </a:rPr>
            </a:br>
            <a:r>
              <a:rPr lang="en-GB" dirty="0" err="1" smtClean="0">
                <a:ea typeface="+mj-ea"/>
                <a:cs typeface="+mj-cs"/>
              </a:rPr>
              <a:t>Adroddiadau</a:t>
            </a:r>
            <a:r>
              <a:rPr lang="en-GB" dirty="0" smtClean="0">
                <a:ea typeface="+mj-ea"/>
                <a:cs typeface="+mj-cs"/>
              </a:rPr>
              <a:t> </a:t>
            </a:r>
            <a:r>
              <a:rPr lang="en-GB" dirty="0" err="1" smtClean="0">
                <a:ea typeface="+mj-ea"/>
                <a:cs typeface="+mj-cs"/>
              </a:rPr>
              <a:t>Anffurfiol</a:t>
            </a:r>
            <a:r>
              <a:rPr lang="en-GB" dirty="0" smtClean="0">
                <a:ea typeface="+mj-ea"/>
                <a:cs typeface="+mj-cs"/>
              </a:rPr>
              <a:t> 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68611" name="Content Placeholder 2"/>
          <p:cNvSpPr>
            <a:spLocks noGrp="1"/>
          </p:cNvSpPr>
          <p:nvPr>
            <p:ph sz="half" idx="1"/>
          </p:nvPr>
        </p:nvSpPr>
        <p:spPr>
          <a:xfrm>
            <a:off x="1435100" y="1524000"/>
            <a:ext cx="3657600" cy="4664075"/>
          </a:xfrm>
        </p:spPr>
        <p:txBody>
          <a:bodyPr>
            <a:normAutofit lnSpcReduction="10000"/>
          </a:bodyPr>
          <a:lstStyle/>
          <a:p>
            <a:pPr marL="82550" indent="0">
              <a:buFont typeface="Wingdings 2" pitchFamily="-112" charset="2"/>
              <a:buNone/>
            </a:pPr>
            <a:r>
              <a:rPr lang="en-GB" sz="2400"/>
              <a:t>You may very well be asked to write a more informal report that contains less sections…</a:t>
            </a:r>
          </a:p>
          <a:p>
            <a:pPr marL="82550" indent="0"/>
            <a:r>
              <a:rPr lang="en-GB" sz="2400"/>
              <a:t>Introduction </a:t>
            </a:r>
          </a:p>
          <a:p>
            <a:pPr marL="82550" indent="0"/>
            <a:r>
              <a:rPr lang="en-GB" sz="2400"/>
              <a:t>Main body – where your lecturer will give you subheadings</a:t>
            </a:r>
          </a:p>
          <a:p>
            <a:pPr marL="82550" indent="0"/>
            <a:r>
              <a:rPr lang="en-GB" sz="2400"/>
              <a:t>Conclusion</a:t>
            </a:r>
          </a:p>
          <a:p>
            <a:pPr marL="82550" indent="0"/>
            <a:r>
              <a:rPr lang="en-GB" sz="2400"/>
              <a:t>Recommendations</a:t>
            </a:r>
          </a:p>
          <a:p>
            <a:pPr marL="82550" indent="0"/>
            <a:r>
              <a:rPr lang="en-GB" sz="2400"/>
              <a:t>References</a:t>
            </a:r>
          </a:p>
          <a:p>
            <a:pPr marL="82550" indent="0"/>
            <a:endParaRPr lang="en-GB"/>
          </a:p>
        </p:txBody>
      </p:sp>
      <p:sp>
        <p:nvSpPr>
          <p:cNvPr id="68612" name="Content Placeholder 3"/>
          <p:cNvSpPr>
            <a:spLocks noGrp="1"/>
          </p:cNvSpPr>
          <p:nvPr>
            <p:ph sz="half" idx="2"/>
          </p:nvPr>
        </p:nvSpPr>
        <p:spPr>
          <a:xfrm>
            <a:off x="5276850" y="1524000"/>
            <a:ext cx="3657600" cy="4664075"/>
          </a:xfrm>
        </p:spPr>
        <p:txBody>
          <a:bodyPr>
            <a:normAutofit lnSpcReduction="10000"/>
          </a:bodyPr>
          <a:lstStyle/>
          <a:p>
            <a:pPr marL="82550" indent="0">
              <a:buFont typeface="Wingdings 2" pitchFamily="-112" charset="2"/>
              <a:buNone/>
            </a:pPr>
            <a:r>
              <a:rPr lang="en-GB" sz="2400"/>
              <a:t>Efallai byddwch yn cael eich gofyn i ysgrifennu adroddiad yn llai ffurfiol sy’n cynnwys llai o adrannau …</a:t>
            </a:r>
          </a:p>
          <a:p>
            <a:pPr marL="82550" indent="0"/>
            <a:r>
              <a:rPr lang="en-GB" sz="2400"/>
              <a:t>Cyflwyniad</a:t>
            </a:r>
          </a:p>
          <a:p>
            <a:pPr marL="82550" indent="0"/>
            <a:r>
              <a:rPr lang="en-GB" sz="2400"/>
              <a:t>Prif ran – ble bydd eich darlithydd yn rhoi is-deitlau i chi</a:t>
            </a:r>
          </a:p>
          <a:p>
            <a:pPr marL="82550" indent="0"/>
            <a:r>
              <a:rPr lang="en-GB" sz="2400"/>
              <a:t>Casgliad</a:t>
            </a:r>
          </a:p>
          <a:p>
            <a:pPr marL="82550" indent="0"/>
            <a:r>
              <a:rPr lang="en-GB" sz="2400"/>
              <a:t>Argymhellion </a:t>
            </a:r>
          </a:p>
          <a:p>
            <a:pPr marL="82550" indent="0"/>
            <a:r>
              <a:rPr lang="en-GB" sz="2400"/>
              <a:t>Cyfeirnodi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  /  </a:t>
            </a:r>
            <a:r>
              <a:rPr lang="en-US" dirty="0" err="1" smtClean="0"/>
              <a:t>Cyflwyniad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497" y="1524000"/>
            <a:ext cx="3657600" cy="466344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Play &amp; Affordances and the impact both have on physical literacy</a:t>
            </a:r>
          </a:p>
          <a:p>
            <a:r>
              <a:rPr lang="en-US" dirty="0" smtClean="0"/>
              <a:t>Fundamental movement skills</a:t>
            </a:r>
          </a:p>
          <a:p>
            <a:r>
              <a:rPr lang="en-US" dirty="0" smtClean="0"/>
              <a:t>Mountain motor development.</a:t>
            </a:r>
          </a:p>
          <a:p>
            <a:r>
              <a:rPr lang="en-US" dirty="0" smtClean="0"/>
              <a:t>Fine and gross motor development</a:t>
            </a:r>
          </a:p>
          <a:p>
            <a:r>
              <a:rPr lang="en-US" dirty="0" smtClean="0"/>
              <a:t>Advantages of teaching children outdoors</a:t>
            </a:r>
          </a:p>
          <a:p>
            <a:r>
              <a:rPr lang="en-US" dirty="0" smtClean="0"/>
              <a:t>Well being</a:t>
            </a:r>
          </a:p>
          <a:p>
            <a:r>
              <a:rPr lang="en-US" dirty="0" smtClean="0"/>
              <a:t>Physical competence and confidence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1222" y="1524000"/>
            <a:ext cx="3952466" cy="4663440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 smtClean="0"/>
              <a:t>Chwarae</a:t>
            </a:r>
            <a:r>
              <a:rPr lang="en-US" dirty="0" smtClean="0"/>
              <a:t> a </a:t>
            </a:r>
            <a:r>
              <a:rPr lang="en-US" dirty="0" err="1" smtClean="0"/>
              <a:t>Chyfleoedd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ddylanwad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rhain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lythrennedd</a:t>
            </a:r>
            <a:r>
              <a:rPr lang="en-US" dirty="0" smtClean="0"/>
              <a:t> </a:t>
            </a:r>
            <a:r>
              <a:rPr lang="en-US" dirty="0" err="1" smtClean="0"/>
              <a:t>corfforol</a:t>
            </a:r>
            <a:endParaRPr lang="en-US" dirty="0" smtClean="0"/>
          </a:p>
          <a:p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symud</a:t>
            </a:r>
            <a:r>
              <a:rPr lang="en-US" dirty="0" smtClean="0"/>
              <a:t> </a:t>
            </a:r>
            <a:r>
              <a:rPr lang="en-US" dirty="0" err="1" smtClean="0"/>
              <a:t>sylfaenol</a:t>
            </a:r>
            <a:endParaRPr lang="en-US" dirty="0" smtClean="0"/>
          </a:p>
          <a:p>
            <a:r>
              <a:rPr lang="en-US" dirty="0" err="1" smtClean="0"/>
              <a:t>Datblygiad</a:t>
            </a:r>
            <a:r>
              <a:rPr lang="en-US" dirty="0" smtClean="0"/>
              <a:t> motor</a:t>
            </a:r>
          </a:p>
          <a:p>
            <a:r>
              <a:rPr lang="en-US" dirty="0" err="1" smtClean="0"/>
              <a:t>Sgiliau</a:t>
            </a:r>
            <a:r>
              <a:rPr lang="en-US" dirty="0" smtClean="0"/>
              <a:t> motor </a:t>
            </a:r>
            <a:r>
              <a:rPr lang="en-US" dirty="0" err="1" smtClean="0"/>
              <a:t>cain</a:t>
            </a:r>
            <a:r>
              <a:rPr lang="en-US" dirty="0" smtClean="0"/>
              <a:t> a </a:t>
            </a:r>
            <a:r>
              <a:rPr lang="en-US" dirty="0" err="1" smtClean="0"/>
              <a:t>brâs</a:t>
            </a:r>
            <a:endParaRPr lang="en-US" dirty="0" smtClean="0"/>
          </a:p>
          <a:p>
            <a:r>
              <a:rPr lang="en-US" dirty="0" err="1" smtClean="0"/>
              <a:t>Manteision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r>
              <a:rPr lang="en-US" dirty="0" smtClean="0"/>
              <a:t> plant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awyr</a:t>
            </a:r>
            <a:r>
              <a:rPr lang="en-US" dirty="0" smtClean="0"/>
              <a:t> </a:t>
            </a:r>
            <a:r>
              <a:rPr lang="en-US" dirty="0" err="1" smtClean="0"/>
              <a:t>agored</a:t>
            </a:r>
            <a:endParaRPr lang="en-US" dirty="0" smtClean="0"/>
          </a:p>
          <a:p>
            <a:r>
              <a:rPr lang="en-US" dirty="0" err="1" smtClean="0"/>
              <a:t>Lles</a:t>
            </a:r>
            <a:endParaRPr lang="en-US" dirty="0" smtClean="0"/>
          </a:p>
          <a:p>
            <a:r>
              <a:rPr lang="en-US" dirty="0" err="1" smtClean="0"/>
              <a:t>Gallu</a:t>
            </a:r>
            <a:r>
              <a:rPr lang="en-US" dirty="0" smtClean="0"/>
              <a:t> </a:t>
            </a:r>
            <a:r>
              <a:rPr lang="en-US" dirty="0" err="1" smtClean="0"/>
              <a:t>corfforol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ddylanwadu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hyder</a:t>
            </a:r>
            <a:r>
              <a:rPr lang="en-US" dirty="0" smtClean="0"/>
              <a:t> </a:t>
            </a:r>
            <a:r>
              <a:rPr lang="en-US" dirty="0" err="1" smtClean="0"/>
              <a:t>corfforol</a:t>
            </a:r>
            <a:r>
              <a:rPr lang="en-US" dirty="0" smtClean="0"/>
              <a:t>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Research            </a:t>
            </a:r>
            <a:r>
              <a:rPr lang="en-US" dirty="0" err="1" smtClean="0"/>
              <a:t>Ymchwil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6762948" cy="466344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u="sng" dirty="0" smtClean="0"/>
              <a:t>Foundation Phase  /  </a:t>
            </a:r>
            <a:r>
              <a:rPr lang="en-US" u="sng" dirty="0" err="1" smtClean="0"/>
              <a:t>Cyfnod</a:t>
            </a:r>
            <a:r>
              <a:rPr lang="en-US" u="sng" dirty="0" smtClean="0"/>
              <a:t> </a:t>
            </a:r>
            <a:r>
              <a:rPr lang="en-US" u="sng" dirty="0" err="1" smtClean="0"/>
              <a:t>Sylfaen</a:t>
            </a:r>
            <a:r>
              <a:rPr lang="en-US" u="sng" dirty="0" smtClean="0"/>
              <a:t> : </a:t>
            </a:r>
          </a:p>
          <a:p>
            <a:pPr>
              <a:buFont typeface="Arial"/>
              <a:buChar char="•"/>
            </a:pPr>
            <a:r>
              <a:rPr lang="en-US" dirty="0" smtClean="0"/>
              <a:t>DCELLS (2008)</a:t>
            </a:r>
          </a:p>
          <a:p>
            <a:pPr>
              <a:buNone/>
            </a:pPr>
            <a:r>
              <a:rPr lang="en-US" u="sng" dirty="0" smtClean="0"/>
              <a:t>Play  / </a:t>
            </a:r>
            <a:r>
              <a:rPr lang="en-US" u="sng" dirty="0" err="1" smtClean="0"/>
              <a:t>Chwarae</a:t>
            </a:r>
            <a:r>
              <a:rPr lang="en-US" u="sng" dirty="0" smtClean="0"/>
              <a:t> : </a:t>
            </a:r>
          </a:p>
          <a:p>
            <a:r>
              <a:rPr lang="en-US" dirty="0" err="1" smtClean="0"/>
              <a:t>Gallahue</a:t>
            </a:r>
            <a:r>
              <a:rPr lang="en-US" dirty="0" smtClean="0"/>
              <a:t> &amp; </a:t>
            </a:r>
            <a:r>
              <a:rPr lang="en-US" dirty="0" err="1" smtClean="0"/>
              <a:t>Ozman</a:t>
            </a:r>
            <a:r>
              <a:rPr lang="en-US" dirty="0" smtClean="0"/>
              <a:t> (2006)</a:t>
            </a:r>
          </a:p>
          <a:p>
            <a:r>
              <a:rPr lang="en-US" dirty="0" err="1" smtClean="0"/>
              <a:t>Moyles</a:t>
            </a:r>
            <a:r>
              <a:rPr lang="en-US" dirty="0" smtClean="0"/>
              <a:t> (1999)</a:t>
            </a:r>
          </a:p>
          <a:p>
            <a:pPr>
              <a:buNone/>
            </a:pPr>
            <a:r>
              <a:rPr lang="en-US" u="sng" dirty="0" smtClean="0"/>
              <a:t>Affordances / </a:t>
            </a:r>
            <a:r>
              <a:rPr lang="en-US" u="sng" dirty="0" err="1" smtClean="0"/>
              <a:t>Cyfleoedd</a:t>
            </a:r>
            <a:r>
              <a:rPr lang="en-US" dirty="0" smtClean="0"/>
              <a:t>: </a:t>
            </a:r>
          </a:p>
          <a:p>
            <a:r>
              <a:rPr lang="en-US" dirty="0" err="1" smtClean="0"/>
              <a:t>Fjortft</a:t>
            </a:r>
            <a:r>
              <a:rPr lang="en-US" dirty="0" smtClean="0"/>
              <a:t> (2004)</a:t>
            </a:r>
          </a:p>
          <a:p>
            <a:pPr>
              <a:buNone/>
            </a:pPr>
            <a:r>
              <a:rPr lang="en-US" u="sng" dirty="0" smtClean="0"/>
              <a:t>Physical Literacy  /  </a:t>
            </a:r>
            <a:r>
              <a:rPr lang="en-US" u="sng" dirty="0" err="1" smtClean="0"/>
              <a:t>Llythrennedd</a:t>
            </a:r>
            <a:r>
              <a:rPr lang="en-US" u="sng" dirty="0" smtClean="0"/>
              <a:t> </a:t>
            </a:r>
            <a:r>
              <a:rPr lang="en-US" u="sng" dirty="0" err="1" smtClean="0"/>
              <a:t>Corfforol</a:t>
            </a:r>
            <a:r>
              <a:rPr lang="en-US" u="sng" dirty="0" smtClean="0"/>
              <a:t> </a:t>
            </a:r>
            <a:r>
              <a:rPr lang="en-US" dirty="0" smtClean="0"/>
              <a:t>: </a:t>
            </a:r>
          </a:p>
          <a:p>
            <a:r>
              <a:rPr lang="en-US" dirty="0" smtClean="0"/>
              <a:t>Whitehead (2010)</a:t>
            </a:r>
          </a:p>
          <a:p>
            <a:r>
              <a:rPr lang="en-US" dirty="0" smtClean="0"/>
              <a:t>Wainwright (2016)</a:t>
            </a:r>
          </a:p>
          <a:p>
            <a:pPr>
              <a:buNone/>
            </a:pPr>
            <a:r>
              <a:rPr lang="en-US" u="sng" dirty="0" smtClean="0"/>
              <a:t>Well being  /  </a:t>
            </a:r>
            <a:r>
              <a:rPr lang="en-US" u="sng" dirty="0" err="1" smtClean="0"/>
              <a:t>Lles</a:t>
            </a:r>
            <a:endParaRPr lang="en-US" u="sng" dirty="0" smtClean="0"/>
          </a:p>
          <a:p>
            <a:r>
              <a:rPr lang="en-US" dirty="0" smtClean="0"/>
              <a:t>Goddard Blythe (2005)</a:t>
            </a:r>
          </a:p>
          <a:p>
            <a:r>
              <a:rPr lang="en-US" dirty="0" smtClean="0"/>
              <a:t>Palmer (2015)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42988" y="274638"/>
            <a:ext cx="7891462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r>
              <a:rPr lang="en-GB" sz="3600" dirty="0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>Methodology               </a:t>
            </a:r>
            <a:r>
              <a:rPr lang="en-GB" sz="3600" dirty="0" err="1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>Methodoleg</a:t>
            </a:r>
            <a:endParaRPr lang="en-GB" sz="3600" dirty="0">
              <a:effectLst>
                <a:outerShdw blurRad="38100" dist="38100" dir="2700000" algn="tl">
                  <a:srgbClr val="DDDDDD"/>
                </a:outerShdw>
              </a:effectLst>
            </a:endParaRPr>
          </a:p>
        </p:txBody>
      </p:sp>
      <p:sp>
        <p:nvSpPr>
          <p:cNvPr id="70659" name="Content Placeholder 1"/>
          <p:cNvSpPr>
            <a:spLocks noGrp="1"/>
          </p:cNvSpPr>
          <p:nvPr>
            <p:ph sz="half" idx="1"/>
          </p:nvPr>
        </p:nvSpPr>
        <p:spPr>
          <a:xfrm>
            <a:off x="1042988" y="1524000"/>
            <a:ext cx="3780367" cy="4664075"/>
          </a:xfrm>
        </p:spPr>
        <p:txBody>
          <a:bodyPr>
            <a:normAutofit/>
          </a:bodyPr>
          <a:lstStyle/>
          <a:p>
            <a:r>
              <a:rPr lang="en-GB" dirty="0" smtClean="0"/>
              <a:t>Observational notes</a:t>
            </a:r>
          </a:p>
          <a:p>
            <a:r>
              <a:rPr lang="en-GB" dirty="0" smtClean="0"/>
              <a:t>School A &amp; B</a:t>
            </a:r>
          </a:p>
          <a:p>
            <a:r>
              <a:rPr lang="en-GB" dirty="0" smtClean="0"/>
              <a:t>Indoors  &amp; Outdoors</a:t>
            </a:r>
          </a:p>
          <a:p>
            <a:r>
              <a:rPr lang="en-GB" dirty="0" smtClean="0"/>
              <a:t>Adult Led &amp; Child Led</a:t>
            </a:r>
          </a:p>
          <a:p>
            <a:r>
              <a:rPr lang="en-GB" dirty="0" smtClean="0"/>
              <a:t>One pupil for 1min</a:t>
            </a:r>
          </a:p>
          <a:p>
            <a:r>
              <a:rPr lang="en-GB" dirty="0" smtClean="0"/>
              <a:t>Group of pupils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70660" name="Content Placeholder 1"/>
          <p:cNvSpPr>
            <a:spLocks noGrp="1"/>
          </p:cNvSpPr>
          <p:nvPr>
            <p:ph sz="half" idx="2"/>
          </p:nvPr>
        </p:nvSpPr>
        <p:spPr>
          <a:xfrm>
            <a:off x="5276850" y="1524000"/>
            <a:ext cx="3657600" cy="4664075"/>
          </a:xfrm>
        </p:spPr>
        <p:txBody>
          <a:bodyPr>
            <a:normAutofit/>
          </a:bodyPr>
          <a:lstStyle/>
          <a:p>
            <a:r>
              <a:rPr lang="en-GB" dirty="0" err="1" smtClean="0"/>
              <a:t>Nodiadau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endParaRPr lang="en-GB" dirty="0" smtClean="0"/>
          </a:p>
          <a:p>
            <a:r>
              <a:rPr lang="en-GB" dirty="0" err="1" smtClean="0"/>
              <a:t>Ysgol</a:t>
            </a:r>
            <a:r>
              <a:rPr lang="en-GB" dirty="0" smtClean="0"/>
              <a:t> A &amp; B</a:t>
            </a:r>
          </a:p>
          <a:p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fewn</a:t>
            </a:r>
            <a:r>
              <a:rPr lang="en-GB" dirty="0" smtClean="0"/>
              <a:t> a </a:t>
            </a:r>
            <a:r>
              <a:rPr lang="en-GB" dirty="0" err="1" smtClean="0"/>
              <a:t>thu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endParaRPr lang="en-GB" dirty="0" smtClean="0"/>
          </a:p>
          <a:p>
            <a:r>
              <a:rPr lang="en-GB" dirty="0" smtClean="0"/>
              <a:t>O </a:t>
            </a:r>
            <a:r>
              <a:rPr lang="en-GB" dirty="0" err="1" smtClean="0"/>
              <a:t>dan</a:t>
            </a:r>
            <a:r>
              <a:rPr lang="en-GB" dirty="0" smtClean="0"/>
              <a:t> </a:t>
            </a:r>
            <a:r>
              <a:rPr lang="en-GB" dirty="0" err="1" smtClean="0"/>
              <a:t>arweiniad</a:t>
            </a:r>
            <a:r>
              <a:rPr lang="en-GB" dirty="0" smtClean="0"/>
              <a:t> </a:t>
            </a:r>
            <a:r>
              <a:rPr lang="en-GB" dirty="0" err="1" smtClean="0"/>
              <a:t>oedolyn</a:t>
            </a:r>
            <a:r>
              <a:rPr lang="en-GB" dirty="0" smtClean="0"/>
              <a:t> </a:t>
            </a:r>
            <a:r>
              <a:rPr lang="en-GB" dirty="0" err="1" smtClean="0"/>
              <a:t>ag</a:t>
            </a:r>
            <a:r>
              <a:rPr lang="en-GB" dirty="0" smtClean="0"/>
              <a:t> </a:t>
            </a:r>
            <a:r>
              <a:rPr lang="en-GB" dirty="0" err="1" smtClean="0"/>
              <a:t>arweiniad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ddisgybl</a:t>
            </a:r>
            <a:endParaRPr lang="en-GB" dirty="0" smtClean="0"/>
          </a:p>
          <a:p>
            <a:r>
              <a:rPr lang="en-GB" dirty="0" smtClean="0"/>
              <a:t>Un </a:t>
            </a:r>
            <a:r>
              <a:rPr lang="en-GB" dirty="0" err="1" smtClean="0"/>
              <a:t>disybl</a:t>
            </a:r>
            <a:r>
              <a:rPr lang="en-GB" dirty="0" smtClean="0"/>
              <a:t> am </a:t>
            </a:r>
            <a:r>
              <a:rPr lang="en-GB" dirty="0" err="1" smtClean="0"/>
              <a:t>funud</a:t>
            </a:r>
            <a:endParaRPr lang="en-GB" dirty="0" smtClean="0"/>
          </a:p>
          <a:p>
            <a:r>
              <a:rPr lang="en-GB" dirty="0" err="1" smtClean="0"/>
              <a:t>Grwp</a:t>
            </a:r>
            <a:r>
              <a:rPr lang="en-GB" dirty="0" smtClean="0"/>
              <a:t> </a:t>
            </a:r>
            <a:r>
              <a:rPr lang="en-GB" dirty="0" err="1" smtClean="0"/>
              <a:t>o</a:t>
            </a:r>
            <a:r>
              <a:rPr lang="en-GB" dirty="0" smtClean="0"/>
              <a:t> </a:t>
            </a:r>
            <a:r>
              <a:rPr lang="en-GB" dirty="0" err="1" smtClean="0"/>
              <a:t>ddisgyblion</a:t>
            </a:r>
            <a:r>
              <a:rPr lang="en-GB" dirty="0" smtClean="0"/>
              <a:t>. 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>&amp; Findings &amp; Discussions</a:t>
            </a:r>
            <a:br>
              <a:rPr lang="en-GB" sz="4400" dirty="0" smtClean="0">
                <a:effectLst>
                  <a:outerShdw blurRad="38100" dist="38100" dir="2700000" algn="tl">
                    <a:srgbClr val="DDDDDD"/>
                  </a:outerShdw>
                </a:effectLst>
              </a:rPr>
            </a:br>
            <a:r>
              <a:rPr lang="en-GB" sz="4400" dirty="0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>a </a:t>
            </a:r>
            <a:r>
              <a:rPr lang="en-GB" sz="4400" dirty="0" err="1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>Chasgliadau</a:t>
            </a:r>
            <a:r>
              <a:rPr lang="en-GB" sz="4400" dirty="0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> a </a:t>
            </a:r>
            <a:r>
              <a:rPr lang="en-GB" sz="4400" dirty="0" err="1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>Thrafodaethau</a:t>
            </a:r>
            <a:r>
              <a:rPr lang="en-GB" sz="4400" dirty="0" smtClean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Well sourced? </a:t>
            </a:r>
          </a:p>
          <a:p>
            <a:r>
              <a:rPr lang="en-US" dirty="0" smtClean="0"/>
              <a:t>Planned?</a:t>
            </a:r>
          </a:p>
          <a:p>
            <a:r>
              <a:rPr lang="en-US" dirty="0" smtClean="0"/>
              <a:t>Tasks? </a:t>
            </a:r>
          </a:p>
          <a:p>
            <a:r>
              <a:rPr lang="en-US" dirty="0" smtClean="0"/>
              <a:t>Skills? </a:t>
            </a:r>
          </a:p>
          <a:p>
            <a:r>
              <a:rPr lang="en-US" dirty="0" smtClean="0"/>
              <a:t>Development via ‘play’?</a:t>
            </a:r>
          </a:p>
          <a:p>
            <a:r>
              <a:rPr lang="en-US" dirty="0" smtClean="0"/>
              <a:t>Engaged – how?</a:t>
            </a:r>
          </a:p>
          <a:p>
            <a:r>
              <a:rPr lang="en-US" dirty="0" smtClean="0"/>
              <a:t>Confident? </a:t>
            </a:r>
          </a:p>
          <a:p>
            <a:r>
              <a:rPr lang="en-US" dirty="0" smtClean="0"/>
              <a:t>Development whole body? </a:t>
            </a:r>
          </a:p>
          <a:p>
            <a:r>
              <a:rPr lang="en-US" dirty="0" smtClean="0"/>
              <a:t>Social interaction?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Adnoddau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Cynlluniwyd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Tasgiau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Sgiliau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Datbygiad</a:t>
            </a:r>
            <a:r>
              <a:rPr lang="en-US" dirty="0" smtClean="0"/>
              <a:t> ‘via’ </a:t>
            </a:r>
            <a:r>
              <a:rPr lang="en-US" dirty="0" err="1" smtClean="0"/>
              <a:t>chwarae</a:t>
            </a:r>
            <a:endParaRPr lang="en-US" dirty="0" smtClean="0"/>
          </a:p>
          <a:p>
            <a:r>
              <a:rPr lang="en-US" dirty="0" err="1" smtClean="0"/>
              <a:t>Ymglymiad</a:t>
            </a:r>
            <a:r>
              <a:rPr lang="en-US" dirty="0" smtClean="0"/>
              <a:t> – </a:t>
            </a:r>
            <a:r>
              <a:rPr lang="en-US" dirty="0" err="1" smtClean="0"/>
              <a:t>sut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Hyderus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Dabtlygu’r</a:t>
            </a:r>
            <a:r>
              <a:rPr lang="en-US" dirty="0" smtClean="0"/>
              <a:t> </a:t>
            </a:r>
            <a:r>
              <a:rPr lang="en-US" dirty="0" err="1" smtClean="0"/>
              <a:t>corff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gyd</a:t>
            </a:r>
            <a:r>
              <a:rPr lang="en-US" dirty="0" smtClean="0"/>
              <a:t>?</a:t>
            </a:r>
          </a:p>
          <a:p>
            <a:r>
              <a:rPr lang="en-US" dirty="0" err="1" smtClean="0"/>
              <a:t>Rhyngweithio</a:t>
            </a:r>
            <a:r>
              <a:rPr lang="en-US" dirty="0" smtClean="0"/>
              <a:t> </a:t>
            </a:r>
            <a:r>
              <a:rPr lang="en-US" dirty="0" err="1" smtClean="0"/>
              <a:t>cymdeithasol</a:t>
            </a:r>
            <a:r>
              <a:rPr lang="en-US" dirty="0" smtClean="0"/>
              <a:t>?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2274" y="274320"/>
            <a:ext cx="7921414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Recommendations    </a:t>
            </a:r>
            <a:r>
              <a:rPr lang="en-US" dirty="0" err="1" smtClean="0"/>
              <a:t>Argymhellion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12274" y="1524000"/>
            <a:ext cx="3657600" cy="466344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Evaluate the Foundation Phase with it’s collection of pedagogy (Brief)</a:t>
            </a:r>
          </a:p>
          <a:p>
            <a:r>
              <a:rPr lang="en-US" dirty="0" smtClean="0"/>
              <a:t>How important is ‘play’ when considering child development? (brief) </a:t>
            </a:r>
          </a:p>
          <a:p>
            <a:r>
              <a:rPr lang="en-US" dirty="0" smtClean="0"/>
              <a:t>Is there enough evidence (via literature &amp; personal observations) to support that interaction with the (indoor &amp; outdoor) environment contributes to the development of physical literacy? 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2444" y="1524000"/>
            <a:ext cx="4261555" cy="4663440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 smtClean="0"/>
              <a:t>Gwerthuso</a:t>
            </a:r>
            <a:r>
              <a:rPr lang="en-US" dirty="0" smtClean="0"/>
              <a:t> </a:t>
            </a:r>
            <a:r>
              <a:rPr lang="en-US" dirty="0" err="1" smtClean="0"/>
              <a:t>dulliau</a:t>
            </a:r>
            <a:r>
              <a:rPr lang="en-US" dirty="0" smtClean="0"/>
              <a:t>  </a:t>
            </a:r>
            <a:r>
              <a:rPr lang="en-US" dirty="0" err="1" smtClean="0"/>
              <a:t>pedagogeg</a:t>
            </a:r>
            <a:r>
              <a:rPr lang="en-US" dirty="0" smtClean="0"/>
              <a:t> a </a:t>
            </a:r>
            <a:r>
              <a:rPr lang="en-US" dirty="0" err="1" smtClean="0"/>
              <a:t>geir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Sylaen</a:t>
            </a:r>
            <a:r>
              <a:rPr lang="en-US" dirty="0" smtClean="0"/>
              <a:t> (</a:t>
            </a:r>
            <a:r>
              <a:rPr lang="en-US" dirty="0" err="1" smtClean="0"/>
              <a:t>Ychydig</a:t>
            </a:r>
            <a:r>
              <a:rPr lang="en-US" dirty="0" smtClean="0"/>
              <a:t>)</a:t>
            </a:r>
          </a:p>
          <a:p>
            <a:r>
              <a:rPr lang="en-US" dirty="0" smtClean="0"/>
              <a:t>Pa </a:t>
            </a:r>
            <a:r>
              <a:rPr lang="en-US" dirty="0" err="1" smtClean="0"/>
              <a:t>mor</a:t>
            </a:r>
            <a:r>
              <a:rPr lang="en-US" dirty="0" smtClean="0"/>
              <a:t> </a:t>
            </a:r>
            <a:r>
              <a:rPr lang="en-US" dirty="0" err="1" smtClean="0"/>
              <a:t>bwysig</a:t>
            </a:r>
            <a:r>
              <a:rPr lang="en-US" dirty="0" smtClean="0"/>
              <a:t> </a:t>
            </a:r>
            <a:r>
              <a:rPr lang="en-US" dirty="0" err="1" smtClean="0"/>
              <a:t>ydy</a:t>
            </a:r>
            <a:r>
              <a:rPr lang="en-US" dirty="0" smtClean="0"/>
              <a:t> ‘</a:t>
            </a:r>
            <a:r>
              <a:rPr lang="en-US" dirty="0" err="1" smtClean="0"/>
              <a:t>chwarae</a:t>
            </a:r>
            <a:r>
              <a:rPr lang="en-US" dirty="0" smtClean="0"/>
              <a:t>’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plentyn</a:t>
            </a:r>
            <a:r>
              <a:rPr lang="en-US" dirty="0" smtClean="0"/>
              <a:t>? (</a:t>
            </a:r>
            <a:r>
              <a:rPr lang="en-US" dirty="0" err="1" smtClean="0"/>
              <a:t>Ychydig</a:t>
            </a:r>
            <a:r>
              <a:rPr lang="en-US" dirty="0" smtClean="0"/>
              <a:t>)</a:t>
            </a:r>
          </a:p>
          <a:p>
            <a:r>
              <a:rPr lang="en-US" dirty="0" smtClean="0"/>
              <a:t>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tystiolaeth</a:t>
            </a:r>
            <a:r>
              <a:rPr lang="en-US" dirty="0" smtClean="0"/>
              <a:t> (a </a:t>
            </a:r>
            <a:r>
              <a:rPr lang="en-US" dirty="0" err="1" smtClean="0"/>
              <a:t>geir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ymchwil</a:t>
            </a:r>
            <a:r>
              <a:rPr lang="en-US" dirty="0" smtClean="0"/>
              <a:t> </a:t>
            </a:r>
            <a:r>
              <a:rPr lang="en-US" dirty="0" err="1" smtClean="0"/>
              <a:t>ag</a:t>
            </a:r>
            <a:r>
              <a:rPr lang="en-US" dirty="0" smtClean="0"/>
              <a:t> </a:t>
            </a:r>
            <a:r>
              <a:rPr lang="en-US" dirty="0" err="1" smtClean="0"/>
              <a:t>arsylwadau</a:t>
            </a:r>
            <a:r>
              <a:rPr lang="en-US" dirty="0" smtClean="0"/>
              <a:t> </a:t>
            </a:r>
            <a:r>
              <a:rPr lang="en-US" dirty="0" err="1" smtClean="0"/>
              <a:t>personol</a:t>
            </a:r>
            <a:r>
              <a:rPr lang="en-US" dirty="0" smtClean="0"/>
              <a:t>)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gefnogi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rhyngweithio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amgylchedd</a:t>
            </a:r>
            <a:r>
              <a:rPr lang="en-US" dirty="0" smtClean="0"/>
              <a:t> (</a:t>
            </a:r>
            <a:r>
              <a:rPr lang="en-US" dirty="0" err="1" smtClean="0"/>
              <a:t>tu</a:t>
            </a:r>
            <a:r>
              <a:rPr lang="en-US" dirty="0" smtClean="0"/>
              <a:t> </a:t>
            </a:r>
            <a:r>
              <a:rPr lang="en-US" dirty="0" err="1" smtClean="0"/>
              <a:t>fewn</a:t>
            </a:r>
            <a:r>
              <a:rPr lang="en-US" dirty="0" smtClean="0"/>
              <a:t> a </a:t>
            </a:r>
            <a:r>
              <a:rPr lang="en-US" dirty="0" err="1" smtClean="0"/>
              <a:t>thu</a:t>
            </a:r>
            <a:r>
              <a:rPr lang="en-US" dirty="0" smtClean="0"/>
              <a:t> </a:t>
            </a:r>
            <a:r>
              <a:rPr lang="en-US" dirty="0" err="1" smtClean="0"/>
              <a:t>allan</a:t>
            </a:r>
            <a:r>
              <a:rPr lang="en-US" dirty="0" smtClean="0"/>
              <a:t>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cyfrannu</a:t>
            </a:r>
            <a:r>
              <a:rPr lang="en-US" dirty="0" smtClean="0"/>
              <a:t> at </a:t>
            </a:r>
            <a:r>
              <a:rPr lang="en-US" dirty="0" err="1" smtClean="0"/>
              <a:t>ddatblygiad</a:t>
            </a:r>
            <a:r>
              <a:rPr lang="en-US" dirty="0" smtClean="0"/>
              <a:t> </a:t>
            </a:r>
            <a:r>
              <a:rPr lang="en-US" dirty="0" err="1" smtClean="0"/>
              <a:t>llythrennedd</a:t>
            </a:r>
            <a:r>
              <a:rPr lang="en-US" dirty="0" smtClean="0"/>
              <a:t> </a:t>
            </a:r>
            <a:r>
              <a:rPr lang="en-US" dirty="0" err="1" smtClean="0"/>
              <a:t>corfforol</a:t>
            </a:r>
            <a:r>
              <a:rPr lang="en-US" dirty="0" smtClean="0"/>
              <a:t> plant?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Reference List – see module descriptor </a:t>
            </a:r>
            <a:br>
              <a:rPr lang="en-GB" sz="2800" dirty="0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</a:br>
            <a:r>
              <a:rPr lang="en-GB" sz="2800" dirty="0" err="1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Rhestr</a:t>
            </a:r>
            <a:r>
              <a:rPr lang="en-GB" sz="2800" dirty="0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 </a:t>
            </a:r>
            <a:r>
              <a:rPr lang="en-GB" sz="2800" dirty="0" err="1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Cyfeirnodi</a:t>
            </a:r>
            <a:r>
              <a:rPr lang="en-GB" sz="2800" dirty="0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 – </a:t>
            </a:r>
            <a:r>
              <a:rPr lang="en-GB" sz="2800" dirty="0" err="1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gweler</a:t>
            </a:r>
            <a:r>
              <a:rPr lang="en-GB" sz="2800" dirty="0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 </a:t>
            </a:r>
            <a:r>
              <a:rPr lang="en-GB" sz="2800" dirty="0" err="1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llawlyfr</a:t>
            </a:r>
            <a:r>
              <a:rPr lang="en-GB" sz="2800" dirty="0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 </a:t>
            </a:r>
            <a:r>
              <a:rPr lang="en-GB" sz="2800" dirty="0" err="1" smtClean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modiwl</a:t>
            </a:r>
            <a:endParaRPr lang="en-GB" sz="2800" dirty="0">
              <a:solidFill>
                <a:schemeClr val="tx2">
                  <a:satMod val="130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7475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sz="2800" dirty="0"/>
              <a:t>Cottrell, S. (2003), </a:t>
            </a:r>
            <a:r>
              <a:rPr lang="en-GB" sz="2800" i="1" dirty="0"/>
              <a:t>The Study Skills Handbook.</a:t>
            </a:r>
            <a:r>
              <a:rPr lang="en-GB" sz="2800" dirty="0"/>
              <a:t> 2</a:t>
            </a:r>
            <a:r>
              <a:rPr lang="en-GB" sz="2800" baseline="30000" dirty="0"/>
              <a:t>nd</a:t>
            </a:r>
            <a:r>
              <a:rPr lang="en-GB" sz="2800" dirty="0"/>
              <a:t> Edition, Basingstoke, Palgrave: Macmillan</a:t>
            </a:r>
            <a:endParaRPr lang="en-GB" sz="2800" dirty="0" smtClean="0"/>
          </a:p>
          <a:p>
            <a:pPr eaLnBrk="1" hangingPunct="1"/>
            <a:r>
              <a:rPr lang="en-GB" sz="2800" dirty="0" smtClean="0"/>
              <a:t>Hopkins</a:t>
            </a:r>
            <a:r>
              <a:rPr lang="en-GB" sz="2800" dirty="0"/>
              <a:t>, D. and Reid, T. (2018) </a:t>
            </a:r>
            <a:r>
              <a:rPr lang="en-GB" sz="2800" i="1" dirty="0"/>
              <a:t>The Academic Skills Handbook</a:t>
            </a:r>
            <a:r>
              <a:rPr lang="en-GB" sz="2800" dirty="0"/>
              <a:t>. London: </a:t>
            </a:r>
            <a:r>
              <a:rPr lang="en-GB" sz="2800" dirty="0" smtClean="0"/>
              <a:t>Sage</a:t>
            </a:r>
          </a:p>
          <a:p>
            <a:pPr eaLnBrk="1" hangingPunct="1"/>
            <a:r>
              <a:rPr lang="en-GB" sz="2800" dirty="0" err="1" smtClean="0"/>
              <a:t>Palaiologou</a:t>
            </a:r>
            <a:r>
              <a:rPr lang="en-GB" sz="2800" dirty="0" smtClean="0"/>
              <a:t>, I. (2008) </a:t>
            </a:r>
            <a:r>
              <a:rPr lang="en-GB" sz="2800" i="1" dirty="0" smtClean="0"/>
              <a:t>Childhood Observation</a:t>
            </a:r>
            <a:r>
              <a:rPr lang="en-GB" sz="2800" dirty="0" smtClean="0"/>
              <a:t>. Exeter: Learning Matters</a:t>
            </a:r>
          </a:p>
          <a:p>
            <a:pPr eaLnBrk="1" hangingPunct="1"/>
            <a:r>
              <a:rPr lang="en-GB" sz="2800" dirty="0"/>
              <a:t>Payne, E. &amp; Whittaker, L. (2006), </a:t>
            </a:r>
            <a:r>
              <a:rPr lang="en-GB" sz="2800" i="1" dirty="0"/>
              <a:t>Developing Essential Study Skills</a:t>
            </a:r>
            <a:r>
              <a:rPr lang="en-GB" sz="2800" u="sng" dirty="0"/>
              <a:t>.</a:t>
            </a:r>
            <a:r>
              <a:rPr lang="en-GB" sz="2800" dirty="0"/>
              <a:t> 2</a:t>
            </a:r>
            <a:r>
              <a:rPr lang="en-GB" sz="2800" baseline="30000" dirty="0"/>
              <a:t>nd</a:t>
            </a:r>
            <a:r>
              <a:rPr lang="en-GB" sz="2800" dirty="0"/>
              <a:t> Edition, Harlow: Pearson Education </a:t>
            </a:r>
            <a:r>
              <a:rPr lang="en-GB" sz="2800" dirty="0" smtClean="0"/>
              <a:t>Limited</a:t>
            </a:r>
          </a:p>
          <a:p>
            <a:pPr eaLnBrk="1" hangingPunct="1"/>
            <a:r>
              <a:rPr lang="en-GB" sz="2800" dirty="0" smtClean="0"/>
              <a:t>Waite, S. (2011) </a:t>
            </a:r>
            <a:r>
              <a:rPr lang="en-GB" sz="2800" i="1" dirty="0" smtClean="0"/>
              <a:t>Children Learning Outside the Classroom from Birth to Eleven</a:t>
            </a:r>
            <a:r>
              <a:rPr lang="en-GB" sz="2800" dirty="0" smtClean="0"/>
              <a:t>. London: Sage</a:t>
            </a:r>
          </a:p>
          <a:p>
            <a:pPr eaLnBrk="1" hangingPunct="1"/>
            <a:endParaRPr lang="en-GB" sz="28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Appendices    </a:t>
            </a:r>
            <a:r>
              <a:rPr lang="en-US" dirty="0" smtClean="0"/>
              <a:t>     </a:t>
            </a:r>
            <a:r>
              <a:rPr lang="en-US" dirty="0" err="1" smtClean="0"/>
              <a:t>Atodiadau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12275" y="1524000"/>
            <a:ext cx="3657600" cy="466344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Photos of school grounds (no pupils)</a:t>
            </a:r>
          </a:p>
          <a:p>
            <a:r>
              <a:rPr lang="en-US" dirty="0" smtClean="0"/>
              <a:t>Observational notes of individual pupils – (Pupil A, B, C etc)</a:t>
            </a:r>
          </a:p>
          <a:p>
            <a:r>
              <a:rPr lang="en-US" dirty="0" smtClean="0"/>
              <a:t>Lesson plan – notes</a:t>
            </a:r>
          </a:p>
          <a:p>
            <a:r>
              <a:rPr lang="en-US" dirty="0" smtClean="0"/>
              <a:t>General group observational notes</a:t>
            </a:r>
          </a:p>
          <a:p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1222" y="1524000"/>
            <a:ext cx="3952466" cy="4663440"/>
          </a:xfrm>
        </p:spPr>
        <p:txBody>
          <a:bodyPr>
            <a:normAutofit lnSpcReduction="10000"/>
          </a:bodyPr>
          <a:lstStyle/>
          <a:p>
            <a:r>
              <a:rPr lang="en-US" dirty="0" err="1" smtClean="0"/>
              <a:t>Lluniau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gyfleoedd</a:t>
            </a:r>
            <a:r>
              <a:rPr lang="en-US" dirty="0" smtClean="0"/>
              <a:t> </a:t>
            </a:r>
            <a:r>
              <a:rPr lang="en-US" dirty="0" err="1" smtClean="0"/>
              <a:t>campws</a:t>
            </a:r>
            <a:r>
              <a:rPr lang="en-US" dirty="0" smtClean="0"/>
              <a:t> yr </a:t>
            </a:r>
            <a:r>
              <a:rPr lang="en-US" dirty="0" err="1" smtClean="0"/>
              <a:t>ysgolion</a:t>
            </a:r>
            <a:r>
              <a:rPr lang="en-US" dirty="0" smtClean="0"/>
              <a:t> (dim </a:t>
            </a:r>
            <a:r>
              <a:rPr lang="en-US" dirty="0" err="1" smtClean="0"/>
              <a:t>disgyblion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Nodiadau</a:t>
            </a:r>
            <a:r>
              <a:rPr lang="en-US" dirty="0" smtClean="0"/>
              <a:t> am </a:t>
            </a:r>
            <a:r>
              <a:rPr lang="en-US" dirty="0" err="1" smtClean="0"/>
              <a:t>ddisgyblion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unigol</a:t>
            </a:r>
            <a:r>
              <a:rPr lang="en-US" dirty="0" smtClean="0"/>
              <a:t> (</a:t>
            </a:r>
            <a:r>
              <a:rPr lang="en-US" dirty="0" err="1" smtClean="0"/>
              <a:t>Disgybl</a:t>
            </a:r>
            <a:r>
              <a:rPr lang="en-US" dirty="0" smtClean="0"/>
              <a:t> A, B, C </a:t>
            </a:r>
            <a:r>
              <a:rPr lang="en-US" dirty="0" err="1" smtClean="0"/>
              <a:t>ayyb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Cynllun</a:t>
            </a:r>
            <a:r>
              <a:rPr lang="en-US" dirty="0" smtClean="0"/>
              <a:t> </a:t>
            </a:r>
            <a:r>
              <a:rPr lang="en-US" dirty="0" err="1" smtClean="0"/>
              <a:t>gwers</a:t>
            </a:r>
            <a:r>
              <a:rPr lang="en-US" dirty="0" smtClean="0"/>
              <a:t> – </a:t>
            </a:r>
            <a:r>
              <a:rPr lang="en-US" dirty="0" err="1" smtClean="0"/>
              <a:t>nodiadau</a:t>
            </a:r>
            <a:endParaRPr lang="en-US" dirty="0" smtClean="0"/>
          </a:p>
          <a:p>
            <a:r>
              <a:rPr lang="en-US" dirty="0" err="1" smtClean="0"/>
              <a:t>Nodiadau’n</a:t>
            </a:r>
            <a:r>
              <a:rPr lang="en-US" dirty="0" smtClean="0"/>
              <a:t> </a:t>
            </a:r>
            <a:r>
              <a:rPr lang="en-US" dirty="0" err="1" smtClean="0"/>
              <a:t>gyffredinol</a:t>
            </a:r>
            <a:r>
              <a:rPr lang="en-US" dirty="0" smtClean="0"/>
              <a:t> am </a:t>
            </a:r>
            <a:r>
              <a:rPr lang="en-US" dirty="0" err="1" smtClean="0"/>
              <a:t>grwpiau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ddisgyblion</a:t>
            </a: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12457" y="4010512"/>
            <a:ext cx="4550123" cy="614167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12800" dirty="0" smtClean="0"/>
              <a:t>Beth </a:t>
            </a:r>
            <a:r>
              <a:rPr lang="en-GB" sz="12800" dirty="0" err="1" smtClean="0"/>
              <a:t>yw</a:t>
            </a:r>
            <a:r>
              <a:rPr lang="en-GB" sz="12800" dirty="0" smtClean="0"/>
              <a:t> </a:t>
            </a:r>
            <a:r>
              <a:rPr lang="en-GB" sz="12800" dirty="0" err="1" smtClean="0"/>
              <a:t>eich</a:t>
            </a:r>
            <a:r>
              <a:rPr lang="en-GB" sz="12800" dirty="0" smtClean="0"/>
              <a:t> </a:t>
            </a:r>
            <a:r>
              <a:rPr lang="en-GB" sz="12800" dirty="0" err="1" smtClean="0"/>
              <a:t>gwestiynau</a:t>
            </a:r>
            <a:r>
              <a:rPr lang="en-GB" sz="12800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1904" y="4945875"/>
            <a:ext cx="4571824" cy="642392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sz="12800" dirty="0" smtClean="0"/>
              <a:t>What are your </a:t>
            </a:r>
            <a:r>
              <a:rPr lang="en-GB" sz="12800" dirty="0"/>
              <a:t>questions?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80732" y="241843"/>
            <a:ext cx="701040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/>
              <a:t>Dyddiad</a:t>
            </a:r>
            <a:r>
              <a:rPr lang="en-US" sz="3600" dirty="0"/>
              <a:t> </a:t>
            </a:r>
            <a:r>
              <a:rPr lang="en-US" sz="3600" dirty="0" err="1" smtClean="0"/>
              <a:t>Diwrnod</a:t>
            </a:r>
            <a:r>
              <a:rPr lang="en-US" sz="3600" dirty="0" smtClean="0"/>
              <a:t> </a:t>
            </a:r>
            <a:r>
              <a:rPr lang="en-US" sz="3600" dirty="0" err="1" smtClean="0"/>
              <a:t>Cyflwyno</a:t>
            </a:r>
            <a:endParaRPr lang="en-US" sz="3600" dirty="0" smtClean="0"/>
          </a:p>
          <a:p>
            <a:pPr algn="ctr"/>
            <a:r>
              <a:rPr lang="en-US" sz="3600" b="1" dirty="0" smtClean="0"/>
              <a:t>17:1:</a:t>
            </a:r>
            <a:r>
              <a:rPr lang="en-US" sz="3600" b="1" dirty="0"/>
              <a:t>2020</a:t>
            </a:r>
          </a:p>
          <a:p>
            <a:pPr algn="ctr"/>
            <a:endParaRPr lang="en-US" sz="3600" dirty="0"/>
          </a:p>
          <a:p>
            <a:pPr algn="ctr"/>
            <a:r>
              <a:rPr lang="en-US" sz="3600" dirty="0"/>
              <a:t>Date of</a:t>
            </a:r>
            <a:r>
              <a:rPr lang="en-US" sz="3600" dirty="0" smtClean="0"/>
              <a:t> submission</a:t>
            </a:r>
            <a:endParaRPr lang="en-US" sz="4000" b="1" dirty="0" smtClean="0"/>
          </a:p>
          <a:p>
            <a:pPr algn="ctr"/>
            <a:r>
              <a:rPr lang="en-US" sz="4000" b="1" dirty="0" smtClean="0"/>
              <a:t>17:</a:t>
            </a:r>
            <a:r>
              <a:rPr lang="en-US" sz="4000" b="1" dirty="0"/>
              <a:t>1</a:t>
            </a:r>
            <a:r>
              <a:rPr lang="en-US" sz="4000" b="1" dirty="0" smtClean="0"/>
              <a:t>:</a:t>
            </a:r>
            <a:r>
              <a:rPr lang="en-US" sz="4000" b="1" dirty="0"/>
              <a:t>2020</a:t>
            </a:r>
          </a:p>
        </p:txBody>
      </p:sp>
      <p:pic>
        <p:nvPicPr>
          <p:cNvPr id="6" name="Content Placeholder 3" descr="question_mar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93728" y="3227275"/>
            <a:ext cx="2794807" cy="2794807"/>
          </a:xfrm>
          <a:prstGeom prst="rect">
            <a:avLst/>
          </a:prstGeom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87529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7" y="934520"/>
            <a:ext cx="7498080" cy="2906889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7200" b="1" dirty="0" err="1" smtClean="0">
                <a:solidFill>
                  <a:srgbClr val="800000"/>
                </a:solidFill>
              </a:rPr>
              <a:t>Diolch</a:t>
            </a:r>
            <a:r>
              <a:rPr lang="en-GB" sz="7200" b="1" dirty="0" smtClean="0">
                <a:solidFill>
                  <a:srgbClr val="800000"/>
                </a:solidFill>
              </a:rPr>
              <a:t>     </a:t>
            </a:r>
          </a:p>
          <a:p>
            <a:pPr algn="ctr">
              <a:buNone/>
            </a:pPr>
            <a:endParaRPr lang="en-GB" sz="7200" b="1" dirty="0" smtClean="0">
              <a:solidFill>
                <a:srgbClr val="800000"/>
              </a:solidFill>
            </a:endParaRPr>
          </a:p>
          <a:p>
            <a:pPr algn="ctr">
              <a:buNone/>
            </a:pPr>
            <a:r>
              <a:rPr lang="en-GB" sz="7200" b="1" dirty="0" smtClean="0">
                <a:solidFill>
                  <a:srgbClr val="800000"/>
                </a:solidFill>
              </a:rPr>
              <a:t>Thank you </a:t>
            </a:r>
            <a:endParaRPr lang="en-US" sz="7200" dirty="0">
              <a:solidFill>
                <a:srgbClr val="80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227668" y="5442059"/>
            <a:ext cx="7741668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 smtClean="0"/>
              <a:t>Module Evaluation          </a:t>
            </a:r>
            <a:r>
              <a:rPr lang="en-US" sz="2800" b="1" dirty="0" err="1" smtClean="0"/>
              <a:t>Gwerthusiad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Modiwl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Solstice.thmx</Template>
  <TotalTime>346</TotalTime>
  <Words>1385</Words>
  <Application>Microsoft Macintosh PowerPoint</Application>
  <PresentationFormat>On-screen Show (4:3)</PresentationFormat>
  <Paragraphs>223</Paragraphs>
  <Slides>19</Slides>
  <Notes>8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Solstice</vt:lpstr>
      <vt:lpstr> Academic Writing / Ysgrifennu Academaidd  Report Writing /  Ysgrifennu  Adroddiad</vt:lpstr>
      <vt:lpstr>Formal Writing     Ysgrifennu’n Ffurfiol </vt:lpstr>
      <vt:lpstr>Report Objectives / Amcanion Adroddiad</vt:lpstr>
      <vt:lpstr>Why Write a Report?  /  Pam Ysgrifennu Adroddiad? </vt:lpstr>
      <vt:lpstr>Structure of a report… Strwythur adroddiad…</vt:lpstr>
      <vt:lpstr>Purpose of a Report  /  Pwrpas Adroddiad</vt:lpstr>
      <vt:lpstr>Slide 7</vt:lpstr>
      <vt:lpstr>Reports   /   Adroddiadau</vt:lpstr>
      <vt:lpstr>Structure of a Report / Strwythur Adroddiad</vt:lpstr>
      <vt:lpstr>Informal Reports  Adroddiadau Anffurfiol </vt:lpstr>
      <vt:lpstr>Introduction  /  Cyflwyniad</vt:lpstr>
      <vt:lpstr>Research            Ymchwil</vt:lpstr>
      <vt:lpstr>Methodology               Methodoleg</vt:lpstr>
      <vt:lpstr>&amp; Findings &amp; Discussions a Chasgliadau a Thrafodaethau </vt:lpstr>
      <vt:lpstr>Recommendations    Argymhellion </vt:lpstr>
      <vt:lpstr>Reference List – see module descriptor  Rhestr Cyfeirnodi – gweler llawlyfr modiwl</vt:lpstr>
      <vt:lpstr>Appendices         Atodiadau</vt:lpstr>
      <vt:lpstr>Slide 18</vt:lpstr>
      <vt:lpstr>Slide 19</vt:lpstr>
    </vt:vector>
  </TitlesOfParts>
  <Company>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Academic Writing / Ysgrifennu Academaidd  Difference between Essay and Report Gwahaniaeth rhwng Traethawd ag Adroddiad</dc:title>
  <dc:creator>swwcte</dc:creator>
  <cp:lastModifiedBy>swwcte</cp:lastModifiedBy>
  <cp:revision>6</cp:revision>
  <dcterms:created xsi:type="dcterms:W3CDTF">2020-01-11T14:26:59Z</dcterms:created>
  <dcterms:modified xsi:type="dcterms:W3CDTF">2020-01-11T14:29:46Z</dcterms:modified>
</cp:coreProperties>
</file>