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64" r:id="rId2"/>
    <p:sldId id="268" r:id="rId3"/>
    <p:sldId id="285" r:id="rId4"/>
    <p:sldId id="287" r:id="rId5"/>
    <p:sldId id="286" r:id="rId6"/>
    <p:sldId id="288" r:id="rId7"/>
    <p:sldId id="289" r:id="rId8"/>
    <p:sldId id="290" r:id="rId9"/>
    <p:sldId id="291" r:id="rId10"/>
    <p:sldId id="292" r:id="rId11"/>
    <p:sldId id="293" r:id="rId12"/>
    <p:sldId id="294" r:id="rId13"/>
    <p:sldId id="295" r:id="rId14"/>
    <p:sldId id="297" r:id="rId15"/>
    <p:sldId id="296" r:id="rId16"/>
    <p:sldId id="298" r:id="rId17"/>
    <p:sldId id="299" r:id="rId18"/>
    <p:sldId id="30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MdMf/1qSeHPz4qOH2tWt3Q==" hashData="3vN4OULe+t3Ni6+UnXoc/GKjWmlJ5aTBTWlAVfJeEWG4EZMmM1fHA2svmK10PF/bH2bD7ngcwAmFDPtMewCEa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2558" autoAdjust="0"/>
  </p:normalViewPr>
  <p:slideViewPr>
    <p:cSldViewPr snapToGrid="0">
      <p:cViewPr varScale="1">
        <p:scale>
          <a:sx n="62" d="100"/>
          <a:sy n="62" d="100"/>
        </p:scale>
        <p:origin x="2460" y="36"/>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34" charset="-128"/>
                <a:cs typeface="+mn-cs"/>
              </a:rPr>
              <a:t>Where a person has been arrested and held in custody at a police station in connection with an offence, it is the responsibility of the Custody Officer to decide:</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34" charset="-128"/>
                <a:cs typeface="+mn-cs"/>
              </a:rPr>
              <a:t>if there is sufficient evidence at that stage to charge or report for summons</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34" charset="-128"/>
                <a:cs typeface="+mn-cs"/>
              </a:rPr>
              <a:t>if insufficient evidence to justify a charge at that stage but further enquiries may provide additional evidence</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34" charset="-128"/>
                <a:cs typeface="+mn-cs"/>
              </a:rPr>
              <a:t>if insufficient evidence to justify a charge and there is unlikely to be any other evidence obtained</a:t>
            </a: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34" charset="-128"/>
                <a:cs typeface="+mn-cs"/>
              </a:rPr>
              <a:t>If the latter, that person must be released from custody without charge.  Where the decision is to report for summons that person should be unconditionally released from custody.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36662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charset="0"/>
              </a:rPr>
              <a:t>For example</a:t>
            </a:r>
          </a:p>
          <a:p>
            <a:endParaRPr lang="en-GB" altLang="en-US" sz="1100" dirty="0" smtClean="0">
              <a:latin typeface="Arial" charset="0"/>
            </a:endParaRPr>
          </a:p>
          <a:p>
            <a:r>
              <a:rPr lang="en-GB" altLang="en-US" sz="1100" dirty="0" smtClean="0">
                <a:latin typeface="Arial" charset="0"/>
              </a:rPr>
              <a:t>Broadcaster Paul </a:t>
            </a:r>
            <a:r>
              <a:rPr lang="en-GB" altLang="en-US" sz="1100" dirty="0" err="1" smtClean="0">
                <a:latin typeface="Arial" charset="0"/>
              </a:rPr>
              <a:t>Gambaccini</a:t>
            </a:r>
            <a:r>
              <a:rPr lang="en-GB" altLang="en-US" sz="1100" dirty="0" smtClean="0">
                <a:latin typeface="Arial" charset="0"/>
              </a:rPr>
              <a:t> has backed a 28-day limit on the use of police bail after telling MPs he was the victim of a "witch-hunt". </a:t>
            </a:r>
          </a:p>
          <a:p>
            <a:r>
              <a:rPr lang="en-GB" altLang="en-US" sz="1100" dirty="0" smtClean="0">
                <a:latin typeface="Arial" charset="0"/>
              </a:rPr>
              <a:t>Mr </a:t>
            </a:r>
            <a:r>
              <a:rPr lang="en-GB" altLang="en-US" sz="1100" dirty="0" err="1" smtClean="0">
                <a:latin typeface="Arial" charset="0"/>
              </a:rPr>
              <a:t>Gambaccini</a:t>
            </a:r>
            <a:r>
              <a:rPr lang="en-GB" altLang="en-US" sz="1100" dirty="0" smtClean="0">
                <a:latin typeface="Arial" charset="0"/>
              </a:rPr>
              <a:t> was arrested on suspicion of historical sexual abuse and placed on bail for a year before the case against him was dropped.</a:t>
            </a:r>
          </a:p>
          <a:p>
            <a:endParaRPr lang="en-GB" altLang="en-US" sz="1100" dirty="0" smtClean="0">
              <a:latin typeface="Arial" charset="0"/>
            </a:endParaRPr>
          </a:p>
          <a:p>
            <a:r>
              <a:rPr lang="en-GB" altLang="en-US" sz="1100" dirty="0" smtClean="0">
                <a:latin typeface="Arial" charset="0"/>
              </a:rPr>
              <a:t>He told a Commons committee that lost earnings and legal fees had cost him more than £200,000.</a:t>
            </a:r>
          </a:p>
          <a:p>
            <a:r>
              <a:rPr lang="en-GB" altLang="en-US" sz="1100" dirty="0" smtClean="0">
                <a:latin typeface="Arial" charset="0"/>
              </a:rPr>
              <a:t>The Director of Public Prosecutions (DPP) denied there was a "witch-hunt.”</a:t>
            </a:r>
          </a:p>
          <a:p>
            <a:endParaRPr lang="en-GB" altLang="en-US" sz="1100" dirty="0" smtClean="0">
              <a:latin typeface="Arial" charset="0"/>
            </a:endParaRPr>
          </a:p>
          <a:p>
            <a:r>
              <a:rPr lang="en-GB" altLang="en-US" sz="1100" dirty="0" smtClean="0">
                <a:latin typeface="Arial" charset="0"/>
              </a:rPr>
              <a:t>Home Secretary Theresa May announced in December that she was consulting on a 28-day bail limit in all but exceptional cases.</a:t>
            </a: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761486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The default process will be released without bail.</a:t>
            </a:r>
          </a:p>
          <a:p>
            <a:endParaRPr lang="en-GB" altLang="en-US" sz="1100" dirty="0" smtClean="0">
              <a:latin typeface="Arial" charset="0"/>
            </a:endParaRPr>
          </a:p>
          <a:p>
            <a:r>
              <a:rPr lang="en-GB" altLang="en-US" sz="1100" dirty="0" smtClean="0">
                <a:latin typeface="Arial" charset="0"/>
              </a:rPr>
              <a:t>Complex cases will be defined by CPS. When there is a complex case an ACC may extend bail after the Superintendent’s applicable bail period up to 6 months. After the 6 month period these cases have to go to Court to be extended by a Magistrate.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527468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charset="0"/>
              </a:rPr>
              <a:t>For example if a young person is suspected of offending late at night with co-defendants it would be necessary and proportionate to impose a curfew.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466923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951216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Bail conditions such as curfew will need careful consideration. From discussions with Dyfed Powys Courts it is clear that their view is that the longer the bail condition has been in place for will mean further justification will be needed.  The court will be looking closely at the proportionality of any bail conditions and the relevance of them.</a:t>
            </a:r>
          </a:p>
          <a:p>
            <a:endParaRPr lang="en-GB" altLang="en-US" sz="1100" dirty="0" smtClean="0">
              <a:latin typeface="Arial" charset="0"/>
            </a:endParaRPr>
          </a:p>
          <a:p>
            <a:r>
              <a:rPr lang="en-GB" altLang="en-US" sz="1100" dirty="0" smtClean="0">
                <a:latin typeface="Arial" charset="0"/>
              </a:rPr>
              <a:t>There are other pieces of legislation that can protect a vulnerable person for example intimidation of a witness S51 Criminal Justice and public Order Act 1994 </a:t>
            </a:r>
          </a:p>
          <a:p>
            <a:endParaRPr lang="en-GB" altLang="en-US" sz="1100" dirty="0" smtClean="0">
              <a:latin typeface="Arial" charset="0"/>
            </a:endParaRPr>
          </a:p>
          <a:p>
            <a:r>
              <a:rPr lang="en-GB" altLang="en-US" sz="1100" dirty="0" smtClean="0">
                <a:latin typeface="Arial" charset="0"/>
              </a:rPr>
              <a:t>Harassment offence under S2 Protection from harassment Act 1997</a:t>
            </a:r>
          </a:p>
          <a:p>
            <a:endParaRPr lang="en-GB" altLang="en-US" sz="1100" dirty="0" smtClean="0">
              <a:latin typeface="Arial" charset="0"/>
            </a:endParaRPr>
          </a:p>
          <a:p>
            <a:r>
              <a:rPr lang="en-GB" altLang="en-US" sz="1100" dirty="0" smtClean="0">
                <a:latin typeface="Arial" charset="0"/>
              </a:rPr>
              <a:t>Perverting the Course of Justice – Common Law</a:t>
            </a:r>
          </a:p>
          <a:p>
            <a:endParaRPr lang="en-GB" altLang="en-US" sz="1100" dirty="0" smtClean="0">
              <a:latin typeface="Arial" charset="0"/>
            </a:endParaRPr>
          </a:p>
          <a:p>
            <a:r>
              <a:rPr lang="en-GB" altLang="en-US" sz="1100" dirty="0" smtClean="0">
                <a:latin typeface="Arial" charset="0"/>
              </a:rPr>
              <a:t>So, if a breach would constitute a new offence this new legislation leads us to only use bail conditions where they are absolutely necessary. For example, high stake cases or cases involving vulnerability.</a:t>
            </a:r>
          </a:p>
          <a:p>
            <a:endParaRPr lang="en-GB" altLang="en-US" sz="1100" dirty="0" smtClean="0">
              <a:latin typeface="Arial" charset="0"/>
            </a:endParaRPr>
          </a:p>
          <a:p>
            <a:r>
              <a:rPr lang="en-GB" altLang="en-US" sz="1100" dirty="0" smtClean="0">
                <a:latin typeface="Arial" charset="0"/>
              </a:rPr>
              <a:t>The use of these substantive offences could mean a new arrest with a new PACE clock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091860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In the majority of cases the investigation is not CPS ready and there are further enquires to be made the defendant should be released under investigation. This means that the case is still live but the defendant is not released on bail to return to a Police Station.</a:t>
            </a:r>
          </a:p>
          <a:p>
            <a:endParaRPr lang="en-GB" altLang="en-US" sz="1100" dirty="0" smtClean="0">
              <a:latin typeface="Arial" charset="0"/>
            </a:endParaRPr>
          </a:p>
          <a:p>
            <a:r>
              <a:rPr lang="en-GB" altLang="en-US" sz="1100" dirty="0" smtClean="0">
                <a:latin typeface="Arial" charset="0"/>
              </a:rPr>
              <a:t>When a case is finalised the defendant should be informed that the case has been finalised.</a:t>
            </a:r>
          </a:p>
          <a:p>
            <a:endParaRPr lang="en-GB" altLang="en-US" sz="1100" dirty="0" smtClean="0">
              <a:latin typeface="Arial" charset="0"/>
            </a:endParaRPr>
          </a:p>
          <a:p>
            <a:r>
              <a:rPr lang="en-GB" altLang="en-US" sz="1100" dirty="0" smtClean="0">
                <a:latin typeface="Arial" charset="0"/>
              </a:rPr>
              <a:t>Where a person has been released under investigation and there is evidence to proceed then this may be completed under the new postal requisition system or through reporting for summons.  The defendant does not need to be brought back into custody.  Effectively we write to the defendant and give them a date to appear at court.  Alternatively a defendant may be summonsed to court.  At the time of writing there is no date set for the postal requisition system being in place.</a:t>
            </a:r>
          </a:p>
          <a:p>
            <a:endParaRPr lang="en-GB" altLang="en-US" sz="1100" dirty="0" smtClean="0">
              <a:latin typeface="Arial" charset="0"/>
            </a:endParaRPr>
          </a:p>
          <a:p>
            <a:r>
              <a:rPr lang="en-GB" altLang="en-US" sz="1100" dirty="0" smtClean="0">
                <a:latin typeface="Arial" charset="0"/>
              </a:rPr>
              <a:t>New evidence – PACE has been amended (Section 65 Policing and Crime Act 2017) for cases of “release under investigation” . If, since the persons release, new evidence has come to light, and/or an examination or analysis  of existing evidence has been made which could not reasonably have been made before the person’s release then a new custody clock will apply.  In those cases all bail or disposal options are available once again.</a:t>
            </a:r>
          </a:p>
          <a:p>
            <a:endParaRPr lang="en-GB" altLang="en-US" sz="1100" dirty="0" smtClean="0">
              <a:latin typeface="Arial" charset="0"/>
            </a:endParaRPr>
          </a:p>
          <a:p>
            <a:r>
              <a:rPr lang="en-GB" altLang="en-US" sz="1100" dirty="0" smtClean="0">
                <a:latin typeface="Arial" charset="0"/>
              </a:rPr>
              <a:t>The PACE amendment will not apply where a suspect has been released on bail.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093652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charset="0"/>
              </a:rPr>
              <a:t>If the CPS ask for further work and there is less than 7 days left on the applicable bail period (bail clock) then 7 days are added. For example there are 3 days left when a case is sent to the CPS. The CPS state that they require another 3 statements. Then there is 7 days on the bail clock. If there are more than 7 days on the clock then the original bail clock will stand.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499512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charset="0"/>
              </a:rPr>
              <a:t>If the CPS ask for further work and there is less than 7 days left on the applicable bail period (bail clock) then 7 days are added. For example there are 3 days left when a case is sent to the CPS. The CPS state that they require another 3 statements. Then there is 7 days on the bail clock. If there are more than 7 days on the clock then the original bail clock will stand.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389955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7123843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E-form is a continuation of the form originally sent to the Inspector in the first instance.</a:t>
            </a:r>
          </a:p>
          <a:p>
            <a:endParaRPr lang="en-GB" altLang="en-US" sz="1100" dirty="0" smtClean="0">
              <a:latin typeface="Arial" charset="0"/>
            </a:endParaRPr>
          </a:p>
          <a:p>
            <a:r>
              <a:rPr lang="en-GB" altLang="en-US" sz="1100" dirty="0" smtClean="0">
                <a:latin typeface="Arial" charset="0"/>
              </a:rPr>
              <a:t>Bail must be monitored by supervisors on briefings and at the time of writing it is hoped that the bail management will feature a traffic light system (Red, Amber, Green). This will also been monitored on Daily management system. Officers will be expected to show that they have conducted an enquiry diligently and expeditiously. Where there is no good reason for a delay then bail will not be extended.</a:t>
            </a:r>
          </a:p>
          <a:p>
            <a:endParaRPr lang="en-GB" altLang="en-US" sz="1100" dirty="0" smtClean="0">
              <a:latin typeface="Arial" charset="0"/>
            </a:endParaRPr>
          </a:p>
          <a:p>
            <a:r>
              <a:rPr lang="en-GB" altLang="en-US" sz="1100" dirty="0" smtClean="0">
                <a:latin typeface="Arial" charset="0"/>
              </a:rPr>
              <a:t>E-form will be sent to Superintendent group.</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585263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594938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359112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5534910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S PGothic" pitchFamily="34" charset="-128"/>
                <a:cs typeface="+mn-cs"/>
              </a:rPr>
              <a:t>From reviewing the Courts training notes and scenarios they appear to be very keen on due diligence and expeditious nature of the enquiry. Magistrates are receiving training in what is deemed acceptable and what is not. The fact and officer is busy does not reach the threshold.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MS PGothic"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S PGothic" pitchFamily="34" charset="-128"/>
                <a:cs typeface="+mn-cs"/>
              </a:rPr>
              <a:t>Postal requisition is a new system where the Police write to the defendant and provide a Court date. Therefore there is no requirement to be reported.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MS PGothic"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S PGothic" pitchFamily="34" charset="-128"/>
                <a:cs typeface="+mn-cs"/>
              </a:rPr>
              <a:t>Bail conditions must only given when there is a reason to. The use of unconditional bail is legislated for however it will be difficult to justify bail when conditions aren't necessary.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2947570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456617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57028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32965" y="1372416"/>
            <a:ext cx="4551903" cy="2862322"/>
          </a:xfrm>
          <a:prstGeom prst="rect">
            <a:avLst/>
          </a:prstGeom>
          <a:noFill/>
        </p:spPr>
        <p:txBody>
          <a:bodyPr wrap="square" rtlCol="0">
            <a:spAutoFit/>
          </a:bodyPr>
          <a:lstStyle/>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Policing &amp; Crime Act 2017 </a:t>
            </a:r>
          </a:p>
          <a:p>
            <a:pPr algn="ctr"/>
            <a:endPar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endParaRPr>
          </a:p>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Bail </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3"/>
          <a:stretch>
            <a:fillRect/>
          </a:stretch>
        </p:blipFill>
        <p:spPr>
          <a:xfrm>
            <a:off x="2350533" y="5774781"/>
            <a:ext cx="697566" cy="842445"/>
          </a:xfrm>
          <a:prstGeom prst="rect">
            <a:avLst/>
          </a:prstGeom>
        </p:spPr>
      </p:pic>
    </p:spTree>
    <p:extLst>
      <p:ext uri="{BB962C8B-B14F-4D97-AF65-F5344CB8AC3E}">
        <p14:creationId xmlns:p14="http://schemas.microsoft.com/office/powerpoint/2010/main" val="32300172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300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rgbClr val="4F81BD">
                    <a:lumMod val="75000"/>
                  </a:srgbClr>
                </a:solidFill>
                <a:effectLst/>
                <a:uLnTx/>
                <a:uFillTx/>
                <a:latin typeface="Calibri"/>
                <a:ea typeface="+mj-ea"/>
                <a:cs typeface="+mj-cs"/>
              </a:rPr>
              <a:t/>
            </a:r>
            <a:br>
              <a:rPr kumimoji="0" lang="en-GB" sz="4400" b="1" i="0" u="none" strike="noStrike" kern="1200" cap="none" spc="0" normalizeH="0" baseline="0" noProof="0" dirty="0" smtClean="0">
                <a:ln>
                  <a:noFill/>
                </a:ln>
                <a:solidFill>
                  <a:srgbClr val="4F81BD">
                    <a:lumMod val="75000"/>
                  </a:srgbClr>
                </a:solidFill>
                <a:effectLst/>
                <a:uLnTx/>
                <a:uFillTx/>
                <a:latin typeface="Calibri"/>
                <a:ea typeface="+mj-ea"/>
                <a:cs typeface="+mj-cs"/>
              </a:rPr>
            </a:br>
            <a:r>
              <a:rPr kumimoji="0" lang="en-GB" sz="4400" b="1" i="0" u="none" strike="noStrike" kern="1200" cap="none" spc="0" normalizeH="0" baseline="0" noProof="0" dirty="0" smtClean="0">
                <a:ln>
                  <a:noFill/>
                </a:ln>
                <a:solidFill>
                  <a:srgbClr val="FF0000"/>
                </a:solidFill>
                <a:effectLst/>
                <a:uLnTx/>
                <a:uFillTx/>
                <a:latin typeface="Calibri"/>
                <a:ea typeface="+mj-ea"/>
                <a:cs typeface="+mj-cs"/>
              </a:rPr>
              <a:t>What is Bail?</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2"/>
          <p:cNvSpPr txBox="1">
            <a:spLocks/>
          </p:cNvSpPr>
          <p:nvPr/>
        </p:nvSpPr>
        <p:spPr>
          <a:xfrm>
            <a:off x="1231231" y="1417638"/>
            <a:ext cx="9881937"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Bail is a temporary release of an accused person that requires that person to surrender themselves to custody at an appointed place and time.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lang="en-GB" altLang="en-US" dirty="0">
              <a:solidFill>
                <a:srgbClr val="002060"/>
              </a:solidFill>
              <a:latin typeface="Calibri"/>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Bail can be ‘unconditional’ or ‘conditional’ i.e. have certain conditions attached to it.</a:t>
            </a: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13958"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400" b="1" i="0" u="none" strike="noStrike" kern="1200" cap="none" spc="0" normalizeH="0" baseline="0" noProof="0" dirty="0" smtClean="0">
                <a:ln>
                  <a:noFill/>
                </a:ln>
                <a:solidFill>
                  <a:srgbClr val="FF0000"/>
                </a:solidFill>
                <a:effectLst/>
                <a:uLnTx/>
                <a:uFillTx/>
                <a:latin typeface="Calibri"/>
                <a:ea typeface="+mj-ea"/>
                <a:cs typeface="+mj-cs"/>
              </a:rPr>
              <a:t>Policing and Crime Act 2017</a:t>
            </a:r>
            <a:br>
              <a:rPr kumimoji="0" lang="en-US" altLang="en-US" sz="4400" b="1" i="0" u="none" strike="noStrike" kern="1200" cap="none" spc="0" normalizeH="0" baseline="0" noProof="0" dirty="0" smtClean="0">
                <a:ln>
                  <a:noFill/>
                </a:ln>
                <a:solidFill>
                  <a:srgbClr val="FF0000"/>
                </a:solidFill>
                <a:effectLst/>
                <a:uLnTx/>
                <a:uFillTx/>
                <a:latin typeface="Calibri"/>
                <a:ea typeface="+mj-ea"/>
                <a:cs typeface="+mj-cs"/>
              </a:rPr>
            </a:br>
            <a:r>
              <a:rPr kumimoji="0" lang="en-US" altLang="en-US" sz="4800" b="1" i="0" u="none" strike="noStrike" kern="1200" cap="none" spc="0" normalizeH="0" baseline="0" noProof="0" dirty="0" smtClean="0">
                <a:ln>
                  <a:noFill/>
                </a:ln>
                <a:solidFill>
                  <a:srgbClr val="FF0000"/>
                </a:solidFill>
                <a:effectLst/>
                <a:uLnTx/>
                <a:uFillTx/>
                <a:latin typeface="Calibri"/>
                <a:ea typeface="+mj-ea"/>
                <a:cs typeface="+mj-cs"/>
              </a:rPr>
              <a:t>Background</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457200" y="1888958"/>
            <a:ext cx="11253537"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smtClean="0">
                <a:ln>
                  <a:noFill/>
                </a:ln>
                <a:solidFill>
                  <a:srgbClr val="002060"/>
                </a:solidFill>
                <a:effectLst/>
                <a:uLnTx/>
                <a:uFillTx/>
                <a:latin typeface="Calibri"/>
                <a:ea typeface="+mn-ea"/>
                <a:cs typeface="+mn-cs"/>
              </a:rPr>
              <a:t>Historically there has been no time limit or judicial oversight of pre-charge bail. </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smtClean="0">
                <a:ln>
                  <a:noFill/>
                </a:ln>
                <a:solidFill>
                  <a:srgbClr val="002060"/>
                </a:solidFill>
                <a:effectLst/>
                <a:uLnTx/>
                <a:uFillTx/>
                <a:latin typeface="Calibri"/>
                <a:ea typeface="+mn-ea"/>
                <a:cs typeface="+mn-cs"/>
              </a:rPr>
              <a:t>High profile cases where people have spent years on bail.</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smtClean="0">
                <a:ln>
                  <a:noFill/>
                </a:ln>
                <a:solidFill>
                  <a:srgbClr val="002060"/>
                </a:solidFill>
                <a:effectLst/>
                <a:uLnTx/>
                <a:uFillTx/>
                <a:latin typeface="Calibri"/>
                <a:ea typeface="+mn-ea"/>
                <a:cs typeface="+mn-cs"/>
              </a:rPr>
              <a:t>Theresa May 2014 “We must look at statutory time limits on the use of pre-charge bail to prevent people spending months and even years on bail where no charges are ever brought”.</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13958" cy="1143000"/>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solidFill>
                  <a:srgbClr val="FF0000"/>
                </a:solidFill>
              </a:rPr>
              <a:t>Policing and Crime Act 2017</a:t>
            </a:r>
            <a:r>
              <a:rPr lang="en-GB" dirty="0" smtClean="0">
                <a:solidFill>
                  <a:srgbClr val="002060"/>
                </a:solidFill>
              </a:rPr>
              <a:t/>
            </a:r>
            <a:br>
              <a:rPr lang="en-GB" dirty="0" smtClean="0">
                <a:solidFill>
                  <a:srgbClr val="002060"/>
                </a:solidFill>
              </a:rPr>
            </a:br>
            <a:endParaRPr lang="en-GB" dirty="0">
              <a:solidFill>
                <a:srgbClr val="002060"/>
              </a:solidFill>
            </a:endParaRPr>
          </a:p>
        </p:txBody>
      </p:sp>
      <p:sp>
        <p:nvSpPr>
          <p:cNvPr id="3" name="Content Placeholder 4"/>
          <p:cNvSpPr txBox="1">
            <a:spLocks/>
          </p:cNvSpPr>
          <p:nvPr/>
        </p:nvSpPr>
        <p:spPr>
          <a:xfrm>
            <a:off x="569495" y="1231232"/>
            <a:ext cx="11189368" cy="452596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Introducing presumption to release </a:t>
            </a:r>
            <a:r>
              <a:rPr kumimoji="0" lang="en-GB" altLang="en-US" sz="3200" b="0" i="0" u="sng" strike="noStrike" kern="1200" cap="none" spc="0" normalizeH="0" baseline="0" noProof="0" dirty="0" smtClean="0">
                <a:ln>
                  <a:noFill/>
                </a:ln>
                <a:solidFill>
                  <a:srgbClr val="002060"/>
                </a:solidFill>
                <a:effectLst/>
                <a:uLnTx/>
                <a:uFillTx/>
                <a:latin typeface="Calibri"/>
                <a:ea typeface="+mn-ea"/>
                <a:cs typeface="+mn-cs"/>
              </a:rPr>
              <a:t>without bail</a:t>
            </a:r>
          </a:p>
          <a:p>
            <a:pPr marL="342900" marR="0" lvl="0" indent="-342900"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Introducing time limits for pre-charge bail </a:t>
            </a:r>
          </a:p>
          <a:p>
            <a:pPr marL="0" marR="0" lvl="0" indent="0" defTabSz="914400" rtl="0" eaLnBrk="1" fontAlgn="auto" latinLnBrk="0" hangingPunct="1">
              <a:lnSpc>
                <a:spcPct val="100000"/>
              </a:lnSpc>
              <a:spcBef>
                <a:spcPct val="20000"/>
              </a:spcBef>
              <a:spcAft>
                <a:spcPts val="0"/>
              </a:spcAft>
              <a:buClrTx/>
              <a:buSzTx/>
              <a:buNone/>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    (applicable bail period ABP)</a:t>
            </a:r>
          </a:p>
          <a:p>
            <a:pPr marL="342900" marR="0" lvl="0" indent="-342900"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Initial bail period 28 days (Inspector)</a:t>
            </a:r>
          </a:p>
          <a:p>
            <a:pPr marL="342900" marR="0" lvl="0" indent="-342900"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One extension to 3 months (Superintendent) </a:t>
            </a:r>
          </a:p>
          <a:p>
            <a:pPr marL="342900" marR="0" lvl="0" indent="-342900"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Second extension to six months total (ACC but must be defined as a complex case by CPS)</a:t>
            </a:r>
          </a:p>
          <a:p>
            <a:pPr marL="342900" marR="0" lvl="0" indent="-342900"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Further extensions by Magistrate Court (3 months each time)</a:t>
            </a:r>
          </a:p>
          <a:p>
            <a:pPr marL="342900" marR="0" lvl="0" indent="-342900" algn="ctr"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11686044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199" y="274638"/>
            <a:ext cx="11317705"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400" b="0" i="0" u="none" strike="noStrike" kern="1200" cap="none" spc="0" normalizeH="0" baseline="0" noProof="0" dirty="0" smtClean="0">
                <a:ln>
                  <a:noFill/>
                </a:ln>
                <a:solidFill>
                  <a:srgbClr val="002060"/>
                </a:solidFill>
                <a:effectLst/>
                <a:uLnTx/>
                <a:uFillTx/>
                <a:latin typeface="Calibri"/>
                <a:ea typeface="+mj-ea"/>
                <a:cs typeface="+mj-cs"/>
              </a:rPr>
              <a:t/>
            </a:r>
            <a:br>
              <a:rPr kumimoji="0" lang="en-US" altLang="en-US" sz="4400" b="0" i="0" u="none" strike="noStrike" kern="1200" cap="none" spc="0" normalizeH="0" baseline="0" noProof="0" dirty="0" smtClean="0">
                <a:ln>
                  <a:noFill/>
                </a:ln>
                <a:solidFill>
                  <a:srgbClr val="002060"/>
                </a:solidFill>
                <a:effectLst/>
                <a:uLnTx/>
                <a:uFillTx/>
                <a:latin typeface="Calibri"/>
                <a:ea typeface="+mj-ea"/>
                <a:cs typeface="+mj-cs"/>
              </a:rPr>
            </a:br>
            <a:r>
              <a:rPr kumimoji="0" lang="en-US" altLang="en-US" sz="4400" b="1" i="0" u="none" strike="noStrike" kern="1200" cap="none" spc="0" normalizeH="0" baseline="0" noProof="0" dirty="0" smtClean="0">
                <a:ln>
                  <a:noFill/>
                </a:ln>
                <a:solidFill>
                  <a:srgbClr val="FF0000"/>
                </a:solidFill>
                <a:effectLst/>
                <a:uLnTx/>
                <a:uFillTx/>
                <a:latin typeface="Calibri"/>
                <a:ea typeface="+mj-ea"/>
                <a:cs typeface="+mj-cs"/>
              </a:rPr>
              <a:t>Reasons to Impose Bail Conditions</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874296" y="1840831"/>
            <a:ext cx="11317704"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To prevent the suspect from failing to surrender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To prevent the suspect offending whilst on bail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To prevent the suspect from interfering with prosecution witnesses or otherwise obstructing the course of justice.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For the suspect’s own protection, if they are a child or young person.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365832" cy="1121026"/>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800" b="1" i="0" u="none" strike="noStrike" kern="1200" cap="none" spc="0" normalizeH="0" baseline="0" noProof="0" dirty="0" smtClean="0">
                <a:ln>
                  <a:noFill/>
                </a:ln>
                <a:solidFill>
                  <a:srgbClr val="FF0000"/>
                </a:solidFill>
                <a:effectLst/>
                <a:uLnTx/>
                <a:uFillTx/>
                <a:latin typeface="Calibri"/>
                <a:ea typeface="+mj-ea"/>
                <a:cs typeface="+mj-cs"/>
              </a:rPr>
              <a:t>Do you need bail conditions?</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1235242" y="1600200"/>
            <a:ext cx="997819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charset="0"/>
              <a:buNone/>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Are pre-charge bail conditions </a:t>
            </a:r>
            <a:r>
              <a:rPr kumimoji="0" lang="en-GB" sz="3200" b="1" i="0" u="sng" strike="noStrike" kern="1200" cap="none" spc="0" normalizeH="0" baseline="0" noProof="0" dirty="0" smtClean="0">
                <a:ln>
                  <a:noFill/>
                </a:ln>
                <a:solidFill>
                  <a:srgbClr val="002060"/>
                </a:solidFill>
                <a:effectLst/>
                <a:uLnTx/>
                <a:uFillTx/>
                <a:latin typeface="Calibri"/>
                <a:ea typeface="+mn-ea"/>
                <a:cs typeface="+mn-cs"/>
              </a:rPr>
              <a:t>Necessary and Proportionate</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in relation to:</a:t>
            </a:r>
          </a:p>
          <a:p>
            <a:pPr marL="0" marR="0" lvl="0" indent="0" algn="ctr" defTabSz="914400" rtl="0" eaLnBrk="1" fontAlgn="auto" latinLnBrk="0" hangingPunct="1">
              <a:lnSpc>
                <a:spcPct val="100000"/>
              </a:lnSpc>
              <a:spcBef>
                <a:spcPct val="20000"/>
              </a:spcBef>
              <a:spcAft>
                <a:spcPts val="0"/>
              </a:spcAft>
              <a:buClrTx/>
              <a:buSzTx/>
              <a:buFont typeface="Arial" charset="0"/>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The offence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The victim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Protecting the public</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The circumstances of the suspect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16661575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675691"/>
            <a:ext cx="11413958"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800" b="1" i="0" u="none" strike="noStrike" kern="1200" cap="none" spc="0" normalizeH="0" baseline="0" noProof="0" dirty="0" smtClean="0">
                <a:ln>
                  <a:noFill/>
                </a:ln>
                <a:solidFill>
                  <a:srgbClr val="FF0000"/>
                </a:solidFill>
                <a:effectLst/>
                <a:uLnTx/>
                <a:uFillTx/>
                <a:latin typeface="Calibri"/>
                <a:ea typeface="+mj-ea"/>
                <a:cs typeface="+mj-cs"/>
              </a:rPr>
              <a:t>Do you need bail conditions?</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1572126" y="2530642"/>
            <a:ext cx="9781674" cy="274721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Can the condition you intend to impose actually be policed/enforced?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rgbClr val="002060"/>
                </a:solidFill>
                <a:effectLst/>
                <a:uLnTx/>
                <a:uFillTx/>
                <a:latin typeface="Calibri"/>
                <a:ea typeface="+mn-ea"/>
                <a:cs typeface="+mn-cs"/>
              </a:rPr>
              <a:t>Would a breach amount to a new offence?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12788672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a:xfrm>
            <a:off x="352926" y="442166"/>
            <a:ext cx="11550315" cy="1306424"/>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3600" b="0" i="0" u="none" strike="noStrike" kern="1200" cap="none" spc="0" normalizeH="0" baseline="0" noProof="0" dirty="0" smtClean="0">
                <a:ln>
                  <a:noFill/>
                </a:ln>
                <a:solidFill>
                  <a:srgbClr val="FF0000"/>
                </a:solidFill>
                <a:effectLst/>
                <a:uLnTx/>
                <a:uFillTx/>
                <a:latin typeface="Calibri"/>
                <a:ea typeface="+mj-ea"/>
                <a:cs typeface="+mj-cs"/>
              </a:rPr>
              <a:t>Release Under Investigation</a:t>
            </a:r>
            <a:endParaRPr kumimoji="0" lang="en-GB" altLang="en-US" sz="3600" b="0" i="0" u="none" strike="noStrike" kern="1200" cap="none" spc="0" normalizeH="0" baseline="0" noProof="0" dirty="0" smtClean="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621630" y="1937084"/>
            <a:ext cx="11012905"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Where there </a:t>
            </a:r>
            <a:r>
              <a:rPr kumimoji="0" lang="en-GB" altLang="en-US" sz="3200" b="1" i="0" u="none" strike="noStrike" kern="1200" cap="none" spc="0" normalizeH="0" baseline="0" noProof="0" smtClean="0">
                <a:ln>
                  <a:noFill/>
                </a:ln>
                <a:solidFill>
                  <a:srgbClr val="002060"/>
                </a:solidFill>
                <a:effectLst/>
                <a:uLnTx/>
                <a:uFillTx/>
                <a:latin typeface="Calibri"/>
                <a:ea typeface="MS PGothic" pitchFamily="34" charset="-128"/>
                <a:cs typeface="+mn-cs"/>
              </a:rPr>
              <a:t>are </a:t>
            </a: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further enquires there will be a presumption to release and under investigation (no bail).</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When new evidence is found the defendant may be rearrested with a “new clock.”</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The Police </a:t>
            </a:r>
            <a:r>
              <a:rPr kumimoji="0" lang="en-GB" altLang="en-US" sz="3200" b="0" i="0" u="sng" strike="noStrike" kern="1200" cap="none" spc="0" normalizeH="0" baseline="0" noProof="0" smtClean="0">
                <a:ln>
                  <a:noFill/>
                </a:ln>
                <a:solidFill>
                  <a:srgbClr val="002060"/>
                </a:solidFill>
                <a:effectLst/>
                <a:uLnTx/>
                <a:uFillTx/>
                <a:latin typeface="Calibri"/>
                <a:ea typeface="MS PGothic" pitchFamily="34" charset="-128"/>
                <a:cs typeface="+mn-cs"/>
              </a:rPr>
              <a:t>must </a:t>
            </a: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notify a person once a decision has been made not to prosecute them for an offence.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34690285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46042"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800" b="1" i="0" u="none" strike="noStrike" kern="1200" cap="none" spc="0" normalizeH="0" baseline="0" noProof="0" dirty="0" smtClean="0">
                <a:ln>
                  <a:noFill/>
                </a:ln>
                <a:solidFill>
                  <a:srgbClr val="FF0000"/>
                </a:solidFill>
                <a:effectLst/>
                <a:uLnTx/>
                <a:uFillTx/>
                <a:latin typeface="Calibri"/>
                <a:ea typeface="+mj-ea"/>
                <a:cs typeface="+mj-cs"/>
              </a:rPr>
              <a:t>The bail clock</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TextBox 2"/>
          <p:cNvSpPr txBox="1"/>
          <p:nvPr/>
        </p:nvSpPr>
        <p:spPr>
          <a:xfrm>
            <a:off x="1443790" y="2132856"/>
            <a:ext cx="9432758" cy="5047536"/>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0" i="0" u="none" strike="noStrike" kern="0" cap="none" spc="0" normalizeH="0" baseline="0" noProof="0" dirty="0">
                <a:ln>
                  <a:noFill/>
                </a:ln>
                <a:solidFill>
                  <a:srgbClr val="002060"/>
                </a:solidFill>
                <a:effectLst/>
                <a:uLnTx/>
                <a:uFillTx/>
                <a:ea typeface="MS PGothic" pitchFamily="34" charset="-128"/>
              </a:rPr>
              <a:t>The bail clock stops on two occasions</a:t>
            </a:r>
            <a:r>
              <a:rPr kumimoji="0" lang="en-GB" altLang="en-US" sz="3200" b="0" i="0" u="none" strike="noStrike" kern="0" cap="none" spc="0" normalizeH="0" baseline="0" noProof="0" dirty="0" smtClean="0">
                <a:ln>
                  <a:noFill/>
                </a:ln>
                <a:solidFill>
                  <a:srgbClr val="002060"/>
                </a:solidFill>
                <a:effectLst/>
                <a:uLnTx/>
                <a:uFillTx/>
                <a:ea typeface="MS PGothic" pitchFamily="34" charset="-128"/>
              </a:rPr>
              <a:t>:</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200" b="0" i="0" u="none" strike="noStrike" kern="0" cap="none" spc="0" normalizeH="0" baseline="0" noProof="0" dirty="0">
              <a:ln>
                <a:noFill/>
              </a:ln>
              <a:solidFill>
                <a:srgbClr val="002060"/>
              </a:solidFill>
              <a:effectLst/>
              <a:uLnTx/>
              <a:uFillTx/>
              <a:ea typeface="MS PGothic"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0" i="0" u="none" strike="noStrike" kern="0" cap="none" spc="0" normalizeH="0" baseline="0" noProof="0" dirty="0">
                <a:ln>
                  <a:noFill/>
                </a:ln>
                <a:solidFill>
                  <a:srgbClr val="002060"/>
                </a:solidFill>
                <a:effectLst/>
                <a:uLnTx/>
                <a:uFillTx/>
                <a:ea typeface="MS PGothic" pitchFamily="34" charset="-128"/>
              </a:rPr>
              <a:t>1. When a case is referred to the CPS for a charging decision</a:t>
            </a: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0" i="0" u="none" strike="noStrike" kern="0" cap="none" spc="0" normalizeH="0" baseline="0" noProof="0" dirty="0">
                <a:ln>
                  <a:noFill/>
                </a:ln>
                <a:solidFill>
                  <a:srgbClr val="002060"/>
                </a:solidFill>
                <a:effectLst/>
                <a:uLnTx/>
                <a:uFillTx/>
                <a:ea typeface="MS PGothic" pitchFamily="34" charset="-128"/>
              </a:rPr>
              <a:t> -   Restarts if the CPS request further information</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srgbClr val="002060"/>
              </a:solidFill>
              <a:effectLst/>
              <a:uLnTx/>
              <a:uFillTx/>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68825" y="846138"/>
            <a:ext cx="1579386" cy="1681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72093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46042"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800" b="1" i="0" u="none" strike="noStrike" kern="1200" cap="none" spc="0" normalizeH="0" baseline="0" noProof="0" dirty="0" smtClean="0">
                <a:ln>
                  <a:noFill/>
                </a:ln>
                <a:solidFill>
                  <a:srgbClr val="FF0000"/>
                </a:solidFill>
                <a:effectLst/>
                <a:uLnTx/>
                <a:uFillTx/>
                <a:latin typeface="Calibri"/>
                <a:ea typeface="+mj-ea"/>
                <a:cs typeface="+mj-cs"/>
              </a:rPr>
              <a:t>The bail clock</a:t>
            </a:r>
            <a:endParaRPr kumimoji="0" lang="en-GB" sz="4400" b="1" i="0" u="none" strike="noStrike" kern="1200" cap="none" spc="0" normalizeH="0" baseline="0" noProof="0" dirty="0">
              <a:ln>
                <a:noFill/>
              </a:ln>
              <a:solidFill>
                <a:srgbClr val="FF0000"/>
              </a:solidFill>
              <a:effectLst/>
              <a:uLnTx/>
              <a:uFillTx/>
              <a:latin typeface="Calibri"/>
              <a:ea typeface="+mj-ea"/>
              <a:cs typeface="+mj-cs"/>
            </a:endParaRP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68825" y="846138"/>
            <a:ext cx="1579386" cy="1681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600199" y="2758498"/>
            <a:ext cx="9577137" cy="3108543"/>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rPr>
              <a:t>2. When the suspect is in hospital during the end date.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200" b="0" i="0" u="none" strike="noStrike" kern="0" cap="none" spc="0" normalizeH="0" baseline="0" noProof="0" dirty="0" smtClean="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rPr>
              <a:t>Bail is then extended until the day after the suspect comes out of hospital and restarts when the suspect is out of hospital</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smtClean="0">
              <a:ln>
                <a:noFill/>
              </a:ln>
              <a:solidFill>
                <a:srgbClr val="00206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solidFill>
                <a:srgbClr val="002060"/>
              </a:solidFill>
              <a:effectLst/>
              <a:uLnTx/>
              <a:uFillTx/>
            </a:endParaRPr>
          </a:p>
        </p:txBody>
      </p:sp>
    </p:spTree>
    <p:extLst>
      <p:ext uri="{BB962C8B-B14F-4D97-AF65-F5344CB8AC3E}">
        <p14:creationId xmlns:p14="http://schemas.microsoft.com/office/powerpoint/2010/main" val="6707482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199" y="274638"/>
            <a:ext cx="11269579"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800" b="0" i="0" u="none" strike="noStrike" kern="1200" cap="none" spc="0" normalizeH="0" baseline="0" noProof="0" dirty="0" smtClean="0">
                <a:ln>
                  <a:noFill/>
                </a:ln>
                <a:solidFill>
                  <a:srgbClr val="FF0000"/>
                </a:solidFill>
                <a:effectLst/>
                <a:uLnTx/>
                <a:uFillTx/>
                <a:latin typeface="Calibri"/>
                <a:ea typeface="+mj-ea"/>
                <a:cs typeface="+mj-cs"/>
              </a:rPr>
              <a:t>Process pre-charge bail</a:t>
            </a:r>
            <a:endParaRPr kumimoji="0" lang="en-GB" sz="4400" b="0"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617620" y="1616243"/>
            <a:ext cx="11109158" cy="3854116"/>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3200" b="0" i="0" u="none" strike="noStrike" kern="1200" cap="none" spc="0" normalizeH="0" baseline="0" noProof="0" smtClean="0">
                <a:ln>
                  <a:noFill/>
                </a:ln>
                <a:solidFill>
                  <a:srgbClr val="002060"/>
                </a:solidFill>
                <a:effectLst/>
                <a:uLnTx/>
                <a:uFillTx/>
                <a:latin typeface="Calibri"/>
                <a:ea typeface="+mn-ea"/>
                <a:cs typeface="+mn-cs"/>
              </a:rPr>
              <a:t>E-Form application reviewed by Custody Sergeant, considering bail and representations from the defendant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3200" b="0" i="0" u="none" strike="noStrike" kern="1200" cap="none" spc="0" normalizeH="0" baseline="0" noProof="0" smtClean="0">
                <a:ln>
                  <a:noFill/>
                </a:ln>
                <a:solidFill>
                  <a:srgbClr val="002060"/>
                </a:solidFill>
                <a:effectLst/>
                <a:uLnTx/>
                <a:uFillTx/>
                <a:latin typeface="Calibri"/>
                <a:ea typeface="+mn-ea"/>
                <a:cs typeface="+mn-cs"/>
              </a:rPr>
              <a:t>Complete e-form and discuss with Inspector (Inspector does not need to be there in person)</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3200" b="0" i="0" u="none" strike="noStrike" kern="1200" cap="none" spc="0" normalizeH="0" baseline="0" noProof="0" smtClean="0">
                <a:ln>
                  <a:noFill/>
                </a:ln>
                <a:solidFill>
                  <a:srgbClr val="002060"/>
                </a:solidFill>
                <a:effectLst/>
                <a:uLnTx/>
                <a:uFillTx/>
                <a:latin typeface="Calibri"/>
                <a:ea typeface="+mn-ea"/>
                <a:cs typeface="+mn-cs"/>
              </a:rPr>
              <a:t>Inspector can authorise by completing the e-form if they are satisfied the bail is </a:t>
            </a:r>
            <a:r>
              <a:rPr kumimoji="0" lang="en-GB" sz="3200" b="1" i="0" u="sng" strike="noStrike" kern="1200" cap="none" spc="0" normalizeH="0" baseline="0" noProof="0" smtClean="0">
                <a:ln>
                  <a:noFill/>
                </a:ln>
                <a:solidFill>
                  <a:srgbClr val="002060"/>
                </a:solidFill>
                <a:effectLst/>
                <a:uLnTx/>
                <a:uFillTx/>
                <a:latin typeface="Calibri"/>
                <a:ea typeface="+mn-ea"/>
                <a:cs typeface="+mn-cs"/>
              </a:rPr>
              <a:t>necessary and proportionate</a:t>
            </a:r>
            <a:r>
              <a:rPr kumimoji="0" lang="en-GB" sz="3200" b="0" i="0" u="none" strike="noStrike" kern="1200" cap="none" spc="0" normalizeH="0" baseline="0" noProof="0" smtClean="0">
                <a:ln>
                  <a:noFill/>
                </a:ln>
                <a:solidFill>
                  <a:srgbClr val="002060"/>
                </a:solidFill>
                <a:effectLst/>
                <a:uLnTx/>
                <a:uFillTx/>
                <a:latin typeface="Calibri"/>
                <a:ea typeface="+mn-ea"/>
                <a:cs typeface="+mn-cs"/>
              </a:rPr>
              <a:t>. Must seek representations from the defendant.</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3200" b="0" i="0" u="none" strike="noStrike" kern="1200" cap="none" spc="0" normalizeH="0" baseline="0" noProof="0" smtClean="0">
                <a:ln>
                  <a:noFill/>
                </a:ln>
                <a:solidFill>
                  <a:srgbClr val="002060"/>
                </a:solidFill>
                <a:effectLst/>
                <a:uLnTx/>
                <a:uFillTx/>
                <a:latin typeface="Calibri"/>
                <a:ea typeface="+mn-ea"/>
                <a:cs typeface="+mn-cs"/>
              </a:rPr>
              <a:t>If Inspector does not authorise bail suspect must be released without bail.</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3200" b="0" i="0" u="none" strike="noStrike" kern="1200" cap="none" spc="0" normalizeH="0" baseline="0" noProof="0" smtClean="0">
                <a:ln>
                  <a:noFill/>
                </a:ln>
                <a:solidFill>
                  <a:srgbClr val="002060"/>
                </a:solidFill>
                <a:effectLst/>
                <a:uLnTx/>
                <a:uFillTx/>
                <a:latin typeface="Calibri"/>
                <a:ea typeface="+mn-ea"/>
                <a:cs typeface="+mn-cs"/>
              </a:rPr>
              <a:t>If Inspector does authorise bail it will be processed by the Custody Officer.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24436538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300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800" b="0" i="0" u="none" strike="noStrike" kern="1200" cap="none" spc="0" normalizeH="0" baseline="0" noProof="0" dirty="0" smtClean="0">
                <a:ln>
                  <a:noFill/>
                </a:ln>
                <a:solidFill>
                  <a:srgbClr val="FF0000"/>
                </a:solidFill>
                <a:effectLst/>
                <a:uLnTx/>
                <a:uFillTx/>
                <a:latin typeface="Calibri"/>
                <a:ea typeface="+mj-ea"/>
                <a:cs typeface="+mj-cs"/>
              </a:rPr>
              <a:t>Bail - First extension</a:t>
            </a:r>
            <a:endParaRPr kumimoji="0" lang="en-GB" sz="4400" b="0"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561473" y="1632285"/>
            <a:ext cx="11221453" cy="3709736"/>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Decision by Supt using four conditions (submission of e-form)</a:t>
            </a:r>
          </a:p>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A - Does the Supt have reasonable grounds for suspecting the person on bail to be guilty of the offence under Investigation?</a:t>
            </a:r>
          </a:p>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B -  is further investigation needed of any matter in connection with the offence under investigation?</a:t>
            </a:r>
          </a:p>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C - Is the investigation being conducted diligently and expeditiously? </a:t>
            </a:r>
          </a:p>
          <a:p>
            <a:pPr marL="342900" marR="0" lvl="0" indent="-342900" algn="l" defTabSz="914400" rtl="0" eaLnBrk="1" fontAlgn="auto" latinLnBrk="0" hangingPunct="1">
              <a:lnSpc>
                <a:spcPct val="100000"/>
              </a:lnSpc>
              <a:spcBef>
                <a:spcPct val="20000"/>
              </a:spcBef>
              <a:spcAft>
                <a:spcPts val="0"/>
              </a:spcAft>
              <a:buClrTx/>
              <a:buSzTx/>
              <a:buFont typeface="Wingdings" pitchFamily="2" charset="2"/>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n-ea"/>
                <a:cs typeface="+mn-cs"/>
              </a:rPr>
              <a:t>D - Does the Supt have reasonable grounds for believing that further bail is necessary and proportionate in all circumstances?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16152404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4300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800" b="0" i="0" u="none" strike="noStrike" kern="1200" cap="none" spc="0" normalizeH="0" baseline="0" noProof="0" dirty="0" smtClean="0">
                <a:ln>
                  <a:noFill/>
                </a:ln>
                <a:solidFill>
                  <a:srgbClr val="FF0000"/>
                </a:solidFill>
                <a:effectLst/>
                <a:uLnTx/>
                <a:uFillTx/>
                <a:latin typeface="Calibri"/>
                <a:ea typeface="+mj-ea"/>
                <a:cs typeface="+mj-cs"/>
              </a:rPr>
              <a:t>Bail - First extension</a:t>
            </a:r>
            <a:endParaRPr kumimoji="0" lang="en-GB" sz="4400" b="0" i="0" u="none" strike="noStrike" kern="1200" cap="none" spc="0" normalizeH="0" baseline="0" noProof="0" dirty="0">
              <a:ln>
                <a:noFill/>
              </a:ln>
              <a:solidFill>
                <a:srgbClr val="FF0000"/>
              </a:solidFill>
              <a:effectLst/>
              <a:uLnTx/>
              <a:uFillTx/>
              <a:latin typeface="Calibri"/>
              <a:ea typeface="+mj-ea"/>
              <a:cs typeface="+mj-cs"/>
            </a:endParaRPr>
          </a:p>
        </p:txBody>
      </p:sp>
      <p:sp>
        <p:nvSpPr>
          <p:cNvPr id="3" name="Content Placeholder 4"/>
          <p:cNvSpPr txBox="1">
            <a:spLocks/>
          </p:cNvSpPr>
          <p:nvPr/>
        </p:nvSpPr>
        <p:spPr>
          <a:xfrm>
            <a:off x="1058780" y="2001252"/>
            <a:ext cx="9705474"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800" b="1" i="0" u="none" strike="noStrike" kern="1200" cap="none" spc="0" normalizeH="0" baseline="0" noProof="0" dirty="0" smtClean="0">
                <a:ln>
                  <a:noFill/>
                </a:ln>
                <a:solidFill>
                  <a:srgbClr val="002060"/>
                </a:solidFill>
                <a:effectLst/>
                <a:uLnTx/>
                <a:uFillTx/>
                <a:latin typeface="Calibri"/>
                <a:ea typeface="MS PGothic" pitchFamily="34" charset="-128"/>
                <a:cs typeface="+mn-cs"/>
              </a:rPr>
              <a:t>MUST</a:t>
            </a:r>
            <a:r>
              <a:rPr kumimoji="0" lang="en-GB" altLang="en-US" sz="2800" b="0" i="0" u="none" strike="noStrike" kern="1200" cap="none" spc="0" normalizeH="0" baseline="0" noProof="0" dirty="0" smtClean="0">
                <a:ln>
                  <a:noFill/>
                </a:ln>
                <a:solidFill>
                  <a:srgbClr val="002060"/>
                </a:solidFill>
                <a:effectLst/>
                <a:uLnTx/>
                <a:uFillTx/>
                <a:latin typeface="Calibri"/>
                <a:ea typeface="MS PGothic" pitchFamily="34" charset="-128"/>
                <a:cs typeface="+mn-cs"/>
              </a:rPr>
              <a:t> be applied for before the bail period expires (no provision to extend retrospectively)</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MS PGothic" pitchFamily="34" charset="-128"/>
                <a:cs typeface="+mn-cs"/>
              </a:rPr>
              <a:t>If the four conditions are met, bail would be extended from 28 days to 3 months in TOTAL</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MS PGothic" pitchFamily="34" charset="-128"/>
                <a:cs typeface="+mn-cs"/>
              </a:rPr>
              <a:t>In consideration of part D the Supt will decide to keep or vary conditions.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29157553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199" y="274638"/>
            <a:ext cx="11317705"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3600" b="0" i="0" u="none" strike="noStrike" kern="1200" cap="none" spc="0" normalizeH="0" baseline="0" noProof="0" dirty="0" smtClean="0">
                <a:ln>
                  <a:noFill/>
                </a:ln>
                <a:solidFill>
                  <a:srgbClr val="FF0000"/>
                </a:solidFill>
                <a:effectLst/>
                <a:uLnTx/>
                <a:uFillTx/>
                <a:latin typeface="Calibri"/>
                <a:ea typeface="MS PGothic" pitchFamily="34" charset="-128"/>
                <a:cs typeface="+mj-cs"/>
              </a:rPr>
              <a:t>Subsequent Extensions Court</a:t>
            </a:r>
            <a:endParaRPr kumimoji="0" lang="en-GB" sz="4400" b="0" i="0" u="none" strike="noStrike" kern="1200" cap="none" spc="0" normalizeH="0" baseline="0" noProof="0" dirty="0">
              <a:ln>
                <a:noFill/>
              </a:ln>
              <a:solidFill>
                <a:srgbClr val="FF0000"/>
              </a:solidFill>
              <a:effectLst/>
              <a:uLnTx/>
              <a:uFillTx/>
              <a:latin typeface="Calibri"/>
              <a:cs typeface="+mj-cs"/>
            </a:endParaRPr>
          </a:p>
        </p:txBody>
      </p:sp>
      <p:sp>
        <p:nvSpPr>
          <p:cNvPr id="3" name="Content Placeholder 4"/>
          <p:cNvSpPr txBox="1">
            <a:spLocks/>
          </p:cNvSpPr>
          <p:nvPr/>
        </p:nvSpPr>
        <p:spPr>
          <a:xfrm>
            <a:off x="1058779" y="1600200"/>
            <a:ext cx="10106525"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600" b="0" i="0" u="none" strike="noStrike" kern="1200" cap="none" spc="0" normalizeH="0" baseline="0" noProof="0" smtClean="0">
                <a:ln>
                  <a:noFill/>
                </a:ln>
                <a:solidFill>
                  <a:srgbClr val="002060"/>
                </a:solidFill>
                <a:effectLst/>
                <a:uLnTx/>
                <a:uFillTx/>
                <a:latin typeface="Calibri"/>
                <a:ea typeface="MS PGothic" pitchFamily="34" charset="-128"/>
                <a:cs typeface="+mn-cs"/>
              </a:rPr>
              <a:t>As with first extension, this MUST be applied for before the bail period expires.</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600" b="0" i="0" u="none" strike="noStrike" kern="1200" cap="none" spc="0" normalizeH="0" baseline="0" noProof="0" smtClean="0">
                <a:ln>
                  <a:noFill/>
                </a:ln>
                <a:solidFill>
                  <a:srgbClr val="002060"/>
                </a:solidFill>
                <a:effectLst/>
                <a:uLnTx/>
                <a:uFillTx/>
                <a:latin typeface="Calibri"/>
                <a:ea typeface="MS PGothic" pitchFamily="34" charset="-128"/>
                <a:cs typeface="+mn-cs"/>
              </a:rPr>
              <a:t>Must apply to the Court by giving 5 working days notice (7 days before expires).</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600" b="0" i="0" u="none" strike="noStrike" kern="1200" cap="none" spc="0" normalizeH="0" baseline="0" noProof="0" smtClean="0">
                <a:ln>
                  <a:noFill/>
                </a:ln>
                <a:solidFill>
                  <a:srgbClr val="002060"/>
                </a:solidFill>
                <a:effectLst/>
                <a:uLnTx/>
                <a:uFillTx/>
                <a:latin typeface="Calibri"/>
                <a:ea typeface="MS PGothic" pitchFamily="34" charset="-128"/>
                <a:cs typeface="+mn-cs"/>
              </a:rPr>
              <a:t>Court will consider conditions B, C,D</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600" b="0" i="0" u="none" strike="noStrike" kern="1200" cap="none" spc="0" normalizeH="0" baseline="0" noProof="0" smtClean="0">
                <a:ln>
                  <a:noFill/>
                </a:ln>
                <a:solidFill>
                  <a:srgbClr val="002060"/>
                </a:solidFill>
                <a:effectLst/>
                <a:uLnTx/>
                <a:uFillTx/>
                <a:latin typeface="Calibri"/>
                <a:ea typeface="MS PGothic" pitchFamily="34" charset="-128"/>
                <a:cs typeface="+mn-cs"/>
              </a:rPr>
              <a:t>Application will be by e-form.</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600" b="0" i="0" u="none" strike="noStrike" kern="1200" cap="none" spc="0" normalizeH="0" baseline="0" noProof="0" smtClean="0">
                <a:ln>
                  <a:noFill/>
                </a:ln>
                <a:solidFill>
                  <a:srgbClr val="002060"/>
                </a:solidFill>
                <a:effectLst/>
                <a:uLnTx/>
                <a:uFillTx/>
                <a:latin typeface="Calibri"/>
                <a:ea typeface="MS PGothic" pitchFamily="34" charset="-128"/>
                <a:cs typeface="+mn-cs"/>
              </a:rPr>
              <a:t>Defendant must be served with a form explaining the process.</a:t>
            </a:r>
          </a:p>
          <a:p>
            <a:pPr marL="342900" marR="0" lvl="0" indent="-342900" algn="l" defTabSz="914400" rtl="0" eaLnBrk="0" fontAlgn="base" latinLnBrk="0" hangingPunct="0">
              <a:lnSpc>
                <a:spcPct val="100000"/>
              </a:lnSpc>
              <a:spcBef>
                <a:spcPct val="20000"/>
              </a:spcBef>
              <a:spcAft>
                <a:spcPct val="0"/>
              </a:spcAft>
              <a:buClrTx/>
              <a:buSzTx/>
              <a:buFont typeface="Wingdings" pitchFamily="2" charset="2"/>
              <a:buChar char="§"/>
              <a:tabLst/>
              <a:defRPr/>
            </a:pPr>
            <a:r>
              <a:rPr kumimoji="0" lang="en-GB" altLang="en-US" sz="2600" b="0" i="0" u="none" strike="noStrike" kern="1200" cap="none" spc="0" normalizeH="0" baseline="0" noProof="0" smtClean="0">
                <a:ln>
                  <a:noFill/>
                </a:ln>
                <a:solidFill>
                  <a:srgbClr val="002060"/>
                </a:solidFill>
                <a:effectLst/>
                <a:uLnTx/>
                <a:uFillTx/>
                <a:latin typeface="Calibri"/>
                <a:ea typeface="MS PGothic" pitchFamily="34" charset="-128"/>
                <a:cs typeface="+mn-cs"/>
              </a:rPr>
              <a:t>Applications to extend from 3 months to  6 and 9 months will normally be done without a hearing.</a:t>
            </a: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31220733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8"/>
            <a:ext cx="11365832"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000" b="0" i="0" u="none" strike="noStrike" kern="1200" cap="none" spc="0" normalizeH="0" baseline="0" noProof="0" dirty="0" smtClean="0">
                <a:ln>
                  <a:noFill/>
                </a:ln>
                <a:solidFill>
                  <a:srgbClr val="FF0000"/>
                </a:solidFill>
                <a:effectLst/>
                <a:uLnTx/>
                <a:uFillTx/>
                <a:latin typeface="Calibri"/>
                <a:ea typeface="MS PGothic" pitchFamily="34" charset="-128"/>
                <a:cs typeface="+mj-cs"/>
              </a:rPr>
              <a:t>Court Extension</a:t>
            </a:r>
            <a:endParaRPr kumimoji="0" lang="en-GB" sz="4000" b="0" i="0" u="none" strike="noStrike" kern="1200" cap="none" spc="0" normalizeH="0" baseline="0" noProof="0" dirty="0">
              <a:ln>
                <a:noFill/>
              </a:ln>
              <a:solidFill>
                <a:srgbClr val="FF0000"/>
              </a:solidFill>
              <a:effectLst/>
              <a:uLnTx/>
              <a:uFillTx/>
              <a:latin typeface="Calibri"/>
              <a:cs typeface="+mj-cs"/>
            </a:endParaRPr>
          </a:p>
        </p:txBody>
      </p:sp>
      <p:sp>
        <p:nvSpPr>
          <p:cNvPr id="3" name="Content Placeholder 4"/>
          <p:cNvSpPr txBox="1">
            <a:spLocks/>
          </p:cNvSpPr>
          <p:nvPr/>
        </p:nvSpPr>
        <p:spPr>
          <a:xfrm>
            <a:off x="1171074" y="1600200"/>
            <a:ext cx="997818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Applications to extend beyond 12 months will normally have an oral hearing.</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Legal department will present during any oral hearing but the Officer in the Case will attend the Court.</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3200" b="0" i="0" u="none" strike="noStrike" kern="1200" cap="none" spc="0" normalizeH="0" baseline="0" noProof="0" smtClean="0">
                <a:ln>
                  <a:noFill/>
                </a:ln>
                <a:solidFill>
                  <a:srgbClr val="002060"/>
                </a:solidFill>
                <a:effectLst/>
                <a:uLnTx/>
                <a:uFillTx/>
                <a:latin typeface="Calibri"/>
                <a:ea typeface="MS PGothic" pitchFamily="34" charset="-128"/>
                <a:cs typeface="+mn-cs"/>
              </a:rPr>
              <a:t>In sensitive cases the Court will consider withholding from the defendant.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29295407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199" y="274638"/>
            <a:ext cx="11317705"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b="1" i="0" u="none" strike="noStrike" kern="1200" cap="none" spc="0" normalizeH="0" baseline="0" noProof="0" dirty="0" smtClean="0">
                <a:ln>
                  <a:noFill/>
                </a:ln>
                <a:solidFill>
                  <a:srgbClr val="00B050"/>
                </a:solidFill>
                <a:effectLst/>
                <a:uLnTx/>
                <a:uFillTx/>
                <a:latin typeface="Calibri"/>
                <a:ea typeface="MS PGothic" pitchFamily="34" charset="-128"/>
                <a:cs typeface="+mj-cs"/>
              </a:rPr>
              <a:t>Key Points</a:t>
            </a:r>
            <a:endParaRPr kumimoji="0" lang="en-GB" b="1" i="0" u="none" strike="noStrike" kern="1200" cap="none" spc="0" normalizeH="0" baseline="0" noProof="0" dirty="0">
              <a:ln>
                <a:noFill/>
              </a:ln>
              <a:solidFill>
                <a:srgbClr val="00B050"/>
              </a:solidFill>
              <a:effectLst/>
              <a:uLnTx/>
              <a:uFillTx/>
              <a:latin typeface="Calibri"/>
              <a:cs typeface="+mj-cs"/>
            </a:endParaRPr>
          </a:p>
        </p:txBody>
      </p:sp>
      <p:sp>
        <p:nvSpPr>
          <p:cNvPr id="3" name="Content Placeholder 2"/>
          <p:cNvSpPr txBox="1">
            <a:spLocks/>
          </p:cNvSpPr>
          <p:nvPr/>
        </p:nvSpPr>
        <p:spPr bwMode="auto">
          <a:xfrm>
            <a:off x="1219199" y="1495325"/>
            <a:ext cx="9914021"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There is </a:t>
            </a:r>
            <a:r>
              <a:rPr kumimoji="0" lang="en-GB" altLang="en-US" sz="2400" b="1" i="0" u="sng" strike="noStrike" kern="1200" cap="none" spc="0" normalizeH="0" baseline="0" noProof="0" dirty="0" smtClean="0">
                <a:ln>
                  <a:noFill/>
                </a:ln>
                <a:solidFill>
                  <a:srgbClr val="002060"/>
                </a:solidFill>
                <a:effectLst/>
                <a:uLnTx/>
                <a:uFillTx/>
                <a:latin typeface="Calibri"/>
                <a:ea typeface="MS PGothic" pitchFamily="34" charset="-128"/>
              </a:rPr>
              <a:t>always a presumption</a:t>
            </a:r>
            <a:r>
              <a:rPr kumimoji="0" lang="en-GB" altLang="en-US" sz="2400" b="1" i="0" u="none" strike="noStrike" kern="1200" cap="none" spc="0" normalizeH="0" baseline="0" noProof="0" dirty="0" smtClean="0">
                <a:ln>
                  <a:noFill/>
                </a:ln>
                <a:solidFill>
                  <a:srgbClr val="002060"/>
                </a:solidFill>
                <a:effectLst/>
                <a:uLnTx/>
                <a:uFillTx/>
                <a:latin typeface="Calibri"/>
                <a:ea typeface="MS PGothic" pitchFamily="34" charset="-128"/>
              </a:rPr>
              <a:t> </a:t>
            </a: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not to use bail. Bail will be used in limited cases when </a:t>
            </a:r>
            <a:r>
              <a:rPr kumimoji="0" lang="en-GB" altLang="en-US" sz="2400" b="1" i="0" u="sng" strike="noStrike" kern="1200" cap="none" spc="0" normalizeH="0" baseline="0" noProof="0" dirty="0" smtClean="0">
                <a:ln>
                  <a:noFill/>
                </a:ln>
                <a:solidFill>
                  <a:srgbClr val="002060"/>
                </a:solidFill>
                <a:effectLst/>
                <a:uLnTx/>
                <a:uFillTx/>
                <a:latin typeface="Calibri"/>
                <a:ea typeface="MS PGothic" pitchFamily="34" charset="-128"/>
              </a:rPr>
              <a:t>necessary and proportionate</a:t>
            </a:r>
            <a:r>
              <a:rPr kumimoji="0" lang="en-GB" altLang="en-US" sz="2400" b="1" i="0" u="none" strike="noStrike" kern="1200" cap="none" spc="0" normalizeH="0" baseline="0" noProof="0" dirty="0" smtClean="0">
                <a:ln>
                  <a:noFill/>
                </a:ln>
                <a:solidFill>
                  <a:srgbClr val="002060"/>
                </a:solidFill>
                <a:effectLst/>
                <a:uLnTx/>
                <a:uFillTx/>
                <a:latin typeface="Calibri"/>
                <a:ea typeface="MS PGothic" pitchFamily="34" charset="-128"/>
              </a:rPr>
              <a:t>.</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Use of postal requisition or summons where released under investigation.</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2400" b="1" i="0" u="none" strike="noStrike" kern="1200" cap="none" spc="0" normalizeH="0" baseline="0" noProof="0" dirty="0" smtClean="0">
                <a:ln>
                  <a:noFill/>
                </a:ln>
                <a:solidFill>
                  <a:srgbClr val="002060"/>
                </a:solidFill>
                <a:effectLst/>
                <a:uLnTx/>
                <a:uFillTx/>
                <a:latin typeface="Calibri"/>
                <a:ea typeface="MS PGothic" pitchFamily="34" charset="-128"/>
              </a:rPr>
              <a:t>Maximise </a:t>
            </a: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the use of 24 Hours in Custody and where needed seek CPS advice for a charge</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Release No Further Action or Release Under Investigation will be the default.</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Courts have indicated they will be intrusive when applying their test i.e. necessary, proportionate and timely etc.</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r>
              <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rPr>
              <a:t>Quality and timeliness and files is more important then ever</a:t>
            </a: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altLang="en-US" sz="24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endParaRPr>
          </a:p>
          <a:p>
            <a:pPr marL="342900" marR="0" lvl="0" indent="-342900" algn="l" defTabSz="914400" rtl="0" eaLnBrk="0" fontAlgn="base" latinLnBrk="0" hangingPunct="0">
              <a:lnSpc>
                <a:spcPct val="100000"/>
              </a:lnSpc>
              <a:spcBef>
                <a:spcPct val="20000"/>
              </a:spcBef>
              <a:spcAft>
                <a:spcPct val="0"/>
              </a:spcAft>
              <a:buClrTx/>
              <a:buSzTx/>
              <a:buFont typeface="Arial" charset="0"/>
              <a:buChar char="•"/>
              <a:tabLst/>
              <a:defRPr/>
            </a:pPr>
            <a:endParaRPr kumimoji="0" lang="en-GB" altLang="en-US" sz="3200" b="0" i="0" u="none" strike="noStrike" kern="1200" cap="none" spc="0" normalizeH="0" baseline="0" noProof="0" dirty="0" smtClean="0">
              <a:ln>
                <a:noFill/>
              </a:ln>
              <a:solidFill>
                <a:srgbClr val="002060"/>
              </a:solidFill>
              <a:effectLst/>
              <a:uLnTx/>
              <a:uFillTx/>
              <a:latin typeface="Calibri"/>
              <a:ea typeface="MS PGothic" pitchFamily="34" charset="-128"/>
            </a:endParaRPr>
          </a:p>
        </p:txBody>
      </p:sp>
    </p:spTree>
    <p:extLst>
      <p:ext uri="{BB962C8B-B14F-4D97-AF65-F5344CB8AC3E}">
        <p14:creationId xmlns:p14="http://schemas.microsoft.com/office/powerpoint/2010/main" val="39677124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3"/>
          <p:cNvSpPr txBox="1">
            <a:spLocks/>
          </p:cNvSpPr>
          <p:nvPr/>
        </p:nvSpPr>
        <p:spPr>
          <a:xfrm>
            <a:off x="457200" y="274637"/>
            <a:ext cx="11494168" cy="1698541"/>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400" b="0" i="0" u="none" strike="noStrike" kern="1200" cap="none" spc="0" normalizeH="0" baseline="0" noProof="0" dirty="0" smtClean="0">
                <a:ln>
                  <a:noFill/>
                </a:ln>
                <a:solidFill>
                  <a:srgbClr val="002060"/>
                </a:solidFill>
                <a:effectLst/>
                <a:uLnTx/>
                <a:uFillTx/>
                <a:latin typeface="Calibri"/>
                <a:ea typeface="MS PGothic" pitchFamily="34" charset="-128"/>
                <a:cs typeface="+mj-cs"/>
              </a:rPr>
              <a:t>Policing and Crime Act 2017</a:t>
            </a:r>
            <a:br>
              <a:rPr kumimoji="0" lang="en-US" altLang="en-US" sz="4400" b="0" i="0" u="none" strike="noStrike" kern="1200" cap="none" spc="0" normalizeH="0" baseline="0" noProof="0" dirty="0" smtClean="0">
                <a:ln>
                  <a:noFill/>
                </a:ln>
                <a:solidFill>
                  <a:srgbClr val="002060"/>
                </a:solidFill>
                <a:effectLst/>
                <a:uLnTx/>
                <a:uFillTx/>
                <a:latin typeface="Calibri"/>
                <a:ea typeface="MS PGothic" pitchFamily="34" charset="-128"/>
                <a:cs typeface="+mj-cs"/>
              </a:rPr>
            </a:br>
            <a:endParaRPr kumimoji="0" lang="en-US" altLang="en-US" sz="4400" b="0" i="0" u="none" strike="noStrike" kern="1200" cap="none" spc="0" normalizeH="0" baseline="0" noProof="0" dirty="0" smtClean="0">
              <a:ln>
                <a:noFill/>
              </a:ln>
              <a:solidFill>
                <a:srgbClr val="002060"/>
              </a:solidFill>
              <a:effectLst/>
              <a:uLnTx/>
              <a:uFillTx/>
              <a:latin typeface="Calibri"/>
              <a:ea typeface="MS PGothic" pitchFamily="34" charset="-128"/>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4400" b="1" i="0" u="none" strike="noStrike" kern="1200" cap="none" spc="0" normalizeH="0" baseline="0" noProof="0" dirty="0" smtClean="0">
                <a:ln>
                  <a:noFill/>
                </a:ln>
                <a:solidFill>
                  <a:srgbClr val="00B050"/>
                </a:solidFill>
                <a:effectLst/>
                <a:uLnTx/>
                <a:uFillTx/>
                <a:latin typeface="Calibri"/>
                <a:ea typeface="MS PGothic" pitchFamily="34" charset="-128"/>
                <a:cs typeface="+mj-cs"/>
              </a:rPr>
              <a:t>Update</a:t>
            </a:r>
            <a:endParaRPr kumimoji="0" lang="en-GB" sz="4400" b="1" i="0" u="none" strike="noStrike" kern="1200" cap="none" spc="0" normalizeH="0" baseline="0" noProof="0" dirty="0">
              <a:ln>
                <a:noFill/>
              </a:ln>
              <a:solidFill>
                <a:srgbClr val="00B050"/>
              </a:solidFill>
              <a:effectLst/>
              <a:uLnTx/>
              <a:uFillTx/>
              <a:latin typeface="Calibri"/>
              <a:cs typeface="+mj-cs"/>
            </a:endParaRPr>
          </a:p>
        </p:txBody>
      </p:sp>
      <p:sp>
        <p:nvSpPr>
          <p:cNvPr id="3" name="Content Placeholder 4"/>
          <p:cNvSpPr txBox="1">
            <a:spLocks/>
          </p:cNvSpPr>
          <p:nvPr/>
        </p:nvSpPr>
        <p:spPr>
          <a:xfrm>
            <a:off x="1251284" y="2177716"/>
            <a:ext cx="9625263" cy="383807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400" b="0" i="0" u="none" strike="noStrike" kern="1200" cap="none" spc="0" normalizeH="0" baseline="0" noProof="0" smtClean="0">
                <a:ln>
                  <a:noFill/>
                </a:ln>
                <a:solidFill>
                  <a:srgbClr val="002060"/>
                </a:solidFill>
                <a:effectLst/>
                <a:uLnTx/>
                <a:uFillTx/>
                <a:latin typeface="Calibri"/>
                <a:ea typeface="MS PGothic" pitchFamily="34" charset="-128"/>
                <a:cs typeface="+mn-cs"/>
              </a:rPr>
              <a:t>There is a difference in the management when someone is bailed from custody, as opposed to being bailed remotely ie extending bail by post. This does not apply when releasing for a CPS charge decision. If deal remotely then simply a variation of the date.</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smtClean="0">
              <a:ln>
                <a:noFill/>
              </a:ln>
              <a:solidFill>
                <a:srgbClr val="002060"/>
              </a:solidFill>
              <a:effectLst/>
              <a:uLnTx/>
              <a:uFillTx/>
              <a:latin typeface="Calibri"/>
              <a:ea typeface="MS PGothic" pitchFamily="34" charset="-128"/>
              <a:cs typeface="+mn-cs"/>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altLang="en-US" sz="2400" b="0" i="0" u="none" strike="noStrike" kern="1200" cap="none" spc="0" normalizeH="0" baseline="0" noProof="0" smtClean="0">
                <a:ln>
                  <a:noFill/>
                </a:ln>
                <a:solidFill>
                  <a:srgbClr val="002060"/>
                </a:solidFill>
                <a:effectLst/>
                <a:uLnTx/>
                <a:uFillTx/>
                <a:latin typeface="Calibri"/>
                <a:ea typeface="MS PGothic" pitchFamily="34" charset="-128"/>
                <a:cs typeface="+mn-cs"/>
              </a:rPr>
              <a:t>When re-attend custody then the suspect is back in custody. Therefore prior to re-bailing the Inspector must reauthorise bail no matter which ABP they are in. The test is the Necessary and Proportionate. Therefore even if Court or Supt extension then must be authorised by Inspector.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40276457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59750" y="2846817"/>
            <a:ext cx="2048434" cy="2225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3"/>
          <p:cNvSpPr txBox="1">
            <a:spLocks/>
          </p:cNvSpPr>
          <p:nvPr/>
        </p:nvSpPr>
        <p:spPr>
          <a:xfrm>
            <a:off x="457199" y="274637"/>
            <a:ext cx="11253537" cy="2276057"/>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smtClean="0">
                <a:ln>
                  <a:noFill/>
                </a:ln>
                <a:solidFill>
                  <a:srgbClr val="4F81BD">
                    <a:lumMod val="75000"/>
                  </a:srgbClr>
                </a:solidFill>
                <a:effectLst/>
                <a:uLnTx/>
                <a:uFillTx/>
                <a:latin typeface="Calibri"/>
                <a:ea typeface="+mj-ea"/>
                <a:cs typeface="+mj-cs"/>
              </a:rPr>
              <a:t/>
            </a:r>
            <a:br>
              <a:rPr kumimoji="0" lang="en-GB" sz="4400" b="1" i="0" u="none" strike="noStrike" kern="1200" cap="none" spc="0" normalizeH="0" baseline="0" noProof="0" smtClean="0">
                <a:ln>
                  <a:noFill/>
                </a:ln>
                <a:solidFill>
                  <a:srgbClr val="4F81BD">
                    <a:lumMod val="75000"/>
                  </a:srgbClr>
                </a:solidFill>
                <a:effectLst/>
                <a:uLnTx/>
                <a:uFillTx/>
                <a:latin typeface="Calibri"/>
                <a:ea typeface="+mj-ea"/>
                <a:cs typeface="+mj-cs"/>
              </a:rPr>
            </a:br>
            <a:r>
              <a:rPr kumimoji="0" lang="en-GB" sz="4400" b="1" i="0" u="none" strike="noStrike" kern="1200" cap="none" spc="0" normalizeH="0" baseline="0" noProof="0" smtClean="0">
                <a:ln>
                  <a:noFill/>
                </a:ln>
                <a:solidFill>
                  <a:srgbClr val="4F81BD">
                    <a:lumMod val="75000"/>
                  </a:srgbClr>
                </a:solidFill>
                <a:effectLst/>
                <a:uLnTx/>
                <a:uFillTx/>
                <a:latin typeface="Calibri"/>
                <a:ea typeface="+mj-ea"/>
                <a:cs typeface="+mj-cs"/>
              </a:rPr>
              <a:t/>
            </a:r>
            <a:br>
              <a:rPr kumimoji="0" lang="en-GB" sz="4400" b="1" i="0" u="none" strike="noStrike" kern="1200" cap="none" spc="0" normalizeH="0" baseline="0" noProof="0" smtClean="0">
                <a:ln>
                  <a:noFill/>
                </a:ln>
                <a:solidFill>
                  <a:srgbClr val="4F81BD">
                    <a:lumMod val="75000"/>
                  </a:srgbClr>
                </a:solidFill>
                <a:effectLst/>
                <a:uLnTx/>
                <a:uFillTx/>
                <a:latin typeface="Calibri"/>
                <a:ea typeface="+mj-ea"/>
                <a:cs typeface="+mj-cs"/>
              </a:rPr>
            </a:br>
            <a:r>
              <a:rPr kumimoji="0" lang="en-GB" sz="4400" b="1" i="0" u="none" strike="noStrike" kern="1200" cap="none" spc="0" normalizeH="0" baseline="0" noProof="0" smtClean="0">
                <a:ln>
                  <a:noFill/>
                </a:ln>
                <a:solidFill>
                  <a:srgbClr val="4F81BD">
                    <a:lumMod val="75000"/>
                  </a:srgbClr>
                </a:solidFill>
                <a:effectLst/>
                <a:uLnTx/>
                <a:uFillTx/>
                <a:latin typeface="Calibri"/>
                <a:ea typeface="+mj-ea"/>
                <a:cs typeface="+mj-cs"/>
              </a:rPr>
              <a:t>Any Questions?</a:t>
            </a:r>
            <a:endParaRPr kumimoji="0" lang="en-GB" sz="4400" b="0" i="0" u="none" strike="noStrike" kern="1200" cap="none" spc="0" normalizeH="0" baseline="0" noProof="0" dirty="0">
              <a:ln>
                <a:noFill/>
              </a:ln>
              <a:solidFill>
                <a:sysClr val="windowText" lastClr="000000"/>
              </a:solidFill>
              <a:effectLst/>
              <a:uLnTx/>
              <a:uFillTx/>
              <a:latin typeface="Calibri"/>
              <a:ea typeface="+mj-ea"/>
              <a:cs typeface="+mj-cs"/>
            </a:endParaRPr>
          </a:p>
        </p:txBody>
      </p:sp>
    </p:spTree>
    <p:extLst>
      <p:ext uri="{BB962C8B-B14F-4D97-AF65-F5344CB8AC3E}">
        <p14:creationId xmlns:p14="http://schemas.microsoft.com/office/powerpoint/2010/main" val="96019349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2077</Words>
  <Application>Microsoft Office PowerPoint</Application>
  <PresentationFormat>Widescreen</PresentationFormat>
  <Paragraphs>164</Paragraphs>
  <Slides>18</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ＭＳ Ｐゴシック</vt:lpstr>
      <vt:lpstr>ＭＳ Ｐゴシック</vt:lpstr>
      <vt:lpstr>Arial</vt:lpstr>
      <vt:lpstr>Calibri</vt:lpstr>
      <vt:lpstr>Calibri Light</vt:lpstr>
      <vt:lpstr>Microsoft Sans Serif</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45</cp:revision>
  <dcterms:created xsi:type="dcterms:W3CDTF">2018-01-30T11:09:50Z</dcterms:created>
  <dcterms:modified xsi:type="dcterms:W3CDTF">2019-02-26T13:03:27Z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