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30"/>
  </p:notesMasterIdLst>
  <p:sldIdLst>
    <p:sldId id="515" r:id="rId8"/>
    <p:sldId id="516" r:id="rId9"/>
    <p:sldId id="518" r:id="rId10"/>
    <p:sldId id="519" r:id="rId11"/>
    <p:sldId id="520" r:id="rId12"/>
    <p:sldId id="521" r:id="rId13"/>
    <p:sldId id="371" r:id="rId14"/>
    <p:sldId id="522" r:id="rId15"/>
    <p:sldId id="523" r:id="rId16"/>
    <p:sldId id="524" r:id="rId17"/>
    <p:sldId id="375" r:id="rId18"/>
    <p:sldId id="525" r:id="rId19"/>
    <p:sldId id="526" r:id="rId20"/>
    <p:sldId id="527" r:id="rId21"/>
    <p:sldId id="528" r:id="rId22"/>
    <p:sldId id="529" r:id="rId23"/>
    <p:sldId id="530" r:id="rId24"/>
    <p:sldId id="531" r:id="rId25"/>
    <p:sldId id="532" r:id="rId26"/>
    <p:sldId id="533" r:id="rId27"/>
    <p:sldId id="534" r:id="rId28"/>
    <p:sldId id="53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672243-FBED-4599-9B44-4F3FE5C636A2}" v="3" dt="2024-08-28T11:24:21.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8672243-FBED-4599-9B44-4F3FE5C636A2}"/>
    <pc:docChg chg="custSel modSld">
      <pc:chgData name="Paul Tinkler" userId="bcebf29c-73c2-433d-80d2-6bad896374bf" providerId="ADAL" clId="{88672243-FBED-4599-9B44-4F3FE5C636A2}" dt="2024-08-28T11:24:21.542" v="7" actId="27636"/>
      <pc:docMkLst>
        <pc:docMk/>
      </pc:docMkLst>
      <pc:sldChg chg="modSp">
        <pc:chgData name="Paul Tinkler" userId="bcebf29c-73c2-433d-80d2-6bad896374bf" providerId="ADAL" clId="{88672243-FBED-4599-9B44-4F3FE5C636A2}" dt="2024-08-28T11:24:21.242" v="4"/>
        <pc:sldMkLst>
          <pc:docMk/>
          <pc:sldMk cId="1914460729" sldId="371"/>
        </pc:sldMkLst>
        <pc:spChg chg="mod">
          <ac:chgData name="Paul Tinkler" userId="bcebf29c-73c2-433d-80d2-6bad896374bf" providerId="ADAL" clId="{88672243-FBED-4599-9B44-4F3FE5C636A2}" dt="2024-08-28T11:24:21.242" v="4"/>
          <ac:spMkLst>
            <pc:docMk/>
            <pc:sldMk cId="1914460729" sldId="371"/>
            <ac:spMk id="2" creationId="{00000000-0000-0000-0000-000000000000}"/>
          </ac:spMkLst>
        </pc:spChg>
      </pc:sldChg>
      <pc:sldChg chg="modSp mod">
        <pc:chgData name="Paul Tinkler" userId="bcebf29c-73c2-433d-80d2-6bad896374bf" providerId="ADAL" clId="{88672243-FBED-4599-9B44-4F3FE5C636A2}" dt="2024-08-28T11:24:21.498" v="5" actId="27636"/>
        <pc:sldMkLst>
          <pc:docMk/>
          <pc:sldMk cId="4135740326" sldId="375"/>
        </pc:sldMkLst>
        <pc:spChg chg="mod">
          <ac:chgData name="Paul Tinkler" userId="bcebf29c-73c2-433d-80d2-6bad896374bf" providerId="ADAL" clId="{88672243-FBED-4599-9B44-4F3FE5C636A2}" dt="2024-08-28T11:24:21.498" v="5" actId="27636"/>
          <ac:spMkLst>
            <pc:docMk/>
            <pc:sldMk cId="4135740326" sldId="375"/>
            <ac:spMk id="3" creationId="{00000000-0000-0000-0000-000000000000}"/>
          </ac:spMkLst>
        </pc:spChg>
      </pc:sldChg>
      <pc:sldChg chg="addSp delSp modSp mod">
        <pc:chgData name="Paul Tinkler" userId="bcebf29c-73c2-433d-80d2-6bad896374bf" providerId="ADAL" clId="{88672243-FBED-4599-9B44-4F3FE5C636A2}" dt="2024-08-28T11:23:50.233" v="3" actId="20577"/>
        <pc:sldMkLst>
          <pc:docMk/>
          <pc:sldMk cId="3039820784" sldId="515"/>
        </pc:sldMkLst>
        <pc:spChg chg="add mod">
          <ac:chgData name="Paul Tinkler" userId="bcebf29c-73c2-433d-80d2-6bad896374bf" providerId="ADAL" clId="{88672243-FBED-4599-9B44-4F3FE5C636A2}" dt="2024-08-28T11:23:50.233" v="3" actId="20577"/>
          <ac:spMkLst>
            <pc:docMk/>
            <pc:sldMk cId="3039820784" sldId="515"/>
            <ac:spMk id="2" creationId="{27B8C5B4-CB85-C2B4-D94A-E687FC0FBF20}"/>
          </ac:spMkLst>
        </pc:spChg>
        <pc:spChg chg="add mod">
          <ac:chgData name="Paul Tinkler" userId="bcebf29c-73c2-433d-80d2-6bad896374bf" providerId="ADAL" clId="{88672243-FBED-4599-9B44-4F3FE5C636A2}" dt="2024-08-28T11:23:43.083" v="2"/>
          <ac:spMkLst>
            <pc:docMk/>
            <pc:sldMk cId="3039820784" sldId="515"/>
            <ac:spMk id="3" creationId="{383861DA-5D3D-86CA-7BCF-C8FA49AA74F3}"/>
          </ac:spMkLst>
        </pc:spChg>
        <pc:spChg chg="del">
          <ac:chgData name="Paul Tinkler" userId="bcebf29c-73c2-433d-80d2-6bad896374bf" providerId="ADAL" clId="{88672243-FBED-4599-9B44-4F3FE5C636A2}" dt="2024-08-28T11:23:31.813" v="1" actId="478"/>
          <ac:spMkLst>
            <pc:docMk/>
            <pc:sldMk cId="3039820784" sldId="515"/>
            <ac:spMk id="7" creationId="{0C6A9F2F-C9DF-43BF-565E-83D75592DCC3}"/>
          </ac:spMkLst>
        </pc:spChg>
        <pc:picChg chg="del">
          <ac:chgData name="Paul Tinkler" userId="bcebf29c-73c2-433d-80d2-6bad896374bf" providerId="ADAL" clId="{88672243-FBED-4599-9B44-4F3FE5C636A2}" dt="2024-08-28T11:23:29.013" v="0" actId="478"/>
          <ac:picMkLst>
            <pc:docMk/>
            <pc:sldMk cId="3039820784" sldId="515"/>
            <ac:picMk id="6" creationId="{3AFAB0EF-0560-0EF7-E628-FE943F72F36A}"/>
          </ac:picMkLst>
        </pc:picChg>
      </pc:sldChg>
      <pc:sldChg chg="modSp">
        <pc:chgData name="Paul Tinkler" userId="bcebf29c-73c2-433d-80d2-6bad896374bf" providerId="ADAL" clId="{88672243-FBED-4599-9B44-4F3FE5C636A2}" dt="2024-08-28T11:24:21.242" v="4"/>
        <pc:sldMkLst>
          <pc:docMk/>
          <pc:sldMk cId="2264685969" sldId="519"/>
        </pc:sldMkLst>
        <pc:spChg chg="mod">
          <ac:chgData name="Paul Tinkler" userId="bcebf29c-73c2-433d-80d2-6bad896374bf" providerId="ADAL" clId="{88672243-FBED-4599-9B44-4F3FE5C636A2}" dt="2024-08-28T11:24:21.242" v="4"/>
          <ac:spMkLst>
            <pc:docMk/>
            <pc:sldMk cId="2264685969" sldId="519"/>
            <ac:spMk id="2" creationId="{00000000-0000-0000-0000-000000000000}"/>
          </ac:spMkLst>
        </pc:spChg>
      </pc:sldChg>
      <pc:sldChg chg="modSp">
        <pc:chgData name="Paul Tinkler" userId="bcebf29c-73c2-433d-80d2-6bad896374bf" providerId="ADAL" clId="{88672243-FBED-4599-9B44-4F3FE5C636A2}" dt="2024-08-28T11:24:21.242" v="4"/>
        <pc:sldMkLst>
          <pc:docMk/>
          <pc:sldMk cId="1722980669" sldId="520"/>
        </pc:sldMkLst>
        <pc:spChg chg="mod">
          <ac:chgData name="Paul Tinkler" userId="bcebf29c-73c2-433d-80d2-6bad896374bf" providerId="ADAL" clId="{88672243-FBED-4599-9B44-4F3FE5C636A2}" dt="2024-08-28T11:24:21.242" v="4"/>
          <ac:spMkLst>
            <pc:docMk/>
            <pc:sldMk cId="1722980669" sldId="520"/>
            <ac:spMk id="2" creationId="{00000000-0000-0000-0000-000000000000}"/>
          </ac:spMkLst>
        </pc:spChg>
        <pc:spChg chg="mod">
          <ac:chgData name="Paul Tinkler" userId="bcebf29c-73c2-433d-80d2-6bad896374bf" providerId="ADAL" clId="{88672243-FBED-4599-9B44-4F3FE5C636A2}" dt="2024-08-28T11:24:21.242" v="4"/>
          <ac:spMkLst>
            <pc:docMk/>
            <pc:sldMk cId="1722980669" sldId="520"/>
            <ac:spMk id="3" creationId="{00000000-0000-0000-0000-000000000000}"/>
          </ac:spMkLst>
        </pc:spChg>
      </pc:sldChg>
      <pc:sldChg chg="modSp">
        <pc:chgData name="Paul Tinkler" userId="bcebf29c-73c2-433d-80d2-6bad896374bf" providerId="ADAL" clId="{88672243-FBED-4599-9B44-4F3FE5C636A2}" dt="2024-08-28T11:24:21.242" v="4"/>
        <pc:sldMkLst>
          <pc:docMk/>
          <pc:sldMk cId="1610357344" sldId="522"/>
        </pc:sldMkLst>
        <pc:spChg chg="mod">
          <ac:chgData name="Paul Tinkler" userId="bcebf29c-73c2-433d-80d2-6bad896374bf" providerId="ADAL" clId="{88672243-FBED-4599-9B44-4F3FE5C636A2}" dt="2024-08-28T11:24:21.242" v="4"/>
          <ac:spMkLst>
            <pc:docMk/>
            <pc:sldMk cId="1610357344" sldId="522"/>
            <ac:spMk id="2" creationId="{00000000-0000-0000-0000-000000000000}"/>
          </ac:spMkLst>
        </pc:spChg>
      </pc:sldChg>
      <pc:sldChg chg="modSp">
        <pc:chgData name="Paul Tinkler" userId="bcebf29c-73c2-433d-80d2-6bad896374bf" providerId="ADAL" clId="{88672243-FBED-4599-9B44-4F3FE5C636A2}" dt="2024-08-28T11:24:21.242" v="4"/>
        <pc:sldMkLst>
          <pc:docMk/>
          <pc:sldMk cId="3024275247" sldId="523"/>
        </pc:sldMkLst>
        <pc:spChg chg="mod">
          <ac:chgData name="Paul Tinkler" userId="bcebf29c-73c2-433d-80d2-6bad896374bf" providerId="ADAL" clId="{88672243-FBED-4599-9B44-4F3FE5C636A2}" dt="2024-08-28T11:24:21.242" v="4"/>
          <ac:spMkLst>
            <pc:docMk/>
            <pc:sldMk cId="3024275247" sldId="523"/>
            <ac:spMk id="2" creationId="{00000000-0000-0000-0000-000000000000}"/>
          </ac:spMkLst>
        </pc:spChg>
      </pc:sldChg>
      <pc:sldChg chg="modSp">
        <pc:chgData name="Paul Tinkler" userId="bcebf29c-73c2-433d-80d2-6bad896374bf" providerId="ADAL" clId="{88672243-FBED-4599-9B44-4F3FE5C636A2}" dt="2024-08-28T11:24:21.242" v="4"/>
        <pc:sldMkLst>
          <pc:docMk/>
          <pc:sldMk cId="2877491172" sldId="524"/>
        </pc:sldMkLst>
        <pc:spChg chg="mod">
          <ac:chgData name="Paul Tinkler" userId="bcebf29c-73c2-433d-80d2-6bad896374bf" providerId="ADAL" clId="{88672243-FBED-4599-9B44-4F3FE5C636A2}" dt="2024-08-28T11:24:21.242" v="4"/>
          <ac:spMkLst>
            <pc:docMk/>
            <pc:sldMk cId="2877491172" sldId="524"/>
            <ac:spMk id="2" creationId="{00000000-0000-0000-0000-000000000000}"/>
          </ac:spMkLst>
        </pc:spChg>
      </pc:sldChg>
      <pc:sldChg chg="modSp">
        <pc:chgData name="Paul Tinkler" userId="bcebf29c-73c2-433d-80d2-6bad896374bf" providerId="ADAL" clId="{88672243-FBED-4599-9B44-4F3FE5C636A2}" dt="2024-08-28T11:24:21.242" v="4"/>
        <pc:sldMkLst>
          <pc:docMk/>
          <pc:sldMk cId="3706120405" sldId="525"/>
        </pc:sldMkLst>
        <pc:spChg chg="mod">
          <ac:chgData name="Paul Tinkler" userId="bcebf29c-73c2-433d-80d2-6bad896374bf" providerId="ADAL" clId="{88672243-FBED-4599-9B44-4F3FE5C636A2}" dt="2024-08-28T11:24:21.242" v="4"/>
          <ac:spMkLst>
            <pc:docMk/>
            <pc:sldMk cId="3706120405" sldId="525"/>
            <ac:spMk id="2" creationId="{00000000-0000-0000-0000-000000000000}"/>
          </ac:spMkLst>
        </pc:spChg>
      </pc:sldChg>
      <pc:sldChg chg="modSp">
        <pc:chgData name="Paul Tinkler" userId="bcebf29c-73c2-433d-80d2-6bad896374bf" providerId="ADAL" clId="{88672243-FBED-4599-9B44-4F3FE5C636A2}" dt="2024-08-28T11:24:21.242" v="4"/>
        <pc:sldMkLst>
          <pc:docMk/>
          <pc:sldMk cId="3763917963" sldId="528"/>
        </pc:sldMkLst>
        <pc:spChg chg="mod">
          <ac:chgData name="Paul Tinkler" userId="bcebf29c-73c2-433d-80d2-6bad896374bf" providerId="ADAL" clId="{88672243-FBED-4599-9B44-4F3FE5C636A2}" dt="2024-08-28T11:24:21.242" v="4"/>
          <ac:spMkLst>
            <pc:docMk/>
            <pc:sldMk cId="3763917963" sldId="528"/>
            <ac:spMk id="2" creationId="{00000000-0000-0000-0000-000000000000}"/>
          </ac:spMkLst>
        </pc:spChg>
      </pc:sldChg>
      <pc:sldChg chg="modSp mod">
        <pc:chgData name="Paul Tinkler" userId="bcebf29c-73c2-433d-80d2-6bad896374bf" providerId="ADAL" clId="{88672243-FBED-4599-9B44-4F3FE5C636A2}" dt="2024-08-28T11:24:21.533" v="6" actId="27636"/>
        <pc:sldMkLst>
          <pc:docMk/>
          <pc:sldMk cId="3253442664" sldId="533"/>
        </pc:sldMkLst>
        <pc:spChg chg="mod">
          <ac:chgData name="Paul Tinkler" userId="bcebf29c-73c2-433d-80d2-6bad896374bf" providerId="ADAL" clId="{88672243-FBED-4599-9B44-4F3FE5C636A2}" dt="2024-08-28T11:24:21.533" v="6" actId="27636"/>
          <ac:spMkLst>
            <pc:docMk/>
            <pc:sldMk cId="3253442664" sldId="533"/>
            <ac:spMk id="3" creationId="{C68CC14C-38A5-4969-BFA7-6A888782D6E7}"/>
          </ac:spMkLst>
        </pc:spChg>
      </pc:sldChg>
      <pc:sldChg chg="modSp mod">
        <pc:chgData name="Paul Tinkler" userId="bcebf29c-73c2-433d-80d2-6bad896374bf" providerId="ADAL" clId="{88672243-FBED-4599-9B44-4F3FE5C636A2}" dt="2024-08-28T11:24:21.542" v="7" actId="27636"/>
        <pc:sldMkLst>
          <pc:docMk/>
          <pc:sldMk cId="569770190" sldId="534"/>
        </pc:sldMkLst>
        <pc:spChg chg="mod">
          <ac:chgData name="Paul Tinkler" userId="bcebf29c-73c2-433d-80d2-6bad896374bf" providerId="ADAL" clId="{88672243-FBED-4599-9B44-4F3FE5C636A2}" dt="2024-08-28T11:24:21.542" v="7" actId="27636"/>
          <ac:spMkLst>
            <pc:docMk/>
            <pc:sldMk cId="569770190" sldId="534"/>
            <ac:spMk id="3" creationId="{94C393F2-5BB2-4C72-9909-4D34C53F85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28/08/2024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a:t>
            </a:fld>
            <a:endParaRPr lang="en-GB" altLang="en-US"/>
          </a:p>
        </p:txBody>
      </p:sp>
    </p:spTree>
    <p:extLst>
      <p:ext uri="{BB962C8B-B14F-4D97-AF65-F5344CB8AC3E}">
        <p14:creationId xmlns:p14="http://schemas.microsoft.com/office/powerpoint/2010/main" val="3626031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Andrea Shapiro builds on the work of Malcolm Gladwell, whose book – The Tipping Point – analyses and postulates on the social dynamics that cause rapid change.  Shapiro looks at how organisations can apply pressure to different ‘levers’ – the right amount of pressure at the right time – in order to maximise the chances for success with a change initiative.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239892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change is about people – it is a mixture of ‘hard’ and ‘soft’ areas, as we have discussed previously.  Shapiro’s approach suggests it is about spreading ideas – but they don’t spread themselves  Making good ideas contagious requires an environment that nurtures their acceptance.  Without this, even the best ideas about improving work, or the organisation, are likely to be met with apathy and indifference.</a:t>
            </a:r>
          </a:p>
          <a:p>
            <a:endParaRPr lang="en-GB" dirty="0"/>
          </a:p>
          <a:p>
            <a:r>
              <a:rPr lang="en-GB" dirty="0"/>
              <a:t>Apathy undermines and limits potential, so Shapiro’s model focuses on the area of greatest leverage…</a:t>
            </a:r>
            <a:r>
              <a:rPr lang="en-GB" i="1" dirty="0"/>
              <a:t>the people side</a:t>
            </a:r>
            <a:r>
              <a:rPr lang="en-GB" dirty="0"/>
              <a:t>.  The aim is to move people from apathy to advocates – people who talk about the excitement and opportunity offered by the change….evangelists who have influence amongst their peer groups.  </a:t>
            </a:r>
            <a:r>
              <a:rPr lang="en-GB" i="1" u="sng" dirty="0"/>
              <a:t>HOWEVER</a:t>
            </a:r>
            <a:r>
              <a:rPr lang="en-GB" dirty="0"/>
              <a:t>, there is also a danger that both Incubators and Advocates can return to apathy if progress is not made, and if the right support isn’t available at the right time.  That is why the full attention and commitment of leadership is absolutely vital during a change process.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1768606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Already, people are at different stages of the ‘Change Curve’.  This approach looks to leverage the positive employees to help influence and ‘move’ the less enthusiastic employees.  It recognises that change is about people, and their perspectives.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80251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key role of leadership during the change process – creating compelling content that enthuses, energising the environment to generate momentum and movement, and to identify appropriate advocates in as many areas of the organisation as possible and then support them in ‘influencing’ other, less enthusiastic, employees to engage positively with the change process.</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1284459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can lead a discussion comparing and contrasting the notion of compelling content with Kotter, Lewin and Beckhard/Harris – is it not the equivalent of dissatisfaction with the current state and a vision of a better ‘future state’.  Is it also the equivalent of ‘unfreezing’ the current state, as per Lewin?  Draw out the common threads – it is about convincing as many people as possible about the need for change – ideally ‘everyone’.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759862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635218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Contacts</a:t>
            </a:r>
            <a:r>
              <a:rPr lang="en-GB" dirty="0"/>
              <a:t> are opportunities that Advocates have to share their experience and enthusiasm for change with people who feel disconnected from it.  Contacts are often casual meetings in hallways, at the coffee-machines, during lunch breaks, etc. They can also include more formal meetings.  The key to contacts is that they must provide </a:t>
            </a:r>
            <a:r>
              <a:rPr lang="en-GB" i="1" dirty="0"/>
              <a:t>two-way communication </a:t>
            </a:r>
            <a:r>
              <a:rPr lang="en-GB" dirty="0"/>
              <a:t>between Advocates and Apathetics.</a:t>
            </a:r>
          </a:p>
          <a:p>
            <a:endParaRPr lang="en-GB" dirty="0"/>
          </a:p>
          <a:p>
            <a:r>
              <a:rPr lang="en-GB" b="1" u="sng" dirty="0"/>
              <a:t>Mass Exposure </a:t>
            </a:r>
            <a:r>
              <a:rPr lang="en-GB" dirty="0"/>
              <a:t>provides a way to introduce the change by using posters, web-pages, mass e-mails, mass awareness training, or any other means designed to give groups of people information about the change.  Mass exposure is a way to communicate facts and figures about the change.</a:t>
            </a:r>
          </a:p>
          <a:p>
            <a:endParaRPr lang="en-GB" dirty="0"/>
          </a:p>
          <a:p>
            <a:r>
              <a:rPr lang="en-GB" b="1" u="sng" dirty="0"/>
              <a:t>Hire Advocates </a:t>
            </a:r>
            <a:r>
              <a:rPr lang="en-GB" dirty="0"/>
              <a:t>is about affecting the flow into the Advocates pool.  This means that as part oof the hiring/recruitment process, the organisation looks for people that will be Advocates for the change that is happening (or proposed) – it is an attitudinal hiring, in addition to skills, knowledge and experience.  This can help increase momentum for the change.</a:t>
            </a:r>
          </a:p>
          <a:p>
            <a:endParaRPr lang="en-GB" dirty="0"/>
          </a:p>
          <a:p>
            <a:r>
              <a:rPr lang="en-GB" b="1" u="sng" dirty="0"/>
              <a:t>Shift Resisters</a:t>
            </a:r>
            <a:r>
              <a:rPr lang="en-GB" b="1" u="none" dirty="0"/>
              <a:t> </a:t>
            </a:r>
            <a:r>
              <a:rPr lang="en-GB" dirty="0"/>
              <a:t>addresses the fact that an organisation may need to move persistent Resisters to a department that will be unaffected by the change, or to assignments more consistent with their beliefs, or even remove them from the organisation altogether.  If the change is important, no-one can be allowed to sabotage it.</a:t>
            </a:r>
          </a:p>
          <a:p>
            <a:endParaRPr lang="en-GB" dirty="0"/>
          </a:p>
          <a:p>
            <a:r>
              <a:rPr lang="en-GB" b="1" i="0" u="sng" dirty="0"/>
              <a:t>Infrastructure</a:t>
            </a:r>
            <a:r>
              <a:rPr lang="en-GB" dirty="0"/>
              <a:t> needs to be developed to support change – hardware, software, facilities, layout, physical locations, processes, policies and manuals – whatever is needed for the specific change programme.</a:t>
            </a:r>
          </a:p>
          <a:p>
            <a:endParaRPr lang="en-GB" dirty="0"/>
          </a:p>
          <a:p>
            <a:r>
              <a:rPr lang="en-GB" b="1" u="sng" dirty="0"/>
              <a:t>Walk the Talk </a:t>
            </a:r>
            <a:r>
              <a:rPr lang="en-GB" dirty="0"/>
              <a:t>refers to leading by example.  Leadership is more than having authority, it requires setting the standard, or in Mahatma Gandhi’s words, ‘being the change you want to see’.  Note: this is one of the most important levels of change.</a:t>
            </a:r>
          </a:p>
          <a:p>
            <a:endParaRPr lang="en-GB" dirty="0"/>
          </a:p>
          <a:p>
            <a:r>
              <a:rPr lang="en-GB" b="1" u="sng" dirty="0"/>
              <a:t>Reward &amp; Recognition </a:t>
            </a:r>
            <a:r>
              <a:rPr lang="en-GB" dirty="0"/>
              <a:t>includes monetary incentives and formal/informal recognition for support of the change.  This needs to be applied consistently and equitably in support of the change process.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57876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0357972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single ‘right’ answer to the question of leadership style, but leaders definitely have to be visible, energetic, accessible, engaged in the process, and communicating with their employees.  </a:t>
            </a:r>
            <a:r>
              <a:rPr lang="en-GB" i="1" dirty="0"/>
              <a:t>Listening</a:t>
            </a:r>
            <a:r>
              <a:rPr lang="en-GB" dirty="0"/>
              <a:t> being a key skill, as well as influencing.  Whether its ‘transformational leadership’, ‘Servant leadership’ or Goleman’s Authoritative (not Autocratic!!) Leadership – leaders and managers have to ‘WALK THE TALK’.  Nothing alienates of disheartens people more than the ‘</a:t>
            </a:r>
            <a:r>
              <a:rPr lang="en-GB" i="1" dirty="0"/>
              <a:t>don’t do as I do, do as I say</a:t>
            </a:r>
            <a:r>
              <a:rPr lang="en-GB" dirty="0"/>
              <a:t>’ attitude.  If you do not </a:t>
            </a:r>
            <a:r>
              <a:rPr lang="en-GB" b="1" i="1" dirty="0"/>
              <a:t>walk the talk</a:t>
            </a:r>
            <a:r>
              <a:rPr lang="en-GB" dirty="0"/>
              <a:t>, then you feed the Apathetics and Resisters, and starve the Advocates and Incubators.</a:t>
            </a:r>
          </a:p>
          <a:p>
            <a:endParaRPr lang="en-GB" dirty="0"/>
          </a:p>
          <a:p>
            <a:r>
              <a:rPr lang="en-GB" dirty="0"/>
              <a:t>Management need to act on the 7 Levers, in order to support the change initiative at all levels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131235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discuss with students – what are their views?  Have they experienced any examples of these?  Share own experiences.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651957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Tutor to discuss with students – what are their views?  Have they experienced any examples of these?  Share own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2662681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Tutor to discuss with students – what are their views?  Have they experienced any examples of these?  Share own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16443153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0057828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7322043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886431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1108505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85034407"/>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799111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0333145"/>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8445948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0216128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78294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121551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235116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270674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817515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90760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84335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50152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384162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6558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6268730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617775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045203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15022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50225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323196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110017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404164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220286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178548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7806086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3514758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4126128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190260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9257214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68553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5.png"/><Relationship Id="rId5" Type="http://schemas.openxmlformats.org/officeDocument/2006/relationships/theme" Target="../theme/theme4.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5" Type="http://schemas.openxmlformats.org/officeDocument/2006/relationships/slideLayout" Target="../slideLayouts/slideLayout43.xml"/><Relationship Id="rId4" Type="http://schemas.openxmlformats.org/officeDocument/2006/relationships/slideLayout" Target="../slideLayouts/slideLayout4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07680066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171881127"/>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73665240"/>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43201831"/>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2633538"/>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149425"/>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1.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8C5B4-CB85-C2B4-D94A-E687FC0FBF20}"/>
              </a:ext>
            </a:extLst>
          </p:cNvPr>
          <p:cNvSpPr>
            <a:spLocks noGrp="1"/>
          </p:cNvSpPr>
          <p:nvPr>
            <p:ph type="title"/>
          </p:nvPr>
        </p:nvSpPr>
        <p:spPr>
          <a:xfrm>
            <a:off x="219117" y="4589603"/>
            <a:ext cx="3943350" cy="657312"/>
          </a:xfrm>
        </p:spPr>
        <p:txBody>
          <a:bodyPr/>
          <a:lstStyle/>
          <a:p>
            <a:pPr algn="ctr"/>
            <a:r>
              <a:rPr lang="en-GB" sz="4000" i="1" dirty="0">
                <a:solidFill>
                  <a:schemeClr val="bg1"/>
                </a:solidFill>
              </a:rPr>
              <a:t>Session 8</a:t>
            </a:r>
          </a:p>
        </p:txBody>
      </p:sp>
      <p:sp>
        <p:nvSpPr>
          <p:cNvPr id="3" name="TextBox 2">
            <a:extLst>
              <a:ext uri="{FF2B5EF4-FFF2-40B4-BE49-F238E27FC236}">
                <a16:creationId xmlns:a16="http://schemas.microsoft.com/office/drawing/2014/main" id="{383861DA-5D3D-86CA-7BCF-C8FA49AA74F3}"/>
              </a:ext>
            </a:extLst>
          </p:cNvPr>
          <p:cNvSpPr txBox="1"/>
          <p:nvPr/>
        </p:nvSpPr>
        <p:spPr>
          <a:xfrm>
            <a:off x="655906" y="1161980"/>
            <a:ext cx="3069771" cy="3170099"/>
          </a:xfrm>
          <a:prstGeom prst="rect">
            <a:avLst/>
          </a:prstGeom>
          <a:noFill/>
        </p:spPr>
        <p:txBody>
          <a:bodyPr wrap="square" rtlCol="0">
            <a:spAutoFit/>
          </a:bodyPr>
          <a:lstStyle/>
          <a:p>
            <a:pPr algn="ctr"/>
            <a:r>
              <a:rPr lang="en-GB" sz="4000" dirty="0">
                <a:solidFill>
                  <a:schemeClr val="bg1"/>
                </a:solidFill>
              </a:rPr>
              <a:t>BMSK6011</a:t>
            </a:r>
          </a:p>
          <a:p>
            <a:pPr algn="ctr"/>
            <a:endParaRPr lang="en-GB" sz="4000" dirty="0">
              <a:solidFill>
                <a:schemeClr val="bg1"/>
              </a:solidFill>
            </a:endParaRPr>
          </a:p>
          <a:p>
            <a:pPr algn="ctr"/>
            <a:r>
              <a:rPr lang="en-GB" sz="4000" dirty="0">
                <a:solidFill>
                  <a:schemeClr val="bg1"/>
                </a:solidFill>
              </a:rPr>
              <a:t>Leading and Implementing Change</a:t>
            </a:r>
          </a:p>
        </p:txBody>
      </p:sp>
    </p:spTree>
    <p:extLst>
      <p:ext uri="{BB962C8B-B14F-4D97-AF65-F5344CB8AC3E}">
        <p14:creationId xmlns:p14="http://schemas.microsoft.com/office/powerpoint/2010/main" val="3039820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t>Creating Contagious Commitment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 Positive Epidemic</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Good Leaders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Support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Seven Levers</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280905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0"/>
            <a:ext cx="7886700" cy="775940"/>
          </a:xfrm>
        </p:spPr>
        <p:txBody>
          <a:bodyPr/>
          <a:lstStyle/>
          <a:p>
            <a:r>
              <a:rPr lang="en-GB" dirty="0"/>
              <a:t>Creating Contagious Commitment</a:t>
            </a:r>
          </a:p>
        </p:txBody>
      </p:sp>
      <p:sp>
        <p:nvSpPr>
          <p:cNvPr id="3" name="Content Placeholder 2"/>
          <p:cNvSpPr>
            <a:spLocks noGrp="1"/>
          </p:cNvSpPr>
          <p:nvPr>
            <p:ph idx="1"/>
          </p:nvPr>
        </p:nvSpPr>
        <p:spPr>
          <a:xfrm>
            <a:off x="395536" y="1253331"/>
            <a:ext cx="5671542" cy="4351338"/>
          </a:xfrm>
        </p:spPr>
        <p:txBody>
          <a:bodyPr/>
          <a:lstStyle/>
          <a:p>
            <a:r>
              <a:rPr lang="en-GB" dirty="0">
                <a:solidFill>
                  <a:srgbClr val="0000CC"/>
                </a:solidFill>
              </a:rPr>
              <a:t>Andrea Shapiro</a:t>
            </a:r>
          </a:p>
          <a:p>
            <a:r>
              <a:rPr lang="en-GB" dirty="0">
                <a:solidFill>
                  <a:srgbClr val="0000CC"/>
                </a:solidFill>
              </a:rPr>
              <a:t>Applying the </a:t>
            </a:r>
            <a:r>
              <a:rPr lang="en-GB" i="1" dirty="0">
                <a:solidFill>
                  <a:srgbClr val="0000CC"/>
                </a:solidFill>
              </a:rPr>
              <a:t>Tipping Point </a:t>
            </a:r>
            <a:r>
              <a:rPr lang="en-GB" dirty="0">
                <a:solidFill>
                  <a:srgbClr val="0000CC"/>
                </a:solidFill>
              </a:rPr>
              <a:t>to organisational change</a:t>
            </a:r>
          </a:p>
          <a:p>
            <a:endParaRPr lang="en-GB" dirty="0">
              <a:solidFill>
                <a:srgbClr val="0000FF"/>
              </a:solidFill>
            </a:endParaRPr>
          </a:p>
          <a:p>
            <a:pPr marL="0" indent="0">
              <a:buNone/>
            </a:pPr>
            <a:r>
              <a:rPr lang="en-GB" sz="2400" dirty="0">
                <a:solidFill>
                  <a:srgbClr val="002060"/>
                </a:solidFill>
              </a:rPr>
              <a:t>Shapiro, A. (2010) </a:t>
            </a:r>
            <a:r>
              <a:rPr lang="en-GB" sz="2400" i="1" dirty="0">
                <a:solidFill>
                  <a:srgbClr val="002060"/>
                </a:solidFill>
              </a:rPr>
              <a:t>Creating Contagious Commitment</a:t>
            </a:r>
            <a:r>
              <a:rPr lang="en-GB" sz="2400" dirty="0">
                <a:solidFill>
                  <a:srgbClr val="002060"/>
                </a:solidFill>
              </a:rPr>
              <a:t>. 2</a:t>
            </a:r>
            <a:r>
              <a:rPr lang="en-GB" sz="2400" baseline="30000" dirty="0">
                <a:solidFill>
                  <a:srgbClr val="002060"/>
                </a:solidFill>
              </a:rPr>
              <a:t>nd</a:t>
            </a:r>
            <a:r>
              <a:rPr lang="en-GB" sz="2400" dirty="0">
                <a:solidFill>
                  <a:srgbClr val="002060"/>
                </a:solidFill>
              </a:rPr>
              <a:t> edn. Hillsborough, North Carolina: Strategy Perspective.</a:t>
            </a:r>
          </a:p>
          <a:p>
            <a:endParaRPr lang="en-GB" dirty="0">
              <a:solidFill>
                <a:srgbClr val="0000FF"/>
              </a:solidFill>
            </a:endParaRPr>
          </a:p>
          <a:p>
            <a:endParaRPr lang="en-GB" dirty="0">
              <a:solidFill>
                <a:srgbClr val="0000FF"/>
              </a:solidFill>
            </a:endParaRPr>
          </a:p>
        </p:txBody>
      </p:sp>
      <p:pic>
        <p:nvPicPr>
          <p:cNvPr id="4" name="Picture 3">
            <a:extLst>
              <a:ext uri="{FF2B5EF4-FFF2-40B4-BE49-F238E27FC236}">
                <a16:creationId xmlns:a16="http://schemas.microsoft.com/office/drawing/2014/main" id="{E2CCFCD3-3D28-4B0E-A4BF-BB05B7518A43}"/>
              </a:ext>
            </a:extLst>
          </p:cNvPr>
          <p:cNvPicPr>
            <a:picLocks noChangeAspect="1"/>
          </p:cNvPicPr>
          <p:nvPr/>
        </p:nvPicPr>
        <p:blipFill>
          <a:blip r:embed="rId3"/>
          <a:stretch>
            <a:fillRect/>
          </a:stretch>
        </p:blipFill>
        <p:spPr>
          <a:xfrm>
            <a:off x="7045523" y="1844824"/>
            <a:ext cx="2098477" cy="2791991"/>
          </a:xfrm>
          <a:prstGeom prst="rect">
            <a:avLst/>
          </a:prstGeom>
        </p:spPr>
      </p:pic>
    </p:spTree>
    <p:extLst>
      <p:ext uri="{BB962C8B-B14F-4D97-AF65-F5344CB8AC3E}">
        <p14:creationId xmlns:p14="http://schemas.microsoft.com/office/powerpoint/2010/main" val="387928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53B703B-896E-4C14-B367-DDDB2618C3F1}"/>
              </a:ext>
            </a:extLst>
          </p:cNvPr>
          <p:cNvSpPr txBox="1"/>
          <p:nvPr/>
        </p:nvSpPr>
        <p:spPr>
          <a:xfrm>
            <a:off x="6804248" y="4941168"/>
            <a:ext cx="2188548" cy="369332"/>
          </a:xfrm>
          <a:prstGeom prst="rect">
            <a:avLst/>
          </a:prstGeom>
          <a:noFill/>
        </p:spPr>
        <p:txBody>
          <a:bodyPr wrap="none" rtlCol="0">
            <a:spAutoFit/>
          </a:bodyPr>
          <a:lstStyle/>
          <a:p>
            <a:r>
              <a:rPr lang="en-GB" dirty="0"/>
              <a:t>(Shapiro, 2010, p. 19)</a:t>
            </a:r>
          </a:p>
        </p:txBody>
      </p: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chemeClr val="tx1">
                    <a:lumMod val="75000"/>
                    <a:lumOff val="25000"/>
                  </a:schemeClr>
                </a:solidFill>
              </a:rPr>
              <a:t>Apathetics feel completely disconnected from the change or unaffected by it</a:t>
            </a:r>
          </a:p>
          <a:p>
            <a:r>
              <a:rPr lang="en-GB" dirty="0">
                <a:solidFill>
                  <a:srgbClr val="0070C0"/>
                </a:solidFill>
              </a:rPr>
              <a:t>Incubators are thinking about how it affects them or how it will work in their environment</a:t>
            </a:r>
          </a:p>
          <a:p>
            <a:r>
              <a:rPr lang="en-GB" dirty="0">
                <a:solidFill>
                  <a:srgbClr val="0000CC"/>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829"/>
            <a:ext cx="8229600" cy="1143000"/>
          </a:xfrm>
        </p:spPr>
        <p:txBody>
          <a:bodyPr/>
          <a:lstStyle/>
          <a:p>
            <a:r>
              <a:rPr lang="en-GB" dirty="0"/>
              <a:t>Which means…</a:t>
            </a:r>
          </a:p>
        </p:txBody>
      </p:sp>
      <p:sp>
        <p:nvSpPr>
          <p:cNvPr id="3" name="Content Placeholder 2"/>
          <p:cNvSpPr>
            <a:spLocks noGrp="1"/>
          </p:cNvSpPr>
          <p:nvPr>
            <p:ph idx="1"/>
          </p:nvPr>
        </p:nvSpPr>
        <p:spPr>
          <a:xfrm>
            <a:off x="457200" y="1269829"/>
            <a:ext cx="8229600" cy="3917032"/>
          </a:xfrm>
        </p:spPr>
        <p:txBody>
          <a:bodyPr/>
          <a:lstStyle/>
          <a:p>
            <a:r>
              <a:rPr lang="en-GB" sz="2400" dirty="0">
                <a:solidFill>
                  <a:schemeClr val="tx1">
                    <a:lumMod val="75000"/>
                    <a:lumOff val="25000"/>
                  </a:schemeClr>
                </a:solidFill>
              </a:rPr>
              <a:t>An infectious attitude of enthusiasm toward the change spreads when Advocates come into contact with Apathetics</a:t>
            </a:r>
          </a:p>
          <a:p>
            <a:r>
              <a:rPr lang="en-GB" sz="2400" dirty="0">
                <a:solidFill>
                  <a:schemeClr val="tx1">
                    <a:lumMod val="75000"/>
                    <a:lumOff val="25000"/>
                  </a:schemeClr>
                </a:solidFill>
              </a:rPr>
              <a:t>Some Apathetics will begin to incubate the new idea</a:t>
            </a:r>
          </a:p>
          <a:p>
            <a:r>
              <a:rPr lang="en-GB" sz="2400" dirty="0">
                <a:solidFill>
                  <a:schemeClr val="tx1">
                    <a:lumMod val="75000"/>
                    <a:lumOff val="25000"/>
                  </a:schemeClr>
                </a:solidFill>
              </a:rPr>
              <a:t>Some Incubators will go on to becomes Advocates themselves</a:t>
            </a:r>
          </a:p>
          <a:p>
            <a:r>
              <a:rPr lang="en-GB" sz="2400" dirty="0">
                <a:solidFill>
                  <a:schemeClr val="tx1">
                    <a:lumMod val="75000"/>
                    <a:lumOff val="25000"/>
                  </a:schemeClr>
                </a:solidFill>
              </a:rPr>
              <a:t>Others will remain unconvinced and return to the Apathetics pool</a:t>
            </a:r>
          </a:p>
          <a:p>
            <a:r>
              <a:rPr lang="en-GB" sz="2400" dirty="0">
                <a:solidFill>
                  <a:schemeClr val="tx1">
                    <a:lumMod val="75000"/>
                    <a:lumOff val="25000"/>
                  </a:schemeClr>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521840" y="1295762"/>
            <a:ext cx="2100319" cy="954107"/>
          </a:xfrm>
          <a:prstGeom prst="rect">
            <a:avLst/>
          </a:prstGeom>
          <a:noFill/>
        </p:spPr>
        <p:txBody>
          <a:bodyPr wrap="none" rtlCol="0">
            <a:spAutoFit/>
          </a:bodyPr>
          <a:lstStyle/>
          <a:p>
            <a:pPr algn="ctr"/>
            <a:r>
              <a:rPr lang="en-GB" sz="2800" b="1" dirty="0">
                <a:solidFill>
                  <a:srgbClr val="002060"/>
                </a:solidFill>
              </a:rPr>
              <a:t>Energised</a:t>
            </a:r>
          </a:p>
          <a:p>
            <a:pPr algn="ctr"/>
            <a:r>
              <a:rPr lang="en-GB" sz="2800" b="1" dirty="0">
                <a:solidFill>
                  <a:srgbClr val="00206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chemeClr val="tx1">
                    <a:lumMod val="75000"/>
                    <a:lumOff val="25000"/>
                  </a:schemeClr>
                </a:solidFill>
              </a:rPr>
              <a:t>Compelling</a:t>
            </a:r>
          </a:p>
          <a:p>
            <a:pPr algn="ctr"/>
            <a:r>
              <a:rPr lang="en-GB" sz="2800" b="1" dirty="0">
                <a:solidFill>
                  <a:schemeClr val="tx1">
                    <a:lumMod val="75000"/>
                    <a:lumOff val="25000"/>
                  </a:schemeClr>
                </a:solidFill>
              </a:rPr>
              <a:t> Content</a:t>
            </a:r>
          </a:p>
        </p:txBody>
      </p:sp>
      <p:sp>
        <p:nvSpPr>
          <p:cNvPr id="3" name="TextBox 2">
            <a:extLst>
              <a:ext uri="{FF2B5EF4-FFF2-40B4-BE49-F238E27FC236}">
                <a16:creationId xmlns:a16="http://schemas.microsoft.com/office/drawing/2014/main" id="{85BA1534-25FA-4E75-9D3D-2A52E8205617}"/>
              </a:ext>
            </a:extLst>
          </p:cNvPr>
          <p:cNvSpPr txBox="1"/>
          <p:nvPr/>
        </p:nvSpPr>
        <p:spPr>
          <a:xfrm>
            <a:off x="6804248" y="4941168"/>
            <a:ext cx="2188548" cy="369332"/>
          </a:xfrm>
          <a:prstGeom prst="rect">
            <a:avLst/>
          </a:prstGeom>
          <a:noFill/>
        </p:spPr>
        <p:txBody>
          <a:bodyPr wrap="none" rtlCol="0">
            <a:spAutoFit/>
          </a:bodyPr>
          <a:lstStyle/>
          <a:p>
            <a:r>
              <a:rPr lang="en-GB" dirty="0"/>
              <a:t>(Shapiro, 2010, p. 23)</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chemeClr val="tx1">
                    <a:lumMod val="85000"/>
                    <a:lumOff val="15000"/>
                  </a:schemeClr>
                </a:solidFill>
              </a:rPr>
              <a:t>Compelling Content </a:t>
            </a:r>
            <a:r>
              <a:rPr lang="en-GB" sz="2800" dirty="0">
                <a:solidFill>
                  <a:schemeClr val="tx1">
                    <a:lumMod val="85000"/>
                    <a:lumOff val="15000"/>
                  </a:schemeClr>
                </a:solidFill>
              </a:rPr>
              <a:t>– An important change addressing a real problem, for which a clear case has been made</a:t>
            </a:r>
          </a:p>
          <a:p>
            <a:r>
              <a:rPr lang="en-GB" sz="2800" b="1" dirty="0">
                <a:solidFill>
                  <a:srgbClr val="0070C0"/>
                </a:solidFill>
              </a:rPr>
              <a:t>Energised Environment </a:t>
            </a:r>
            <a:r>
              <a:rPr lang="en-GB" sz="2800" dirty="0">
                <a:solidFill>
                  <a:srgbClr val="0070C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Support </a:t>
            </a:r>
            <a:br>
              <a:rPr lang="en-GB" dirty="0"/>
            </a:br>
            <a:r>
              <a:rPr lang="en-GB" dirty="0"/>
              <a:t>&amp; People Support</a:t>
            </a:r>
          </a:p>
        </p:txBody>
      </p:sp>
      <p:graphicFrame>
        <p:nvGraphicFramePr>
          <p:cNvPr id="4" name="Content Placeholder 3"/>
          <p:cNvGraphicFramePr>
            <a:graphicFrameLocks noGrp="1"/>
          </p:cNvGraphicFramePr>
          <p:nvPr>
            <p:ph idx="1"/>
          </p:nvPr>
        </p:nvGraphicFramePr>
        <p:xfrm>
          <a:off x="1187624" y="1628800"/>
          <a:ext cx="7067128" cy="384934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b="0" dirty="0">
                          <a:solidFill>
                            <a:schemeClr val="tx1"/>
                          </a:solidFill>
                        </a:rPr>
                        <a:t>ENVIRONMENTAL</a:t>
                      </a:r>
                      <a:r>
                        <a:rPr lang="en-GB" b="0" baseline="0" dirty="0">
                          <a:solidFill>
                            <a:schemeClr val="tx1"/>
                          </a:solidFill>
                        </a:rPr>
                        <a:t> SUPPORT</a:t>
                      </a:r>
                      <a:endParaRPr lang="en-GB" b="0" dirty="0">
                        <a:solidFill>
                          <a:schemeClr val="tx1"/>
                        </a:solidFill>
                      </a:endParaRP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chemeClr val="tx1">
                              <a:lumMod val="65000"/>
                              <a:lumOff val="35000"/>
                            </a:schemeClr>
                          </a:solidFill>
                        </a:rPr>
                        <a:t>Confusion slows acceptance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tc>
                  <a:txBody>
                    <a:bodyPr/>
                    <a:lstStyle/>
                    <a:p>
                      <a:pPr algn="ctr"/>
                      <a:r>
                        <a:rPr lang="en-GB" dirty="0">
                          <a:solidFill>
                            <a:schemeClr val="tx1">
                              <a:lumMod val="65000"/>
                              <a:lumOff val="35000"/>
                            </a:schemeClr>
                          </a:solidFill>
                        </a:rPr>
                        <a:t>With support, the Advocates help ensure success</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0070C0"/>
                          </a:solidFill>
                        </a:rPr>
                        <a:t>Low</a:t>
                      </a:r>
                    </a:p>
                  </a:txBody>
                  <a:tcPr anchor="ctr">
                    <a:solidFill>
                      <a:schemeClr val="accent1">
                        <a:lumMod val="40000"/>
                        <a:lumOff val="60000"/>
                      </a:schemeClr>
                    </a:solidFill>
                  </a:tcPr>
                </a:tc>
                <a:tc>
                  <a:txBody>
                    <a:bodyPr/>
                    <a:lstStyle/>
                    <a:p>
                      <a:pPr algn="ctr"/>
                      <a:r>
                        <a:rPr lang="en-GB" dirty="0">
                          <a:solidFill>
                            <a:schemeClr val="tx1">
                              <a:lumMod val="65000"/>
                              <a:lumOff val="35000"/>
                            </a:schemeClr>
                          </a:solidFill>
                        </a:rPr>
                        <a:t>Lack of support almost guarantees failure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tc>
                  <a:txBody>
                    <a:bodyPr/>
                    <a:lstStyle/>
                    <a:p>
                      <a:pPr algn="ctr"/>
                      <a:r>
                        <a:rPr lang="en-GB" dirty="0">
                          <a:solidFill>
                            <a:schemeClr val="tx1">
                              <a:lumMod val="65000"/>
                              <a:lumOff val="35000"/>
                            </a:schemeClr>
                          </a:solidFill>
                        </a:rPr>
                        <a:t>Cynicism slows acceptance</a:t>
                      </a:r>
                    </a:p>
                    <a:p>
                      <a:pPr algn="ctr"/>
                      <a:endParaRPr lang="en-GB" dirty="0">
                        <a:solidFill>
                          <a:schemeClr val="tx1">
                            <a:lumMod val="65000"/>
                            <a:lumOff val="35000"/>
                          </a:schemeClr>
                        </a:solidFill>
                      </a:endParaRPr>
                    </a:p>
                    <a:p>
                      <a:pPr algn="ctr"/>
                      <a:r>
                        <a:rPr lang="en-GB" dirty="0">
                          <a:solidFill>
                            <a:schemeClr val="tx1">
                              <a:lumMod val="65000"/>
                              <a:lumOff val="35000"/>
                            </a:schemeClr>
                          </a:solidFill>
                        </a:rPr>
                        <a:t>Wasted ££</a:t>
                      </a: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0070C0"/>
                          </a:solidFill>
                        </a:rPr>
                        <a:t>Low</a:t>
                      </a:r>
                      <a:r>
                        <a:rPr lang="en-GB" dirty="0">
                          <a:solidFill>
                            <a:srgbClr val="FF0000"/>
                          </a:solidFill>
                        </a:rPr>
                        <a:t> </a:t>
                      </a:r>
                    </a:p>
                  </a:txBody>
                  <a:tcPr anchor="ctr">
                    <a:solidFill>
                      <a:schemeClr val="accent1">
                        <a:lumMod val="40000"/>
                        <a:lumOff val="6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dirty="0"/>
                        <a:t>PEOPLE SUPPORT</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
        <p:nvSpPr>
          <p:cNvPr id="3" name="TextBox 2">
            <a:extLst>
              <a:ext uri="{FF2B5EF4-FFF2-40B4-BE49-F238E27FC236}">
                <a16:creationId xmlns:a16="http://schemas.microsoft.com/office/drawing/2014/main" id="{250B4DFF-F770-45E3-94F1-82CEDBA77FB1}"/>
              </a:ext>
            </a:extLst>
          </p:cNvPr>
          <p:cNvSpPr txBox="1"/>
          <p:nvPr/>
        </p:nvSpPr>
        <p:spPr>
          <a:xfrm>
            <a:off x="6955452" y="5373216"/>
            <a:ext cx="1963358" cy="338554"/>
          </a:xfrm>
          <a:prstGeom prst="rect">
            <a:avLst/>
          </a:prstGeom>
          <a:noFill/>
        </p:spPr>
        <p:txBody>
          <a:bodyPr wrap="none" rtlCol="0">
            <a:spAutoFit/>
          </a:bodyPr>
          <a:lstStyle/>
          <a:p>
            <a:r>
              <a:rPr lang="en-GB" sz="1600" dirty="0"/>
              <a:t>(Shapiro, 2010, p. 34)</a:t>
            </a:r>
          </a:p>
        </p:txBody>
      </p:sp>
    </p:spTree>
    <p:extLst>
      <p:ext uri="{BB962C8B-B14F-4D97-AF65-F5344CB8AC3E}">
        <p14:creationId xmlns:p14="http://schemas.microsoft.com/office/powerpoint/2010/main" val="302427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71320FD-05AE-4C3C-93D4-599AB60126F9}"/>
              </a:ext>
            </a:extLst>
          </p:cNvPr>
          <p:cNvSpPr txBox="1"/>
          <p:nvPr/>
        </p:nvSpPr>
        <p:spPr>
          <a:xfrm>
            <a:off x="6804248" y="4941168"/>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normAutofit lnSpcReduction="10000"/>
          </a:bodyPr>
          <a:lstStyle/>
          <a:p>
            <a:r>
              <a:rPr lang="en-GB" sz="2400" b="1" i="1" dirty="0">
                <a:solidFill>
                  <a:srgbClr val="0000CC"/>
                </a:solidFill>
              </a:rPr>
              <a:t>Advocates</a:t>
            </a:r>
            <a:r>
              <a:rPr lang="en-GB" sz="2400" dirty="0">
                <a:solidFill>
                  <a:srgbClr val="0000CC"/>
                </a:solidFill>
              </a:rPr>
              <a:t> are people whose experience in the change leads them to believe that it will make a positive difference.  They are interested in sharing their own expertise and enthusiasm with others – in the hope of making implementation of change successful.  Leadership need to support these people – even offering communication/influencing skills training, to help them in their efforts to encourage support for the change.</a:t>
            </a:r>
          </a:p>
          <a:p>
            <a:r>
              <a:rPr lang="en-GB" sz="2400" b="1" i="1" dirty="0">
                <a:solidFill>
                  <a:schemeClr val="accent5">
                    <a:lumMod val="75000"/>
                  </a:schemeClr>
                </a:solidFill>
              </a:rPr>
              <a:t>Incubators</a:t>
            </a:r>
            <a:r>
              <a:rPr lang="en-GB" sz="2400" dirty="0">
                <a:solidFill>
                  <a:schemeClr val="accent5">
                    <a:lumMod val="75000"/>
                  </a:schemeClr>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
        <p:nvSpPr>
          <p:cNvPr id="5" name="TextBox 4">
            <a:extLst>
              <a:ext uri="{FF2B5EF4-FFF2-40B4-BE49-F238E27FC236}">
                <a16:creationId xmlns:a16="http://schemas.microsoft.com/office/drawing/2014/main" id="{9863D91A-CF56-4B80-87EF-CDF9D6384630}"/>
              </a:ext>
            </a:extLst>
          </p:cNvPr>
          <p:cNvSpPr txBox="1"/>
          <p:nvPr/>
        </p:nvSpPr>
        <p:spPr>
          <a:xfrm>
            <a:off x="6775940" y="5248672"/>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chemeClr val="bg2">
                    <a:lumMod val="25000"/>
                  </a:schemeClr>
                </a:solidFill>
              </a:rPr>
              <a:t>Apathetics</a:t>
            </a:r>
            <a:r>
              <a:rPr lang="en-GB" sz="2400" dirty="0">
                <a:solidFill>
                  <a:schemeClr val="bg2">
                    <a:lumMod val="25000"/>
                  </a:schemeClr>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7030A0"/>
                </a:solidFill>
              </a:rPr>
              <a:t>Resisters</a:t>
            </a:r>
            <a:r>
              <a:rPr lang="en-GB" sz="2400" dirty="0">
                <a:solidFill>
                  <a:srgbClr val="7030A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
        <p:nvSpPr>
          <p:cNvPr id="5" name="TextBox 4">
            <a:extLst>
              <a:ext uri="{FF2B5EF4-FFF2-40B4-BE49-F238E27FC236}">
                <a16:creationId xmlns:a16="http://schemas.microsoft.com/office/drawing/2014/main" id="{DD3CF00B-B553-479B-AABE-5BF81F98E41E}"/>
              </a:ext>
            </a:extLst>
          </p:cNvPr>
          <p:cNvSpPr txBox="1"/>
          <p:nvPr/>
        </p:nvSpPr>
        <p:spPr>
          <a:xfrm>
            <a:off x="6804248" y="4941168"/>
            <a:ext cx="2188548" cy="369332"/>
          </a:xfrm>
          <a:prstGeom prst="rect">
            <a:avLst/>
          </a:prstGeom>
          <a:noFill/>
        </p:spPr>
        <p:txBody>
          <a:bodyPr wrap="none" rtlCol="0">
            <a:spAutoFit/>
          </a:bodyPr>
          <a:lstStyle/>
          <a:p>
            <a:r>
              <a:rPr lang="en-GB" dirty="0"/>
              <a:t>(Shapiro, 2010, p. 76)</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lstStyle/>
          <a:p>
            <a:pPr algn="ctr"/>
            <a:r>
              <a:rPr lang="en-GB" dirty="0"/>
              <a:t>Perceived value and support drive attitudes towards </a:t>
            </a:r>
            <a:r>
              <a:rPr lang="en-GB" i="1" dirty="0"/>
              <a:t>change</a:t>
            </a:r>
          </a:p>
        </p:txBody>
      </p:sp>
      <p:graphicFrame>
        <p:nvGraphicFramePr>
          <p:cNvPr id="4" name="Content Placeholder 3"/>
          <p:cNvGraphicFramePr>
            <a:graphicFrameLocks noGrp="1"/>
          </p:cNvGraphicFramePr>
          <p:nvPr>
            <p:ph idx="1"/>
          </p:nvPr>
        </p:nvGraphicFramePr>
        <p:xfrm>
          <a:off x="1038436" y="1556792"/>
          <a:ext cx="7067128" cy="412366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sz="2000" b="1" dirty="0">
                          <a:solidFill>
                            <a:schemeClr val="tx1"/>
                          </a:solidFill>
                        </a:rPr>
                        <a:t>Management Support for the Change</a:t>
                      </a: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002060"/>
                          </a:solidFill>
                        </a:rPr>
                        <a:t>Look for what caused the poor perception</a:t>
                      </a:r>
                    </a:p>
                  </a:txBody>
                  <a:tcPr>
                    <a:solidFill>
                      <a:schemeClr val="bg1">
                        <a:lumMod val="85000"/>
                      </a:schemeClr>
                    </a:solidFill>
                  </a:tcPr>
                </a:tc>
                <a:tc>
                  <a:txBody>
                    <a:bodyPr/>
                    <a:lstStyle/>
                    <a:p>
                      <a:pPr algn="ctr"/>
                      <a:r>
                        <a:rPr lang="en-GB" dirty="0">
                          <a:solidFill>
                            <a:srgbClr val="002060"/>
                          </a:solidFill>
                        </a:rPr>
                        <a:t>Positive contagious commitment with potential to spread through the organisation</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0070C0"/>
                          </a:solidFill>
                        </a:rPr>
                        <a:t>Low</a:t>
                      </a:r>
                    </a:p>
                  </a:txBody>
                  <a:tcPr anchor="ctr">
                    <a:solidFill>
                      <a:schemeClr val="accent1">
                        <a:lumMod val="40000"/>
                        <a:lumOff val="60000"/>
                      </a:schemeClr>
                    </a:solidFill>
                  </a:tcPr>
                </a:tc>
                <a:tc>
                  <a:txBody>
                    <a:bodyPr/>
                    <a:lstStyle/>
                    <a:p>
                      <a:pPr algn="ctr"/>
                      <a:r>
                        <a:rPr lang="en-GB" dirty="0">
                          <a:solidFill>
                            <a:srgbClr val="002060"/>
                          </a:solidFill>
                        </a:rPr>
                        <a:t>Negative contagious apathy or resistance that leads to failure</a:t>
                      </a:r>
                    </a:p>
                  </a:txBody>
                  <a:tcPr>
                    <a:solidFill>
                      <a:schemeClr val="bg1">
                        <a:lumMod val="85000"/>
                      </a:schemeClr>
                    </a:solidFill>
                  </a:tcPr>
                </a:tc>
                <a:tc>
                  <a:txBody>
                    <a:bodyPr/>
                    <a:lstStyle/>
                    <a:p>
                      <a:pPr algn="ctr"/>
                      <a:r>
                        <a:rPr lang="en-GB" dirty="0">
                          <a:solidFill>
                            <a:srgbClr val="002060"/>
                          </a:solidFill>
                        </a:rPr>
                        <a:t>Look for ways to increase support</a:t>
                      </a:r>
                      <a:r>
                        <a:rPr lang="en-GB" baseline="0" dirty="0">
                          <a:solidFill>
                            <a:srgbClr val="002060"/>
                          </a:solidFill>
                        </a:rPr>
                        <a:t> while there is still positive perception</a:t>
                      </a:r>
                      <a:endParaRPr lang="en-GB" dirty="0">
                        <a:solidFill>
                          <a:srgbClr val="002060"/>
                        </a:solidFill>
                      </a:endParaRP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0070C0"/>
                          </a:solidFill>
                        </a:rPr>
                        <a:t>BURDEN</a:t>
                      </a:r>
                    </a:p>
                  </a:txBody>
                  <a:tcPr anchor="ctr">
                    <a:solidFill>
                      <a:schemeClr val="accent1">
                        <a:lumMod val="40000"/>
                        <a:lumOff val="60000"/>
                      </a:schemeClr>
                    </a:solidFill>
                  </a:tcPr>
                </a:tc>
                <a:tc>
                  <a:txBody>
                    <a:bodyPr/>
                    <a:lstStyle/>
                    <a:p>
                      <a:pPr algn="ctr"/>
                      <a:r>
                        <a:rPr lang="en-GB" dirty="0">
                          <a:solidFill>
                            <a:srgbClr val="0000FF"/>
                          </a:solidFill>
                        </a:rPr>
                        <a:t>BENEFITS</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sz="2400" b="1" dirty="0"/>
                        <a:t>Perceived Value of the Change</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
        <p:nvSpPr>
          <p:cNvPr id="3" name="TextBox 2">
            <a:extLst>
              <a:ext uri="{FF2B5EF4-FFF2-40B4-BE49-F238E27FC236}">
                <a16:creationId xmlns:a16="http://schemas.microsoft.com/office/drawing/2014/main" id="{A5EDD52C-941A-4741-B2E0-B188FECEA85F}"/>
              </a:ext>
            </a:extLst>
          </p:cNvPr>
          <p:cNvSpPr txBox="1"/>
          <p:nvPr/>
        </p:nvSpPr>
        <p:spPr>
          <a:xfrm>
            <a:off x="0" y="5301208"/>
            <a:ext cx="2188548" cy="369332"/>
          </a:xfrm>
          <a:prstGeom prst="rect">
            <a:avLst/>
          </a:prstGeom>
          <a:noFill/>
        </p:spPr>
        <p:txBody>
          <a:bodyPr wrap="none" rtlCol="0">
            <a:spAutoFit/>
          </a:bodyPr>
          <a:lstStyle/>
          <a:p>
            <a:r>
              <a:rPr lang="en-GB" dirty="0"/>
              <a:t>(Shapiro, 2010, p. 19)</a:t>
            </a:r>
          </a:p>
        </p:txBody>
      </p:sp>
    </p:spTree>
    <p:extLst>
      <p:ext uri="{BB962C8B-B14F-4D97-AF65-F5344CB8AC3E}">
        <p14:creationId xmlns:p14="http://schemas.microsoft.com/office/powerpoint/2010/main" val="3155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a:t>
            </a:r>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chemeClr val="bg2">
                    <a:lumMod val="25000"/>
                  </a:schemeClr>
                </a:solidFill>
              </a:rPr>
              <a:t>Environmental-Support Levers</a:t>
            </a:r>
          </a:p>
          <a:p>
            <a:pPr lvl="1"/>
            <a:r>
              <a:rPr lang="en-GB" sz="2600" dirty="0">
                <a:solidFill>
                  <a:schemeClr val="bg2">
                    <a:lumMod val="25000"/>
                  </a:schemeClr>
                </a:solidFill>
              </a:rPr>
              <a:t>Infrastructure</a:t>
            </a:r>
          </a:p>
          <a:p>
            <a:pPr lvl="1"/>
            <a:r>
              <a:rPr lang="en-GB" sz="2600" dirty="0">
                <a:solidFill>
                  <a:schemeClr val="bg2">
                    <a:lumMod val="25000"/>
                  </a:schemeClr>
                </a:solidFill>
              </a:rPr>
              <a:t>Walk the Talk</a:t>
            </a:r>
          </a:p>
          <a:p>
            <a:pPr lvl="1"/>
            <a:r>
              <a:rPr lang="en-GB" sz="2600" dirty="0">
                <a:solidFill>
                  <a:schemeClr val="bg2">
                    <a:lumMod val="25000"/>
                  </a:schemeClr>
                </a:solidFill>
              </a:rPr>
              <a:t>Reward &amp; Recognition</a:t>
            </a:r>
          </a:p>
        </p:txBody>
      </p:sp>
      <p:sp>
        <p:nvSpPr>
          <p:cNvPr id="5" name="TextBox 4">
            <a:extLst>
              <a:ext uri="{FF2B5EF4-FFF2-40B4-BE49-F238E27FC236}">
                <a16:creationId xmlns:a16="http://schemas.microsoft.com/office/drawing/2014/main" id="{7A63CAF9-4B33-4DEA-928C-AACA348F6471}"/>
              </a:ext>
            </a:extLst>
          </p:cNvPr>
          <p:cNvSpPr txBox="1"/>
          <p:nvPr/>
        </p:nvSpPr>
        <p:spPr>
          <a:xfrm>
            <a:off x="6804248" y="4941168"/>
            <a:ext cx="1611467" cy="369332"/>
          </a:xfrm>
          <a:prstGeom prst="rect">
            <a:avLst/>
          </a:prstGeom>
          <a:noFill/>
        </p:spPr>
        <p:txBody>
          <a:bodyPr wrap="none" rtlCol="0">
            <a:spAutoFit/>
          </a:bodyPr>
          <a:lstStyle/>
          <a:p>
            <a:r>
              <a:rPr lang="en-GB" dirty="0"/>
              <a:t>(Shapiro, 2010)</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00CC"/>
          </a:solidFill>
          <a:ln>
            <a:solidFill>
              <a:srgbClr val="00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GB" dirty="0"/>
              <a:t>Some observations</a:t>
            </a:r>
          </a:p>
        </p:txBody>
      </p:sp>
      <p:sp>
        <p:nvSpPr>
          <p:cNvPr id="3" name="Content Placeholder 2"/>
          <p:cNvSpPr>
            <a:spLocks noGrp="1"/>
          </p:cNvSpPr>
          <p:nvPr>
            <p:ph idx="1"/>
          </p:nvPr>
        </p:nvSpPr>
        <p:spPr>
          <a:xfrm>
            <a:off x="628650" y="1556792"/>
            <a:ext cx="7886700" cy="3619599"/>
          </a:xfrm>
        </p:spPr>
        <p:txBody>
          <a:bodyPr/>
          <a:lstStyle/>
          <a:p>
            <a:r>
              <a:rPr lang="en-GB" dirty="0">
                <a:solidFill>
                  <a:srgbClr val="0000CC"/>
                </a:solidFill>
              </a:rPr>
              <a:t>Change is often challenging</a:t>
            </a:r>
          </a:p>
          <a:p>
            <a:r>
              <a:rPr lang="en-GB" dirty="0">
                <a:solidFill>
                  <a:srgbClr val="0000CC"/>
                </a:solidFill>
              </a:rPr>
              <a:t>It needs a ‘Systems approach!’</a:t>
            </a:r>
          </a:p>
          <a:p>
            <a:r>
              <a:rPr lang="en-GB" dirty="0">
                <a:solidFill>
                  <a:srgbClr val="0000CC"/>
                </a:solidFill>
              </a:rPr>
              <a:t>Culture is an obvious enabler or inhibitor</a:t>
            </a:r>
          </a:p>
          <a:p>
            <a:r>
              <a:rPr lang="en-GB" dirty="0">
                <a:solidFill>
                  <a:srgbClr val="0000CC"/>
                </a:solidFill>
              </a:rPr>
              <a:t>The role of leadership and management is pivotal to success.</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3825F-F095-4805-8CCC-20467936183D}"/>
              </a:ext>
            </a:extLst>
          </p:cNvPr>
          <p:cNvSpPr>
            <a:spLocks noGrp="1"/>
          </p:cNvSpPr>
          <p:nvPr>
            <p:ph type="title"/>
          </p:nvPr>
        </p:nvSpPr>
        <p:spPr>
          <a:xfrm>
            <a:off x="628650" y="136525"/>
            <a:ext cx="7886700" cy="831627"/>
          </a:xfrm>
        </p:spPr>
        <p:txBody>
          <a:bodyPr/>
          <a:lstStyle/>
          <a:p>
            <a:pPr algn="ctr"/>
            <a:r>
              <a:rPr lang="en-GB" dirty="0"/>
              <a:t>It comes back to </a:t>
            </a:r>
            <a:r>
              <a:rPr lang="en-GB" i="1" dirty="0"/>
              <a:t>Leadership &amp; Management</a:t>
            </a:r>
          </a:p>
        </p:txBody>
      </p:sp>
      <p:sp>
        <p:nvSpPr>
          <p:cNvPr id="3" name="Content Placeholder 2">
            <a:extLst>
              <a:ext uri="{FF2B5EF4-FFF2-40B4-BE49-F238E27FC236}">
                <a16:creationId xmlns:a16="http://schemas.microsoft.com/office/drawing/2014/main" id="{E48833C5-F140-4A13-B4D8-6E486AEB6567}"/>
              </a:ext>
            </a:extLst>
          </p:cNvPr>
          <p:cNvSpPr>
            <a:spLocks noGrp="1"/>
          </p:cNvSpPr>
          <p:nvPr>
            <p:ph idx="1"/>
          </p:nvPr>
        </p:nvSpPr>
        <p:spPr>
          <a:xfrm>
            <a:off x="628650" y="1484783"/>
            <a:ext cx="7886700" cy="4119885"/>
          </a:xfrm>
        </p:spPr>
        <p:txBody>
          <a:bodyPr/>
          <a:lstStyle/>
          <a:p>
            <a:pPr marL="514350" indent="-514350">
              <a:buFont typeface="+mj-lt"/>
              <a:buAutoNum type="arabicPeriod"/>
            </a:pPr>
            <a:r>
              <a:rPr lang="en-GB" dirty="0">
                <a:solidFill>
                  <a:schemeClr val="bg2">
                    <a:lumMod val="10000"/>
                  </a:schemeClr>
                </a:solidFill>
              </a:rPr>
              <a:t>What leadership style and role do you believe would best support change?</a:t>
            </a:r>
          </a:p>
          <a:p>
            <a:pPr marL="514350" indent="-514350">
              <a:buFont typeface="+mj-lt"/>
              <a:buAutoNum type="arabicPeriod"/>
            </a:pPr>
            <a:endParaRPr lang="en-GB" dirty="0">
              <a:solidFill>
                <a:schemeClr val="bg2">
                  <a:lumMod val="10000"/>
                </a:schemeClr>
              </a:solidFill>
            </a:endParaRPr>
          </a:p>
          <a:p>
            <a:pPr marL="514350" indent="-514350">
              <a:buFont typeface="+mj-lt"/>
              <a:buAutoNum type="arabicPeriod"/>
            </a:pPr>
            <a:r>
              <a:rPr lang="en-GB" dirty="0">
                <a:solidFill>
                  <a:schemeClr val="bg2">
                    <a:lumMod val="10000"/>
                  </a:schemeClr>
                </a:solidFill>
              </a:rPr>
              <a:t>What is management’s responsibility?</a:t>
            </a:r>
          </a:p>
          <a:p>
            <a:pPr marL="514350" indent="-514350">
              <a:buFont typeface="+mj-lt"/>
              <a:buAutoNum type="arabicPeriod"/>
            </a:pPr>
            <a:endParaRPr lang="en-GB" dirty="0">
              <a:solidFill>
                <a:schemeClr val="bg2">
                  <a:lumMod val="10000"/>
                </a:schemeClr>
              </a:solidFill>
            </a:endParaRPr>
          </a:p>
          <a:p>
            <a:pPr marL="0" indent="0">
              <a:buNone/>
            </a:pPr>
            <a:r>
              <a:rPr lang="en-GB" dirty="0">
                <a:solidFill>
                  <a:schemeClr val="bg2">
                    <a:lumMod val="10000"/>
                  </a:schemeClr>
                </a:solidFill>
              </a:rPr>
              <a:t>Discussion.</a:t>
            </a:r>
          </a:p>
        </p:txBody>
      </p:sp>
    </p:spTree>
    <p:extLst>
      <p:ext uri="{BB962C8B-B14F-4D97-AF65-F5344CB8AC3E}">
        <p14:creationId xmlns:p14="http://schemas.microsoft.com/office/powerpoint/2010/main" val="1704401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0DCBD-23BF-412D-90D7-9AC7A28ADE37}"/>
              </a:ext>
            </a:extLst>
          </p:cNvPr>
          <p:cNvSpPr>
            <a:spLocks noGrp="1"/>
          </p:cNvSpPr>
          <p:nvPr>
            <p:ph type="title"/>
          </p:nvPr>
        </p:nvSpPr>
        <p:spPr>
          <a:xfrm>
            <a:off x="632903" y="19153"/>
            <a:ext cx="7886700" cy="817559"/>
          </a:xfrm>
        </p:spPr>
        <p:txBody>
          <a:bodyPr/>
          <a:lstStyle/>
          <a:p>
            <a:pPr algn="ctr"/>
            <a:r>
              <a:rPr lang="en-GB" dirty="0"/>
              <a:t>Evaluating Change</a:t>
            </a:r>
          </a:p>
        </p:txBody>
      </p:sp>
      <p:sp>
        <p:nvSpPr>
          <p:cNvPr id="3" name="Content Placeholder 2">
            <a:extLst>
              <a:ext uri="{FF2B5EF4-FFF2-40B4-BE49-F238E27FC236}">
                <a16:creationId xmlns:a16="http://schemas.microsoft.com/office/drawing/2014/main" id="{BB41107C-7CC4-4D45-9FA3-5AA8CCE78657}"/>
              </a:ext>
            </a:extLst>
          </p:cNvPr>
          <p:cNvSpPr>
            <a:spLocks noGrp="1"/>
          </p:cNvSpPr>
          <p:nvPr>
            <p:ph idx="1"/>
          </p:nvPr>
        </p:nvSpPr>
        <p:spPr>
          <a:xfrm>
            <a:off x="628650" y="983612"/>
            <a:ext cx="7886700" cy="4533619"/>
          </a:xfrm>
        </p:spPr>
        <p:txBody>
          <a:bodyPr/>
          <a:lstStyle/>
          <a:p>
            <a:r>
              <a:rPr lang="en-GB" dirty="0"/>
              <a:t>Change can be complex</a:t>
            </a:r>
          </a:p>
          <a:p>
            <a:r>
              <a:rPr lang="en-GB" dirty="0"/>
              <a:t>Not possible to fully control or predict all outcomes</a:t>
            </a:r>
          </a:p>
          <a:p>
            <a:r>
              <a:rPr lang="en-GB" dirty="0"/>
              <a:t>Evaluation is difficult….but not impossible</a:t>
            </a:r>
          </a:p>
          <a:p>
            <a:r>
              <a:rPr lang="en-GB" dirty="0"/>
              <a:t>The key is establishing clear objectives for the change – the ‘</a:t>
            </a:r>
            <a:r>
              <a:rPr lang="en-GB" i="1" dirty="0"/>
              <a:t>smarter</a:t>
            </a:r>
            <a:r>
              <a:rPr lang="en-GB" dirty="0"/>
              <a:t>’ the better</a:t>
            </a:r>
          </a:p>
          <a:p>
            <a:r>
              <a:rPr lang="en-GB" dirty="0"/>
              <a:t>A number of things can be evaluated, and these can be about the: -</a:t>
            </a:r>
          </a:p>
          <a:p>
            <a:pPr lvl="2"/>
            <a:r>
              <a:rPr lang="en-GB" dirty="0"/>
              <a:t>Organisational performance</a:t>
            </a:r>
          </a:p>
          <a:p>
            <a:pPr lvl="2"/>
            <a:r>
              <a:rPr lang="en-GB" dirty="0"/>
              <a:t>Individual performance</a:t>
            </a:r>
          </a:p>
          <a:p>
            <a:pPr lvl="2"/>
            <a:r>
              <a:rPr lang="en-GB" dirty="0"/>
              <a:t>Change management performance</a:t>
            </a:r>
          </a:p>
        </p:txBody>
      </p:sp>
    </p:spTree>
    <p:extLst>
      <p:ext uri="{BB962C8B-B14F-4D97-AF65-F5344CB8AC3E}">
        <p14:creationId xmlns:p14="http://schemas.microsoft.com/office/powerpoint/2010/main" val="357288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09911-6FCE-4796-B2B7-CC37EBDCCB06}"/>
              </a:ext>
            </a:extLst>
          </p:cNvPr>
          <p:cNvSpPr>
            <a:spLocks noGrp="1"/>
          </p:cNvSpPr>
          <p:nvPr>
            <p:ph type="title"/>
          </p:nvPr>
        </p:nvSpPr>
        <p:spPr>
          <a:xfrm>
            <a:off x="628650" y="116633"/>
            <a:ext cx="7886700" cy="648072"/>
          </a:xfrm>
        </p:spPr>
        <p:txBody>
          <a:bodyPr/>
          <a:lstStyle/>
          <a:p>
            <a:pPr algn="ctr"/>
            <a:r>
              <a:rPr lang="en-GB" dirty="0"/>
              <a:t>Organisational Evaluation</a:t>
            </a:r>
          </a:p>
        </p:txBody>
      </p:sp>
      <p:sp>
        <p:nvSpPr>
          <p:cNvPr id="3" name="Content Placeholder 2">
            <a:extLst>
              <a:ext uri="{FF2B5EF4-FFF2-40B4-BE49-F238E27FC236}">
                <a16:creationId xmlns:a16="http://schemas.microsoft.com/office/drawing/2014/main" id="{4821D603-38C4-46E3-9A24-7D0A796CA039}"/>
              </a:ext>
            </a:extLst>
          </p:cNvPr>
          <p:cNvSpPr>
            <a:spLocks noGrp="1"/>
          </p:cNvSpPr>
          <p:nvPr>
            <p:ph idx="1"/>
          </p:nvPr>
        </p:nvSpPr>
        <p:spPr>
          <a:xfrm>
            <a:off x="628650" y="980728"/>
            <a:ext cx="7886700" cy="4351338"/>
          </a:xfrm>
        </p:spPr>
        <p:txBody>
          <a:bodyPr/>
          <a:lstStyle/>
          <a:p>
            <a:pPr marL="0" indent="0">
              <a:buNone/>
            </a:pPr>
            <a:r>
              <a:rPr lang="en-GB" dirty="0"/>
              <a:t>Organisational measurements can include: </a:t>
            </a:r>
          </a:p>
          <a:p>
            <a:r>
              <a:rPr lang="en-GB" dirty="0"/>
              <a:t>Performance improvements</a:t>
            </a:r>
          </a:p>
          <a:p>
            <a:r>
              <a:rPr lang="en-GB" dirty="0"/>
              <a:t>Adherence to project plan/s</a:t>
            </a:r>
          </a:p>
          <a:p>
            <a:r>
              <a:rPr lang="en-GB" dirty="0"/>
              <a:t>Business and change readiness</a:t>
            </a:r>
          </a:p>
          <a:p>
            <a:r>
              <a:rPr lang="en-GB" dirty="0"/>
              <a:t>Project KPI measurement</a:t>
            </a:r>
          </a:p>
          <a:p>
            <a:r>
              <a:rPr lang="en-GB" dirty="0"/>
              <a:t>Benefit realisation and Return On Investment</a:t>
            </a:r>
          </a:p>
          <a:p>
            <a:r>
              <a:rPr lang="en-GB" dirty="0"/>
              <a:t>Adherence to timescales</a:t>
            </a:r>
          </a:p>
          <a:p>
            <a:r>
              <a:rPr lang="en-GB" dirty="0"/>
              <a:t>Speed of execution</a:t>
            </a:r>
          </a:p>
          <a:p>
            <a:r>
              <a:rPr lang="en-GB" dirty="0"/>
              <a:t>Etc.</a:t>
            </a:r>
          </a:p>
        </p:txBody>
      </p:sp>
      <p:sp>
        <p:nvSpPr>
          <p:cNvPr id="5" name="TextBox 4">
            <a:extLst>
              <a:ext uri="{FF2B5EF4-FFF2-40B4-BE49-F238E27FC236}">
                <a16:creationId xmlns:a16="http://schemas.microsoft.com/office/drawing/2014/main" id="{01E8C4C8-9807-4520-B37E-E188AB5BE94D}"/>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1196326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50788-A46F-48BB-B751-CF3E4310D4F7}"/>
              </a:ext>
            </a:extLst>
          </p:cNvPr>
          <p:cNvSpPr>
            <a:spLocks noGrp="1"/>
          </p:cNvSpPr>
          <p:nvPr>
            <p:ph type="title"/>
          </p:nvPr>
        </p:nvSpPr>
        <p:spPr>
          <a:xfrm>
            <a:off x="628650" y="136525"/>
            <a:ext cx="7886700" cy="628179"/>
          </a:xfrm>
        </p:spPr>
        <p:txBody>
          <a:bodyPr/>
          <a:lstStyle/>
          <a:p>
            <a:pPr algn="ctr"/>
            <a:r>
              <a:rPr lang="en-GB" dirty="0"/>
              <a:t>Individual Evaluation - Examples</a:t>
            </a:r>
          </a:p>
        </p:txBody>
      </p:sp>
      <p:sp>
        <p:nvSpPr>
          <p:cNvPr id="3" name="Content Placeholder 2">
            <a:extLst>
              <a:ext uri="{FF2B5EF4-FFF2-40B4-BE49-F238E27FC236}">
                <a16:creationId xmlns:a16="http://schemas.microsoft.com/office/drawing/2014/main" id="{C68CC14C-38A5-4969-BFA7-6A888782D6E7}"/>
              </a:ext>
            </a:extLst>
          </p:cNvPr>
          <p:cNvSpPr>
            <a:spLocks noGrp="1"/>
          </p:cNvSpPr>
          <p:nvPr>
            <p:ph idx="1"/>
          </p:nvPr>
        </p:nvSpPr>
        <p:spPr>
          <a:xfrm>
            <a:off x="628650" y="836712"/>
            <a:ext cx="7886700" cy="4351338"/>
          </a:xfrm>
        </p:spPr>
        <p:txBody>
          <a:bodyPr>
            <a:normAutofit lnSpcReduction="10000"/>
          </a:bodyPr>
          <a:lstStyle/>
          <a:p>
            <a:r>
              <a:rPr lang="en-GB" sz="2400" dirty="0"/>
              <a:t>Observations of behavioural change</a:t>
            </a:r>
          </a:p>
          <a:p>
            <a:r>
              <a:rPr lang="en-GB" sz="2400" dirty="0"/>
              <a:t>Proficiency measures</a:t>
            </a:r>
          </a:p>
          <a:p>
            <a:r>
              <a:rPr lang="en-GB" sz="2400" dirty="0"/>
              <a:t>Employee engagement, buy-in and participation</a:t>
            </a:r>
          </a:p>
          <a:p>
            <a:r>
              <a:rPr lang="en-GB" sz="2400" dirty="0"/>
              <a:t>Usage and utilisation report</a:t>
            </a:r>
          </a:p>
          <a:p>
            <a:r>
              <a:rPr lang="en-GB" sz="2400" dirty="0"/>
              <a:t>Awareness and understanding of change</a:t>
            </a:r>
          </a:p>
          <a:p>
            <a:r>
              <a:rPr lang="en-GB" sz="2400" dirty="0"/>
              <a:t>Compliance and adherence reports</a:t>
            </a:r>
          </a:p>
          <a:p>
            <a:r>
              <a:rPr lang="en-GB" sz="2400" dirty="0"/>
              <a:t>Employee feedback</a:t>
            </a:r>
          </a:p>
          <a:p>
            <a:r>
              <a:rPr lang="en-GB" sz="2400" dirty="0"/>
              <a:t>Issue, compliance and error logs</a:t>
            </a:r>
          </a:p>
          <a:p>
            <a:r>
              <a:rPr lang="en-GB" sz="2400" dirty="0"/>
              <a:t>Help desk calls and requests for support</a:t>
            </a:r>
          </a:p>
          <a:p>
            <a:r>
              <a:rPr lang="en-GB" sz="2400" dirty="0"/>
              <a:t>Employee satisfaction survey result</a:t>
            </a:r>
          </a:p>
          <a:p>
            <a:r>
              <a:rPr lang="en-GB" sz="2400" dirty="0"/>
              <a:t>Etc.</a:t>
            </a:r>
          </a:p>
        </p:txBody>
      </p:sp>
      <p:sp>
        <p:nvSpPr>
          <p:cNvPr id="6" name="TextBox 5">
            <a:extLst>
              <a:ext uri="{FF2B5EF4-FFF2-40B4-BE49-F238E27FC236}">
                <a16:creationId xmlns:a16="http://schemas.microsoft.com/office/drawing/2014/main" id="{52281E77-4B9E-42CB-981B-58FA6847F5AA}"/>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3253442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1FBE-4D14-4400-ABB7-0A2CEEEA6538}"/>
              </a:ext>
            </a:extLst>
          </p:cNvPr>
          <p:cNvSpPr>
            <a:spLocks noGrp="1"/>
          </p:cNvSpPr>
          <p:nvPr>
            <p:ph type="title"/>
          </p:nvPr>
        </p:nvSpPr>
        <p:spPr>
          <a:xfrm>
            <a:off x="628650" y="116632"/>
            <a:ext cx="7886700" cy="759619"/>
          </a:xfrm>
        </p:spPr>
        <p:txBody>
          <a:bodyPr/>
          <a:lstStyle/>
          <a:p>
            <a:r>
              <a:rPr lang="en-GB" dirty="0"/>
              <a:t>Change Evaluation - Examples</a:t>
            </a:r>
          </a:p>
        </p:txBody>
      </p:sp>
      <p:sp>
        <p:nvSpPr>
          <p:cNvPr id="3" name="Content Placeholder 2">
            <a:extLst>
              <a:ext uri="{FF2B5EF4-FFF2-40B4-BE49-F238E27FC236}">
                <a16:creationId xmlns:a16="http://schemas.microsoft.com/office/drawing/2014/main" id="{94C393F2-5BB2-4C72-9909-4D34C53F8584}"/>
              </a:ext>
            </a:extLst>
          </p:cNvPr>
          <p:cNvSpPr>
            <a:spLocks noGrp="1"/>
          </p:cNvSpPr>
          <p:nvPr>
            <p:ph idx="1"/>
          </p:nvPr>
        </p:nvSpPr>
        <p:spPr>
          <a:xfrm>
            <a:off x="755576" y="883586"/>
            <a:ext cx="7759774" cy="4351338"/>
          </a:xfrm>
        </p:spPr>
        <p:txBody>
          <a:bodyPr>
            <a:normAutofit lnSpcReduction="10000"/>
          </a:bodyPr>
          <a:lstStyle/>
          <a:p>
            <a:r>
              <a:rPr lang="en-GB" sz="2400" dirty="0"/>
              <a:t>Tracking change management </a:t>
            </a:r>
            <a:r>
              <a:rPr lang="en-GB" sz="2400" i="1" dirty="0"/>
              <a:t>activities</a:t>
            </a:r>
            <a:r>
              <a:rPr lang="en-GB" sz="2400" dirty="0"/>
              <a:t> conducted according to plan</a:t>
            </a:r>
          </a:p>
          <a:p>
            <a:r>
              <a:rPr lang="en-GB" sz="2400" dirty="0"/>
              <a:t>Training participation and attendance measures</a:t>
            </a:r>
          </a:p>
          <a:p>
            <a:r>
              <a:rPr lang="en-GB" sz="2400" dirty="0"/>
              <a:t>Communication deliveries</a:t>
            </a:r>
          </a:p>
          <a:p>
            <a:r>
              <a:rPr lang="en-GB" sz="2400" dirty="0"/>
              <a:t>Communication effectiveness</a:t>
            </a:r>
          </a:p>
          <a:p>
            <a:r>
              <a:rPr lang="en-GB" sz="2400" dirty="0"/>
              <a:t>Performance improvements</a:t>
            </a:r>
          </a:p>
          <a:p>
            <a:r>
              <a:rPr lang="en-GB" sz="2400" dirty="0"/>
              <a:t>Progress and adherence to plan</a:t>
            </a:r>
          </a:p>
          <a:p>
            <a:r>
              <a:rPr lang="en-GB" sz="2400" dirty="0"/>
              <a:t>Business and change readiness</a:t>
            </a:r>
          </a:p>
          <a:p>
            <a:r>
              <a:rPr lang="en-GB" sz="2400" dirty="0"/>
              <a:t>Project KPI measurements</a:t>
            </a:r>
          </a:p>
          <a:p>
            <a:r>
              <a:rPr lang="en-GB" sz="2400" dirty="0"/>
              <a:t>Training tests and effectiveness measures</a:t>
            </a:r>
          </a:p>
          <a:p>
            <a:r>
              <a:rPr lang="en-GB" sz="2400" dirty="0"/>
              <a:t>Etc.</a:t>
            </a:r>
          </a:p>
        </p:txBody>
      </p:sp>
      <p:sp>
        <p:nvSpPr>
          <p:cNvPr id="6" name="TextBox 5">
            <a:extLst>
              <a:ext uri="{FF2B5EF4-FFF2-40B4-BE49-F238E27FC236}">
                <a16:creationId xmlns:a16="http://schemas.microsoft.com/office/drawing/2014/main" id="{262C643E-2469-4DA9-B372-14B295B05263}"/>
              </a:ext>
            </a:extLst>
          </p:cNvPr>
          <p:cNvSpPr txBox="1"/>
          <p:nvPr/>
        </p:nvSpPr>
        <p:spPr>
          <a:xfrm>
            <a:off x="6876256" y="5157192"/>
            <a:ext cx="1461747" cy="369332"/>
          </a:xfrm>
          <a:prstGeom prst="rect">
            <a:avLst/>
          </a:prstGeom>
          <a:noFill/>
        </p:spPr>
        <p:txBody>
          <a:bodyPr wrap="none" rtlCol="0">
            <a:spAutoFit/>
          </a:bodyPr>
          <a:lstStyle/>
          <a:p>
            <a:r>
              <a:rPr lang="en-GB" dirty="0"/>
              <a:t>(</a:t>
            </a:r>
            <a:r>
              <a:rPr lang="en-GB" dirty="0" err="1"/>
              <a:t>Prosci</a:t>
            </a:r>
            <a:r>
              <a:rPr lang="en-GB" dirty="0"/>
              <a:t>, 2020)</a:t>
            </a:r>
          </a:p>
        </p:txBody>
      </p:sp>
    </p:spTree>
    <p:extLst>
      <p:ext uri="{BB962C8B-B14F-4D97-AF65-F5344CB8AC3E}">
        <p14:creationId xmlns:p14="http://schemas.microsoft.com/office/powerpoint/2010/main" val="569770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FBE1EA8-24CD-63E5-4934-3A7F9A3B48D0}"/>
              </a:ext>
            </a:extLst>
          </p:cNvPr>
          <p:cNvSpPr txBox="1">
            <a:spLocks/>
          </p:cNvSpPr>
          <p:nvPr/>
        </p:nvSpPr>
        <p:spPr>
          <a:xfrm>
            <a:off x="6516216" y="116632"/>
            <a:ext cx="2383108"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00CC"/>
                </a:solidFill>
              </a:rPr>
              <a:t>Summary</a:t>
            </a:r>
          </a:p>
        </p:txBody>
      </p:sp>
      <p:pic>
        <p:nvPicPr>
          <p:cNvPr id="7" name="Picture 6">
            <a:extLst>
              <a:ext uri="{FF2B5EF4-FFF2-40B4-BE49-F238E27FC236}">
                <a16:creationId xmlns:a16="http://schemas.microsoft.com/office/drawing/2014/main" id="{A2AD46C7-A64B-8292-878F-A41FDFED4640}"/>
              </a:ext>
            </a:extLst>
          </p:cNvPr>
          <p:cNvPicPr>
            <a:picLocks noChangeAspect="1"/>
          </p:cNvPicPr>
          <p:nvPr/>
        </p:nvPicPr>
        <p:blipFill>
          <a:blip r:embed="rId2"/>
          <a:stretch>
            <a:fillRect/>
          </a:stretch>
        </p:blipFill>
        <p:spPr>
          <a:xfrm>
            <a:off x="0" y="0"/>
            <a:ext cx="5934903" cy="3991532"/>
          </a:xfrm>
          <a:prstGeom prst="rect">
            <a:avLst/>
          </a:prstGeom>
        </p:spPr>
      </p:pic>
      <p:pic>
        <p:nvPicPr>
          <p:cNvPr id="9" name="Picture 8">
            <a:extLst>
              <a:ext uri="{FF2B5EF4-FFF2-40B4-BE49-F238E27FC236}">
                <a16:creationId xmlns:a16="http://schemas.microsoft.com/office/drawing/2014/main" id="{71D7789B-D78D-05AD-E5E8-1DC58F4502ED}"/>
              </a:ext>
            </a:extLst>
          </p:cNvPr>
          <p:cNvPicPr>
            <a:picLocks noChangeAspect="1"/>
          </p:cNvPicPr>
          <p:nvPr/>
        </p:nvPicPr>
        <p:blipFill>
          <a:blip r:embed="rId3"/>
          <a:stretch>
            <a:fillRect/>
          </a:stretch>
        </p:blipFill>
        <p:spPr>
          <a:xfrm>
            <a:off x="653750" y="4128088"/>
            <a:ext cx="4318503" cy="1443429"/>
          </a:xfrm>
          <a:prstGeom prst="rect">
            <a:avLst/>
          </a:prstGeom>
        </p:spPr>
      </p:pic>
      <p:pic>
        <p:nvPicPr>
          <p:cNvPr id="11" name="Picture 10">
            <a:extLst>
              <a:ext uri="{FF2B5EF4-FFF2-40B4-BE49-F238E27FC236}">
                <a16:creationId xmlns:a16="http://schemas.microsoft.com/office/drawing/2014/main" id="{FEF347DA-C6C1-DA3B-0AA1-AE9111CB2812}"/>
              </a:ext>
            </a:extLst>
          </p:cNvPr>
          <p:cNvPicPr>
            <a:picLocks noChangeAspect="1"/>
          </p:cNvPicPr>
          <p:nvPr/>
        </p:nvPicPr>
        <p:blipFill>
          <a:blip r:embed="rId4"/>
          <a:stretch>
            <a:fillRect/>
          </a:stretch>
        </p:blipFill>
        <p:spPr>
          <a:xfrm>
            <a:off x="5608979" y="3991532"/>
            <a:ext cx="3528392" cy="1747858"/>
          </a:xfrm>
          <a:prstGeom prst="rect">
            <a:avLst/>
          </a:prstGeom>
        </p:spPr>
      </p:pic>
      <p:sp>
        <p:nvSpPr>
          <p:cNvPr id="13" name="TextBox 12">
            <a:extLst>
              <a:ext uri="{FF2B5EF4-FFF2-40B4-BE49-F238E27FC236}">
                <a16:creationId xmlns:a16="http://schemas.microsoft.com/office/drawing/2014/main" id="{F58EEEA3-A089-A563-31AD-18710029844A}"/>
              </a:ext>
            </a:extLst>
          </p:cNvPr>
          <p:cNvSpPr txBox="1"/>
          <p:nvPr/>
        </p:nvSpPr>
        <p:spPr>
          <a:xfrm>
            <a:off x="6167836" y="1312081"/>
            <a:ext cx="2743148" cy="2246769"/>
          </a:xfrm>
          <a:prstGeom prst="rect">
            <a:avLst/>
          </a:prstGeom>
          <a:noFill/>
        </p:spPr>
        <p:txBody>
          <a:bodyPr wrap="square">
            <a:spAutoFit/>
          </a:bodyPr>
          <a:lstStyle/>
          <a:p>
            <a:r>
              <a:rPr lang="en-GB" sz="2800" dirty="0">
                <a:solidFill>
                  <a:srgbClr val="0000CC"/>
                </a:solidFill>
              </a:rPr>
              <a:t>Organisational change – needs </a:t>
            </a:r>
            <a:r>
              <a:rPr lang="en-GB" sz="2800" i="1" dirty="0">
                <a:solidFill>
                  <a:srgbClr val="0000CC"/>
                </a:solidFill>
              </a:rPr>
              <a:t>attention to detail </a:t>
            </a:r>
            <a:r>
              <a:rPr lang="en-GB" sz="2800" dirty="0">
                <a:solidFill>
                  <a:srgbClr val="0000CC"/>
                </a:solidFill>
              </a:rPr>
              <a:t>and </a:t>
            </a:r>
            <a:r>
              <a:rPr lang="en-GB" sz="2800" i="1" dirty="0">
                <a:solidFill>
                  <a:srgbClr val="0000CC"/>
                </a:solidFill>
              </a:rPr>
              <a:t>mass engagement</a:t>
            </a:r>
            <a:r>
              <a:rPr lang="en-GB" sz="2800" dirty="0">
                <a:solidFill>
                  <a:srgbClr val="0000CC"/>
                </a:solidFill>
              </a:rPr>
              <a:t>…</a:t>
            </a:r>
          </a:p>
        </p:txBody>
      </p:sp>
    </p:spTree>
    <p:extLst>
      <p:ext uri="{BB962C8B-B14F-4D97-AF65-F5344CB8AC3E}">
        <p14:creationId xmlns:p14="http://schemas.microsoft.com/office/powerpoint/2010/main" val="3647443330"/>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4556</TotalTime>
  <Words>1991</Words>
  <Application>Microsoft Office PowerPoint</Application>
  <PresentationFormat>On-screen Show (4:3)</PresentationFormat>
  <Paragraphs>211</Paragraphs>
  <Slides>22</Slides>
  <Notes>13</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22</vt:i4>
      </vt:variant>
    </vt:vector>
  </HeadingPairs>
  <TitlesOfParts>
    <vt:vector size="33" baseType="lpstr">
      <vt:lpstr>Arial</vt:lpstr>
      <vt:lpstr>Calibri</vt:lpstr>
      <vt:lpstr>Calibri Light</vt:lpstr>
      <vt:lpstr>Symbol</vt:lpstr>
      <vt:lpstr>UWTSD 200 B</vt:lpstr>
      <vt:lpstr>UWTSD 2024</vt:lpstr>
      <vt:lpstr>UWTSD Text 1</vt:lpstr>
      <vt:lpstr>UWTSD Text 2</vt:lpstr>
      <vt:lpstr>UWTSD Text 3</vt:lpstr>
      <vt:lpstr>UWTSD Text 4</vt:lpstr>
      <vt:lpstr>UWTSD Logo Variations place image in Background</vt:lpstr>
      <vt:lpstr>Session 8</vt:lpstr>
      <vt:lpstr>Agenda</vt:lpstr>
      <vt:lpstr>Creating Contagious Commitment</vt:lpstr>
      <vt:lpstr>A Positive Epidemic</vt:lpstr>
      <vt:lpstr>A Positive Epidemic</vt:lpstr>
      <vt:lpstr>Which means…</vt:lpstr>
      <vt:lpstr>Good Leaders…</vt:lpstr>
      <vt:lpstr>Which means…</vt:lpstr>
      <vt:lpstr>Environmental Support  &amp; People Support</vt:lpstr>
      <vt:lpstr>Let’s look more closely…</vt:lpstr>
      <vt:lpstr>Looking at them…</vt:lpstr>
      <vt:lpstr>Looking at them…</vt:lpstr>
      <vt:lpstr>Perceived value and support drive attitudes towards change</vt:lpstr>
      <vt:lpstr>The Tipping Point’s Seven Levers of Change</vt:lpstr>
      <vt:lpstr>A final look…</vt:lpstr>
      <vt:lpstr>Some observations</vt:lpstr>
      <vt:lpstr>It comes back to Leadership &amp; Management</vt:lpstr>
      <vt:lpstr>Evaluating Change</vt:lpstr>
      <vt:lpstr>Organisational Evaluation</vt:lpstr>
      <vt:lpstr>Individual Evaluation - Examples</vt:lpstr>
      <vt:lpstr>Change Evaluation - 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10</cp:revision>
  <dcterms:created xsi:type="dcterms:W3CDTF">2022-07-05T09:16:08Z</dcterms:created>
  <dcterms:modified xsi:type="dcterms:W3CDTF">2024-08-28T11:24:30Z</dcterms:modified>
</cp:coreProperties>
</file>