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comments+xml" PartName="/ppt/comments/comment1.xml"/>
  <Override ContentType="application/vnd.openxmlformats-officedocument.presentationml.comments+xml" PartName="/ppt/comments/comment2.xml"/>
  <Override ContentType="application/vnd.openxmlformats-officedocument.presentationml.comments+xml" PartName="/ppt/comments/comment4.xml"/>
  <Override ContentType="application/vnd.openxmlformats-officedocument.presentationml.comments+xml" PartName="/ppt/comments/comment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commentAuthors+xml" PartName="/ppt/commentAuthors.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1" roundtripDataSignature="AMtx7mjjpvT1Cn2QiNTKf4djlwRP7PV1jA=="/>
    </p:ext>
  </p:extLst>
</p:presentation>
</file>

<file path=ppt/commentAuthors.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Author clrIdx="0" id="0" initials="" lastIdx="6" name="Scarlett Scholes"/>
</p:cmAuthorLst>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10" Type="http://schemas.openxmlformats.org/officeDocument/2006/relationships/slide" Target="slides/slide4.xml"/><Relationship Id="rId21" Type="http://customschemas.google.com/relationships/presentationmetadata" Target="metadata"/><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commentAuthors" Target="commentAuthor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1" dt="2025-02-17T13:57:59.866">
    <p:pos x="6000" y="0"/>
    <p:text>Elle</p:text>
    <p:extLst>
      <p:ext uri="{C676402C-5697-4E1C-873F-D02D1690AC5C}">
        <p15:threadingInfo timeZoneBias="0"/>
      </p:ext>
      <p:ext uri="http://customooxmlschemas.google.com/">
        <go:slidesCustomData xmlns:go="http://customooxmlschemas.google.com/" commentPostId="AAABele-ArE"/>
      </p:ext>
    </p:extLst>
  </p:cm>
</p:cmLst>
</file>

<file path=ppt/comments/comment2.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2" dt="2025-02-18T17:56:15.168">
    <p:pos x="6000" y="0"/>
    <p:text>When working on your muscular strength, there are different kinds of equipment for different muscles of your body depending on what yo</p:text>
    <p:extLst>
      <p:ext uri="{C676402C-5697-4E1C-873F-D02D1690AC5C}">
        <p15:threadingInfo timeZoneBias="0"/>
      </p:ext>
      <p:ext uri="http://customooxmlschemas.google.com/">
        <go:slidesCustomData xmlns:go="http://customooxmlschemas.google.com/" commentPostId="AAABele-ArA"/>
      </p:ext>
    </p:extLst>
  </p:cm>
  <p:cm authorId="0" idx="3" dt="2025-02-17T13:58:21.656">
    <p:pos x="6000" y="100"/>
    <p:text>Scarlett</p:text>
    <p:extLst>
      <p:ext uri="{C676402C-5697-4E1C-873F-D02D1690AC5C}">
        <p15:threadingInfo timeZoneBias="0"/>
      </p:ext>
      <p:ext uri="http://customooxmlschemas.google.com/">
        <go:slidesCustomData xmlns:go="http://customooxmlschemas.google.com/" commentPostId="AAABele-ArM"/>
      </p:ext>
    </p:extLst>
  </p:cm>
</p:cmLst>
</file>

<file path=ppt/comments/comment3.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4" dt="2025-02-18T17:46:34.100">
    <p:pos x="6000" y="100"/>
    <p:text>your strength and power: a lot of dancing requires being strong within your movements, including jumping while dancing particular moves, lifting other people in sequences and there is a lot of big dynamic movements that you need the strength for to execute correctly.</p:text>
    <p:extLst>
      <p:ext uri="{C676402C-5697-4E1C-873F-D02D1690AC5C}">
        <p15:threadingInfo timeZoneBias="0"/>
      </p:ext>
      <p:ext uri="http://customooxmlschemas.google.com/">
        <go:slidesCustomData xmlns:go="http://customooxmlschemas.google.com/" commentPostId="AAABele-Aq8"/>
      </p:ext>
    </p:extLst>
  </p:cm>
  <p:cm authorId="0" idx="5" dt="2025-02-18T17:42:50.158">
    <p:pos x="6000" y="0"/>
    <p:text>By training your muscular strength, endurance and power, it will benefit a lot of aspects of dance, including...</p:text>
    <p:extLst>
      <p:ext uri="{C676402C-5697-4E1C-873F-D02D1690AC5C}">
        <p15:threadingInfo timeZoneBias="0"/>
      </p:ext>
      <p:ext uri="http://customooxmlschemas.google.com/">
        <go:slidesCustomData xmlns:go="http://customooxmlschemas.google.com/" commentPostId="AAABele-ArQ"/>
      </p:ext>
    </p:extLst>
  </p:cm>
</p:cmLst>
</file>

<file path=ppt/comments/comment4.xml><?xml version="1.0" encoding="utf-8"?>
<p:cm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m authorId="0" idx="6" dt="2025-02-18T17:40:13.183">
    <p:pos x="6000" y="0"/>
    <p:text>Macy</p:text>
    <p:extLst>
      <p:ext uri="{C676402C-5697-4E1C-873F-D02D1690AC5C}">
        <p15:threadingInfo timeZoneBias="0"/>
      </p:ext>
      <p:ext uri="http://customooxmlschemas.google.com/">
        <go:slidesCustomData xmlns:go="http://customooxmlschemas.google.com/" commentPostId="AAABele-ArI"/>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 name="Google Shape;5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4" name="Google Shape;64;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0" name="Google Shape;70;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6" name="Google Shape;7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2" name="Google Shape;82;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9" name="Google Shape;89;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5" name="Google Shape;95;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1" name="Google Shape;101;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7" name="Google Shape;107;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4" name="Google Shape;114;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1" name="Google Shape;121;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8" name="Google Shape;128;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4" name="Google Shape;134;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16"/>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16"/>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1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18"/>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9" name="Google Shape;19;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1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19"/>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19"/>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2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21"/>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21"/>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22"/>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2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23"/>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23"/>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23"/>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24"/>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25"/>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5"/>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2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2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comments" Target="../comments/commen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comments" Target="../comments/commen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comments" Target="../comments/commen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
          <p:cNvSpPr txBox="1"/>
          <p:nvPr/>
        </p:nvSpPr>
        <p:spPr>
          <a:xfrm>
            <a:off x="708750" y="4358400"/>
            <a:ext cx="7726500" cy="7851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3900"/>
              <a:buFont typeface="Arial"/>
              <a:buNone/>
            </a:pPr>
            <a:r>
              <a:rPr b="0" i="0" lang="en-GB" sz="3900" u="none" cap="none" strike="noStrike">
                <a:solidFill>
                  <a:schemeClr val="dk2"/>
                </a:solidFill>
                <a:latin typeface="Arial"/>
                <a:ea typeface="Arial"/>
                <a:cs typeface="Arial"/>
                <a:sym typeface="Arial"/>
              </a:rPr>
              <a:t>Components of Fitness in Dance</a:t>
            </a:r>
            <a:endParaRPr b="0" i="0" sz="3900" u="none" cap="none" strike="noStrike">
              <a:solidFill>
                <a:schemeClr val="dk2"/>
              </a:solidFill>
              <a:latin typeface="Arial"/>
              <a:ea typeface="Arial"/>
              <a:cs typeface="Arial"/>
              <a:sym typeface="Arial"/>
            </a:endParaRPr>
          </a:p>
        </p:txBody>
      </p:sp>
      <p:pic>
        <p:nvPicPr>
          <p:cNvPr id="55" name="Google Shape;55;p1"/>
          <p:cNvPicPr preferRelativeResize="0"/>
          <p:nvPr/>
        </p:nvPicPr>
        <p:blipFill rotWithShape="1">
          <a:blip r:embed="rId3">
            <a:alphaModFix/>
          </a:blip>
          <a:srcRect b="0" l="0" r="0" t="0"/>
          <a:stretch/>
        </p:blipFill>
        <p:spPr>
          <a:xfrm>
            <a:off x="-28225" y="0"/>
            <a:ext cx="9200449" cy="41842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2"/>
          <p:cNvSpPr txBox="1"/>
          <p:nvPr>
            <p:ph type="ctrTitle"/>
          </p:nvPr>
        </p:nvSpPr>
        <p:spPr>
          <a:xfrm>
            <a:off x="244058" y="-258900"/>
            <a:ext cx="8520600" cy="20526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SzPts val="5200"/>
              <a:buNone/>
            </a:pPr>
            <a:r>
              <a:rPr lang="en-GB"/>
              <a:t>What does physical fitness help with for dance?</a:t>
            </a:r>
            <a:endParaRPr/>
          </a:p>
        </p:txBody>
      </p:sp>
      <p:sp>
        <p:nvSpPr>
          <p:cNvPr id="61" name="Google Shape;61;p2"/>
          <p:cNvSpPr txBox="1"/>
          <p:nvPr>
            <p:ph idx="1" type="subTitle"/>
          </p:nvPr>
        </p:nvSpPr>
        <p:spPr>
          <a:xfrm>
            <a:off x="311700" y="1793700"/>
            <a:ext cx="8520600" cy="3095100"/>
          </a:xfrm>
          <a:prstGeom prst="rect">
            <a:avLst/>
          </a:prstGeom>
          <a:noFill/>
          <a:ln>
            <a:noFill/>
          </a:ln>
        </p:spPr>
        <p:txBody>
          <a:bodyPr anchorCtr="0" anchor="t" bIns="91425" lIns="91425" spcFirstLastPara="1" rIns="91425" wrap="square" tIns="91425">
            <a:normAutofit lnSpcReduction="20000"/>
          </a:bodyPr>
          <a:lstStyle/>
          <a:p>
            <a:pPr indent="-406400" lvl="0" marL="457200" rtl="0" algn="l">
              <a:lnSpc>
                <a:spcPct val="100000"/>
              </a:lnSpc>
              <a:spcBef>
                <a:spcPts val="0"/>
              </a:spcBef>
              <a:spcAft>
                <a:spcPts val="0"/>
              </a:spcAft>
              <a:buSzPts val="2800"/>
              <a:buChar char="●"/>
            </a:pPr>
            <a:r>
              <a:rPr lang="en-GB"/>
              <a:t>Stamina</a:t>
            </a:r>
            <a:endParaRPr/>
          </a:p>
          <a:p>
            <a:pPr indent="-406400" lvl="0" marL="457200" rtl="0" algn="l">
              <a:lnSpc>
                <a:spcPct val="100000"/>
              </a:lnSpc>
              <a:spcBef>
                <a:spcPts val="0"/>
              </a:spcBef>
              <a:spcAft>
                <a:spcPts val="0"/>
              </a:spcAft>
              <a:buSzPts val="2800"/>
              <a:buChar char="●"/>
            </a:pPr>
            <a:r>
              <a:rPr lang="en-GB"/>
              <a:t>Flexibility</a:t>
            </a:r>
            <a:endParaRPr/>
          </a:p>
          <a:p>
            <a:pPr indent="-406400" lvl="0" marL="457200" rtl="0" algn="l">
              <a:lnSpc>
                <a:spcPct val="100000"/>
              </a:lnSpc>
              <a:spcBef>
                <a:spcPts val="0"/>
              </a:spcBef>
              <a:spcAft>
                <a:spcPts val="0"/>
              </a:spcAft>
              <a:buSzPts val="2800"/>
              <a:buChar char="●"/>
            </a:pPr>
            <a:r>
              <a:rPr lang="en-GB"/>
              <a:t>Strength </a:t>
            </a:r>
            <a:endParaRPr/>
          </a:p>
          <a:p>
            <a:pPr indent="-406400" lvl="0" marL="457200" rtl="0" algn="l">
              <a:lnSpc>
                <a:spcPct val="100000"/>
              </a:lnSpc>
              <a:spcBef>
                <a:spcPts val="0"/>
              </a:spcBef>
              <a:spcAft>
                <a:spcPts val="0"/>
              </a:spcAft>
              <a:buSzPts val="2800"/>
              <a:buChar char="●"/>
            </a:pPr>
            <a:r>
              <a:rPr lang="en-GB"/>
              <a:t>Spatial awareness </a:t>
            </a:r>
            <a:endParaRPr/>
          </a:p>
          <a:p>
            <a:pPr indent="-406400" lvl="0" marL="457200" rtl="0" algn="l">
              <a:lnSpc>
                <a:spcPct val="100000"/>
              </a:lnSpc>
              <a:spcBef>
                <a:spcPts val="0"/>
              </a:spcBef>
              <a:spcAft>
                <a:spcPts val="0"/>
              </a:spcAft>
              <a:buSzPts val="2800"/>
              <a:buChar char="●"/>
            </a:pPr>
            <a:r>
              <a:rPr lang="en-GB"/>
              <a:t>Cardiovascular fitness</a:t>
            </a:r>
            <a:endParaRPr/>
          </a:p>
          <a:p>
            <a:pPr indent="-406400" lvl="0" marL="457200" rtl="0" algn="l">
              <a:lnSpc>
                <a:spcPct val="100000"/>
              </a:lnSpc>
              <a:spcBef>
                <a:spcPts val="0"/>
              </a:spcBef>
              <a:spcAft>
                <a:spcPts val="0"/>
              </a:spcAft>
              <a:buSzPts val="2800"/>
              <a:buChar char="●"/>
            </a:pPr>
            <a:r>
              <a:rPr lang="en-GB"/>
              <a:t>Breath support</a:t>
            </a:r>
            <a:endParaRPr/>
          </a:p>
          <a:p>
            <a:pPr indent="-406400" lvl="0" marL="457200" rtl="0" algn="l">
              <a:lnSpc>
                <a:spcPct val="100000"/>
              </a:lnSpc>
              <a:spcBef>
                <a:spcPts val="0"/>
              </a:spcBef>
              <a:spcAft>
                <a:spcPts val="0"/>
              </a:spcAft>
              <a:buSzPts val="2800"/>
              <a:buChar char="●"/>
            </a:pPr>
            <a:r>
              <a:rPr lang="en-GB"/>
              <a:t>Posture</a:t>
            </a:r>
            <a:endParaRPr/>
          </a:p>
          <a:p>
            <a:pPr indent="-406400" lvl="0" marL="457200" rtl="0" algn="l">
              <a:lnSpc>
                <a:spcPct val="100000"/>
              </a:lnSpc>
              <a:spcBef>
                <a:spcPts val="0"/>
              </a:spcBef>
              <a:spcAft>
                <a:spcPts val="0"/>
              </a:spcAft>
              <a:buSzPts val="2800"/>
              <a:buChar char="●"/>
            </a:pPr>
            <a:r>
              <a:rPr lang="en-GB"/>
              <a:t>Coordination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What is Cardiorespiratory endurance?</a:t>
            </a:r>
            <a:endParaRPr/>
          </a:p>
        </p:txBody>
      </p:sp>
      <p:sp>
        <p:nvSpPr>
          <p:cNvPr id="67" name="Google Shape;67;p3"/>
          <p:cNvSpPr txBox="1"/>
          <p:nvPr>
            <p:ph idx="1" type="body"/>
          </p:nvPr>
        </p:nvSpPr>
        <p:spPr>
          <a:xfrm>
            <a:off x="249602" y="1094258"/>
            <a:ext cx="8520600" cy="34164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800"/>
              <a:buNone/>
            </a:pPr>
            <a:r>
              <a:rPr lang="en-GB"/>
              <a:t>Cardiorespiratory endurance is the ability of your heart, lungs, and circulatory system to supply oxygen to your muscles during prolonged physical activity. It reflects how efficiently your body can take in oxygen, transport it through the blood, and use it to generate energy for movement. High cardiorespiratory endurance means your body can sustain aerobic exercise—like running, swimming, or cycling—for extended periods without excessive fatigue.</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1200"/>
              </a:spcAft>
              <a:buSzPts val="1800"/>
              <a:buNone/>
            </a:pPr>
            <a:r>
              <a:rPr lang="en-GB"/>
              <a:t>Improving cardiorespiratory endurance involves activities that elevate your heart rate over time, such as jogging, brisk walking, rowing, or jumping rope. It’s a key component of overall fitness and is linked to better heart health, lung function, and stamina.</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How does this help a dancer?</a:t>
            </a:r>
            <a:endParaRPr/>
          </a:p>
        </p:txBody>
      </p:sp>
      <p:sp>
        <p:nvSpPr>
          <p:cNvPr id="73" name="Google Shape;73;p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fontScale="47500" lnSpcReduction="20000"/>
          </a:bodyPr>
          <a:lstStyle/>
          <a:p>
            <a:pPr indent="0" lvl="0" marL="0" rtl="0" algn="l">
              <a:lnSpc>
                <a:spcPct val="115000"/>
              </a:lnSpc>
              <a:spcBef>
                <a:spcPts val="0"/>
              </a:spcBef>
              <a:spcAft>
                <a:spcPts val="0"/>
              </a:spcAft>
              <a:buSzPct val="210526"/>
              <a:buNone/>
            </a:pPr>
            <a:r>
              <a:rPr lang="en-GB"/>
              <a:t>Cardiorespiratory endurance is crucial for dancers because it enhances their stamina, performance quality, and overall health. Here’s how it specifically benefits dancers:</a:t>
            </a:r>
            <a:endParaRPr/>
          </a:p>
          <a:p>
            <a:pPr indent="0" lvl="0" marL="0" rtl="0" algn="l">
              <a:lnSpc>
                <a:spcPct val="115000"/>
              </a:lnSpc>
              <a:spcBef>
                <a:spcPts val="1200"/>
              </a:spcBef>
              <a:spcAft>
                <a:spcPts val="0"/>
              </a:spcAft>
              <a:buSzPct val="210526"/>
              <a:buNone/>
            </a:pPr>
            <a:r>
              <a:rPr lang="en-GB"/>
              <a:t>	1.	Increased Stamina – Dancing requires sustained effort, often for long periods. Good cardiorespiratory endurance helps dancers perform without getting exhausted too quickly, allowing them to maintain energy throughout rehearsals and performances.</a:t>
            </a:r>
            <a:endParaRPr/>
          </a:p>
          <a:p>
            <a:pPr indent="0" lvl="0" marL="0" rtl="0" algn="l">
              <a:lnSpc>
                <a:spcPct val="115000"/>
              </a:lnSpc>
              <a:spcBef>
                <a:spcPts val="1200"/>
              </a:spcBef>
              <a:spcAft>
                <a:spcPts val="0"/>
              </a:spcAft>
              <a:buSzPct val="210526"/>
              <a:buNone/>
            </a:pPr>
            <a:r>
              <a:rPr lang="en-GB"/>
              <a:t>	2.	Better Performance Quality – Fatigue can lead to sloppy technique and loss of expression. With strong endurance, dancers can execute movements with precision and control, even in physically demanding routines.</a:t>
            </a:r>
            <a:endParaRPr/>
          </a:p>
          <a:p>
            <a:pPr indent="0" lvl="0" marL="0" rtl="0" algn="l">
              <a:lnSpc>
                <a:spcPct val="115000"/>
              </a:lnSpc>
              <a:spcBef>
                <a:spcPts val="1200"/>
              </a:spcBef>
              <a:spcAft>
                <a:spcPts val="0"/>
              </a:spcAft>
              <a:buSzPct val="210526"/>
              <a:buNone/>
            </a:pPr>
            <a:r>
              <a:rPr lang="en-GB"/>
              <a:t>	3.	Faster Recovery – A well-conditioned cardiovascular system allows dancers to recover quickly between intense sequences, rehearsals, or performances, reducing downtime and improving consistency.</a:t>
            </a:r>
            <a:endParaRPr/>
          </a:p>
          <a:p>
            <a:pPr indent="0" lvl="0" marL="0" rtl="0" algn="l">
              <a:lnSpc>
                <a:spcPct val="115000"/>
              </a:lnSpc>
              <a:spcBef>
                <a:spcPts val="1200"/>
              </a:spcBef>
              <a:spcAft>
                <a:spcPts val="0"/>
              </a:spcAft>
              <a:buSzPct val="210526"/>
              <a:buNone/>
            </a:pPr>
            <a:r>
              <a:rPr lang="en-GB"/>
              <a:t>	4.	Enhanced Breath Control – Many dance styles require coordination with breath, especially ballet, contemporary, and ballroom. Good cardiorespiratory fitness helps dancers maintain steady breathing, preventing breathlessness during long routines.</a:t>
            </a:r>
            <a:endParaRPr/>
          </a:p>
          <a:p>
            <a:pPr indent="0" lvl="0" marL="0" rtl="0" algn="l">
              <a:lnSpc>
                <a:spcPct val="115000"/>
              </a:lnSpc>
              <a:spcBef>
                <a:spcPts val="1200"/>
              </a:spcBef>
              <a:spcAft>
                <a:spcPts val="0"/>
              </a:spcAft>
              <a:buSzPct val="210526"/>
              <a:buNone/>
            </a:pPr>
            <a:r>
              <a:rPr lang="en-GB"/>
              <a:t>	5.	Reduced Risk of Injury – Fatigue can lead to poor form, increasing the risk of injuries. Better endurance allows dancers to maintain proper technique, reducing strain on muscles and joints.</a:t>
            </a:r>
            <a:endParaRPr/>
          </a:p>
          <a:p>
            <a:pPr indent="0" lvl="0" marL="0" rtl="0" algn="l">
              <a:lnSpc>
                <a:spcPct val="115000"/>
              </a:lnSpc>
              <a:spcBef>
                <a:spcPts val="1200"/>
              </a:spcBef>
              <a:spcAft>
                <a:spcPts val="0"/>
              </a:spcAft>
              <a:buSzPct val="210526"/>
              <a:buNone/>
            </a:pPr>
            <a:r>
              <a:rPr lang="en-GB"/>
              <a:t>	6.	Overall Health &amp; Longevity – A strong heart and lungs support long-term dance careers by promoting better circulation, oxygen delivery, and general well-being.</a:t>
            </a:r>
            <a:endParaRPr/>
          </a:p>
          <a:p>
            <a:pPr indent="0" lvl="0" marL="0" rtl="0" algn="l">
              <a:lnSpc>
                <a:spcPct val="115000"/>
              </a:lnSpc>
              <a:spcBef>
                <a:spcPts val="1200"/>
              </a:spcBef>
              <a:spcAft>
                <a:spcPts val="0"/>
              </a:spcAft>
              <a:buSzPct val="210526"/>
              <a:buNone/>
            </a:pPr>
            <a:r>
              <a:t/>
            </a:r>
            <a:endParaRPr/>
          </a:p>
          <a:p>
            <a:pPr indent="0" lvl="0" marL="0" rtl="0" algn="l">
              <a:lnSpc>
                <a:spcPct val="115000"/>
              </a:lnSpc>
              <a:spcBef>
                <a:spcPts val="1200"/>
              </a:spcBef>
              <a:spcAft>
                <a:spcPts val="1200"/>
              </a:spcAft>
              <a:buSzPct val="210526"/>
              <a:buNone/>
            </a:pPr>
            <a:r>
              <a:rPr lang="en-GB"/>
              <a:t>Dancers can improve their endurance through activities like running, swimming, cycling, jump rope, or high-intensity interval training (HIIT) while incorporating dance-specific conditioning exercises.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u="sng"/>
              <a:t>Muscular Fitness</a:t>
            </a:r>
            <a:endParaRPr u="sng"/>
          </a:p>
        </p:txBody>
      </p:sp>
      <p:sp>
        <p:nvSpPr>
          <p:cNvPr id="79" name="Google Shape;79;p5"/>
          <p:cNvSpPr txBox="1"/>
          <p:nvPr>
            <p:ph idx="1" type="body"/>
          </p:nvPr>
        </p:nvSpPr>
        <p:spPr>
          <a:xfrm>
            <a:off x="206000" y="863550"/>
            <a:ext cx="83967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en-GB"/>
              <a:t>What is it? </a:t>
            </a:r>
            <a:endParaRPr/>
          </a:p>
          <a:p>
            <a:pPr indent="-342900" lvl="0" marL="457200" rtl="0" algn="l">
              <a:lnSpc>
                <a:spcPct val="115000"/>
              </a:lnSpc>
              <a:spcBef>
                <a:spcPts val="1200"/>
              </a:spcBef>
              <a:spcAft>
                <a:spcPts val="0"/>
              </a:spcAft>
              <a:buSzPts val="1800"/>
              <a:buChar char="●"/>
            </a:pPr>
            <a:r>
              <a:rPr b="1" lang="en-GB"/>
              <a:t>Muscular Strength </a:t>
            </a:r>
            <a:r>
              <a:rPr lang="en-GB"/>
              <a:t>- maximal force that can be generated by single or group of muscles</a:t>
            </a:r>
            <a:endParaRPr/>
          </a:p>
          <a:p>
            <a:pPr indent="-342900" lvl="0" marL="457200" rtl="0" algn="l">
              <a:lnSpc>
                <a:spcPct val="115000"/>
              </a:lnSpc>
              <a:spcBef>
                <a:spcPts val="0"/>
              </a:spcBef>
              <a:spcAft>
                <a:spcPts val="0"/>
              </a:spcAft>
              <a:buSzPts val="1800"/>
              <a:buChar char="●"/>
            </a:pPr>
            <a:r>
              <a:rPr b="1" lang="en-GB"/>
              <a:t>Muscular Endurance</a:t>
            </a:r>
            <a:r>
              <a:rPr lang="en-GB"/>
              <a:t> - ability of muscle or group of muscles to sustain repeated contractions or maintain static contraction over a prolonged period of time without fatigue</a:t>
            </a:r>
            <a:endParaRPr/>
          </a:p>
          <a:p>
            <a:pPr indent="-342900" lvl="0" marL="457200" rtl="0" algn="l">
              <a:lnSpc>
                <a:spcPct val="115000"/>
              </a:lnSpc>
              <a:spcBef>
                <a:spcPts val="0"/>
              </a:spcBef>
              <a:spcAft>
                <a:spcPts val="0"/>
              </a:spcAft>
              <a:buSzPts val="1800"/>
              <a:buChar char="●"/>
            </a:pPr>
            <a:r>
              <a:rPr b="1" lang="en-GB"/>
              <a:t>Muscular Power</a:t>
            </a:r>
            <a:r>
              <a:rPr lang="en-GB"/>
              <a:t> - ability of muscle or group of muscles to generate force rapidly, combining both speed and strength to produce explosive movements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How does it help a dancer?</a:t>
            </a:r>
            <a:endParaRPr/>
          </a:p>
        </p:txBody>
      </p:sp>
      <p:sp>
        <p:nvSpPr>
          <p:cNvPr id="85" name="Google Shape;85;p6"/>
          <p:cNvSpPr txBox="1"/>
          <p:nvPr>
            <p:ph idx="1" type="body"/>
          </p:nvPr>
        </p:nvSpPr>
        <p:spPr>
          <a:xfrm>
            <a:off x="311700" y="1152475"/>
            <a:ext cx="4260300" cy="3770100"/>
          </a:xfrm>
          <a:prstGeom prst="rect">
            <a:avLst/>
          </a:prstGeom>
          <a:noFill/>
          <a:ln>
            <a:noFill/>
          </a:ln>
        </p:spPr>
        <p:txBody>
          <a:bodyPr anchorCtr="0" anchor="t" bIns="91425" lIns="91425" spcFirstLastPara="1" rIns="91425" wrap="square" tIns="91425">
            <a:normAutofit/>
          </a:bodyPr>
          <a:lstStyle/>
          <a:p>
            <a:pPr indent="-355600" lvl="0" marL="457200" rtl="0" algn="l">
              <a:lnSpc>
                <a:spcPct val="115000"/>
              </a:lnSpc>
              <a:spcBef>
                <a:spcPts val="0"/>
              </a:spcBef>
              <a:spcAft>
                <a:spcPts val="0"/>
              </a:spcAft>
              <a:buSzPts val="2000"/>
              <a:buChar char="●"/>
            </a:pPr>
            <a:r>
              <a:rPr lang="en-GB" sz="2000"/>
              <a:t>Strength &amp; power </a:t>
            </a:r>
            <a:endParaRPr sz="2000"/>
          </a:p>
          <a:p>
            <a:pPr indent="-355600" lvl="0" marL="457200" rtl="0" algn="l">
              <a:lnSpc>
                <a:spcPct val="115000"/>
              </a:lnSpc>
              <a:spcBef>
                <a:spcPts val="0"/>
              </a:spcBef>
              <a:spcAft>
                <a:spcPts val="0"/>
              </a:spcAft>
              <a:buSzPts val="2000"/>
              <a:buChar char="-"/>
            </a:pPr>
            <a:r>
              <a:rPr lang="en-GB" sz="2000"/>
              <a:t>Jumps</a:t>
            </a:r>
            <a:endParaRPr sz="2000"/>
          </a:p>
          <a:p>
            <a:pPr indent="-355600" lvl="0" marL="457200" rtl="0" algn="l">
              <a:lnSpc>
                <a:spcPct val="115000"/>
              </a:lnSpc>
              <a:spcBef>
                <a:spcPts val="0"/>
              </a:spcBef>
              <a:spcAft>
                <a:spcPts val="0"/>
              </a:spcAft>
              <a:buSzPts val="2000"/>
              <a:buChar char="-"/>
            </a:pPr>
            <a:r>
              <a:rPr lang="en-GB" sz="2000"/>
              <a:t>Lifts</a:t>
            </a:r>
            <a:endParaRPr sz="2000"/>
          </a:p>
          <a:p>
            <a:pPr indent="-355600" lvl="0" marL="457200" rtl="0" algn="l">
              <a:lnSpc>
                <a:spcPct val="115000"/>
              </a:lnSpc>
              <a:spcBef>
                <a:spcPts val="0"/>
              </a:spcBef>
              <a:spcAft>
                <a:spcPts val="0"/>
              </a:spcAft>
              <a:buSzPts val="2000"/>
              <a:buChar char="-"/>
            </a:pPr>
            <a:r>
              <a:rPr lang="en-GB" sz="2000"/>
              <a:t>Dynamic movements</a:t>
            </a:r>
            <a:endParaRPr sz="2000"/>
          </a:p>
          <a:p>
            <a:pPr indent="-355600" lvl="0" marL="457200" rtl="0" algn="l">
              <a:lnSpc>
                <a:spcPct val="115000"/>
              </a:lnSpc>
              <a:spcBef>
                <a:spcPts val="0"/>
              </a:spcBef>
              <a:spcAft>
                <a:spcPts val="0"/>
              </a:spcAft>
              <a:buSzPts val="2000"/>
              <a:buChar char="●"/>
            </a:pPr>
            <a:r>
              <a:rPr lang="en-GB" sz="2000"/>
              <a:t>Endurance </a:t>
            </a:r>
            <a:endParaRPr sz="2000"/>
          </a:p>
          <a:p>
            <a:pPr indent="-355600" lvl="0" marL="457200" rtl="0" algn="l">
              <a:lnSpc>
                <a:spcPct val="115000"/>
              </a:lnSpc>
              <a:spcBef>
                <a:spcPts val="0"/>
              </a:spcBef>
              <a:spcAft>
                <a:spcPts val="0"/>
              </a:spcAft>
              <a:buSzPts val="2000"/>
              <a:buChar char="-"/>
            </a:pPr>
            <a:r>
              <a:rPr lang="en-GB" sz="2000"/>
              <a:t>Stamina</a:t>
            </a:r>
            <a:endParaRPr sz="2000"/>
          </a:p>
          <a:p>
            <a:pPr indent="-355600" lvl="0" marL="457200" rtl="0" algn="l">
              <a:lnSpc>
                <a:spcPct val="115000"/>
              </a:lnSpc>
              <a:spcBef>
                <a:spcPts val="0"/>
              </a:spcBef>
              <a:spcAft>
                <a:spcPts val="0"/>
              </a:spcAft>
              <a:buSzPts val="2000"/>
              <a:buChar char="-"/>
            </a:pPr>
            <a:r>
              <a:rPr lang="en-GB" sz="2000"/>
              <a:t>Performance consistency </a:t>
            </a:r>
            <a:endParaRPr sz="2000"/>
          </a:p>
          <a:p>
            <a:pPr indent="-355600" lvl="0" marL="457200" rtl="0" algn="l">
              <a:lnSpc>
                <a:spcPct val="115000"/>
              </a:lnSpc>
              <a:spcBef>
                <a:spcPts val="0"/>
              </a:spcBef>
              <a:spcAft>
                <a:spcPts val="0"/>
              </a:spcAft>
              <a:buSzPts val="2000"/>
              <a:buChar char="●"/>
            </a:pPr>
            <a:r>
              <a:rPr lang="en-GB" sz="2000"/>
              <a:t>Injury Prevention</a:t>
            </a:r>
            <a:endParaRPr sz="2000"/>
          </a:p>
        </p:txBody>
      </p:sp>
      <p:sp>
        <p:nvSpPr>
          <p:cNvPr id="86" name="Google Shape;86;p6"/>
          <p:cNvSpPr txBox="1"/>
          <p:nvPr/>
        </p:nvSpPr>
        <p:spPr>
          <a:xfrm>
            <a:off x="4693575" y="1404700"/>
            <a:ext cx="4461600" cy="2401200"/>
          </a:xfrm>
          <a:prstGeom prst="rect">
            <a:avLst/>
          </a:prstGeom>
          <a:noFill/>
          <a:ln>
            <a:noFill/>
          </a:ln>
        </p:spPr>
        <p:txBody>
          <a:bodyPr anchorCtr="0" anchor="t" bIns="91425" lIns="91425" spcFirstLastPara="1" rIns="91425" wrap="square" tIns="91425">
            <a:spAutoFit/>
          </a:bodyPr>
          <a:lstStyle/>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Flexibility</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Better along side stronger muscles</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Safely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Control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Balance &amp; Control</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Posture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Fluid movements</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Flexibility</a:t>
            </a:r>
            <a:endParaRPr/>
          </a:p>
        </p:txBody>
      </p:sp>
      <p:sp>
        <p:nvSpPr>
          <p:cNvPr id="92" name="Google Shape;92;p7"/>
          <p:cNvSpPr txBox="1"/>
          <p:nvPr>
            <p:ph idx="1" type="body"/>
          </p:nvPr>
        </p:nvSpPr>
        <p:spPr>
          <a:xfrm>
            <a:off x="311700" y="1152475"/>
            <a:ext cx="8520600" cy="3897600"/>
          </a:xfrm>
          <a:prstGeom prst="rect">
            <a:avLst/>
          </a:prstGeom>
          <a:noFill/>
          <a:ln>
            <a:noFill/>
          </a:ln>
        </p:spPr>
        <p:txBody>
          <a:bodyPr anchorCtr="0" anchor="t" bIns="91425" lIns="91425" spcFirstLastPara="1" rIns="91425" wrap="square" tIns="91425">
            <a:normAutofit lnSpcReduction="20000"/>
          </a:bodyPr>
          <a:lstStyle/>
          <a:p>
            <a:pPr indent="0" lvl="0" marL="0" rtl="0" algn="l">
              <a:lnSpc>
                <a:spcPct val="115000"/>
              </a:lnSpc>
              <a:spcBef>
                <a:spcPts val="0"/>
              </a:spcBef>
              <a:spcAft>
                <a:spcPts val="0"/>
              </a:spcAft>
              <a:buSzPts val="1800"/>
              <a:buNone/>
            </a:pPr>
            <a:r>
              <a:rPr lang="en-GB"/>
              <a:t>The definition of flexibility is the range of motion in a joint or a group of joints. Flexibility is crucial for dancers for achieving fluidity, range of motion and and preventing injuries.</a:t>
            </a:r>
            <a:endParaRPr/>
          </a:p>
          <a:p>
            <a:pPr indent="0" lvl="0" marL="0" rtl="0" algn="l">
              <a:lnSpc>
                <a:spcPct val="115000"/>
              </a:lnSpc>
              <a:spcBef>
                <a:spcPts val="1200"/>
              </a:spcBef>
              <a:spcAft>
                <a:spcPts val="0"/>
              </a:spcAft>
              <a:buSzPts val="1800"/>
              <a:buNone/>
            </a:pPr>
            <a:r>
              <a:rPr lang="en-GB"/>
              <a:t>There are 4 types of flexibility:</a:t>
            </a:r>
            <a:endParaRPr/>
          </a:p>
          <a:p>
            <a:pPr indent="-342900" lvl="0" marL="457200" rtl="0" algn="l">
              <a:lnSpc>
                <a:spcPct val="115000"/>
              </a:lnSpc>
              <a:spcBef>
                <a:spcPts val="1200"/>
              </a:spcBef>
              <a:spcAft>
                <a:spcPts val="0"/>
              </a:spcAft>
              <a:buSzPts val="1800"/>
              <a:buAutoNum type="arabicPeriod"/>
            </a:pPr>
            <a:r>
              <a:rPr lang="en-GB"/>
              <a:t>Static flexibility - This is when you hold a stretch without movement such as the splits or an arabesque.</a:t>
            </a:r>
            <a:endParaRPr/>
          </a:p>
          <a:p>
            <a:pPr indent="-342900" lvl="0" marL="457200" rtl="0" algn="l">
              <a:lnSpc>
                <a:spcPct val="115000"/>
              </a:lnSpc>
              <a:spcBef>
                <a:spcPts val="0"/>
              </a:spcBef>
              <a:spcAft>
                <a:spcPts val="0"/>
              </a:spcAft>
              <a:buSzPts val="1800"/>
              <a:buAutoNum type="arabicPeriod"/>
            </a:pPr>
            <a:r>
              <a:rPr lang="en-GB"/>
              <a:t>Dynamic flexibility - This is having the ability to move muscle and joints through a full range of motion such as high kicks or grand battement.</a:t>
            </a:r>
            <a:endParaRPr/>
          </a:p>
          <a:p>
            <a:pPr indent="-342900" lvl="0" marL="457200" rtl="0" algn="l">
              <a:lnSpc>
                <a:spcPct val="115000"/>
              </a:lnSpc>
              <a:spcBef>
                <a:spcPts val="0"/>
              </a:spcBef>
              <a:spcAft>
                <a:spcPts val="0"/>
              </a:spcAft>
              <a:buSzPts val="1800"/>
              <a:buAutoNum type="arabicPeriod"/>
            </a:pPr>
            <a:r>
              <a:rPr lang="en-GB"/>
              <a:t>Active flexibility - This is when you use muscle strength to hold a position without assistance such as developpes.</a:t>
            </a:r>
            <a:endParaRPr/>
          </a:p>
          <a:p>
            <a:pPr indent="-342900" lvl="0" marL="457200" rtl="0" algn="l">
              <a:lnSpc>
                <a:spcPct val="115000"/>
              </a:lnSpc>
              <a:spcBef>
                <a:spcPts val="0"/>
              </a:spcBef>
              <a:spcAft>
                <a:spcPts val="0"/>
              </a:spcAft>
              <a:buSzPts val="1800"/>
              <a:buAutoNum type="arabicPeriod"/>
            </a:pPr>
            <a:r>
              <a:rPr lang="en-GB"/>
              <a:t>Passive flexibility - This is when you achieve a flex with assistance such as gravity or a partner an example of this is assisted stretches.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How does this help a dancer?</a:t>
            </a:r>
            <a:endParaRPr/>
          </a:p>
        </p:txBody>
      </p:sp>
      <p:sp>
        <p:nvSpPr>
          <p:cNvPr id="98" name="Google Shape;98;p8"/>
          <p:cNvSpPr txBox="1"/>
          <p:nvPr>
            <p:ph idx="1" type="body"/>
          </p:nvPr>
        </p:nvSpPr>
        <p:spPr>
          <a:xfrm>
            <a:off x="311700" y="1152475"/>
            <a:ext cx="8520600" cy="2668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800"/>
              <a:buNone/>
            </a:pPr>
            <a:r>
              <a:rPr lang="en-GB" sz="2300"/>
              <a:t>This helps the dancer to execute movements with greater ease and grace which improves overall performance.</a:t>
            </a:r>
            <a:endParaRPr sz="2300"/>
          </a:p>
          <a:p>
            <a:pPr indent="-374650" lvl="0" marL="457200" rtl="0" algn="l">
              <a:lnSpc>
                <a:spcPct val="115000"/>
              </a:lnSpc>
              <a:spcBef>
                <a:spcPts val="1200"/>
              </a:spcBef>
              <a:spcAft>
                <a:spcPts val="0"/>
              </a:spcAft>
              <a:buSzPts val="2300"/>
              <a:buAutoNum type="arabicPeriod"/>
            </a:pPr>
            <a:r>
              <a:rPr lang="en-GB" sz="2300"/>
              <a:t>It enhances range of motion and extension</a:t>
            </a:r>
            <a:endParaRPr sz="2300"/>
          </a:p>
          <a:p>
            <a:pPr indent="-374650" lvl="0" marL="457200" rtl="0" algn="l">
              <a:lnSpc>
                <a:spcPct val="115000"/>
              </a:lnSpc>
              <a:spcBef>
                <a:spcPts val="0"/>
              </a:spcBef>
              <a:spcAft>
                <a:spcPts val="0"/>
              </a:spcAft>
              <a:buSzPts val="2300"/>
              <a:buAutoNum type="arabicPeriod"/>
            </a:pPr>
            <a:r>
              <a:rPr lang="en-GB" sz="2300"/>
              <a:t>It reduces risk of injury by improving muscle elasticity</a:t>
            </a:r>
            <a:endParaRPr sz="2300"/>
          </a:p>
          <a:p>
            <a:pPr indent="-374650" lvl="0" marL="457200" rtl="0" algn="l">
              <a:lnSpc>
                <a:spcPct val="115000"/>
              </a:lnSpc>
              <a:spcBef>
                <a:spcPts val="0"/>
              </a:spcBef>
              <a:spcAft>
                <a:spcPts val="0"/>
              </a:spcAft>
              <a:buSzPts val="2300"/>
              <a:buAutoNum type="arabicPeriod"/>
            </a:pPr>
            <a:r>
              <a:rPr lang="en-GB" sz="2300"/>
              <a:t>It allows for more smoother and more fluid movements</a:t>
            </a:r>
            <a:endParaRPr sz="2300"/>
          </a:p>
          <a:p>
            <a:pPr indent="-374650" lvl="0" marL="457200" rtl="0" algn="l">
              <a:lnSpc>
                <a:spcPct val="115000"/>
              </a:lnSpc>
              <a:spcBef>
                <a:spcPts val="0"/>
              </a:spcBef>
              <a:spcAft>
                <a:spcPts val="0"/>
              </a:spcAft>
              <a:buSzPts val="2300"/>
              <a:buAutoNum type="arabicPeriod"/>
            </a:pPr>
            <a:r>
              <a:rPr lang="en-GB" sz="2300"/>
              <a:t>It also improves posture and alignment.</a:t>
            </a:r>
            <a:endParaRPr sz="2300"/>
          </a:p>
          <a:p>
            <a:pPr indent="-374650" lvl="0" marL="457200" rtl="0" algn="l">
              <a:lnSpc>
                <a:spcPct val="115000"/>
              </a:lnSpc>
              <a:spcBef>
                <a:spcPts val="0"/>
              </a:spcBef>
              <a:spcAft>
                <a:spcPts val="0"/>
              </a:spcAft>
              <a:buSzPts val="2300"/>
              <a:buAutoNum type="arabicPeriod"/>
            </a:pPr>
            <a:r>
              <a:rPr lang="en-GB" sz="2300"/>
              <a:t>Lastly, it helps achieving aesthetically pleasing lines in dance </a:t>
            </a:r>
            <a:endParaRPr sz="23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What is Cardiovascular Health</a:t>
            </a:r>
            <a:endParaRPr/>
          </a:p>
        </p:txBody>
      </p:sp>
      <p:sp>
        <p:nvSpPr>
          <p:cNvPr id="104" name="Google Shape;104;p9"/>
          <p:cNvSpPr txBox="1"/>
          <p:nvPr>
            <p:ph idx="1" type="body"/>
          </p:nvPr>
        </p:nvSpPr>
        <p:spPr>
          <a:xfrm>
            <a:off x="386550" y="11738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en-GB"/>
              <a:t>Cardiovascular health refers to the health of the heart and the blood vessels.</a:t>
            </a:r>
            <a:endParaRPr/>
          </a:p>
          <a:p>
            <a:pPr indent="0" lvl="0" marL="0" rtl="0" algn="l">
              <a:lnSpc>
                <a:spcPct val="115000"/>
              </a:lnSpc>
              <a:spcBef>
                <a:spcPts val="1200"/>
              </a:spcBef>
              <a:spcAft>
                <a:spcPts val="0"/>
              </a:spcAft>
              <a:buSzPts val="1800"/>
              <a:buNone/>
            </a:pPr>
            <a:r>
              <a:rPr lang="en-GB"/>
              <a:t>The heart pumps oxygenated blood throughout the body.</a:t>
            </a:r>
            <a:endParaRPr/>
          </a:p>
          <a:p>
            <a:pPr indent="0" lvl="0" marL="0" rtl="0" algn="l">
              <a:lnSpc>
                <a:spcPct val="115000"/>
              </a:lnSpc>
              <a:spcBef>
                <a:spcPts val="1200"/>
              </a:spcBef>
              <a:spcAft>
                <a:spcPts val="0"/>
              </a:spcAft>
              <a:buSzPts val="1800"/>
              <a:buNone/>
            </a:pPr>
            <a:r>
              <a:rPr lang="en-GB"/>
              <a:t>Lungs oxygenate the blood and expel carbon dioxide.</a:t>
            </a:r>
            <a:endParaRPr/>
          </a:p>
          <a:p>
            <a:pPr indent="0" lvl="0" marL="0" rtl="0" algn="l">
              <a:lnSpc>
                <a:spcPct val="115000"/>
              </a:lnSpc>
              <a:spcBef>
                <a:spcPts val="1200"/>
              </a:spcBef>
              <a:spcAft>
                <a:spcPts val="0"/>
              </a:spcAft>
              <a:buSzPts val="1800"/>
              <a:buNone/>
            </a:pPr>
            <a:r>
              <a:rPr lang="en-GB"/>
              <a:t>Blood vessels oxygenate the blood and expel carbon dioxide.</a:t>
            </a:r>
            <a:endParaRPr/>
          </a:p>
          <a:p>
            <a:pPr indent="0" lvl="0" marL="0" rtl="0" algn="l">
              <a:lnSpc>
                <a:spcPct val="115000"/>
              </a:lnSpc>
              <a:spcBef>
                <a:spcPts val="1200"/>
              </a:spcBef>
              <a:spcAft>
                <a:spcPts val="0"/>
              </a:spcAft>
              <a:buSzPts val="1800"/>
              <a:buNone/>
            </a:pPr>
            <a:r>
              <a:rPr lang="en-GB"/>
              <a:t>Capilaries facilitate gas exchange at muscle level. </a:t>
            </a:r>
            <a:endParaRPr/>
          </a:p>
          <a:p>
            <a:pPr indent="0" lvl="0" marL="0" rtl="0" algn="l">
              <a:lnSpc>
                <a:spcPct val="115000"/>
              </a:lnSpc>
              <a:spcBef>
                <a:spcPts val="1200"/>
              </a:spcBef>
              <a:spcAft>
                <a:spcPts val="1200"/>
              </a:spcAft>
              <a:buSzPts val="18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t/>
            </a:r>
            <a:endParaRPr/>
          </a:p>
        </p:txBody>
      </p:sp>
      <p:sp>
        <p:nvSpPr>
          <p:cNvPr id="110" name="Google Shape;110;p10"/>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pic>
        <p:nvPicPr>
          <p:cNvPr id="111" name="Google Shape;111;p10"/>
          <p:cNvPicPr preferRelativeResize="0"/>
          <p:nvPr/>
        </p:nvPicPr>
        <p:blipFill rotWithShape="1">
          <a:blip r:embed="rId3">
            <a:alphaModFix/>
          </a:blip>
          <a:srcRect b="0" l="0" r="0" t="0"/>
          <a:stretch/>
        </p:blipFill>
        <p:spPr>
          <a:xfrm>
            <a:off x="0" y="0"/>
            <a:ext cx="9144000" cy="5143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t/>
            </a:r>
            <a:endParaRPr/>
          </a:p>
        </p:txBody>
      </p:sp>
      <p:sp>
        <p:nvSpPr>
          <p:cNvPr id="117" name="Google Shape;117;p1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pic>
        <p:nvPicPr>
          <p:cNvPr id="118" name="Google Shape;118;p11"/>
          <p:cNvPicPr preferRelativeResize="0"/>
          <p:nvPr/>
        </p:nvPicPr>
        <p:blipFill rotWithShape="1">
          <a:blip r:embed="rId3">
            <a:alphaModFix/>
          </a:blip>
          <a:srcRect b="1030" l="0" r="0" t="-1030"/>
          <a:stretch/>
        </p:blipFill>
        <p:spPr>
          <a:xfrm>
            <a:off x="0" y="0"/>
            <a:ext cx="9144000" cy="51435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t/>
            </a:r>
            <a:endParaRPr/>
          </a:p>
        </p:txBody>
      </p:sp>
      <p:sp>
        <p:nvSpPr>
          <p:cNvPr id="124" name="Google Shape;124;p1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SzPts val="1800"/>
              <a:buNone/>
            </a:pPr>
            <a:r>
              <a:t/>
            </a:r>
            <a:endParaRPr/>
          </a:p>
        </p:txBody>
      </p:sp>
      <p:pic>
        <p:nvPicPr>
          <p:cNvPr id="125" name="Google Shape;125;p12"/>
          <p:cNvPicPr preferRelativeResize="0"/>
          <p:nvPr/>
        </p:nvPicPr>
        <p:blipFill rotWithShape="1">
          <a:blip r:embed="rId3">
            <a:alphaModFix/>
          </a:blip>
          <a:srcRect b="0" l="0" r="0" t="0"/>
          <a:stretch/>
        </p:blipFill>
        <p:spPr>
          <a:xfrm>
            <a:off x="0" y="0"/>
            <a:ext cx="9144000" cy="51435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Conclusion</a:t>
            </a:r>
            <a:endParaRPr/>
          </a:p>
        </p:txBody>
      </p:sp>
      <p:sp>
        <p:nvSpPr>
          <p:cNvPr id="131" name="Google Shape;131;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800"/>
              <a:buNone/>
            </a:pPr>
            <a:r>
              <a:rPr lang="en-GB"/>
              <a:t>As a dancer you need to prioritize all areas of exercise to maximise potential in all areas of dance, from heart health to flexibility. By knowing your body and what is required for you to do to improve, fitness will always be a big component in dance. </a:t>
            </a:r>
            <a:endParaRPr/>
          </a:p>
          <a:p>
            <a:pPr indent="0" lvl="0" marL="0" rtl="0" algn="l">
              <a:lnSpc>
                <a:spcPct val="115000"/>
              </a:lnSpc>
              <a:spcBef>
                <a:spcPts val="1200"/>
              </a:spcBef>
              <a:spcAft>
                <a:spcPts val="0"/>
              </a:spcAft>
              <a:buSzPts val="1800"/>
              <a:buNone/>
            </a:pPr>
            <a:r>
              <a:t/>
            </a:r>
            <a:endParaRPr/>
          </a:p>
          <a:p>
            <a:pPr indent="0" lvl="0" marL="0" rtl="0" algn="l">
              <a:lnSpc>
                <a:spcPct val="115000"/>
              </a:lnSpc>
              <a:spcBef>
                <a:spcPts val="1200"/>
              </a:spcBef>
              <a:spcAft>
                <a:spcPts val="1200"/>
              </a:spcAft>
              <a:buSzPts val="1800"/>
              <a:buNone/>
            </a:pPr>
            <a:r>
              <a:rPr lang="en-GB" sz="2400"/>
              <a:t>THANK YOU FOR LISTENING :)</a:t>
            </a:r>
            <a:endParaRPr sz="24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111111"/>
              <a:buNone/>
            </a:pPr>
            <a:r>
              <a:rPr lang="en-GB"/>
              <a:t>Bibliography </a:t>
            </a:r>
            <a:endParaRPr/>
          </a:p>
        </p:txBody>
      </p:sp>
      <p:sp>
        <p:nvSpPr>
          <p:cNvPr id="137" name="Google Shape;137;p1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342900" lvl="0" marL="457200" rtl="0" algn="l">
              <a:lnSpc>
                <a:spcPct val="115000"/>
              </a:lnSpc>
              <a:spcBef>
                <a:spcPts val="0"/>
              </a:spcBef>
              <a:spcAft>
                <a:spcPts val="0"/>
              </a:spcAft>
              <a:buClr>
                <a:schemeClr val="dk1"/>
              </a:buClr>
              <a:buSzPts val="1800"/>
              <a:buChar char="●"/>
            </a:pPr>
            <a:r>
              <a:rPr lang="en-GB">
                <a:solidFill>
                  <a:schemeClr val="dk1"/>
                </a:solidFill>
              </a:rPr>
              <a:t>American College of Sports Medicine (ACSM). (2018). ACSM's Guidelines for Exercise Testing and Prescription (10th ed.). Wolters Kluwer. </a:t>
            </a:r>
            <a:endParaRPr>
              <a:solidFill>
                <a:schemeClr val="dk1"/>
              </a:solidFill>
            </a:endParaRPr>
          </a:p>
          <a:p>
            <a:pPr indent="-342900" lvl="0" marL="457200" rtl="0" algn="l">
              <a:lnSpc>
                <a:spcPct val="115000"/>
              </a:lnSpc>
              <a:spcBef>
                <a:spcPts val="0"/>
              </a:spcBef>
              <a:spcAft>
                <a:spcPts val="0"/>
              </a:spcAft>
              <a:buClr>
                <a:schemeClr val="dk1"/>
              </a:buClr>
              <a:buSzPts val="1800"/>
              <a:buChar char="●"/>
            </a:pPr>
            <a:r>
              <a:rPr lang="en-GB">
                <a:solidFill>
                  <a:schemeClr val="dk1"/>
                </a:solidFill>
              </a:rPr>
              <a:t>Haff, G. G., &amp; Triplett, N. T. (2015). Essentials of Strength Training and Conditioning (4th ed.). Human Kinetics. </a:t>
            </a:r>
            <a:endParaRPr>
              <a:solidFill>
                <a:schemeClr val="dk1"/>
              </a:solidFill>
            </a:endParaRPr>
          </a:p>
          <a:p>
            <a:pPr indent="-342900" lvl="0" marL="457200" rtl="0" algn="l">
              <a:lnSpc>
                <a:spcPct val="115000"/>
              </a:lnSpc>
              <a:spcBef>
                <a:spcPts val="0"/>
              </a:spcBef>
              <a:spcAft>
                <a:spcPts val="0"/>
              </a:spcAft>
              <a:buClr>
                <a:schemeClr val="dk1"/>
              </a:buClr>
              <a:buSzPts val="1800"/>
              <a:buChar char="●"/>
            </a:pPr>
            <a:r>
              <a:rPr lang="en-GB">
                <a:solidFill>
                  <a:schemeClr val="dk1"/>
                </a:solidFill>
              </a:rPr>
              <a:t>Wilmore, J. H., &amp; Costill, D. L. (2018). Physiology of Sport and Exercise (7th ed.). Human Kinetics.</a:t>
            </a:r>
            <a:endParaRPr>
              <a:solidFill>
                <a:schemeClr val="dk1"/>
              </a:solidFill>
            </a:endParaRPr>
          </a:p>
          <a:p>
            <a:pPr indent="-381000" lvl="0" marL="457200" rtl="0" algn="l">
              <a:lnSpc>
                <a:spcPct val="150000"/>
              </a:lnSpc>
              <a:spcBef>
                <a:spcPts val="0"/>
              </a:spcBef>
              <a:spcAft>
                <a:spcPts val="0"/>
              </a:spcAft>
              <a:buClr>
                <a:schemeClr val="dk1"/>
              </a:buClr>
              <a:buSzPts val="2400"/>
              <a:buChar char="●"/>
            </a:pPr>
            <a:r>
              <a:rPr lang="en-GB">
                <a:solidFill>
                  <a:schemeClr val="dk1"/>
                </a:solidFill>
              </a:rPr>
              <a:t>Clinic, C.H. (2024). Dance for Heart Health: Cardiovascular Benefits of Dancing. [online] CardioVascular Health Clinic. Available at: https://cvhealthclinic.com/news/dance-heart-health-benefits/.</a:t>
            </a:r>
            <a:endParaRPr sz="24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