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3"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1426"/>
    <a:srgbClr val="071D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0" d="100"/>
          <a:sy n="60" d="100"/>
        </p:scale>
        <p:origin x="8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779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25A06-5E59-2B63-8776-E108724FD1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884054-0EFB-0E24-2F5C-6F222DE75D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43739B-ABC1-AB66-B955-8F2F812E1E89}"/>
              </a:ext>
            </a:extLst>
          </p:cNvPr>
          <p:cNvSpPr>
            <a:spLocks noGrp="1"/>
          </p:cNvSpPr>
          <p:nvPr>
            <p:ph type="body" idx="1"/>
          </p:nvPr>
        </p:nvSpPr>
        <p:spPr/>
        <p:txBody>
          <a:bodyPr/>
          <a:lstStyle/>
          <a:p>
            <a:r>
              <a:rPr lang="en-US" dirty="0"/>
              <a:t>Opening: introduce the implementation as a practical enterprise firewall deployment and explain that the demo focuses on configuration evidence, policy enforcement and security features.</a:t>
            </a:r>
          </a:p>
        </p:txBody>
      </p:sp>
      <p:sp>
        <p:nvSpPr>
          <p:cNvPr id="4" name="Slide Number Placeholder 3">
            <a:extLst>
              <a:ext uri="{FF2B5EF4-FFF2-40B4-BE49-F238E27FC236}">
                <a16:creationId xmlns:a16="http://schemas.microsoft.com/office/drawing/2014/main" id="{181860D1-A98E-6193-791F-65F77C74A881}"/>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92297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Outline the presentation flow. Keep the narrative focused on why the firewall was needed, what was implemented, and how it was validated.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network extends the Part 1 enterprise environment and now requires a security boundary for control, visibility and protection.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 the implementation as a response to three gaps: unrestricted access, poor visibility, and missing threat prevention.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State the main aim and connect each objective to the practical demonstration requirements.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role of each component and explain how central management controls gateway policy enforcement.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GAIA evidence for both the management server and gateway, emphasizing IP addressing and interface correctness.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licensing enables required blades and SIC provides trusted encrypted management communication between A-SMS and A-GW.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least-privilege model: permit only essential web and DNS traffic while explicitly blocking risky or unnecessary services.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rule base from SmartConsole and explain order: allowed services first, explicit block rules next, cleanup deny/drop last.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publishing saves the policy database and installing pushes enforcement to A-GW.</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testing evidence to show which traffic is allowed and which traffic is blocked according to the rule base.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Emphasize that logs prove the policy is actively enforced and provide operational visibility for incident review.</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the technical argument: the solution configured centralized management, trusted communication, rule enforcement, logging and additional threat prevention.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Be ready to explain why specific rules were chosen and how logs validate enforcement.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S_MASTER">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411480" y="256032"/>
            <a:ext cx="11338560" cy="0"/>
          </a:xfrm>
          <a:prstGeom prst="line">
            <a:avLst/>
          </a:prstGeom>
          <a:noFill/>
          <a:ln w="12700">
            <a:solidFill>
              <a:srgbClr val="1667FF">
                <a:alpha val="65000"/>
              </a:srgbClr>
            </a:solidFill>
            <a:prstDash val="solid"/>
          </a:ln>
        </p:spPr>
      </p:sp>
      <p:sp>
        <p:nvSpPr>
          <p:cNvPr id="3" name="Shape 1"/>
          <p:cNvSpPr/>
          <p:nvPr/>
        </p:nvSpPr>
        <p:spPr>
          <a:xfrm>
            <a:off x="10716768" y="173736"/>
            <a:ext cx="841248" cy="54864"/>
          </a:xfrm>
          <a:prstGeom prst="rect">
            <a:avLst/>
          </a:prstGeom>
          <a:solidFill>
            <a:srgbClr val="36D1DC"/>
          </a:solidFill>
          <a:ln w="12700">
            <a:solidFill>
              <a:srgbClr val="36D1DC"/>
            </a:solidFill>
            <a:prstDash val="solid"/>
          </a:ln>
        </p:spPr>
      </p:sp>
      <p:sp>
        <p:nvSpPr>
          <p:cNvPr id="4" name="Text 2"/>
          <p:cNvSpPr/>
          <p:nvPr/>
        </p:nvSpPr>
        <p:spPr>
          <a:xfrm>
            <a:off x="502920" y="6446520"/>
            <a:ext cx="4297680" cy="201168"/>
          </a:xfrm>
          <a:prstGeom prst="rect">
            <a:avLst/>
          </a:prstGeom>
          <a:noFill/>
          <a:ln/>
        </p:spPr>
        <p:txBody>
          <a:bodyPr wrap="square" lIns="0" tIns="0" rIns="0" bIns="0" rtlCol="0" anchor="ctr"/>
          <a:lstStyle/>
          <a:p>
            <a:pPr marL="0" indent="0">
              <a:buNone/>
            </a:pPr>
            <a:r>
              <a:rPr lang="en-US" sz="750" dirty="0">
                <a:solidFill>
                  <a:srgbClr val="7EA3C8"/>
                </a:solidFill>
                <a:latin typeface="Aptos" pitchFamily="34" charset="0"/>
                <a:ea typeface="Aptos" pitchFamily="34" charset="-122"/>
                <a:cs typeface="Aptos" pitchFamily="34" charset="-120"/>
              </a:rPr>
              <a:t>ACCA7032 Enterprise Network Security</a:t>
            </a:r>
            <a:endParaRPr lang="en-US" sz="750" dirty="0"/>
          </a:p>
        </p:txBody>
      </p:sp>
      <p:sp>
        <p:nvSpPr>
          <p:cNvPr id="5" name="Text 3"/>
          <p:cNvSpPr/>
          <p:nvPr/>
        </p:nvSpPr>
        <p:spPr>
          <a:xfrm>
            <a:off x="9464040" y="6446520"/>
            <a:ext cx="2194560" cy="201168"/>
          </a:xfrm>
          <a:prstGeom prst="rect">
            <a:avLst/>
          </a:prstGeom>
          <a:noFill/>
          <a:ln/>
        </p:spPr>
        <p:txBody>
          <a:bodyPr wrap="square" lIns="0" tIns="0" rIns="0" bIns="0" rtlCol="0" anchor="ctr"/>
          <a:lstStyle/>
          <a:p>
            <a:pPr marL="0" indent="0" algn="r">
              <a:buNone/>
            </a:pPr>
            <a:r>
              <a:rPr lang="en-US" sz="750" dirty="0">
                <a:solidFill>
                  <a:srgbClr val="7EA3C8"/>
                </a:solidFill>
                <a:latin typeface="Aptos" pitchFamily="34" charset="0"/>
                <a:ea typeface="Aptos" pitchFamily="34" charset="-122"/>
                <a:cs typeface="Aptos" pitchFamily="34" charset="-120"/>
              </a:rPr>
              <a:t>Md Obaydul Haque</a:t>
            </a:r>
            <a:endParaRPr lang="en-US" sz="75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61426"/>
        </a:solidFill>
        <a:effectLst/>
      </p:bgPr>
    </p:bg>
    <p:spTree>
      <p:nvGrpSpPr>
        <p:cNvPr id="1" name="">
          <a:extLst>
            <a:ext uri="{FF2B5EF4-FFF2-40B4-BE49-F238E27FC236}">
              <a16:creationId xmlns:a16="http://schemas.microsoft.com/office/drawing/2014/main" id="{22FFA1C3-A43F-A46E-529D-07C67C35FDDD}"/>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C6E7EA2D-BECE-070C-67F0-ECA2F0E061FD}"/>
              </a:ext>
            </a:extLst>
          </p:cNvPr>
          <p:cNvSpPr>
            <a:spLocks noGrp="1"/>
          </p:cNvSpPr>
          <p:nvPr>
            <p:ph type="sldNum" sz="quarter" idx="4294967295"/>
          </p:nvPr>
        </p:nvSpPr>
        <p:spPr>
          <a:xfrm>
            <a:off x="11686032" y="6446520"/>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a:t>
            </a:fld>
            <a:endParaRPr lang="en-US"/>
          </a:p>
        </p:txBody>
      </p:sp>
      <p:sp>
        <p:nvSpPr>
          <p:cNvPr id="3" name="Text 0">
            <a:extLst>
              <a:ext uri="{FF2B5EF4-FFF2-40B4-BE49-F238E27FC236}">
                <a16:creationId xmlns:a16="http://schemas.microsoft.com/office/drawing/2014/main" id="{DF02645E-DFC7-3963-9BC6-CF44C811868D}"/>
              </a:ext>
            </a:extLst>
          </p:cNvPr>
          <p:cNvSpPr/>
          <p:nvPr/>
        </p:nvSpPr>
        <p:spPr>
          <a:xfrm>
            <a:off x="1692170" y="915465"/>
            <a:ext cx="2620328" cy="137160"/>
          </a:xfrm>
          <a:prstGeom prst="rect">
            <a:avLst/>
          </a:prstGeom>
          <a:noFill/>
          <a:ln/>
        </p:spPr>
        <p:txBody>
          <a:bodyPr wrap="square" rtlCol="0" anchor="ctr"/>
          <a:lstStyle/>
          <a:p>
            <a:r>
              <a:rPr lang="en-US" sz="900" b="1" dirty="0">
                <a:solidFill>
                  <a:schemeClr val="bg1"/>
                </a:solidFill>
              </a:rPr>
              <a:t>MSc in Cybersecurity and Digital Forensics</a:t>
            </a:r>
            <a:endParaRPr lang="en-US" sz="900" dirty="0">
              <a:solidFill>
                <a:schemeClr val="bg1"/>
              </a:solidFill>
            </a:endParaRPr>
          </a:p>
        </p:txBody>
      </p:sp>
      <p:sp>
        <p:nvSpPr>
          <p:cNvPr id="6" name="Text 1">
            <a:extLst>
              <a:ext uri="{FF2B5EF4-FFF2-40B4-BE49-F238E27FC236}">
                <a16:creationId xmlns:a16="http://schemas.microsoft.com/office/drawing/2014/main" id="{BCE4742F-3290-9903-04C5-07988C0B763A}"/>
              </a:ext>
            </a:extLst>
          </p:cNvPr>
          <p:cNvSpPr/>
          <p:nvPr/>
        </p:nvSpPr>
        <p:spPr>
          <a:xfrm>
            <a:off x="1692170" y="1986609"/>
            <a:ext cx="8161020" cy="822960"/>
          </a:xfrm>
          <a:prstGeom prst="rect">
            <a:avLst/>
          </a:prstGeom>
          <a:noFill/>
          <a:ln/>
        </p:spPr>
        <p:txBody>
          <a:bodyPr wrap="square" rtlCol="0" anchor="ctr"/>
          <a:lstStyle/>
          <a:p>
            <a:pPr algn="ctr"/>
            <a:r>
              <a:rPr lang="en-US" sz="2000" b="1" dirty="0">
                <a:solidFill>
                  <a:schemeClr val="bg1"/>
                </a:solidFill>
              </a:rPr>
              <a:t>Enterprise Network Security</a:t>
            </a:r>
            <a:endParaRPr lang="en-US" sz="2000" dirty="0">
              <a:solidFill>
                <a:schemeClr val="bg1"/>
              </a:solidFill>
            </a:endParaRPr>
          </a:p>
        </p:txBody>
      </p:sp>
      <p:sp>
        <p:nvSpPr>
          <p:cNvPr id="11" name="Text 2">
            <a:extLst>
              <a:ext uri="{FF2B5EF4-FFF2-40B4-BE49-F238E27FC236}">
                <a16:creationId xmlns:a16="http://schemas.microsoft.com/office/drawing/2014/main" id="{3D01C0C2-5291-D53A-1B07-6236BA4154B1}"/>
              </a:ext>
            </a:extLst>
          </p:cNvPr>
          <p:cNvSpPr/>
          <p:nvPr/>
        </p:nvSpPr>
        <p:spPr>
          <a:xfrm>
            <a:off x="3749570" y="3062218"/>
            <a:ext cx="4046220" cy="469558"/>
          </a:xfrm>
          <a:prstGeom prst="rect">
            <a:avLst/>
          </a:prstGeom>
          <a:noFill/>
          <a:ln/>
        </p:spPr>
        <p:txBody>
          <a:bodyPr wrap="square" rtlCol="0" anchor="ctr"/>
          <a:lstStyle/>
          <a:p>
            <a:pPr algn="ctr"/>
            <a:r>
              <a:rPr lang="en-US" sz="1350" dirty="0">
                <a:solidFill>
                  <a:schemeClr val="bg1"/>
                </a:solidFill>
              </a:rPr>
              <a:t>Securing the Enterprise Network</a:t>
            </a:r>
          </a:p>
        </p:txBody>
      </p:sp>
      <p:sp>
        <p:nvSpPr>
          <p:cNvPr id="12" name="Shape 3">
            <a:extLst>
              <a:ext uri="{FF2B5EF4-FFF2-40B4-BE49-F238E27FC236}">
                <a16:creationId xmlns:a16="http://schemas.microsoft.com/office/drawing/2014/main" id="{CC4262C7-0DFA-8B6F-0952-14026162808C}"/>
              </a:ext>
            </a:extLst>
          </p:cNvPr>
          <p:cNvSpPr/>
          <p:nvPr/>
        </p:nvSpPr>
        <p:spPr>
          <a:xfrm>
            <a:off x="4023890" y="3450753"/>
            <a:ext cx="3497580" cy="0"/>
          </a:xfrm>
          <a:prstGeom prst="line">
            <a:avLst/>
          </a:prstGeom>
          <a:noFill/>
          <a:ln w="15240">
            <a:solidFill>
              <a:schemeClr val="tx1">
                <a:lumMod val="65000"/>
                <a:lumOff val="35000"/>
              </a:schemeClr>
            </a:solidFill>
            <a:prstDash val="solid"/>
          </a:ln>
        </p:spPr>
      </p:sp>
      <p:sp>
        <p:nvSpPr>
          <p:cNvPr id="13" name="Text 4">
            <a:extLst>
              <a:ext uri="{FF2B5EF4-FFF2-40B4-BE49-F238E27FC236}">
                <a16:creationId xmlns:a16="http://schemas.microsoft.com/office/drawing/2014/main" id="{10726DFF-66B1-982E-51EE-C2D32AEC9ED6}"/>
              </a:ext>
            </a:extLst>
          </p:cNvPr>
          <p:cNvSpPr/>
          <p:nvPr/>
        </p:nvSpPr>
        <p:spPr>
          <a:xfrm>
            <a:off x="3406670" y="4375353"/>
            <a:ext cx="4732020" cy="1027759"/>
          </a:xfrm>
          <a:prstGeom prst="rect">
            <a:avLst/>
          </a:prstGeom>
          <a:noFill/>
          <a:ln/>
        </p:spPr>
        <p:txBody>
          <a:bodyPr wrap="square" rtlCol="0" anchor="ctr"/>
          <a:lstStyle/>
          <a:p>
            <a:pPr algn="ctr"/>
            <a:r>
              <a:rPr lang="en-US" sz="975" dirty="0">
                <a:solidFill>
                  <a:schemeClr val="bg1"/>
                </a:solidFill>
              </a:rPr>
              <a:t>Enterprise Network Security (ACCA7032 )</a:t>
            </a:r>
          </a:p>
          <a:p>
            <a:pPr algn="ctr"/>
            <a:r>
              <a:rPr lang="en-US" sz="975" dirty="0">
                <a:solidFill>
                  <a:schemeClr val="bg1"/>
                </a:solidFill>
              </a:rPr>
              <a:t>Presented by: Md Obaydul Haque</a:t>
            </a:r>
          </a:p>
          <a:p>
            <a:pPr algn="ctr"/>
            <a:r>
              <a:rPr lang="en-US" sz="975" dirty="0">
                <a:solidFill>
                  <a:schemeClr val="bg1"/>
                </a:solidFill>
              </a:rPr>
              <a:t>ID: 2435442</a:t>
            </a:r>
          </a:p>
          <a:p>
            <a:pPr algn="ctr"/>
            <a:r>
              <a:rPr lang="en-US" sz="975" dirty="0">
                <a:solidFill>
                  <a:schemeClr val="bg1"/>
                </a:solidFill>
              </a:rPr>
              <a:t>University of Wales Trinity Saint David</a:t>
            </a:r>
          </a:p>
          <a:p>
            <a:pPr algn="ctr"/>
            <a:endParaRPr lang="en-US" sz="975" dirty="0">
              <a:solidFill>
                <a:schemeClr val="bg1"/>
              </a:solidFill>
            </a:endParaRPr>
          </a:p>
        </p:txBody>
      </p:sp>
      <p:sp>
        <p:nvSpPr>
          <p:cNvPr id="16" name="TextBox 15">
            <a:extLst>
              <a:ext uri="{FF2B5EF4-FFF2-40B4-BE49-F238E27FC236}">
                <a16:creationId xmlns:a16="http://schemas.microsoft.com/office/drawing/2014/main" id="{5C2E60A3-1325-B253-57F7-223BE1BEA968}"/>
              </a:ext>
            </a:extLst>
          </p:cNvPr>
          <p:cNvSpPr txBox="1"/>
          <p:nvPr/>
        </p:nvSpPr>
        <p:spPr>
          <a:xfrm>
            <a:off x="2709527" y="3478612"/>
            <a:ext cx="6241310" cy="307777"/>
          </a:xfrm>
          <a:prstGeom prst="rect">
            <a:avLst/>
          </a:prstGeom>
          <a:noFill/>
        </p:spPr>
        <p:txBody>
          <a:bodyPr wrap="square">
            <a:spAutoFit/>
          </a:bodyPr>
          <a:lstStyle/>
          <a:p>
            <a:pPr marL="0" indent="0" algn="ctr">
              <a:buNone/>
            </a:pPr>
            <a:r>
              <a:rPr lang="en-US" sz="1400" b="1" dirty="0">
                <a:solidFill>
                  <a:srgbClr val="F4F8FF"/>
                </a:solidFill>
                <a:latin typeface="Aptos Display" pitchFamily="34" charset="0"/>
                <a:ea typeface="Aptos Display" pitchFamily="34" charset="-122"/>
                <a:cs typeface="Aptos Display" pitchFamily="34" charset="-120"/>
              </a:rPr>
              <a:t>Check Point Firewall</a:t>
            </a:r>
            <a:r>
              <a:rPr lang="en-US" sz="1400" dirty="0"/>
              <a:t> </a:t>
            </a:r>
            <a:r>
              <a:rPr lang="en-US" sz="1400" b="1" dirty="0">
                <a:solidFill>
                  <a:srgbClr val="F4F8FF"/>
                </a:solidFill>
                <a:latin typeface="Aptos Display" pitchFamily="34" charset="0"/>
                <a:ea typeface="Aptos Display" pitchFamily="34" charset="-122"/>
                <a:cs typeface="Aptos Display" pitchFamily="34" charset="-120"/>
              </a:rPr>
              <a:t>Implementation</a:t>
            </a:r>
            <a:endParaRPr lang="en-US" sz="1400" dirty="0"/>
          </a:p>
        </p:txBody>
      </p:sp>
      <p:sp>
        <p:nvSpPr>
          <p:cNvPr id="18" name="Rectangle 17">
            <a:extLst>
              <a:ext uri="{FF2B5EF4-FFF2-40B4-BE49-F238E27FC236}">
                <a16:creationId xmlns:a16="http://schemas.microsoft.com/office/drawing/2014/main" id="{F0705CE3-56D2-BEB4-A30D-0AE66066557E}"/>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128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81970"/>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Overview</a:t>
            </a:r>
            <a:endParaRPr lang="en-US" sz="3000" dirty="0"/>
          </a:p>
        </p:txBody>
      </p:sp>
      <p:sp>
        <p:nvSpPr>
          <p:cNvPr id="7" name="Text 5"/>
          <p:cNvSpPr/>
          <p:nvPr/>
        </p:nvSpPr>
        <p:spPr>
          <a:xfrm>
            <a:off x="2623267" y="1691640"/>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01</a:t>
            </a:r>
            <a:endParaRPr lang="en-US" sz="1400" dirty="0"/>
          </a:p>
        </p:txBody>
      </p:sp>
      <p:sp>
        <p:nvSpPr>
          <p:cNvPr id="10" name="Text 8"/>
          <p:cNvSpPr/>
          <p:nvPr/>
        </p:nvSpPr>
        <p:spPr>
          <a:xfrm>
            <a:off x="2623267" y="2258568"/>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02</a:t>
            </a:r>
            <a:endParaRPr lang="en-US" sz="1400" dirty="0"/>
          </a:p>
        </p:txBody>
      </p:sp>
      <p:sp>
        <p:nvSpPr>
          <p:cNvPr id="13" name="Text 11"/>
          <p:cNvSpPr/>
          <p:nvPr/>
        </p:nvSpPr>
        <p:spPr>
          <a:xfrm>
            <a:off x="2623267" y="2825496"/>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03</a:t>
            </a:r>
            <a:endParaRPr lang="en-US" sz="1400" dirty="0"/>
          </a:p>
        </p:txBody>
      </p:sp>
      <p:sp>
        <p:nvSpPr>
          <p:cNvPr id="16" name="Text 14"/>
          <p:cNvSpPr/>
          <p:nvPr/>
        </p:nvSpPr>
        <p:spPr>
          <a:xfrm>
            <a:off x="2623267" y="3392424"/>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04</a:t>
            </a:r>
            <a:endParaRPr lang="en-US" sz="1400" dirty="0"/>
          </a:p>
        </p:txBody>
      </p:sp>
      <p:sp>
        <p:nvSpPr>
          <p:cNvPr id="19" name="Text 17"/>
          <p:cNvSpPr/>
          <p:nvPr/>
        </p:nvSpPr>
        <p:spPr>
          <a:xfrm>
            <a:off x="2623267" y="3959352"/>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05</a:t>
            </a:r>
            <a:endParaRPr lang="en-US" sz="1400" dirty="0"/>
          </a:p>
        </p:txBody>
      </p:sp>
      <p:sp>
        <p:nvSpPr>
          <p:cNvPr id="22" name="Text 20"/>
          <p:cNvSpPr/>
          <p:nvPr/>
        </p:nvSpPr>
        <p:spPr>
          <a:xfrm>
            <a:off x="2623267" y="4526280"/>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06</a:t>
            </a:r>
            <a:endParaRPr lang="en-US" sz="1400" dirty="0"/>
          </a:p>
        </p:txBody>
      </p:sp>
      <p:sp>
        <p:nvSpPr>
          <p:cNvPr id="25" name="Text 23"/>
          <p:cNvSpPr/>
          <p:nvPr/>
        </p:nvSpPr>
        <p:spPr>
          <a:xfrm>
            <a:off x="2623267" y="5093208"/>
            <a:ext cx="475488" cy="228600"/>
          </a:xfrm>
          <a:prstGeom prst="rect">
            <a:avLst/>
          </a:prstGeom>
          <a:noFill/>
          <a:ln/>
        </p:spPr>
        <p:txBody>
          <a:bodyPr wrap="square" lIns="0" tIns="0" rIns="0" bIns="0" rtlCol="0" anchor="ctr"/>
          <a:lstStyle/>
          <a:p>
            <a:pPr marL="0" indent="0" algn="ctr">
              <a:buNone/>
            </a:pPr>
            <a:r>
              <a:rPr lang="en-US" sz="1400" b="1" dirty="0">
                <a:solidFill>
                  <a:srgbClr val="36D1DC"/>
                </a:solidFill>
                <a:latin typeface="Aptos Display" pitchFamily="34" charset="0"/>
                <a:ea typeface="Aptos Display" pitchFamily="34" charset="-122"/>
                <a:cs typeface="Aptos Display" pitchFamily="34" charset="-120"/>
              </a:rPr>
              <a:t>07</a:t>
            </a:r>
            <a:endParaRPr lang="en-US" sz="1400" dirty="0"/>
          </a:p>
        </p:txBody>
      </p:sp>
      <p:grpSp>
        <p:nvGrpSpPr>
          <p:cNvPr id="30" name="Group 29">
            <a:extLst>
              <a:ext uri="{FF2B5EF4-FFF2-40B4-BE49-F238E27FC236}">
                <a16:creationId xmlns:a16="http://schemas.microsoft.com/office/drawing/2014/main" id="{FF4C2282-0568-F3E1-64F4-16A2241B1BEA}"/>
              </a:ext>
            </a:extLst>
          </p:cNvPr>
          <p:cNvGrpSpPr/>
          <p:nvPr/>
        </p:nvGrpSpPr>
        <p:grpSpPr>
          <a:xfrm>
            <a:off x="3322462" y="1673352"/>
            <a:ext cx="5715213" cy="3685032"/>
            <a:chOff x="1536192" y="1673352"/>
            <a:chExt cx="8183880" cy="3685032"/>
          </a:xfrm>
        </p:grpSpPr>
        <p:sp>
          <p:nvSpPr>
            <p:cNvPr id="8" name="Shape 6"/>
            <p:cNvSpPr/>
            <p:nvPr/>
          </p:nvSpPr>
          <p:spPr>
            <a:xfrm>
              <a:off x="1536192" y="1828800"/>
              <a:ext cx="512064" cy="0"/>
            </a:xfrm>
            <a:prstGeom prst="line">
              <a:avLst/>
            </a:prstGeom>
            <a:noFill/>
            <a:ln w="12700">
              <a:solidFill>
                <a:srgbClr val="295078"/>
              </a:solidFill>
              <a:prstDash val="solid"/>
            </a:ln>
          </p:spPr>
        </p:sp>
        <p:sp>
          <p:nvSpPr>
            <p:cNvPr id="9" name="Text 7"/>
            <p:cNvSpPr/>
            <p:nvPr/>
          </p:nvSpPr>
          <p:spPr>
            <a:xfrm>
              <a:off x="2221992" y="1673352"/>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Network context and architecture</a:t>
              </a:r>
              <a:endParaRPr lang="en-US" sz="1900" dirty="0"/>
            </a:p>
          </p:txBody>
        </p:sp>
        <p:sp>
          <p:nvSpPr>
            <p:cNvPr id="11" name="Shape 9"/>
            <p:cNvSpPr/>
            <p:nvPr/>
          </p:nvSpPr>
          <p:spPr>
            <a:xfrm>
              <a:off x="1536192" y="2395728"/>
              <a:ext cx="512064" cy="0"/>
            </a:xfrm>
            <a:prstGeom prst="line">
              <a:avLst/>
            </a:prstGeom>
            <a:noFill/>
            <a:ln w="12700">
              <a:solidFill>
                <a:srgbClr val="295078"/>
              </a:solidFill>
              <a:prstDash val="solid"/>
            </a:ln>
          </p:spPr>
        </p:sp>
        <p:sp>
          <p:nvSpPr>
            <p:cNvPr id="12" name="Text 10"/>
            <p:cNvSpPr/>
            <p:nvPr/>
          </p:nvSpPr>
          <p:spPr>
            <a:xfrm>
              <a:off x="2221992" y="2240280"/>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Security problem and requirements</a:t>
              </a:r>
              <a:endParaRPr lang="en-US" sz="1900" dirty="0"/>
            </a:p>
          </p:txBody>
        </p:sp>
        <p:sp>
          <p:nvSpPr>
            <p:cNvPr id="14" name="Shape 12"/>
            <p:cNvSpPr/>
            <p:nvPr/>
          </p:nvSpPr>
          <p:spPr>
            <a:xfrm>
              <a:off x="1536192" y="2962656"/>
              <a:ext cx="512064" cy="0"/>
            </a:xfrm>
            <a:prstGeom prst="line">
              <a:avLst/>
            </a:prstGeom>
            <a:noFill/>
            <a:ln w="12700">
              <a:solidFill>
                <a:srgbClr val="295078"/>
              </a:solidFill>
              <a:prstDash val="solid"/>
            </a:ln>
          </p:spPr>
        </p:sp>
        <p:sp>
          <p:nvSpPr>
            <p:cNvPr id="15" name="Text 13"/>
            <p:cNvSpPr/>
            <p:nvPr/>
          </p:nvSpPr>
          <p:spPr>
            <a:xfrm>
              <a:off x="2221992" y="2807208"/>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Aim and objectives</a:t>
              </a:r>
              <a:endParaRPr lang="en-US" sz="1900" dirty="0"/>
            </a:p>
          </p:txBody>
        </p:sp>
        <p:sp>
          <p:nvSpPr>
            <p:cNvPr id="17" name="Shape 15"/>
            <p:cNvSpPr/>
            <p:nvPr/>
          </p:nvSpPr>
          <p:spPr>
            <a:xfrm>
              <a:off x="1536192" y="3529584"/>
              <a:ext cx="512064" cy="0"/>
            </a:xfrm>
            <a:prstGeom prst="line">
              <a:avLst/>
            </a:prstGeom>
            <a:noFill/>
            <a:ln w="12700">
              <a:solidFill>
                <a:srgbClr val="295078"/>
              </a:solidFill>
              <a:prstDash val="solid"/>
            </a:ln>
          </p:spPr>
        </p:sp>
        <p:sp>
          <p:nvSpPr>
            <p:cNvPr id="18" name="Text 16"/>
            <p:cNvSpPr/>
            <p:nvPr/>
          </p:nvSpPr>
          <p:spPr>
            <a:xfrm>
              <a:off x="2221992" y="3374136"/>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Implementation (GAIA, SIC, Licensing)</a:t>
              </a:r>
              <a:endParaRPr lang="en-US" sz="1900" dirty="0"/>
            </a:p>
          </p:txBody>
        </p:sp>
        <p:sp>
          <p:nvSpPr>
            <p:cNvPr id="20" name="Shape 18"/>
            <p:cNvSpPr/>
            <p:nvPr/>
          </p:nvSpPr>
          <p:spPr>
            <a:xfrm>
              <a:off x="1536192" y="4096512"/>
              <a:ext cx="512064" cy="0"/>
            </a:xfrm>
            <a:prstGeom prst="line">
              <a:avLst/>
            </a:prstGeom>
            <a:noFill/>
            <a:ln w="12700">
              <a:solidFill>
                <a:srgbClr val="295078"/>
              </a:solidFill>
              <a:prstDash val="solid"/>
            </a:ln>
          </p:spPr>
        </p:sp>
        <p:sp>
          <p:nvSpPr>
            <p:cNvPr id="21" name="Text 19"/>
            <p:cNvSpPr/>
            <p:nvPr/>
          </p:nvSpPr>
          <p:spPr>
            <a:xfrm>
              <a:off x="2221992" y="3941064"/>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Firewall policy design</a:t>
              </a:r>
              <a:endParaRPr lang="en-US" sz="1900" dirty="0"/>
            </a:p>
          </p:txBody>
        </p:sp>
        <p:sp>
          <p:nvSpPr>
            <p:cNvPr id="23" name="Shape 21"/>
            <p:cNvSpPr/>
            <p:nvPr/>
          </p:nvSpPr>
          <p:spPr>
            <a:xfrm>
              <a:off x="1536192" y="4663440"/>
              <a:ext cx="512064" cy="0"/>
            </a:xfrm>
            <a:prstGeom prst="line">
              <a:avLst/>
            </a:prstGeom>
            <a:noFill/>
            <a:ln w="12700">
              <a:solidFill>
                <a:srgbClr val="295078"/>
              </a:solidFill>
              <a:prstDash val="solid"/>
            </a:ln>
          </p:spPr>
        </p:sp>
        <p:sp>
          <p:nvSpPr>
            <p:cNvPr id="24" name="Text 22"/>
            <p:cNvSpPr/>
            <p:nvPr/>
          </p:nvSpPr>
          <p:spPr>
            <a:xfrm>
              <a:off x="2221992" y="4507992"/>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Testing and log analysis</a:t>
              </a:r>
              <a:endParaRPr lang="en-US" sz="1900" dirty="0"/>
            </a:p>
          </p:txBody>
        </p:sp>
        <p:sp>
          <p:nvSpPr>
            <p:cNvPr id="26" name="Shape 24"/>
            <p:cNvSpPr/>
            <p:nvPr/>
          </p:nvSpPr>
          <p:spPr>
            <a:xfrm>
              <a:off x="1536192" y="5230368"/>
              <a:ext cx="512064" cy="0"/>
            </a:xfrm>
            <a:prstGeom prst="line">
              <a:avLst/>
            </a:prstGeom>
            <a:noFill/>
            <a:ln w="12700">
              <a:solidFill>
                <a:srgbClr val="295078"/>
              </a:solidFill>
              <a:prstDash val="solid"/>
            </a:ln>
          </p:spPr>
        </p:sp>
        <p:sp>
          <p:nvSpPr>
            <p:cNvPr id="27" name="Text 25"/>
            <p:cNvSpPr/>
            <p:nvPr/>
          </p:nvSpPr>
          <p:spPr>
            <a:xfrm>
              <a:off x="2221992" y="5074920"/>
              <a:ext cx="7498080" cy="283464"/>
            </a:xfrm>
            <a:prstGeom prst="rect">
              <a:avLst/>
            </a:prstGeom>
            <a:noFill/>
            <a:ln/>
          </p:spPr>
          <p:txBody>
            <a:bodyPr wrap="square" lIns="0" tIns="0" rIns="0" bIns="0" rtlCol="0" anchor="ctr">
              <a:normAutofit lnSpcReduction="10000"/>
            </a:bodyPr>
            <a:lstStyle/>
            <a:p>
              <a:pPr marL="0" indent="0">
                <a:buNone/>
              </a:pPr>
              <a:r>
                <a:rPr lang="en-US" sz="1900" dirty="0">
                  <a:solidFill>
                    <a:srgbClr val="F4F8FF"/>
                  </a:solidFill>
                  <a:latin typeface="Aptos" pitchFamily="34" charset="0"/>
                  <a:ea typeface="Aptos" pitchFamily="34" charset="-122"/>
                  <a:cs typeface="Aptos" pitchFamily="34" charset="-120"/>
                </a:rPr>
                <a:t>Security features and evaluation</a:t>
              </a:r>
              <a:endParaRPr lang="en-US" sz="1900" dirty="0"/>
            </a:p>
          </p:txBody>
        </p:sp>
      </p:grpSp>
      <p:sp>
        <p:nvSpPr>
          <p:cNvPr id="28" name="Shape 26"/>
          <p:cNvSpPr/>
          <p:nvPr/>
        </p:nvSpPr>
        <p:spPr>
          <a:xfrm>
            <a:off x="9784080" y="1828800"/>
            <a:ext cx="914400" cy="3474720"/>
          </a:xfrm>
          <a:prstGeom prst="chevron">
            <a:avLst/>
          </a:prstGeom>
          <a:solidFill>
            <a:srgbClr val="1667FF">
              <a:alpha val="30000"/>
            </a:srgbClr>
          </a:solidFill>
          <a:ln w="12700">
            <a:solidFill>
              <a:srgbClr val="1667FF">
                <a:alpha val="30000"/>
              </a:srgbClr>
            </a:solidFill>
            <a:prstDash val="solid"/>
          </a:ln>
        </p:spPr>
      </p:sp>
      <p:sp>
        <p:nvSpPr>
          <p:cNvPr id="29"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2</a:t>
            </a:fld>
            <a:endParaRPr lang="en-US"/>
          </a:p>
        </p:txBody>
      </p:sp>
      <p:sp>
        <p:nvSpPr>
          <p:cNvPr id="31" name="Rectangle 30">
            <a:extLst>
              <a:ext uri="{FF2B5EF4-FFF2-40B4-BE49-F238E27FC236}">
                <a16:creationId xmlns:a16="http://schemas.microsoft.com/office/drawing/2014/main" id="{71405B98-9FBD-13BB-EEED-E2B0E1ED007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345764"/>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Network Context / Background</a:t>
            </a:r>
            <a:endParaRPr lang="en-US" sz="3000" dirty="0"/>
          </a:p>
        </p:txBody>
      </p:sp>
      <p:sp>
        <p:nvSpPr>
          <p:cNvPr id="7" name="Shape 5"/>
          <p:cNvSpPr/>
          <p:nvPr/>
        </p:nvSpPr>
        <p:spPr>
          <a:xfrm>
            <a:off x="822960" y="1540869"/>
            <a:ext cx="1828800" cy="301752"/>
          </a:xfrm>
          <a:prstGeom prst="roundRect">
            <a:avLst>
              <a:gd name="adj" fmla="val 12121"/>
            </a:avLst>
          </a:prstGeom>
          <a:solidFill>
            <a:srgbClr val="0D2C50"/>
          </a:solidFill>
          <a:ln w="12700">
            <a:solidFill>
              <a:srgbClr val="36D1DC">
                <a:alpha val="65000"/>
              </a:srgbClr>
            </a:solidFill>
            <a:prstDash val="solid"/>
          </a:ln>
        </p:spPr>
      </p:sp>
      <p:sp>
        <p:nvSpPr>
          <p:cNvPr id="8" name="Text 6"/>
          <p:cNvSpPr/>
          <p:nvPr/>
        </p:nvSpPr>
        <p:spPr>
          <a:xfrm>
            <a:off x="932688" y="1627632"/>
            <a:ext cx="1609344" cy="146304"/>
          </a:xfrm>
          <a:prstGeom prst="rect">
            <a:avLst/>
          </a:prstGeom>
          <a:noFill/>
          <a:ln/>
        </p:spPr>
        <p:txBody>
          <a:bodyPr wrap="square" lIns="0" tIns="0" rIns="0" bIns="0" rtlCol="0" anchor="ctr">
            <a:normAutofit/>
          </a:bodyPr>
          <a:lstStyle/>
          <a:p>
            <a:pPr marL="0" indent="0" algn="ctr">
              <a:buNone/>
            </a:pPr>
            <a:r>
              <a:rPr lang="en-US" sz="850" b="1" dirty="0">
                <a:solidFill>
                  <a:schemeClr val="bg1"/>
                </a:solidFill>
                <a:latin typeface="Aptos" pitchFamily="34" charset="0"/>
                <a:ea typeface="Aptos" pitchFamily="34" charset="-122"/>
                <a:cs typeface="Aptos" pitchFamily="34" charset="-120"/>
              </a:rPr>
              <a:t>Current context</a:t>
            </a:r>
            <a:endParaRPr lang="en-US" sz="850" dirty="0">
              <a:solidFill>
                <a:schemeClr val="bg1"/>
              </a:solidFill>
            </a:endParaRPr>
          </a:p>
        </p:txBody>
      </p:sp>
      <p:sp>
        <p:nvSpPr>
          <p:cNvPr id="9" name="Shape 7"/>
          <p:cNvSpPr/>
          <p:nvPr/>
        </p:nvSpPr>
        <p:spPr>
          <a:xfrm>
            <a:off x="868680" y="2093976"/>
            <a:ext cx="73152" cy="73152"/>
          </a:xfrm>
          <a:prstGeom prst="ellipse">
            <a:avLst/>
          </a:prstGeom>
          <a:solidFill>
            <a:srgbClr val="36D1DC"/>
          </a:solidFill>
          <a:ln w="12700">
            <a:solidFill>
              <a:srgbClr val="36D1DC"/>
            </a:solidFill>
            <a:prstDash val="solid"/>
          </a:ln>
        </p:spPr>
      </p:sp>
      <p:sp>
        <p:nvSpPr>
          <p:cNvPr id="10" name="Text 8"/>
          <p:cNvSpPr/>
          <p:nvPr/>
        </p:nvSpPr>
        <p:spPr>
          <a:xfrm>
            <a:off x="1033272" y="20116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Enterprise networks require controlled access</a:t>
            </a:r>
            <a:endParaRPr lang="en-US" sz="1800" dirty="0"/>
          </a:p>
        </p:txBody>
      </p:sp>
      <p:sp>
        <p:nvSpPr>
          <p:cNvPr id="11" name="Shape 9"/>
          <p:cNvSpPr/>
          <p:nvPr/>
        </p:nvSpPr>
        <p:spPr>
          <a:xfrm>
            <a:off x="868680" y="2551176"/>
            <a:ext cx="73152" cy="73152"/>
          </a:xfrm>
          <a:prstGeom prst="ellipse">
            <a:avLst/>
          </a:prstGeom>
          <a:solidFill>
            <a:srgbClr val="36D1DC"/>
          </a:solidFill>
          <a:ln w="12700">
            <a:solidFill>
              <a:srgbClr val="36D1DC"/>
            </a:solidFill>
            <a:prstDash val="solid"/>
          </a:ln>
        </p:spPr>
      </p:sp>
      <p:sp>
        <p:nvSpPr>
          <p:cNvPr id="12" name="Text 10"/>
          <p:cNvSpPr/>
          <p:nvPr/>
        </p:nvSpPr>
        <p:spPr>
          <a:xfrm>
            <a:off x="1033272" y="24688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Firewalls act as security boundaries</a:t>
            </a:r>
            <a:endParaRPr lang="en-US" sz="1800" dirty="0"/>
          </a:p>
        </p:txBody>
      </p:sp>
      <p:sp>
        <p:nvSpPr>
          <p:cNvPr id="13" name="Shape 11"/>
          <p:cNvSpPr/>
          <p:nvPr/>
        </p:nvSpPr>
        <p:spPr>
          <a:xfrm>
            <a:off x="868680" y="3008376"/>
            <a:ext cx="73152" cy="73152"/>
          </a:xfrm>
          <a:prstGeom prst="ellipse">
            <a:avLst/>
          </a:prstGeom>
          <a:solidFill>
            <a:srgbClr val="36D1DC"/>
          </a:solidFill>
          <a:ln w="12700">
            <a:solidFill>
              <a:srgbClr val="36D1DC"/>
            </a:solidFill>
            <a:prstDash val="solid"/>
          </a:ln>
        </p:spPr>
      </p:sp>
      <p:sp>
        <p:nvSpPr>
          <p:cNvPr id="14" name="Text 12"/>
          <p:cNvSpPr/>
          <p:nvPr/>
        </p:nvSpPr>
        <p:spPr>
          <a:xfrm>
            <a:off x="1033272" y="2926080"/>
            <a:ext cx="4773168" cy="329184"/>
          </a:xfrm>
          <a:prstGeom prst="rect">
            <a:avLst/>
          </a:prstGeom>
          <a:noFill/>
          <a:ln/>
        </p:spPr>
        <p:txBody>
          <a:bodyPr wrap="square" lIns="0" tIns="0" rIns="0" bIns="0" rtlCol="0" anchor="ctr">
            <a:normAutofit/>
          </a:bodyPr>
          <a:lstStyle/>
          <a:p>
            <a:pPr marL="0" indent="0">
              <a:buNone/>
            </a:pPr>
            <a:r>
              <a:rPr lang="en-US" sz="1800" dirty="0">
                <a:solidFill>
                  <a:srgbClr val="F4F8FF"/>
                </a:solidFill>
                <a:latin typeface="Aptos" pitchFamily="34" charset="0"/>
                <a:ea typeface="Aptos" pitchFamily="34" charset="-122"/>
                <a:cs typeface="Aptos" pitchFamily="34" charset="-120"/>
              </a:rPr>
              <a:t>Internal and external threats exist</a:t>
            </a:r>
            <a:endParaRPr lang="en-US" sz="1800" dirty="0"/>
          </a:p>
        </p:txBody>
      </p:sp>
      <p:sp>
        <p:nvSpPr>
          <p:cNvPr id="15" name="Shape 13"/>
          <p:cNvSpPr/>
          <p:nvPr/>
        </p:nvSpPr>
        <p:spPr>
          <a:xfrm>
            <a:off x="822960" y="3685032"/>
            <a:ext cx="2057400" cy="301752"/>
          </a:xfrm>
          <a:prstGeom prst="roundRect">
            <a:avLst>
              <a:gd name="adj" fmla="val 12121"/>
            </a:avLst>
          </a:prstGeom>
          <a:solidFill>
            <a:srgbClr val="0D2C50"/>
          </a:solidFill>
          <a:ln w="12700">
            <a:solidFill>
              <a:srgbClr val="FFB86B">
                <a:alpha val="65000"/>
              </a:srgbClr>
            </a:solidFill>
            <a:prstDash val="solid"/>
          </a:ln>
        </p:spPr>
      </p:sp>
      <p:sp>
        <p:nvSpPr>
          <p:cNvPr id="16" name="Text 14"/>
          <p:cNvSpPr/>
          <p:nvPr/>
        </p:nvSpPr>
        <p:spPr>
          <a:xfrm>
            <a:off x="932688" y="3771795"/>
            <a:ext cx="1837944" cy="146304"/>
          </a:xfrm>
          <a:prstGeom prst="rect">
            <a:avLst/>
          </a:prstGeom>
          <a:noFill/>
          <a:ln/>
        </p:spPr>
        <p:txBody>
          <a:bodyPr wrap="square" lIns="0" tIns="0" rIns="0" bIns="0" rtlCol="0" anchor="ctr">
            <a:normAutofit/>
          </a:bodyPr>
          <a:lstStyle/>
          <a:p>
            <a:pPr marL="0" indent="0" algn="ctr">
              <a:buNone/>
            </a:pPr>
            <a:r>
              <a:rPr lang="en-US" sz="850" b="1" dirty="0">
                <a:solidFill>
                  <a:schemeClr val="bg1"/>
                </a:solidFill>
                <a:latin typeface="Aptos" pitchFamily="34" charset="0"/>
                <a:ea typeface="Aptos" pitchFamily="34" charset="-122"/>
                <a:cs typeface="Aptos" pitchFamily="34" charset="-120"/>
              </a:rPr>
              <a:t>Why this is important</a:t>
            </a:r>
            <a:endParaRPr lang="en-US" sz="850" dirty="0">
              <a:solidFill>
                <a:schemeClr val="bg1"/>
              </a:solidFill>
            </a:endParaRPr>
          </a:p>
        </p:txBody>
      </p:sp>
      <p:sp>
        <p:nvSpPr>
          <p:cNvPr id="17" name="Shape 15"/>
          <p:cNvSpPr/>
          <p:nvPr/>
        </p:nvSpPr>
        <p:spPr>
          <a:xfrm>
            <a:off x="868680" y="4206240"/>
            <a:ext cx="73152" cy="73152"/>
          </a:xfrm>
          <a:prstGeom prst="ellipse">
            <a:avLst/>
          </a:prstGeom>
          <a:solidFill>
            <a:srgbClr val="36D1DC"/>
          </a:solidFill>
          <a:ln w="12700">
            <a:solidFill>
              <a:srgbClr val="36D1DC"/>
            </a:solidFill>
            <a:prstDash val="solid"/>
          </a:ln>
        </p:spPr>
      </p:sp>
      <p:sp>
        <p:nvSpPr>
          <p:cNvPr id="18" name="Text 16"/>
          <p:cNvSpPr/>
          <p:nvPr/>
        </p:nvSpPr>
        <p:spPr>
          <a:xfrm>
            <a:off x="1033272" y="41239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Prevent unauthorized access</a:t>
            </a:r>
            <a:endParaRPr lang="en-US" sz="1750" dirty="0"/>
          </a:p>
        </p:txBody>
      </p:sp>
      <p:sp>
        <p:nvSpPr>
          <p:cNvPr id="19" name="Shape 17"/>
          <p:cNvSpPr/>
          <p:nvPr/>
        </p:nvSpPr>
        <p:spPr>
          <a:xfrm>
            <a:off x="868680" y="4663440"/>
            <a:ext cx="73152" cy="73152"/>
          </a:xfrm>
          <a:prstGeom prst="ellipse">
            <a:avLst/>
          </a:prstGeom>
          <a:solidFill>
            <a:srgbClr val="36D1DC"/>
          </a:solidFill>
          <a:ln w="12700">
            <a:solidFill>
              <a:srgbClr val="36D1DC"/>
            </a:solidFill>
            <a:prstDash val="solid"/>
          </a:ln>
        </p:spPr>
      </p:sp>
      <p:sp>
        <p:nvSpPr>
          <p:cNvPr id="20" name="Text 18"/>
          <p:cNvSpPr/>
          <p:nvPr/>
        </p:nvSpPr>
        <p:spPr>
          <a:xfrm>
            <a:off x="1033272" y="45811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Monitor network traffic</a:t>
            </a:r>
            <a:endParaRPr lang="en-US" sz="1750" dirty="0"/>
          </a:p>
        </p:txBody>
      </p:sp>
      <p:sp>
        <p:nvSpPr>
          <p:cNvPr id="21" name="Shape 19"/>
          <p:cNvSpPr/>
          <p:nvPr/>
        </p:nvSpPr>
        <p:spPr>
          <a:xfrm>
            <a:off x="868680" y="5120640"/>
            <a:ext cx="73152" cy="73152"/>
          </a:xfrm>
          <a:prstGeom prst="ellipse">
            <a:avLst/>
          </a:prstGeom>
          <a:solidFill>
            <a:srgbClr val="36D1DC"/>
          </a:solidFill>
          <a:ln w="12700">
            <a:solidFill>
              <a:srgbClr val="36D1DC"/>
            </a:solidFill>
            <a:prstDash val="solid"/>
          </a:ln>
        </p:spPr>
      </p:sp>
      <p:sp>
        <p:nvSpPr>
          <p:cNvPr id="22" name="Text 20"/>
          <p:cNvSpPr/>
          <p:nvPr/>
        </p:nvSpPr>
        <p:spPr>
          <a:xfrm>
            <a:off x="1033272" y="5038344"/>
            <a:ext cx="4773168" cy="329184"/>
          </a:xfrm>
          <a:prstGeom prst="rect">
            <a:avLst/>
          </a:prstGeom>
          <a:noFill/>
          <a:ln/>
        </p:spPr>
        <p:txBody>
          <a:bodyPr wrap="square" lIns="0" tIns="0" rIns="0" bIns="0" rtlCol="0" anchor="ctr">
            <a:normAutofit/>
          </a:bodyPr>
          <a:lstStyle/>
          <a:p>
            <a:pPr marL="0" indent="0">
              <a:buNone/>
            </a:pPr>
            <a:r>
              <a:rPr lang="en-US" sz="1750" dirty="0">
                <a:solidFill>
                  <a:srgbClr val="F4F8FF"/>
                </a:solidFill>
                <a:latin typeface="Aptos" pitchFamily="34" charset="0"/>
                <a:ea typeface="Aptos" pitchFamily="34" charset="-122"/>
                <a:cs typeface="Aptos" pitchFamily="34" charset="-120"/>
              </a:rPr>
              <a:t>Ensure secure communication</a:t>
            </a:r>
            <a:endParaRPr lang="en-US" sz="1750" dirty="0"/>
          </a:p>
        </p:txBody>
      </p:sp>
      <p:sp>
        <p:nvSpPr>
          <p:cNvPr id="23" name="Shape 21"/>
          <p:cNvSpPr/>
          <p:nvPr/>
        </p:nvSpPr>
        <p:spPr>
          <a:xfrm>
            <a:off x="5709684" y="1659015"/>
            <a:ext cx="6060558" cy="4347314"/>
          </a:xfrm>
          <a:prstGeom prst="roundRect">
            <a:avLst>
              <a:gd name="adj" fmla="val 0"/>
            </a:avLst>
          </a:prstGeom>
          <a:solidFill>
            <a:srgbClr val="071D34"/>
          </a:solidFill>
          <a:ln w="16510">
            <a:solidFill>
              <a:srgbClr val="36D1DC">
                <a:alpha val="80000"/>
              </a:srgbClr>
            </a:solidFill>
            <a:prstDash val="solid"/>
          </a:ln>
        </p:spPr>
      </p:sp>
      <p:sp>
        <p:nvSpPr>
          <p:cNvPr id="24" name="Text 22"/>
          <p:cNvSpPr/>
          <p:nvPr/>
        </p:nvSpPr>
        <p:spPr>
          <a:xfrm>
            <a:off x="6665976" y="1847088"/>
            <a:ext cx="427024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5" name="Text 23"/>
          <p:cNvSpPr/>
          <p:nvPr/>
        </p:nvSpPr>
        <p:spPr>
          <a:xfrm>
            <a:off x="6766560" y="3643884"/>
            <a:ext cx="4069080" cy="438912"/>
          </a:xfrm>
          <a:prstGeom prst="rect">
            <a:avLst/>
          </a:prstGeom>
          <a:noFill/>
          <a:ln/>
        </p:spPr>
        <p:txBody>
          <a:bodyPr wrap="square" lIns="0" tIns="0" rIns="0" bIns="0" rtlCol="0" anchor="ctr">
            <a:normAutofit fontScale="92500" lnSpcReduction="2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Lab Topology</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(All VMs Running)</a:t>
            </a:r>
            <a:endParaRPr lang="en-US" sz="1700" dirty="0"/>
          </a:p>
        </p:txBody>
      </p:sp>
      <p:sp>
        <p:nvSpPr>
          <p:cNvPr id="26" name="Text 24"/>
          <p:cNvSpPr/>
          <p:nvPr/>
        </p:nvSpPr>
        <p:spPr>
          <a:xfrm>
            <a:off x="6720840" y="5669280"/>
            <a:ext cx="4160520"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use VirtualBox/VMware view or topology screen</a:t>
            </a:r>
            <a:endParaRPr lang="en-US" sz="820" dirty="0"/>
          </a:p>
        </p:txBody>
      </p:sp>
      <p:sp>
        <p:nvSpPr>
          <p:cNvPr id="27"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3</a:t>
            </a:fld>
            <a:endParaRPr lang="en-US" dirty="0"/>
          </a:p>
        </p:txBody>
      </p:sp>
      <p:pic>
        <p:nvPicPr>
          <p:cNvPr id="29" name="Picture 28">
            <a:extLst>
              <a:ext uri="{FF2B5EF4-FFF2-40B4-BE49-F238E27FC236}">
                <a16:creationId xmlns:a16="http://schemas.microsoft.com/office/drawing/2014/main" id="{EF2A47D9-6630-93F8-9A61-6F968F50C078}"/>
              </a:ext>
            </a:extLst>
          </p:cNvPr>
          <p:cNvPicPr>
            <a:picLocks noChangeAspect="1"/>
          </p:cNvPicPr>
          <p:nvPr/>
        </p:nvPicPr>
        <p:blipFill>
          <a:blip r:embed="rId3"/>
          <a:stretch>
            <a:fillRect/>
          </a:stretch>
        </p:blipFill>
        <p:spPr>
          <a:xfrm>
            <a:off x="5752216" y="1722813"/>
            <a:ext cx="5976348" cy="4235506"/>
          </a:xfrm>
          <a:prstGeom prst="rect">
            <a:avLst/>
          </a:prstGeom>
        </p:spPr>
      </p:pic>
      <p:sp>
        <p:nvSpPr>
          <p:cNvPr id="28" name="Rectangle 27">
            <a:extLst>
              <a:ext uri="{FF2B5EF4-FFF2-40B4-BE49-F238E27FC236}">
                <a16:creationId xmlns:a16="http://schemas.microsoft.com/office/drawing/2014/main" id="{1F3B74E9-39D0-E71A-4B88-067BE57D31C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81972"/>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Security Problem</a:t>
            </a:r>
            <a:endParaRPr lang="en-US" sz="3000" dirty="0"/>
          </a:p>
        </p:txBody>
      </p:sp>
      <p:grpSp>
        <p:nvGrpSpPr>
          <p:cNvPr id="18" name="Group 17">
            <a:extLst>
              <a:ext uri="{FF2B5EF4-FFF2-40B4-BE49-F238E27FC236}">
                <a16:creationId xmlns:a16="http://schemas.microsoft.com/office/drawing/2014/main" id="{6AD66C57-2DF1-3E3F-05F8-63F8386F84D1}"/>
              </a:ext>
            </a:extLst>
          </p:cNvPr>
          <p:cNvGrpSpPr/>
          <p:nvPr/>
        </p:nvGrpSpPr>
        <p:grpSpPr>
          <a:xfrm>
            <a:off x="1664208" y="1894299"/>
            <a:ext cx="8618752" cy="1248474"/>
            <a:chOff x="822960" y="1856232"/>
            <a:chExt cx="10524744" cy="1947672"/>
          </a:xfrm>
        </p:grpSpPr>
        <p:sp>
          <p:nvSpPr>
            <p:cNvPr id="7" name="Shape 5"/>
            <p:cNvSpPr/>
            <p:nvPr/>
          </p:nvSpPr>
          <p:spPr>
            <a:xfrm>
              <a:off x="822960" y="1856232"/>
              <a:ext cx="3063240" cy="1947672"/>
            </a:xfrm>
            <a:prstGeom prst="roundRect">
              <a:avLst>
                <a:gd name="adj" fmla="val 2817"/>
              </a:avLst>
            </a:prstGeom>
            <a:solidFill>
              <a:srgbClr val="0E2545"/>
            </a:solidFill>
            <a:ln w="15240">
              <a:solidFill>
                <a:srgbClr val="FF5E7A">
                  <a:alpha val="75000"/>
                </a:srgbClr>
              </a:solidFill>
              <a:prstDash val="solid"/>
            </a:ln>
          </p:spPr>
        </p:sp>
        <p:sp>
          <p:nvSpPr>
            <p:cNvPr id="8" name="Text 6"/>
            <p:cNvSpPr/>
            <p:nvPr/>
          </p:nvSpPr>
          <p:spPr>
            <a:xfrm>
              <a:off x="1078992"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1: Unrestricted Traffic</a:t>
              </a:r>
              <a:endParaRPr lang="en-US" sz="1800" dirty="0">
                <a:solidFill>
                  <a:schemeClr val="bg1"/>
                </a:solidFill>
              </a:endParaRPr>
            </a:p>
          </p:txBody>
        </p:sp>
        <p:sp>
          <p:nvSpPr>
            <p:cNvPr id="9" name="Text 7"/>
            <p:cNvSpPr/>
            <p:nvPr/>
          </p:nvSpPr>
          <p:spPr>
            <a:xfrm>
              <a:off x="1143000"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No filtering → high risk</a:t>
              </a:r>
              <a:endParaRPr lang="en-US" sz="1700" dirty="0"/>
            </a:p>
          </p:txBody>
        </p:sp>
        <p:sp>
          <p:nvSpPr>
            <p:cNvPr id="10" name="Shape 8"/>
            <p:cNvSpPr/>
            <p:nvPr/>
          </p:nvSpPr>
          <p:spPr>
            <a:xfrm>
              <a:off x="4553712" y="1856232"/>
              <a:ext cx="3063240" cy="1947672"/>
            </a:xfrm>
            <a:prstGeom prst="roundRect">
              <a:avLst>
                <a:gd name="adj" fmla="val 2817"/>
              </a:avLst>
            </a:prstGeom>
            <a:solidFill>
              <a:srgbClr val="0E2545"/>
            </a:solidFill>
            <a:ln w="15240">
              <a:solidFill>
                <a:srgbClr val="FFB86B">
                  <a:alpha val="75000"/>
                </a:srgbClr>
              </a:solidFill>
              <a:prstDash val="solid"/>
            </a:ln>
          </p:spPr>
        </p:sp>
        <p:sp>
          <p:nvSpPr>
            <p:cNvPr id="11" name="Text 9"/>
            <p:cNvSpPr/>
            <p:nvPr/>
          </p:nvSpPr>
          <p:spPr>
            <a:xfrm>
              <a:off x="4809744"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2: Lack of Monitoring</a:t>
              </a:r>
              <a:endParaRPr lang="en-US" sz="1800" dirty="0">
                <a:solidFill>
                  <a:schemeClr val="bg1"/>
                </a:solidFill>
              </a:endParaRPr>
            </a:p>
          </p:txBody>
        </p:sp>
        <p:sp>
          <p:nvSpPr>
            <p:cNvPr id="12" name="Text 10"/>
            <p:cNvSpPr/>
            <p:nvPr/>
          </p:nvSpPr>
          <p:spPr>
            <a:xfrm>
              <a:off x="4873752"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No logs → no visibility</a:t>
              </a:r>
              <a:endParaRPr lang="en-US" sz="1700" dirty="0"/>
            </a:p>
          </p:txBody>
        </p:sp>
        <p:sp>
          <p:nvSpPr>
            <p:cNvPr id="13" name="Shape 11"/>
            <p:cNvSpPr/>
            <p:nvPr/>
          </p:nvSpPr>
          <p:spPr>
            <a:xfrm>
              <a:off x="8284464" y="1856232"/>
              <a:ext cx="3063240" cy="1947672"/>
            </a:xfrm>
            <a:prstGeom prst="roundRect">
              <a:avLst>
                <a:gd name="adj" fmla="val 2817"/>
              </a:avLst>
            </a:prstGeom>
            <a:solidFill>
              <a:srgbClr val="0E2545"/>
            </a:solidFill>
            <a:ln w="15240">
              <a:solidFill>
                <a:srgbClr val="36D1DC">
                  <a:alpha val="75000"/>
                </a:srgbClr>
              </a:solidFill>
              <a:prstDash val="solid"/>
            </a:ln>
          </p:spPr>
        </p:sp>
        <p:sp>
          <p:nvSpPr>
            <p:cNvPr id="14" name="Text 12"/>
            <p:cNvSpPr/>
            <p:nvPr/>
          </p:nvSpPr>
          <p:spPr>
            <a:xfrm>
              <a:off x="8540496" y="2148840"/>
              <a:ext cx="2560320" cy="292608"/>
            </a:xfrm>
            <a:prstGeom prst="rect">
              <a:avLst/>
            </a:prstGeom>
            <a:noFill/>
            <a:ln/>
          </p:spPr>
          <p:txBody>
            <a:bodyPr wrap="square" lIns="0" tIns="0" rIns="0" bIns="0" rtlCol="0" anchor="ctr">
              <a:normAutofit fontScale="77500" lnSpcReduction="20000"/>
            </a:bodyPr>
            <a:lstStyle/>
            <a:p>
              <a:pPr marL="0" indent="0" algn="ctr">
                <a:buNone/>
              </a:pPr>
              <a:r>
                <a:rPr lang="en-US" sz="1800" b="1" dirty="0">
                  <a:solidFill>
                    <a:schemeClr val="bg1"/>
                  </a:solidFill>
                  <a:latin typeface="Aptos Display" pitchFamily="34" charset="0"/>
                  <a:ea typeface="Aptos Display" pitchFamily="34" charset="-122"/>
                  <a:cs typeface="Aptos Display" pitchFamily="34" charset="-120"/>
                </a:rPr>
                <a:t>Gap 3: No Threat Protection</a:t>
              </a:r>
              <a:endParaRPr lang="en-US" sz="1800" dirty="0">
                <a:solidFill>
                  <a:schemeClr val="bg1"/>
                </a:solidFill>
              </a:endParaRPr>
            </a:p>
          </p:txBody>
        </p:sp>
        <p:sp>
          <p:nvSpPr>
            <p:cNvPr id="15" name="Text 13"/>
            <p:cNvSpPr/>
            <p:nvPr/>
          </p:nvSpPr>
          <p:spPr>
            <a:xfrm>
              <a:off x="8604504" y="2880360"/>
              <a:ext cx="2423160" cy="310896"/>
            </a:xfrm>
            <a:prstGeom prst="rect">
              <a:avLst/>
            </a:prstGeom>
            <a:noFill/>
            <a:ln/>
          </p:spPr>
          <p:txBody>
            <a:bodyPr wrap="square" lIns="0" tIns="0" rIns="0" bIns="0" rtlCol="0" anchor="ctr">
              <a:normAutofit fontScale="85000" lnSpcReduction="10000"/>
            </a:bodyPr>
            <a:lstStyle/>
            <a:p>
              <a:pPr marL="0" indent="0" algn="ctr">
                <a:buNone/>
              </a:pPr>
              <a:r>
                <a:rPr lang="en-US" sz="1700" dirty="0">
                  <a:solidFill>
                    <a:srgbClr val="F4F8FF"/>
                  </a:solidFill>
                  <a:latin typeface="Aptos" pitchFamily="34" charset="0"/>
                  <a:ea typeface="Aptos" pitchFamily="34" charset="-122"/>
                  <a:cs typeface="Aptos" pitchFamily="34" charset="-120"/>
                </a:rPr>
                <a:t>Vulnerable to attacks</a:t>
              </a:r>
              <a:endParaRPr lang="en-US" sz="1700" dirty="0"/>
            </a:p>
          </p:txBody>
        </p:sp>
      </p:grpSp>
      <p:sp>
        <p:nvSpPr>
          <p:cNvPr id="16" name="Shape 14"/>
          <p:cNvSpPr/>
          <p:nvPr/>
        </p:nvSpPr>
        <p:spPr>
          <a:xfrm>
            <a:off x="1368552" y="3913522"/>
            <a:ext cx="9572350" cy="1030618"/>
          </a:xfrm>
          <a:prstGeom prst="roundRect">
            <a:avLst>
              <a:gd name="adj" fmla="val 5814"/>
            </a:avLst>
          </a:prstGeom>
          <a:solidFill>
            <a:srgbClr val="122744"/>
          </a:solidFill>
          <a:ln w="15240">
            <a:solidFill>
              <a:srgbClr val="FF5E7A">
                <a:alpha val="80000"/>
              </a:srgbClr>
            </a:solidFill>
            <a:prstDash val="solid"/>
          </a:ln>
        </p:spPr>
      </p:sp>
      <p:sp>
        <p:nvSpPr>
          <p:cNvPr id="17" name="Text 15"/>
          <p:cNvSpPr/>
          <p:nvPr/>
        </p:nvSpPr>
        <p:spPr>
          <a:xfrm>
            <a:off x="1664208" y="4041116"/>
            <a:ext cx="9000248" cy="786384"/>
          </a:xfrm>
          <a:prstGeom prst="rect">
            <a:avLst/>
          </a:prstGeom>
          <a:noFill/>
          <a:ln/>
        </p:spPr>
        <p:txBody>
          <a:bodyPr wrap="square" lIns="0" tIns="0" rIns="0" bIns="0" rtlCol="0" anchor="ctr">
            <a:normAutofit fontScale="85000" lnSpcReduction="10000"/>
          </a:bodyPr>
          <a:lstStyle/>
          <a:p>
            <a:pPr algn="just"/>
            <a:r>
              <a:rPr lang="en-US" sz="2000" dirty="0">
                <a:solidFill>
                  <a:schemeClr val="bg1"/>
                </a:solidFill>
              </a:rPr>
              <a:t>The main problem is unrestricted traffic. If ICMP, FTP, SSH, or other services are open without control, attackers may misuse them. Also, without logs, administrators cannot see what is allowed or blocked. So, the network needs filtering, monitoring, and protection.</a:t>
            </a:r>
            <a:endParaRPr lang="en-US" sz="1850" dirty="0">
              <a:solidFill>
                <a:schemeClr val="bg1"/>
              </a:solidFill>
            </a:endParaRPr>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4</a:t>
            </a:fld>
            <a:endParaRPr lang="en-US"/>
          </a:p>
        </p:txBody>
      </p:sp>
      <p:sp>
        <p:nvSpPr>
          <p:cNvPr id="19" name="Rectangle 18">
            <a:extLst>
              <a:ext uri="{FF2B5EF4-FFF2-40B4-BE49-F238E27FC236}">
                <a16:creationId xmlns:a16="http://schemas.microsoft.com/office/drawing/2014/main" id="{2BCEB86B-0E60-67A3-1061-6051186905FF}"/>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71339"/>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Aim and Objectives</a:t>
            </a:r>
            <a:endParaRPr lang="en-US" sz="3000" dirty="0"/>
          </a:p>
        </p:txBody>
      </p:sp>
      <p:sp>
        <p:nvSpPr>
          <p:cNvPr id="7" name="Text 5"/>
          <p:cNvSpPr/>
          <p:nvPr/>
        </p:nvSpPr>
        <p:spPr>
          <a:xfrm>
            <a:off x="2633686" y="1453250"/>
            <a:ext cx="1374790" cy="358747"/>
          </a:xfrm>
          <a:prstGeom prst="rect">
            <a:avLst/>
          </a:prstGeom>
          <a:noFill/>
          <a:ln/>
        </p:spPr>
        <p:txBody>
          <a:bodyPr wrap="square" lIns="0" tIns="0" rIns="0" bIns="0" rtlCol="0" anchor="ctr"/>
          <a:lstStyle/>
          <a:p>
            <a:pPr marL="0" indent="0">
              <a:buNone/>
            </a:pPr>
            <a:r>
              <a:rPr lang="en-US" sz="1800" b="1" dirty="0">
                <a:solidFill>
                  <a:srgbClr val="36D1DC"/>
                </a:solidFill>
                <a:latin typeface="Aptos Display" pitchFamily="34" charset="0"/>
                <a:ea typeface="Aptos Display" pitchFamily="34" charset="-122"/>
                <a:cs typeface="Aptos Display" pitchFamily="34" charset="-120"/>
              </a:rPr>
              <a:t>Aim:</a:t>
            </a:r>
            <a:endParaRPr lang="en-US" sz="1800" dirty="0"/>
          </a:p>
        </p:txBody>
      </p:sp>
      <p:sp>
        <p:nvSpPr>
          <p:cNvPr id="8" name="Text 6"/>
          <p:cNvSpPr/>
          <p:nvPr/>
        </p:nvSpPr>
        <p:spPr>
          <a:xfrm>
            <a:off x="2633686" y="1752249"/>
            <a:ext cx="5989320" cy="411480"/>
          </a:xfrm>
          <a:prstGeom prst="rect">
            <a:avLst/>
          </a:prstGeom>
          <a:noFill/>
          <a:ln/>
        </p:spPr>
        <p:txBody>
          <a:bodyPr wrap="square" lIns="0" tIns="0" rIns="0" bIns="0" rtlCol="0" anchor="ctr">
            <a:normAutofit fontScale="62500" lnSpcReduction="20000"/>
          </a:bodyPr>
          <a:lstStyle/>
          <a:p>
            <a:pPr marL="0" indent="0">
              <a:buNone/>
            </a:pPr>
            <a:r>
              <a:rPr lang="en-US" sz="2500" b="1" dirty="0">
                <a:solidFill>
                  <a:srgbClr val="F4F8FF"/>
                </a:solidFill>
                <a:latin typeface="Aptos Display" pitchFamily="34" charset="0"/>
                <a:ea typeface="Aptos Display" pitchFamily="34" charset="-122"/>
                <a:cs typeface="Aptos Display" pitchFamily="34" charset="-120"/>
              </a:rPr>
              <a:t>To implement a secure enterprise firewall solution using Check Point</a:t>
            </a:r>
            <a:endParaRPr lang="en-US" sz="2500" dirty="0"/>
          </a:p>
        </p:txBody>
      </p:sp>
      <p:sp>
        <p:nvSpPr>
          <p:cNvPr id="9" name="Shape 7"/>
          <p:cNvSpPr/>
          <p:nvPr/>
        </p:nvSpPr>
        <p:spPr>
          <a:xfrm>
            <a:off x="2633686" y="2366594"/>
            <a:ext cx="5394960" cy="0"/>
          </a:xfrm>
          <a:prstGeom prst="line">
            <a:avLst/>
          </a:prstGeom>
          <a:noFill/>
          <a:ln w="12700">
            <a:solidFill>
              <a:srgbClr val="295078"/>
            </a:solidFill>
            <a:prstDash val="solid"/>
          </a:ln>
        </p:spPr>
      </p:sp>
      <p:sp>
        <p:nvSpPr>
          <p:cNvPr id="10" name="Text 8"/>
          <p:cNvSpPr/>
          <p:nvPr/>
        </p:nvSpPr>
        <p:spPr>
          <a:xfrm>
            <a:off x="2633686" y="2814434"/>
            <a:ext cx="2011680" cy="256032"/>
          </a:xfrm>
          <a:prstGeom prst="rect">
            <a:avLst/>
          </a:prstGeom>
          <a:noFill/>
          <a:ln/>
        </p:spPr>
        <p:txBody>
          <a:bodyPr wrap="square" lIns="0" tIns="0" rIns="0" bIns="0" rtlCol="0" anchor="ctr"/>
          <a:lstStyle/>
          <a:p>
            <a:pPr marL="0" indent="0">
              <a:buNone/>
            </a:pPr>
            <a:r>
              <a:rPr lang="en-US" sz="1800" b="1" dirty="0">
                <a:solidFill>
                  <a:schemeClr val="bg1"/>
                </a:solidFill>
                <a:latin typeface="Aptos Display" pitchFamily="34" charset="0"/>
                <a:ea typeface="Aptos Display" pitchFamily="34" charset="-122"/>
                <a:cs typeface="Aptos Display" pitchFamily="34" charset="-120"/>
              </a:rPr>
              <a:t>Objectives:</a:t>
            </a:r>
            <a:endParaRPr lang="en-US" sz="1800" dirty="0">
              <a:solidFill>
                <a:schemeClr val="bg1"/>
              </a:solidFill>
            </a:endParaRPr>
          </a:p>
        </p:txBody>
      </p:sp>
      <p:sp>
        <p:nvSpPr>
          <p:cNvPr id="11" name="Shape 9"/>
          <p:cNvSpPr/>
          <p:nvPr/>
        </p:nvSpPr>
        <p:spPr>
          <a:xfrm>
            <a:off x="2679406" y="3400924"/>
            <a:ext cx="73152" cy="73152"/>
          </a:xfrm>
          <a:prstGeom prst="ellipse">
            <a:avLst/>
          </a:prstGeom>
          <a:solidFill>
            <a:srgbClr val="36D1DC"/>
          </a:solidFill>
          <a:ln w="12700">
            <a:solidFill>
              <a:srgbClr val="36D1DC"/>
            </a:solidFill>
            <a:prstDash val="solid"/>
          </a:ln>
        </p:spPr>
      </p:sp>
      <p:sp>
        <p:nvSpPr>
          <p:cNvPr id="13" name="Shape 11"/>
          <p:cNvSpPr/>
          <p:nvPr/>
        </p:nvSpPr>
        <p:spPr>
          <a:xfrm>
            <a:off x="2679406" y="3815380"/>
            <a:ext cx="73152" cy="73152"/>
          </a:xfrm>
          <a:prstGeom prst="ellipse">
            <a:avLst/>
          </a:prstGeom>
          <a:solidFill>
            <a:srgbClr val="36D1DC"/>
          </a:solidFill>
          <a:ln w="12700">
            <a:solidFill>
              <a:srgbClr val="36D1DC"/>
            </a:solidFill>
            <a:prstDash val="solid"/>
          </a:ln>
        </p:spPr>
      </p:sp>
      <p:sp>
        <p:nvSpPr>
          <p:cNvPr id="15" name="Shape 13"/>
          <p:cNvSpPr/>
          <p:nvPr/>
        </p:nvSpPr>
        <p:spPr>
          <a:xfrm>
            <a:off x="2679406" y="4197942"/>
            <a:ext cx="73152" cy="73152"/>
          </a:xfrm>
          <a:prstGeom prst="ellipse">
            <a:avLst/>
          </a:prstGeom>
          <a:solidFill>
            <a:srgbClr val="36D1DC"/>
          </a:solidFill>
          <a:ln w="12700">
            <a:solidFill>
              <a:srgbClr val="36D1DC"/>
            </a:solidFill>
            <a:prstDash val="solid"/>
          </a:ln>
        </p:spPr>
      </p:sp>
      <p:sp>
        <p:nvSpPr>
          <p:cNvPr id="17" name="Shape 15"/>
          <p:cNvSpPr/>
          <p:nvPr/>
        </p:nvSpPr>
        <p:spPr>
          <a:xfrm>
            <a:off x="2679406" y="4580501"/>
            <a:ext cx="73152" cy="73152"/>
          </a:xfrm>
          <a:prstGeom prst="ellipse">
            <a:avLst/>
          </a:prstGeom>
          <a:solidFill>
            <a:srgbClr val="36D1DC"/>
          </a:solidFill>
          <a:ln w="12700">
            <a:solidFill>
              <a:srgbClr val="36D1DC"/>
            </a:solidFill>
            <a:prstDash val="solid"/>
          </a:ln>
        </p:spPr>
      </p:sp>
      <p:sp>
        <p:nvSpPr>
          <p:cNvPr id="19" name="Shape 17"/>
          <p:cNvSpPr/>
          <p:nvPr/>
        </p:nvSpPr>
        <p:spPr>
          <a:xfrm>
            <a:off x="2679406" y="4920530"/>
            <a:ext cx="73152" cy="73152"/>
          </a:xfrm>
          <a:prstGeom prst="ellipse">
            <a:avLst/>
          </a:prstGeom>
          <a:solidFill>
            <a:srgbClr val="36D1DC"/>
          </a:solidFill>
          <a:ln w="12700">
            <a:solidFill>
              <a:srgbClr val="36D1DC"/>
            </a:solidFill>
            <a:prstDash val="solid"/>
          </a:ln>
        </p:spPr>
      </p:sp>
      <p:grpSp>
        <p:nvGrpSpPr>
          <p:cNvPr id="26" name="Group 25">
            <a:extLst>
              <a:ext uri="{FF2B5EF4-FFF2-40B4-BE49-F238E27FC236}">
                <a16:creationId xmlns:a16="http://schemas.microsoft.com/office/drawing/2014/main" id="{DD9DCE15-F812-22B3-3747-A15F02628EC7}"/>
              </a:ext>
            </a:extLst>
          </p:cNvPr>
          <p:cNvGrpSpPr/>
          <p:nvPr/>
        </p:nvGrpSpPr>
        <p:grpSpPr>
          <a:xfrm>
            <a:off x="2950328" y="3297579"/>
            <a:ext cx="4864608" cy="1837944"/>
            <a:chOff x="1078992" y="3648456"/>
            <a:chExt cx="4864608" cy="1837944"/>
          </a:xfrm>
        </p:grpSpPr>
        <p:sp>
          <p:nvSpPr>
            <p:cNvPr id="12" name="Text 10"/>
            <p:cNvSpPr/>
            <p:nvPr/>
          </p:nvSpPr>
          <p:spPr>
            <a:xfrm>
              <a:off x="1078992" y="3648456"/>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Configure GAIA system</a:t>
              </a:r>
              <a:endParaRPr lang="en-US" sz="1720" dirty="0"/>
            </a:p>
          </p:txBody>
        </p:sp>
        <p:sp>
          <p:nvSpPr>
            <p:cNvPr id="14" name="Text 12"/>
            <p:cNvSpPr/>
            <p:nvPr/>
          </p:nvSpPr>
          <p:spPr>
            <a:xfrm>
              <a:off x="1078992" y="4041648"/>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Establish SIC communication</a:t>
              </a:r>
              <a:endParaRPr lang="en-US" sz="1720" dirty="0"/>
            </a:p>
          </p:txBody>
        </p:sp>
        <p:sp>
          <p:nvSpPr>
            <p:cNvPr id="16" name="Text 14"/>
            <p:cNvSpPr/>
            <p:nvPr/>
          </p:nvSpPr>
          <p:spPr>
            <a:xfrm>
              <a:off x="1078992" y="4434840"/>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Apply firewall rules</a:t>
              </a:r>
              <a:endParaRPr lang="en-US" sz="1720" dirty="0"/>
            </a:p>
          </p:txBody>
        </p:sp>
        <p:sp>
          <p:nvSpPr>
            <p:cNvPr id="18" name="Text 16"/>
            <p:cNvSpPr/>
            <p:nvPr/>
          </p:nvSpPr>
          <p:spPr>
            <a:xfrm>
              <a:off x="1078992" y="4828032"/>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Analyse logs</a:t>
              </a:r>
              <a:endParaRPr lang="en-US" sz="1720" dirty="0"/>
            </a:p>
          </p:txBody>
        </p:sp>
        <p:sp>
          <p:nvSpPr>
            <p:cNvPr id="20" name="Text 18"/>
            <p:cNvSpPr/>
            <p:nvPr/>
          </p:nvSpPr>
          <p:spPr>
            <a:xfrm>
              <a:off x="1078992" y="5157216"/>
              <a:ext cx="4864608" cy="329184"/>
            </a:xfrm>
            <a:prstGeom prst="rect">
              <a:avLst/>
            </a:prstGeom>
            <a:noFill/>
            <a:ln/>
          </p:spPr>
          <p:txBody>
            <a:bodyPr wrap="square" lIns="0" tIns="0" rIns="0" bIns="0" rtlCol="0" anchor="ctr">
              <a:normAutofit/>
            </a:bodyPr>
            <a:lstStyle/>
            <a:p>
              <a:pPr marL="0" indent="0">
                <a:buNone/>
              </a:pPr>
              <a:r>
                <a:rPr lang="en-US" sz="1720" dirty="0">
                  <a:solidFill>
                    <a:srgbClr val="F4F8FF"/>
                  </a:solidFill>
                  <a:latin typeface="Aptos" pitchFamily="34" charset="0"/>
                  <a:ea typeface="Aptos" pitchFamily="34" charset="-122"/>
                  <a:cs typeface="Aptos" pitchFamily="34" charset="-120"/>
                </a:rPr>
                <a:t>Enable security features</a:t>
              </a:r>
              <a:endParaRPr lang="en-US" sz="1720" dirty="0"/>
            </a:p>
          </p:txBody>
        </p:sp>
      </p:gr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5</a:t>
            </a:fld>
            <a:endParaRPr lang="en-US"/>
          </a:p>
        </p:txBody>
      </p:sp>
      <p:sp>
        <p:nvSpPr>
          <p:cNvPr id="6" name="Rectangle 5">
            <a:extLst>
              <a:ext uri="{FF2B5EF4-FFF2-40B4-BE49-F238E27FC236}">
                <a16:creationId xmlns:a16="http://schemas.microsoft.com/office/drawing/2014/main" id="{7038FD77-3896-ACAB-B7A3-BA7AA2410FB4}"/>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58368" y="26071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Implementation Overview</a:t>
            </a:r>
            <a:endParaRPr lang="en-US" sz="3000" dirty="0"/>
          </a:p>
        </p:txBody>
      </p:sp>
      <p:grpSp>
        <p:nvGrpSpPr>
          <p:cNvPr id="36" name="Group 35">
            <a:extLst>
              <a:ext uri="{FF2B5EF4-FFF2-40B4-BE49-F238E27FC236}">
                <a16:creationId xmlns:a16="http://schemas.microsoft.com/office/drawing/2014/main" id="{27D20777-3E78-F4DE-C5A5-BC364895B623}"/>
              </a:ext>
            </a:extLst>
          </p:cNvPr>
          <p:cNvGrpSpPr/>
          <p:nvPr/>
        </p:nvGrpSpPr>
        <p:grpSpPr>
          <a:xfrm>
            <a:off x="1417320" y="1500097"/>
            <a:ext cx="9400032" cy="1133856"/>
            <a:chOff x="1417320" y="2404872"/>
            <a:chExt cx="9400032" cy="1133856"/>
          </a:xfrm>
        </p:grpSpPr>
        <p:sp>
          <p:nvSpPr>
            <p:cNvPr id="7" name="Shape 5"/>
            <p:cNvSpPr/>
            <p:nvPr/>
          </p:nvSpPr>
          <p:spPr>
            <a:xfrm>
              <a:off x="3162116" y="2971800"/>
              <a:ext cx="1188720" cy="0"/>
            </a:xfrm>
            <a:prstGeom prst="line">
              <a:avLst/>
            </a:prstGeom>
            <a:noFill/>
            <a:ln w="22860">
              <a:solidFill>
                <a:srgbClr val="36D1DC"/>
              </a:solidFill>
              <a:prstDash val="solid"/>
              <a:headEnd type="none"/>
              <a:tailEnd type="triangle"/>
            </a:ln>
          </p:spPr>
        </p:sp>
        <p:sp>
          <p:nvSpPr>
            <p:cNvPr id="8" name="Shape 6"/>
            <p:cNvSpPr/>
            <p:nvPr/>
          </p:nvSpPr>
          <p:spPr>
            <a:xfrm>
              <a:off x="5727756" y="2971800"/>
              <a:ext cx="1188720" cy="0"/>
            </a:xfrm>
            <a:prstGeom prst="line">
              <a:avLst/>
            </a:prstGeom>
            <a:noFill/>
            <a:ln w="22860">
              <a:solidFill>
                <a:srgbClr val="36D1DC"/>
              </a:solidFill>
              <a:prstDash val="solid"/>
              <a:headEnd type="none"/>
              <a:tailEnd type="triangle"/>
            </a:ln>
          </p:spPr>
        </p:sp>
        <p:sp>
          <p:nvSpPr>
            <p:cNvPr id="9" name="Shape 7"/>
            <p:cNvSpPr/>
            <p:nvPr/>
          </p:nvSpPr>
          <p:spPr>
            <a:xfrm>
              <a:off x="8187068" y="2971800"/>
              <a:ext cx="1188720" cy="0"/>
            </a:xfrm>
            <a:prstGeom prst="line">
              <a:avLst/>
            </a:prstGeom>
            <a:noFill/>
            <a:ln w="22860">
              <a:solidFill>
                <a:srgbClr val="36D1DC"/>
              </a:solidFill>
              <a:prstDash val="solid"/>
              <a:headEnd type="none"/>
              <a:tailEnd type="triangle"/>
            </a:ln>
          </p:spPr>
        </p:sp>
        <p:sp>
          <p:nvSpPr>
            <p:cNvPr id="10" name="Shape 8"/>
            <p:cNvSpPr/>
            <p:nvPr/>
          </p:nvSpPr>
          <p:spPr>
            <a:xfrm>
              <a:off x="141732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1" name="Text 9"/>
            <p:cNvSpPr/>
            <p:nvPr/>
          </p:nvSpPr>
          <p:spPr>
            <a:xfrm>
              <a:off x="155448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A-GUI</a:t>
              </a:r>
              <a:endParaRPr lang="en-US" sz="1800" dirty="0"/>
            </a:p>
          </p:txBody>
        </p:sp>
        <p:sp>
          <p:nvSpPr>
            <p:cNvPr id="12" name="Text 10"/>
            <p:cNvSpPr/>
            <p:nvPr/>
          </p:nvSpPr>
          <p:spPr>
            <a:xfrm>
              <a:off x="152704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Management</a:t>
              </a:r>
              <a:endParaRPr lang="en-US" sz="1020" dirty="0"/>
            </a:p>
          </p:txBody>
        </p:sp>
        <p:sp>
          <p:nvSpPr>
            <p:cNvPr id="13" name="Shape 11"/>
            <p:cNvSpPr/>
            <p:nvPr/>
          </p:nvSpPr>
          <p:spPr>
            <a:xfrm>
              <a:off x="388620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4" name="Text 12"/>
            <p:cNvSpPr/>
            <p:nvPr/>
          </p:nvSpPr>
          <p:spPr>
            <a:xfrm>
              <a:off x="402336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A-SMS</a:t>
              </a:r>
              <a:endParaRPr lang="en-US" sz="1800" dirty="0"/>
            </a:p>
          </p:txBody>
        </p:sp>
        <p:sp>
          <p:nvSpPr>
            <p:cNvPr id="15" name="Text 13"/>
            <p:cNvSpPr/>
            <p:nvPr/>
          </p:nvSpPr>
          <p:spPr>
            <a:xfrm>
              <a:off x="399592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Security Management Server</a:t>
              </a:r>
              <a:endParaRPr lang="en-US" sz="1020" dirty="0"/>
            </a:p>
          </p:txBody>
        </p:sp>
        <p:sp>
          <p:nvSpPr>
            <p:cNvPr id="16" name="Shape 14"/>
            <p:cNvSpPr/>
            <p:nvPr/>
          </p:nvSpPr>
          <p:spPr>
            <a:xfrm>
              <a:off x="635508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17" name="Text 15"/>
            <p:cNvSpPr/>
            <p:nvPr/>
          </p:nvSpPr>
          <p:spPr>
            <a:xfrm>
              <a:off x="649224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A-GW</a:t>
              </a:r>
              <a:endParaRPr lang="en-US" sz="1800" dirty="0"/>
            </a:p>
          </p:txBody>
        </p:sp>
        <p:sp>
          <p:nvSpPr>
            <p:cNvPr id="18" name="Text 16"/>
            <p:cNvSpPr/>
            <p:nvPr/>
          </p:nvSpPr>
          <p:spPr>
            <a:xfrm>
              <a:off x="646480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Security Gateway</a:t>
              </a:r>
              <a:endParaRPr lang="en-US" sz="1020" dirty="0"/>
            </a:p>
          </p:txBody>
        </p:sp>
        <p:sp>
          <p:nvSpPr>
            <p:cNvPr id="19" name="Shape 17"/>
            <p:cNvSpPr/>
            <p:nvPr/>
          </p:nvSpPr>
          <p:spPr>
            <a:xfrm>
              <a:off x="8823960" y="2404872"/>
              <a:ext cx="1993392" cy="1133856"/>
            </a:xfrm>
            <a:prstGeom prst="roundRect">
              <a:avLst>
                <a:gd name="adj" fmla="val 4032"/>
              </a:avLst>
            </a:prstGeom>
            <a:solidFill>
              <a:srgbClr val="102C52"/>
            </a:solidFill>
            <a:ln w="15240">
              <a:solidFill>
                <a:srgbClr val="36D1DC">
                  <a:alpha val="70000"/>
                </a:srgbClr>
              </a:solidFill>
              <a:prstDash val="solid"/>
            </a:ln>
          </p:spPr>
        </p:sp>
        <p:sp>
          <p:nvSpPr>
            <p:cNvPr id="20" name="Text 18"/>
            <p:cNvSpPr/>
            <p:nvPr/>
          </p:nvSpPr>
          <p:spPr>
            <a:xfrm>
              <a:off x="8961120" y="2651760"/>
              <a:ext cx="1719072" cy="237744"/>
            </a:xfrm>
            <a:prstGeom prst="rect">
              <a:avLst/>
            </a:prstGeom>
            <a:noFill/>
            <a:ln/>
          </p:spPr>
          <p:txBody>
            <a:bodyPr wrap="square" lIns="0" tIns="0" rIns="0" bIns="0" rtlCol="0" anchor="ctr"/>
            <a:lstStyle/>
            <a:p>
              <a:pPr marL="0" indent="0" algn="ctr">
                <a:buNone/>
              </a:pPr>
              <a:r>
                <a:rPr lang="en-US" sz="1800" b="1" dirty="0">
                  <a:solidFill>
                    <a:srgbClr val="F4F8FF"/>
                  </a:solidFill>
                  <a:latin typeface="Aptos Display" pitchFamily="34" charset="0"/>
                  <a:ea typeface="Aptos Display" pitchFamily="34" charset="-122"/>
                  <a:cs typeface="Aptos Display" pitchFamily="34" charset="-120"/>
                </a:rPr>
                <a:t>ClientS1</a:t>
              </a:r>
              <a:endParaRPr lang="en-US" sz="1800" dirty="0"/>
            </a:p>
          </p:txBody>
        </p:sp>
        <p:sp>
          <p:nvSpPr>
            <p:cNvPr id="21" name="Text 19"/>
            <p:cNvSpPr/>
            <p:nvPr/>
          </p:nvSpPr>
          <p:spPr>
            <a:xfrm>
              <a:off x="8933688" y="2999232"/>
              <a:ext cx="1773936" cy="201168"/>
            </a:xfrm>
            <a:prstGeom prst="rect">
              <a:avLst/>
            </a:prstGeom>
            <a:noFill/>
            <a:ln/>
          </p:spPr>
          <p:txBody>
            <a:bodyPr wrap="square" lIns="0" tIns="0" rIns="0" bIns="0" rtlCol="0" anchor="ctr">
              <a:normAutofit/>
            </a:bodyPr>
            <a:lstStyle/>
            <a:p>
              <a:pPr marL="0" indent="0" algn="ctr">
                <a:buNone/>
              </a:pPr>
              <a:r>
                <a:rPr lang="en-US" sz="1020" dirty="0">
                  <a:solidFill>
                    <a:srgbClr val="A8C1DD"/>
                  </a:solidFill>
                  <a:latin typeface="Aptos" pitchFamily="34" charset="0"/>
                  <a:ea typeface="Aptos" pitchFamily="34" charset="-122"/>
                  <a:cs typeface="Aptos" pitchFamily="34" charset="-120"/>
                </a:rPr>
                <a:t>Internal User</a:t>
              </a:r>
              <a:endParaRPr lang="en-US" sz="1020" dirty="0"/>
            </a:p>
          </p:txBody>
        </p:sp>
      </p:grpSp>
      <p:sp>
        <p:nvSpPr>
          <p:cNvPr id="22" name="Text 20"/>
          <p:cNvSpPr/>
          <p:nvPr/>
        </p:nvSpPr>
        <p:spPr>
          <a:xfrm>
            <a:off x="1436571" y="3246116"/>
            <a:ext cx="2743200" cy="394155"/>
          </a:xfrm>
          <a:prstGeom prst="rect">
            <a:avLst/>
          </a:prstGeom>
          <a:noFill/>
          <a:ln/>
        </p:spPr>
        <p:txBody>
          <a:bodyPr wrap="square" lIns="0" tIns="0" rIns="0" bIns="0" rtlCol="0" anchor="ctr"/>
          <a:lstStyle/>
          <a:p>
            <a:pPr marL="0" indent="0">
              <a:buNone/>
            </a:pPr>
            <a:r>
              <a:rPr lang="en-US" sz="1800" b="1" dirty="0">
                <a:solidFill>
                  <a:srgbClr val="36D1DC"/>
                </a:solidFill>
                <a:latin typeface="Aptos Display" pitchFamily="34" charset="0"/>
                <a:ea typeface="Aptos Display" pitchFamily="34" charset="-122"/>
                <a:cs typeface="Aptos Display" pitchFamily="34" charset="-120"/>
              </a:rPr>
              <a:t>System Components:</a:t>
            </a:r>
            <a:endParaRPr lang="en-US" sz="1800" dirty="0"/>
          </a:p>
        </p:txBody>
      </p:sp>
      <p:sp>
        <p:nvSpPr>
          <p:cNvPr id="23" name="Shape 21"/>
          <p:cNvSpPr/>
          <p:nvPr/>
        </p:nvSpPr>
        <p:spPr>
          <a:xfrm>
            <a:off x="1491918" y="3919408"/>
            <a:ext cx="73152" cy="73152"/>
          </a:xfrm>
          <a:prstGeom prst="ellipse">
            <a:avLst/>
          </a:prstGeom>
          <a:solidFill>
            <a:srgbClr val="36D1DC"/>
          </a:solidFill>
          <a:ln w="12700">
            <a:solidFill>
              <a:srgbClr val="36D1DC"/>
            </a:solidFill>
            <a:prstDash val="solid"/>
          </a:ln>
        </p:spPr>
      </p:sp>
      <p:sp>
        <p:nvSpPr>
          <p:cNvPr id="25" name="Shape 23"/>
          <p:cNvSpPr/>
          <p:nvPr/>
        </p:nvSpPr>
        <p:spPr>
          <a:xfrm>
            <a:off x="1501543" y="4322219"/>
            <a:ext cx="73152" cy="73152"/>
          </a:xfrm>
          <a:prstGeom prst="ellipse">
            <a:avLst/>
          </a:prstGeom>
          <a:solidFill>
            <a:srgbClr val="36D1DC"/>
          </a:solidFill>
          <a:ln w="12700">
            <a:solidFill>
              <a:srgbClr val="36D1DC"/>
            </a:solidFill>
            <a:prstDash val="solid"/>
          </a:ln>
        </p:spPr>
      </p:sp>
      <p:sp>
        <p:nvSpPr>
          <p:cNvPr id="27" name="Shape 25"/>
          <p:cNvSpPr/>
          <p:nvPr/>
        </p:nvSpPr>
        <p:spPr>
          <a:xfrm>
            <a:off x="1511166" y="4705792"/>
            <a:ext cx="73152" cy="73152"/>
          </a:xfrm>
          <a:prstGeom prst="ellipse">
            <a:avLst/>
          </a:prstGeom>
          <a:solidFill>
            <a:srgbClr val="36D1DC"/>
          </a:solidFill>
          <a:ln w="12700">
            <a:solidFill>
              <a:srgbClr val="36D1DC"/>
            </a:solidFill>
            <a:prstDash val="solid"/>
          </a:ln>
        </p:spPr>
      </p:sp>
      <p:sp>
        <p:nvSpPr>
          <p:cNvPr id="29" name="Shape 27"/>
          <p:cNvSpPr/>
          <p:nvPr/>
        </p:nvSpPr>
        <p:spPr>
          <a:xfrm>
            <a:off x="1520793" y="5089357"/>
            <a:ext cx="73152" cy="73152"/>
          </a:xfrm>
          <a:prstGeom prst="ellipse">
            <a:avLst/>
          </a:prstGeom>
          <a:solidFill>
            <a:srgbClr val="36D1DC"/>
          </a:solidFill>
          <a:ln w="12700">
            <a:solidFill>
              <a:srgbClr val="36D1DC"/>
            </a:solidFill>
            <a:prstDash val="solid"/>
          </a:ln>
        </p:spPr>
      </p:sp>
      <p:grpSp>
        <p:nvGrpSpPr>
          <p:cNvPr id="37" name="Group 36">
            <a:extLst>
              <a:ext uri="{FF2B5EF4-FFF2-40B4-BE49-F238E27FC236}">
                <a16:creationId xmlns:a16="http://schemas.microsoft.com/office/drawing/2014/main" id="{7A5C3615-35EC-F185-0F73-2E4836B420E7}"/>
              </a:ext>
            </a:extLst>
          </p:cNvPr>
          <p:cNvGrpSpPr/>
          <p:nvPr/>
        </p:nvGrpSpPr>
        <p:grpSpPr>
          <a:xfrm>
            <a:off x="1815551" y="3788984"/>
            <a:ext cx="4773168" cy="1508760"/>
            <a:chOff x="1078992" y="4636008"/>
            <a:chExt cx="4773168" cy="1508760"/>
          </a:xfrm>
        </p:grpSpPr>
        <p:sp>
          <p:nvSpPr>
            <p:cNvPr id="24" name="Text 22"/>
            <p:cNvSpPr/>
            <p:nvPr/>
          </p:nvSpPr>
          <p:spPr>
            <a:xfrm>
              <a:off x="1078992" y="4636008"/>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A-GUI (Management)</a:t>
              </a:r>
              <a:endParaRPr lang="en-US" sz="1450" dirty="0"/>
            </a:p>
          </p:txBody>
        </p:sp>
        <p:sp>
          <p:nvSpPr>
            <p:cNvPr id="26" name="Text 24"/>
            <p:cNvSpPr/>
            <p:nvPr/>
          </p:nvSpPr>
          <p:spPr>
            <a:xfrm>
              <a:off x="1078992" y="5029200"/>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A-SMS (Security Management Server)</a:t>
              </a:r>
              <a:endParaRPr lang="en-US" sz="1450" dirty="0"/>
            </a:p>
          </p:txBody>
        </p:sp>
        <p:sp>
          <p:nvSpPr>
            <p:cNvPr id="28" name="Text 26"/>
            <p:cNvSpPr/>
            <p:nvPr/>
          </p:nvSpPr>
          <p:spPr>
            <a:xfrm>
              <a:off x="1078992" y="5422392"/>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A-GW (Security Gateway)</a:t>
              </a:r>
              <a:endParaRPr lang="en-US" sz="1450" dirty="0"/>
            </a:p>
          </p:txBody>
        </p:sp>
        <p:sp>
          <p:nvSpPr>
            <p:cNvPr id="30" name="Text 28"/>
            <p:cNvSpPr/>
            <p:nvPr/>
          </p:nvSpPr>
          <p:spPr>
            <a:xfrm>
              <a:off x="1078992" y="5815584"/>
              <a:ext cx="4773168" cy="329184"/>
            </a:xfrm>
            <a:prstGeom prst="rect">
              <a:avLst/>
            </a:prstGeom>
            <a:noFill/>
            <a:ln/>
          </p:spPr>
          <p:txBody>
            <a:bodyPr wrap="square" lIns="0" tIns="0" rIns="0" bIns="0" rtlCol="0" anchor="ctr">
              <a:normAutofit/>
            </a:bodyPr>
            <a:lstStyle/>
            <a:p>
              <a:pPr marL="0" indent="0">
                <a:buNone/>
              </a:pPr>
              <a:r>
                <a:rPr lang="en-US" sz="1450" dirty="0">
                  <a:solidFill>
                    <a:srgbClr val="F4F8FF"/>
                  </a:solidFill>
                  <a:latin typeface="Aptos" pitchFamily="34" charset="0"/>
                  <a:ea typeface="Aptos" pitchFamily="34" charset="-122"/>
                  <a:cs typeface="Aptos" pitchFamily="34" charset="-120"/>
                </a:rPr>
                <a:t>ClientS1</a:t>
              </a:r>
              <a:endParaRPr lang="en-US" sz="1450" dirty="0"/>
            </a:p>
          </p:txBody>
        </p:sp>
      </p:grpSp>
      <p:sp>
        <p:nvSpPr>
          <p:cNvPr id="31" name="Shape 29"/>
          <p:cNvSpPr/>
          <p:nvPr/>
        </p:nvSpPr>
        <p:spPr>
          <a:xfrm>
            <a:off x="5344308" y="3140241"/>
            <a:ext cx="5473044" cy="2835255"/>
          </a:xfrm>
          <a:prstGeom prst="roundRect">
            <a:avLst>
              <a:gd name="adj" fmla="val 4908"/>
            </a:avLst>
          </a:prstGeom>
          <a:solidFill>
            <a:srgbClr val="071D34"/>
          </a:solidFill>
          <a:ln w="16510">
            <a:solidFill>
              <a:srgbClr val="36D1DC">
                <a:alpha val="80000"/>
              </a:srgbClr>
            </a:solidFill>
            <a:prstDash val="solid"/>
          </a:ln>
        </p:spPr>
      </p:sp>
      <p:sp>
        <p:nvSpPr>
          <p:cNvPr id="32" name="Text 30"/>
          <p:cNvSpPr/>
          <p:nvPr/>
        </p:nvSpPr>
        <p:spPr>
          <a:xfrm>
            <a:off x="7214616" y="4526280"/>
            <a:ext cx="353872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33" name="Text 31"/>
          <p:cNvSpPr/>
          <p:nvPr/>
        </p:nvSpPr>
        <p:spPr>
          <a:xfrm>
            <a:off x="7315200" y="4850892"/>
            <a:ext cx="3337560" cy="43891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Network Architecture Diagram</a:t>
            </a:r>
            <a:endParaRPr lang="en-US" sz="1700" dirty="0"/>
          </a:p>
        </p:txBody>
      </p:sp>
      <p:sp>
        <p:nvSpPr>
          <p:cNvPr id="34" name="Text 32"/>
          <p:cNvSpPr/>
          <p:nvPr/>
        </p:nvSpPr>
        <p:spPr>
          <a:xfrm>
            <a:off x="7269480" y="5404104"/>
            <a:ext cx="3429000"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insert topology diagram / lab topology screenshot</a:t>
            </a:r>
            <a:endParaRPr lang="en-US" sz="820" dirty="0"/>
          </a:p>
        </p:txBody>
      </p:sp>
      <p:sp>
        <p:nvSpPr>
          <p:cNvPr id="3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6</a:t>
            </a:fld>
            <a:endParaRPr lang="en-US"/>
          </a:p>
        </p:txBody>
      </p:sp>
      <p:pic>
        <p:nvPicPr>
          <p:cNvPr id="4" name="Picture 3">
            <a:extLst>
              <a:ext uri="{FF2B5EF4-FFF2-40B4-BE49-F238E27FC236}">
                <a16:creationId xmlns:a16="http://schemas.microsoft.com/office/drawing/2014/main" id="{BE461FDF-A894-2721-587F-BD76A4395C4A}"/>
              </a:ext>
            </a:extLst>
          </p:cNvPr>
          <p:cNvPicPr>
            <a:picLocks noChangeAspect="1"/>
          </p:cNvPicPr>
          <p:nvPr/>
        </p:nvPicPr>
        <p:blipFill>
          <a:blip r:embed="rId3"/>
          <a:stretch>
            <a:fillRect/>
          </a:stretch>
        </p:blipFill>
        <p:spPr>
          <a:xfrm>
            <a:off x="5429372" y="3233123"/>
            <a:ext cx="5308452" cy="2646682"/>
          </a:xfrm>
          <a:prstGeom prst="rect">
            <a:avLst/>
          </a:prstGeom>
        </p:spPr>
      </p:pic>
      <p:sp>
        <p:nvSpPr>
          <p:cNvPr id="39" name="Rectangle 38">
            <a:extLst>
              <a:ext uri="{FF2B5EF4-FFF2-40B4-BE49-F238E27FC236}">
                <a16:creationId xmlns:a16="http://schemas.microsoft.com/office/drawing/2014/main" id="{1D041778-2707-C7B4-E57A-B7A53454D91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918251" y="27817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GAIA Configuration</a:t>
            </a:r>
            <a:endParaRPr lang="en-US" sz="3000" dirty="0"/>
          </a:p>
        </p:txBody>
      </p:sp>
      <p:sp>
        <p:nvSpPr>
          <p:cNvPr id="7" name="Shape 5"/>
          <p:cNvSpPr/>
          <p:nvPr/>
        </p:nvSpPr>
        <p:spPr>
          <a:xfrm>
            <a:off x="1155761" y="1282327"/>
            <a:ext cx="73152" cy="73152"/>
          </a:xfrm>
          <a:prstGeom prst="ellipse">
            <a:avLst/>
          </a:prstGeom>
          <a:solidFill>
            <a:srgbClr val="36D1DC"/>
          </a:solidFill>
          <a:ln w="12700">
            <a:solidFill>
              <a:srgbClr val="36D1DC"/>
            </a:solidFill>
            <a:prstDash val="solid"/>
          </a:ln>
        </p:spPr>
      </p:sp>
      <p:sp>
        <p:nvSpPr>
          <p:cNvPr id="9" name="Shape 7"/>
          <p:cNvSpPr/>
          <p:nvPr/>
        </p:nvSpPr>
        <p:spPr>
          <a:xfrm>
            <a:off x="1155761" y="1794874"/>
            <a:ext cx="73152" cy="73152"/>
          </a:xfrm>
          <a:prstGeom prst="ellipse">
            <a:avLst/>
          </a:prstGeom>
          <a:solidFill>
            <a:srgbClr val="36D1DC"/>
          </a:solidFill>
          <a:ln w="12700">
            <a:solidFill>
              <a:srgbClr val="36D1DC"/>
            </a:solidFill>
            <a:prstDash val="solid"/>
          </a:ln>
        </p:spPr>
      </p:sp>
      <p:sp>
        <p:nvSpPr>
          <p:cNvPr id="11" name="Shape 9"/>
          <p:cNvSpPr/>
          <p:nvPr/>
        </p:nvSpPr>
        <p:spPr>
          <a:xfrm>
            <a:off x="1155761" y="2317043"/>
            <a:ext cx="73152" cy="73152"/>
          </a:xfrm>
          <a:prstGeom prst="ellipse">
            <a:avLst/>
          </a:prstGeom>
          <a:solidFill>
            <a:srgbClr val="36D1DC"/>
          </a:solidFill>
          <a:ln w="12700">
            <a:solidFill>
              <a:srgbClr val="36D1DC"/>
            </a:solidFill>
            <a:prstDash val="solid"/>
          </a:ln>
        </p:spPr>
      </p:sp>
      <p:grpSp>
        <p:nvGrpSpPr>
          <p:cNvPr id="21" name="Group 20">
            <a:extLst>
              <a:ext uri="{FF2B5EF4-FFF2-40B4-BE49-F238E27FC236}">
                <a16:creationId xmlns:a16="http://schemas.microsoft.com/office/drawing/2014/main" id="{6245999C-257D-85CB-DD72-6F581DF489FE}"/>
              </a:ext>
            </a:extLst>
          </p:cNvPr>
          <p:cNvGrpSpPr/>
          <p:nvPr/>
        </p:nvGrpSpPr>
        <p:grpSpPr>
          <a:xfrm>
            <a:off x="1618729" y="1170148"/>
            <a:ext cx="4590288" cy="1335024"/>
            <a:chOff x="1033272" y="1764792"/>
            <a:chExt cx="4590288" cy="1335024"/>
          </a:xfrm>
        </p:grpSpPr>
        <p:sp>
          <p:nvSpPr>
            <p:cNvPr id="8" name="Text 6"/>
            <p:cNvSpPr/>
            <p:nvPr/>
          </p:nvSpPr>
          <p:spPr>
            <a:xfrm>
              <a:off x="1033272" y="176479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Installed GAIA OS</a:t>
              </a:r>
              <a:endParaRPr lang="en-US" sz="1900" dirty="0"/>
            </a:p>
          </p:txBody>
        </p:sp>
        <p:sp>
          <p:nvSpPr>
            <p:cNvPr id="10" name="Text 8"/>
            <p:cNvSpPr/>
            <p:nvPr/>
          </p:nvSpPr>
          <p:spPr>
            <a:xfrm>
              <a:off x="1033272" y="226771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Configured interfaces</a:t>
              </a:r>
              <a:endParaRPr lang="en-US" sz="1900" dirty="0"/>
            </a:p>
          </p:txBody>
        </p:sp>
        <p:sp>
          <p:nvSpPr>
            <p:cNvPr id="12" name="Text 10"/>
            <p:cNvSpPr/>
            <p:nvPr/>
          </p:nvSpPr>
          <p:spPr>
            <a:xfrm>
              <a:off x="1033272" y="2770632"/>
              <a:ext cx="45902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Assigned IP addresses</a:t>
              </a:r>
              <a:endParaRPr lang="en-US" sz="1900" dirty="0"/>
            </a:p>
          </p:txBody>
        </p:sp>
      </p:grpSp>
      <p:sp>
        <p:nvSpPr>
          <p:cNvPr id="13" name="Shape 11"/>
          <p:cNvSpPr/>
          <p:nvPr/>
        </p:nvSpPr>
        <p:spPr>
          <a:xfrm>
            <a:off x="937320" y="2830214"/>
            <a:ext cx="4993105" cy="3006165"/>
          </a:xfrm>
          <a:prstGeom prst="roundRect">
            <a:avLst>
              <a:gd name="adj" fmla="val 3556"/>
            </a:avLst>
          </a:prstGeom>
          <a:solidFill>
            <a:srgbClr val="071D34"/>
          </a:solidFill>
          <a:ln w="16510">
            <a:solidFill>
              <a:srgbClr val="36D1DC">
                <a:alpha val="80000"/>
              </a:srgbClr>
            </a:solidFill>
            <a:prstDash val="solid"/>
          </a:ln>
        </p:spPr>
      </p:sp>
      <p:sp>
        <p:nvSpPr>
          <p:cNvPr id="14" name="Text 12"/>
          <p:cNvSpPr/>
          <p:nvPr/>
        </p:nvSpPr>
        <p:spPr>
          <a:xfrm>
            <a:off x="1440721" y="4124543"/>
            <a:ext cx="4270248" cy="24831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1541305" y="4703762"/>
            <a:ext cx="4069080" cy="49662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A-SMS Configuration</a:t>
            </a:r>
            <a:endParaRPr lang="en-US" sz="1700" dirty="0"/>
          </a:p>
        </p:txBody>
      </p:sp>
      <p:sp>
        <p:nvSpPr>
          <p:cNvPr id="16" name="Text 14"/>
          <p:cNvSpPr/>
          <p:nvPr/>
        </p:nvSpPr>
        <p:spPr>
          <a:xfrm>
            <a:off x="1495585" y="5574105"/>
            <a:ext cx="4160520" cy="206927"/>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GAIA Portal dashboard / A-SMS first-time configuration</a:t>
            </a:r>
            <a:endParaRPr lang="en-US" sz="820" dirty="0"/>
          </a:p>
        </p:txBody>
      </p:sp>
      <p:sp>
        <p:nvSpPr>
          <p:cNvPr id="17" name="Shape 15"/>
          <p:cNvSpPr/>
          <p:nvPr/>
        </p:nvSpPr>
        <p:spPr>
          <a:xfrm>
            <a:off x="6097719" y="2831202"/>
            <a:ext cx="4993105" cy="3069867"/>
          </a:xfrm>
          <a:prstGeom prst="roundRect">
            <a:avLst>
              <a:gd name="adj" fmla="val 3556"/>
            </a:avLst>
          </a:prstGeom>
          <a:solidFill>
            <a:srgbClr val="071D34"/>
          </a:solidFill>
          <a:ln w="16510">
            <a:solidFill>
              <a:srgbClr val="36D1DC">
                <a:alpha val="80000"/>
              </a:srgbClr>
            </a:solidFill>
            <a:prstDash val="solid"/>
          </a:ln>
        </p:spPr>
      </p:sp>
      <p:sp>
        <p:nvSpPr>
          <p:cNvPr id="18" name="Text 16"/>
          <p:cNvSpPr/>
          <p:nvPr/>
        </p:nvSpPr>
        <p:spPr>
          <a:xfrm>
            <a:off x="6601120" y="4015979"/>
            <a:ext cx="4270248" cy="24831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6701704" y="4595198"/>
            <a:ext cx="4069080" cy="49662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A-GW Interface Setup</a:t>
            </a:r>
            <a:endParaRPr lang="en-US" sz="1700" dirty="0"/>
          </a:p>
        </p:txBody>
      </p:sp>
      <p:sp>
        <p:nvSpPr>
          <p:cNvPr id="20" name="Text 18"/>
          <p:cNvSpPr/>
          <p:nvPr/>
        </p:nvSpPr>
        <p:spPr>
          <a:xfrm>
            <a:off x="6655984" y="5465541"/>
            <a:ext cx="4160520" cy="206927"/>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Network Management → Network Interfaces</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7</a:t>
            </a:fld>
            <a:endParaRPr lang="en-US"/>
          </a:p>
        </p:txBody>
      </p:sp>
      <p:pic>
        <p:nvPicPr>
          <p:cNvPr id="23" name="Picture 22">
            <a:extLst>
              <a:ext uri="{FF2B5EF4-FFF2-40B4-BE49-F238E27FC236}">
                <a16:creationId xmlns:a16="http://schemas.microsoft.com/office/drawing/2014/main" id="{81779165-70FB-470E-F987-816FA6E91AD1}"/>
              </a:ext>
            </a:extLst>
          </p:cNvPr>
          <p:cNvPicPr>
            <a:picLocks noChangeAspect="1"/>
          </p:cNvPicPr>
          <p:nvPr/>
        </p:nvPicPr>
        <p:blipFill>
          <a:blip r:embed="rId3"/>
          <a:stretch>
            <a:fillRect/>
          </a:stretch>
        </p:blipFill>
        <p:spPr>
          <a:xfrm>
            <a:off x="6177128" y="2904417"/>
            <a:ext cx="4838206" cy="2940353"/>
          </a:xfrm>
          <a:prstGeom prst="rect">
            <a:avLst/>
          </a:prstGeom>
        </p:spPr>
      </p:pic>
      <p:pic>
        <p:nvPicPr>
          <p:cNvPr id="26" name="Picture 25">
            <a:extLst>
              <a:ext uri="{FF2B5EF4-FFF2-40B4-BE49-F238E27FC236}">
                <a16:creationId xmlns:a16="http://schemas.microsoft.com/office/drawing/2014/main" id="{3AF18CBF-6CC1-D4F6-8D6E-7A01CCF75126}"/>
              </a:ext>
            </a:extLst>
          </p:cNvPr>
          <p:cNvPicPr>
            <a:picLocks noChangeAspect="1"/>
          </p:cNvPicPr>
          <p:nvPr/>
        </p:nvPicPr>
        <p:blipFill>
          <a:blip r:embed="rId4"/>
          <a:srcRect/>
          <a:stretch/>
        </p:blipFill>
        <p:spPr>
          <a:xfrm>
            <a:off x="988828" y="2912364"/>
            <a:ext cx="4878162" cy="2871971"/>
          </a:xfrm>
          <a:prstGeom prst="rect">
            <a:avLst/>
          </a:prstGeom>
        </p:spPr>
      </p:pic>
      <p:sp>
        <p:nvSpPr>
          <p:cNvPr id="6" name="Rectangle 5">
            <a:extLst>
              <a:ext uri="{FF2B5EF4-FFF2-40B4-BE49-F238E27FC236}">
                <a16:creationId xmlns:a16="http://schemas.microsoft.com/office/drawing/2014/main" id="{9C4DF6CD-A9B2-8605-53DF-6690786336B6}"/>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71022" y="278171"/>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Licensing &amp; SIC</a:t>
            </a:r>
            <a:endParaRPr lang="en-US" sz="3000" dirty="0"/>
          </a:p>
        </p:txBody>
      </p:sp>
      <p:sp>
        <p:nvSpPr>
          <p:cNvPr id="7" name="Shape 5"/>
          <p:cNvSpPr/>
          <p:nvPr/>
        </p:nvSpPr>
        <p:spPr>
          <a:xfrm>
            <a:off x="868680" y="1599556"/>
            <a:ext cx="73152" cy="73152"/>
          </a:xfrm>
          <a:prstGeom prst="ellipse">
            <a:avLst/>
          </a:prstGeom>
          <a:solidFill>
            <a:srgbClr val="36D1DC"/>
          </a:solidFill>
          <a:ln w="12700">
            <a:solidFill>
              <a:srgbClr val="36D1DC"/>
            </a:solidFill>
            <a:prstDash val="solid"/>
          </a:ln>
        </p:spPr>
      </p:sp>
      <p:sp>
        <p:nvSpPr>
          <p:cNvPr id="8" name="Text 6"/>
          <p:cNvSpPr/>
          <p:nvPr/>
        </p:nvSpPr>
        <p:spPr>
          <a:xfrm>
            <a:off x="1118335" y="150662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License applied to systems</a:t>
            </a:r>
            <a:endParaRPr lang="en-US" sz="1850" dirty="0"/>
          </a:p>
        </p:txBody>
      </p:sp>
      <p:sp>
        <p:nvSpPr>
          <p:cNvPr id="9" name="Shape 7"/>
          <p:cNvSpPr/>
          <p:nvPr/>
        </p:nvSpPr>
        <p:spPr>
          <a:xfrm>
            <a:off x="868680" y="2102476"/>
            <a:ext cx="73152" cy="73152"/>
          </a:xfrm>
          <a:prstGeom prst="ellipse">
            <a:avLst/>
          </a:prstGeom>
          <a:solidFill>
            <a:srgbClr val="36D1DC"/>
          </a:solidFill>
          <a:ln w="12700">
            <a:solidFill>
              <a:srgbClr val="36D1DC"/>
            </a:solidFill>
            <a:prstDash val="solid"/>
          </a:ln>
        </p:spPr>
      </p:sp>
      <p:sp>
        <p:nvSpPr>
          <p:cNvPr id="10" name="Text 8"/>
          <p:cNvSpPr/>
          <p:nvPr/>
        </p:nvSpPr>
        <p:spPr>
          <a:xfrm>
            <a:off x="1107702" y="200954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Secure Internal Communication (SIC) established</a:t>
            </a:r>
            <a:endParaRPr lang="en-US" sz="1850" dirty="0"/>
          </a:p>
        </p:txBody>
      </p:sp>
      <p:sp>
        <p:nvSpPr>
          <p:cNvPr id="11" name="Shape 9"/>
          <p:cNvSpPr/>
          <p:nvPr/>
        </p:nvSpPr>
        <p:spPr>
          <a:xfrm>
            <a:off x="868680" y="2605396"/>
            <a:ext cx="73152" cy="73152"/>
          </a:xfrm>
          <a:prstGeom prst="ellipse">
            <a:avLst/>
          </a:prstGeom>
          <a:solidFill>
            <a:srgbClr val="36D1DC"/>
          </a:solidFill>
          <a:ln w="12700">
            <a:solidFill>
              <a:srgbClr val="36D1DC"/>
            </a:solidFill>
            <a:prstDash val="solid"/>
          </a:ln>
        </p:spPr>
      </p:sp>
      <p:sp>
        <p:nvSpPr>
          <p:cNvPr id="12" name="Text 10"/>
          <p:cNvSpPr/>
          <p:nvPr/>
        </p:nvSpPr>
        <p:spPr>
          <a:xfrm>
            <a:off x="1107702" y="2512467"/>
            <a:ext cx="5047488" cy="329184"/>
          </a:xfrm>
          <a:prstGeom prst="rect">
            <a:avLst/>
          </a:prstGeom>
          <a:noFill/>
          <a:ln/>
        </p:spPr>
        <p:txBody>
          <a:bodyPr wrap="square" lIns="0" tIns="0" rIns="0" bIns="0" rtlCol="0" anchor="ctr">
            <a:normAutofit/>
          </a:bodyPr>
          <a:lstStyle/>
          <a:p>
            <a:pPr marL="0" indent="0">
              <a:buNone/>
            </a:pPr>
            <a:r>
              <a:rPr lang="en-US" sz="1850" dirty="0">
                <a:solidFill>
                  <a:srgbClr val="F4F8FF"/>
                </a:solidFill>
                <a:latin typeface="Aptos" pitchFamily="34" charset="0"/>
                <a:ea typeface="Aptos" pitchFamily="34" charset="-122"/>
                <a:cs typeface="Aptos" pitchFamily="34" charset="-120"/>
              </a:rPr>
              <a:t>Gateway connected to management</a:t>
            </a:r>
            <a:endParaRPr lang="en-US" sz="1850" dirty="0"/>
          </a:p>
        </p:txBody>
      </p:sp>
      <p:sp>
        <p:nvSpPr>
          <p:cNvPr id="13" name="Shape 11"/>
          <p:cNvSpPr/>
          <p:nvPr/>
        </p:nvSpPr>
        <p:spPr>
          <a:xfrm>
            <a:off x="868680" y="3056437"/>
            <a:ext cx="4851133" cy="2994554"/>
          </a:xfrm>
          <a:prstGeom prst="roundRect">
            <a:avLst>
              <a:gd name="adj" fmla="val 3636"/>
            </a:avLst>
          </a:prstGeom>
          <a:solidFill>
            <a:srgbClr val="071D34"/>
          </a:solidFill>
          <a:ln w="16510">
            <a:solidFill>
              <a:srgbClr val="36D1DC">
                <a:alpha val="80000"/>
              </a:srgbClr>
            </a:solidFill>
            <a:prstDash val="solid"/>
          </a:ln>
        </p:spPr>
      </p:sp>
      <p:sp>
        <p:nvSpPr>
          <p:cNvPr id="14" name="Text 12"/>
          <p:cNvSpPr/>
          <p:nvPr/>
        </p:nvSpPr>
        <p:spPr>
          <a:xfrm>
            <a:off x="868680" y="4520802"/>
            <a:ext cx="4178808" cy="251894"/>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868680" y="5110629"/>
            <a:ext cx="3977640" cy="503787"/>
          </a:xfrm>
          <a:prstGeom prst="rect">
            <a:avLst/>
          </a:prstGeom>
          <a:noFill/>
          <a:ln/>
        </p:spPr>
        <p:txBody>
          <a:bodyPr wrap="square" lIns="0" tIns="0" rIns="0" bIns="0" rtlCol="0" anchor="ctr">
            <a:normAutofit lnSpcReduction="1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SIC Status</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(Communicating)</a:t>
            </a:r>
            <a:endParaRPr lang="en-US" sz="1700" dirty="0"/>
          </a:p>
        </p:txBody>
      </p:sp>
      <p:sp>
        <p:nvSpPr>
          <p:cNvPr id="16" name="Text 14"/>
          <p:cNvSpPr/>
          <p:nvPr/>
        </p:nvSpPr>
        <p:spPr>
          <a:xfrm>
            <a:off x="777240" y="5588402"/>
            <a:ext cx="4069080" cy="209911"/>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A-GW → Communication → Test SIC Status</a:t>
            </a:r>
            <a:endParaRPr lang="en-US" sz="820" dirty="0"/>
          </a:p>
        </p:txBody>
      </p:sp>
      <p:sp>
        <p:nvSpPr>
          <p:cNvPr id="17" name="Shape 15"/>
          <p:cNvSpPr/>
          <p:nvPr/>
        </p:nvSpPr>
        <p:spPr>
          <a:xfrm>
            <a:off x="6217920" y="3056436"/>
            <a:ext cx="4851132" cy="2994555"/>
          </a:xfrm>
          <a:prstGeom prst="roundRect">
            <a:avLst>
              <a:gd name="adj" fmla="val 3810"/>
            </a:avLst>
          </a:prstGeom>
          <a:solidFill>
            <a:srgbClr val="071D34"/>
          </a:solidFill>
          <a:ln w="16510">
            <a:solidFill>
              <a:srgbClr val="36D1DC">
                <a:alpha val="80000"/>
              </a:srgbClr>
            </a:solidFill>
            <a:prstDash val="solid"/>
          </a:ln>
        </p:spPr>
      </p:sp>
      <p:sp>
        <p:nvSpPr>
          <p:cNvPr id="18" name="Text 16"/>
          <p:cNvSpPr/>
          <p:nvPr/>
        </p:nvSpPr>
        <p:spPr>
          <a:xfrm>
            <a:off x="6437376" y="4054930"/>
            <a:ext cx="4178808" cy="251894"/>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6537960" y="4561989"/>
            <a:ext cx="3977640" cy="503787"/>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License Installed</a:t>
            </a:r>
            <a:endParaRPr lang="en-US" sz="1700" dirty="0"/>
          </a:p>
        </p:txBody>
      </p:sp>
      <p:sp>
        <p:nvSpPr>
          <p:cNvPr id="20" name="Text 18"/>
          <p:cNvSpPr/>
          <p:nvPr/>
        </p:nvSpPr>
        <p:spPr>
          <a:xfrm>
            <a:off x="6492240" y="5367929"/>
            <a:ext cx="4069080" cy="209911"/>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SmartUpdate / Licenses view showing license attached</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8</a:t>
            </a:fld>
            <a:endParaRPr lang="en-US"/>
          </a:p>
        </p:txBody>
      </p:sp>
      <p:pic>
        <p:nvPicPr>
          <p:cNvPr id="22" name="Picture 21">
            <a:extLst>
              <a:ext uri="{FF2B5EF4-FFF2-40B4-BE49-F238E27FC236}">
                <a16:creationId xmlns:a16="http://schemas.microsoft.com/office/drawing/2014/main" id="{0C6E2A44-9C2C-34EF-AA7C-E9367D5909FA}"/>
              </a:ext>
            </a:extLst>
          </p:cNvPr>
          <p:cNvPicPr>
            <a:picLocks noChangeAspect="1"/>
          </p:cNvPicPr>
          <p:nvPr/>
        </p:nvPicPr>
        <p:blipFill>
          <a:blip r:embed="rId3"/>
          <a:stretch>
            <a:fillRect/>
          </a:stretch>
        </p:blipFill>
        <p:spPr>
          <a:xfrm>
            <a:off x="921231" y="3181468"/>
            <a:ext cx="4743237" cy="2751500"/>
          </a:xfrm>
          <a:prstGeom prst="rect">
            <a:avLst/>
          </a:prstGeom>
        </p:spPr>
      </p:pic>
      <p:pic>
        <p:nvPicPr>
          <p:cNvPr id="24" name="Picture 23">
            <a:extLst>
              <a:ext uri="{FF2B5EF4-FFF2-40B4-BE49-F238E27FC236}">
                <a16:creationId xmlns:a16="http://schemas.microsoft.com/office/drawing/2014/main" id="{98B6F87B-4455-7B2A-1E0A-E783F4D1346A}"/>
              </a:ext>
            </a:extLst>
          </p:cNvPr>
          <p:cNvPicPr>
            <a:picLocks noChangeAspect="1"/>
          </p:cNvPicPr>
          <p:nvPr/>
        </p:nvPicPr>
        <p:blipFill>
          <a:blip r:embed="rId4"/>
          <a:stretch>
            <a:fillRect/>
          </a:stretch>
        </p:blipFill>
        <p:spPr>
          <a:xfrm>
            <a:off x="6271084" y="3162247"/>
            <a:ext cx="4729729" cy="2770722"/>
          </a:xfrm>
          <a:prstGeom prst="rect">
            <a:avLst/>
          </a:prstGeom>
        </p:spPr>
      </p:pic>
      <p:sp>
        <p:nvSpPr>
          <p:cNvPr id="6" name="Rectangle 5">
            <a:extLst>
              <a:ext uri="{FF2B5EF4-FFF2-40B4-BE49-F238E27FC236}">
                <a16:creationId xmlns:a16="http://schemas.microsoft.com/office/drawing/2014/main" id="{6AC8D497-365E-687F-DEBC-AE147DB32AC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3" name="Shape 1"/>
          <p:cNvSpPr/>
          <p:nvPr/>
        </p:nvSpPr>
        <p:spPr>
          <a:xfrm>
            <a:off x="658368" y="6236208"/>
            <a:ext cx="1005840" cy="0"/>
          </a:xfrm>
          <a:prstGeom prst="line">
            <a:avLst/>
          </a:prstGeom>
          <a:noFill/>
          <a:ln w="15240">
            <a:solidFill>
              <a:srgbClr val="1667FF">
                <a:alpha val="50000"/>
              </a:srgbClr>
            </a:solidFill>
            <a:prstDash val="solid"/>
          </a:ln>
        </p:spPr>
      </p:sp>
      <p:sp>
        <p:nvSpPr>
          <p:cNvPr id="5" name="Text 3"/>
          <p:cNvSpPr/>
          <p:nvPr/>
        </p:nvSpPr>
        <p:spPr>
          <a:xfrm>
            <a:off x="849758" y="271333"/>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Firewall Policy Design</a:t>
            </a:r>
            <a:endParaRPr lang="en-US" sz="3000" dirty="0"/>
          </a:p>
        </p:txBody>
      </p:sp>
      <p:sp>
        <p:nvSpPr>
          <p:cNvPr id="7" name="Shape 5"/>
          <p:cNvSpPr/>
          <p:nvPr/>
        </p:nvSpPr>
        <p:spPr>
          <a:xfrm>
            <a:off x="868680" y="1645920"/>
            <a:ext cx="1371600" cy="301752"/>
          </a:xfrm>
          <a:prstGeom prst="roundRect">
            <a:avLst>
              <a:gd name="adj" fmla="val 12121"/>
            </a:avLst>
          </a:prstGeom>
          <a:solidFill>
            <a:srgbClr val="0D2C50"/>
          </a:solidFill>
          <a:ln w="12700">
            <a:solidFill>
              <a:srgbClr val="36D1DC">
                <a:alpha val="65000"/>
              </a:srgbClr>
            </a:solidFill>
            <a:prstDash val="solid"/>
          </a:ln>
        </p:spPr>
      </p:sp>
      <p:sp>
        <p:nvSpPr>
          <p:cNvPr id="8" name="Text 6"/>
          <p:cNvSpPr/>
          <p:nvPr/>
        </p:nvSpPr>
        <p:spPr>
          <a:xfrm>
            <a:off x="978408" y="1700784"/>
            <a:ext cx="1152144" cy="146304"/>
          </a:xfrm>
          <a:prstGeom prst="rect">
            <a:avLst/>
          </a:prstGeom>
          <a:noFill/>
          <a:ln/>
        </p:spPr>
        <p:txBody>
          <a:bodyPr wrap="square" lIns="0" tIns="0" rIns="0" bIns="0" rtlCol="0" anchor="ctr">
            <a:normAutofit/>
          </a:bodyPr>
          <a:lstStyle/>
          <a:p>
            <a:pPr marL="0" indent="0" algn="ctr">
              <a:buNone/>
            </a:pPr>
            <a:r>
              <a:rPr lang="en-US" sz="850" b="1" dirty="0">
                <a:solidFill>
                  <a:srgbClr val="36D1DC"/>
                </a:solidFill>
                <a:latin typeface="Aptos" pitchFamily="34" charset="0"/>
                <a:ea typeface="Aptos" pitchFamily="34" charset="-122"/>
                <a:cs typeface="Aptos" pitchFamily="34" charset="-120"/>
              </a:rPr>
              <a:t>Approach</a:t>
            </a:r>
            <a:endParaRPr lang="en-US" sz="850" dirty="0"/>
          </a:p>
        </p:txBody>
      </p:sp>
      <p:sp>
        <p:nvSpPr>
          <p:cNvPr id="9" name="Text 7"/>
          <p:cNvSpPr/>
          <p:nvPr/>
        </p:nvSpPr>
        <p:spPr>
          <a:xfrm>
            <a:off x="868680" y="2057400"/>
            <a:ext cx="4937760" cy="320040"/>
          </a:xfrm>
          <a:prstGeom prst="rect">
            <a:avLst/>
          </a:prstGeom>
          <a:noFill/>
          <a:ln/>
        </p:spPr>
        <p:txBody>
          <a:bodyPr wrap="square" lIns="0" tIns="0" rIns="0" bIns="0" rtlCol="0" anchor="ctr">
            <a:normAutofit fontScale="92500" lnSpcReduction="10000"/>
          </a:bodyPr>
          <a:lstStyle/>
          <a:p>
            <a:pPr marL="0" indent="0">
              <a:buNone/>
            </a:pPr>
            <a:r>
              <a:rPr lang="en-US" sz="2500" b="1" dirty="0">
                <a:solidFill>
                  <a:srgbClr val="F4F8FF"/>
                </a:solidFill>
                <a:latin typeface="Aptos Display" pitchFamily="34" charset="0"/>
                <a:ea typeface="Aptos Display" pitchFamily="34" charset="-122"/>
                <a:cs typeface="Aptos Display" pitchFamily="34" charset="-120"/>
              </a:rPr>
              <a:t>Least privilege principle</a:t>
            </a:r>
            <a:endParaRPr lang="en-US" sz="2500" dirty="0"/>
          </a:p>
        </p:txBody>
      </p:sp>
      <p:sp>
        <p:nvSpPr>
          <p:cNvPr id="10" name="Shape 8"/>
          <p:cNvSpPr/>
          <p:nvPr/>
        </p:nvSpPr>
        <p:spPr>
          <a:xfrm>
            <a:off x="868680" y="2926080"/>
            <a:ext cx="1234440" cy="301752"/>
          </a:xfrm>
          <a:prstGeom prst="roundRect">
            <a:avLst>
              <a:gd name="adj" fmla="val 12121"/>
            </a:avLst>
          </a:prstGeom>
          <a:solidFill>
            <a:srgbClr val="0D2C50"/>
          </a:solidFill>
          <a:ln w="12700">
            <a:solidFill>
              <a:srgbClr val="72F2A1">
                <a:alpha val="65000"/>
              </a:srgbClr>
            </a:solidFill>
            <a:prstDash val="solid"/>
          </a:ln>
        </p:spPr>
      </p:sp>
      <p:sp>
        <p:nvSpPr>
          <p:cNvPr id="11" name="Text 9"/>
          <p:cNvSpPr/>
          <p:nvPr/>
        </p:nvSpPr>
        <p:spPr>
          <a:xfrm>
            <a:off x="978408" y="2980944"/>
            <a:ext cx="1014984" cy="146304"/>
          </a:xfrm>
          <a:prstGeom prst="rect">
            <a:avLst/>
          </a:prstGeom>
          <a:noFill/>
          <a:ln/>
        </p:spPr>
        <p:txBody>
          <a:bodyPr wrap="square" lIns="0" tIns="0" rIns="0" bIns="0" rtlCol="0" anchor="ctr">
            <a:normAutofit/>
          </a:bodyPr>
          <a:lstStyle/>
          <a:p>
            <a:pPr marL="0" indent="0" algn="ctr">
              <a:buNone/>
            </a:pPr>
            <a:r>
              <a:rPr lang="en-US" sz="850" b="1" dirty="0">
                <a:solidFill>
                  <a:srgbClr val="72F2A1"/>
                </a:solidFill>
                <a:latin typeface="Aptos" pitchFamily="34" charset="0"/>
                <a:ea typeface="Aptos" pitchFamily="34" charset="-122"/>
                <a:cs typeface="Aptos" pitchFamily="34" charset="-120"/>
              </a:rPr>
              <a:t>Allowed</a:t>
            </a:r>
            <a:endParaRPr lang="en-US" sz="850" dirty="0"/>
          </a:p>
        </p:txBody>
      </p:sp>
      <p:sp>
        <p:nvSpPr>
          <p:cNvPr id="12" name="Shape 10"/>
          <p:cNvSpPr/>
          <p:nvPr/>
        </p:nvSpPr>
        <p:spPr>
          <a:xfrm>
            <a:off x="914400" y="3429000"/>
            <a:ext cx="1225296" cy="594360"/>
          </a:xfrm>
          <a:prstGeom prst="roundRect">
            <a:avLst>
              <a:gd name="adj" fmla="val 7692"/>
            </a:avLst>
          </a:prstGeom>
          <a:solidFill>
            <a:srgbClr val="0E2545"/>
          </a:solidFill>
          <a:ln w="12700">
            <a:solidFill>
              <a:srgbClr val="295078">
                <a:alpha val="75000"/>
              </a:srgbClr>
            </a:solidFill>
            <a:prstDash val="solid"/>
          </a:ln>
        </p:spPr>
      </p:sp>
      <p:sp>
        <p:nvSpPr>
          <p:cNvPr id="13" name="Shape 11"/>
          <p:cNvSpPr/>
          <p:nvPr/>
        </p:nvSpPr>
        <p:spPr>
          <a:xfrm>
            <a:off x="1033272" y="3557016"/>
            <a:ext cx="329184" cy="329184"/>
          </a:xfrm>
          <a:prstGeom prst="ellipse">
            <a:avLst/>
          </a:prstGeom>
          <a:solidFill>
            <a:srgbClr val="1667FF"/>
          </a:solidFill>
          <a:ln w="12700">
            <a:solidFill>
              <a:srgbClr val="1667FF"/>
            </a:solidFill>
            <a:prstDash val="solid"/>
          </a:ln>
        </p:spPr>
      </p:sp>
      <p:sp>
        <p:nvSpPr>
          <p:cNvPr id="14" name="Text 12"/>
          <p:cNvSpPr/>
          <p:nvPr/>
        </p:nvSpPr>
        <p:spPr>
          <a:xfrm>
            <a:off x="1033272" y="36164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15" name="Text 13"/>
          <p:cNvSpPr/>
          <p:nvPr/>
        </p:nvSpPr>
        <p:spPr>
          <a:xfrm>
            <a:off x="1481328" y="35935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HTTP</a:t>
            </a:r>
            <a:endParaRPr lang="en-US" sz="1200" dirty="0"/>
          </a:p>
        </p:txBody>
      </p:sp>
      <p:sp>
        <p:nvSpPr>
          <p:cNvPr id="16" name="Shape 14"/>
          <p:cNvSpPr/>
          <p:nvPr/>
        </p:nvSpPr>
        <p:spPr>
          <a:xfrm>
            <a:off x="2395728" y="3429000"/>
            <a:ext cx="1225296" cy="594360"/>
          </a:xfrm>
          <a:prstGeom prst="roundRect">
            <a:avLst>
              <a:gd name="adj" fmla="val 7692"/>
            </a:avLst>
          </a:prstGeom>
          <a:solidFill>
            <a:srgbClr val="0E2545"/>
          </a:solidFill>
          <a:ln w="12700">
            <a:solidFill>
              <a:srgbClr val="295078">
                <a:alpha val="75000"/>
              </a:srgbClr>
            </a:solidFill>
            <a:prstDash val="solid"/>
          </a:ln>
        </p:spPr>
      </p:sp>
      <p:sp>
        <p:nvSpPr>
          <p:cNvPr id="17" name="Shape 15"/>
          <p:cNvSpPr/>
          <p:nvPr/>
        </p:nvSpPr>
        <p:spPr>
          <a:xfrm>
            <a:off x="2514600" y="3557016"/>
            <a:ext cx="329184" cy="329184"/>
          </a:xfrm>
          <a:prstGeom prst="ellipse">
            <a:avLst/>
          </a:prstGeom>
          <a:solidFill>
            <a:srgbClr val="1667FF"/>
          </a:solidFill>
          <a:ln w="12700">
            <a:solidFill>
              <a:srgbClr val="1667FF"/>
            </a:solidFill>
            <a:prstDash val="solid"/>
          </a:ln>
        </p:spPr>
      </p:sp>
      <p:sp>
        <p:nvSpPr>
          <p:cNvPr id="18" name="Text 16"/>
          <p:cNvSpPr/>
          <p:nvPr/>
        </p:nvSpPr>
        <p:spPr>
          <a:xfrm>
            <a:off x="2514600" y="36164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19" name="Text 17"/>
          <p:cNvSpPr/>
          <p:nvPr/>
        </p:nvSpPr>
        <p:spPr>
          <a:xfrm>
            <a:off x="2962656" y="35935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HTTPS</a:t>
            </a:r>
            <a:endParaRPr lang="en-US" sz="1200" dirty="0"/>
          </a:p>
        </p:txBody>
      </p:sp>
      <p:sp>
        <p:nvSpPr>
          <p:cNvPr id="20" name="Shape 18"/>
          <p:cNvSpPr/>
          <p:nvPr/>
        </p:nvSpPr>
        <p:spPr>
          <a:xfrm>
            <a:off x="3877056" y="3429000"/>
            <a:ext cx="1225296" cy="594360"/>
          </a:xfrm>
          <a:prstGeom prst="roundRect">
            <a:avLst>
              <a:gd name="adj" fmla="val 7692"/>
            </a:avLst>
          </a:prstGeom>
          <a:solidFill>
            <a:srgbClr val="0E2545"/>
          </a:solidFill>
          <a:ln w="12700">
            <a:solidFill>
              <a:srgbClr val="295078">
                <a:alpha val="75000"/>
              </a:srgbClr>
            </a:solidFill>
            <a:prstDash val="solid"/>
          </a:ln>
        </p:spPr>
      </p:sp>
      <p:sp>
        <p:nvSpPr>
          <p:cNvPr id="21" name="Shape 19"/>
          <p:cNvSpPr/>
          <p:nvPr/>
        </p:nvSpPr>
        <p:spPr>
          <a:xfrm>
            <a:off x="3995928" y="3557016"/>
            <a:ext cx="329184" cy="329184"/>
          </a:xfrm>
          <a:prstGeom prst="ellipse">
            <a:avLst/>
          </a:prstGeom>
          <a:solidFill>
            <a:srgbClr val="1667FF"/>
          </a:solidFill>
          <a:ln w="12700">
            <a:solidFill>
              <a:srgbClr val="1667FF"/>
            </a:solidFill>
            <a:prstDash val="solid"/>
          </a:ln>
        </p:spPr>
      </p:sp>
      <p:sp>
        <p:nvSpPr>
          <p:cNvPr id="22" name="Text 20"/>
          <p:cNvSpPr/>
          <p:nvPr/>
        </p:nvSpPr>
        <p:spPr>
          <a:xfrm>
            <a:off x="3995928" y="36164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23" name="Text 21"/>
          <p:cNvSpPr/>
          <p:nvPr/>
        </p:nvSpPr>
        <p:spPr>
          <a:xfrm>
            <a:off x="4443984" y="35935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DNS</a:t>
            </a:r>
            <a:endParaRPr lang="en-US" sz="1200" dirty="0"/>
          </a:p>
        </p:txBody>
      </p:sp>
      <p:sp>
        <p:nvSpPr>
          <p:cNvPr id="24" name="Shape 22"/>
          <p:cNvSpPr/>
          <p:nvPr/>
        </p:nvSpPr>
        <p:spPr>
          <a:xfrm>
            <a:off x="868680" y="4526280"/>
            <a:ext cx="1234440" cy="301752"/>
          </a:xfrm>
          <a:prstGeom prst="roundRect">
            <a:avLst>
              <a:gd name="adj" fmla="val 12121"/>
            </a:avLst>
          </a:prstGeom>
          <a:solidFill>
            <a:srgbClr val="0D2C50"/>
          </a:solidFill>
          <a:ln w="12700">
            <a:solidFill>
              <a:srgbClr val="FF5E7A">
                <a:alpha val="65000"/>
              </a:srgbClr>
            </a:solidFill>
            <a:prstDash val="solid"/>
          </a:ln>
        </p:spPr>
      </p:sp>
      <p:sp>
        <p:nvSpPr>
          <p:cNvPr id="25" name="Text 23"/>
          <p:cNvSpPr/>
          <p:nvPr/>
        </p:nvSpPr>
        <p:spPr>
          <a:xfrm>
            <a:off x="978408" y="4581144"/>
            <a:ext cx="1014984" cy="146304"/>
          </a:xfrm>
          <a:prstGeom prst="rect">
            <a:avLst/>
          </a:prstGeom>
          <a:noFill/>
          <a:ln/>
        </p:spPr>
        <p:txBody>
          <a:bodyPr wrap="square" lIns="0" tIns="0" rIns="0" bIns="0" rtlCol="0" anchor="ctr">
            <a:normAutofit/>
          </a:bodyPr>
          <a:lstStyle/>
          <a:p>
            <a:pPr marL="0" indent="0" algn="ctr">
              <a:buNone/>
            </a:pPr>
            <a:r>
              <a:rPr lang="en-US" sz="850" b="1" dirty="0">
                <a:solidFill>
                  <a:srgbClr val="FF5E7A"/>
                </a:solidFill>
                <a:latin typeface="Aptos" pitchFamily="34" charset="0"/>
                <a:ea typeface="Aptos" pitchFamily="34" charset="-122"/>
                <a:cs typeface="Aptos" pitchFamily="34" charset="-120"/>
              </a:rPr>
              <a:t>Blocked</a:t>
            </a:r>
            <a:endParaRPr lang="en-US" sz="850" dirty="0"/>
          </a:p>
        </p:txBody>
      </p:sp>
      <p:sp>
        <p:nvSpPr>
          <p:cNvPr id="26" name="Shape 24"/>
          <p:cNvSpPr/>
          <p:nvPr/>
        </p:nvSpPr>
        <p:spPr>
          <a:xfrm>
            <a:off x="914400" y="5029200"/>
            <a:ext cx="1225296" cy="594360"/>
          </a:xfrm>
          <a:prstGeom prst="roundRect">
            <a:avLst>
              <a:gd name="adj" fmla="val 7692"/>
            </a:avLst>
          </a:prstGeom>
          <a:solidFill>
            <a:srgbClr val="0E2545"/>
          </a:solidFill>
          <a:ln w="12700">
            <a:solidFill>
              <a:srgbClr val="295078">
                <a:alpha val="75000"/>
              </a:srgbClr>
            </a:solidFill>
            <a:prstDash val="solid"/>
          </a:ln>
        </p:spPr>
      </p:sp>
      <p:sp>
        <p:nvSpPr>
          <p:cNvPr id="27" name="Shape 25"/>
          <p:cNvSpPr/>
          <p:nvPr/>
        </p:nvSpPr>
        <p:spPr>
          <a:xfrm>
            <a:off x="1033272" y="5157216"/>
            <a:ext cx="329184" cy="329184"/>
          </a:xfrm>
          <a:prstGeom prst="ellipse">
            <a:avLst/>
          </a:prstGeom>
          <a:solidFill>
            <a:srgbClr val="1667FF"/>
          </a:solidFill>
          <a:ln w="12700">
            <a:solidFill>
              <a:srgbClr val="1667FF"/>
            </a:solidFill>
            <a:prstDash val="solid"/>
          </a:ln>
        </p:spPr>
      </p:sp>
      <p:sp>
        <p:nvSpPr>
          <p:cNvPr id="28" name="Text 26"/>
          <p:cNvSpPr/>
          <p:nvPr/>
        </p:nvSpPr>
        <p:spPr>
          <a:xfrm>
            <a:off x="1033272" y="52166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29" name="Text 27"/>
          <p:cNvSpPr/>
          <p:nvPr/>
        </p:nvSpPr>
        <p:spPr>
          <a:xfrm>
            <a:off x="1481328" y="51937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ICMP</a:t>
            </a:r>
            <a:endParaRPr lang="en-US" sz="1200" dirty="0"/>
          </a:p>
        </p:txBody>
      </p:sp>
      <p:sp>
        <p:nvSpPr>
          <p:cNvPr id="30" name="Shape 28"/>
          <p:cNvSpPr/>
          <p:nvPr/>
        </p:nvSpPr>
        <p:spPr>
          <a:xfrm>
            <a:off x="2395728" y="5029200"/>
            <a:ext cx="1225296" cy="594360"/>
          </a:xfrm>
          <a:prstGeom prst="roundRect">
            <a:avLst>
              <a:gd name="adj" fmla="val 7692"/>
            </a:avLst>
          </a:prstGeom>
          <a:solidFill>
            <a:srgbClr val="0E2545"/>
          </a:solidFill>
          <a:ln w="12700">
            <a:solidFill>
              <a:srgbClr val="295078">
                <a:alpha val="75000"/>
              </a:srgbClr>
            </a:solidFill>
            <a:prstDash val="solid"/>
          </a:ln>
        </p:spPr>
      </p:sp>
      <p:sp>
        <p:nvSpPr>
          <p:cNvPr id="31" name="Shape 29"/>
          <p:cNvSpPr/>
          <p:nvPr/>
        </p:nvSpPr>
        <p:spPr>
          <a:xfrm>
            <a:off x="2514600" y="5157216"/>
            <a:ext cx="329184" cy="329184"/>
          </a:xfrm>
          <a:prstGeom prst="ellipse">
            <a:avLst/>
          </a:prstGeom>
          <a:solidFill>
            <a:srgbClr val="1667FF"/>
          </a:solidFill>
          <a:ln w="12700">
            <a:solidFill>
              <a:srgbClr val="1667FF"/>
            </a:solidFill>
            <a:prstDash val="solid"/>
          </a:ln>
        </p:spPr>
      </p:sp>
      <p:sp>
        <p:nvSpPr>
          <p:cNvPr id="32" name="Text 30"/>
          <p:cNvSpPr/>
          <p:nvPr/>
        </p:nvSpPr>
        <p:spPr>
          <a:xfrm>
            <a:off x="2514600" y="52166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33" name="Text 31"/>
          <p:cNvSpPr/>
          <p:nvPr/>
        </p:nvSpPr>
        <p:spPr>
          <a:xfrm>
            <a:off x="2962656" y="51937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FTP</a:t>
            </a:r>
            <a:endParaRPr lang="en-US" sz="1200" dirty="0"/>
          </a:p>
        </p:txBody>
      </p:sp>
      <p:sp>
        <p:nvSpPr>
          <p:cNvPr id="34" name="Shape 32"/>
          <p:cNvSpPr/>
          <p:nvPr/>
        </p:nvSpPr>
        <p:spPr>
          <a:xfrm>
            <a:off x="3877056" y="5029200"/>
            <a:ext cx="1225296" cy="594360"/>
          </a:xfrm>
          <a:prstGeom prst="roundRect">
            <a:avLst>
              <a:gd name="adj" fmla="val 7692"/>
            </a:avLst>
          </a:prstGeom>
          <a:solidFill>
            <a:srgbClr val="0E2545"/>
          </a:solidFill>
          <a:ln w="12700">
            <a:solidFill>
              <a:srgbClr val="295078">
                <a:alpha val="75000"/>
              </a:srgbClr>
            </a:solidFill>
            <a:prstDash val="solid"/>
          </a:ln>
        </p:spPr>
      </p:sp>
      <p:sp>
        <p:nvSpPr>
          <p:cNvPr id="35" name="Shape 33"/>
          <p:cNvSpPr/>
          <p:nvPr/>
        </p:nvSpPr>
        <p:spPr>
          <a:xfrm>
            <a:off x="3995928" y="5157216"/>
            <a:ext cx="329184" cy="329184"/>
          </a:xfrm>
          <a:prstGeom prst="ellipse">
            <a:avLst/>
          </a:prstGeom>
          <a:solidFill>
            <a:srgbClr val="1667FF"/>
          </a:solidFill>
          <a:ln w="12700">
            <a:solidFill>
              <a:srgbClr val="1667FF"/>
            </a:solidFill>
            <a:prstDash val="solid"/>
          </a:ln>
        </p:spPr>
      </p:sp>
      <p:sp>
        <p:nvSpPr>
          <p:cNvPr id="36" name="Text 34"/>
          <p:cNvSpPr/>
          <p:nvPr/>
        </p:nvSpPr>
        <p:spPr>
          <a:xfrm>
            <a:off x="3995928" y="521665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37" name="Text 35"/>
          <p:cNvSpPr/>
          <p:nvPr/>
        </p:nvSpPr>
        <p:spPr>
          <a:xfrm>
            <a:off x="4443984" y="5193792"/>
            <a:ext cx="566928"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SSH</a:t>
            </a:r>
            <a:endParaRPr lang="en-US" sz="1200" dirty="0"/>
          </a:p>
        </p:txBody>
      </p:sp>
      <p:sp>
        <p:nvSpPr>
          <p:cNvPr id="38" name="Shape 36"/>
          <p:cNvSpPr/>
          <p:nvPr/>
        </p:nvSpPr>
        <p:spPr>
          <a:xfrm>
            <a:off x="5382863" y="1732774"/>
            <a:ext cx="6220443" cy="3931920"/>
          </a:xfrm>
          <a:prstGeom prst="roundRect">
            <a:avLst>
              <a:gd name="adj" fmla="val 1860"/>
            </a:avLst>
          </a:prstGeom>
          <a:solidFill>
            <a:srgbClr val="071D34"/>
          </a:solidFill>
          <a:ln w="16510">
            <a:solidFill>
              <a:srgbClr val="36D1DC">
                <a:alpha val="80000"/>
              </a:srgbClr>
            </a:solidFill>
            <a:prstDash val="solid"/>
          </a:ln>
        </p:spPr>
      </p:sp>
      <p:sp>
        <p:nvSpPr>
          <p:cNvPr id="39" name="Text 37"/>
          <p:cNvSpPr/>
          <p:nvPr/>
        </p:nvSpPr>
        <p:spPr>
          <a:xfrm>
            <a:off x="6342217" y="1991693"/>
            <a:ext cx="4590942"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40" name="Text 38"/>
          <p:cNvSpPr/>
          <p:nvPr/>
        </p:nvSpPr>
        <p:spPr>
          <a:xfrm>
            <a:off x="6457123" y="3537029"/>
            <a:ext cx="4357144" cy="438912"/>
          </a:xfrm>
          <a:prstGeom prst="rect">
            <a:avLst/>
          </a:prstGeom>
          <a:noFill/>
          <a:ln/>
        </p:spPr>
        <p:txBody>
          <a:bodyPr wrap="square" lIns="0" tIns="0" rIns="0" bIns="0" rtlCol="0" anchor="ctr">
            <a:normAutofit fontScale="92500" lnSpcReduction="20000"/>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Policy Rationale</a:t>
            </a:r>
            <a:endParaRPr lang="en-US" sz="1700" dirty="0"/>
          </a:p>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Allow only business traffic</a:t>
            </a:r>
            <a:endParaRPr lang="en-US" sz="1700" dirty="0"/>
          </a:p>
        </p:txBody>
      </p:sp>
      <p:sp>
        <p:nvSpPr>
          <p:cNvPr id="41" name="Text 39"/>
          <p:cNvSpPr/>
          <p:nvPr/>
        </p:nvSpPr>
        <p:spPr>
          <a:xfrm>
            <a:off x="6404893" y="5310965"/>
            <a:ext cx="4463416"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can keep this as summary or replace with policy design notes</a:t>
            </a:r>
            <a:endParaRPr lang="en-US" sz="820" dirty="0"/>
          </a:p>
        </p:txBody>
      </p:sp>
      <p:sp>
        <p:nvSpPr>
          <p:cNvPr id="42"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9</a:t>
            </a:fld>
            <a:endParaRPr lang="en-US"/>
          </a:p>
        </p:txBody>
      </p:sp>
      <p:sp>
        <p:nvSpPr>
          <p:cNvPr id="43" name="Rectangle 42">
            <a:extLst>
              <a:ext uri="{FF2B5EF4-FFF2-40B4-BE49-F238E27FC236}">
                <a16:creationId xmlns:a16="http://schemas.microsoft.com/office/drawing/2014/main" id="{FE8457D3-2DB8-5419-5F0A-9FADC38D83FA}"/>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64EE083-8718-3B27-C6E9-E5DACCC2AAD4}"/>
              </a:ext>
            </a:extLst>
          </p:cNvPr>
          <p:cNvPicPr>
            <a:picLocks noChangeAspect="1"/>
          </p:cNvPicPr>
          <p:nvPr/>
        </p:nvPicPr>
        <p:blipFill>
          <a:blip r:embed="rId3"/>
          <a:stretch>
            <a:fillRect/>
          </a:stretch>
        </p:blipFill>
        <p:spPr>
          <a:xfrm>
            <a:off x="5443869" y="1900253"/>
            <a:ext cx="6092456" cy="359359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3" name="Shape 1"/>
          <p:cNvSpPr/>
          <p:nvPr/>
        </p:nvSpPr>
        <p:spPr>
          <a:xfrm>
            <a:off x="658368" y="6236208"/>
            <a:ext cx="1005840" cy="0"/>
          </a:xfrm>
          <a:prstGeom prst="line">
            <a:avLst/>
          </a:prstGeom>
          <a:noFill/>
          <a:ln w="15240">
            <a:solidFill>
              <a:srgbClr val="1667FF">
                <a:alpha val="50000"/>
              </a:srgbClr>
            </a:solidFill>
            <a:prstDash val="solid"/>
          </a:ln>
        </p:spPr>
      </p:sp>
      <p:sp>
        <p:nvSpPr>
          <p:cNvPr id="5" name="Text 3"/>
          <p:cNvSpPr/>
          <p:nvPr/>
        </p:nvSpPr>
        <p:spPr>
          <a:xfrm>
            <a:off x="879750" y="268543"/>
            <a:ext cx="1045881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Firewall Rules</a:t>
            </a:r>
            <a:endParaRPr lang="en-US" sz="3000" dirty="0"/>
          </a:p>
        </p:txBody>
      </p:sp>
      <p:sp>
        <p:nvSpPr>
          <p:cNvPr id="7" name="Shape 5"/>
          <p:cNvSpPr/>
          <p:nvPr/>
        </p:nvSpPr>
        <p:spPr>
          <a:xfrm>
            <a:off x="868680" y="1664208"/>
            <a:ext cx="3840480" cy="594360"/>
          </a:xfrm>
          <a:prstGeom prst="roundRect">
            <a:avLst>
              <a:gd name="adj" fmla="val 7692"/>
            </a:avLst>
          </a:prstGeom>
          <a:solidFill>
            <a:srgbClr val="0E2545"/>
          </a:solidFill>
          <a:ln w="12700">
            <a:solidFill>
              <a:srgbClr val="295078">
                <a:alpha val="75000"/>
              </a:srgbClr>
            </a:solidFill>
            <a:prstDash val="solid"/>
          </a:ln>
        </p:spPr>
      </p:sp>
      <p:sp>
        <p:nvSpPr>
          <p:cNvPr id="8" name="Shape 6"/>
          <p:cNvSpPr/>
          <p:nvPr/>
        </p:nvSpPr>
        <p:spPr>
          <a:xfrm>
            <a:off x="987552" y="1792224"/>
            <a:ext cx="329184" cy="329184"/>
          </a:xfrm>
          <a:prstGeom prst="ellipse">
            <a:avLst/>
          </a:prstGeom>
          <a:solidFill>
            <a:srgbClr val="1667FF"/>
          </a:solidFill>
          <a:ln w="12700">
            <a:solidFill>
              <a:srgbClr val="1667FF"/>
            </a:solidFill>
            <a:prstDash val="solid"/>
          </a:ln>
        </p:spPr>
      </p:sp>
      <p:sp>
        <p:nvSpPr>
          <p:cNvPr id="9" name="Text 7"/>
          <p:cNvSpPr/>
          <p:nvPr/>
        </p:nvSpPr>
        <p:spPr>
          <a:xfrm>
            <a:off x="987552" y="1851660"/>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1</a:t>
            </a:r>
            <a:endParaRPr lang="en-US" sz="950" dirty="0"/>
          </a:p>
        </p:txBody>
      </p:sp>
      <p:sp>
        <p:nvSpPr>
          <p:cNvPr id="10" name="Text 8"/>
          <p:cNvSpPr/>
          <p:nvPr/>
        </p:nvSpPr>
        <p:spPr>
          <a:xfrm>
            <a:off x="1435608" y="1828800"/>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Allow_Web_Traffic</a:t>
            </a:r>
            <a:endParaRPr lang="en-US" sz="1200" dirty="0"/>
          </a:p>
        </p:txBody>
      </p:sp>
      <p:sp>
        <p:nvSpPr>
          <p:cNvPr id="11" name="Shape 9"/>
          <p:cNvSpPr/>
          <p:nvPr/>
        </p:nvSpPr>
        <p:spPr>
          <a:xfrm>
            <a:off x="868680" y="2322576"/>
            <a:ext cx="3840480" cy="594360"/>
          </a:xfrm>
          <a:prstGeom prst="roundRect">
            <a:avLst>
              <a:gd name="adj" fmla="val 7692"/>
            </a:avLst>
          </a:prstGeom>
          <a:solidFill>
            <a:srgbClr val="0E2545"/>
          </a:solidFill>
          <a:ln w="12700">
            <a:solidFill>
              <a:srgbClr val="295078">
                <a:alpha val="75000"/>
              </a:srgbClr>
            </a:solidFill>
            <a:prstDash val="solid"/>
          </a:ln>
        </p:spPr>
      </p:sp>
      <p:sp>
        <p:nvSpPr>
          <p:cNvPr id="12" name="Shape 10"/>
          <p:cNvSpPr/>
          <p:nvPr/>
        </p:nvSpPr>
        <p:spPr>
          <a:xfrm>
            <a:off x="987552" y="2450592"/>
            <a:ext cx="329184" cy="329184"/>
          </a:xfrm>
          <a:prstGeom prst="ellipse">
            <a:avLst/>
          </a:prstGeom>
          <a:solidFill>
            <a:srgbClr val="1667FF"/>
          </a:solidFill>
          <a:ln w="12700">
            <a:solidFill>
              <a:srgbClr val="1667FF"/>
            </a:solidFill>
            <a:prstDash val="solid"/>
          </a:ln>
        </p:spPr>
      </p:sp>
      <p:sp>
        <p:nvSpPr>
          <p:cNvPr id="13" name="Text 11"/>
          <p:cNvSpPr/>
          <p:nvPr/>
        </p:nvSpPr>
        <p:spPr>
          <a:xfrm>
            <a:off x="987552" y="2510028"/>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2</a:t>
            </a:r>
            <a:endParaRPr lang="en-US" sz="950" dirty="0"/>
          </a:p>
        </p:txBody>
      </p:sp>
      <p:sp>
        <p:nvSpPr>
          <p:cNvPr id="14" name="Text 12"/>
          <p:cNvSpPr/>
          <p:nvPr/>
        </p:nvSpPr>
        <p:spPr>
          <a:xfrm>
            <a:off x="1435608" y="2487168"/>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Block_ICMP</a:t>
            </a:r>
            <a:endParaRPr lang="en-US" sz="1200" dirty="0"/>
          </a:p>
        </p:txBody>
      </p:sp>
      <p:sp>
        <p:nvSpPr>
          <p:cNvPr id="15" name="Shape 13"/>
          <p:cNvSpPr/>
          <p:nvPr/>
        </p:nvSpPr>
        <p:spPr>
          <a:xfrm>
            <a:off x="868680" y="2980944"/>
            <a:ext cx="3840480" cy="594360"/>
          </a:xfrm>
          <a:prstGeom prst="roundRect">
            <a:avLst>
              <a:gd name="adj" fmla="val 7692"/>
            </a:avLst>
          </a:prstGeom>
          <a:solidFill>
            <a:srgbClr val="0E2545"/>
          </a:solidFill>
          <a:ln w="12700">
            <a:solidFill>
              <a:srgbClr val="295078">
                <a:alpha val="75000"/>
              </a:srgbClr>
            </a:solidFill>
            <a:prstDash val="solid"/>
          </a:ln>
        </p:spPr>
      </p:sp>
      <p:sp>
        <p:nvSpPr>
          <p:cNvPr id="16" name="Shape 14"/>
          <p:cNvSpPr/>
          <p:nvPr/>
        </p:nvSpPr>
        <p:spPr>
          <a:xfrm>
            <a:off x="987552" y="3108960"/>
            <a:ext cx="329184" cy="329184"/>
          </a:xfrm>
          <a:prstGeom prst="ellipse">
            <a:avLst/>
          </a:prstGeom>
          <a:solidFill>
            <a:srgbClr val="1667FF"/>
          </a:solidFill>
          <a:ln w="12700">
            <a:solidFill>
              <a:srgbClr val="1667FF"/>
            </a:solidFill>
            <a:prstDash val="solid"/>
          </a:ln>
        </p:spPr>
      </p:sp>
      <p:sp>
        <p:nvSpPr>
          <p:cNvPr id="17" name="Text 15"/>
          <p:cNvSpPr/>
          <p:nvPr/>
        </p:nvSpPr>
        <p:spPr>
          <a:xfrm>
            <a:off x="987552" y="3168396"/>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3</a:t>
            </a:r>
            <a:endParaRPr lang="en-US" sz="950" dirty="0"/>
          </a:p>
        </p:txBody>
      </p:sp>
      <p:sp>
        <p:nvSpPr>
          <p:cNvPr id="18" name="Text 16"/>
          <p:cNvSpPr/>
          <p:nvPr/>
        </p:nvSpPr>
        <p:spPr>
          <a:xfrm>
            <a:off x="1435608" y="3145536"/>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Block_FTP</a:t>
            </a:r>
            <a:endParaRPr lang="en-US" sz="1200" dirty="0"/>
          </a:p>
        </p:txBody>
      </p:sp>
      <p:sp>
        <p:nvSpPr>
          <p:cNvPr id="19" name="Shape 17"/>
          <p:cNvSpPr/>
          <p:nvPr/>
        </p:nvSpPr>
        <p:spPr>
          <a:xfrm>
            <a:off x="868680" y="3639312"/>
            <a:ext cx="3840480" cy="594360"/>
          </a:xfrm>
          <a:prstGeom prst="roundRect">
            <a:avLst>
              <a:gd name="adj" fmla="val 7692"/>
            </a:avLst>
          </a:prstGeom>
          <a:solidFill>
            <a:srgbClr val="0E2545"/>
          </a:solidFill>
          <a:ln w="12700">
            <a:solidFill>
              <a:srgbClr val="295078">
                <a:alpha val="75000"/>
              </a:srgbClr>
            </a:solidFill>
            <a:prstDash val="solid"/>
          </a:ln>
        </p:spPr>
      </p:sp>
      <p:sp>
        <p:nvSpPr>
          <p:cNvPr id="20" name="Shape 18"/>
          <p:cNvSpPr/>
          <p:nvPr/>
        </p:nvSpPr>
        <p:spPr>
          <a:xfrm>
            <a:off x="987552" y="3767328"/>
            <a:ext cx="329184" cy="329184"/>
          </a:xfrm>
          <a:prstGeom prst="ellipse">
            <a:avLst/>
          </a:prstGeom>
          <a:solidFill>
            <a:srgbClr val="1667FF"/>
          </a:solidFill>
          <a:ln w="12700">
            <a:solidFill>
              <a:srgbClr val="1667FF"/>
            </a:solidFill>
            <a:prstDash val="solid"/>
          </a:ln>
        </p:spPr>
      </p:sp>
      <p:sp>
        <p:nvSpPr>
          <p:cNvPr id="21" name="Text 19"/>
          <p:cNvSpPr/>
          <p:nvPr/>
        </p:nvSpPr>
        <p:spPr>
          <a:xfrm>
            <a:off x="987552" y="3826764"/>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4</a:t>
            </a:r>
            <a:endParaRPr lang="en-US" sz="950" dirty="0"/>
          </a:p>
        </p:txBody>
      </p:sp>
      <p:sp>
        <p:nvSpPr>
          <p:cNvPr id="22" name="Text 20"/>
          <p:cNvSpPr/>
          <p:nvPr/>
        </p:nvSpPr>
        <p:spPr>
          <a:xfrm>
            <a:off x="1435608" y="3803904"/>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Block_SSH</a:t>
            </a:r>
            <a:endParaRPr lang="en-US" sz="1200" dirty="0"/>
          </a:p>
        </p:txBody>
      </p:sp>
      <p:sp>
        <p:nvSpPr>
          <p:cNvPr id="23" name="Shape 21"/>
          <p:cNvSpPr/>
          <p:nvPr/>
        </p:nvSpPr>
        <p:spPr>
          <a:xfrm>
            <a:off x="868680" y="4297680"/>
            <a:ext cx="3840480" cy="594360"/>
          </a:xfrm>
          <a:prstGeom prst="roundRect">
            <a:avLst>
              <a:gd name="adj" fmla="val 7692"/>
            </a:avLst>
          </a:prstGeom>
          <a:solidFill>
            <a:srgbClr val="0E2545"/>
          </a:solidFill>
          <a:ln w="12700">
            <a:solidFill>
              <a:srgbClr val="295078">
                <a:alpha val="75000"/>
              </a:srgbClr>
            </a:solidFill>
            <a:prstDash val="solid"/>
          </a:ln>
        </p:spPr>
      </p:sp>
      <p:sp>
        <p:nvSpPr>
          <p:cNvPr id="24" name="Shape 22"/>
          <p:cNvSpPr/>
          <p:nvPr/>
        </p:nvSpPr>
        <p:spPr>
          <a:xfrm>
            <a:off x="987552" y="4425696"/>
            <a:ext cx="329184" cy="329184"/>
          </a:xfrm>
          <a:prstGeom prst="ellipse">
            <a:avLst/>
          </a:prstGeom>
          <a:solidFill>
            <a:srgbClr val="1667FF"/>
          </a:solidFill>
          <a:ln w="12700">
            <a:solidFill>
              <a:srgbClr val="1667FF"/>
            </a:solidFill>
            <a:prstDash val="solid"/>
          </a:ln>
        </p:spPr>
      </p:sp>
      <p:sp>
        <p:nvSpPr>
          <p:cNvPr id="25" name="Text 23"/>
          <p:cNvSpPr/>
          <p:nvPr/>
        </p:nvSpPr>
        <p:spPr>
          <a:xfrm>
            <a:off x="987552" y="4485132"/>
            <a:ext cx="329184" cy="109728"/>
          </a:xfrm>
          <a:prstGeom prst="rect">
            <a:avLst/>
          </a:prstGeom>
          <a:noFill/>
          <a:ln/>
        </p:spPr>
        <p:txBody>
          <a:bodyPr wrap="square" lIns="0" tIns="0" rIns="0" bIns="0" rtlCol="0" anchor="ctr"/>
          <a:lstStyle/>
          <a:p>
            <a:pPr marL="0" indent="0" algn="ctr">
              <a:buNone/>
            </a:pPr>
            <a:r>
              <a:rPr lang="en-US" sz="950" b="1" dirty="0">
                <a:solidFill>
                  <a:srgbClr val="F4F8FF"/>
                </a:solidFill>
                <a:latin typeface="Aptos" pitchFamily="34" charset="0"/>
                <a:ea typeface="Aptos" pitchFamily="34" charset="-122"/>
                <a:cs typeface="Aptos" pitchFamily="34" charset="-120"/>
              </a:rPr>
              <a:t>5</a:t>
            </a:r>
            <a:endParaRPr lang="en-US" sz="950" dirty="0"/>
          </a:p>
        </p:txBody>
      </p:sp>
      <p:sp>
        <p:nvSpPr>
          <p:cNvPr id="26" name="Text 24"/>
          <p:cNvSpPr/>
          <p:nvPr/>
        </p:nvSpPr>
        <p:spPr>
          <a:xfrm>
            <a:off x="1435608" y="4462272"/>
            <a:ext cx="3182112" cy="219456"/>
          </a:xfrm>
          <a:prstGeom prst="rect">
            <a:avLst/>
          </a:prstGeom>
          <a:noFill/>
          <a:ln/>
        </p:spPr>
        <p:txBody>
          <a:bodyPr wrap="square" lIns="0" tIns="0" rIns="0" bIns="0" rtlCol="0" anchor="ctr">
            <a:normAutofit/>
          </a:bodyPr>
          <a:lstStyle/>
          <a:p>
            <a:pPr marL="0" indent="0">
              <a:buNone/>
            </a:pPr>
            <a:r>
              <a:rPr lang="en-US" sz="1200" b="1" dirty="0">
                <a:solidFill>
                  <a:srgbClr val="F4F8FF"/>
                </a:solidFill>
                <a:latin typeface="Aptos" pitchFamily="34" charset="0"/>
                <a:ea typeface="Aptos" pitchFamily="34" charset="-122"/>
                <a:cs typeface="Aptos" pitchFamily="34" charset="-120"/>
              </a:rPr>
              <a:t>Cleanup Rule</a:t>
            </a:r>
            <a:endParaRPr lang="en-US" sz="1200" dirty="0"/>
          </a:p>
        </p:txBody>
      </p:sp>
      <p:sp>
        <p:nvSpPr>
          <p:cNvPr id="27" name="Shape 25"/>
          <p:cNvSpPr/>
          <p:nvPr/>
        </p:nvSpPr>
        <p:spPr>
          <a:xfrm>
            <a:off x="5067141" y="1321069"/>
            <a:ext cx="6472588" cy="4434840"/>
          </a:xfrm>
          <a:prstGeom prst="roundRect">
            <a:avLst>
              <a:gd name="adj" fmla="val 1649"/>
            </a:avLst>
          </a:prstGeom>
          <a:solidFill>
            <a:srgbClr val="071D34"/>
          </a:solidFill>
          <a:ln w="16510">
            <a:solidFill>
              <a:srgbClr val="36D1DC">
                <a:alpha val="80000"/>
              </a:srgbClr>
            </a:solidFill>
            <a:prstDash val="solid"/>
          </a:ln>
        </p:spPr>
      </p:sp>
      <p:sp>
        <p:nvSpPr>
          <p:cNvPr id="28" name="Text 26"/>
          <p:cNvSpPr/>
          <p:nvPr/>
        </p:nvSpPr>
        <p:spPr>
          <a:xfrm>
            <a:off x="5603295" y="1801368"/>
            <a:ext cx="5104329"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9" name="Text 27"/>
          <p:cNvSpPr/>
          <p:nvPr/>
        </p:nvSpPr>
        <p:spPr>
          <a:xfrm>
            <a:off x="5711827" y="3598164"/>
            <a:ext cx="4895213" cy="43891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SmartConsole Rule Table</a:t>
            </a:r>
            <a:endParaRPr lang="en-US" sz="1700" dirty="0"/>
          </a:p>
        </p:txBody>
      </p:sp>
      <p:sp>
        <p:nvSpPr>
          <p:cNvPr id="30" name="Text 28"/>
          <p:cNvSpPr/>
          <p:nvPr/>
        </p:nvSpPr>
        <p:spPr>
          <a:xfrm>
            <a:off x="5662494" y="5065294"/>
            <a:ext cx="4990266" cy="182880"/>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Security Policies → Access Control → Policy</a:t>
            </a:r>
            <a:endParaRPr lang="en-US" sz="820" dirty="0"/>
          </a:p>
        </p:txBody>
      </p:sp>
      <p:sp>
        <p:nvSpPr>
          <p:cNvPr id="31"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10</a:t>
            </a:fld>
            <a:endParaRPr lang="en-US"/>
          </a:p>
        </p:txBody>
      </p:sp>
      <p:pic>
        <p:nvPicPr>
          <p:cNvPr id="33" name="Picture 32">
            <a:extLst>
              <a:ext uri="{FF2B5EF4-FFF2-40B4-BE49-F238E27FC236}">
                <a16:creationId xmlns:a16="http://schemas.microsoft.com/office/drawing/2014/main" id="{BDC34D8A-2D24-6F25-C54F-E1994ABE5C04}"/>
              </a:ext>
            </a:extLst>
          </p:cNvPr>
          <p:cNvPicPr>
            <a:picLocks noChangeAspect="1"/>
          </p:cNvPicPr>
          <p:nvPr/>
        </p:nvPicPr>
        <p:blipFill>
          <a:blip r:embed="rId3"/>
          <a:stretch>
            <a:fillRect/>
          </a:stretch>
        </p:blipFill>
        <p:spPr>
          <a:xfrm>
            <a:off x="5124893" y="1477928"/>
            <a:ext cx="6361669" cy="4101536"/>
          </a:xfrm>
          <a:prstGeom prst="rect">
            <a:avLst/>
          </a:prstGeom>
        </p:spPr>
      </p:pic>
      <p:sp>
        <p:nvSpPr>
          <p:cNvPr id="4" name="Rectangle 3">
            <a:extLst>
              <a:ext uri="{FF2B5EF4-FFF2-40B4-BE49-F238E27FC236}">
                <a16:creationId xmlns:a16="http://schemas.microsoft.com/office/drawing/2014/main" id="{FF6B81FD-048E-6611-A44F-6A8081D25FF3}"/>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60389" y="280185"/>
            <a:ext cx="10881360" cy="502920"/>
          </a:xfrm>
          <a:prstGeom prst="rect">
            <a:avLst/>
          </a:prstGeom>
          <a:noFill/>
          <a:ln/>
        </p:spPr>
        <p:txBody>
          <a:bodyPr wrap="square" lIns="0" tIns="0" rIns="0" bIns="0" rtlCol="0" anchor="ctr">
            <a:normAutofit/>
          </a:bodyPr>
          <a:lstStyle/>
          <a:p>
            <a:pPr marL="0" indent="0">
              <a:buNone/>
            </a:pPr>
            <a:r>
              <a:rPr lang="en-US" sz="3000" b="1" dirty="0">
                <a:solidFill>
                  <a:srgbClr val="F4F8FF"/>
                </a:solidFill>
                <a:latin typeface="Aptos Display" pitchFamily="34" charset="0"/>
                <a:ea typeface="Aptos Display" pitchFamily="34" charset="-122"/>
                <a:cs typeface="Aptos Display" pitchFamily="34" charset="-120"/>
              </a:rPr>
              <a:t>Policy Deployment</a:t>
            </a:r>
            <a:endParaRPr lang="en-US" sz="3000" dirty="0"/>
          </a:p>
        </p:txBody>
      </p:sp>
      <p:sp>
        <p:nvSpPr>
          <p:cNvPr id="7" name="Shape 5"/>
          <p:cNvSpPr/>
          <p:nvPr/>
        </p:nvSpPr>
        <p:spPr>
          <a:xfrm>
            <a:off x="868680" y="1865376"/>
            <a:ext cx="73152" cy="73152"/>
          </a:xfrm>
          <a:prstGeom prst="ellipse">
            <a:avLst/>
          </a:prstGeom>
          <a:solidFill>
            <a:srgbClr val="36D1DC"/>
          </a:solidFill>
          <a:ln w="12700">
            <a:solidFill>
              <a:srgbClr val="36D1DC"/>
            </a:solidFill>
            <a:prstDash val="solid"/>
          </a:ln>
        </p:spPr>
      </p:sp>
      <p:sp>
        <p:nvSpPr>
          <p:cNvPr id="8" name="Text 6"/>
          <p:cNvSpPr/>
          <p:nvPr/>
        </p:nvSpPr>
        <p:spPr>
          <a:xfrm>
            <a:off x="1033272" y="1783080"/>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Policy published</a:t>
            </a:r>
            <a:endParaRPr lang="en-US" sz="1900" dirty="0"/>
          </a:p>
        </p:txBody>
      </p:sp>
      <p:sp>
        <p:nvSpPr>
          <p:cNvPr id="9" name="Shape 7"/>
          <p:cNvSpPr/>
          <p:nvPr/>
        </p:nvSpPr>
        <p:spPr>
          <a:xfrm>
            <a:off x="868680" y="2395728"/>
            <a:ext cx="73152" cy="73152"/>
          </a:xfrm>
          <a:prstGeom prst="ellipse">
            <a:avLst/>
          </a:prstGeom>
          <a:solidFill>
            <a:srgbClr val="36D1DC"/>
          </a:solidFill>
          <a:ln w="12700">
            <a:solidFill>
              <a:srgbClr val="36D1DC"/>
            </a:solidFill>
            <a:prstDash val="solid"/>
          </a:ln>
        </p:spPr>
      </p:sp>
      <p:sp>
        <p:nvSpPr>
          <p:cNvPr id="10" name="Text 8"/>
          <p:cNvSpPr/>
          <p:nvPr/>
        </p:nvSpPr>
        <p:spPr>
          <a:xfrm>
            <a:off x="1033272" y="2313432"/>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Installed on Gateway</a:t>
            </a:r>
            <a:endParaRPr lang="en-US" sz="1900" dirty="0"/>
          </a:p>
        </p:txBody>
      </p:sp>
      <p:sp>
        <p:nvSpPr>
          <p:cNvPr id="11" name="Shape 9"/>
          <p:cNvSpPr/>
          <p:nvPr/>
        </p:nvSpPr>
        <p:spPr>
          <a:xfrm>
            <a:off x="868680" y="2926080"/>
            <a:ext cx="73152" cy="73152"/>
          </a:xfrm>
          <a:prstGeom prst="ellipse">
            <a:avLst/>
          </a:prstGeom>
          <a:solidFill>
            <a:srgbClr val="36D1DC"/>
          </a:solidFill>
          <a:ln w="12700">
            <a:solidFill>
              <a:srgbClr val="36D1DC"/>
            </a:solidFill>
            <a:prstDash val="solid"/>
          </a:ln>
        </p:spPr>
      </p:sp>
      <p:sp>
        <p:nvSpPr>
          <p:cNvPr id="12" name="Text 10"/>
          <p:cNvSpPr/>
          <p:nvPr/>
        </p:nvSpPr>
        <p:spPr>
          <a:xfrm>
            <a:off x="1033272" y="2843784"/>
            <a:ext cx="486460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Configuration applied successfully</a:t>
            </a:r>
            <a:endParaRPr lang="en-US" sz="1900" dirty="0"/>
          </a:p>
        </p:txBody>
      </p:sp>
      <p:grpSp>
        <p:nvGrpSpPr>
          <p:cNvPr id="26" name="Group 25">
            <a:extLst>
              <a:ext uri="{FF2B5EF4-FFF2-40B4-BE49-F238E27FC236}">
                <a16:creationId xmlns:a16="http://schemas.microsoft.com/office/drawing/2014/main" id="{62C426E6-2075-7995-5D51-2CE5025CA612}"/>
              </a:ext>
            </a:extLst>
          </p:cNvPr>
          <p:cNvGrpSpPr/>
          <p:nvPr/>
        </p:nvGrpSpPr>
        <p:grpSpPr>
          <a:xfrm>
            <a:off x="822960" y="3554673"/>
            <a:ext cx="4828032" cy="722372"/>
            <a:chOff x="822960" y="3767328"/>
            <a:chExt cx="6291072" cy="786384"/>
          </a:xfrm>
        </p:grpSpPr>
        <p:sp>
          <p:nvSpPr>
            <p:cNvPr id="13" name="Shape 11"/>
            <p:cNvSpPr/>
            <p:nvPr/>
          </p:nvSpPr>
          <p:spPr>
            <a:xfrm>
              <a:off x="1828801" y="4160520"/>
              <a:ext cx="1481328" cy="0"/>
            </a:xfrm>
            <a:prstGeom prst="line">
              <a:avLst/>
            </a:prstGeom>
            <a:noFill/>
            <a:ln w="22860">
              <a:solidFill>
                <a:srgbClr val="36D1DC"/>
              </a:solidFill>
              <a:prstDash val="solid"/>
              <a:headEnd type="none"/>
              <a:tailEnd type="triangle"/>
            </a:ln>
          </p:spPr>
        </p:sp>
        <p:sp>
          <p:nvSpPr>
            <p:cNvPr id="14" name="Shape 12"/>
            <p:cNvSpPr/>
            <p:nvPr/>
          </p:nvSpPr>
          <p:spPr>
            <a:xfrm>
              <a:off x="4069080" y="4160520"/>
              <a:ext cx="1554480" cy="0"/>
            </a:xfrm>
            <a:prstGeom prst="line">
              <a:avLst/>
            </a:prstGeom>
            <a:noFill/>
            <a:ln w="22860">
              <a:solidFill>
                <a:srgbClr val="36D1DC"/>
              </a:solidFill>
              <a:prstDash val="solid"/>
              <a:headEnd type="none"/>
              <a:tailEnd type="triangle"/>
            </a:ln>
          </p:spPr>
        </p:sp>
        <p:sp>
          <p:nvSpPr>
            <p:cNvPr id="15" name="Shape 13"/>
            <p:cNvSpPr/>
            <p:nvPr/>
          </p:nvSpPr>
          <p:spPr>
            <a:xfrm>
              <a:off x="82296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16" name="Text 14"/>
            <p:cNvSpPr/>
            <p:nvPr/>
          </p:nvSpPr>
          <p:spPr>
            <a:xfrm>
              <a:off x="98755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Publish</a:t>
              </a:r>
              <a:endParaRPr lang="en-US" sz="1350" dirty="0"/>
            </a:p>
          </p:txBody>
        </p:sp>
        <p:sp>
          <p:nvSpPr>
            <p:cNvPr id="17" name="Shape 15"/>
            <p:cNvSpPr/>
            <p:nvPr/>
          </p:nvSpPr>
          <p:spPr>
            <a:xfrm>
              <a:off x="315468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18" name="Text 16"/>
            <p:cNvSpPr/>
            <p:nvPr/>
          </p:nvSpPr>
          <p:spPr>
            <a:xfrm>
              <a:off x="331927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Install</a:t>
              </a:r>
              <a:endParaRPr lang="en-US" sz="1350" dirty="0"/>
            </a:p>
          </p:txBody>
        </p:sp>
        <p:sp>
          <p:nvSpPr>
            <p:cNvPr id="19" name="Shape 17"/>
            <p:cNvSpPr/>
            <p:nvPr/>
          </p:nvSpPr>
          <p:spPr>
            <a:xfrm>
              <a:off x="5486400" y="3767328"/>
              <a:ext cx="1627632" cy="786384"/>
            </a:xfrm>
            <a:prstGeom prst="roundRect">
              <a:avLst>
                <a:gd name="adj" fmla="val 4651"/>
              </a:avLst>
            </a:prstGeom>
            <a:solidFill>
              <a:srgbClr val="102C52"/>
            </a:solidFill>
            <a:ln w="12700">
              <a:solidFill>
                <a:srgbClr val="36D1DC">
                  <a:alpha val="65000"/>
                </a:srgbClr>
              </a:solidFill>
              <a:prstDash val="solid"/>
            </a:ln>
          </p:spPr>
        </p:sp>
        <p:sp>
          <p:nvSpPr>
            <p:cNvPr id="20" name="Text 18"/>
            <p:cNvSpPr/>
            <p:nvPr/>
          </p:nvSpPr>
          <p:spPr>
            <a:xfrm>
              <a:off x="5650992" y="4041648"/>
              <a:ext cx="1298448" cy="164592"/>
            </a:xfrm>
            <a:prstGeom prst="rect">
              <a:avLst/>
            </a:prstGeom>
            <a:noFill/>
            <a:ln/>
          </p:spPr>
          <p:txBody>
            <a:bodyPr wrap="square" lIns="0" tIns="0" rIns="0" bIns="0" rtlCol="0" anchor="ctr"/>
            <a:lstStyle/>
            <a:p>
              <a:pPr marL="0" indent="0" algn="ctr">
                <a:buNone/>
              </a:pPr>
              <a:r>
                <a:rPr lang="en-US" sz="1350" b="1" dirty="0">
                  <a:solidFill>
                    <a:srgbClr val="F4F8FF"/>
                  </a:solidFill>
                  <a:latin typeface="Aptos" pitchFamily="34" charset="0"/>
                  <a:ea typeface="Aptos" pitchFamily="34" charset="-122"/>
                  <a:cs typeface="Aptos" pitchFamily="34" charset="-120"/>
                </a:rPr>
                <a:t>Success</a:t>
              </a:r>
              <a:endParaRPr lang="en-US" sz="1350" dirty="0"/>
            </a:p>
          </p:txBody>
        </p:sp>
      </p:grpSp>
      <p:sp>
        <p:nvSpPr>
          <p:cNvPr id="21" name="Shape 19"/>
          <p:cNvSpPr/>
          <p:nvPr/>
        </p:nvSpPr>
        <p:spPr>
          <a:xfrm>
            <a:off x="5897880" y="1199563"/>
            <a:ext cx="5635752" cy="3319272"/>
          </a:xfrm>
          <a:prstGeom prst="roundRect">
            <a:avLst>
              <a:gd name="adj" fmla="val 2078"/>
            </a:avLst>
          </a:prstGeom>
          <a:solidFill>
            <a:srgbClr val="071D34"/>
          </a:solidFill>
          <a:ln w="16510">
            <a:solidFill>
              <a:srgbClr val="36D1DC">
                <a:alpha val="80000"/>
              </a:srgbClr>
            </a:solidFill>
            <a:prstDash val="solid"/>
          </a:ln>
        </p:spPr>
      </p:sp>
      <p:sp>
        <p:nvSpPr>
          <p:cNvPr id="22" name="Text 20"/>
          <p:cNvSpPr/>
          <p:nvPr/>
        </p:nvSpPr>
        <p:spPr>
          <a:xfrm>
            <a:off x="7580376" y="1920240"/>
            <a:ext cx="3081528" cy="219456"/>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23" name="Text 21"/>
          <p:cNvSpPr/>
          <p:nvPr/>
        </p:nvSpPr>
        <p:spPr>
          <a:xfrm>
            <a:off x="7680960" y="3671316"/>
            <a:ext cx="2880360" cy="438912"/>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Policy Installation Success</a:t>
            </a:r>
            <a:endParaRPr lang="en-US" sz="17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11</a:t>
            </a:fld>
            <a:endParaRPr lang="en-US"/>
          </a:p>
        </p:txBody>
      </p:sp>
      <p:pic>
        <p:nvPicPr>
          <p:cNvPr id="4" name="Picture 3">
            <a:extLst>
              <a:ext uri="{FF2B5EF4-FFF2-40B4-BE49-F238E27FC236}">
                <a16:creationId xmlns:a16="http://schemas.microsoft.com/office/drawing/2014/main" id="{386C7EFE-23E2-D7FE-1350-B33CA41A8B07}"/>
              </a:ext>
            </a:extLst>
          </p:cNvPr>
          <p:cNvPicPr>
            <a:picLocks noChangeAspect="1"/>
          </p:cNvPicPr>
          <p:nvPr/>
        </p:nvPicPr>
        <p:blipFill>
          <a:blip r:embed="rId3"/>
          <a:stretch>
            <a:fillRect/>
          </a:stretch>
        </p:blipFill>
        <p:spPr>
          <a:xfrm>
            <a:off x="5978687" y="1272227"/>
            <a:ext cx="5493844" cy="3174941"/>
          </a:xfrm>
          <a:prstGeom prst="rect">
            <a:avLst/>
          </a:prstGeom>
        </p:spPr>
      </p:pic>
      <p:sp>
        <p:nvSpPr>
          <p:cNvPr id="6" name="Rectangle 5">
            <a:extLst>
              <a:ext uri="{FF2B5EF4-FFF2-40B4-BE49-F238E27FC236}">
                <a16:creationId xmlns:a16="http://schemas.microsoft.com/office/drawing/2014/main" id="{BDF7A245-A764-7BDF-1739-B489D313B3A2}"/>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892289" y="278170"/>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Traffic Testing</a:t>
            </a:r>
            <a:endParaRPr lang="en-US" sz="3000" dirty="0"/>
          </a:p>
        </p:txBody>
      </p:sp>
      <p:sp>
        <p:nvSpPr>
          <p:cNvPr id="7" name="Shape 5"/>
          <p:cNvSpPr/>
          <p:nvPr/>
        </p:nvSpPr>
        <p:spPr>
          <a:xfrm>
            <a:off x="1070699" y="1386911"/>
            <a:ext cx="73152" cy="73152"/>
          </a:xfrm>
          <a:prstGeom prst="ellipse">
            <a:avLst/>
          </a:prstGeom>
          <a:solidFill>
            <a:srgbClr val="36D1DC"/>
          </a:solidFill>
          <a:ln w="12700">
            <a:solidFill>
              <a:srgbClr val="36D1DC"/>
            </a:solidFill>
            <a:prstDash val="solid"/>
          </a:ln>
        </p:spPr>
      </p:sp>
      <p:sp>
        <p:nvSpPr>
          <p:cNvPr id="9" name="Shape 7"/>
          <p:cNvSpPr/>
          <p:nvPr/>
        </p:nvSpPr>
        <p:spPr>
          <a:xfrm>
            <a:off x="1070699" y="1917263"/>
            <a:ext cx="73152" cy="73152"/>
          </a:xfrm>
          <a:prstGeom prst="ellipse">
            <a:avLst/>
          </a:prstGeom>
          <a:solidFill>
            <a:srgbClr val="36D1DC"/>
          </a:solidFill>
          <a:ln w="12700">
            <a:solidFill>
              <a:srgbClr val="36D1DC"/>
            </a:solidFill>
            <a:prstDash val="solid"/>
          </a:ln>
        </p:spPr>
      </p:sp>
      <p:sp>
        <p:nvSpPr>
          <p:cNvPr id="11" name="Shape 9"/>
          <p:cNvSpPr/>
          <p:nvPr/>
        </p:nvSpPr>
        <p:spPr>
          <a:xfrm>
            <a:off x="1070699" y="2447615"/>
            <a:ext cx="73152" cy="73152"/>
          </a:xfrm>
          <a:prstGeom prst="ellipse">
            <a:avLst/>
          </a:prstGeom>
          <a:solidFill>
            <a:srgbClr val="36D1DC"/>
          </a:solidFill>
          <a:ln w="12700">
            <a:solidFill>
              <a:srgbClr val="36D1DC"/>
            </a:solidFill>
            <a:prstDash val="solid"/>
          </a:ln>
        </p:spPr>
      </p:sp>
      <p:grpSp>
        <p:nvGrpSpPr>
          <p:cNvPr id="3" name="Group 2">
            <a:extLst>
              <a:ext uri="{FF2B5EF4-FFF2-40B4-BE49-F238E27FC236}">
                <a16:creationId xmlns:a16="http://schemas.microsoft.com/office/drawing/2014/main" id="{1135084A-3BC9-5F5A-098C-D7322815FBB9}"/>
              </a:ext>
            </a:extLst>
          </p:cNvPr>
          <p:cNvGrpSpPr/>
          <p:nvPr/>
        </p:nvGrpSpPr>
        <p:grpSpPr>
          <a:xfrm>
            <a:off x="1394781" y="1293980"/>
            <a:ext cx="4681728" cy="1389888"/>
            <a:chOff x="1033272" y="1783080"/>
            <a:chExt cx="4681728" cy="1389888"/>
          </a:xfrm>
        </p:grpSpPr>
        <p:sp>
          <p:nvSpPr>
            <p:cNvPr id="8" name="Text 6"/>
            <p:cNvSpPr/>
            <p:nvPr/>
          </p:nvSpPr>
          <p:spPr>
            <a:xfrm>
              <a:off x="1033272" y="1783080"/>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Ping test performed</a:t>
              </a:r>
              <a:endParaRPr lang="en-US" sz="1900" dirty="0"/>
            </a:p>
          </p:txBody>
        </p:sp>
        <p:sp>
          <p:nvSpPr>
            <p:cNvPr id="10" name="Text 8"/>
            <p:cNvSpPr/>
            <p:nvPr/>
          </p:nvSpPr>
          <p:spPr>
            <a:xfrm>
              <a:off x="1033272" y="2313432"/>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Browser test attempted</a:t>
              </a:r>
              <a:endParaRPr lang="en-US" sz="1900" dirty="0"/>
            </a:p>
          </p:txBody>
        </p:sp>
        <p:sp>
          <p:nvSpPr>
            <p:cNvPr id="12" name="Text 10"/>
            <p:cNvSpPr/>
            <p:nvPr/>
          </p:nvSpPr>
          <p:spPr>
            <a:xfrm>
              <a:off x="1033272" y="2843784"/>
              <a:ext cx="468172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Connectivity validated</a:t>
              </a:r>
              <a:endParaRPr lang="en-US" sz="1900" dirty="0"/>
            </a:p>
          </p:txBody>
        </p:sp>
      </p:grpSp>
      <p:sp>
        <p:nvSpPr>
          <p:cNvPr id="13" name="Shape 11"/>
          <p:cNvSpPr/>
          <p:nvPr/>
        </p:nvSpPr>
        <p:spPr>
          <a:xfrm>
            <a:off x="984112" y="3210848"/>
            <a:ext cx="4773136" cy="2690220"/>
          </a:xfrm>
          <a:prstGeom prst="roundRect">
            <a:avLst>
              <a:gd name="adj" fmla="val 3556"/>
            </a:avLst>
          </a:prstGeom>
          <a:solidFill>
            <a:srgbClr val="071D34"/>
          </a:solidFill>
          <a:ln w="16510">
            <a:solidFill>
              <a:srgbClr val="36D1DC">
                <a:alpha val="80000"/>
              </a:srgbClr>
            </a:solidFill>
            <a:prstDash val="solid"/>
          </a:ln>
        </p:spPr>
      </p:sp>
      <p:sp>
        <p:nvSpPr>
          <p:cNvPr id="14" name="Text 12"/>
          <p:cNvSpPr/>
          <p:nvPr/>
        </p:nvSpPr>
        <p:spPr>
          <a:xfrm>
            <a:off x="1862898" y="4337876"/>
            <a:ext cx="3771084" cy="244031"/>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5" name="Text 13"/>
          <p:cNvSpPr/>
          <p:nvPr/>
        </p:nvSpPr>
        <p:spPr>
          <a:xfrm>
            <a:off x="1963482" y="4930022"/>
            <a:ext cx="3587536" cy="488061"/>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Ping Result</a:t>
            </a:r>
            <a:endParaRPr lang="en-US" sz="1700" dirty="0"/>
          </a:p>
        </p:txBody>
      </p:sp>
      <p:sp>
        <p:nvSpPr>
          <p:cNvPr id="16" name="Text 14"/>
          <p:cNvSpPr/>
          <p:nvPr/>
        </p:nvSpPr>
        <p:spPr>
          <a:xfrm>
            <a:off x="1917762" y="5342522"/>
            <a:ext cx="3670967" cy="203358"/>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CMD/PowerShell ping evidence</a:t>
            </a:r>
            <a:endParaRPr lang="en-US" sz="820" dirty="0"/>
          </a:p>
        </p:txBody>
      </p:sp>
      <p:sp>
        <p:nvSpPr>
          <p:cNvPr id="17" name="Shape 15"/>
          <p:cNvSpPr/>
          <p:nvPr/>
        </p:nvSpPr>
        <p:spPr>
          <a:xfrm>
            <a:off x="6094477" y="3221481"/>
            <a:ext cx="4773136" cy="2690220"/>
          </a:xfrm>
          <a:prstGeom prst="roundRect">
            <a:avLst>
              <a:gd name="adj" fmla="val 3556"/>
            </a:avLst>
          </a:prstGeom>
          <a:solidFill>
            <a:srgbClr val="071D34"/>
          </a:solidFill>
          <a:ln w="16510">
            <a:solidFill>
              <a:srgbClr val="36D1DC">
                <a:alpha val="80000"/>
              </a:srgbClr>
            </a:solidFill>
            <a:prstDash val="solid"/>
          </a:ln>
        </p:spPr>
      </p:sp>
      <p:sp>
        <p:nvSpPr>
          <p:cNvPr id="18" name="Text 16"/>
          <p:cNvSpPr/>
          <p:nvPr/>
        </p:nvSpPr>
        <p:spPr>
          <a:xfrm>
            <a:off x="6973263" y="4040142"/>
            <a:ext cx="3771084" cy="234783"/>
          </a:xfrm>
          <a:prstGeom prst="rect">
            <a:avLst/>
          </a:prstGeom>
          <a:noFill/>
          <a:ln/>
        </p:spPr>
        <p:txBody>
          <a:bodyPr wrap="square" lIns="0" tIns="0" rIns="0" bIns="0" rtlCol="0" anchor="ctr"/>
          <a:lstStyle/>
          <a:p>
            <a:pPr marL="0" indent="0" algn="ctr">
              <a:buNone/>
            </a:pPr>
            <a:r>
              <a:rPr lang="en-US" sz="900" b="1" dirty="0">
                <a:solidFill>
                  <a:srgbClr val="36D1DC"/>
                </a:solidFill>
                <a:latin typeface="Aptos" pitchFamily="34" charset="0"/>
                <a:ea typeface="Aptos" pitchFamily="34" charset="-122"/>
                <a:cs typeface="Aptos" pitchFamily="34" charset="-120"/>
              </a:rPr>
              <a:t>📸 SCREENSHOT PLACEHOLDER</a:t>
            </a:r>
            <a:endParaRPr lang="en-US" sz="900" dirty="0"/>
          </a:p>
        </p:txBody>
      </p:sp>
      <p:sp>
        <p:nvSpPr>
          <p:cNvPr id="19" name="Text 17"/>
          <p:cNvSpPr/>
          <p:nvPr/>
        </p:nvSpPr>
        <p:spPr>
          <a:xfrm>
            <a:off x="7073847" y="4632891"/>
            <a:ext cx="3587536" cy="469566"/>
          </a:xfrm>
          <a:prstGeom prst="rect">
            <a:avLst/>
          </a:prstGeom>
          <a:noFill/>
          <a:ln/>
        </p:spPr>
        <p:txBody>
          <a:bodyPr wrap="square" lIns="0" tIns="0" rIns="0" bIns="0" rtlCol="0" anchor="ctr">
            <a:normAutofit/>
          </a:bodyPr>
          <a:lstStyle/>
          <a:p>
            <a:pPr marL="0" indent="0" algn="ctr">
              <a:buNone/>
            </a:pPr>
            <a:r>
              <a:rPr lang="en-US" sz="1700" b="1" dirty="0">
                <a:solidFill>
                  <a:srgbClr val="F4F8FF"/>
                </a:solidFill>
                <a:latin typeface="Aptos Display" pitchFamily="34" charset="0"/>
                <a:ea typeface="Aptos Display" pitchFamily="34" charset="-122"/>
                <a:cs typeface="Aptos Display" pitchFamily="34" charset="-120"/>
              </a:rPr>
              <a:t>Browser Attempt</a:t>
            </a:r>
            <a:endParaRPr lang="en-US" sz="1700" dirty="0"/>
          </a:p>
        </p:txBody>
      </p:sp>
      <p:sp>
        <p:nvSpPr>
          <p:cNvPr id="20" name="Text 18"/>
          <p:cNvSpPr/>
          <p:nvPr/>
        </p:nvSpPr>
        <p:spPr>
          <a:xfrm>
            <a:off x="7028127" y="5487449"/>
            <a:ext cx="3670967" cy="195652"/>
          </a:xfrm>
          <a:prstGeom prst="rect">
            <a:avLst/>
          </a:prstGeom>
          <a:noFill/>
          <a:ln/>
        </p:spPr>
        <p:txBody>
          <a:bodyPr wrap="square" lIns="0" tIns="0" rIns="0" bIns="0" rtlCol="0" anchor="ctr"/>
          <a:lstStyle/>
          <a:p>
            <a:pPr marL="0" indent="0" algn="ctr">
              <a:buNone/>
            </a:pPr>
            <a:r>
              <a:rPr lang="en-US" sz="820" i="1" dirty="0">
                <a:solidFill>
                  <a:srgbClr val="FFB86B"/>
                </a:solidFill>
                <a:latin typeface="Aptos" pitchFamily="34" charset="0"/>
                <a:ea typeface="Aptos" pitchFamily="34" charset="-122"/>
                <a:cs typeface="Aptos" pitchFamily="34" charset="-120"/>
              </a:rPr>
              <a:t>Hint: HTTP/HTTPS browsing evidence</a:t>
            </a:r>
            <a:endParaRPr lang="en-US" sz="82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12</a:t>
            </a:fld>
            <a:endParaRPr lang="en-US"/>
          </a:p>
        </p:txBody>
      </p:sp>
      <p:pic>
        <p:nvPicPr>
          <p:cNvPr id="22" name="Picture 21">
            <a:extLst>
              <a:ext uri="{FF2B5EF4-FFF2-40B4-BE49-F238E27FC236}">
                <a16:creationId xmlns:a16="http://schemas.microsoft.com/office/drawing/2014/main" id="{7579C87A-36CE-8B34-2042-E26701795BD5}"/>
              </a:ext>
            </a:extLst>
          </p:cNvPr>
          <p:cNvPicPr>
            <a:picLocks noChangeAspect="1"/>
          </p:cNvPicPr>
          <p:nvPr/>
        </p:nvPicPr>
        <p:blipFill>
          <a:blip r:embed="rId3"/>
          <a:stretch>
            <a:fillRect/>
          </a:stretch>
        </p:blipFill>
        <p:spPr>
          <a:xfrm>
            <a:off x="1078567" y="3264196"/>
            <a:ext cx="4578298" cy="2580030"/>
          </a:xfrm>
          <a:prstGeom prst="rect">
            <a:avLst/>
          </a:prstGeom>
        </p:spPr>
      </p:pic>
      <p:pic>
        <p:nvPicPr>
          <p:cNvPr id="24" name="Picture 23">
            <a:extLst>
              <a:ext uri="{FF2B5EF4-FFF2-40B4-BE49-F238E27FC236}">
                <a16:creationId xmlns:a16="http://schemas.microsoft.com/office/drawing/2014/main" id="{12D25439-11D3-F40B-B626-BA2DDF374DDE}"/>
              </a:ext>
            </a:extLst>
          </p:cNvPr>
          <p:cNvPicPr>
            <a:picLocks noChangeAspect="1"/>
          </p:cNvPicPr>
          <p:nvPr/>
        </p:nvPicPr>
        <p:blipFill>
          <a:blip r:embed="rId4"/>
          <a:stretch>
            <a:fillRect/>
          </a:stretch>
        </p:blipFill>
        <p:spPr>
          <a:xfrm>
            <a:off x="6188932" y="3270668"/>
            <a:ext cx="4578297" cy="2588275"/>
          </a:xfrm>
          <a:prstGeom prst="rect">
            <a:avLst/>
          </a:prstGeom>
        </p:spPr>
      </p:pic>
      <p:sp>
        <p:nvSpPr>
          <p:cNvPr id="4" name="Rectangle 3">
            <a:extLst>
              <a:ext uri="{FF2B5EF4-FFF2-40B4-BE49-F238E27FC236}">
                <a16:creationId xmlns:a16="http://schemas.microsoft.com/office/drawing/2014/main" id="{32545D36-DB97-F9E9-ED2F-19E40B003B3F}"/>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669001" y="278171"/>
            <a:ext cx="10881360" cy="502920"/>
          </a:xfrm>
          <a:prstGeom prst="rect">
            <a:avLst/>
          </a:prstGeom>
          <a:noFill/>
          <a:ln/>
        </p:spPr>
        <p:txBody>
          <a:bodyPr wrap="square" lIns="0" tIns="0" rIns="0" bIns="0" rtlCol="0" anchor="ctr">
            <a:normAutofit/>
          </a:bodyPr>
          <a:lstStyle/>
          <a:p>
            <a:pPr marL="0" indent="0">
              <a:buNone/>
            </a:pPr>
            <a:r>
              <a:rPr lang="en-US" sz="3000" b="1" dirty="0">
                <a:solidFill>
                  <a:srgbClr val="F4F8FF"/>
                </a:solidFill>
                <a:latin typeface="Aptos Display" pitchFamily="34" charset="0"/>
                <a:ea typeface="Aptos Display" pitchFamily="34" charset="-122"/>
                <a:cs typeface="Aptos Display" pitchFamily="34" charset="-120"/>
              </a:rPr>
              <a:t>Log Analysis</a:t>
            </a:r>
            <a:endParaRPr lang="en-US" sz="3000" dirty="0"/>
          </a:p>
        </p:txBody>
      </p:sp>
      <p:sp>
        <p:nvSpPr>
          <p:cNvPr id="7" name="Shape 5"/>
          <p:cNvSpPr/>
          <p:nvPr/>
        </p:nvSpPr>
        <p:spPr>
          <a:xfrm>
            <a:off x="658368" y="1842196"/>
            <a:ext cx="73152" cy="73152"/>
          </a:xfrm>
          <a:prstGeom prst="ellipse">
            <a:avLst/>
          </a:prstGeom>
          <a:solidFill>
            <a:srgbClr val="36D1DC"/>
          </a:solidFill>
          <a:ln w="12700">
            <a:solidFill>
              <a:srgbClr val="36D1DC"/>
            </a:solidFill>
            <a:prstDash val="solid"/>
          </a:ln>
        </p:spPr>
      </p:sp>
      <p:sp>
        <p:nvSpPr>
          <p:cNvPr id="8" name="Text 6"/>
          <p:cNvSpPr/>
          <p:nvPr/>
        </p:nvSpPr>
        <p:spPr>
          <a:xfrm>
            <a:off x="822960" y="1759900"/>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Accept logs → allowed traffic</a:t>
            </a:r>
            <a:endParaRPr lang="en-US" sz="1900" dirty="0"/>
          </a:p>
        </p:txBody>
      </p:sp>
      <p:sp>
        <p:nvSpPr>
          <p:cNvPr id="9" name="Shape 7"/>
          <p:cNvSpPr/>
          <p:nvPr/>
        </p:nvSpPr>
        <p:spPr>
          <a:xfrm>
            <a:off x="658368" y="2372548"/>
            <a:ext cx="73152" cy="73152"/>
          </a:xfrm>
          <a:prstGeom prst="ellipse">
            <a:avLst/>
          </a:prstGeom>
          <a:solidFill>
            <a:srgbClr val="36D1DC"/>
          </a:solidFill>
          <a:ln w="12700">
            <a:solidFill>
              <a:srgbClr val="36D1DC"/>
            </a:solidFill>
            <a:prstDash val="solid"/>
          </a:ln>
        </p:spPr>
      </p:sp>
      <p:sp>
        <p:nvSpPr>
          <p:cNvPr id="10" name="Text 8"/>
          <p:cNvSpPr/>
          <p:nvPr/>
        </p:nvSpPr>
        <p:spPr>
          <a:xfrm>
            <a:off x="822960" y="2290252"/>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Drop logs → blocked traffic</a:t>
            </a:r>
            <a:endParaRPr lang="en-US" sz="1900" dirty="0"/>
          </a:p>
        </p:txBody>
      </p:sp>
      <p:sp>
        <p:nvSpPr>
          <p:cNvPr id="11" name="Shape 9"/>
          <p:cNvSpPr/>
          <p:nvPr/>
        </p:nvSpPr>
        <p:spPr>
          <a:xfrm>
            <a:off x="658368" y="2902900"/>
            <a:ext cx="73152" cy="73152"/>
          </a:xfrm>
          <a:prstGeom prst="ellipse">
            <a:avLst/>
          </a:prstGeom>
          <a:solidFill>
            <a:srgbClr val="36D1DC"/>
          </a:solidFill>
          <a:ln w="12700">
            <a:solidFill>
              <a:srgbClr val="36D1DC"/>
            </a:solidFill>
            <a:prstDash val="solid"/>
          </a:ln>
        </p:spPr>
      </p:sp>
      <p:sp>
        <p:nvSpPr>
          <p:cNvPr id="12" name="Text 10"/>
          <p:cNvSpPr/>
          <p:nvPr/>
        </p:nvSpPr>
        <p:spPr>
          <a:xfrm>
            <a:off x="822960" y="2820604"/>
            <a:ext cx="5047488" cy="329184"/>
          </a:xfrm>
          <a:prstGeom prst="rect">
            <a:avLst/>
          </a:prstGeom>
          <a:noFill/>
          <a:ln/>
        </p:spPr>
        <p:txBody>
          <a:bodyPr wrap="square" lIns="0" tIns="0" rIns="0" bIns="0" rtlCol="0" anchor="ctr">
            <a:normAutofit/>
          </a:bodyPr>
          <a:lstStyle/>
          <a:p>
            <a:pPr marL="0" indent="0">
              <a:buNone/>
            </a:pPr>
            <a:r>
              <a:rPr lang="en-US" sz="1900" dirty="0">
                <a:solidFill>
                  <a:srgbClr val="F4F8FF"/>
                </a:solidFill>
                <a:latin typeface="Aptos" pitchFamily="34" charset="0"/>
                <a:ea typeface="Aptos" pitchFamily="34" charset="-122"/>
                <a:cs typeface="Aptos" pitchFamily="34" charset="-120"/>
              </a:rPr>
              <a:t>Confirms rule enforcement</a:t>
            </a:r>
            <a:endParaRPr lang="en-US" sz="1900" dirty="0"/>
          </a:p>
        </p:txBody>
      </p:sp>
      <p:sp>
        <p:nvSpPr>
          <p:cNvPr id="13" name="Shape 11"/>
          <p:cNvSpPr/>
          <p:nvPr/>
        </p:nvSpPr>
        <p:spPr>
          <a:xfrm>
            <a:off x="5064073" y="712374"/>
            <a:ext cx="5515320" cy="3248608"/>
          </a:xfrm>
          <a:prstGeom prst="roundRect">
            <a:avLst>
              <a:gd name="adj" fmla="val 3556"/>
            </a:avLst>
          </a:prstGeom>
          <a:solidFill>
            <a:srgbClr val="071D34"/>
          </a:solidFill>
          <a:ln w="16510">
            <a:solidFill>
              <a:srgbClr val="36D1DC">
                <a:alpha val="80000"/>
              </a:srgbClr>
            </a:solidFill>
            <a:prstDash val="solid"/>
          </a:ln>
        </p:spPr>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13</a:t>
            </a:fld>
            <a:endParaRPr lang="en-US"/>
          </a:p>
        </p:txBody>
      </p:sp>
      <p:sp>
        <p:nvSpPr>
          <p:cNvPr id="3" name="Rectangle 2">
            <a:extLst>
              <a:ext uri="{FF2B5EF4-FFF2-40B4-BE49-F238E27FC236}">
                <a16:creationId xmlns:a16="http://schemas.microsoft.com/office/drawing/2014/main" id="{141109E6-DB89-1860-0C86-7CDAA11F5733}"/>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18E5D48-3378-A0E7-CD0C-4A8C38C20C5E}"/>
              </a:ext>
            </a:extLst>
          </p:cNvPr>
          <p:cNvPicPr>
            <a:picLocks noChangeAspect="1"/>
          </p:cNvPicPr>
          <p:nvPr/>
        </p:nvPicPr>
        <p:blipFill>
          <a:blip r:embed="rId3"/>
          <a:stretch>
            <a:fillRect/>
          </a:stretch>
        </p:blipFill>
        <p:spPr>
          <a:xfrm>
            <a:off x="5095972" y="816179"/>
            <a:ext cx="5440889" cy="3022169"/>
          </a:xfrm>
          <a:prstGeom prst="rect">
            <a:avLst/>
          </a:prstGeom>
        </p:spPr>
      </p:pic>
      <p:sp>
        <p:nvSpPr>
          <p:cNvPr id="4" name="TextBox 3">
            <a:extLst>
              <a:ext uri="{FF2B5EF4-FFF2-40B4-BE49-F238E27FC236}">
                <a16:creationId xmlns:a16="http://schemas.microsoft.com/office/drawing/2014/main" id="{58E30D1B-BCE4-C794-D6A3-9731B4D8391F}"/>
              </a:ext>
            </a:extLst>
          </p:cNvPr>
          <p:cNvSpPr txBox="1"/>
          <p:nvPr/>
        </p:nvSpPr>
        <p:spPr>
          <a:xfrm>
            <a:off x="925033" y="4391247"/>
            <a:ext cx="10322087" cy="923330"/>
          </a:xfrm>
          <a:prstGeom prst="rect">
            <a:avLst/>
          </a:prstGeom>
          <a:noFill/>
        </p:spPr>
        <p:txBody>
          <a:bodyPr wrap="square" rtlCol="0">
            <a:spAutoFit/>
          </a:bodyPr>
          <a:lstStyle/>
          <a:p>
            <a:pPr algn="just"/>
            <a:r>
              <a:rPr lang="en-US" dirty="0">
                <a:solidFill>
                  <a:schemeClr val="bg1"/>
                </a:solidFill>
              </a:rPr>
              <a:t>Logs are very important because they prove that the firewall is enforcing the rules. Accept logs show allowed traffic, and drop logs show blocked traffic. This gives visibility and helps administrators investigate network activity.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6">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5" name="Text 3"/>
          <p:cNvSpPr/>
          <p:nvPr/>
        </p:nvSpPr>
        <p:spPr>
          <a:xfrm>
            <a:off x="913554" y="271337"/>
            <a:ext cx="10881360" cy="502920"/>
          </a:xfrm>
          <a:prstGeom prst="rect">
            <a:avLst/>
          </a:prstGeom>
          <a:noFill/>
          <a:ln/>
        </p:spPr>
        <p:txBody>
          <a:bodyPr wrap="square" lIns="0" tIns="0" rIns="0" bIns="0" rtlCol="0" anchor="ctr">
            <a:normAutofit/>
          </a:bodyPr>
          <a:lstStyle/>
          <a:p>
            <a:pPr marL="0" indent="0" algn="ctr">
              <a:buNone/>
            </a:pPr>
            <a:r>
              <a:rPr lang="en-US" sz="3000" b="1" dirty="0">
                <a:solidFill>
                  <a:srgbClr val="F4F8FF"/>
                </a:solidFill>
                <a:latin typeface="Aptos Display" pitchFamily="34" charset="0"/>
                <a:ea typeface="Aptos Display" pitchFamily="34" charset="-122"/>
                <a:cs typeface="Aptos Display" pitchFamily="34" charset="-120"/>
              </a:rPr>
              <a:t>Conclusion</a:t>
            </a:r>
            <a:endParaRPr lang="en-US" sz="3000" dirty="0"/>
          </a:p>
        </p:txBody>
      </p:sp>
      <p:sp>
        <p:nvSpPr>
          <p:cNvPr id="7" name="Shape 5"/>
          <p:cNvSpPr/>
          <p:nvPr/>
        </p:nvSpPr>
        <p:spPr>
          <a:xfrm>
            <a:off x="1102602" y="1645278"/>
            <a:ext cx="73152" cy="73152"/>
          </a:xfrm>
          <a:prstGeom prst="ellipse">
            <a:avLst/>
          </a:prstGeom>
          <a:solidFill>
            <a:srgbClr val="36D1DC"/>
          </a:solidFill>
          <a:ln w="12700">
            <a:solidFill>
              <a:srgbClr val="36D1DC"/>
            </a:solidFill>
            <a:prstDash val="solid"/>
          </a:ln>
        </p:spPr>
      </p:sp>
      <p:sp>
        <p:nvSpPr>
          <p:cNvPr id="9" name="Shape 7"/>
          <p:cNvSpPr/>
          <p:nvPr/>
        </p:nvSpPr>
        <p:spPr>
          <a:xfrm>
            <a:off x="1113233" y="2020818"/>
            <a:ext cx="73152" cy="73152"/>
          </a:xfrm>
          <a:prstGeom prst="ellipse">
            <a:avLst/>
          </a:prstGeom>
          <a:solidFill>
            <a:srgbClr val="36D1DC"/>
          </a:solidFill>
          <a:ln w="12700">
            <a:solidFill>
              <a:srgbClr val="36D1DC"/>
            </a:solidFill>
            <a:prstDash val="solid"/>
          </a:ln>
        </p:spPr>
      </p:sp>
      <p:sp>
        <p:nvSpPr>
          <p:cNvPr id="11" name="Shape 9"/>
          <p:cNvSpPr/>
          <p:nvPr/>
        </p:nvSpPr>
        <p:spPr>
          <a:xfrm>
            <a:off x="1134500" y="2864196"/>
            <a:ext cx="73152" cy="73152"/>
          </a:xfrm>
          <a:prstGeom prst="ellipse">
            <a:avLst/>
          </a:prstGeom>
          <a:solidFill>
            <a:srgbClr val="36D1DC"/>
          </a:solidFill>
          <a:ln w="12700">
            <a:solidFill>
              <a:srgbClr val="36D1DC"/>
            </a:solidFill>
            <a:prstDash val="solid"/>
          </a:ln>
        </p:spPr>
      </p:sp>
      <p:sp>
        <p:nvSpPr>
          <p:cNvPr id="13" name="Shape 11"/>
          <p:cNvSpPr/>
          <p:nvPr/>
        </p:nvSpPr>
        <p:spPr>
          <a:xfrm>
            <a:off x="1016258" y="4019114"/>
            <a:ext cx="9921240" cy="1374365"/>
          </a:xfrm>
          <a:prstGeom prst="roundRect">
            <a:avLst>
              <a:gd name="adj" fmla="val 5556"/>
            </a:avLst>
          </a:prstGeom>
          <a:solidFill>
            <a:srgbClr val="102846"/>
          </a:solidFill>
          <a:ln w="15240">
            <a:solidFill>
              <a:srgbClr val="36D1DC">
                <a:alpha val="75000"/>
              </a:srgbClr>
            </a:solidFill>
            <a:prstDash val="solid"/>
          </a:ln>
        </p:spPr>
        <p:txBody>
          <a:bodyPr/>
          <a:lstStyle/>
          <a:p>
            <a:pPr algn="just">
              <a:lnSpc>
                <a:spcPct val="150000"/>
              </a:lnSpc>
            </a:pPr>
            <a:r>
              <a:rPr lang="en-US" dirty="0">
                <a:solidFill>
                  <a:schemeClr val="bg1"/>
                </a:solidFill>
              </a:rPr>
              <a:t>This implementation demonstrates a secure and controlled enterprise network environment aligned with modern cybersecurity practices, ensuring effective traffic filtering, monitoring, and threat prevention.</a:t>
            </a:r>
          </a:p>
        </p:txBody>
      </p:sp>
      <p:sp>
        <p:nvSpPr>
          <p:cNvPr id="14" name="Text 12"/>
          <p:cNvSpPr/>
          <p:nvPr/>
        </p:nvSpPr>
        <p:spPr>
          <a:xfrm>
            <a:off x="1496003" y="3880884"/>
            <a:ext cx="9144000" cy="1254642"/>
          </a:xfrm>
          <a:prstGeom prst="rect">
            <a:avLst/>
          </a:prstGeom>
          <a:noFill/>
          <a:ln/>
        </p:spPr>
        <p:txBody>
          <a:bodyPr wrap="square" lIns="0" tIns="0" rIns="0" bIns="0" rtlCol="0" anchor="ctr">
            <a:normAutofit/>
          </a:bodyPr>
          <a:lstStyle/>
          <a:p>
            <a:pPr marL="0" indent="0" algn="ctr">
              <a:buNone/>
            </a:pPr>
            <a:endParaRPr lang="en-US" sz="18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14</a:t>
            </a:fld>
            <a:endParaRPr lang="en-US"/>
          </a:p>
        </p:txBody>
      </p:sp>
      <p:sp>
        <p:nvSpPr>
          <p:cNvPr id="3" name="Rectangle 2">
            <a:extLst>
              <a:ext uri="{FF2B5EF4-FFF2-40B4-BE49-F238E27FC236}">
                <a16:creationId xmlns:a16="http://schemas.microsoft.com/office/drawing/2014/main" id="{89DD65C2-745E-14B2-5EA7-15BD8E41C6FC}"/>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F9D076-D709-D100-00C8-811101A4AE08}"/>
              </a:ext>
            </a:extLst>
          </p:cNvPr>
          <p:cNvSpPr txBox="1"/>
          <p:nvPr/>
        </p:nvSpPr>
        <p:spPr>
          <a:xfrm>
            <a:off x="1434123" y="1520451"/>
            <a:ext cx="5466411" cy="1991379"/>
          </a:xfrm>
          <a:prstGeom prst="rect">
            <a:avLst/>
          </a:prstGeom>
          <a:noFill/>
        </p:spPr>
        <p:txBody>
          <a:bodyPr wrap="square" rtlCol="0">
            <a:spAutoFit/>
          </a:bodyPr>
          <a:lstStyle/>
          <a:p>
            <a:r>
              <a:rPr lang="en-US" dirty="0">
                <a:solidFill>
                  <a:schemeClr val="bg1"/>
                </a:solidFill>
              </a:rPr>
              <a:t>Secure enterprise firewall successfully implemented.</a:t>
            </a:r>
          </a:p>
          <a:p>
            <a:pPr>
              <a:lnSpc>
                <a:spcPct val="150000"/>
              </a:lnSpc>
            </a:pPr>
            <a:r>
              <a:rPr lang="en-US" dirty="0">
                <a:solidFill>
                  <a:schemeClr val="bg1"/>
                </a:solidFill>
              </a:rPr>
              <a:t>Network traffic effectively controlled and filtered.</a:t>
            </a:r>
          </a:p>
          <a:p>
            <a:pPr>
              <a:lnSpc>
                <a:spcPct val="150000"/>
              </a:lnSpc>
            </a:pPr>
            <a:r>
              <a:rPr lang="en-US" dirty="0">
                <a:solidFill>
                  <a:schemeClr val="bg1"/>
                </a:solidFill>
              </a:rPr>
              <a:t>Real-time monitoring achieved through log analysis.</a:t>
            </a:r>
          </a:p>
          <a:p>
            <a:pPr>
              <a:lnSpc>
                <a:spcPct val="150000"/>
              </a:lnSpc>
            </a:pPr>
            <a:r>
              <a:rPr lang="en-US" dirty="0">
                <a:solidFill>
                  <a:schemeClr val="bg1"/>
                </a:solidFill>
              </a:rPr>
              <a:t>Security features enhanced with IPS and threat prevention </a:t>
            </a:r>
          </a:p>
        </p:txBody>
      </p:sp>
      <p:sp>
        <p:nvSpPr>
          <p:cNvPr id="6" name="Shape 7">
            <a:extLst>
              <a:ext uri="{FF2B5EF4-FFF2-40B4-BE49-F238E27FC236}">
                <a16:creationId xmlns:a16="http://schemas.microsoft.com/office/drawing/2014/main" id="{3528ACEB-1C1B-AA70-1543-7F98A85BBD56}"/>
              </a:ext>
            </a:extLst>
          </p:cNvPr>
          <p:cNvSpPr/>
          <p:nvPr/>
        </p:nvSpPr>
        <p:spPr>
          <a:xfrm>
            <a:off x="1127406" y="2449670"/>
            <a:ext cx="73152" cy="73152"/>
          </a:xfrm>
          <a:prstGeom prst="ellipse">
            <a:avLst/>
          </a:prstGeom>
          <a:solidFill>
            <a:srgbClr val="36D1DC"/>
          </a:solidFill>
          <a:ln w="12700">
            <a:solidFill>
              <a:srgbClr val="36D1DC"/>
            </a:solidFill>
            <a:prstDash val="solid"/>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8">
    <p:bg>
      <p:bgPr>
        <a:solidFill>
          <a:srgbClr val="061426"/>
        </a:solidFill>
        <a:effectLst/>
      </p:bgPr>
    </p:bg>
    <p:spTree>
      <p:nvGrpSpPr>
        <p:cNvPr id="1" name=""/>
        <p:cNvGrpSpPr/>
        <p:nvPr/>
      </p:nvGrpSpPr>
      <p:grpSpPr>
        <a:xfrm>
          <a:off x="0" y="0"/>
          <a:ext cx="0" cy="0"/>
          <a:chOff x="0" y="0"/>
          <a:chExt cx="0" cy="0"/>
        </a:xfrm>
      </p:grpSpPr>
      <p:sp>
        <p:nvSpPr>
          <p:cNvPr id="2" name="Shape 0"/>
          <p:cNvSpPr/>
          <p:nvPr/>
        </p:nvSpPr>
        <p:spPr>
          <a:xfrm>
            <a:off x="9738360" y="429768"/>
            <a:ext cx="1508760" cy="0"/>
          </a:xfrm>
          <a:prstGeom prst="line">
            <a:avLst/>
          </a:prstGeom>
          <a:noFill/>
          <a:ln w="19050">
            <a:solidFill>
              <a:srgbClr val="36D1DC">
                <a:alpha val="65000"/>
              </a:srgbClr>
            </a:solidFill>
            <a:prstDash val="solid"/>
          </a:ln>
        </p:spPr>
      </p:sp>
      <p:sp>
        <p:nvSpPr>
          <p:cNvPr id="4" name="Text 2"/>
          <p:cNvSpPr/>
          <p:nvPr/>
        </p:nvSpPr>
        <p:spPr>
          <a:xfrm>
            <a:off x="914400" y="1965960"/>
            <a:ext cx="10332720" cy="685800"/>
          </a:xfrm>
          <a:prstGeom prst="rect">
            <a:avLst/>
          </a:prstGeom>
          <a:noFill/>
          <a:ln/>
        </p:spPr>
        <p:txBody>
          <a:bodyPr wrap="square" lIns="0" tIns="0" rIns="0" bIns="0" rtlCol="0" anchor="ctr"/>
          <a:lstStyle/>
          <a:p>
            <a:pPr marL="0" indent="0" algn="ctr">
              <a:buNone/>
            </a:pPr>
            <a:r>
              <a:rPr lang="en-US" sz="5400" b="1" dirty="0">
                <a:solidFill>
                  <a:srgbClr val="F4F8FF"/>
                </a:solidFill>
                <a:latin typeface="Aptos Display" pitchFamily="34" charset="0"/>
                <a:ea typeface="Aptos Display" pitchFamily="34" charset="-122"/>
                <a:cs typeface="Aptos Display" pitchFamily="34" charset="-120"/>
              </a:rPr>
              <a:t>Thank You</a:t>
            </a:r>
            <a:endParaRPr lang="en-US" sz="5400" dirty="0"/>
          </a:p>
        </p:txBody>
      </p:sp>
      <p:sp>
        <p:nvSpPr>
          <p:cNvPr id="5" name="Shape 3"/>
          <p:cNvSpPr/>
          <p:nvPr/>
        </p:nvSpPr>
        <p:spPr>
          <a:xfrm>
            <a:off x="4407408" y="2880360"/>
            <a:ext cx="3383280" cy="0"/>
          </a:xfrm>
          <a:prstGeom prst="line">
            <a:avLst/>
          </a:prstGeom>
          <a:noFill/>
          <a:ln w="31750">
            <a:solidFill>
              <a:srgbClr val="36D1DC"/>
            </a:solidFill>
            <a:prstDash val="solid"/>
          </a:ln>
        </p:spPr>
      </p:sp>
      <p:sp>
        <p:nvSpPr>
          <p:cNvPr id="6" name="Text 4"/>
          <p:cNvSpPr/>
          <p:nvPr/>
        </p:nvSpPr>
        <p:spPr>
          <a:xfrm>
            <a:off x="1188720" y="3337560"/>
            <a:ext cx="9784080" cy="320040"/>
          </a:xfrm>
          <a:prstGeom prst="rect">
            <a:avLst/>
          </a:prstGeom>
          <a:noFill/>
          <a:ln/>
        </p:spPr>
        <p:txBody>
          <a:bodyPr wrap="square" lIns="0" tIns="0" rIns="0" bIns="0" rtlCol="0" anchor="ctr"/>
          <a:lstStyle/>
          <a:p>
            <a:pPr marL="0" indent="0" algn="ctr">
              <a:buNone/>
            </a:pPr>
            <a:r>
              <a:rPr lang="en-US" sz="2000" dirty="0">
                <a:solidFill>
                  <a:srgbClr val="A8C1DD"/>
                </a:solidFill>
                <a:latin typeface="Aptos" pitchFamily="34" charset="0"/>
                <a:ea typeface="Aptos" pitchFamily="34" charset="-122"/>
                <a:cs typeface="Aptos" pitchFamily="34" charset="-120"/>
              </a:rPr>
              <a:t>Thank you for your time and attention</a:t>
            </a:r>
            <a:endParaRPr lang="en-US" sz="2000" dirty="0"/>
          </a:p>
        </p:txBody>
      </p:sp>
      <p:sp>
        <p:nvSpPr>
          <p:cNvPr id="7" name="Text 5"/>
          <p:cNvSpPr/>
          <p:nvPr/>
        </p:nvSpPr>
        <p:spPr>
          <a:xfrm>
            <a:off x="1188720" y="3858768"/>
            <a:ext cx="9784080" cy="329184"/>
          </a:xfrm>
          <a:prstGeom prst="rect">
            <a:avLst/>
          </a:prstGeom>
          <a:noFill/>
          <a:ln/>
        </p:spPr>
        <p:txBody>
          <a:bodyPr wrap="square" lIns="0" tIns="0" rIns="0" bIns="0" rtlCol="0" anchor="ctr"/>
          <a:lstStyle/>
          <a:p>
            <a:pPr marL="0" indent="0" algn="ctr">
              <a:buNone/>
            </a:pPr>
            <a:r>
              <a:rPr lang="en-US" sz="2400" b="1" dirty="0">
                <a:solidFill>
                  <a:srgbClr val="36D1DC"/>
                </a:solidFill>
                <a:latin typeface="Aptos Display" pitchFamily="34" charset="0"/>
                <a:ea typeface="Aptos Display" pitchFamily="34" charset="-122"/>
                <a:cs typeface="Aptos Display" pitchFamily="34" charset="-120"/>
              </a:rPr>
              <a:t>I am happy to answer any questions</a:t>
            </a:r>
            <a:endParaRPr lang="en-US" sz="2400" dirty="0"/>
          </a:p>
        </p:txBody>
      </p:sp>
      <p:sp>
        <p:nvSpPr>
          <p:cNvPr id="25" name="Slide Number Placeholder 0"/>
          <p:cNvSpPr>
            <a:spLocks noGrp="1"/>
          </p:cNvSpPr>
          <p:nvPr>
            <p:ph type="sldNum" sz="quarter" idx="4294967295"/>
          </p:nvPr>
        </p:nvSpPr>
        <p:spPr>
          <a:xfrm>
            <a:off x="11686032"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7EA3C8"/>
                </a:solidFill>
                <a:latin typeface="Aptos"/>
                <a:ea typeface="Aptos"/>
                <a:cs typeface="Aptos"/>
              </a:defRPr>
            </a:lvl1pPr>
          </a:lstStyle>
          <a:p>
            <a:pPr algn="l"/>
            <a:fld id="{F7021451-1387-4CA6-816F-3879F97B5CBC}" type="slidenum">
              <a:rPr lang="en-US" b="0"/>
              <a:t>15</a:t>
            </a:fld>
            <a:endParaRPr lang="en-US"/>
          </a:p>
        </p:txBody>
      </p:sp>
      <p:sp>
        <p:nvSpPr>
          <p:cNvPr id="3" name="Rectangle 2">
            <a:extLst>
              <a:ext uri="{FF2B5EF4-FFF2-40B4-BE49-F238E27FC236}">
                <a16:creationId xmlns:a16="http://schemas.microsoft.com/office/drawing/2014/main" id="{17C418DD-4C50-0957-F9CD-06DE38E6131E}"/>
              </a:ext>
            </a:extLst>
          </p:cNvPr>
          <p:cNvSpPr/>
          <p:nvPr/>
        </p:nvSpPr>
        <p:spPr>
          <a:xfrm>
            <a:off x="9516990" y="6222951"/>
            <a:ext cx="2169042" cy="523569"/>
          </a:xfrm>
          <a:prstGeom prst="rect">
            <a:avLst/>
          </a:prstGeom>
          <a:solidFill>
            <a:srgbClr val="061426"/>
          </a:solidFill>
          <a:ln>
            <a:solidFill>
              <a:srgbClr val="06142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971</Words>
  <Application>Microsoft Office PowerPoint</Application>
  <PresentationFormat>Widescreen</PresentationFormat>
  <Paragraphs>204</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Securing the Enterprise Network - Check Point Firewall Implementation</dc:title>
  <dc:subject>Enterprise Network Security Presentation</dc:subject>
  <dc:creator>OpenAI</dc:creator>
  <cp:lastModifiedBy>Md Obaydul Haque (2435442)</cp:lastModifiedBy>
  <cp:revision>59</cp:revision>
  <dcterms:created xsi:type="dcterms:W3CDTF">2026-04-28T18:34:02Z</dcterms:created>
  <dcterms:modified xsi:type="dcterms:W3CDTF">2026-04-29T12:22:05Z</dcterms:modified>
</cp:coreProperties>
</file>