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70" r:id="rId14"/>
    <p:sldId id="271" r:id="rId15"/>
    <p:sldId id="272" r:id="rId16"/>
  </p:sldIdLst>
  <p:sldSz cx="9144000" cy="5143500" type="screen16x9"/>
  <p:notesSz cx="6858000" cy="9144000"/>
  <p:embeddedFontLst>
    <p:embeddedFont>
      <p:font typeface="Roboto" panose="02000000000000000000" pitchFamily="2" charset="0"/>
      <p:regular r:id="rId18"/>
      <p:bold r:id="rId19"/>
      <p:italic r:id="rId20"/>
      <p:boldItalic r:id="rId21"/>
    </p:embeddedFont>
    <p:embeddedFont>
      <p:font typeface="Roboto Slab" pitchFamily="2" charset="0"/>
      <p:regular r:id="rId22"/>
      <p:bold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0932F7-8436-4AFB-BD7D-76B1A8F995A9}" v="1" dt="2024-02-25T15:37:52.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u Parasca" userId="13468a243270a055" providerId="LiveId" clId="{C60932F7-8436-4AFB-BD7D-76B1A8F995A9}"/>
    <pc:docChg chg="undo custSel delSld modSld">
      <pc:chgData name="Petru Parasca" userId="13468a243270a055" providerId="LiveId" clId="{C60932F7-8436-4AFB-BD7D-76B1A8F995A9}" dt="2024-02-25T15:56:23.616" v="163" actId="2711"/>
      <pc:docMkLst>
        <pc:docMk/>
      </pc:docMkLst>
      <pc:sldChg chg="addSp modSp mod">
        <pc:chgData name="Petru Parasca" userId="13468a243270a055" providerId="LiveId" clId="{C60932F7-8436-4AFB-BD7D-76B1A8F995A9}" dt="2024-02-25T15:40:24.163" v="119" actId="2711"/>
        <pc:sldMkLst>
          <pc:docMk/>
          <pc:sldMk cId="0" sldId="256"/>
        </pc:sldMkLst>
        <pc:spChg chg="add mod">
          <ac:chgData name="Petru Parasca" userId="13468a243270a055" providerId="LiveId" clId="{C60932F7-8436-4AFB-BD7D-76B1A8F995A9}" dt="2024-02-25T15:39:38.316" v="117" actId="1076"/>
          <ac:spMkLst>
            <pc:docMk/>
            <pc:sldMk cId="0" sldId="256"/>
            <ac:spMk id="2" creationId="{0621A443-F8D3-957A-37B0-2CCC8102FCD7}"/>
          </ac:spMkLst>
        </pc:spChg>
        <pc:spChg chg="mod">
          <ac:chgData name="Petru Parasca" userId="13468a243270a055" providerId="LiveId" clId="{C60932F7-8436-4AFB-BD7D-76B1A8F995A9}" dt="2024-02-25T15:40:24.163" v="119" actId="2711"/>
          <ac:spMkLst>
            <pc:docMk/>
            <pc:sldMk cId="0" sldId="256"/>
            <ac:spMk id="63" creationId="{00000000-0000-0000-0000-000000000000}"/>
          </ac:spMkLst>
        </pc:spChg>
        <pc:spChg chg="mod">
          <ac:chgData name="Petru Parasca" userId="13468a243270a055" providerId="LiveId" clId="{C60932F7-8436-4AFB-BD7D-76B1A8F995A9}" dt="2024-02-25T15:37:32.787" v="15" actId="1076"/>
          <ac:spMkLst>
            <pc:docMk/>
            <pc:sldMk cId="0" sldId="256"/>
            <ac:spMk id="64" creationId="{00000000-0000-0000-0000-000000000000}"/>
          </ac:spMkLst>
        </pc:spChg>
      </pc:sldChg>
      <pc:sldChg chg="modSp mod">
        <pc:chgData name="Petru Parasca" userId="13468a243270a055" providerId="LiveId" clId="{C60932F7-8436-4AFB-BD7D-76B1A8F995A9}" dt="2024-02-25T15:40:44.810" v="120" actId="2711"/>
        <pc:sldMkLst>
          <pc:docMk/>
          <pc:sldMk cId="0" sldId="257"/>
        </pc:sldMkLst>
        <pc:spChg chg="mod">
          <ac:chgData name="Petru Parasca" userId="13468a243270a055" providerId="LiveId" clId="{C60932F7-8436-4AFB-BD7D-76B1A8F995A9}" dt="2024-02-25T15:37:52.758" v="17" actId="27636"/>
          <ac:spMkLst>
            <pc:docMk/>
            <pc:sldMk cId="0" sldId="257"/>
            <ac:spMk id="69" creationId="{00000000-0000-0000-0000-000000000000}"/>
          </ac:spMkLst>
        </pc:spChg>
        <pc:spChg chg="mod">
          <ac:chgData name="Petru Parasca" userId="13468a243270a055" providerId="LiveId" clId="{C60932F7-8436-4AFB-BD7D-76B1A8F995A9}" dt="2024-02-25T15:40:44.810" v="120" actId="2711"/>
          <ac:spMkLst>
            <pc:docMk/>
            <pc:sldMk cId="0" sldId="257"/>
            <ac:spMk id="70" creationId="{00000000-0000-0000-0000-000000000000}"/>
          </ac:spMkLst>
        </pc:spChg>
      </pc:sldChg>
      <pc:sldChg chg="modSp mod">
        <pc:chgData name="Petru Parasca" userId="13468a243270a055" providerId="LiveId" clId="{C60932F7-8436-4AFB-BD7D-76B1A8F995A9}" dt="2024-02-25T15:42:18.747" v="128" actId="14100"/>
        <pc:sldMkLst>
          <pc:docMk/>
          <pc:sldMk cId="0" sldId="258"/>
        </pc:sldMkLst>
        <pc:spChg chg="mod">
          <ac:chgData name="Petru Parasca" userId="13468a243270a055" providerId="LiveId" clId="{C60932F7-8436-4AFB-BD7D-76B1A8F995A9}" dt="2024-02-25T15:41:15.953" v="121" actId="2711"/>
          <ac:spMkLst>
            <pc:docMk/>
            <pc:sldMk cId="0" sldId="258"/>
            <ac:spMk id="76" creationId="{00000000-0000-0000-0000-000000000000}"/>
          </ac:spMkLst>
        </pc:spChg>
        <pc:spChg chg="mod">
          <ac:chgData name="Petru Parasca" userId="13468a243270a055" providerId="LiveId" clId="{C60932F7-8436-4AFB-BD7D-76B1A8F995A9}" dt="2024-02-25T15:42:18.747" v="128" actId="14100"/>
          <ac:spMkLst>
            <pc:docMk/>
            <pc:sldMk cId="0" sldId="258"/>
            <ac:spMk id="77" creationId="{00000000-0000-0000-0000-000000000000}"/>
          </ac:spMkLst>
        </pc:spChg>
        <pc:picChg chg="mod">
          <ac:chgData name="Petru Parasca" userId="13468a243270a055" providerId="LiveId" clId="{C60932F7-8436-4AFB-BD7D-76B1A8F995A9}" dt="2024-02-25T15:42:14.822" v="127" actId="14100"/>
          <ac:picMkLst>
            <pc:docMk/>
            <pc:sldMk cId="0" sldId="258"/>
            <ac:picMk id="78" creationId="{00000000-0000-0000-0000-000000000000}"/>
          </ac:picMkLst>
        </pc:picChg>
      </pc:sldChg>
      <pc:sldChg chg="modSp mod">
        <pc:chgData name="Petru Parasca" userId="13468a243270a055" providerId="LiveId" clId="{C60932F7-8436-4AFB-BD7D-76B1A8F995A9}" dt="2024-02-25T15:41:59.378" v="126" actId="14100"/>
        <pc:sldMkLst>
          <pc:docMk/>
          <pc:sldMk cId="0" sldId="259"/>
        </pc:sldMkLst>
        <pc:spChg chg="mod">
          <ac:chgData name="Petru Parasca" userId="13468a243270a055" providerId="LiveId" clId="{C60932F7-8436-4AFB-BD7D-76B1A8F995A9}" dt="2024-02-25T15:41:59.378" v="126" actId="14100"/>
          <ac:spMkLst>
            <pc:docMk/>
            <pc:sldMk cId="0" sldId="259"/>
            <ac:spMk id="84" creationId="{00000000-0000-0000-0000-000000000000}"/>
          </ac:spMkLst>
        </pc:spChg>
        <pc:picChg chg="mod">
          <ac:chgData name="Petru Parasca" userId="13468a243270a055" providerId="LiveId" clId="{C60932F7-8436-4AFB-BD7D-76B1A8F995A9}" dt="2024-02-25T15:41:55.481" v="125" actId="14100"/>
          <ac:picMkLst>
            <pc:docMk/>
            <pc:sldMk cId="0" sldId="259"/>
            <ac:picMk id="85" creationId="{00000000-0000-0000-0000-000000000000}"/>
          </ac:picMkLst>
        </pc:picChg>
      </pc:sldChg>
      <pc:sldChg chg="modSp mod">
        <pc:chgData name="Petru Parasca" userId="13468a243270a055" providerId="LiveId" clId="{C60932F7-8436-4AFB-BD7D-76B1A8F995A9}" dt="2024-02-25T15:42:52.385" v="131" actId="2711"/>
        <pc:sldMkLst>
          <pc:docMk/>
          <pc:sldMk cId="0" sldId="260"/>
        </pc:sldMkLst>
        <pc:spChg chg="mod">
          <ac:chgData name="Petru Parasca" userId="13468a243270a055" providerId="LiveId" clId="{C60932F7-8436-4AFB-BD7D-76B1A8F995A9}" dt="2024-02-25T15:42:52.385" v="131" actId="2711"/>
          <ac:spMkLst>
            <pc:docMk/>
            <pc:sldMk cId="0" sldId="260"/>
            <ac:spMk id="90" creationId="{00000000-0000-0000-0000-000000000000}"/>
          </ac:spMkLst>
        </pc:spChg>
        <pc:spChg chg="mod">
          <ac:chgData name="Petru Parasca" userId="13468a243270a055" providerId="LiveId" clId="{C60932F7-8436-4AFB-BD7D-76B1A8F995A9}" dt="2024-02-25T15:42:40.164" v="130" actId="27636"/>
          <ac:spMkLst>
            <pc:docMk/>
            <pc:sldMk cId="0" sldId="260"/>
            <ac:spMk id="91" creationId="{00000000-0000-0000-0000-000000000000}"/>
          </ac:spMkLst>
        </pc:spChg>
      </pc:sldChg>
      <pc:sldChg chg="modSp mod">
        <pc:chgData name="Petru Parasca" userId="13468a243270a055" providerId="LiveId" clId="{C60932F7-8436-4AFB-BD7D-76B1A8F995A9}" dt="2024-02-25T15:43:09.103" v="133" actId="27636"/>
        <pc:sldMkLst>
          <pc:docMk/>
          <pc:sldMk cId="0" sldId="261"/>
        </pc:sldMkLst>
        <pc:spChg chg="mod">
          <ac:chgData name="Petru Parasca" userId="13468a243270a055" providerId="LiveId" clId="{C60932F7-8436-4AFB-BD7D-76B1A8F995A9}" dt="2024-02-25T15:43:09.103" v="133" actId="27636"/>
          <ac:spMkLst>
            <pc:docMk/>
            <pc:sldMk cId="0" sldId="261"/>
            <ac:spMk id="98" creationId="{00000000-0000-0000-0000-000000000000}"/>
          </ac:spMkLst>
        </pc:spChg>
      </pc:sldChg>
      <pc:sldChg chg="modSp mod">
        <pc:chgData name="Petru Parasca" userId="13468a243270a055" providerId="LiveId" clId="{C60932F7-8436-4AFB-BD7D-76B1A8F995A9}" dt="2024-02-25T15:43:52.999" v="138" actId="2711"/>
        <pc:sldMkLst>
          <pc:docMk/>
          <pc:sldMk cId="0" sldId="262"/>
        </pc:sldMkLst>
        <pc:spChg chg="mod">
          <ac:chgData name="Petru Parasca" userId="13468a243270a055" providerId="LiveId" clId="{C60932F7-8436-4AFB-BD7D-76B1A8F995A9}" dt="2024-02-25T15:43:52.999" v="138" actId="2711"/>
          <ac:spMkLst>
            <pc:docMk/>
            <pc:sldMk cId="0" sldId="262"/>
            <ac:spMk id="104" creationId="{00000000-0000-0000-0000-000000000000}"/>
          </ac:spMkLst>
        </pc:spChg>
        <pc:spChg chg="mod">
          <ac:chgData name="Petru Parasca" userId="13468a243270a055" providerId="LiveId" clId="{C60932F7-8436-4AFB-BD7D-76B1A8F995A9}" dt="2024-02-25T15:43:41.608" v="137" actId="14100"/>
          <ac:spMkLst>
            <pc:docMk/>
            <pc:sldMk cId="0" sldId="262"/>
            <ac:spMk id="105" creationId="{00000000-0000-0000-0000-000000000000}"/>
          </ac:spMkLst>
        </pc:spChg>
        <pc:picChg chg="mod">
          <ac:chgData name="Petru Parasca" userId="13468a243270a055" providerId="LiveId" clId="{C60932F7-8436-4AFB-BD7D-76B1A8F995A9}" dt="2024-02-25T15:43:37.881" v="136" actId="14100"/>
          <ac:picMkLst>
            <pc:docMk/>
            <pc:sldMk cId="0" sldId="262"/>
            <ac:picMk id="106" creationId="{00000000-0000-0000-0000-000000000000}"/>
          </ac:picMkLst>
        </pc:picChg>
      </pc:sldChg>
      <pc:sldChg chg="modSp mod">
        <pc:chgData name="Petru Parasca" userId="13468a243270a055" providerId="LiveId" clId="{C60932F7-8436-4AFB-BD7D-76B1A8F995A9}" dt="2024-02-25T15:44:11.224" v="142" actId="27636"/>
        <pc:sldMkLst>
          <pc:docMk/>
          <pc:sldMk cId="0" sldId="263"/>
        </pc:sldMkLst>
        <pc:spChg chg="mod">
          <ac:chgData name="Petru Parasca" userId="13468a243270a055" providerId="LiveId" clId="{C60932F7-8436-4AFB-BD7D-76B1A8F995A9}" dt="2024-02-25T15:44:11.224" v="142" actId="27636"/>
          <ac:spMkLst>
            <pc:docMk/>
            <pc:sldMk cId="0" sldId="263"/>
            <ac:spMk id="112" creationId="{00000000-0000-0000-0000-000000000000}"/>
          </ac:spMkLst>
        </pc:spChg>
      </pc:sldChg>
      <pc:sldChg chg="modSp mod">
        <pc:chgData name="Petru Parasca" userId="13468a243270a055" providerId="LiveId" clId="{C60932F7-8436-4AFB-BD7D-76B1A8F995A9}" dt="2024-02-25T15:45:23.988" v="148" actId="1076"/>
        <pc:sldMkLst>
          <pc:docMk/>
          <pc:sldMk cId="0" sldId="264"/>
        </pc:sldMkLst>
        <pc:spChg chg="mod">
          <ac:chgData name="Petru Parasca" userId="13468a243270a055" providerId="LiveId" clId="{C60932F7-8436-4AFB-BD7D-76B1A8F995A9}" dt="2024-02-25T15:45:23.988" v="148" actId="1076"/>
          <ac:spMkLst>
            <pc:docMk/>
            <pc:sldMk cId="0" sldId="264"/>
            <ac:spMk id="118" creationId="{00000000-0000-0000-0000-000000000000}"/>
          </ac:spMkLst>
        </pc:spChg>
        <pc:spChg chg="mod">
          <ac:chgData name="Petru Parasca" userId="13468a243270a055" providerId="LiveId" clId="{C60932F7-8436-4AFB-BD7D-76B1A8F995A9}" dt="2024-02-25T15:44:53.178" v="146" actId="14100"/>
          <ac:spMkLst>
            <pc:docMk/>
            <pc:sldMk cId="0" sldId="264"/>
            <ac:spMk id="119" creationId="{00000000-0000-0000-0000-000000000000}"/>
          </ac:spMkLst>
        </pc:spChg>
        <pc:picChg chg="mod">
          <ac:chgData name="Petru Parasca" userId="13468a243270a055" providerId="LiveId" clId="{C60932F7-8436-4AFB-BD7D-76B1A8F995A9}" dt="2024-02-25T15:44:30.959" v="144" actId="14100"/>
          <ac:picMkLst>
            <pc:docMk/>
            <pc:sldMk cId="0" sldId="264"/>
            <ac:picMk id="120" creationId="{00000000-0000-0000-0000-000000000000}"/>
          </ac:picMkLst>
        </pc:picChg>
      </pc:sldChg>
      <pc:sldChg chg="modSp mod">
        <pc:chgData name="Petru Parasca" userId="13468a243270a055" providerId="LiveId" clId="{C60932F7-8436-4AFB-BD7D-76B1A8F995A9}" dt="2024-02-25T15:54:11.449" v="152" actId="14100"/>
        <pc:sldMkLst>
          <pc:docMk/>
          <pc:sldMk cId="0" sldId="265"/>
        </pc:sldMkLst>
        <pc:spChg chg="mod">
          <ac:chgData name="Petru Parasca" userId="13468a243270a055" providerId="LiveId" clId="{C60932F7-8436-4AFB-BD7D-76B1A8F995A9}" dt="2024-02-25T15:54:11.449" v="152" actId="14100"/>
          <ac:spMkLst>
            <pc:docMk/>
            <pc:sldMk cId="0" sldId="265"/>
            <ac:spMk id="126" creationId="{00000000-0000-0000-0000-000000000000}"/>
          </ac:spMkLst>
        </pc:spChg>
      </pc:sldChg>
      <pc:sldChg chg="modSp mod">
        <pc:chgData name="Petru Parasca" userId="13468a243270a055" providerId="LiveId" clId="{C60932F7-8436-4AFB-BD7D-76B1A8F995A9}" dt="2024-02-25T15:54:35.794" v="154" actId="2711"/>
        <pc:sldMkLst>
          <pc:docMk/>
          <pc:sldMk cId="0" sldId="266"/>
        </pc:sldMkLst>
        <pc:spChg chg="mod">
          <ac:chgData name="Petru Parasca" userId="13468a243270a055" providerId="LiveId" clId="{C60932F7-8436-4AFB-BD7D-76B1A8F995A9}" dt="2024-02-25T15:54:35.794" v="154" actId="2711"/>
          <ac:spMkLst>
            <pc:docMk/>
            <pc:sldMk cId="0" sldId="266"/>
            <ac:spMk id="132" creationId="{00000000-0000-0000-0000-000000000000}"/>
          </ac:spMkLst>
        </pc:spChg>
        <pc:spChg chg="mod">
          <ac:chgData name="Petru Parasca" userId="13468a243270a055" providerId="LiveId" clId="{C60932F7-8436-4AFB-BD7D-76B1A8F995A9}" dt="2024-02-25T15:54:25.250" v="153" actId="2711"/>
          <ac:spMkLst>
            <pc:docMk/>
            <pc:sldMk cId="0" sldId="266"/>
            <ac:spMk id="133" creationId="{00000000-0000-0000-0000-000000000000}"/>
          </ac:spMkLst>
        </pc:spChg>
        <pc:picChg chg="mod">
          <ac:chgData name="Petru Parasca" userId="13468a243270a055" providerId="LiveId" clId="{C60932F7-8436-4AFB-BD7D-76B1A8F995A9}" dt="2024-02-18T16:52:35.476" v="2" actId="1076"/>
          <ac:picMkLst>
            <pc:docMk/>
            <pc:sldMk cId="0" sldId="266"/>
            <ac:picMk id="134" creationId="{00000000-0000-0000-0000-000000000000}"/>
          </ac:picMkLst>
        </pc:picChg>
      </pc:sldChg>
      <pc:sldChg chg="modSp del mod">
        <pc:chgData name="Petru Parasca" userId="13468a243270a055" providerId="LiveId" clId="{C60932F7-8436-4AFB-BD7D-76B1A8F995A9}" dt="2024-02-25T14:14:06.052" v="7" actId="2696"/>
        <pc:sldMkLst>
          <pc:docMk/>
          <pc:sldMk cId="0" sldId="267"/>
        </pc:sldMkLst>
        <pc:picChg chg="mod">
          <ac:chgData name="Petru Parasca" userId="13468a243270a055" providerId="LiveId" clId="{C60932F7-8436-4AFB-BD7D-76B1A8F995A9}" dt="2024-02-25T14:13:11.065" v="4" actId="1076"/>
          <ac:picMkLst>
            <pc:docMk/>
            <pc:sldMk cId="0" sldId="267"/>
            <ac:picMk id="141" creationId="{00000000-0000-0000-0000-000000000000}"/>
          </ac:picMkLst>
        </pc:picChg>
      </pc:sldChg>
      <pc:sldChg chg="modSp mod">
        <pc:chgData name="Petru Parasca" userId="13468a243270a055" providerId="LiveId" clId="{C60932F7-8436-4AFB-BD7D-76B1A8F995A9}" dt="2024-02-25T15:55:18.551" v="157" actId="2711"/>
        <pc:sldMkLst>
          <pc:docMk/>
          <pc:sldMk cId="0" sldId="268"/>
        </pc:sldMkLst>
        <pc:spChg chg="mod">
          <ac:chgData name="Petru Parasca" userId="13468a243270a055" providerId="LiveId" clId="{C60932F7-8436-4AFB-BD7D-76B1A8F995A9}" dt="2024-02-25T15:55:18.551" v="157" actId="2711"/>
          <ac:spMkLst>
            <pc:docMk/>
            <pc:sldMk cId="0" sldId="268"/>
            <ac:spMk id="146" creationId="{00000000-0000-0000-0000-000000000000}"/>
          </ac:spMkLst>
        </pc:spChg>
        <pc:spChg chg="mod">
          <ac:chgData name="Petru Parasca" userId="13468a243270a055" providerId="LiveId" clId="{C60932F7-8436-4AFB-BD7D-76B1A8F995A9}" dt="2024-02-25T15:55:07.785" v="156" actId="27636"/>
          <ac:spMkLst>
            <pc:docMk/>
            <pc:sldMk cId="0" sldId="268"/>
            <ac:spMk id="147" creationId="{00000000-0000-0000-0000-000000000000}"/>
          </ac:spMkLst>
        </pc:spChg>
      </pc:sldChg>
      <pc:sldChg chg="del">
        <pc:chgData name="Petru Parasca" userId="13468a243270a055" providerId="LiveId" clId="{C60932F7-8436-4AFB-BD7D-76B1A8F995A9}" dt="2024-02-25T14:15:43.182" v="11" actId="2696"/>
        <pc:sldMkLst>
          <pc:docMk/>
          <pc:sldMk cId="0" sldId="269"/>
        </pc:sldMkLst>
      </pc:sldChg>
      <pc:sldChg chg="modSp mod">
        <pc:chgData name="Petru Parasca" userId="13468a243270a055" providerId="LiveId" clId="{C60932F7-8436-4AFB-BD7D-76B1A8F995A9}" dt="2024-02-25T15:56:06.473" v="162" actId="1076"/>
        <pc:sldMkLst>
          <pc:docMk/>
          <pc:sldMk cId="0" sldId="270"/>
        </pc:sldMkLst>
        <pc:spChg chg="mod">
          <ac:chgData name="Petru Parasca" userId="13468a243270a055" providerId="LiveId" clId="{C60932F7-8436-4AFB-BD7D-76B1A8F995A9}" dt="2024-02-25T15:56:06.473" v="162" actId="1076"/>
          <ac:spMkLst>
            <pc:docMk/>
            <pc:sldMk cId="0" sldId="270"/>
            <ac:spMk id="160" creationId="{00000000-0000-0000-0000-000000000000}"/>
          </ac:spMkLst>
        </pc:spChg>
        <pc:spChg chg="mod">
          <ac:chgData name="Petru Parasca" userId="13468a243270a055" providerId="LiveId" clId="{C60932F7-8436-4AFB-BD7D-76B1A8F995A9}" dt="2024-02-25T15:55:37.267" v="159" actId="27636"/>
          <ac:spMkLst>
            <pc:docMk/>
            <pc:sldMk cId="0" sldId="270"/>
            <ac:spMk id="161" creationId="{00000000-0000-0000-0000-000000000000}"/>
          </ac:spMkLst>
        </pc:spChg>
      </pc:sldChg>
      <pc:sldChg chg="modSp mod">
        <pc:chgData name="Petru Parasca" userId="13468a243270a055" providerId="LiveId" clId="{C60932F7-8436-4AFB-BD7D-76B1A8F995A9}" dt="2024-02-25T15:56:23.616" v="163" actId="2711"/>
        <pc:sldMkLst>
          <pc:docMk/>
          <pc:sldMk cId="0" sldId="271"/>
        </pc:sldMkLst>
        <pc:spChg chg="mod">
          <ac:chgData name="Petru Parasca" userId="13468a243270a055" providerId="LiveId" clId="{C60932F7-8436-4AFB-BD7D-76B1A8F995A9}" dt="2024-02-25T15:37:52.933" v="26" actId="27636"/>
          <ac:spMkLst>
            <pc:docMk/>
            <pc:sldMk cId="0" sldId="271"/>
            <ac:spMk id="167" creationId="{00000000-0000-0000-0000-000000000000}"/>
          </ac:spMkLst>
        </pc:spChg>
        <pc:spChg chg="mod">
          <ac:chgData name="Petru Parasca" userId="13468a243270a055" providerId="LiveId" clId="{C60932F7-8436-4AFB-BD7D-76B1A8F995A9}" dt="2024-02-25T15:56:23.616" v="163" actId="2711"/>
          <ac:spMkLst>
            <pc:docMk/>
            <pc:sldMk cId="0" sldId="271"/>
            <ac:spMk id="168" creationId="{00000000-0000-0000-0000-000000000000}"/>
          </ac:spMkLst>
        </pc:spChg>
      </pc:sldChg>
      <pc:sldChg chg="modSp mod">
        <pc:chgData name="Petru Parasca" userId="13468a243270a055" providerId="LiveId" clId="{C60932F7-8436-4AFB-BD7D-76B1A8F995A9}" dt="2024-02-25T15:37:52.942" v="27" actId="27636"/>
        <pc:sldMkLst>
          <pc:docMk/>
          <pc:sldMk cId="0" sldId="272"/>
        </pc:sldMkLst>
        <pc:spChg chg="mod">
          <ac:chgData name="Petru Parasca" userId="13468a243270a055" providerId="LiveId" clId="{C60932F7-8436-4AFB-BD7D-76B1A8F995A9}" dt="2024-02-25T15:37:52.942" v="27" actId="27636"/>
          <ac:spMkLst>
            <pc:docMk/>
            <pc:sldMk cId="0" sldId="272"/>
            <ac:spMk id="17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68ac559ff6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68ac559ff6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presentation is developed to provide the discussion related to the written submission of the project topic which was based on “developing Innovation and creativity for business advantage”. The slides will explore the various methods and research processes which have been used while gathering the related information and data for preparing the entire project. It will also describe the used theory or model in the assignment. Moreover, it will also deliver information on the external sources that have been utilised in the project. The slides will provide information on the various challenges that have been faced by the learner during the creation of the project. Lastly, the slides will address the learning outcome of the developed assignment and its benefits in the future.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68ac559ff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68ac559ff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As per Pederson </a:t>
            </a:r>
            <a:r>
              <a:rPr lang="en-GB" sz="1200" i="1">
                <a:solidFill>
                  <a:srgbClr val="0E101A"/>
                </a:solidFill>
                <a:latin typeface="Times New Roman"/>
                <a:ea typeface="Times New Roman"/>
                <a:cs typeface="Times New Roman"/>
                <a:sym typeface="Times New Roman"/>
              </a:rPr>
              <a:t>et al. </a:t>
            </a:r>
            <a:r>
              <a:rPr lang="en-GB" sz="1200">
                <a:solidFill>
                  <a:srgbClr val="0E101A"/>
                </a:solidFill>
                <a:latin typeface="Times New Roman"/>
                <a:ea typeface="Times New Roman"/>
                <a:cs typeface="Times New Roman"/>
                <a:sym typeface="Times New Roman"/>
              </a:rPr>
              <a:t>(2020), research is defined as the process of considering a vigilant study about a particular situation, problem or topic. In simple terms it is the process of describing, explaining, predicting and controlling the observed situation. The written submission was based on the topic of innovation and creativity and its relation to the business advantage. The type of research which was carried on for developing the project was </a:t>
            </a:r>
            <a:r>
              <a:rPr lang="en-GB" sz="1200" b="1" i="1">
                <a:solidFill>
                  <a:srgbClr val="0E101A"/>
                </a:solidFill>
                <a:latin typeface="Times New Roman"/>
                <a:ea typeface="Times New Roman"/>
                <a:cs typeface="Times New Roman"/>
                <a:sym typeface="Times New Roman"/>
              </a:rPr>
              <a:t>secondary research</a:t>
            </a:r>
            <a:r>
              <a:rPr lang="en-GB" sz="1200">
                <a:solidFill>
                  <a:srgbClr val="0E101A"/>
                </a:solidFill>
                <a:latin typeface="Times New Roman"/>
                <a:ea typeface="Times New Roman"/>
                <a:cs typeface="Times New Roman"/>
                <a:sym typeface="Times New Roman"/>
              </a:rPr>
              <a:t> where both </a:t>
            </a:r>
            <a:r>
              <a:rPr lang="en-GB" sz="1200" b="1" i="1">
                <a:solidFill>
                  <a:srgbClr val="0E101A"/>
                </a:solidFill>
                <a:latin typeface="Times New Roman"/>
                <a:ea typeface="Times New Roman"/>
                <a:cs typeface="Times New Roman"/>
                <a:sym typeface="Times New Roman"/>
              </a:rPr>
              <a:t>qualitative and quantitative research approaches </a:t>
            </a:r>
            <a:r>
              <a:rPr lang="en-GB" sz="1200">
                <a:solidFill>
                  <a:srgbClr val="0E101A"/>
                </a:solidFill>
                <a:latin typeface="Times New Roman"/>
                <a:ea typeface="Times New Roman"/>
                <a:cs typeface="Times New Roman"/>
                <a:sym typeface="Times New Roman"/>
              </a:rPr>
              <a:t>were utilised. Secondary research is known as the method of gathering all the information that has been analysed and collected by another party rather than the original author or sources (‌Kandel, 2020). In general, it is the process of collecting information from readily available sources.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68ac559ff6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68ac559ff6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Qualitative research is the method of gathering non-numerical data or information (Kandel, 2020). This research was applied in the project to explore the main concept related to innovation and creativity with the support of in-depth explanation by observing the gathered non-numerical information. Quantitative research is associated with the collection of numerical data. This research was conducted to gather the numerical data related to the financial state, number of stores and more of the selected company which is Victoria's Secret. This research has helped the researcher in creating an effective written assignment.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68ac559ff6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68ac559ff6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relevant information was explored and sorted with the help of “inclusion and exclusion criteria”. The </a:t>
            </a:r>
            <a:r>
              <a:rPr lang="en-GB" sz="1200" b="1" i="1">
                <a:solidFill>
                  <a:schemeClr val="dk1"/>
                </a:solidFill>
                <a:latin typeface="Times New Roman"/>
                <a:ea typeface="Times New Roman"/>
                <a:cs typeface="Times New Roman"/>
                <a:sym typeface="Times New Roman"/>
              </a:rPr>
              <a:t>inclusion criteria</a:t>
            </a:r>
            <a:r>
              <a:rPr lang="en-GB" sz="1200">
                <a:solidFill>
                  <a:schemeClr val="dk1"/>
                </a:solidFill>
                <a:latin typeface="Times New Roman"/>
                <a:ea typeface="Times New Roman"/>
                <a:cs typeface="Times New Roman"/>
                <a:sym typeface="Times New Roman"/>
              </a:rPr>
              <a:t> are the process of including the relevant sources or groups for gathering the needed information based on a specific topic (García-Holgado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This method has been used to sort out the needed secondary sources for accumulating all the relevant information on innovation and creativity. It has been used to include all the sources that provided updated and adequate information on the given topic.</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68ac559ff6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68ac559ff6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t>
            </a:r>
            <a:r>
              <a:rPr lang="en-GB" sz="1200" b="1" i="1">
                <a:solidFill>
                  <a:schemeClr val="dk1"/>
                </a:solidFill>
                <a:latin typeface="Times New Roman"/>
                <a:ea typeface="Times New Roman"/>
                <a:cs typeface="Times New Roman"/>
                <a:sym typeface="Times New Roman"/>
              </a:rPr>
              <a:t>exclusion criteria</a:t>
            </a:r>
            <a:r>
              <a:rPr lang="en-GB" sz="1200">
                <a:solidFill>
                  <a:schemeClr val="dk1"/>
                </a:solidFill>
                <a:latin typeface="Times New Roman"/>
                <a:ea typeface="Times New Roman"/>
                <a:cs typeface="Times New Roman"/>
                <a:sym typeface="Times New Roman"/>
              </a:rPr>
              <a:t> are regarded as the process of excluding all the unneeded sources and information for developing an authentic project (García-Holgado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This process was used to terminate all the secondary sources that were published before 2019 and the ones that had no access. These two methods have helped the researcher in finding the relevant information which has led to the development of an effective project.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68ac559ff6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68ac559ff6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theoretical model known as “ SCAMPER” has been explored in the assignment? It is the model which provides the business organisation with the idea of developing new products and services by considering seven factors (Boonpracha, 2023). It is also known as the powerful model for generating creativity to develop new solutions or ideas. The seven dimensions of this model include “substitute, combine, adapt, modify, put to another use, eliminate and reverse”.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68ac559ff6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68ac559ff6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theory was explored by searching its name in scholarly literature, academic books and internet sources. This theory was identified for evaluating the failure which has limited Victoria’s Secrets in bringing innovation and gaining a competitive hold. Also, it has been applied to explore the key suggestions that can be applied by the company for improving its innovative performance to mitigate the arising challenges in the market.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68ac559ff6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68ac559ff6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the developed written assignment external secondary sources like article reviews, the company’s website, journals, online library, scholarly literature and various online sources were used. However, the most useful external sources which have helped the learner in gathering the needed information for the assignment were the company’s website, journals and scholarly literature. The </a:t>
            </a:r>
            <a:r>
              <a:rPr lang="en-GB" sz="1200" b="1" i="1">
                <a:solidFill>
                  <a:schemeClr val="dk1"/>
                </a:solidFill>
                <a:latin typeface="Times New Roman"/>
                <a:ea typeface="Times New Roman"/>
                <a:cs typeface="Times New Roman"/>
                <a:sym typeface="Times New Roman"/>
              </a:rPr>
              <a:t>website </a:t>
            </a:r>
            <a:r>
              <a:rPr lang="en-GB" sz="1200">
                <a:solidFill>
                  <a:schemeClr val="dk1"/>
                </a:solidFill>
                <a:latin typeface="Times New Roman"/>
                <a:ea typeface="Times New Roman"/>
                <a:cs typeface="Times New Roman"/>
                <a:sym typeface="Times New Roman"/>
              </a:rPr>
              <a:t>of the company helped the learner to gain an in-depth insight into the various information related to Victoria’s Secret. It helped the researcher in gathering the right information related to the establishment date, products and services, innovation and more which was associated with the chosen company. The</a:t>
            </a:r>
            <a:r>
              <a:rPr lang="en-GB" sz="1200" b="1" i="1">
                <a:solidFill>
                  <a:schemeClr val="dk1"/>
                </a:solidFill>
                <a:latin typeface="Times New Roman"/>
                <a:ea typeface="Times New Roman"/>
                <a:cs typeface="Times New Roman"/>
                <a:sym typeface="Times New Roman"/>
              </a:rPr>
              <a:t> journal </a:t>
            </a:r>
            <a:r>
              <a:rPr lang="en-GB" sz="1200">
                <a:solidFill>
                  <a:schemeClr val="dk1"/>
                </a:solidFill>
                <a:latin typeface="Times New Roman"/>
                <a:ea typeface="Times New Roman"/>
                <a:cs typeface="Times New Roman"/>
                <a:sym typeface="Times New Roman"/>
              </a:rPr>
              <a:t>was used to investigate the key concepts of innovation and creativity. This helped the learner explore the influence of innovation on the competitive advantage of the selected company.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68ac559ff6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68ac559ff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a:t>
            </a:r>
            <a:r>
              <a:rPr lang="en-GB" sz="1200" b="1" i="1">
                <a:solidFill>
                  <a:schemeClr val="dk1"/>
                </a:solidFill>
                <a:latin typeface="Times New Roman"/>
                <a:ea typeface="Times New Roman"/>
                <a:cs typeface="Times New Roman"/>
                <a:sym typeface="Times New Roman"/>
              </a:rPr>
              <a:t> scholarly literature </a:t>
            </a:r>
            <a:r>
              <a:rPr lang="en-GB" sz="1200">
                <a:solidFill>
                  <a:schemeClr val="dk1"/>
                </a:solidFill>
                <a:latin typeface="Times New Roman"/>
                <a:ea typeface="Times New Roman"/>
                <a:cs typeface="Times New Roman"/>
                <a:sym typeface="Times New Roman"/>
              </a:rPr>
              <a:t>was utilised for gathering the information from the existing study of the given topic or phenomenon. This has facilitated the researcher to gather the existing information on the given topic and its related model like SCAMPER. This has helped the learner in summarising the key points which has increased the clarity of the provided information in the project.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68ac559ff6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68ac559ff6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key challenges which were faced during the completion of the assignment included the following: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Lack of evidence: </a:t>
            </a:r>
            <a:r>
              <a:rPr lang="en-GB" sz="1200">
                <a:solidFill>
                  <a:schemeClr val="dk1"/>
                </a:solidFill>
                <a:latin typeface="Times New Roman"/>
                <a:ea typeface="Times New Roman"/>
                <a:cs typeface="Times New Roman"/>
                <a:sym typeface="Times New Roman"/>
              </a:rPr>
              <a:t>One of the main issues of the project was the lack of evidence. The topic which was innovation lacked evidence of how it helps the organisation in gaining a competitive advantage. Also the theory “SCAMPER” showed little evidence and examples of its application for developing new ideas in the real business world.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Time management:</a:t>
            </a:r>
            <a:r>
              <a:rPr lang="en-GB" sz="1200">
                <a:solidFill>
                  <a:schemeClr val="dk1"/>
                </a:solidFill>
                <a:latin typeface="Times New Roman"/>
                <a:ea typeface="Times New Roman"/>
                <a:cs typeface="Times New Roman"/>
                <a:sym typeface="Times New Roman"/>
              </a:rPr>
              <a:t> Another issue was improper time management. As the learner used secondary sources in the research, there was a consumption of time for extracting the needed information from the wider data. This delayed the preparation of the entire project.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68ac559ff6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68ac559ff6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various solutions which were used for overcoming the identified challenges are as follows: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Lack of evidence:</a:t>
            </a:r>
            <a:r>
              <a:rPr lang="en-GB" sz="1200">
                <a:solidFill>
                  <a:schemeClr val="dk1"/>
                </a:solidFill>
                <a:latin typeface="Times New Roman"/>
                <a:ea typeface="Times New Roman"/>
                <a:cs typeface="Times New Roman"/>
                <a:sym typeface="Times New Roman"/>
              </a:rPr>
              <a:t> The key method which has been used for mitigating this issue was the usage of different secondary sources. The learner focused more on using the company's website, journal and scholarly literature which helped it to gather much evidence related to the associated topic.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Time management:</a:t>
            </a:r>
            <a:r>
              <a:rPr lang="en-GB" sz="1200">
                <a:solidFill>
                  <a:schemeClr val="dk1"/>
                </a:solidFill>
                <a:latin typeface="Times New Roman"/>
                <a:ea typeface="Times New Roman"/>
                <a:cs typeface="Times New Roman"/>
                <a:sym typeface="Times New Roman"/>
              </a:rPr>
              <a:t> To mitigate this challenge, the learner developed a timetable. This helped the learner to prioritise important tasks like conducting research, gathering information and more for preparing the project on the given deadline.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68ac559ff6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68ac559ff6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assignment has helped the learner to gain the experience of practical learning outcomes. One of the learning outcomes is that this assignment has helped the student to gain the main idea of innovation and its impact on the competitive advantage of the organisation. It has also helped the student to explore the theories related to innovation which has extended their knowledge based on the proposed topic. This will benefit the student to demonstrate and gain effective knowledge related to innovation in the future.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Another practical learning outcome is the development of skills like critical thinking skills and research skills. It is the ability that is gained by the individual to evaluate, explain, form judgement and more as per the given situation (Alsaleh, 2020). The assignment provided the section which included a section for evaluating both the negative and positive influence of innovation. This has helped the learner to create arguments and provide their own judgement to critically evaluate the gathered information for this section. In future, this skill will help the learner to develop the right decision and enhance their problem-solving skills while preparing for any kind of upcoming assignments.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Research skills are the ability which is gained by an individual to organise, extract, evaluate and present the right information on the provided topic. The learner created the written assignment by implementing the use of secondary sources and finding all the needed information to meet the main need of the assignment topic. This has helped the learner to accumulate and organise all the correct information which has resulted in the development of an effective project. In the future, this skill will benefit the learner to articulate opinions, findings and information in a more precise and coherent way which will add value to their academic progress.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268ac559ff6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268ac559ff6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To sum up all the information in the given slides it can be concluded that the development of an effective and successful project is associated with the selection of the right research methods and techniques. Also, several challenges can arise while creating the project and for this, there is a need for a better solution beforehand.  Furthermore from the slide, it is also evident that the assignment is not only focused on increasing theoretical knowledge but also on developing the needed skills for the student. This ultimately helps every learner to improve in their academic field.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268ac559ff6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268ac559ff6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Pederson, L.L., Vingilis, E., Wickens, C.M., Koval, J. and Mann, R.E., (2020). Use of secondary data analyses in research: Pros and Cons. </a:t>
            </a:r>
            <a:r>
              <a:rPr lang="en-GB" sz="1200" i="1">
                <a:solidFill>
                  <a:srgbClr val="222222"/>
                </a:solidFill>
                <a:latin typeface="Times New Roman"/>
                <a:ea typeface="Times New Roman"/>
                <a:cs typeface="Times New Roman"/>
                <a:sym typeface="Times New Roman"/>
              </a:rPr>
              <a:t>J. Addict. Med. Ther. Sci</a:t>
            </a:r>
            <a:r>
              <a:rPr lang="en-GB" sz="1200">
                <a:solidFill>
                  <a:srgbClr val="222222"/>
                </a:solidFill>
                <a:latin typeface="Times New Roman"/>
                <a:ea typeface="Times New Roman"/>
                <a:cs typeface="Times New Roman"/>
                <a:sym typeface="Times New Roman"/>
              </a:rPr>
              <a:t>, </a:t>
            </a:r>
            <a:r>
              <a:rPr lang="en-GB" sz="1200" i="1">
                <a:solidFill>
                  <a:srgbClr val="222222"/>
                </a:solidFill>
                <a:latin typeface="Times New Roman"/>
                <a:ea typeface="Times New Roman"/>
                <a:cs typeface="Times New Roman"/>
                <a:sym typeface="Times New Roman"/>
              </a:rPr>
              <a:t>6</a:t>
            </a:r>
            <a:r>
              <a:rPr lang="en-GB" sz="1200">
                <a:solidFill>
                  <a:srgbClr val="222222"/>
                </a:solidFill>
                <a:latin typeface="Times New Roman"/>
                <a:ea typeface="Times New Roman"/>
                <a:cs typeface="Times New Roman"/>
                <a:sym typeface="Times New Roman"/>
              </a:rPr>
              <a:t>, pp.58-60.</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1200">
                <a:solidFill>
                  <a:srgbClr val="222222"/>
                </a:solidFill>
                <a:latin typeface="Times New Roman"/>
                <a:ea typeface="Times New Roman"/>
                <a:cs typeface="Times New Roman"/>
                <a:sym typeface="Times New Roman"/>
              </a:rPr>
              <a:t>Kandel, B., (2020). Qualitative Versus Quantitative Research. </a:t>
            </a:r>
            <a:r>
              <a:rPr lang="en-GB" sz="1200" i="1">
                <a:solidFill>
                  <a:srgbClr val="222222"/>
                </a:solidFill>
                <a:latin typeface="Times New Roman"/>
                <a:ea typeface="Times New Roman"/>
                <a:cs typeface="Times New Roman"/>
                <a:sym typeface="Times New Roman"/>
              </a:rPr>
              <a:t>Journal of Product Innovation Management</a:t>
            </a:r>
            <a:r>
              <a:rPr lang="en-GB" sz="1200">
                <a:solidFill>
                  <a:srgbClr val="222222"/>
                </a:solidFill>
                <a:latin typeface="Times New Roman"/>
                <a:ea typeface="Times New Roman"/>
                <a:cs typeface="Times New Roman"/>
                <a:sym typeface="Times New Roman"/>
              </a:rPr>
              <a:t>, </a:t>
            </a:r>
            <a:r>
              <a:rPr lang="en-GB" sz="1200" i="1">
                <a:solidFill>
                  <a:srgbClr val="222222"/>
                </a:solidFill>
                <a:latin typeface="Times New Roman"/>
                <a:ea typeface="Times New Roman"/>
                <a:cs typeface="Times New Roman"/>
                <a:sym typeface="Times New Roman"/>
              </a:rPr>
              <a:t>32</a:t>
            </a:r>
            <a:r>
              <a:rPr lang="en-GB" sz="1200">
                <a:solidFill>
                  <a:srgbClr val="222222"/>
                </a:solidFill>
                <a:latin typeface="Times New Roman"/>
                <a:ea typeface="Times New Roman"/>
                <a:cs typeface="Times New Roman"/>
                <a:sym typeface="Times New Roman"/>
              </a:rPr>
              <a:t>(5), p.658.</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García-Holgado, A., Marcos-Pablos, S. and García-Peñalvo, F., (2020). Guidelines for performing systematic research projects reviews.</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Boonpracha, J., (2023). SCAMPER for creativity of students’ creative idea creation in product design. </a:t>
            </a:r>
            <a:r>
              <a:rPr lang="en-GB" sz="1200" i="1">
                <a:solidFill>
                  <a:srgbClr val="222222"/>
                </a:solidFill>
                <a:latin typeface="Times New Roman"/>
                <a:ea typeface="Times New Roman"/>
                <a:cs typeface="Times New Roman"/>
                <a:sym typeface="Times New Roman"/>
              </a:rPr>
              <a:t>Thinking Skills and Creativity</a:t>
            </a:r>
            <a:r>
              <a:rPr lang="en-GB" sz="1200">
                <a:solidFill>
                  <a:srgbClr val="222222"/>
                </a:solidFill>
                <a:latin typeface="Times New Roman"/>
                <a:ea typeface="Times New Roman"/>
                <a:cs typeface="Times New Roman"/>
                <a:sym typeface="Times New Roman"/>
              </a:rPr>
              <a:t>, </a:t>
            </a:r>
            <a:r>
              <a:rPr lang="en-GB" sz="1200" i="1">
                <a:solidFill>
                  <a:srgbClr val="222222"/>
                </a:solidFill>
                <a:latin typeface="Times New Roman"/>
                <a:ea typeface="Times New Roman"/>
                <a:cs typeface="Times New Roman"/>
                <a:sym typeface="Times New Roman"/>
              </a:rPr>
              <a:t>48</a:t>
            </a:r>
            <a:r>
              <a:rPr lang="en-GB" sz="1200">
                <a:solidFill>
                  <a:srgbClr val="222222"/>
                </a:solidFill>
                <a:latin typeface="Times New Roman"/>
                <a:ea typeface="Times New Roman"/>
                <a:cs typeface="Times New Roman"/>
                <a:sym typeface="Times New Roman"/>
              </a:rPr>
              <a:t>, p.101282.</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Alsaleh, N.J., (2020). Teaching Critical Thinking Skills: Literature Review. </a:t>
            </a:r>
            <a:r>
              <a:rPr lang="en-GB" sz="1200" i="1">
                <a:solidFill>
                  <a:srgbClr val="222222"/>
                </a:solidFill>
                <a:latin typeface="Times New Roman"/>
                <a:ea typeface="Times New Roman"/>
                <a:cs typeface="Times New Roman"/>
                <a:sym typeface="Times New Roman"/>
              </a:rPr>
              <a:t>Turkish Online Journal of Educational Technology-TOJET</a:t>
            </a:r>
            <a:r>
              <a:rPr lang="en-GB" sz="1200">
                <a:solidFill>
                  <a:srgbClr val="222222"/>
                </a:solidFill>
                <a:latin typeface="Times New Roman"/>
                <a:ea typeface="Times New Roman"/>
                <a:cs typeface="Times New Roman"/>
                <a:sym typeface="Times New Roman"/>
              </a:rPr>
              <a:t>, </a:t>
            </a:r>
            <a:r>
              <a:rPr lang="en-GB" sz="1200" i="1">
                <a:solidFill>
                  <a:srgbClr val="222222"/>
                </a:solidFill>
                <a:latin typeface="Times New Roman"/>
                <a:ea typeface="Times New Roman"/>
                <a:cs typeface="Times New Roman"/>
                <a:sym typeface="Times New Roman"/>
              </a:rPr>
              <a:t>19</a:t>
            </a:r>
            <a:r>
              <a:rPr lang="en-GB" sz="1200">
                <a:solidFill>
                  <a:srgbClr val="222222"/>
                </a:solidFill>
                <a:latin typeface="Times New Roman"/>
                <a:ea typeface="Times New Roman"/>
                <a:cs typeface="Times New Roman"/>
                <a:sym typeface="Times New Roman"/>
              </a:rPr>
              <a:t>(1), pp.21-39.</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524800" y="672606"/>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sp>
        <p:nvSpPr>
          <p:cNvPr id="11" name="Google Shape;11;p2"/>
          <p:cNvSpPr/>
          <p:nvPr/>
        </p:nvSpPr>
        <p:spPr>
          <a:xfrm rot="10800000">
            <a:off x="6537563" y="33429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cxnSp>
        <p:nvCxnSpPr>
          <p:cNvPr id="12" name="Google Shape;12;p2"/>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3" name="Google Shape;13;p2"/>
          <p:cNvSpPr txBox="1">
            <a:spLocks noGrp="1"/>
          </p:cNvSpPr>
          <p:nvPr>
            <p:ph type="ctrTitle"/>
          </p:nvPr>
        </p:nvSpPr>
        <p:spPr>
          <a:xfrm>
            <a:off x="1680302" y="1188925"/>
            <a:ext cx="5783400" cy="1457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4" name="Google Shape;14;p2"/>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8" name="Google Shape;18;p3"/>
          <p:cNvSpPr txBox="1">
            <a:spLocks noGrp="1"/>
          </p:cNvSpPr>
          <p:nvPr>
            <p:ph type="title"/>
          </p:nvPr>
        </p:nvSpPr>
        <p:spPr>
          <a:xfrm>
            <a:off x="480750" y="1764950"/>
            <a:ext cx="8222100" cy="907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cxnSp>
        <p:nvCxnSpPr>
          <p:cNvPr id="21" name="Google Shape;21;p4"/>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2" name="Google Shape;22;p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cxnSp>
        <p:nvCxnSpPr>
          <p:cNvPr id="26" name="Google Shape;26;p5"/>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7" name="Google Shape;27;p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5"/>
          <p:cNvSpPr txBox="1">
            <a:spLocks noGrp="1"/>
          </p:cNvSpPr>
          <p:nvPr>
            <p:ph type="body" idx="1"/>
          </p:nvPr>
        </p:nvSpPr>
        <p:spPr>
          <a:xfrm>
            <a:off x="3879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7562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cxnSp>
        <p:nvCxnSpPr>
          <p:cNvPr id="35" name="Google Shape;35;p7"/>
          <p:cNvCxnSpPr/>
          <p:nvPr/>
        </p:nvCxnSpPr>
        <p:spPr>
          <a:xfrm>
            <a:off x="489218" y="1412277"/>
            <a:ext cx="331500" cy="0"/>
          </a:xfrm>
          <a:prstGeom prst="straightConnector1">
            <a:avLst/>
          </a:prstGeom>
          <a:noFill/>
          <a:ln w="38100" cap="flat" cmpd="sng">
            <a:solidFill>
              <a:schemeClr val="accent4"/>
            </a:solidFill>
            <a:prstDash val="solid"/>
            <a:round/>
            <a:headEnd type="none" w="sm" len="sm"/>
            <a:tailEnd type="none" w="sm" len="sm"/>
          </a:ln>
        </p:spPr>
      </p:cxnSp>
      <p:sp>
        <p:nvSpPr>
          <p:cNvPr id="36" name="Google Shape;36;p7"/>
          <p:cNvSpPr txBox="1">
            <a:spLocks noGrp="1"/>
          </p:cNvSpPr>
          <p:nvPr>
            <p:ph type="title"/>
          </p:nvPr>
        </p:nvSpPr>
        <p:spPr>
          <a:xfrm>
            <a:off x="3879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7" name="Google Shape;37;p7"/>
          <p:cNvSpPr txBox="1">
            <a:spLocks noGrp="1"/>
          </p:cNvSpPr>
          <p:nvPr>
            <p:ph type="body" idx="1"/>
          </p:nvPr>
        </p:nvSpPr>
        <p:spPr>
          <a:xfrm>
            <a:off x="387900" y="1594025"/>
            <a:ext cx="2808000" cy="2681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p:nvPr/>
        </p:nvSpPr>
        <p:spPr>
          <a:xfrm>
            <a:off x="4572000" y="-7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 name="Google Shape;44;p9"/>
          <p:cNvCxnSpPr/>
          <p:nvPr/>
        </p:nvCxnSpPr>
        <p:spPr>
          <a:xfrm>
            <a:off x="5029675" y="4495503"/>
            <a:ext cx="540900" cy="0"/>
          </a:xfrm>
          <a:prstGeom prst="straightConnector1">
            <a:avLst/>
          </a:prstGeom>
          <a:noFill/>
          <a:ln w="38100" cap="flat" cmpd="sng">
            <a:solidFill>
              <a:schemeClr val="accent5"/>
            </a:solidFill>
            <a:prstDash val="solid"/>
            <a:round/>
            <a:headEnd type="none" w="sm" len="sm"/>
            <a:tailEnd type="none" w="sm" len="sm"/>
          </a:ln>
        </p:spPr>
      </p:cxnSp>
      <p:sp>
        <p:nvSpPr>
          <p:cNvPr id="45" name="Google Shape;45;p9"/>
          <p:cNvSpPr txBox="1">
            <a:spLocks noGrp="1"/>
          </p:cNvSpPr>
          <p:nvPr>
            <p:ph type="title"/>
          </p:nvPr>
        </p:nvSpPr>
        <p:spPr>
          <a:xfrm>
            <a:off x="265500" y="1209075"/>
            <a:ext cx="4045200" cy="15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6" name="Google Shape;46;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47" name="Google Shape;47;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8" name="Google Shape;4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a:endParaRPr/>
          </a:p>
        </p:txBody>
      </p:sp>
      <p:sp>
        <p:nvSpPr>
          <p:cNvPr id="51" name="Google Shape;51;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2"/>
        <p:cNvGrpSpPr/>
        <p:nvPr/>
      </p:nvGrpSpPr>
      <p:grpSpPr>
        <a:xfrm>
          <a:off x="0" y="0"/>
          <a:ext cx="0" cy="0"/>
          <a:chOff x="0" y="0"/>
          <a:chExt cx="0" cy="0"/>
        </a:xfrm>
      </p:grpSpPr>
      <p:sp>
        <p:nvSpPr>
          <p:cNvPr id="53" name="Google Shape;53;p11"/>
          <p:cNvSpPr/>
          <p:nvPr/>
        </p:nvSpPr>
        <p:spPr>
          <a:xfrm>
            <a:off x="150" y="5076825"/>
            <a:ext cx="9143700" cy="66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1"/>
          <p:cNvSpPr txBox="1">
            <a:spLocks noGrp="1"/>
          </p:cNvSpPr>
          <p:nvPr>
            <p:ph type="title" hasCustomPrompt="1"/>
          </p:nvPr>
        </p:nvSpPr>
        <p:spPr>
          <a:xfrm>
            <a:off x="387900" y="1152450"/>
            <a:ext cx="83682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55" name="Google Shape;55;p11"/>
          <p:cNvSpPr txBox="1">
            <a:spLocks noGrp="1"/>
          </p:cNvSpPr>
          <p:nvPr>
            <p:ph type="body" idx="1"/>
          </p:nvPr>
        </p:nvSpPr>
        <p:spPr>
          <a:xfrm>
            <a:off x="387900" y="2919450"/>
            <a:ext cx="83682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rina">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87900" y="458025"/>
            <a:ext cx="8368200" cy="6861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a:endParaRPr/>
          </a:p>
        </p:txBody>
      </p:sp>
      <p:sp>
        <p:nvSpPr>
          <p:cNvPr id="7" name="Google Shape;7;p1"/>
          <p:cNvSpPr txBox="1">
            <a:spLocks noGrp="1"/>
          </p:cNvSpPr>
          <p:nvPr>
            <p:ph type="body" idx="1"/>
          </p:nvPr>
        </p:nvSpPr>
        <p:spPr>
          <a:xfrm>
            <a:off x="387900" y="1489824"/>
            <a:ext cx="8368200" cy="3078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1680300" y="728007"/>
            <a:ext cx="5783400" cy="1457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SzPts val="990"/>
              <a:buNone/>
            </a:pPr>
            <a:r>
              <a:rPr lang="en-GB" sz="2660" b="1" dirty="0">
                <a:latin typeface="Arial" panose="020B0604020202020204" pitchFamily="34" charset="0"/>
                <a:ea typeface="Times New Roman"/>
                <a:cs typeface="Arial" panose="020B0604020202020204" pitchFamily="34" charset="0"/>
                <a:sym typeface="Times New Roman"/>
              </a:rPr>
              <a:t>Developing Innovation and Creativity for Business Advantage</a:t>
            </a:r>
            <a:endParaRPr sz="2660" dirty="0">
              <a:latin typeface="Arial" panose="020B0604020202020204" pitchFamily="34" charset="0"/>
              <a:ea typeface="Times New Roman"/>
              <a:cs typeface="Arial" panose="020B0604020202020204" pitchFamily="34" charset="0"/>
              <a:sym typeface="Times New Roman"/>
            </a:endParaRPr>
          </a:p>
        </p:txBody>
      </p:sp>
      <p:sp>
        <p:nvSpPr>
          <p:cNvPr id="64" name="Google Shape;64;p13"/>
          <p:cNvSpPr txBox="1">
            <a:spLocks noGrp="1"/>
          </p:cNvSpPr>
          <p:nvPr>
            <p:ph type="subTitle" idx="1"/>
          </p:nvPr>
        </p:nvSpPr>
        <p:spPr>
          <a:xfrm>
            <a:off x="1747209" y="2185407"/>
            <a:ext cx="5783400" cy="909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200" b="1" i="1" dirty="0">
                <a:latin typeface="Times New Roman"/>
                <a:ea typeface="Times New Roman"/>
                <a:cs typeface="Times New Roman"/>
                <a:sym typeface="Times New Roman"/>
              </a:rPr>
              <a:t>Task 2</a:t>
            </a:r>
            <a:endParaRPr sz="3200" b="1" i="1" dirty="0">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0621A443-F8D3-957A-37B0-2CCC8102FCD7}"/>
              </a:ext>
            </a:extLst>
          </p:cNvPr>
          <p:cNvSpPr txBox="1"/>
          <p:nvPr/>
        </p:nvSpPr>
        <p:spPr>
          <a:xfrm>
            <a:off x="1784563" y="3273475"/>
            <a:ext cx="3315629" cy="738664"/>
          </a:xfrm>
          <a:prstGeom prst="rect">
            <a:avLst/>
          </a:prstGeom>
          <a:noFill/>
        </p:spPr>
        <p:txBody>
          <a:bodyPr wrap="square" rtlCol="0">
            <a:spAutoFit/>
          </a:bodyPr>
          <a:lstStyle/>
          <a:p>
            <a:r>
              <a:rPr lang="en-GB" dirty="0">
                <a:solidFill>
                  <a:schemeClr val="tx1"/>
                </a:solidFill>
              </a:rPr>
              <a:t>Student Name: Petru Parasca</a:t>
            </a:r>
          </a:p>
          <a:p>
            <a:r>
              <a:rPr lang="en-GB" dirty="0">
                <a:solidFill>
                  <a:schemeClr val="tx1"/>
                </a:solidFill>
              </a:rPr>
              <a:t>Student ID: 2123010</a:t>
            </a:r>
          </a:p>
          <a:p>
            <a:r>
              <a:rPr lang="en-GB" dirty="0">
                <a:solidFill>
                  <a:schemeClr val="tx1"/>
                </a:solidFill>
              </a:rPr>
              <a:t>Lecturer: Ivan Rodriguez Hernandez</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2400" b="1">
                <a:latin typeface="Times New Roman"/>
                <a:ea typeface="Times New Roman"/>
                <a:cs typeface="Times New Roman"/>
                <a:sym typeface="Times New Roman"/>
              </a:rPr>
              <a:t>Introduction </a:t>
            </a:r>
            <a:endParaRPr sz="2400"/>
          </a:p>
        </p:txBody>
      </p:sp>
      <p:sp>
        <p:nvSpPr>
          <p:cNvPr id="70" name="Google Shape;70;p14"/>
          <p:cNvSpPr txBox="1">
            <a:spLocks noGrp="1"/>
          </p:cNvSpPr>
          <p:nvPr>
            <p:ph type="body" idx="1"/>
          </p:nvPr>
        </p:nvSpPr>
        <p:spPr>
          <a:xfrm>
            <a:off x="323475" y="1246625"/>
            <a:ext cx="5302500" cy="3416400"/>
          </a:xfrm>
          <a:prstGeom prst="rect">
            <a:avLst/>
          </a:prstGeom>
        </p:spPr>
        <p:txBody>
          <a:bodyPr spcFirstLastPara="1" wrap="square" lIns="91425" tIns="91425" rIns="91425" bIns="91425" anchor="t" anchorCtr="0">
            <a:noAutofit/>
          </a:bodyPr>
          <a:lstStyle/>
          <a:p>
            <a:pPr marL="457200" lvl="0" indent="-343970" algn="just" rtl="0">
              <a:lnSpc>
                <a:spcPct val="130000"/>
              </a:lnSpc>
              <a:spcBef>
                <a:spcPts val="0"/>
              </a:spcBef>
              <a:spcAft>
                <a:spcPts val="0"/>
              </a:spcAft>
              <a:buClr>
                <a:schemeClr val="dk1"/>
              </a:buClr>
              <a:buSzPts val="1817"/>
              <a:buFont typeface="Times New Roman"/>
              <a:buChar char="●"/>
            </a:pPr>
            <a:r>
              <a:rPr lang="en-GB" sz="1816" dirty="0">
                <a:solidFill>
                  <a:schemeClr val="dk1"/>
                </a:solidFill>
                <a:latin typeface="Arial" panose="020B0604020202020204" pitchFamily="34" charset="0"/>
                <a:ea typeface="Times New Roman"/>
                <a:cs typeface="Arial" panose="020B0604020202020204" pitchFamily="34" charset="0"/>
                <a:sym typeface="Times New Roman"/>
              </a:rPr>
              <a:t>Provide the discussion related to the written submission of the project topic </a:t>
            </a:r>
            <a:endParaRPr sz="1816"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3970" algn="just" rtl="0">
              <a:lnSpc>
                <a:spcPct val="130000"/>
              </a:lnSpc>
              <a:spcBef>
                <a:spcPts val="0"/>
              </a:spcBef>
              <a:spcAft>
                <a:spcPts val="0"/>
              </a:spcAft>
              <a:buClr>
                <a:schemeClr val="dk1"/>
              </a:buClr>
              <a:buSzPts val="1817"/>
              <a:buFont typeface="Times New Roman"/>
              <a:buChar char="●"/>
            </a:pPr>
            <a:r>
              <a:rPr lang="en-GB" sz="1816" dirty="0">
                <a:solidFill>
                  <a:schemeClr val="dk1"/>
                </a:solidFill>
                <a:latin typeface="Arial" panose="020B0604020202020204" pitchFamily="34" charset="0"/>
                <a:ea typeface="Times New Roman"/>
                <a:cs typeface="Arial" panose="020B0604020202020204" pitchFamily="34" charset="0"/>
                <a:sym typeface="Times New Roman"/>
              </a:rPr>
              <a:t>The slides will explore the various methods and research processes </a:t>
            </a:r>
            <a:endParaRPr sz="1816"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3970" algn="just" rtl="0">
              <a:lnSpc>
                <a:spcPct val="130000"/>
              </a:lnSpc>
              <a:spcBef>
                <a:spcPts val="0"/>
              </a:spcBef>
              <a:spcAft>
                <a:spcPts val="0"/>
              </a:spcAft>
              <a:buClr>
                <a:schemeClr val="dk1"/>
              </a:buClr>
              <a:buSzPts val="1817"/>
              <a:buFont typeface="Times New Roman"/>
              <a:buChar char="●"/>
            </a:pPr>
            <a:r>
              <a:rPr lang="en-GB" sz="1816" dirty="0">
                <a:solidFill>
                  <a:schemeClr val="dk1"/>
                </a:solidFill>
                <a:latin typeface="Arial" panose="020B0604020202020204" pitchFamily="34" charset="0"/>
                <a:ea typeface="Times New Roman"/>
                <a:cs typeface="Arial" panose="020B0604020202020204" pitchFamily="34" charset="0"/>
                <a:sym typeface="Times New Roman"/>
              </a:rPr>
              <a:t>Describe the used theory or model in the assignment. Information on the external sources </a:t>
            </a:r>
            <a:endParaRPr sz="1816"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3970" algn="just" rtl="0">
              <a:lnSpc>
                <a:spcPct val="130000"/>
              </a:lnSpc>
              <a:spcBef>
                <a:spcPts val="0"/>
              </a:spcBef>
              <a:spcAft>
                <a:spcPts val="0"/>
              </a:spcAft>
              <a:buClr>
                <a:schemeClr val="dk1"/>
              </a:buClr>
              <a:buSzPts val="1817"/>
              <a:buFont typeface="Times New Roman"/>
              <a:buChar char="●"/>
            </a:pPr>
            <a:r>
              <a:rPr lang="en-GB" sz="1816" dirty="0">
                <a:solidFill>
                  <a:schemeClr val="dk1"/>
                </a:solidFill>
                <a:latin typeface="Arial" panose="020B0604020202020204" pitchFamily="34" charset="0"/>
                <a:ea typeface="Times New Roman"/>
                <a:cs typeface="Arial" panose="020B0604020202020204" pitchFamily="34" charset="0"/>
                <a:sym typeface="Times New Roman"/>
              </a:rPr>
              <a:t>Various challenges during the creation of the project</a:t>
            </a:r>
            <a:endParaRPr sz="1816"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3970" algn="just" rtl="0">
              <a:lnSpc>
                <a:spcPct val="130000"/>
              </a:lnSpc>
              <a:spcBef>
                <a:spcPts val="0"/>
              </a:spcBef>
              <a:spcAft>
                <a:spcPts val="0"/>
              </a:spcAft>
              <a:buClr>
                <a:schemeClr val="dk1"/>
              </a:buClr>
              <a:buSzPts val="1817"/>
              <a:buFont typeface="Times New Roman"/>
              <a:buChar char="●"/>
            </a:pPr>
            <a:r>
              <a:rPr lang="en-GB" sz="1816" dirty="0">
                <a:solidFill>
                  <a:schemeClr val="dk1"/>
                </a:solidFill>
                <a:latin typeface="Arial" panose="020B0604020202020204" pitchFamily="34" charset="0"/>
                <a:ea typeface="Times New Roman"/>
                <a:cs typeface="Arial" panose="020B0604020202020204" pitchFamily="34" charset="0"/>
                <a:sym typeface="Times New Roman"/>
              </a:rPr>
              <a:t>Address the learning outcome</a:t>
            </a:r>
            <a:endParaRPr sz="1816"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30000"/>
              </a:lnSpc>
              <a:spcBef>
                <a:spcPts val="0"/>
              </a:spcBef>
              <a:spcAft>
                <a:spcPts val="0"/>
              </a:spcAft>
              <a:buClr>
                <a:schemeClr val="dk1"/>
              </a:buClr>
              <a:buSzPts val="852"/>
              <a:buFont typeface="Arial"/>
              <a:buNone/>
            </a:pPr>
            <a:endParaRPr sz="1030" dirty="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1200"/>
              </a:spcAft>
              <a:buSzPts val="852"/>
              <a:buNone/>
            </a:pPr>
            <a:endParaRPr sz="1495" dirty="0"/>
          </a:p>
        </p:txBody>
      </p:sp>
      <p:pic>
        <p:nvPicPr>
          <p:cNvPr id="71" name="Google Shape;71;p14"/>
          <p:cNvPicPr preferRelativeResize="0"/>
          <p:nvPr/>
        </p:nvPicPr>
        <p:blipFill>
          <a:blip r:embed="rId3">
            <a:alphaModFix/>
          </a:blip>
          <a:stretch>
            <a:fillRect/>
          </a:stretch>
        </p:blipFill>
        <p:spPr>
          <a:xfrm>
            <a:off x="5756975" y="1672650"/>
            <a:ext cx="3255000" cy="18228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2400" b="1" dirty="0">
                <a:latin typeface="Arial" panose="020B0604020202020204" pitchFamily="34" charset="0"/>
                <a:ea typeface="Times New Roman"/>
                <a:cs typeface="Arial" panose="020B0604020202020204" pitchFamily="34" charset="0"/>
                <a:sym typeface="Times New Roman"/>
              </a:rPr>
              <a:t>Type of research carried out </a:t>
            </a:r>
            <a:endParaRPr sz="2400" dirty="0">
              <a:latin typeface="Arial" panose="020B0604020202020204" pitchFamily="34" charset="0"/>
              <a:cs typeface="Arial" panose="020B0604020202020204" pitchFamily="34" charset="0"/>
            </a:endParaRPr>
          </a:p>
        </p:txBody>
      </p:sp>
      <p:sp>
        <p:nvSpPr>
          <p:cNvPr id="77" name="Google Shape;77;p15"/>
          <p:cNvSpPr txBox="1">
            <a:spLocks noGrp="1"/>
          </p:cNvSpPr>
          <p:nvPr>
            <p:ph type="body" idx="1"/>
          </p:nvPr>
        </p:nvSpPr>
        <p:spPr>
          <a:xfrm>
            <a:off x="311699" y="1281950"/>
            <a:ext cx="5226739" cy="3416400"/>
          </a:xfrm>
          <a:prstGeom prst="rect">
            <a:avLst/>
          </a:prstGeom>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The type of research which was carried on for developing the project was </a:t>
            </a:r>
            <a:r>
              <a:rPr lang="en-GB" b="1" i="1" dirty="0">
                <a:latin typeface="Arial" panose="020B0604020202020204" pitchFamily="34" charset="0"/>
                <a:ea typeface="Times New Roman"/>
                <a:cs typeface="Arial" panose="020B0604020202020204" pitchFamily="34" charset="0"/>
                <a:sym typeface="Times New Roman"/>
              </a:rPr>
              <a:t>secondary research</a:t>
            </a:r>
            <a:r>
              <a:rPr lang="en-GB" dirty="0">
                <a:latin typeface="Arial" panose="020B0604020202020204" pitchFamily="34" charset="0"/>
                <a:ea typeface="Times New Roman"/>
                <a:cs typeface="Arial" panose="020B0604020202020204" pitchFamily="34" charset="0"/>
                <a:sym typeface="Times New Roman"/>
              </a:rPr>
              <a:t> </a:t>
            </a:r>
            <a:endParaRPr dirty="0">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Method of gathering all the information that has been analysed and collected by another party rather than the original author</a:t>
            </a:r>
            <a:endParaRPr dirty="0">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It is the process of collecting information from readily available sources.</a:t>
            </a:r>
            <a:endParaRPr dirty="0">
              <a:latin typeface="Arial" panose="020B0604020202020204" pitchFamily="34" charset="0"/>
              <a:cs typeface="Arial" panose="020B0604020202020204" pitchFamily="34" charset="0"/>
            </a:endParaRPr>
          </a:p>
        </p:txBody>
      </p:sp>
      <p:pic>
        <p:nvPicPr>
          <p:cNvPr id="78" name="Google Shape;78;p15"/>
          <p:cNvPicPr preferRelativeResize="0"/>
          <p:nvPr/>
        </p:nvPicPr>
        <p:blipFill>
          <a:blip r:embed="rId3">
            <a:alphaModFix/>
          </a:blip>
          <a:stretch>
            <a:fillRect/>
          </a:stretch>
        </p:blipFill>
        <p:spPr>
          <a:xfrm>
            <a:off x="5709424" y="1583472"/>
            <a:ext cx="3328726" cy="240283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Continuation </a:t>
            </a:r>
            <a:endParaRPr sz="2420" b="1">
              <a:latin typeface="Times New Roman"/>
              <a:ea typeface="Times New Roman"/>
              <a:cs typeface="Times New Roman"/>
              <a:sym typeface="Times New Roman"/>
            </a:endParaRPr>
          </a:p>
        </p:txBody>
      </p:sp>
      <p:sp>
        <p:nvSpPr>
          <p:cNvPr id="84" name="Google Shape;84;p16"/>
          <p:cNvSpPr txBox="1">
            <a:spLocks noGrp="1"/>
          </p:cNvSpPr>
          <p:nvPr>
            <p:ph type="body" idx="1"/>
          </p:nvPr>
        </p:nvSpPr>
        <p:spPr>
          <a:xfrm>
            <a:off x="299924" y="1258400"/>
            <a:ext cx="5587919" cy="3416400"/>
          </a:xfrm>
          <a:prstGeom prst="rect">
            <a:avLst/>
          </a:prstGeom>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Qualitative research is the method of gathering non-numerical data or information </a:t>
            </a:r>
            <a:endParaRPr dirty="0">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Applied to explore the main concept related to innovation and creativity with the support of in-depth explanation </a:t>
            </a:r>
            <a:endParaRPr dirty="0">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Quantitative research is associated with the collection of numerical data. </a:t>
            </a:r>
            <a:endParaRPr dirty="0">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Arial" panose="020B0604020202020204" pitchFamily="34" charset="0"/>
                <a:ea typeface="Times New Roman"/>
                <a:cs typeface="Arial" panose="020B0604020202020204" pitchFamily="34" charset="0"/>
                <a:sym typeface="Times New Roman"/>
              </a:rPr>
              <a:t>To gather the numerical data related to the financial state, number of stores and more </a:t>
            </a:r>
            <a:endParaRPr dirty="0">
              <a:latin typeface="Arial" panose="020B0604020202020204" pitchFamily="34" charset="0"/>
              <a:cs typeface="Arial" panose="020B0604020202020204" pitchFamily="34" charset="0"/>
            </a:endParaRPr>
          </a:p>
        </p:txBody>
      </p:sp>
      <p:pic>
        <p:nvPicPr>
          <p:cNvPr id="85" name="Google Shape;85;p16"/>
          <p:cNvPicPr preferRelativeResize="0"/>
          <p:nvPr/>
        </p:nvPicPr>
        <p:blipFill>
          <a:blip r:embed="rId3">
            <a:alphaModFix/>
          </a:blip>
          <a:stretch>
            <a:fillRect/>
          </a:stretch>
        </p:blipFill>
        <p:spPr>
          <a:xfrm>
            <a:off x="5887844" y="1471961"/>
            <a:ext cx="3065256" cy="191057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87900" y="654425"/>
            <a:ext cx="8368200" cy="686100"/>
          </a:xfrm>
          <a:prstGeom prst="rect">
            <a:avLst/>
          </a:prstGeom>
        </p:spPr>
        <p:txBody>
          <a:bodyPr spcFirstLastPara="1" wrap="square" lIns="91425" tIns="91425" rIns="91425" bIns="91425" anchor="b" anchorCtr="0">
            <a:noAutofit/>
          </a:bodyPr>
          <a:lstStyle/>
          <a:p>
            <a:pPr marL="0" lvl="0" indent="0" algn="just" rtl="0">
              <a:lnSpc>
                <a:spcPct val="150000"/>
              </a:lnSpc>
              <a:spcBef>
                <a:spcPts val="1800"/>
              </a:spcBef>
              <a:spcAft>
                <a:spcPts val="0"/>
              </a:spcAft>
              <a:buNone/>
            </a:pPr>
            <a:endParaRPr sz="2400" b="1" dirty="0">
              <a:latin typeface="Times New Roman"/>
              <a:ea typeface="Times New Roman"/>
              <a:cs typeface="Times New Roman"/>
              <a:sym typeface="Times New Roman"/>
            </a:endParaRPr>
          </a:p>
          <a:p>
            <a:pPr marL="0" lvl="0" indent="0" algn="just" rtl="0">
              <a:lnSpc>
                <a:spcPct val="150000"/>
              </a:lnSpc>
              <a:spcBef>
                <a:spcPts val="1800"/>
              </a:spcBef>
              <a:spcAft>
                <a:spcPts val="0"/>
              </a:spcAft>
              <a:buNone/>
            </a:pPr>
            <a:endParaRPr sz="2400" b="1" dirty="0">
              <a:latin typeface="Times New Roman"/>
              <a:ea typeface="Times New Roman"/>
              <a:cs typeface="Times New Roman"/>
              <a:sym typeface="Times New Roman"/>
            </a:endParaRPr>
          </a:p>
          <a:p>
            <a:pPr marL="0" lvl="0" indent="0" algn="just" rtl="0">
              <a:lnSpc>
                <a:spcPct val="150000"/>
              </a:lnSpc>
              <a:spcBef>
                <a:spcPts val="1800"/>
              </a:spcBef>
              <a:spcAft>
                <a:spcPts val="0"/>
              </a:spcAft>
              <a:buNone/>
            </a:pPr>
            <a:endParaRPr sz="2400" b="1" dirty="0">
              <a:latin typeface="Times New Roman"/>
              <a:ea typeface="Times New Roman"/>
              <a:cs typeface="Times New Roman"/>
              <a:sym typeface="Times New Roman"/>
            </a:endParaRPr>
          </a:p>
          <a:p>
            <a:pPr marL="0" lvl="0" indent="0" algn="just" rtl="0">
              <a:lnSpc>
                <a:spcPct val="150000"/>
              </a:lnSpc>
              <a:spcBef>
                <a:spcPts val="1800"/>
              </a:spcBef>
              <a:spcAft>
                <a:spcPts val="0"/>
              </a:spcAft>
              <a:buNone/>
            </a:pPr>
            <a:endParaRPr sz="2400" b="1" dirty="0">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ts val="1100"/>
              <a:buFont typeface="Arial"/>
              <a:buNone/>
            </a:pPr>
            <a:r>
              <a:rPr lang="en-GB" sz="2400" b="1" dirty="0">
                <a:latin typeface="Arial" panose="020B0604020202020204" pitchFamily="34" charset="0"/>
                <a:ea typeface="Times New Roman"/>
                <a:cs typeface="Arial" panose="020B0604020202020204" pitchFamily="34" charset="0"/>
                <a:sym typeface="Times New Roman"/>
              </a:rPr>
              <a:t>How relevant information was searched for and sorted?</a:t>
            </a:r>
            <a:endParaRPr sz="2400" b="1" dirty="0">
              <a:latin typeface="Arial" panose="020B0604020202020204" pitchFamily="34" charset="0"/>
              <a:ea typeface="Times New Roman"/>
              <a:cs typeface="Arial" panose="020B0604020202020204" pitchFamily="34" charset="0"/>
              <a:sym typeface="Times New Roman"/>
            </a:endParaRPr>
          </a:p>
          <a:p>
            <a:pPr marL="0" lvl="0" indent="0" algn="l" rtl="0">
              <a:spcBef>
                <a:spcPts val="600"/>
              </a:spcBef>
              <a:spcAft>
                <a:spcPts val="0"/>
              </a:spcAft>
              <a:buNone/>
            </a:pPr>
            <a:endParaRPr sz="2400" dirty="0"/>
          </a:p>
        </p:txBody>
      </p:sp>
      <p:sp>
        <p:nvSpPr>
          <p:cNvPr id="91" name="Google Shape;91;p17"/>
          <p:cNvSpPr txBox="1">
            <a:spLocks noGrp="1"/>
          </p:cNvSpPr>
          <p:nvPr>
            <p:ph type="body" idx="1"/>
          </p:nvPr>
        </p:nvSpPr>
        <p:spPr>
          <a:xfrm>
            <a:off x="170650" y="1340525"/>
            <a:ext cx="5526300" cy="34164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With the help of “inclusion and exclusion criteria”</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The </a:t>
            </a:r>
            <a:r>
              <a:rPr lang="en-GB" b="1" i="1" dirty="0">
                <a:solidFill>
                  <a:schemeClr val="dk1"/>
                </a:solidFill>
                <a:latin typeface="Arial" panose="020B0604020202020204" pitchFamily="34" charset="0"/>
                <a:ea typeface="Times New Roman"/>
                <a:cs typeface="Arial" panose="020B0604020202020204" pitchFamily="34" charset="0"/>
                <a:sym typeface="Times New Roman"/>
              </a:rPr>
              <a:t>inclusion criteria</a:t>
            </a:r>
            <a:r>
              <a:rPr lang="en-GB" dirty="0">
                <a:solidFill>
                  <a:schemeClr val="dk1"/>
                </a:solidFill>
                <a:latin typeface="Arial" panose="020B0604020202020204" pitchFamily="34" charset="0"/>
                <a:ea typeface="Times New Roman"/>
                <a:cs typeface="Arial" panose="020B0604020202020204" pitchFamily="34" charset="0"/>
                <a:sym typeface="Times New Roman"/>
              </a:rPr>
              <a:t> are the process of including the relevant sources</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To sort out the needed secondary sources for accumulating all the relevant information on innovation and creativity</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It has been used to include all the sources that provided updated and adequate information on the given topic.</a:t>
            </a:r>
            <a:endParaRPr dirty="0">
              <a:latin typeface="Arial" panose="020B0604020202020204" pitchFamily="34" charset="0"/>
              <a:cs typeface="Arial" panose="020B0604020202020204" pitchFamily="34" charset="0"/>
            </a:endParaRPr>
          </a:p>
        </p:txBody>
      </p:sp>
      <p:pic>
        <p:nvPicPr>
          <p:cNvPr id="92" name="Google Shape;92;p17"/>
          <p:cNvPicPr preferRelativeResize="0"/>
          <p:nvPr/>
        </p:nvPicPr>
        <p:blipFill>
          <a:blip r:embed="rId3">
            <a:alphaModFix/>
          </a:blip>
          <a:stretch>
            <a:fillRect/>
          </a:stretch>
        </p:blipFill>
        <p:spPr>
          <a:xfrm>
            <a:off x="6079050" y="1293263"/>
            <a:ext cx="2807900" cy="25569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8"/>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Continuation </a:t>
            </a:r>
            <a:endParaRPr sz="2420" b="1">
              <a:latin typeface="Times New Roman"/>
              <a:ea typeface="Times New Roman"/>
              <a:cs typeface="Times New Roman"/>
              <a:sym typeface="Times New Roman"/>
            </a:endParaRPr>
          </a:p>
        </p:txBody>
      </p:sp>
      <p:sp>
        <p:nvSpPr>
          <p:cNvPr id="98" name="Google Shape;98;p18"/>
          <p:cNvSpPr txBox="1">
            <a:spLocks noGrp="1"/>
          </p:cNvSpPr>
          <p:nvPr>
            <p:ph type="body" idx="1"/>
          </p:nvPr>
        </p:nvSpPr>
        <p:spPr>
          <a:xfrm>
            <a:off x="288200" y="1458050"/>
            <a:ext cx="4667100" cy="34164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The </a:t>
            </a:r>
            <a:r>
              <a:rPr lang="en-GB" b="1" i="1" dirty="0">
                <a:solidFill>
                  <a:schemeClr val="dk1"/>
                </a:solidFill>
                <a:latin typeface="Arial" panose="020B0604020202020204" pitchFamily="34" charset="0"/>
                <a:ea typeface="Times New Roman"/>
                <a:cs typeface="Arial" panose="020B0604020202020204" pitchFamily="34" charset="0"/>
                <a:sym typeface="Times New Roman"/>
              </a:rPr>
              <a:t>exclusion criteria</a:t>
            </a:r>
            <a:r>
              <a:rPr lang="en-GB" dirty="0">
                <a:solidFill>
                  <a:schemeClr val="dk1"/>
                </a:solidFill>
                <a:latin typeface="Arial" panose="020B0604020202020204" pitchFamily="34" charset="0"/>
                <a:ea typeface="Times New Roman"/>
                <a:cs typeface="Arial" panose="020B0604020202020204" pitchFamily="34" charset="0"/>
                <a:sym typeface="Times New Roman"/>
              </a:rPr>
              <a:t> are regarded as the process of excluding all the unneeded sources and information </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Terminate all the secondary sources that were published before 2019 and the ones that had no access</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These two methods have helped the researcher in finding the relevant information </a:t>
            </a:r>
            <a:endParaRPr dirty="0">
              <a:latin typeface="Arial" panose="020B0604020202020204" pitchFamily="34" charset="0"/>
              <a:cs typeface="Arial" panose="020B0604020202020204" pitchFamily="34" charset="0"/>
            </a:endParaRPr>
          </a:p>
        </p:txBody>
      </p:sp>
      <p:pic>
        <p:nvPicPr>
          <p:cNvPr id="99" name="Google Shape;99;p18"/>
          <p:cNvPicPr preferRelativeResize="0"/>
          <p:nvPr/>
        </p:nvPicPr>
        <p:blipFill>
          <a:blip r:embed="rId3">
            <a:alphaModFix/>
          </a:blip>
          <a:stretch>
            <a:fillRect/>
          </a:stretch>
        </p:blipFill>
        <p:spPr>
          <a:xfrm>
            <a:off x="5169750" y="2119250"/>
            <a:ext cx="3822650" cy="1893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2400" b="1" dirty="0">
                <a:latin typeface="Arial" panose="020B0604020202020204" pitchFamily="34" charset="0"/>
                <a:ea typeface="Times New Roman"/>
                <a:cs typeface="Arial" panose="020B0604020202020204" pitchFamily="34" charset="0"/>
                <a:sym typeface="Times New Roman"/>
              </a:rPr>
              <a:t>What concepts/theories/class notes were explored and how</a:t>
            </a:r>
            <a:endParaRPr sz="2400" dirty="0">
              <a:latin typeface="Arial" panose="020B0604020202020204" pitchFamily="34" charset="0"/>
              <a:cs typeface="Arial" panose="020B0604020202020204" pitchFamily="34" charset="0"/>
            </a:endParaRPr>
          </a:p>
        </p:txBody>
      </p:sp>
      <p:sp>
        <p:nvSpPr>
          <p:cNvPr id="105" name="Google Shape;105;p19"/>
          <p:cNvSpPr txBox="1">
            <a:spLocks noGrp="1"/>
          </p:cNvSpPr>
          <p:nvPr>
            <p:ph type="body" idx="1"/>
          </p:nvPr>
        </p:nvSpPr>
        <p:spPr>
          <a:xfrm>
            <a:off x="241175" y="1364025"/>
            <a:ext cx="5713576" cy="3416400"/>
          </a:xfrm>
          <a:prstGeom prst="rect">
            <a:avLst/>
          </a:prstGeom>
        </p:spPr>
        <p:txBody>
          <a:bodyPr spcFirstLastPara="1" wrap="square" lIns="91425" tIns="91425" rIns="91425" bIns="91425" anchor="t" anchorCtr="0">
            <a:noAutofit/>
          </a:bodyPr>
          <a:lstStyle/>
          <a:p>
            <a:pPr marL="457200" lvl="0" indent="-340677" algn="just" rtl="0">
              <a:lnSpc>
                <a:spcPct val="130000"/>
              </a:lnSpc>
              <a:spcBef>
                <a:spcPts val="0"/>
              </a:spcBef>
              <a:spcAft>
                <a:spcPts val="0"/>
              </a:spcAft>
              <a:buClr>
                <a:schemeClr val="dk1"/>
              </a:buClr>
              <a:buSzPts val="1765"/>
              <a:buFont typeface="Times New Roman"/>
              <a:buChar char="●"/>
            </a:pPr>
            <a:r>
              <a:rPr lang="en-GB" sz="1765" dirty="0">
                <a:solidFill>
                  <a:schemeClr val="dk1"/>
                </a:solidFill>
                <a:latin typeface="Arial" panose="020B0604020202020204" pitchFamily="34" charset="0"/>
                <a:ea typeface="Times New Roman"/>
                <a:cs typeface="Arial" panose="020B0604020202020204" pitchFamily="34" charset="0"/>
                <a:sym typeface="Times New Roman"/>
              </a:rPr>
              <a:t>The theoretical model known as “ SCAMPER” has been explored in the assignment</a:t>
            </a:r>
            <a:endParaRPr sz="1765"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0677" algn="just" rtl="0">
              <a:lnSpc>
                <a:spcPct val="130000"/>
              </a:lnSpc>
              <a:spcBef>
                <a:spcPts val="0"/>
              </a:spcBef>
              <a:spcAft>
                <a:spcPts val="0"/>
              </a:spcAft>
              <a:buClr>
                <a:schemeClr val="dk1"/>
              </a:buClr>
              <a:buSzPts val="1765"/>
              <a:buFont typeface="Times New Roman"/>
              <a:buChar char="●"/>
            </a:pPr>
            <a:r>
              <a:rPr lang="en-GB" sz="1765" dirty="0">
                <a:solidFill>
                  <a:schemeClr val="dk1"/>
                </a:solidFill>
                <a:latin typeface="Arial" panose="020B0604020202020204" pitchFamily="34" charset="0"/>
                <a:ea typeface="Times New Roman"/>
                <a:cs typeface="Arial" panose="020B0604020202020204" pitchFamily="34" charset="0"/>
                <a:sym typeface="Times New Roman"/>
              </a:rPr>
              <a:t>It is the model which provides the business organisation with the idea of developing new products and services </a:t>
            </a:r>
            <a:endParaRPr sz="1765"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0677" algn="just" rtl="0">
              <a:lnSpc>
                <a:spcPct val="130000"/>
              </a:lnSpc>
              <a:spcBef>
                <a:spcPts val="0"/>
              </a:spcBef>
              <a:spcAft>
                <a:spcPts val="0"/>
              </a:spcAft>
              <a:buClr>
                <a:schemeClr val="dk1"/>
              </a:buClr>
              <a:buSzPts val="1765"/>
              <a:buFont typeface="Times New Roman"/>
              <a:buChar char="●"/>
            </a:pPr>
            <a:r>
              <a:rPr lang="en-GB" sz="1765" dirty="0">
                <a:solidFill>
                  <a:schemeClr val="dk1"/>
                </a:solidFill>
                <a:latin typeface="Arial" panose="020B0604020202020204" pitchFamily="34" charset="0"/>
                <a:ea typeface="Times New Roman"/>
                <a:cs typeface="Arial" panose="020B0604020202020204" pitchFamily="34" charset="0"/>
                <a:sym typeface="Times New Roman"/>
              </a:rPr>
              <a:t>Known as the powerful model for generating creativity to develop new solutions or ideas</a:t>
            </a:r>
            <a:endParaRPr sz="1765"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0677" algn="just" rtl="0">
              <a:lnSpc>
                <a:spcPct val="130000"/>
              </a:lnSpc>
              <a:spcBef>
                <a:spcPts val="0"/>
              </a:spcBef>
              <a:spcAft>
                <a:spcPts val="0"/>
              </a:spcAft>
              <a:buClr>
                <a:schemeClr val="dk1"/>
              </a:buClr>
              <a:buSzPts val="1765"/>
              <a:buFont typeface="Times New Roman"/>
              <a:buChar char="●"/>
            </a:pPr>
            <a:r>
              <a:rPr lang="en-GB" sz="1765" dirty="0">
                <a:solidFill>
                  <a:schemeClr val="dk1"/>
                </a:solidFill>
                <a:latin typeface="Arial" panose="020B0604020202020204" pitchFamily="34" charset="0"/>
                <a:ea typeface="Times New Roman"/>
                <a:cs typeface="Arial" panose="020B0604020202020204" pitchFamily="34" charset="0"/>
                <a:sym typeface="Times New Roman"/>
              </a:rPr>
              <a:t>The seven dimensions of this model include “substitute, combine, adapt, modify, put to another use, eliminate and reverse”.</a:t>
            </a:r>
            <a:endParaRPr sz="1765" dirty="0">
              <a:latin typeface="Arial" panose="020B0604020202020204" pitchFamily="34" charset="0"/>
              <a:cs typeface="Arial" panose="020B0604020202020204" pitchFamily="34" charset="0"/>
            </a:endParaRPr>
          </a:p>
        </p:txBody>
      </p:sp>
      <p:pic>
        <p:nvPicPr>
          <p:cNvPr id="106" name="Google Shape;106;p19"/>
          <p:cNvPicPr preferRelativeResize="0"/>
          <p:nvPr/>
        </p:nvPicPr>
        <p:blipFill>
          <a:blip r:embed="rId3">
            <a:alphaModFix/>
          </a:blip>
          <a:stretch>
            <a:fillRect/>
          </a:stretch>
        </p:blipFill>
        <p:spPr>
          <a:xfrm>
            <a:off x="6066263" y="1364025"/>
            <a:ext cx="2889212" cy="288087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Continuation </a:t>
            </a:r>
            <a:endParaRPr sz="2420" b="1">
              <a:latin typeface="Times New Roman"/>
              <a:ea typeface="Times New Roman"/>
              <a:cs typeface="Times New Roman"/>
              <a:sym typeface="Times New Roman"/>
            </a:endParaRPr>
          </a:p>
        </p:txBody>
      </p:sp>
      <p:sp>
        <p:nvSpPr>
          <p:cNvPr id="112" name="Google Shape;112;p20"/>
          <p:cNvSpPr txBox="1">
            <a:spLocks noGrp="1"/>
          </p:cNvSpPr>
          <p:nvPr>
            <p:ph type="body" idx="1"/>
          </p:nvPr>
        </p:nvSpPr>
        <p:spPr>
          <a:xfrm>
            <a:off x="152100" y="1411050"/>
            <a:ext cx="4836212" cy="3416400"/>
          </a:xfrm>
          <a:prstGeom prst="rect">
            <a:avLst/>
          </a:prstGeom>
        </p:spPr>
        <p:txBody>
          <a:bodyPr spcFirstLastPara="1" wrap="square" lIns="91425" tIns="91425" rIns="91425" bIns="91425" anchor="t" anchorCtr="0">
            <a:normAutofit lnSpcReduction="10000"/>
          </a:bodyPr>
          <a:lstStyle/>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Searching its name in scholarly literature, academic books and internet sources</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This theory was identified for evaluating the failure which has limited Victoria’s Secrets in bringing innovation </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Explore the key suggestions that can be applied by the company for improving its innovative performance </a:t>
            </a:r>
            <a:endParaRPr dirty="0">
              <a:latin typeface="Arial" panose="020B0604020202020204" pitchFamily="34" charset="0"/>
              <a:cs typeface="Arial" panose="020B0604020202020204" pitchFamily="34" charset="0"/>
            </a:endParaRPr>
          </a:p>
        </p:txBody>
      </p:sp>
      <p:pic>
        <p:nvPicPr>
          <p:cNvPr id="113" name="Google Shape;113;p20"/>
          <p:cNvPicPr preferRelativeResize="0"/>
          <p:nvPr/>
        </p:nvPicPr>
        <p:blipFill>
          <a:blip r:embed="rId3">
            <a:alphaModFix/>
          </a:blip>
          <a:stretch>
            <a:fillRect/>
          </a:stretch>
        </p:blipFill>
        <p:spPr>
          <a:xfrm>
            <a:off x="5359525" y="1144125"/>
            <a:ext cx="3608100" cy="34164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499412" y="903450"/>
            <a:ext cx="8368200" cy="686100"/>
          </a:xfrm>
          <a:prstGeom prst="rect">
            <a:avLst/>
          </a:prstGeom>
        </p:spPr>
        <p:txBody>
          <a:bodyPr spcFirstLastPara="1" wrap="square" lIns="91425" tIns="91425" rIns="91425" bIns="91425" anchor="b" anchorCtr="0">
            <a:noAutofit/>
          </a:bodyPr>
          <a:lstStyle/>
          <a:p>
            <a:pPr marL="0" lvl="0" indent="0" algn="just" rtl="0">
              <a:lnSpc>
                <a:spcPct val="150000"/>
              </a:lnSpc>
              <a:spcBef>
                <a:spcPts val="1800"/>
              </a:spcBef>
              <a:spcAft>
                <a:spcPts val="0"/>
              </a:spcAft>
              <a:buClr>
                <a:schemeClr val="dk1"/>
              </a:buClr>
              <a:buSzPts val="1100"/>
              <a:buFont typeface="Arial"/>
              <a:buNone/>
            </a:pPr>
            <a:r>
              <a:rPr lang="en-GB" sz="2100" b="1" dirty="0">
                <a:latin typeface="Arial" panose="020B0604020202020204" pitchFamily="34" charset="0"/>
                <a:ea typeface="Times New Roman"/>
                <a:cs typeface="Arial" panose="020B0604020202020204" pitchFamily="34" charset="0"/>
                <a:sym typeface="Times New Roman"/>
              </a:rPr>
              <a:t>Which external sources were most useful in writing the assignment? </a:t>
            </a:r>
            <a:endParaRPr sz="2100" b="1" dirty="0">
              <a:latin typeface="Arial" panose="020B0604020202020204" pitchFamily="34" charset="0"/>
              <a:ea typeface="Times New Roman"/>
              <a:cs typeface="Arial" panose="020B0604020202020204" pitchFamily="34" charset="0"/>
              <a:sym typeface="Times New Roman"/>
            </a:endParaRPr>
          </a:p>
          <a:p>
            <a:pPr marL="0" lvl="0" indent="0" algn="l" rtl="0">
              <a:spcBef>
                <a:spcPts val="600"/>
              </a:spcBef>
              <a:spcAft>
                <a:spcPts val="0"/>
              </a:spcAft>
              <a:buNone/>
            </a:pPr>
            <a:endParaRPr sz="2100" dirty="0"/>
          </a:p>
        </p:txBody>
      </p:sp>
      <p:sp>
        <p:nvSpPr>
          <p:cNvPr id="119" name="Google Shape;119;p21"/>
          <p:cNvSpPr txBox="1">
            <a:spLocks noGrp="1"/>
          </p:cNvSpPr>
          <p:nvPr>
            <p:ph type="body" idx="1"/>
          </p:nvPr>
        </p:nvSpPr>
        <p:spPr>
          <a:xfrm>
            <a:off x="105075" y="1246500"/>
            <a:ext cx="6095003" cy="3416400"/>
          </a:xfrm>
          <a:prstGeom prst="rect">
            <a:avLst/>
          </a:prstGeom>
        </p:spPr>
        <p:txBody>
          <a:bodyPr spcFirstLastPara="1" wrap="square" lIns="91425" tIns="91425" rIns="91425" bIns="91425" anchor="t" anchorCtr="0">
            <a:noAutofit/>
          </a:bodyPr>
          <a:lstStyle/>
          <a:p>
            <a:pPr marL="457200" lvl="0" indent="-334803" algn="just" rtl="0">
              <a:lnSpc>
                <a:spcPct val="150000"/>
              </a:lnSpc>
              <a:spcBef>
                <a:spcPts val="0"/>
              </a:spcBef>
              <a:spcAft>
                <a:spcPts val="0"/>
              </a:spcAft>
              <a:buClr>
                <a:schemeClr val="dk1"/>
              </a:buClr>
              <a:buSzPts val="1673"/>
              <a:buFont typeface="Times New Roman"/>
              <a:buChar char="●"/>
            </a:pPr>
            <a:r>
              <a:rPr lang="en-GB" sz="1672" dirty="0">
                <a:solidFill>
                  <a:schemeClr val="dk1"/>
                </a:solidFill>
                <a:latin typeface="Arial" panose="020B0604020202020204" pitchFamily="34" charset="0"/>
                <a:ea typeface="Times New Roman"/>
                <a:cs typeface="Arial" panose="020B0604020202020204" pitchFamily="34" charset="0"/>
                <a:sym typeface="Times New Roman"/>
              </a:rPr>
              <a:t>The </a:t>
            </a:r>
            <a:r>
              <a:rPr lang="en-GB" sz="1672" b="1" i="1" dirty="0">
                <a:solidFill>
                  <a:schemeClr val="dk1"/>
                </a:solidFill>
                <a:latin typeface="Arial" panose="020B0604020202020204" pitchFamily="34" charset="0"/>
                <a:ea typeface="Times New Roman"/>
                <a:cs typeface="Arial" panose="020B0604020202020204" pitchFamily="34" charset="0"/>
                <a:sym typeface="Times New Roman"/>
              </a:rPr>
              <a:t>website </a:t>
            </a:r>
            <a:r>
              <a:rPr lang="en-GB" sz="1672" dirty="0">
                <a:solidFill>
                  <a:schemeClr val="dk1"/>
                </a:solidFill>
                <a:latin typeface="Arial" panose="020B0604020202020204" pitchFamily="34" charset="0"/>
                <a:ea typeface="Times New Roman"/>
                <a:cs typeface="Arial" panose="020B0604020202020204" pitchFamily="34" charset="0"/>
                <a:sym typeface="Times New Roman"/>
              </a:rPr>
              <a:t>of the company helped the learner to gain an in-depth insight into Victoria’s Secret</a:t>
            </a:r>
            <a:endParaRPr sz="1672"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803" algn="just" rtl="0">
              <a:lnSpc>
                <a:spcPct val="150000"/>
              </a:lnSpc>
              <a:spcBef>
                <a:spcPts val="0"/>
              </a:spcBef>
              <a:spcAft>
                <a:spcPts val="0"/>
              </a:spcAft>
              <a:buClr>
                <a:schemeClr val="dk1"/>
              </a:buClr>
              <a:buSzPts val="1673"/>
              <a:buFont typeface="Times New Roman"/>
              <a:buChar char="●"/>
            </a:pPr>
            <a:r>
              <a:rPr lang="en-GB" sz="1672" dirty="0">
                <a:solidFill>
                  <a:schemeClr val="dk1"/>
                </a:solidFill>
                <a:latin typeface="Arial" panose="020B0604020202020204" pitchFamily="34" charset="0"/>
                <a:ea typeface="Times New Roman"/>
                <a:cs typeface="Arial" panose="020B0604020202020204" pitchFamily="34" charset="0"/>
                <a:sym typeface="Times New Roman"/>
              </a:rPr>
              <a:t>It helped the researcher in gathering the right information related to the establishment date, products and services, innovation </a:t>
            </a:r>
            <a:endParaRPr sz="1672"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803" algn="just" rtl="0">
              <a:lnSpc>
                <a:spcPct val="150000"/>
              </a:lnSpc>
              <a:spcBef>
                <a:spcPts val="0"/>
              </a:spcBef>
              <a:spcAft>
                <a:spcPts val="0"/>
              </a:spcAft>
              <a:buClr>
                <a:schemeClr val="dk1"/>
              </a:buClr>
              <a:buSzPts val="1673"/>
              <a:buFont typeface="Times New Roman"/>
              <a:buChar char="●"/>
            </a:pPr>
            <a:r>
              <a:rPr lang="en-GB" sz="1672" dirty="0">
                <a:solidFill>
                  <a:schemeClr val="dk1"/>
                </a:solidFill>
                <a:latin typeface="Arial" panose="020B0604020202020204" pitchFamily="34" charset="0"/>
                <a:ea typeface="Times New Roman"/>
                <a:cs typeface="Arial" panose="020B0604020202020204" pitchFamily="34" charset="0"/>
                <a:sym typeface="Times New Roman"/>
              </a:rPr>
              <a:t>The</a:t>
            </a:r>
            <a:r>
              <a:rPr lang="en-GB" sz="1672" b="1" i="1" dirty="0">
                <a:solidFill>
                  <a:schemeClr val="dk1"/>
                </a:solidFill>
                <a:latin typeface="Arial" panose="020B0604020202020204" pitchFamily="34" charset="0"/>
                <a:ea typeface="Times New Roman"/>
                <a:cs typeface="Arial" panose="020B0604020202020204" pitchFamily="34" charset="0"/>
                <a:sym typeface="Times New Roman"/>
              </a:rPr>
              <a:t> journal </a:t>
            </a:r>
            <a:r>
              <a:rPr lang="en-GB" sz="1672" dirty="0">
                <a:solidFill>
                  <a:schemeClr val="dk1"/>
                </a:solidFill>
                <a:latin typeface="Arial" panose="020B0604020202020204" pitchFamily="34" charset="0"/>
                <a:ea typeface="Times New Roman"/>
                <a:cs typeface="Arial" panose="020B0604020202020204" pitchFamily="34" charset="0"/>
                <a:sym typeface="Times New Roman"/>
              </a:rPr>
              <a:t>was used to investigate the key concepts of innovation and creativity</a:t>
            </a:r>
            <a:endParaRPr sz="1672"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803" algn="just" rtl="0">
              <a:lnSpc>
                <a:spcPct val="150000"/>
              </a:lnSpc>
              <a:spcBef>
                <a:spcPts val="0"/>
              </a:spcBef>
              <a:spcAft>
                <a:spcPts val="0"/>
              </a:spcAft>
              <a:buClr>
                <a:schemeClr val="dk1"/>
              </a:buClr>
              <a:buSzPts val="1673"/>
              <a:buFont typeface="Times New Roman"/>
              <a:buChar char="●"/>
            </a:pPr>
            <a:r>
              <a:rPr lang="en-GB" sz="1672" dirty="0">
                <a:solidFill>
                  <a:schemeClr val="dk1"/>
                </a:solidFill>
                <a:latin typeface="Arial" panose="020B0604020202020204" pitchFamily="34" charset="0"/>
                <a:ea typeface="Times New Roman"/>
                <a:cs typeface="Arial" panose="020B0604020202020204" pitchFamily="34" charset="0"/>
                <a:sym typeface="Times New Roman"/>
              </a:rPr>
              <a:t>This helped the learner explore the influence of innovation on the competitive advantage of the selected company.</a:t>
            </a:r>
            <a:endParaRPr sz="1672" dirty="0">
              <a:solidFill>
                <a:schemeClr val="dk1"/>
              </a:solidFill>
              <a:latin typeface="Arial" panose="020B0604020202020204" pitchFamily="34" charset="0"/>
              <a:ea typeface="Times New Roman"/>
              <a:cs typeface="Arial" panose="020B0604020202020204" pitchFamily="34" charset="0"/>
              <a:sym typeface="Times New Roman"/>
            </a:endParaRPr>
          </a:p>
        </p:txBody>
      </p:sp>
      <p:pic>
        <p:nvPicPr>
          <p:cNvPr id="120" name="Google Shape;120;p21"/>
          <p:cNvPicPr preferRelativeResize="0"/>
          <p:nvPr/>
        </p:nvPicPr>
        <p:blipFill>
          <a:blip r:embed="rId3">
            <a:alphaModFix/>
          </a:blip>
          <a:stretch>
            <a:fillRect/>
          </a:stretch>
        </p:blipFill>
        <p:spPr>
          <a:xfrm>
            <a:off x="6252117" y="1647825"/>
            <a:ext cx="2786808" cy="212872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2"/>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Continuation </a:t>
            </a:r>
            <a:endParaRPr sz="2420" b="1">
              <a:latin typeface="Times New Roman"/>
              <a:ea typeface="Times New Roman"/>
              <a:cs typeface="Times New Roman"/>
              <a:sym typeface="Times New Roman"/>
            </a:endParaRPr>
          </a:p>
        </p:txBody>
      </p:sp>
      <p:sp>
        <p:nvSpPr>
          <p:cNvPr id="126" name="Google Shape;126;p22"/>
          <p:cNvSpPr txBox="1">
            <a:spLocks noGrp="1"/>
          </p:cNvSpPr>
          <p:nvPr>
            <p:ph type="body" idx="1"/>
          </p:nvPr>
        </p:nvSpPr>
        <p:spPr>
          <a:xfrm>
            <a:off x="387900" y="1326656"/>
            <a:ext cx="5507378" cy="3557578"/>
          </a:xfrm>
          <a:prstGeom prst="rect">
            <a:avLst/>
          </a:prstGeom>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dirty="0">
                <a:solidFill>
                  <a:schemeClr val="dk1"/>
                </a:solidFill>
                <a:latin typeface="Arial" panose="020B0604020202020204" pitchFamily="34" charset="0"/>
                <a:ea typeface="Times New Roman"/>
                <a:cs typeface="Arial" panose="020B0604020202020204" pitchFamily="34" charset="0"/>
                <a:sym typeface="Times New Roman"/>
              </a:rPr>
              <a:t>The</a:t>
            </a:r>
            <a:r>
              <a:rPr lang="en-GB" sz="1700" b="1" i="1" dirty="0">
                <a:solidFill>
                  <a:schemeClr val="dk1"/>
                </a:solidFill>
                <a:latin typeface="Arial" panose="020B0604020202020204" pitchFamily="34" charset="0"/>
                <a:ea typeface="Times New Roman"/>
                <a:cs typeface="Arial" panose="020B0604020202020204" pitchFamily="34" charset="0"/>
                <a:sym typeface="Times New Roman"/>
              </a:rPr>
              <a:t> scholarly literature </a:t>
            </a:r>
            <a:r>
              <a:rPr lang="en-GB" sz="1700" dirty="0">
                <a:solidFill>
                  <a:schemeClr val="dk1"/>
                </a:solidFill>
                <a:latin typeface="Arial" panose="020B0604020202020204" pitchFamily="34" charset="0"/>
                <a:ea typeface="Times New Roman"/>
                <a:cs typeface="Arial" panose="020B0604020202020204" pitchFamily="34" charset="0"/>
                <a:sym typeface="Times New Roman"/>
              </a:rPr>
              <a:t>was utilised for gathering the information from the existing study of the given topic </a:t>
            </a:r>
            <a:endParaRPr sz="1700"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dirty="0">
                <a:solidFill>
                  <a:schemeClr val="dk1"/>
                </a:solidFill>
                <a:latin typeface="Arial" panose="020B0604020202020204" pitchFamily="34" charset="0"/>
                <a:ea typeface="Times New Roman"/>
                <a:cs typeface="Arial" panose="020B0604020202020204" pitchFamily="34" charset="0"/>
                <a:sym typeface="Times New Roman"/>
              </a:rPr>
              <a:t>This has facilitated the researcher to gather the existing information on the given topic and its related model like SCAMPER</a:t>
            </a:r>
            <a:endParaRPr sz="1700"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dirty="0">
                <a:solidFill>
                  <a:schemeClr val="dk1"/>
                </a:solidFill>
                <a:latin typeface="Arial" panose="020B0604020202020204" pitchFamily="34" charset="0"/>
                <a:ea typeface="Times New Roman"/>
                <a:cs typeface="Arial" panose="020B0604020202020204" pitchFamily="34" charset="0"/>
                <a:sym typeface="Times New Roman"/>
              </a:rPr>
              <a:t>This has helped the learner in summarising the key points which has increased the clarity of the provided information in the project. </a:t>
            </a:r>
            <a:endParaRPr sz="1700" dirty="0">
              <a:latin typeface="Arial" panose="020B0604020202020204" pitchFamily="34" charset="0"/>
              <a:cs typeface="Arial" panose="020B0604020202020204" pitchFamily="34" charset="0"/>
            </a:endParaRPr>
          </a:p>
        </p:txBody>
      </p:sp>
      <p:pic>
        <p:nvPicPr>
          <p:cNvPr id="127" name="Google Shape;127;p22"/>
          <p:cNvPicPr preferRelativeResize="0"/>
          <p:nvPr/>
        </p:nvPicPr>
        <p:blipFill>
          <a:blip r:embed="rId3">
            <a:alphaModFix/>
          </a:blip>
          <a:stretch>
            <a:fillRect/>
          </a:stretch>
        </p:blipFill>
        <p:spPr>
          <a:xfrm>
            <a:off x="6019425" y="2143625"/>
            <a:ext cx="2913100" cy="1514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1800" b="1" dirty="0">
                <a:latin typeface="Arial" panose="020B0604020202020204" pitchFamily="34" charset="0"/>
                <a:ea typeface="Times New Roman"/>
                <a:cs typeface="Arial" panose="020B0604020202020204" pitchFamily="34" charset="0"/>
                <a:sym typeface="Times New Roman"/>
              </a:rPr>
              <a:t>Challenges faced in completing the assignment </a:t>
            </a:r>
            <a:endParaRPr sz="1800" dirty="0">
              <a:latin typeface="Arial" panose="020B0604020202020204" pitchFamily="34" charset="0"/>
              <a:cs typeface="Arial" panose="020B0604020202020204" pitchFamily="34" charset="0"/>
            </a:endParaRPr>
          </a:p>
        </p:txBody>
      </p:sp>
      <p:sp>
        <p:nvSpPr>
          <p:cNvPr id="133" name="Google Shape;133;p23"/>
          <p:cNvSpPr txBox="1">
            <a:spLocks noGrp="1"/>
          </p:cNvSpPr>
          <p:nvPr>
            <p:ph type="body" idx="1"/>
          </p:nvPr>
        </p:nvSpPr>
        <p:spPr>
          <a:xfrm>
            <a:off x="387900" y="1505050"/>
            <a:ext cx="54675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latin typeface="Arial" panose="020B0604020202020204" pitchFamily="34" charset="0"/>
                <a:ea typeface="Times New Roman"/>
                <a:cs typeface="Arial" panose="020B0604020202020204" pitchFamily="34" charset="0"/>
                <a:sym typeface="Times New Roman"/>
              </a:rPr>
              <a:t>The key challenges which were faced during the completion of the assignment included the following:</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Lack of evidence</a:t>
            </a:r>
            <a:endParaRPr b="1" i="1"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Ineffective Time management</a:t>
            </a: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Inaccurate citation</a:t>
            </a: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Lack of updated information</a:t>
            </a:r>
            <a:endParaRPr lang="en-GB" dirty="0">
              <a:latin typeface="Arial" panose="020B0604020202020204" pitchFamily="34" charset="0"/>
              <a:cs typeface="Arial" panose="020B0604020202020204" pitchFamily="34" charset="0"/>
            </a:endParaRPr>
          </a:p>
          <a:p>
            <a:pPr marL="457200" lvl="0" indent="-342900" algn="just" rtl="0">
              <a:lnSpc>
                <a:spcPct val="150000"/>
              </a:lnSpc>
              <a:spcBef>
                <a:spcPts val="0"/>
              </a:spcBef>
              <a:spcAft>
                <a:spcPts val="0"/>
              </a:spcAft>
              <a:buClr>
                <a:schemeClr val="dk1"/>
              </a:buClr>
              <a:buSzPts val="1800"/>
              <a:buFont typeface="Times New Roman"/>
              <a:buChar char="●"/>
            </a:pPr>
            <a:endParaRPr dirty="0"/>
          </a:p>
        </p:txBody>
      </p:sp>
      <p:pic>
        <p:nvPicPr>
          <p:cNvPr id="134" name="Google Shape;134;p23"/>
          <p:cNvPicPr preferRelativeResize="0"/>
          <p:nvPr/>
        </p:nvPicPr>
        <p:blipFill>
          <a:blip r:embed="rId3">
            <a:alphaModFix/>
          </a:blip>
          <a:stretch>
            <a:fillRect/>
          </a:stretch>
        </p:blipFill>
        <p:spPr>
          <a:xfrm>
            <a:off x="6177776" y="1144125"/>
            <a:ext cx="2732821" cy="227999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2400" b="1" dirty="0">
                <a:latin typeface="Arial" panose="020B0604020202020204" pitchFamily="34" charset="0"/>
                <a:ea typeface="Times New Roman"/>
                <a:cs typeface="Arial" panose="020B0604020202020204" pitchFamily="34" charset="0"/>
                <a:sym typeface="Times New Roman"/>
              </a:rPr>
              <a:t>How were those challenges overcome?</a:t>
            </a:r>
            <a:endParaRPr sz="2400" dirty="0">
              <a:latin typeface="Arial" panose="020B0604020202020204" pitchFamily="34" charset="0"/>
              <a:cs typeface="Arial" panose="020B0604020202020204" pitchFamily="34" charset="0"/>
            </a:endParaRPr>
          </a:p>
        </p:txBody>
      </p:sp>
      <p:sp>
        <p:nvSpPr>
          <p:cNvPr id="147" name="Google Shape;147;p25"/>
          <p:cNvSpPr txBox="1">
            <a:spLocks noGrp="1"/>
          </p:cNvSpPr>
          <p:nvPr>
            <p:ph type="body" idx="1"/>
          </p:nvPr>
        </p:nvSpPr>
        <p:spPr>
          <a:xfrm>
            <a:off x="387900" y="1575575"/>
            <a:ext cx="5220300" cy="3416400"/>
          </a:xfrm>
          <a:prstGeom prst="rect">
            <a:avLst/>
          </a:prstGeom>
        </p:spPr>
        <p:txBody>
          <a:bodyPr spcFirstLastPara="1" wrap="square" lIns="91425" tIns="91425" rIns="91425" bIns="91425" anchor="t" anchorCtr="0">
            <a:normAutofit fontScale="92500"/>
          </a:bodyPr>
          <a:lstStyle/>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Lack of evidence:</a:t>
            </a:r>
            <a:r>
              <a:rPr lang="en-GB" dirty="0">
                <a:solidFill>
                  <a:schemeClr val="dk1"/>
                </a:solidFill>
                <a:latin typeface="Arial" panose="020B0604020202020204" pitchFamily="34" charset="0"/>
                <a:ea typeface="Times New Roman"/>
                <a:cs typeface="Arial" panose="020B0604020202020204" pitchFamily="34" charset="0"/>
                <a:sym typeface="Times New Roman"/>
              </a:rPr>
              <a:t> Using the company's website, journal and scholarly literature </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Time management:</a:t>
            </a:r>
            <a:r>
              <a:rPr lang="en-GB" dirty="0">
                <a:solidFill>
                  <a:schemeClr val="dk1"/>
                </a:solidFill>
                <a:latin typeface="Arial" panose="020B0604020202020204" pitchFamily="34" charset="0"/>
                <a:ea typeface="Times New Roman"/>
                <a:cs typeface="Arial" panose="020B0604020202020204" pitchFamily="34" charset="0"/>
                <a:sym typeface="Times New Roman"/>
              </a:rPr>
              <a:t> Developed a timetable</a:t>
            </a: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Inaccurate citation:</a:t>
            </a:r>
            <a:r>
              <a:rPr lang="en-GB" dirty="0">
                <a:solidFill>
                  <a:schemeClr val="dk1"/>
                </a:solidFill>
                <a:latin typeface="Arial" panose="020B0604020202020204" pitchFamily="34" charset="0"/>
                <a:ea typeface="Times New Roman"/>
                <a:cs typeface="Arial" panose="020B0604020202020204" pitchFamily="34" charset="0"/>
                <a:sym typeface="Times New Roman"/>
              </a:rPr>
              <a:t> Followed the referencing guidelines which was provided by the university </a:t>
            </a:r>
          </a:p>
          <a:p>
            <a:pPr marL="457200" lvl="0" indent="-342900" algn="just" rtl="0">
              <a:lnSpc>
                <a:spcPct val="150000"/>
              </a:lnSpc>
              <a:spcBef>
                <a:spcPts val="0"/>
              </a:spcBef>
              <a:spcAft>
                <a:spcPts val="0"/>
              </a:spcAft>
              <a:buClr>
                <a:schemeClr val="dk1"/>
              </a:buClr>
              <a:buSzPts val="1800"/>
              <a:buFont typeface="Times New Roman"/>
              <a:buChar char="●"/>
            </a:pPr>
            <a:r>
              <a:rPr lang="en-GB" b="1" i="1" dirty="0">
                <a:solidFill>
                  <a:schemeClr val="dk1"/>
                </a:solidFill>
                <a:latin typeface="Arial" panose="020B0604020202020204" pitchFamily="34" charset="0"/>
                <a:ea typeface="Times New Roman"/>
                <a:cs typeface="Arial" panose="020B0604020202020204" pitchFamily="34" charset="0"/>
                <a:sym typeface="Times New Roman"/>
              </a:rPr>
              <a:t>Absence of updated information: </a:t>
            </a:r>
            <a:r>
              <a:rPr lang="en-GB" dirty="0">
                <a:solidFill>
                  <a:schemeClr val="dk1"/>
                </a:solidFill>
                <a:latin typeface="Arial" panose="020B0604020202020204" pitchFamily="34" charset="0"/>
                <a:ea typeface="Times New Roman"/>
                <a:cs typeface="Arial" panose="020B0604020202020204" pitchFamily="34" charset="0"/>
                <a:sym typeface="Times New Roman"/>
              </a:rPr>
              <a:t>Applied the inclusion and exclusion method for determining the right sources </a:t>
            </a:r>
            <a:endParaRPr lang="en-GB" dirty="0">
              <a:latin typeface="Arial" panose="020B0604020202020204" pitchFamily="34" charset="0"/>
              <a:cs typeface="Arial" panose="020B0604020202020204" pitchFamily="34" charset="0"/>
            </a:endParaRPr>
          </a:p>
          <a:p>
            <a:pPr marL="457200" lvl="0" indent="-342900" algn="just" rtl="0">
              <a:lnSpc>
                <a:spcPct val="150000"/>
              </a:lnSpc>
              <a:spcBef>
                <a:spcPts val="0"/>
              </a:spcBef>
              <a:spcAft>
                <a:spcPts val="0"/>
              </a:spcAft>
              <a:buClr>
                <a:schemeClr val="dk1"/>
              </a:buClr>
              <a:buSzPts val="1800"/>
              <a:buFont typeface="Times New Roman"/>
              <a:buChar char="●"/>
            </a:pPr>
            <a:endParaRPr dirty="0"/>
          </a:p>
        </p:txBody>
      </p:sp>
      <p:pic>
        <p:nvPicPr>
          <p:cNvPr id="148" name="Google Shape;148;p25"/>
          <p:cNvPicPr preferRelativeResize="0"/>
          <p:nvPr/>
        </p:nvPicPr>
        <p:blipFill>
          <a:blip r:embed="rId3">
            <a:alphaModFix/>
          </a:blip>
          <a:stretch>
            <a:fillRect/>
          </a:stretch>
        </p:blipFill>
        <p:spPr>
          <a:xfrm>
            <a:off x="5798575" y="1413525"/>
            <a:ext cx="3197650" cy="20819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title"/>
          </p:nvPr>
        </p:nvSpPr>
        <p:spPr>
          <a:xfrm>
            <a:off x="469775" y="974676"/>
            <a:ext cx="8368200" cy="686100"/>
          </a:xfrm>
          <a:prstGeom prst="rect">
            <a:avLst/>
          </a:prstGeom>
        </p:spPr>
        <p:txBody>
          <a:bodyPr spcFirstLastPara="1" wrap="square" lIns="91425" tIns="91425" rIns="91425" bIns="91425" anchor="b" anchorCtr="0">
            <a:noAutofit/>
          </a:bodyPr>
          <a:lstStyle/>
          <a:p>
            <a:pPr marL="0" lvl="0" indent="0" algn="just" rtl="0">
              <a:lnSpc>
                <a:spcPct val="150000"/>
              </a:lnSpc>
              <a:spcBef>
                <a:spcPts val="1800"/>
              </a:spcBef>
              <a:spcAft>
                <a:spcPts val="0"/>
              </a:spcAft>
              <a:buClr>
                <a:schemeClr val="dk1"/>
              </a:buClr>
              <a:buSzPts val="1100"/>
              <a:buFont typeface="Arial"/>
              <a:buNone/>
            </a:pPr>
            <a:r>
              <a:rPr lang="en-GB" sz="2000" b="1" dirty="0">
                <a:latin typeface="Arial" panose="020B0604020202020204" pitchFamily="34" charset="0"/>
                <a:ea typeface="Times New Roman"/>
                <a:cs typeface="Arial" panose="020B0604020202020204" pitchFamily="34" charset="0"/>
                <a:sym typeface="Times New Roman"/>
              </a:rPr>
              <a:t>Practical learning outcomes of the assignment and its benefit in the future</a:t>
            </a:r>
            <a:endParaRPr sz="2000" b="1" dirty="0">
              <a:latin typeface="Arial" panose="020B0604020202020204" pitchFamily="34" charset="0"/>
              <a:ea typeface="Times New Roman"/>
              <a:cs typeface="Arial" panose="020B0604020202020204" pitchFamily="34" charset="0"/>
              <a:sym typeface="Times New Roman"/>
            </a:endParaRPr>
          </a:p>
          <a:p>
            <a:pPr marL="0" lvl="0" indent="0" algn="l" rtl="0">
              <a:spcBef>
                <a:spcPts val="600"/>
              </a:spcBef>
              <a:spcAft>
                <a:spcPts val="0"/>
              </a:spcAft>
              <a:buNone/>
            </a:pPr>
            <a:endParaRPr sz="2000" dirty="0">
              <a:latin typeface="Times New Roman"/>
              <a:ea typeface="Times New Roman"/>
              <a:cs typeface="Times New Roman"/>
              <a:sym typeface="Times New Roman"/>
            </a:endParaRPr>
          </a:p>
        </p:txBody>
      </p:sp>
      <p:sp>
        <p:nvSpPr>
          <p:cNvPr id="161" name="Google Shape;161;p27"/>
          <p:cNvSpPr txBox="1">
            <a:spLocks noGrp="1"/>
          </p:cNvSpPr>
          <p:nvPr>
            <p:ph type="body" idx="1"/>
          </p:nvPr>
        </p:nvSpPr>
        <p:spPr>
          <a:xfrm>
            <a:off x="64525" y="1191200"/>
            <a:ext cx="5691000" cy="3858000"/>
          </a:xfrm>
          <a:prstGeom prst="rect">
            <a:avLst/>
          </a:prstGeom>
        </p:spPr>
        <p:txBody>
          <a:bodyPr spcFirstLastPara="1" wrap="square" lIns="91425" tIns="91425" rIns="91425" bIns="91425" anchor="t" anchorCtr="0">
            <a:normAutofit fontScale="85000" lnSpcReduction="10000"/>
          </a:bodyPr>
          <a:lstStyle/>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Gain the main idea of innovation and its impact on the competitive advantage of the organisation</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Benefit the student to demonstrate and gain effective knowledge related to innovation in the future. </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Development of skills like critical thinking skills and research skills</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To develop the right decision and enhance their problem-solving skills </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Benefit the learner to articulate opinions, findings and information in a more precise and coherent way </a:t>
            </a:r>
            <a:endParaRPr dirty="0">
              <a:latin typeface="Arial" panose="020B0604020202020204" pitchFamily="34" charset="0"/>
              <a:cs typeface="Arial" panose="020B0604020202020204" pitchFamily="34" charset="0"/>
            </a:endParaRPr>
          </a:p>
        </p:txBody>
      </p:sp>
      <p:pic>
        <p:nvPicPr>
          <p:cNvPr id="162" name="Google Shape;162;p27"/>
          <p:cNvPicPr preferRelativeResize="0"/>
          <p:nvPr/>
        </p:nvPicPr>
        <p:blipFill>
          <a:blip r:embed="rId3">
            <a:alphaModFix/>
          </a:blip>
          <a:stretch>
            <a:fillRect/>
          </a:stretch>
        </p:blipFill>
        <p:spPr>
          <a:xfrm>
            <a:off x="5823425" y="1920950"/>
            <a:ext cx="3014550" cy="18537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8"/>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1800"/>
              </a:spcBef>
              <a:spcAft>
                <a:spcPts val="600"/>
              </a:spcAft>
              <a:buClr>
                <a:schemeClr val="dk1"/>
              </a:buClr>
              <a:buSzPts val="1100"/>
              <a:buFont typeface="Arial"/>
              <a:buNone/>
            </a:pPr>
            <a:r>
              <a:rPr lang="en-GB" sz="2400" b="1">
                <a:latin typeface="Times New Roman"/>
                <a:ea typeface="Times New Roman"/>
                <a:cs typeface="Times New Roman"/>
                <a:sym typeface="Times New Roman"/>
              </a:rPr>
              <a:t>Conclusion </a:t>
            </a:r>
            <a:endParaRPr sz="2400"/>
          </a:p>
        </p:txBody>
      </p:sp>
      <p:sp>
        <p:nvSpPr>
          <p:cNvPr id="168" name="Google Shape;168;p28"/>
          <p:cNvSpPr txBox="1">
            <a:spLocks noGrp="1"/>
          </p:cNvSpPr>
          <p:nvPr>
            <p:ph type="body" idx="1"/>
          </p:nvPr>
        </p:nvSpPr>
        <p:spPr>
          <a:xfrm>
            <a:off x="-123800" y="1238400"/>
            <a:ext cx="5432100" cy="3905100"/>
          </a:xfrm>
          <a:prstGeom prst="rect">
            <a:avLst/>
          </a:prstGeom>
        </p:spPr>
        <p:txBody>
          <a:bodyPr spcFirstLastPara="1" wrap="square" lIns="91425" tIns="91425" rIns="91425" bIns="91425" anchor="t" anchorCtr="0">
            <a:normAutofit fontScale="92500" lnSpcReduction="20000"/>
          </a:bodyPr>
          <a:lstStyle/>
          <a:p>
            <a:pPr marL="457200" lvl="0" indent="-334327" algn="just" rtl="0">
              <a:lnSpc>
                <a:spcPct val="150000"/>
              </a:lnSpc>
              <a:spcBef>
                <a:spcPts val="0"/>
              </a:spcBef>
              <a:spcAft>
                <a:spcPts val="0"/>
              </a:spcAft>
              <a:buClr>
                <a:schemeClr val="dk1"/>
              </a:buClr>
              <a:buSzPct val="1000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Development of an effective and successful project is associated with the selection of the right research methods and techniques</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327" algn="just" rtl="0">
              <a:lnSpc>
                <a:spcPct val="150000"/>
              </a:lnSpc>
              <a:spcBef>
                <a:spcPts val="0"/>
              </a:spcBef>
              <a:spcAft>
                <a:spcPts val="0"/>
              </a:spcAft>
              <a:buClr>
                <a:schemeClr val="dk1"/>
              </a:buClr>
              <a:buSzPct val="1000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Several challenges can arise while creating the project and for this, there is a need for a better solution beforehand.</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327" algn="just" rtl="0">
              <a:lnSpc>
                <a:spcPct val="150000"/>
              </a:lnSpc>
              <a:spcBef>
                <a:spcPts val="0"/>
              </a:spcBef>
              <a:spcAft>
                <a:spcPts val="0"/>
              </a:spcAft>
              <a:buClr>
                <a:schemeClr val="dk1"/>
              </a:buClr>
              <a:buSzPct val="1000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Assignment is not only focused on increasing theoretical knowledge but also on developing the needed skills for the student</a:t>
            </a:r>
            <a:endParaRPr dirty="0">
              <a:solidFill>
                <a:schemeClr val="dk1"/>
              </a:solidFill>
              <a:latin typeface="Arial" panose="020B0604020202020204" pitchFamily="34" charset="0"/>
              <a:ea typeface="Times New Roman"/>
              <a:cs typeface="Arial" panose="020B0604020202020204" pitchFamily="34" charset="0"/>
              <a:sym typeface="Times New Roman"/>
            </a:endParaRPr>
          </a:p>
          <a:p>
            <a:pPr marL="457200" lvl="0" indent="-334327" algn="just" rtl="0">
              <a:lnSpc>
                <a:spcPct val="150000"/>
              </a:lnSpc>
              <a:spcBef>
                <a:spcPts val="0"/>
              </a:spcBef>
              <a:spcAft>
                <a:spcPts val="0"/>
              </a:spcAft>
              <a:buClr>
                <a:schemeClr val="dk1"/>
              </a:buClr>
              <a:buSzPct val="100000"/>
              <a:buFont typeface="Times New Roman"/>
              <a:buChar char="●"/>
            </a:pPr>
            <a:r>
              <a:rPr lang="en-GB" dirty="0">
                <a:solidFill>
                  <a:schemeClr val="dk1"/>
                </a:solidFill>
                <a:latin typeface="Arial" panose="020B0604020202020204" pitchFamily="34" charset="0"/>
                <a:ea typeface="Times New Roman"/>
                <a:cs typeface="Arial" panose="020B0604020202020204" pitchFamily="34" charset="0"/>
                <a:sym typeface="Times New Roman"/>
              </a:rPr>
              <a:t>This ultimately helps every learner to improve in their academic field. </a:t>
            </a:r>
            <a:endParaRPr dirty="0">
              <a:latin typeface="Arial" panose="020B0604020202020204" pitchFamily="34" charset="0"/>
              <a:cs typeface="Arial" panose="020B0604020202020204" pitchFamily="34" charset="0"/>
            </a:endParaRPr>
          </a:p>
        </p:txBody>
      </p:sp>
      <p:pic>
        <p:nvPicPr>
          <p:cNvPr id="169" name="Google Shape;169;p28"/>
          <p:cNvPicPr preferRelativeResize="0"/>
          <p:nvPr/>
        </p:nvPicPr>
        <p:blipFill>
          <a:blip r:embed="rId3">
            <a:alphaModFix/>
          </a:blip>
          <a:stretch>
            <a:fillRect/>
          </a:stretch>
        </p:blipFill>
        <p:spPr>
          <a:xfrm>
            <a:off x="5558175" y="1591363"/>
            <a:ext cx="3501375" cy="19607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9"/>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References</a:t>
            </a:r>
            <a:endParaRPr sz="2400">
              <a:latin typeface="Times New Roman"/>
              <a:ea typeface="Times New Roman"/>
              <a:cs typeface="Times New Roman"/>
              <a:sym typeface="Times New Roman"/>
            </a:endParaRPr>
          </a:p>
        </p:txBody>
      </p:sp>
      <p:sp>
        <p:nvSpPr>
          <p:cNvPr id="175" name="Google Shape;175;p29"/>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Pederson, L.L., Vingilis, E., Wickens, C.M., Koval, J. and Mann, R.E., (2020). Use of secondary data analyses in research: Pros and Cons. </a:t>
            </a:r>
            <a:r>
              <a:rPr lang="en-GB" sz="1200" i="1">
                <a:latin typeface="Times New Roman"/>
                <a:ea typeface="Times New Roman"/>
                <a:cs typeface="Times New Roman"/>
                <a:sym typeface="Times New Roman"/>
              </a:rPr>
              <a:t>J. Addict. Med. Ther. Sci</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6</a:t>
            </a:r>
            <a:r>
              <a:rPr lang="en-GB" sz="1200">
                <a:latin typeface="Times New Roman"/>
                <a:ea typeface="Times New Roman"/>
                <a:cs typeface="Times New Roman"/>
                <a:sym typeface="Times New Roman"/>
              </a:rPr>
              <a:t>, pp.58-60.‌</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‌Kandel, B., (2020). Qualitative Versus Quantitative Research. </a:t>
            </a:r>
            <a:r>
              <a:rPr lang="en-GB" sz="1200" i="1">
                <a:latin typeface="Times New Roman"/>
                <a:ea typeface="Times New Roman"/>
                <a:cs typeface="Times New Roman"/>
                <a:sym typeface="Times New Roman"/>
              </a:rPr>
              <a:t>Journal of Product Innovation Management</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32</a:t>
            </a:r>
            <a:r>
              <a:rPr lang="en-GB" sz="1200">
                <a:latin typeface="Times New Roman"/>
                <a:ea typeface="Times New Roman"/>
                <a:cs typeface="Times New Roman"/>
                <a:sym typeface="Times New Roman"/>
              </a:rPr>
              <a:t>(5), p.658.</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García-Holgado, A., Marcos-Pablos, S. and García-Peñalvo, F., (2020). Guidelines for performing systematic research projects reviews.</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Boonpracha, J., (2023). SCAMPER for creativity of students’ creative idea creation in product design. </a:t>
            </a:r>
            <a:r>
              <a:rPr lang="en-GB" sz="1200" i="1">
                <a:latin typeface="Times New Roman"/>
                <a:ea typeface="Times New Roman"/>
                <a:cs typeface="Times New Roman"/>
                <a:sym typeface="Times New Roman"/>
              </a:rPr>
              <a:t>Thinking Skills and Creativity</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48</a:t>
            </a:r>
            <a:r>
              <a:rPr lang="en-GB" sz="1200">
                <a:latin typeface="Times New Roman"/>
                <a:ea typeface="Times New Roman"/>
                <a:cs typeface="Times New Roman"/>
                <a:sym typeface="Times New Roman"/>
              </a:rPr>
              <a:t>, p.101282.</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Alsaleh, N.J., (2020). Teaching Critical Thinking Skills: Literature Review. </a:t>
            </a:r>
            <a:r>
              <a:rPr lang="en-GB" sz="1200" i="1">
                <a:latin typeface="Times New Roman"/>
                <a:ea typeface="Times New Roman"/>
                <a:cs typeface="Times New Roman"/>
                <a:sym typeface="Times New Roman"/>
              </a:rPr>
              <a:t>Turkish Online Journal of Educational Technology-TOJET</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19</a:t>
            </a:r>
            <a:r>
              <a:rPr lang="en-GB" sz="1200">
                <a:latin typeface="Times New Roman"/>
                <a:ea typeface="Times New Roman"/>
                <a:cs typeface="Times New Roman"/>
                <a:sym typeface="Times New Roman"/>
              </a:rPr>
              <a:t>(1), pp.21-39. </a:t>
            </a:r>
            <a:endParaRPr/>
          </a:p>
        </p:txBody>
      </p:sp>
    </p:spTree>
  </p:cSld>
  <p:clrMapOvr>
    <a:masterClrMapping/>
  </p:clrMapOvr>
</p:sld>
</file>

<file path=ppt/theme/theme1.xml><?xml version="1.0" encoding="utf-8"?>
<a:theme xmlns:a="http://schemas.openxmlformats.org/drawingml/2006/main"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2687</Words>
  <Application>Microsoft Office PowerPoint</Application>
  <PresentationFormat>On-screen Show (16:9)</PresentationFormat>
  <Paragraphs>103</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Roboto Slab</vt:lpstr>
      <vt:lpstr>Times New Roman</vt:lpstr>
      <vt:lpstr>Roboto</vt:lpstr>
      <vt:lpstr>Marina</vt:lpstr>
      <vt:lpstr>Developing Innovation and Creativity for Business Advantage</vt:lpstr>
      <vt:lpstr>Introduction </vt:lpstr>
      <vt:lpstr>Type of research carried out </vt:lpstr>
      <vt:lpstr>Continuation </vt:lpstr>
      <vt:lpstr>    How relevant information was searched for and sorted? </vt:lpstr>
      <vt:lpstr>Continuation </vt:lpstr>
      <vt:lpstr>What concepts/theories/class notes were explored and how</vt:lpstr>
      <vt:lpstr>Continuation </vt:lpstr>
      <vt:lpstr>Which external sources were most useful in writing the assignment?  </vt:lpstr>
      <vt:lpstr>Continuation </vt:lpstr>
      <vt:lpstr>Challenges faced in completing the assignment </vt:lpstr>
      <vt:lpstr>How were those challenges overcome?</vt:lpstr>
      <vt:lpstr>Practical learning outcomes of the assignment and its benefit in the future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dc:title>
  <dc:creator>mac</dc:creator>
  <cp:lastModifiedBy>Petru Parasca</cp:lastModifiedBy>
  <cp:revision>1</cp:revision>
  <dcterms:modified xsi:type="dcterms:W3CDTF">2024-02-25T15:56:32Z</dcterms:modified>
</cp:coreProperties>
</file>