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50"/>
  </p:notesMasterIdLst>
  <p:handoutMasterIdLst>
    <p:handoutMasterId r:id="rId51"/>
  </p:handoutMasterIdLst>
  <p:sldIdLst>
    <p:sldId id="256" r:id="rId4"/>
    <p:sldId id="257" r:id="rId5"/>
    <p:sldId id="333" r:id="rId6"/>
    <p:sldId id="310" r:id="rId7"/>
    <p:sldId id="319" r:id="rId8"/>
    <p:sldId id="259" r:id="rId9"/>
    <p:sldId id="320" r:id="rId10"/>
    <p:sldId id="321" r:id="rId11"/>
    <p:sldId id="334" r:id="rId12"/>
    <p:sldId id="263" r:id="rId13"/>
    <p:sldId id="265" r:id="rId14"/>
    <p:sldId id="311" r:id="rId15"/>
    <p:sldId id="266" r:id="rId16"/>
    <p:sldId id="325" r:id="rId17"/>
    <p:sldId id="324" r:id="rId18"/>
    <p:sldId id="329" r:id="rId19"/>
    <p:sldId id="330" r:id="rId20"/>
    <p:sldId id="332" r:id="rId21"/>
    <p:sldId id="335" r:id="rId22"/>
    <p:sldId id="292" r:id="rId23"/>
    <p:sldId id="336" r:id="rId24"/>
    <p:sldId id="294" r:id="rId25"/>
    <p:sldId id="337" r:id="rId26"/>
    <p:sldId id="338" r:id="rId27"/>
    <p:sldId id="303" r:id="rId28"/>
    <p:sldId id="304" r:id="rId29"/>
    <p:sldId id="291" r:id="rId30"/>
    <p:sldId id="326" r:id="rId31"/>
    <p:sldId id="295" r:id="rId32"/>
    <p:sldId id="297" r:id="rId33"/>
    <p:sldId id="296" r:id="rId34"/>
    <p:sldId id="298" r:id="rId35"/>
    <p:sldId id="317" r:id="rId36"/>
    <p:sldId id="318" r:id="rId37"/>
    <p:sldId id="309" r:id="rId38"/>
    <p:sldId id="293" r:id="rId39"/>
    <p:sldId id="300" r:id="rId40"/>
    <p:sldId id="301" r:id="rId41"/>
    <p:sldId id="270" r:id="rId42"/>
    <p:sldId id="305" r:id="rId43"/>
    <p:sldId id="302" r:id="rId44"/>
    <p:sldId id="307" r:id="rId45"/>
    <p:sldId id="308" r:id="rId46"/>
    <p:sldId id="274" r:id="rId47"/>
    <p:sldId id="271" r:id="rId48"/>
    <p:sldId id="339"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43"/>
    <p:restoredTop sz="73141" autoAdjust="0"/>
  </p:normalViewPr>
  <p:slideViewPr>
    <p:cSldViewPr>
      <p:cViewPr varScale="1">
        <p:scale>
          <a:sx n="84" d="100"/>
          <a:sy n="84" d="100"/>
        </p:scale>
        <p:origin x="219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handoutMaster" Target="handoutMasters/handoutMaster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DFCCF713-A167-4C08-A1A2-1AB2BE6BA5CB}"/>
    <pc:docChg chg="modSld">
      <pc:chgData name="Divya Chidambaram" userId="a5f655d4-7c16-4009-87eb-8eca468fdbaa" providerId="ADAL" clId="{DFCCF713-A167-4C08-A1A2-1AB2BE6BA5CB}" dt="2024-09-30T09:03:32.688" v="1" actId="13926"/>
      <pc:docMkLst>
        <pc:docMk/>
      </pc:docMkLst>
      <pc:sldChg chg="modSp mod">
        <pc:chgData name="Divya Chidambaram" userId="a5f655d4-7c16-4009-87eb-8eca468fdbaa" providerId="ADAL" clId="{DFCCF713-A167-4C08-A1A2-1AB2BE6BA5CB}" dt="2024-09-30T09:03:32.688" v="1" actId="13926"/>
        <pc:sldMkLst>
          <pc:docMk/>
          <pc:sldMk cId="882179679" sldId="326"/>
        </pc:sldMkLst>
        <pc:spChg chg="mod">
          <ac:chgData name="Divya Chidambaram" userId="a5f655d4-7c16-4009-87eb-8eca468fdbaa" providerId="ADAL" clId="{DFCCF713-A167-4C08-A1A2-1AB2BE6BA5CB}" dt="2024-09-30T09:03:32.688" v="1" actId="13926"/>
          <ac:spMkLst>
            <pc:docMk/>
            <pc:sldMk cId="882179679" sldId="326"/>
            <ac:spMk id="5" creationId="{290FF42D-6B30-24C1-12FE-3C0A8490A40A}"/>
          </ac:spMkLst>
        </pc:spChg>
      </pc:sldChg>
      <pc:sldChg chg="modSp mod">
        <pc:chgData name="Divya Chidambaram" userId="a5f655d4-7c16-4009-87eb-8eca468fdbaa" providerId="ADAL" clId="{DFCCF713-A167-4C08-A1A2-1AB2BE6BA5CB}" dt="2024-09-30T08:53:53.947" v="0" actId="14100"/>
        <pc:sldMkLst>
          <pc:docMk/>
          <pc:sldMk cId="3406561767" sldId="336"/>
        </pc:sldMkLst>
        <pc:spChg chg="mod">
          <ac:chgData name="Divya Chidambaram" userId="a5f655d4-7c16-4009-87eb-8eca468fdbaa" providerId="ADAL" clId="{DFCCF713-A167-4C08-A1A2-1AB2BE6BA5CB}" dt="2024-09-30T08:53:53.947" v="0" actId="14100"/>
          <ac:spMkLst>
            <pc:docMk/>
            <pc:sldMk cId="3406561767" sldId="336"/>
            <ac:spMk id="10" creationId="{B7DAC657-B8EC-37B3-786C-C76098BE3A4E}"/>
          </ac:spMkLst>
        </pc:spChg>
      </pc:sldChg>
    </pc:docChg>
  </pc:docChgLst>
  <pc:docChgLst>
    <pc:chgData name="Divya Chidambaram" userId="a5f655d4-7c16-4009-87eb-8eca468fdbaa" providerId="ADAL" clId="{298C028A-C000-408F-952B-A139FB8B03B2}"/>
    <pc:docChg chg="undo redo custSel addSld delSld modSld sldOrd">
      <pc:chgData name="Divya Chidambaram" userId="a5f655d4-7c16-4009-87eb-8eca468fdbaa" providerId="ADAL" clId="{298C028A-C000-408F-952B-A139FB8B03B2}" dt="2024-09-28T06:07:54.402" v="129" actId="21"/>
      <pc:docMkLst>
        <pc:docMk/>
      </pc:docMkLst>
      <pc:sldChg chg="modSp add mod ord">
        <pc:chgData name="Divya Chidambaram" userId="a5f655d4-7c16-4009-87eb-8eca468fdbaa" providerId="ADAL" clId="{298C028A-C000-408F-952B-A139FB8B03B2}" dt="2024-09-28T05:11:49.040" v="7"/>
        <pc:sldMkLst>
          <pc:docMk/>
          <pc:sldMk cId="3066989685" sldId="259"/>
        </pc:sldMkLst>
        <pc:spChg chg="mod">
          <ac:chgData name="Divya Chidambaram" userId="a5f655d4-7c16-4009-87eb-8eca468fdbaa" providerId="ADAL" clId="{298C028A-C000-408F-952B-A139FB8B03B2}" dt="2024-09-28T05:10:45.486" v="2" actId="1076"/>
          <ac:spMkLst>
            <pc:docMk/>
            <pc:sldMk cId="3066989685" sldId="259"/>
            <ac:spMk id="2" creationId="{A57F046A-D875-7A42-9E7B-749946D1FB0D}"/>
          </ac:spMkLst>
        </pc:spChg>
        <pc:spChg chg="mod">
          <ac:chgData name="Divya Chidambaram" userId="a5f655d4-7c16-4009-87eb-8eca468fdbaa" providerId="ADAL" clId="{298C028A-C000-408F-952B-A139FB8B03B2}" dt="2024-09-28T05:09:47.128" v="1" actId="27636"/>
          <ac:spMkLst>
            <pc:docMk/>
            <pc:sldMk cId="3066989685" sldId="259"/>
            <ac:spMk id="4" creationId="{8D5D49D5-87D9-0377-8C5E-CA80946A4FE8}"/>
          </ac:spMkLst>
        </pc:spChg>
        <pc:spChg chg="mod">
          <ac:chgData name="Divya Chidambaram" userId="a5f655d4-7c16-4009-87eb-8eca468fdbaa" providerId="ADAL" clId="{298C028A-C000-408F-952B-A139FB8B03B2}" dt="2024-09-28T05:11:03.251" v="5" actId="1076"/>
          <ac:spMkLst>
            <pc:docMk/>
            <pc:sldMk cId="3066989685" sldId="259"/>
            <ac:spMk id="10" creationId="{BADC1FD4-0F42-08AA-ED6F-FC5DD42C3EE7}"/>
          </ac:spMkLst>
        </pc:spChg>
        <pc:picChg chg="mod">
          <ac:chgData name="Divya Chidambaram" userId="a5f655d4-7c16-4009-87eb-8eca468fdbaa" providerId="ADAL" clId="{298C028A-C000-408F-952B-A139FB8B03B2}" dt="2024-09-28T05:10:55.988" v="3" actId="1076"/>
          <ac:picMkLst>
            <pc:docMk/>
            <pc:sldMk cId="3066989685" sldId="259"/>
            <ac:picMk id="12" creationId="{D7307847-8194-4EE0-148A-4E3F47EC9864}"/>
          </ac:picMkLst>
        </pc:picChg>
      </pc:sldChg>
      <pc:sldChg chg="del">
        <pc:chgData name="Divya Chidambaram" userId="a5f655d4-7c16-4009-87eb-8eca468fdbaa" providerId="ADAL" clId="{298C028A-C000-408F-952B-A139FB8B03B2}" dt="2024-09-28T05:36:40.020" v="39" actId="2696"/>
        <pc:sldMkLst>
          <pc:docMk/>
          <pc:sldMk cId="0" sldId="267"/>
        </pc:sldMkLst>
      </pc:sldChg>
      <pc:sldChg chg="del">
        <pc:chgData name="Divya Chidambaram" userId="a5f655d4-7c16-4009-87eb-8eca468fdbaa" providerId="ADAL" clId="{298C028A-C000-408F-952B-A139FB8B03B2}" dt="2024-09-28T05:34:17.400" v="32" actId="2696"/>
        <pc:sldMkLst>
          <pc:docMk/>
          <pc:sldMk cId="0" sldId="269"/>
        </pc:sldMkLst>
      </pc:sldChg>
      <pc:sldChg chg="ord">
        <pc:chgData name="Divya Chidambaram" userId="a5f655d4-7c16-4009-87eb-8eca468fdbaa" providerId="ADAL" clId="{298C028A-C000-408F-952B-A139FB8B03B2}" dt="2024-09-28T05:55:02.108" v="68"/>
        <pc:sldMkLst>
          <pc:docMk/>
          <pc:sldMk cId="0" sldId="270"/>
        </pc:sldMkLst>
      </pc:sldChg>
      <pc:sldChg chg="ord">
        <pc:chgData name="Divya Chidambaram" userId="a5f655d4-7c16-4009-87eb-8eca468fdbaa" providerId="ADAL" clId="{298C028A-C000-408F-952B-A139FB8B03B2}" dt="2024-09-28T05:38:46.016" v="49"/>
        <pc:sldMkLst>
          <pc:docMk/>
          <pc:sldMk cId="0" sldId="271"/>
        </pc:sldMkLst>
      </pc:sldChg>
      <pc:sldChg chg="ord">
        <pc:chgData name="Divya Chidambaram" userId="a5f655d4-7c16-4009-87eb-8eca468fdbaa" providerId="ADAL" clId="{298C028A-C000-408F-952B-A139FB8B03B2}" dt="2024-09-28T05:38:46.016" v="49"/>
        <pc:sldMkLst>
          <pc:docMk/>
          <pc:sldMk cId="0" sldId="274"/>
        </pc:sldMkLst>
      </pc:sldChg>
      <pc:sldChg chg="delSp add del mod">
        <pc:chgData name="Divya Chidambaram" userId="a5f655d4-7c16-4009-87eb-8eca468fdbaa" providerId="ADAL" clId="{298C028A-C000-408F-952B-A139FB8B03B2}" dt="2024-09-28T05:30:45.843" v="30" actId="47"/>
        <pc:sldMkLst>
          <pc:docMk/>
          <pc:sldMk cId="1511693551" sldId="279"/>
        </pc:sldMkLst>
        <pc:spChg chg="del">
          <ac:chgData name="Divya Chidambaram" userId="a5f655d4-7c16-4009-87eb-8eca468fdbaa" providerId="ADAL" clId="{298C028A-C000-408F-952B-A139FB8B03B2}" dt="2024-09-28T05:30:11.538" v="19" actId="21"/>
          <ac:spMkLst>
            <pc:docMk/>
            <pc:sldMk cId="1511693551" sldId="279"/>
            <ac:spMk id="3" creationId="{DEF50E9C-1D8F-4D68-A055-5A1B662DC428}"/>
          </ac:spMkLst>
        </pc:spChg>
      </pc:sldChg>
      <pc:sldChg chg="del">
        <pc:chgData name="Divya Chidambaram" userId="a5f655d4-7c16-4009-87eb-8eca468fdbaa" providerId="ADAL" clId="{298C028A-C000-408F-952B-A139FB8B03B2}" dt="2024-09-28T05:38:25.169" v="47" actId="47"/>
        <pc:sldMkLst>
          <pc:docMk/>
          <pc:sldMk cId="0" sldId="280"/>
        </pc:sldMkLst>
      </pc:sldChg>
      <pc:sldChg chg="del">
        <pc:chgData name="Divya Chidambaram" userId="a5f655d4-7c16-4009-87eb-8eca468fdbaa" providerId="ADAL" clId="{298C028A-C000-408F-952B-A139FB8B03B2}" dt="2024-09-28T05:38:25.169" v="47" actId="47"/>
        <pc:sldMkLst>
          <pc:docMk/>
          <pc:sldMk cId="0" sldId="281"/>
        </pc:sldMkLst>
      </pc:sldChg>
      <pc:sldChg chg="del">
        <pc:chgData name="Divya Chidambaram" userId="a5f655d4-7c16-4009-87eb-8eca468fdbaa" providerId="ADAL" clId="{298C028A-C000-408F-952B-A139FB8B03B2}" dt="2024-09-28T05:38:25.169" v="47" actId="47"/>
        <pc:sldMkLst>
          <pc:docMk/>
          <pc:sldMk cId="0" sldId="282"/>
        </pc:sldMkLst>
      </pc:sldChg>
      <pc:sldChg chg="del">
        <pc:chgData name="Divya Chidambaram" userId="a5f655d4-7c16-4009-87eb-8eca468fdbaa" providerId="ADAL" clId="{298C028A-C000-408F-952B-A139FB8B03B2}" dt="2024-09-28T05:38:25.169" v="47" actId="47"/>
        <pc:sldMkLst>
          <pc:docMk/>
          <pc:sldMk cId="0" sldId="283"/>
        </pc:sldMkLst>
      </pc:sldChg>
      <pc:sldChg chg="add">
        <pc:chgData name="Divya Chidambaram" userId="a5f655d4-7c16-4009-87eb-8eca468fdbaa" providerId="ADAL" clId="{298C028A-C000-408F-952B-A139FB8B03B2}" dt="2024-09-28T05:15:09.468" v="10"/>
        <pc:sldMkLst>
          <pc:docMk/>
          <pc:sldMk cId="2016691022" sldId="292"/>
        </pc:sldMkLst>
      </pc:sldChg>
      <pc:sldChg chg="modSp add mod">
        <pc:chgData name="Divya Chidambaram" userId="a5f655d4-7c16-4009-87eb-8eca468fdbaa" providerId="ADAL" clId="{298C028A-C000-408F-952B-A139FB8B03B2}" dt="2024-09-28T05:49:34.216" v="56" actId="1076"/>
        <pc:sldMkLst>
          <pc:docMk/>
          <pc:sldMk cId="1180397851" sldId="294"/>
        </pc:sldMkLst>
        <pc:picChg chg="mod">
          <ac:chgData name="Divya Chidambaram" userId="a5f655d4-7c16-4009-87eb-8eca468fdbaa" providerId="ADAL" clId="{298C028A-C000-408F-952B-A139FB8B03B2}" dt="2024-09-28T05:49:34.216" v="56" actId="1076"/>
          <ac:picMkLst>
            <pc:docMk/>
            <pc:sldMk cId="1180397851" sldId="294"/>
            <ac:picMk id="5" creationId="{32B4638F-9693-8D21-F013-F8DFB518F1EA}"/>
          </ac:picMkLst>
        </pc:picChg>
      </pc:sldChg>
      <pc:sldChg chg="del">
        <pc:chgData name="Divya Chidambaram" userId="a5f655d4-7c16-4009-87eb-8eca468fdbaa" providerId="ADAL" clId="{298C028A-C000-408F-952B-A139FB8B03B2}" dt="2024-09-28T05:33:31.045" v="31" actId="47"/>
        <pc:sldMkLst>
          <pc:docMk/>
          <pc:sldMk cId="1636484592" sldId="299"/>
        </pc:sldMkLst>
      </pc:sldChg>
      <pc:sldChg chg="modSp mod">
        <pc:chgData name="Divya Chidambaram" userId="a5f655d4-7c16-4009-87eb-8eca468fdbaa" providerId="ADAL" clId="{298C028A-C000-408F-952B-A139FB8B03B2}" dt="2024-09-28T05:36:56.612" v="46" actId="20577"/>
        <pc:sldMkLst>
          <pc:docMk/>
          <pc:sldMk cId="2449774695" sldId="300"/>
        </pc:sldMkLst>
        <pc:spChg chg="mod">
          <ac:chgData name="Divya Chidambaram" userId="a5f655d4-7c16-4009-87eb-8eca468fdbaa" providerId="ADAL" clId="{298C028A-C000-408F-952B-A139FB8B03B2}" dt="2024-09-28T05:36:56.612" v="46" actId="20577"/>
          <ac:spMkLst>
            <pc:docMk/>
            <pc:sldMk cId="2449774695" sldId="300"/>
            <ac:spMk id="2" creationId="{00000000-0000-0000-0000-000000000000}"/>
          </ac:spMkLst>
        </pc:spChg>
      </pc:sldChg>
      <pc:sldChg chg="ord">
        <pc:chgData name="Divya Chidambaram" userId="a5f655d4-7c16-4009-87eb-8eca468fdbaa" providerId="ADAL" clId="{298C028A-C000-408F-952B-A139FB8B03B2}" dt="2024-09-28T05:35:52.283" v="38"/>
        <pc:sldMkLst>
          <pc:docMk/>
          <pc:sldMk cId="339045144" sldId="301"/>
        </pc:sldMkLst>
      </pc:sldChg>
      <pc:sldChg chg="del">
        <pc:chgData name="Divya Chidambaram" userId="a5f655d4-7c16-4009-87eb-8eca468fdbaa" providerId="ADAL" clId="{298C028A-C000-408F-952B-A139FB8B03B2}" dt="2024-09-28T05:30:45.843" v="30" actId="47"/>
        <pc:sldMkLst>
          <pc:docMk/>
          <pc:sldMk cId="2774691671" sldId="306"/>
        </pc:sldMkLst>
      </pc:sldChg>
      <pc:sldChg chg="del">
        <pc:chgData name="Divya Chidambaram" userId="a5f655d4-7c16-4009-87eb-8eca468fdbaa" providerId="ADAL" clId="{298C028A-C000-408F-952B-A139FB8B03B2}" dt="2024-09-28T05:51:24.517" v="58" actId="47"/>
        <pc:sldMkLst>
          <pc:docMk/>
          <pc:sldMk cId="4033732398" sldId="312"/>
        </pc:sldMkLst>
      </pc:sldChg>
      <pc:sldChg chg="del">
        <pc:chgData name="Divya Chidambaram" userId="a5f655d4-7c16-4009-87eb-8eca468fdbaa" providerId="ADAL" clId="{298C028A-C000-408F-952B-A139FB8B03B2}" dt="2024-09-28T05:51:24.517" v="58" actId="47"/>
        <pc:sldMkLst>
          <pc:docMk/>
          <pc:sldMk cId="4124484379" sldId="313"/>
        </pc:sldMkLst>
      </pc:sldChg>
      <pc:sldChg chg="del">
        <pc:chgData name="Divya Chidambaram" userId="a5f655d4-7c16-4009-87eb-8eca468fdbaa" providerId="ADAL" clId="{298C028A-C000-408F-952B-A139FB8B03B2}" dt="2024-09-28T05:33:31.045" v="31" actId="47"/>
        <pc:sldMkLst>
          <pc:docMk/>
          <pc:sldMk cId="2052759067" sldId="314"/>
        </pc:sldMkLst>
      </pc:sldChg>
      <pc:sldChg chg="del">
        <pc:chgData name="Divya Chidambaram" userId="a5f655d4-7c16-4009-87eb-8eca468fdbaa" providerId="ADAL" clId="{298C028A-C000-408F-952B-A139FB8B03B2}" dt="2024-09-28T05:33:31.045" v="31" actId="47"/>
        <pc:sldMkLst>
          <pc:docMk/>
          <pc:sldMk cId="2571944738" sldId="315"/>
        </pc:sldMkLst>
      </pc:sldChg>
      <pc:sldChg chg="del">
        <pc:chgData name="Divya Chidambaram" userId="a5f655d4-7c16-4009-87eb-8eca468fdbaa" providerId="ADAL" clId="{298C028A-C000-408F-952B-A139FB8B03B2}" dt="2024-09-28T05:33:31.045" v="31" actId="47"/>
        <pc:sldMkLst>
          <pc:docMk/>
          <pc:sldMk cId="197719471" sldId="316"/>
        </pc:sldMkLst>
      </pc:sldChg>
      <pc:sldChg chg="del">
        <pc:chgData name="Divya Chidambaram" userId="a5f655d4-7c16-4009-87eb-8eca468fdbaa" providerId="ADAL" clId="{298C028A-C000-408F-952B-A139FB8B03B2}" dt="2024-09-28T05:13:19.914" v="9" actId="47"/>
        <pc:sldMkLst>
          <pc:docMk/>
          <pc:sldMk cId="1801953452" sldId="323"/>
        </pc:sldMkLst>
      </pc:sldChg>
      <pc:sldChg chg="del">
        <pc:chgData name="Divya Chidambaram" userId="a5f655d4-7c16-4009-87eb-8eca468fdbaa" providerId="ADAL" clId="{298C028A-C000-408F-952B-A139FB8B03B2}" dt="2024-09-28T05:38:25.169" v="47" actId="47"/>
        <pc:sldMkLst>
          <pc:docMk/>
          <pc:sldMk cId="3221558488" sldId="327"/>
        </pc:sldMkLst>
      </pc:sldChg>
      <pc:sldChg chg="del">
        <pc:chgData name="Divya Chidambaram" userId="a5f655d4-7c16-4009-87eb-8eca468fdbaa" providerId="ADAL" clId="{298C028A-C000-408F-952B-A139FB8B03B2}" dt="2024-09-28T05:38:25.169" v="47" actId="47"/>
        <pc:sldMkLst>
          <pc:docMk/>
          <pc:sldMk cId="3294681874" sldId="328"/>
        </pc:sldMkLst>
      </pc:sldChg>
      <pc:sldChg chg="add">
        <pc:chgData name="Divya Chidambaram" userId="a5f655d4-7c16-4009-87eb-8eca468fdbaa" providerId="ADAL" clId="{298C028A-C000-408F-952B-A139FB8B03B2}" dt="2024-09-28T05:12:47.224" v="8"/>
        <pc:sldMkLst>
          <pc:docMk/>
          <pc:sldMk cId="262369147" sldId="334"/>
        </pc:sldMkLst>
      </pc:sldChg>
      <pc:sldChg chg="add mod modShow">
        <pc:chgData name="Divya Chidambaram" userId="a5f655d4-7c16-4009-87eb-8eca468fdbaa" providerId="ADAL" clId="{298C028A-C000-408F-952B-A139FB8B03B2}" dt="2024-09-28T05:15:21.425" v="11" actId="729"/>
        <pc:sldMkLst>
          <pc:docMk/>
          <pc:sldMk cId="3438818164" sldId="335"/>
        </pc:sldMkLst>
      </pc:sldChg>
      <pc:sldChg chg="modSp add mod">
        <pc:chgData name="Divya Chidambaram" userId="a5f655d4-7c16-4009-87eb-8eca468fdbaa" providerId="ADAL" clId="{298C028A-C000-408F-952B-A139FB8B03B2}" dt="2024-09-28T05:49:42.493" v="57" actId="1076"/>
        <pc:sldMkLst>
          <pc:docMk/>
          <pc:sldMk cId="3406561767" sldId="336"/>
        </pc:sldMkLst>
        <pc:spChg chg="mod">
          <ac:chgData name="Divya Chidambaram" userId="a5f655d4-7c16-4009-87eb-8eca468fdbaa" providerId="ADAL" clId="{298C028A-C000-408F-952B-A139FB8B03B2}" dt="2024-09-28T05:49:25.775" v="55" actId="1076"/>
          <ac:spMkLst>
            <pc:docMk/>
            <pc:sldMk cId="3406561767" sldId="336"/>
            <ac:spMk id="10" creationId="{B7DAC657-B8EC-37B3-786C-C76098BE3A4E}"/>
          </ac:spMkLst>
        </pc:spChg>
        <pc:picChg chg="mod">
          <ac:chgData name="Divya Chidambaram" userId="a5f655d4-7c16-4009-87eb-8eca468fdbaa" providerId="ADAL" clId="{298C028A-C000-408F-952B-A139FB8B03B2}" dt="2024-09-28T05:49:42.493" v="57" actId="1076"/>
          <ac:picMkLst>
            <pc:docMk/>
            <pc:sldMk cId="3406561767" sldId="336"/>
            <ac:picMk id="9" creationId="{174F0D3B-FC23-D98B-F70F-AB14A3A03374}"/>
          </ac:picMkLst>
        </pc:picChg>
        <pc:picChg chg="mod">
          <ac:chgData name="Divya Chidambaram" userId="a5f655d4-7c16-4009-87eb-8eca468fdbaa" providerId="ADAL" clId="{298C028A-C000-408F-952B-A139FB8B03B2}" dt="2024-09-28T05:49:15.546" v="52" actId="1076"/>
          <ac:picMkLst>
            <pc:docMk/>
            <pc:sldMk cId="3406561767" sldId="336"/>
            <ac:picMk id="2050" creationId="{761AFB9D-E1A5-AFAF-B7DB-50EF92C20DC2}"/>
          </ac:picMkLst>
        </pc:picChg>
        <pc:picChg chg="mod">
          <ac:chgData name="Divya Chidambaram" userId="a5f655d4-7c16-4009-87eb-8eca468fdbaa" providerId="ADAL" clId="{298C028A-C000-408F-952B-A139FB8B03B2}" dt="2024-09-28T05:49:17.047" v="53" actId="1076"/>
          <ac:picMkLst>
            <pc:docMk/>
            <pc:sldMk cId="3406561767" sldId="336"/>
            <ac:picMk id="2052" creationId="{1D5D535B-7370-DBE8-AEEE-4D9704A1B405}"/>
          </ac:picMkLst>
        </pc:picChg>
      </pc:sldChg>
      <pc:sldChg chg="modSp add mod">
        <pc:chgData name="Divya Chidambaram" userId="a5f655d4-7c16-4009-87eb-8eca468fdbaa" providerId="ADAL" clId="{298C028A-C000-408F-952B-A139FB8B03B2}" dt="2024-09-28T05:23:40.964" v="14" actId="1076"/>
        <pc:sldMkLst>
          <pc:docMk/>
          <pc:sldMk cId="1952712335" sldId="337"/>
        </pc:sldMkLst>
        <pc:picChg chg="mod">
          <ac:chgData name="Divya Chidambaram" userId="a5f655d4-7c16-4009-87eb-8eca468fdbaa" providerId="ADAL" clId="{298C028A-C000-408F-952B-A139FB8B03B2}" dt="2024-09-28T05:23:40.964" v="14" actId="1076"/>
          <ac:picMkLst>
            <pc:docMk/>
            <pc:sldMk cId="1952712335" sldId="337"/>
            <ac:picMk id="7" creationId="{225EC324-9599-9E3D-AF7A-FA0FDD4CFE37}"/>
          </ac:picMkLst>
        </pc:picChg>
      </pc:sldChg>
      <pc:sldChg chg="modSp add mod">
        <pc:chgData name="Divya Chidambaram" userId="a5f655d4-7c16-4009-87eb-8eca468fdbaa" providerId="ADAL" clId="{298C028A-C000-408F-952B-A139FB8B03B2}" dt="2024-09-28T05:23:37.255" v="13" actId="27636"/>
        <pc:sldMkLst>
          <pc:docMk/>
          <pc:sldMk cId="2720385924" sldId="338"/>
        </pc:sldMkLst>
        <pc:spChg chg="mod">
          <ac:chgData name="Divya Chidambaram" userId="a5f655d4-7c16-4009-87eb-8eca468fdbaa" providerId="ADAL" clId="{298C028A-C000-408F-952B-A139FB8B03B2}" dt="2024-09-28T05:23:37.255" v="13" actId="27636"/>
          <ac:spMkLst>
            <pc:docMk/>
            <pc:sldMk cId="2720385924" sldId="338"/>
            <ac:spMk id="6" creationId="{9D025F6C-CD8D-B912-1381-A764258C5518}"/>
          </ac:spMkLst>
        </pc:spChg>
      </pc:sldChg>
      <pc:sldChg chg="addSp delSp modSp new mod">
        <pc:chgData name="Divya Chidambaram" userId="a5f655d4-7c16-4009-87eb-8eca468fdbaa" providerId="ADAL" clId="{298C028A-C000-408F-952B-A139FB8B03B2}" dt="2024-09-28T06:07:54.402" v="129" actId="21"/>
        <pc:sldMkLst>
          <pc:docMk/>
          <pc:sldMk cId="3672184373" sldId="339"/>
        </pc:sldMkLst>
        <pc:spChg chg="del">
          <ac:chgData name="Divya Chidambaram" userId="a5f655d4-7c16-4009-87eb-8eca468fdbaa" providerId="ADAL" clId="{298C028A-C000-408F-952B-A139FB8B03B2}" dt="2024-09-28T05:30:18.626" v="20"/>
          <ac:spMkLst>
            <pc:docMk/>
            <pc:sldMk cId="3672184373" sldId="339"/>
            <ac:spMk id="3" creationId="{9343ADFA-0638-0332-0937-028FA212A3B6}"/>
          </ac:spMkLst>
        </pc:spChg>
        <pc:spChg chg="add mod">
          <ac:chgData name="Divya Chidambaram" userId="a5f655d4-7c16-4009-87eb-8eca468fdbaa" providerId="ADAL" clId="{298C028A-C000-408F-952B-A139FB8B03B2}" dt="2024-09-28T06:07:54.402" v="129" actId="21"/>
          <ac:spMkLst>
            <pc:docMk/>
            <pc:sldMk cId="3672184373" sldId="339"/>
            <ac:spMk id="4" creationId="{FE9E616E-3ABD-1C57-866D-8DA0DE0B4A59}"/>
          </ac:spMkLst>
        </pc:spChg>
      </pc:sldChg>
      <pc:sldChg chg="add del">
        <pc:chgData name="Divya Chidambaram" userId="a5f655d4-7c16-4009-87eb-8eca468fdbaa" providerId="ADAL" clId="{298C028A-C000-408F-952B-A139FB8B03B2}" dt="2024-09-28T05:29:58.522" v="18"/>
        <pc:sldMkLst>
          <pc:docMk/>
          <pc:sldMk cId="1173659736" sldId="34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9AF940-9238-4BC0-ADD3-205609F0BB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485348E-07FA-41F2-9D97-EBE090706C32}">
      <dgm:prSet/>
      <dgm:spPr/>
      <dgm:t>
        <a:bodyPr/>
        <a:lstStyle/>
        <a:p>
          <a:pPr>
            <a:lnSpc>
              <a:spcPct val="100000"/>
            </a:lnSpc>
          </a:pPr>
          <a:r>
            <a:rPr lang="en-US" dirty="0"/>
            <a:t>"A set of information held in a computer" - Oxford English Dictionary</a:t>
          </a:r>
        </a:p>
      </dgm:t>
      <dgm:extLst>
        <a:ext uri="{E40237B7-FDA0-4F09-8148-C483321AD2D9}">
          <dgm14:cNvPr xmlns:dgm14="http://schemas.microsoft.com/office/drawing/2010/diagram" id="0" name="" descr="&quot;A set of information held in a computer&quot; - Oxford English Dictionary&#10;"/>
        </a:ext>
      </dgm:extLst>
    </dgm:pt>
    <dgm:pt modelId="{EF2B0252-FEB2-4617-9A24-4416DF85A9A8}" type="parTrans" cxnId="{33696955-35CB-40BE-8BBE-F08F85F34DE5}">
      <dgm:prSet/>
      <dgm:spPr/>
      <dgm:t>
        <a:bodyPr/>
        <a:lstStyle/>
        <a:p>
          <a:endParaRPr lang="en-US"/>
        </a:p>
      </dgm:t>
    </dgm:pt>
    <dgm:pt modelId="{4BB2C5C7-3F26-48F7-A5F6-59D5AC903EA8}" type="sibTrans" cxnId="{33696955-35CB-40BE-8BBE-F08F85F34DE5}">
      <dgm:prSet/>
      <dgm:spPr/>
      <dgm:t>
        <a:bodyPr/>
        <a:lstStyle/>
        <a:p>
          <a:endParaRPr lang="en-US"/>
        </a:p>
      </dgm:t>
    </dgm:pt>
    <dgm:pt modelId="{2F233A64-89F0-4726-857E-35A8DF4A0E32}">
      <dgm:prSet/>
      <dgm:spPr/>
      <dgm:t>
        <a:bodyPr/>
        <a:lstStyle/>
        <a:p>
          <a:pPr>
            <a:lnSpc>
              <a:spcPct val="100000"/>
            </a:lnSpc>
          </a:pPr>
          <a:r>
            <a:rPr lang="en-US" dirty="0"/>
            <a:t>“One or more large structured sets of persistent data, usually associated with software to update and query the data” - Free On-Line Dictionary of Computing</a:t>
          </a:r>
        </a:p>
      </dgm:t>
      <dgm:extLst>
        <a:ext uri="{E40237B7-FDA0-4F09-8148-C483321AD2D9}">
          <dgm14:cNvPr xmlns:dgm14="http://schemas.microsoft.com/office/drawing/2010/diagram" id="0" name="" descr="•“One or more large structured sets of persistent data, usually associated with software to update and query the data” - Free On-Line Dictionary of Computing&#10;"/>
        </a:ext>
      </dgm:extLst>
    </dgm:pt>
    <dgm:pt modelId="{6B9E26CD-2412-42BA-844E-945FCDE081C9}" type="parTrans" cxnId="{F9B6E5E5-62ED-46B5-BE0F-0CCC534F6039}">
      <dgm:prSet/>
      <dgm:spPr/>
      <dgm:t>
        <a:bodyPr/>
        <a:lstStyle/>
        <a:p>
          <a:endParaRPr lang="en-US"/>
        </a:p>
      </dgm:t>
    </dgm:pt>
    <dgm:pt modelId="{E572D431-62FA-49C2-AC54-ADA60D0ECD24}" type="sibTrans" cxnId="{F9B6E5E5-62ED-46B5-BE0F-0CCC534F6039}">
      <dgm:prSet/>
      <dgm:spPr/>
      <dgm:t>
        <a:bodyPr/>
        <a:lstStyle/>
        <a:p>
          <a:endParaRPr lang="en-US"/>
        </a:p>
      </dgm:t>
    </dgm:pt>
    <dgm:pt modelId="{6C769DE3-A944-2D45-B2C2-1327EA8F34B1}">
      <dgm:prSet/>
      <dgm:spPr/>
      <dgm:t>
        <a:bodyPr/>
        <a:lstStyle/>
        <a:p>
          <a:pPr>
            <a:lnSpc>
              <a:spcPct val="100000"/>
            </a:lnSpc>
          </a:pPr>
          <a:r>
            <a:rPr lang="en-GB" b="0" i="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dirty="0"/>
        </a:p>
      </dgm:t>
    </dgm:pt>
    <dgm:pt modelId="{D14CE37F-7312-D64E-A3E8-72873C8DC66B}" type="parTrans" cxnId="{FE58F9FD-123C-084E-BB23-B26C5F916B44}">
      <dgm:prSet/>
      <dgm:spPr/>
      <dgm:t>
        <a:bodyPr/>
        <a:lstStyle/>
        <a:p>
          <a:endParaRPr lang="en-GB"/>
        </a:p>
      </dgm:t>
    </dgm:pt>
    <dgm:pt modelId="{4EA072B3-69CC-7146-A756-E2E928888E7C}" type="sibTrans" cxnId="{FE58F9FD-123C-084E-BB23-B26C5F916B44}">
      <dgm:prSet/>
      <dgm:spPr/>
      <dgm:t>
        <a:bodyPr/>
        <a:lstStyle/>
        <a:p>
          <a:endParaRPr lang="en-GB"/>
        </a:p>
      </dgm:t>
    </dgm:pt>
    <dgm:pt modelId="{4AACF5B5-AF62-4042-B80B-B2690E5C2880}" type="pres">
      <dgm:prSet presAssocID="{5D9AF940-9238-4BC0-ADD3-205609F0BB9D}" presName="root" presStyleCnt="0">
        <dgm:presLayoutVars>
          <dgm:dir/>
          <dgm:resizeHandles val="exact"/>
        </dgm:presLayoutVars>
      </dgm:prSet>
      <dgm:spPr/>
    </dgm:pt>
    <dgm:pt modelId="{1FFD3986-D8B1-4BA2-9B5F-DBDECB94375F}" type="pres">
      <dgm:prSet presAssocID="{B485348E-07FA-41F2-9D97-EBE090706C32}" presName="compNode" presStyleCnt="0"/>
      <dgm:spPr/>
    </dgm:pt>
    <dgm:pt modelId="{639B8219-4A9E-428D-A208-E442323E12DC}" type="pres">
      <dgm:prSet presAssocID="{B485348E-07FA-41F2-9D97-EBE090706C32}" presName="bgRect" presStyleLbl="bgShp" presStyleIdx="0" presStyleCnt="3"/>
      <dgm:spPr/>
    </dgm:pt>
    <dgm:pt modelId="{D51E3021-8D32-45BE-8458-CA96094E95F1}" type="pres">
      <dgm:prSet presAssocID="{B485348E-07FA-41F2-9D97-EBE090706C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F38FA37-6CFD-4FFE-AA06-F76332E92F3D}" type="pres">
      <dgm:prSet presAssocID="{B485348E-07FA-41F2-9D97-EBE090706C32}" presName="spaceRect" presStyleCnt="0"/>
      <dgm:spPr/>
    </dgm:pt>
    <dgm:pt modelId="{4D98BE37-8D7C-432B-95D3-E84FFFABCF11}" type="pres">
      <dgm:prSet presAssocID="{B485348E-07FA-41F2-9D97-EBE090706C32}" presName="parTx" presStyleLbl="revTx" presStyleIdx="0" presStyleCnt="3">
        <dgm:presLayoutVars>
          <dgm:chMax val="0"/>
          <dgm:chPref val="0"/>
        </dgm:presLayoutVars>
      </dgm:prSet>
      <dgm:spPr/>
    </dgm:pt>
    <dgm:pt modelId="{3BE38734-7988-48CB-A663-481AE6316CEB}" type="pres">
      <dgm:prSet presAssocID="{4BB2C5C7-3F26-48F7-A5F6-59D5AC903EA8}" presName="sibTrans" presStyleCnt="0"/>
      <dgm:spPr/>
    </dgm:pt>
    <dgm:pt modelId="{EFD9F1A6-00E7-4B5B-AC32-BA39D15B93B4}" type="pres">
      <dgm:prSet presAssocID="{2F233A64-89F0-4726-857E-35A8DF4A0E32}" presName="compNode" presStyleCnt="0"/>
      <dgm:spPr/>
    </dgm:pt>
    <dgm:pt modelId="{ABDC40C4-191A-4676-B286-CAE662FAF0AE}" type="pres">
      <dgm:prSet presAssocID="{2F233A64-89F0-4726-857E-35A8DF4A0E32}" presName="bgRect" presStyleLbl="bgShp" presStyleIdx="1" presStyleCnt="3"/>
      <dgm:spPr/>
    </dgm:pt>
    <dgm:pt modelId="{DB09C37C-723E-4A2E-B4D3-FBBE1B4DFB9F}" type="pres">
      <dgm:prSet presAssocID="{2F233A64-89F0-4726-857E-35A8DF4A0E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C1D7823F-CF03-4801-9897-FCAA9C79E666}" type="pres">
      <dgm:prSet presAssocID="{2F233A64-89F0-4726-857E-35A8DF4A0E32}" presName="spaceRect" presStyleCnt="0"/>
      <dgm:spPr/>
    </dgm:pt>
    <dgm:pt modelId="{DC39F01C-7765-4BE4-88A3-68EFAC2E771B}" type="pres">
      <dgm:prSet presAssocID="{2F233A64-89F0-4726-857E-35A8DF4A0E32}" presName="parTx" presStyleLbl="revTx" presStyleIdx="1" presStyleCnt="3">
        <dgm:presLayoutVars>
          <dgm:chMax val="0"/>
          <dgm:chPref val="0"/>
        </dgm:presLayoutVars>
      </dgm:prSet>
      <dgm:spPr/>
    </dgm:pt>
    <dgm:pt modelId="{4AE08071-A18F-A141-805D-AE73F5FB4687}" type="pres">
      <dgm:prSet presAssocID="{E572D431-62FA-49C2-AC54-ADA60D0ECD24}" presName="sibTrans" presStyleCnt="0"/>
      <dgm:spPr/>
    </dgm:pt>
    <dgm:pt modelId="{792975FE-B774-804F-98EE-46234E15F620}" type="pres">
      <dgm:prSet presAssocID="{6C769DE3-A944-2D45-B2C2-1327EA8F34B1}" presName="compNode" presStyleCnt="0"/>
      <dgm:spPr/>
    </dgm:pt>
    <dgm:pt modelId="{E4682E0F-37D9-5E4F-A308-2E24563AFFD6}" type="pres">
      <dgm:prSet presAssocID="{6C769DE3-A944-2D45-B2C2-1327EA8F34B1}" presName="bgRect" presStyleLbl="bgShp" presStyleIdx="2" presStyleCnt="3"/>
      <dgm:spPr/>
    </dgm:pt>
    <dgm:pt modelId="{C13DFD7C-0FF0-6945-B504-F56C204030D7}" type="pres">
      <dgm:prSet presAssocID="{6C769DE3-A944-2D45-B2C2-1327EA8F34B1}" presName="iconRect" presStyleLbl="node1" presStyleIdx="2" presStyleCnt="3"/>
      <dgm:spPr/>
    </dgm:pt>
    <dgm:pt modelId="{A3E75325-0A05-DF4B-8460-1011CF2B4998}" type="pres">
      <dgm:prSet presAssocID="{6C769DE3-A944-2D45-B2C2-1327EA8F34B1}" presName="spaceRect" presStyleCnt="0"/>
      <dgm:spPr/>
    </dgm:pt>
    <dgm:pt modelId="{3D70E20C-E5EA-B04F-A2B0-AD9F91C32A18}" type="pres">
      <dgm:prSet presAssocID="{6C769DE3-A944-2D45-B2C2-1327EA8F34B1}" presName="parTx" presStyleLbl="revTx" presStyleIdx="2" presStyleCnt="3">
        <dgm:presLayoutVars>
          <dgm:chMax val="0"/>
          <dgm:chPref val="0"/>
        </dgm:presLayoutVars>
      </dgm:prSet>
      <dgm:spPr/>
    </dgm:pt>
  </dgm:ptLst>
  <dgm:cxnLst>
    <dgm:cxn modelId="{CA907901-D56B-41BC-8F82-742DAD2C434E}" type="presOf" srcId="{5D9AF940-9238-4BC0-ADD3-205609F0BB9D}" destId="{4AACF5B5-AF62-4042-B80B-B2690E5C2880}" srcOrd="0" destOrd="0" presId="urn:microsoft.com/office/officeart/2018/2/layout/IconVerticalSolidList"/>
    <dgm:cxn modelId="{AF009610-9FB5-47EC-9A48-DC4CED9CC05B}" type="presOf" srcId="{2F233A64-89F0-4726-857E-35A8DF4A0E32}" destId="{DC39F01C-7765-4BE4-88A3-68EFAC2E771B}" srcOrd="0" destOrd="0" presId="urn:microsoft.com/office/officeart/2018/2/layout/IconVerticalSolidList"/>
    <dgm:cxn modelId="{5B835573-C4FD-4F9F-BAD9-4A8BCCE75B17}" type="presOf" srcId="{B485348E-07FA-41F2-9D97-EBE090706C32}" destId="{4D98BE37-8D7C-432B-95D3-E84FFFABCF11}" srcOrd="0" destOrd="0" presId="urn:microsoft.com/office/officeart/2018/2/layout/IconVerticalSolidList"/>
    <dgm:cxn modelId="{33696955-35CB-40BE-8BBE-F08F85F34DE5}" srcId="{5D9AF940-9238-4BC0-ADD3-205609F0BB9D}" destId="{B485348E-07FA-41F2-9D97-EBE090706C32}" srcOrd="0" destOrd="0" parTransId="{EF2B0252-FEB2-4617-9A24-4416DF85A9A8}" sibTransId="{4BB2C5C7-3F26-48F7-A5F6-59D5AC903EA8}"/>
    <dgm:cxn modelId="{344191A3-D62D-0240-AE50-BF9FB027BB11}" type="presOf" srcId="{6C769DE3-A944-2D45-B2C2-1327EA8F34B1}" destId="{3D70E20C-E5EA-B04F-A2B0-AD9F91C32A18}" srcOrd="0" destOrd="0" presId="urn:microsoft.com/office/officeart/2018/2/layout/IconVerticalSolidList"/>
    <dgm:cxn modelId="{F9B6E5E5-62ED-46B5-BE0F-0CCC534F6039}" srcId="{5D9AF940-9238-4BC0-ADD3-205609F0BB9D}" destId="{2F233A64-89F0-4726-857E-35A8DF4A0E32}" srcOrd="1" destOrd="0" parTransId="{6B9E26CD-2412-42BA-844E-945FCDE081C9}" sibTransId="{E572D431-62FA-49C2-AC54-ADA60D0ECD24}"/>
    <dgm:cxn modelId="{FE58F9FD-123C-084E-BB23-B26C5F916B44}" srcId="{5D9AF940-9238-4BC0-ADD3-205609F0BB9D}" destId="{6C769DE3-A944-2D45-B2C2-1327EA8F34B1}" srcOrd="2" destOrd="0" parTransId="{D14CE37F-7312-D64E-A3E8-72873C8DC66B}" sibTransId="{4EA072B3-69CC-7146-A756-E2E928888E7C}"/>
    <dgm:cxn modelId="{C5B200E7-5CC1-4B91-B08E-E314B0CC377A}" type="presParOf" srcId="{4AACF5B5-AF62-4042-B80B-B2690E5C2880}" destId="{1FFD3986-D8B1-4BA2-9B5F-DBDECB94375F}" srcOrd="0" destOrd="0" presId="urn:microsoft.com/office/officeart/2018/2/layout/IconVerticalSolidList"/>
    <dgm:cxn modelId="{4BBCA43A-B877-48E4-A233-E6D38D20A12C}" type="presParOf" srcId="{1FFD3986-D8B1-4BA2-9B5F-DBDECB94375F}" destId="{639B8219-4A9E-428D-A208-E442323E12DC}" srcOrd="0" destOrd="0" presId="urn:microsoft.com/office/officeart/2018/2/layout/IconVerticalSolidList"/>
    <dgm:cxn modelId="{F61D3D3E-EED6-4E7B-B5C0-9A78046191EF}" type="presParOf" srcId="{1FFD3986-D8B1-4BA2-9B5F-DBDECB94375F}" destId="{D51E3021-8D32-45BE-8458-CA96094E95F1}" srcOrd="1" destOrd="0" presId="urn:microsoft.com/office/officeart/2018/2/layout/IconVerticalSolidList"/>
    <dgm:cxn modelId="{2CA094A7-D4A2-431B-B7AC-790845FE2732}" type="presParOf" srcId="{1FFD3986-D8B1-4BA2-9B5F-DBDECB94375F}" destId="{1F38FA37-6CFD-4FFE-AA06-F76332E92F3D}" srcOrd="2" destOrd="0" presId="urn:microsoft.com/office/officeart/2018/2/layout/IconVerticalSolidList"/>
    <dgm:cxn modelId="{C226B9FF-09CF-458D-A5DA-835383553160}" type="presParOf" srcId="{1FFD3986-D8B1-4BA2-9B5F-DBDECB94375F}" destId="{4D98BE37-8D7C-432B-95D3-E84FFFABCF11}" srcOrd="3" destOrd="0" presId="urn:microsoft.com/office/officeart/2018/2/layout/IconVerticalSolidList"/>
    <dgm:cxn modelId="{21258F7F-1FBF-4B36-AE21-6303E574031C}" type="presParOf" srcId="{4AACF5B5-AF62-4042-B80B-B2690E5C2880}" destId="{3BE38734-7988-48CB-A663-481AE6316CEB}" srcOrd="1" destOrd="0" presId="urn:microsoft.com/office/officeart/2018/2/layout/IconVerticalSolidList"/>
    <dgm:cxn modelId="{56595762-3272-4D33-8686-075D04FF8DB4}" type="presParOf" srcId="{4AACF5B5-AF62-4042-B80B-B2690E5C2880}" destId="{EFD9F1A6-00E7-4B5B-AC32-BA39D15B93B4}" srcOrd="2" destOrd="0" presId="urn:microsoft.com/office/officeart/2018/2/layout/IconVerticalSolidList"/>
    <dgm:cxn modelId="{6FEFA829-0973-4F45-8748-1069AA12BF97}" type="presParOf" srcId="{EFD9F1A6-00E7-4B5B-AC32-BA39D15B93B4}" destId="{ABDC40C4-191A-4676-B286-CAE662FAF0AE}" srcOrd="0" destOrd="0" presId="urn:microsoft.com/office/officeart/2018/2/layout/IconVerticalSolidList"/>
    <dgm:cxn modelId="{00458D34-745F-45B4-8D75-B24CD048EF74}" type="presParOf" srcId="{EFD9F1A6-00E7-4B5B-AC32-BA39D15B93B4}" destId="{DB09C37C-723E-4A2E-B4D3-FBBE1B4DFB9F}" srcOrd="1" destOrd="0" presId="urn:microsoft.com/office/officeart/2018/2/layout/IconVerticalSolidList"/>
    <dgm:cxn modelId="{6E6A0F5E-69E7-4F41-B268-0945565CAEDA}" type="presParOf" srcId="{EFD9F1A6-00E7-4B5B-AC32-BA39D15B93B4}" destId="{C1D7823F-CF03-4801-9897-FCAA9C79E666}" srcOrd="2" destOrd="0" presId="urn:microsoft.com/office/officeart/2018/2/layout/IconVerticalSolidList"/>
    <dgm:cxn modelId="{2D078A61-3039-4916-AD48-219B77BEFBA1}" type="presParOf" srcId="{EFD9F1A6-00E7-4B5B-AC32-BA39D15B93B4}" destId="{DC39F01C-7765-4BE4-88A3-68EFAC2E771B}" srcOrd="3" destOrd="0" presId="urn:microsoft.com/office/officeart/2018/2/layout/IconVerticalSolidList"/>
    <dgm:cxn modelId="{F810FEED-78D1-4249-AC92-5CE4A8A41A3A}" type="presParOf" srcId="{4AACF5B5-AF62-4042-B80B-B2690E5C2880}" destId="{4AE08071-A18F-A141-805D-AE73F5FB4687}" srcOrd="3" destOrd="0" presId="urn:microsoft.com/office/officeart/2018/2/layout/IconVerticalSolidList"/>
    <dgm:cxn modelId="{86AA9282-1CC3-F54F-9D89-E6F57E97AB6D}" type="presParOf" srcId="{4AACF5B5-AF62-4042-B80B-B2690E5C2880}" destId="{792975FE-B774-804F-98EE-46234E15F620}" srcOrd="4" destOrd="0" presId="urn:microsoft.com/office/officeart/2018/2/layout/IconVerticalSolidList"/>
    <dgm:cxn modelId="{9FF9EC94-097B-E94C-997A-D66DD25EAE39}" type="presParOf" srcId="{792975FE-B774-804F-98EE-46234E15F620}" destId="{E4682E0F-37D9-5E4F-A308-2E24563AFFD6}" srcOrd="0" destOrd="0" presId="urn:microsoft.com/office/officeart/2018/2/layout/IconVerticalSolidList"/>
    <dgm:cxn modelId="{2D5C54B7-8E07-0A4E-8A32-118C9F0B69DE}" type="presParOf" srcId="{792975FE-B774-804F-98EE-46234E15F620}" destId="{C13DFD7C-0FF0-6945-B504-F56C204030D7}" srcOrd="1" destOrd="0" presId="urn:microsoft.com/office/officeart/2018/2/layout/IconVerticalSolidList"/>
    <dgm:cxn modelId="{98F7A6C2-1199-4F4E-81EE-F112E02E59DA}" type="presParOf" srcId="{792975FE-B774-804F-98EE-46234E15F620}" destId="{A3E75325-0A05-DF4B-8460-1011CF2B4998}" srcOrd="2" destOrd="0" presId="urn:microsoft.com/office/officeart/2018/2/layout/IconVerticalSolidList"/>
    <dgm:cxn modelId="{9D404E86-E4EB-B749-9C6D-696784460AD6}" type="presParOf" srcId="{792975FE-B774-804F-98EE-46234E15F620}" destId="{3D70E20C-E5EA-B04F-A2B0-AD9F91C32A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B8219-4A9E-428D-A208-E442323E12DC}">
      <dsp:nvSpPr>
        <dsp:cNvPr id="0" name=""/>
        <dsp:cNvSpPr/>
      </dsp:nvSpPr>
      <dsp:spPr>
        <a:xfrm>
          <a:off x="0" y="2720"/>
          <a:ext cx="7991270" cy="119724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E3021-8D32-45BE-8458-CA96094E95F1}">
      <dsp:nvSpPr>
        <dsp:cNvPr id="0" name=""/>
        <dsp:cNvSpPr/>
      </dsp:nvSpPr>
      <dsp:spPr>
        <a:xfrm>
          <a:off x="362166" y="272100"/>
          <a:ext cx="659129" cy="658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98BE37-8D7C-432B-95D3-E84FFFABCF11}">
      <dsp:nvSpPr>
        <dsp:cNvPr id="0" name=""/>
        <dsp:cNvSpPr/>
      </dsp:nvSpPr>
      <dsp:spPr>
        <a:xfrm>
          <a:off x="1383463" y="2720"/>
          <a:ext cx="6565903" cy="1272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628" tIns="134628" rIns="134628" bIns="134628" numCol="1" spcCol="1270" anchor="ctr" anchorCtr="0">
          <a:noAutofit/>
        </a:bodyPr>
        <a:lstStyle/>
        <a:p>
          <a:pPr marL="0" lvl="0" indent="0" algn="l" defTabSz="622300">
            <a:lnSpc>
              <a:spcPct val="100000"/>
            </a:lnSpc>
            <a:spcBef>
              <a:spcPct val="0"/>
            </a:spcBef>
            <a:spcAft>
              <a:spcPct val="35000"/>
            </a:spcAft>
            <a:buNone/>
          </a:pPr>
          <a:r>
            <a:rPr lang="en-US" sz="1400" kern="1200" dirty="0"/>
            <a:t>"A set of information held in a computer" - Oxford English Dictionary</a:t>
          </a:r>
        </a:p>
      </dsp:txBody>
      <dsp:txXfrm>
        <a:off x="1383463" y="2720"/>
        <a:ext cx="6565903" cy="1272074"/>
      </dsp:txXfrm>
    </dsp:sp>
    <dsp:sp modelId="{ABDC40C4-191A-4676-B286-CAE662FAF0AE}">
      <dsp:nvSpPr>
        <dsp:cNvPr id="0" name=""/>
        <dsp:cNvSpPr/>
      </dsp:nvSpPr>
      <dsp:spPr>
        <a:xfrm>
          <a:off x="0" y="1592812"/>
          <a:ext cx="7991270" cy="119724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9C37C-723E-4A2E-B4D3-FBBE1B4DFB9F}">
      <dsp:nvSpPr>
        <dsp:cNvPr id="0" name=""/>
        <dsp:cNvSpPr/>
      </dsp:nvSpPr>
      <dsp:spPr>
        <a:xfrm>
          <a:off x="362166" y="1862193"/>
          <a:ext cx="659129" cy="658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9F01C-7765-4BE4-88A3-68EFAC2E771B}">
      <dsp:nvSpPr>
        <dsp:cNvPr id="0" name=""/>
        <dsp:cNvSpPr/>
      </dsp:nvSpPr>
      <dsp:spPr>
        <a:xfrm>
          <a:off x="1383463" y="1592812"/>
          <a:ext cx="6565903" cy="1272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628" tIns="134628" rIns="134628" bIns="134628" numCol="1" spcCol="1270" anchor="ctr" anchorCtr="0">
          <a:noAutofit/>
        </a:bodyPr>
        <a:lstStyle/>
        <a:p>
          <a:pPr marL="0" lvl="0" indent="0" algn="l" defTabSz="622300">
            <a:lnSpc>
              <a:spcPct val="100000"/>
            </a:lnSpc>
            <a:spcBef>
              <a:spcPct val="0"/>
            </a:spcBef>
            <a:spcAft>
              <a:spcPct val="35000"/>
            </a:spcAft>
            <a:buNone/>
          </a:pPr>
          <a:r>
            <a:rPr lang="en-US" sz="1400" kern="1200" dirty="0"/>
            <a:t>“One or more large structured sets of persistent data, usually associated with software to update and query the data” - Free On-Line Dictionary of Computing</a:t>
          </a:r>
        </a:p>
      </dsp:txBody>
      <dsp:txXfrm>
        <a:off x="1383463" y="1592812"/>
        <a:ext cx="6565903" cy="1272074"/>
      </dsp:txXfrm>
    </dsp:sp>
    <dsp:sp modelId="{E4682E0F-37D9-5E4F-A308-2E24563AFFD6}">
      <dsp:nvSpPr>
        <dsp:cNvPr id="0" name=""/>
        <dsp:cNvSpPr/>
      </dsp:nvSpPr>
      <dsp:spPr>
        <a:xfrm>
          <a:off x="0" y="3182905"/>
          <a:ext cx="7991270" cy="119724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DFD7C-0FF0-6945-B504-F56C204030D7}">
      <dsp:nvSpPr>
        <dsp:cNvPr id="0" name=""/>
        <dsp:cNvSpPr/>
      </dsp:nvSpPr>
      <dsp:spPr>
        <a:xfrm>
          <a:off x="362521" y="3452286"/>
          <a:ext cx="659129" cy="65848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E20C-E5EA-B04F-A2B0-AD9F91C32A18}">
      <dsp:nvSpPr>
        <dsp:cNvPr id="0" name=""/>
        <dsp:cNvSpPr/>
      </dsp:nvSpPr>
      <dsp:spPr>
        <a:xfrm>
          <a:off x="1384171" y="3182905"/>
          <a:ext cx="6520588" cy="1272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628" tIns="134628" rIns="134628" bIns="134628" numCol="1" spcCol="1270" anchor="ctr" anchorCtr="0">
          <a:noAutofit/>
        </a:bodyPr>
        <a:lstStyle/>
        <a:p>
          <a:pPr marL="0" lvl="0" indent="0" algn="l" defTabSz="622300">
            <a:lnSpc>
              <a:spcPct val="100000"/>
            </a:lnSpc>
            <a:spcBef>
              <a:spcPct val="0"/>
            </a:spcBef>
            <a:spcAft>
              <a:spcPct val="35000"/>
            </a:spcAft>
            <a:buNone/>
          </a:pPr>
          <a:r>
            <a:rPr lang="en-GB" sz="1400" b="0" i="0" kern="120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sz="1400" kern="1200" dirty="0"/>
        </a:p>
      </dsp:txBody>
      <dsp:txXfrm>
        <a:off x="1384171" y="3182905"/>
        <a:ext cx="6520588" cy="12720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30/09/2024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9/30/2024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worldhistory.org/disambiguation/Egyptian/"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worldhistory.org/collection/162/the-ancient-egyptians/" TargetMode="External"/><Relationship Id="rId5" Type="http://schemas.openxmlformats.org/officeDocument/2006/relationships/hyperlink" Target="https://www.worldhistory.org/writing/" TargetMode="External"/><Relationship Id="rId4" Type="http://schemas.openxmlformats.org/officeDocument/2006/relationships/hyperlink" Target="https://www.worldhistory.org/scrip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formationisbeautiful.net/visualizations/worlds-biggest-data-breaches-hack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a:t>
            </a:fld>
            <a:endParaRPr lang="en-GB"/>
          </a:p>
        </p:txBody>
      </p:sp>
    </p:spTree>
    <p:extLst>
      <p:ext uri="{BB962C8B-B14F-4D97-AF65-F5344CB8AC3E}">
        <p14:creationId xmlns:p14="http://schemas.microsoft.com/office/powerpoint/2010/main" val="177793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https://forms.office.com/e/yy1KvNx41e</a:t>
            </a:r>
          </a:p>
          <a:p>
            <a:r>
              <a:rPr lang="en-GB" dirty="0"/>
              <a:t>Bachman was working at General Electric when he created IDS to help manage the vast amounts of data generated by the company's operations. The system was one of the first to separate the data from the applications that used it, laying the groundwork for future data models.</a:t>
            </a:r>
            <a:endParaRPr lang="en-US" dirty="0"/>
          </a:p>
          <a:p>
            <a:r>
              <a:rPr lang="en-GB" dirty="0"/>
              <a:t>In the early 1970s, Edgar F. Codd, an IBM researcher, proposed the relational model for databases, which led to the creation of Structured Query Language (SQL).</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3319185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5</a:t>
            </a:fld>
            <a:endParaRPr lang="en-GB"/>
          </a:p>
        </p:txBody>
      </p:sp>
    </p:spTree>
    <p:extLst>
      <p:ext uri="{BB962C8B-B14F-4D97-AF65-F5344CB8AC3E}">
        <p14:creationId xmlns:p14="http://schemas.microsoft.com/office/powerpoint/2010/main" val="120752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92929"/>
                </a:solidFill>
                <a:effectLst/>
                <a:latin typeface="source-serif-pro"/>
              </a:rPr>
              <a:t>It’s a structured system to put your data in ….that imposes rules upon that data</a:t>
            </a:r>
          </a:p>
          <a:p>
            <a:r>
              <a:rPr lang="en-GB" dirty="0"/>
              <a:t>rules are different because the importance of these problems changes based on your needs. Maybe your problem is the size, while someone else has a smaller amount of data where the sensitivity is a high concern.</a:t>
            </a:r>
          </a:p>
          <a:p>
            <a:r>
              <a:rPr lang="en-GB" dirty="0"/>
              <a:t>It’s the things you can’t see that is going on in the background; the security, the enforced integrity of the data, the ability to get to it fast and get to it reliably, the robustness; serving lots of people at the same time and even correctly survive crashes and hardware issues without corrupting the data.</a:t>
            </a:r>
          </a:p>
          <a:p>
            <a:r>
              <a:rPr lang="en-GB" dirty="0"/>
              <a:t>And that’s what we need to do here; understand how to describe our structure and define those rules, so all these invisible things will actually happen.</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6</a:t>
            </a:fld>
            <a:endParaRPr lang="en-GB"/>
          </a:p>
        </p:txBody>
      </p:sp>
    </p:spTree>
    <p:extLst>
      <p:ext uri="{BB962C8B-B14F-4D97-AF65-F5344CB8AC3E}">
        <p14:creationId xmlns:p14="http://schemas.microsoft.com/office/powerpoint/2010/main" val="2362997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NewBaskervilleITCbyBT-Roman"/>
              </a:rPr>
              <a:t>Importance for the database system has increased in recent years</a:t>
            </a:r>
          </a:p>
          <a:p>
            <a:pPr algn="l"/>
            <a:r>
              <a:rPr lang="en-GB" sz="1200" b="0" i="0" u="none" strike="noStrike" baseline="0" dirty="0">
                <a:latin typeface="NewBaskervilleITCbyBT-Roman"/>
              </a:rPr>
              <a:t>applications of database systems become even more complex. And more complex algorithm needs to be designed.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ancient Egyptians used to write (store) their data on the wall.</a:t>
            </a:r>
            <a:r>
              <a:rPr lang="en-GB" b="0" i="0" dirty="0">
                <a:solidFill>
                  <a:srgbClr val="333333"/>
                </a:solidFill>
                <a:effectLst/>
                <a:latin typeface="Libre Baskerville" panose="02000000000000000000" pitchFamily="2" charset="0"/>
              </a:rPr>
              <a:t> The </a:t>
            </a:r>
            <a:r>
              <a:rPr lang="en-GB" b="1" i="0" u="none" strike="noStrike" dirty="0">
                <a:solidFill>
                  <a:srgbClr val="B52600"/>
                </a:solidFill>
                <a:effectLst/>
                <a:latin typeface="Libre Baskerville" panose="02000000000000000000" pitchFamily="2" charset="0"/>
                <a:hlinkClick r:id="rId3"/>
              </a:rPr>
              <a:t>Egyptian</a:t>
            </a:r>
            <a:r>
              <a:rPr lang="en-GB" b="0" i="0" dirty="0">
                <a:solidFill>
                  <a:srgbClr val="333333"/>
                </a:solidFill>
                <a:effectLst/>
                <a:latin typeface="Libre Baskerville" panose="02000000000000000000" pitchFamily="2" charset="0"/>
              </a:rPr>
              <a:t> hieroglyphic(hi-re- </a:t>
            </a:r>
            <a:r>
              <a:rPr lang="en-GB" b="0" i="0" dirty="0" err="1">
                <a:solidFill>
                  <a:srgbClr val="333333"/>
                </a:solidFill>
                <a:effectLst/>
                <a:latin typeface="Libre Baskerville" panose="02000000000000000000" pitchFamily="2" charset="0"/>
              </a:rPr>
              <a:t>glypgic</a:t>
            </a:r>
            <a:r>
              <a:rPr lang="en-GB" b="0" i="0" dirty="0">
                <a:solidFill>
                  <a:srgbClr val="333333"/>
                </a:solidFill>
                <a:effectLst/>
                <a:latin typeface="Libre Baskerville" panose="02000000000000000000" pitchFamily="2" charset="0"/>
              </a:rPr>
              <a:t>) </a:t>
            </a:r>
            <a:r>
              <a:rPr lang="en-GB" b="1" i="0" u="none" strike="noStrike" dirty="0">
                <a:solidFill>
                  <a:srgbClr val="B52600"/>
                </a:solidFill>
                <a:effectLst/>
                <a:latin typeface="Libre Baskerville" panose="02000000000000000000" pitchFamily="2" charset="0"/>
                <a:hlinkClick r:id="rId4"/>
              </a:rPr>
              <a:t>script</a:t>
            </a:r>
            <a:r>
              <a:rPr lang="en-GB" b="0" i="0" dirty="0">
                <a:solidFill>
                  <a:srgbClr val="333333"/>
                </a:solidFill>
                <a:effectLst/>
                <a:latin typeface="Libre Baskerville" panose="02000000000000000000" pitchFamily="2" charset="0"/>
              </a:rPr>
              <a:t> was one of the </a:t>
            </a:r>
            <a:r>
              <a:rPr lang="en-GB" b="1" i="0" u="none" strike="noStrike" dirty="0">
                <a:solidFill>
                  <a:srgbClr val="B52600"/>
                </a:solidFill>
                <a:effectLst/>
                <a:latin typeface="Libre Baskerville" panose="02000000000000000000" pitchFamily="2" charset="0"/>
                <a:hlinkClick r:id="rId5"/>
              </a:rPr>
              <a:t>writing</a:t>
            </a:r>
            <a:r>
              <a:rPr lang="en-GB" b="0" i="0" dirty="0">
                <a:solidFill>
                  <a:srgbClr val="333333"/>
                </a:solidFill>
                <a:effectLst/>
                <a:latin typeface="Libre Baskerville" panose="02000000000000000000" pitchFamily="2" charset="0"/>
              </a:rPr>
              <a:t> systems used by </a:t>
            </a:r>
            <a:r>
              <a:rPr lang="en-GB" b="1" i="0" u="none" strike="noStrike" dirty="0">
                <a:solidFill>
                  <a:srgbClr val="B52600"/>
                </a:solidFill>
                <a:effectLst/>
                <a:latin typeface="Libre Baskerville" panose="02000000000000000000" pitchFamily="2" charset="0"/>
                <a:hlinkClick r:id="rId6"/>
              </a:rPr>
              <a:t>ancient Egyptians</a:t>
            </a:r>
            <a:r>
              <a:rPr lang="en-GB" b="0" i="0" dirty="0">
                <a:solidFill>
                  <a:srgbClr val="333333"/>
                </a:solidFill>
                <a:effectLst/>
                <a:latin typeface="Libre Baskerville" panose="02000000000000000000" pitchFamily="2" charset="0"/>
              </a:rPr>
              <a:t> to represent their language.</a:t>
            </a:r>
            <a:endParaRPr lang="en-GB" dirty="0"/>
          </a:p>
          <a:p>
            <a:endParaRPr lang="en-GB" b="1" i="0" dirty="0">
              <a:solidFill>
                <a:srgbClr val="161D25"/>
              </a:solidFill>
              <a:effectLst/>
              <a:latin typeface="SF-Body-font"/>
            </a:endParaRPr>
          </a:p>
          <a:p>
            <a:r>
              <a:rPr lang="en-GB" b="0" i="0" dirty="0">
                <a:solidFill>
                  <a:srgbClr val="040C28"/>
                </a:solidFill>
                <a:effectLst/>
                <a:latin typeface="Google Sans"/>
              </a:rPr>
              <a:t>The road database is a vector map</a:t>
            </a:r>
            <a:r>
              <a:rPr lang="en-GB" b="0" i="0" dirty="0">
                <a:solidFill>
                  <a:srgbClr val="202124"/>
                </a:solidFill>
                <a:effectLst/>
                <a:latin typeface="Google Sans"/>
              </a:rPr>
              <a:t>. Street names or numbers and house numbers, as well as points of interest (waypoints), are encoded as geographic coordinates. This can enable users to find a desired destination either by street address or as geographic coordinates.</a:t>
            </a:r>
          </a:p>
          <a:p>
            <a:endParaRPr lang="en-GB" b="0" i="0" dirty="0">
              <a:solidFill>
                <a:srgbClr val="202124"/>
              </a:solidFill>
              <a:effectLst/>
              <a:latin typeface="Google Sans"/>
            </a:endParaRP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9</a:t>
            </a:fld>
            <a:endParaRPr lang="en-GB"/>
          </a:p>
        </p:txBody>
      </p:sp>
    </p:spTree>
    <p:extLst>
      <p:ext uri="{BB962C8B-B14F-4D97-AF65-F5344CB8AC3E}">
        <p14:creationId xmlns:p14="http://schemas.microsoft.com/office/powerpoint/2010/main" val="4210473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3513972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https://www.informationisbeautiful.net/visualizations/worlds-biggest-data-breaches-hacks/</a:t>
            </a:r>
            <a:r>
              <a:rPr lang="en-GB" dirty="0"/>
              <a:t> [accessed: 03-Oct-2023]</a:t>
            </a:r>
          </a:p>
          <a:p>
            <a:endParaRPr lang="en-GB" dirty="0"/>
          </a:p>
          <a:p>
            <a:r>
              <a:rPr lang="en-GB" dirty="0"/>
              <a:t>In April 2019, Facebook revealed that approximately 600 million user passwords were stored in plain text, exposing them to potential access by employees. </a:t>
            </a:r>
            <a:r>
              <a:rPr lang="en-GB"/>
              <a:t>Although no external breaches occurred, the incident eroded user trust and led to increased scrutiny and regulatory pressure on the company regarding its data security practices</a:t>
            </a:r>
          </a:p>
          <a:p>
            <a:endParaRPr lang="en-GB" dirty="0"/>
          </a:p>
          <a:p>
            <a:r>
              <a:rPr lang="en-GB" dirty="0"/>
              <a:t>The stakes are high when it comes to data management. As illustrated by these breaches, investing in a reliable Database Management System is essential for protecting sensitive information and maintaining trust with customers.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4224777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 sources:</a:t>
            </a:r>
            <a:r>
              <a:rPr lang="en-GB" baseline="0" dirty="0"/>
              <a:t> </a:t>
            </a:r>
            <a:r>
              <a:rPr lang="en-GB" dirty="0"/>
              <a:t>https://www.springboard.com/blog/41-shareable-data-quotes/ [accessed: 02-Oct-2018, 27-Sep-2019]</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r>
              <a:rPr lang="en-GB" sz="1200" dirty="0">
                <a:ln w="0"/>
                <a:effectLst>
                  <a:outerShdw blurRad="38100" dist="19050" dir="2700000" algn="tl" rotWithShape="0">
                    <a:schemeClr val="dk1">
                      <a:alpha val="40000"/>
                    </a:schemeClr>
                  </a:outerShdw>
                </a:effectLst>
              </a:rPr>
              <a:t>“Torture the data, and it will confess to anything.”</a:t>
            </a:r>
          </a:p>
          <a:p>
            <a:pPr algn="r"/>
            <a:r>
              <a:rPr lang="en-GB" sz="1050" i="1" dirty="0"/>
              <a:t>Ronald </a:t>
            </a:r>
            <a:r>
              <a:rPr lang="en-GB" sz="1050" i="1" dirty="0" err="1"/>
              <a:t>Coase</a:t>
            </a:r>
            <a:r>
              <a:rPr lang="en-GB" sz="1050" i="1" dirty="0"/>
              <a:t>, winner of the Nobel Prize in Economics</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1991565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https://www.perftesting.co.uk/wp-content/uploads/2011/09/Screen-Shot-2011-09-28-at-10.43.58.png [accessed: 27-Sep-2019]</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4252803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any domain and answer the following-</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729553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data sharing and data security?</a:t>
            </a:r>
          </a:p>
          <a:p>
            <a:r>
              <a:rPr lang="en-GB" b="0" i="0" dirty="0">
                <a:solidFill>
                  <a:srgbClr val="202124"/>
                </a:solidFill>
                <a:effectLst/>
                <a:latin typeface="Google Sans"/>
              </a:rPr>
              <a:t>Effective data integration?</a:t>
            </a:r>
          </a:p>
          <a:p>
            <a:r>
              <a:rPr lang="en-GB" b="0" i="0" dirty="0">
                <a:solidFill>
                  <a:srgbClr val="202124"/>
                </a:solidFill>
                <a:effectLst/>
                <a:latin typeface="Google Sans"/>
              </a:rPr>
              <a:t>Consistent, reliable data?</a:t>
            </a:r>
          </a:p>
          <a:p>
            <a:r>
              <a:rPr lang="en-GB" b="0" i="0" dirty="0">
                <a:solidFill>
                  <a:srgbClr val="202124"/>
                </a:solidFill>
                <a:effectLst/>
                <a:latin typeface="Google Sans"/>
              </a:rPr>
              <a:t>Increased productivity</a:t>
            </a:r>
          </a:p>
          <a:p>
            <a:r>
              <a:rPr lang="en-GB" b="0" i="0" dirty="0">
                <a:solidFill>
                  <a:srgbClr val="202124"/>
                </a:solidFill>
                <a:effectLst/>
                <a:latin typeface="Google Sans"/>
              </a:rPr>
              <a:t>decision-making</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1532571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We can create a simple database using spreadsheet like Excel.</a:t>
            </a:r>
          </a:p>
          <a:p>
            <a:r>
              <a:rPr lang="en-GB" b="0" i="0" dirty="0">
                <a:solidFill>
                  <a:srgbClr val="202124"/>
                </a:solidFill>
                <a:effectLst/>
                <a:latin typeface="Google Sans"/>
              </a:rPr>
              <a:t>Now, in this case, let us assume that </a:t>
            </a:r>
            <a:r>
              <a:rPr lang="en-GB" b="0" i="0" dirty="0" err="1">
                <a:solidFill>
                  <a:srgbClr val="202124"/>
                </a:solidFill>
                <a:effectLst/>
                <a:latin typeface="Google Sans"/>
              </a:rPr>
              <a:t>Dr.Johnson</a:t>
            </a:r>
            <a:r>
              <a:rPr lang="en-GB" b="0" i="0" dirty="0">
                <a:solidFill>
                  <a:srgbClr val="202124"/>
                </a:solidFill>
                <a:effectLst/>
                <a:latin typeface="Google Sans"/>
              </a:rPr>
              <a:t> has resigned and the course Comp101 will be taught by </a:t>
            </a:r>
            <a:r>
              <a:rPr lang="en-GB" b="0" i="0" dirty="0" err="1">
                <a:solidFill>
                  <a:srgbClr val="202124"/>
                </a:solidFill>
                <a:effectLst/>
                <a:latin typeface="Google Sans"/>
              </a:rPr>
              <a:t>Dr.Anderson</a:t>
            </a:r>
            <a:r>
              <a:rPr lang="en-GB" b="0" i="0" dirty="0">
                <a:solidFill>
                  <a:srgbClr val="202124"/>
                </a:solidFill>
                <a:effectLst/>
                <a:latin typeface="Google Sans"/>
              </a:rPr>
              <a:t> until a new professor</a:t>
            </a:r>
          </a:p>
          <a:p>
            <a:endParaRPr lang="en-GB" b="0" i="0" dirty="0">
              <a:solidFill>
                <a:srgbClr val="202124"/>
              </a:solidFill>
              <a:effectLst/>
              <a:latin typeface="Google Sans"/>
            </a:endParaRPr>
          </a:p>
          <a:p>
            <a:pPr algn="l">
              <a:buFont typeface="+mj-lt"/>
              <a:buAutoNum type="arabicPeriod"/>
            </a:pPr>
            <a:r>
              <a:rPr lang="en-GB" b="0" i="0" dirty="0">
                <a:solidFill>
                  <a:srgbClr val="374151"/>
                </a:solidFill>
                <a:effectLst/>
                <a:latin typeface="Söhne"/>
              </a:rPr>
              <a:t>Locate the course for which you want to update the </a:t>
            </a:r>
            <a:r>
              <a:rPr lang="en-GB" b="0" i="0" dirty="0" err="1">
                <a:solidFill>
                  <a:srgbClr val="374151"/>
                </a:solidFill>
                <a:effectLst/>
                <a:latin typeface="Söhne"/>
              </a:rPr>
              <a:t>CourseProfessor</a:t>
            </a:r>
            <a:r>
              <a:rPr lang="en-GB" b="0" i="0" dirty="0">
                <a:solidFill>
                  <a:srgbClr val="374151"/>
                </a:solidFill>
                <a:effectLst/>
                <a:latin typeface="Söhne"/>
              </a:rPr>
              <a:t> (e.g., Course COMP101 - Computer).</a:t>
            </a:r>
          </a:p>
          <a:p>
            <a:pPr algn="l">
              <a:buFont typeface="+mj-lt"/>
              <a:buAutoNum type="arabicPeriod"/>
            </a:pPr>
            <a:r>
              <a:rPr lang="en-GB" b="0" i="0" dirty="0">
                <a:solidFill>
                  <a:srgbClr val="374151"/>
                </a:solidFill>
                <a:effectLst/>
                <a:latin typeface="Söhne"/>
              </a:rPr>
              <a:t>Find the corresponding </a:t>
            </a:r>
            <a:r>
              <a:rPr lang="en-GB" b="0" i="0" dirty="0" err="1">
                <a:solidFill>
                  <a:srgbClr val="374151"/>
                </a:solidFill>
                <a:effectLst/>
                <a:latin typeface="Söhne"/>
              </a:rPr>
              <a:t>CourseProfessor</a:t>
            </a:r>
            <a:r>
              <a:rPr lang="en-GB" b="0" i="0" dirty="0">
                <a:solidFill>
                  <a:srgbClr val="374151"/>
                </a:solidFill>
                <a:effectLst/>
                <a:latin typeface="Söhne"/>
              </a:rPr>
              <a:t> cell for that course (e.g., cell F3 for COMP101 - Computer's </a:t>
            </a:r>
            <a:r>
              <a:rPr lang="en-GB" b="0" i="0" dirty="0" err="1">
                <a:solidFill>
                  <a:srgbClr val="374151"/>
                </a:solidFill>
                <a:effectLst/>
                <a:latin typeface="Söhne"/>
              </a:rPr>
              <a:t>CourseProfessor</a:t>
            </a:r>
            <a:r>
              <a:rPr lang="en-GB" b="0" i="0" dirty="0">
                <a:solidFill>
                  <a:srgbClr val="374151"/>
                </a:solidFill>
                <a:effectLst/>
                <a:latin typeface="Söhne"/>
              </a:rPr>
              <a:t>).</a:t>
            </a:r>
          </a:p>
          <a:p>
            <a:pPr algn="l">
              <a:buFont typeface="+mj-lt"/>
              <a:buAutoNum type="arabicPeriod"/>
            </a:pPr>
            <a:r>
              <a:rPr lang="en-GB" b="0" i="0" dirty="0">
                <a:solidFill>
                  <a:srgbClr val="374151"/>
                </a:solidFill>
                <a:effectLst/>
                <a:latin typeface="Söhne"/>
              </a:rPr>
              <a:t>Double-click on the cell to enter edit mode.</a:t>
            </a:r>
          </a:p>
          <a:p>
            <a:pPr algn="l">
              <a:buFont typeface="+mj-lt"/>
              <a:buAutoNum type="arabicPeriod"/>
            </a:pPr>
            <a:r>
              <a:rPr lang="en-GB" b="0" i="0" dirty="0">
                <a:solidFill>
                  <a:srgbClr val="374151"/>
                </a:solidFill>
                <a:effectLst/>
                <a:latin typeface="Söhne"/>
              </a:rPr>
              <a:t>Update the </a:t>
            </a:r>
            <a:r>
              <a:rPr lang="en-GB" b="0" i="0" dirty="0" err="1">
                <a:solidFill>
                  <a:srgbClr val="374151"/>
                </a:solidFill>
                <a:effectLst/>
                <a:latin typeface="Söhne"/>
              </a:rPr>
              <a:t>CourseProfessor</a:t>
            </a:r>
            <a:r>
              <a:rPr lang="en-GB" b="0" i="0" dirty="0">
                <a:solidFill>
                  <a:srgbClr val="374151"/>
                </a:solidFill>
                <a:effectLst/>
                <a:latin typeface="Söhne"/>
              </a:rPr>
              <a:t> value (e.g., change "</a:t>
            </a:r>
            <a:r>
              <a:rPr lang="en-GB" b="0" i="0" dirty="0" err="1">
                <a:solidFill>
                  <a:srgbClr val="374151"/>
                </a:solidFill>
                <a:effectLst/>
                <a:latin typeface="Söhne"/>
              </a:rPr>
              <a:t>Dr.</a:t>
            </a:r>
            <a:r>
              <a:rPr lang="en-GB" b="0" i="0" dirty="0">
                <a:solidFill>
                  <a:srgbClr val="374151"/>
                </a:solidFill>
                <a:effectLst/>
                <a:latin typeface="Söhne"/>
              </a:rPr>
              <a:t> Johnson" to "Prof. Anderson").</a:t>
            </a:r>
          </a:p>
          <a:p>
            <a:pPr algn="l">
              <a:buFont typeface="+mj-lt"/>
              <a:buAutoNum type="arabicPeriod"/>
            </a:pPr>
            <a:r>
              <a:rPr lang="en-GB" b="0" i="0" dirty="0">
                <a:solidFill>
                  <a:srgbClr val="374151"/>
                </a:solidFill>
                <a:effectLst/>
                <a:latin typeface="Söhne"/>
              </a:rPr>
              <a:t>Press Enter to save the new </a:t>
            </a:r>
            <a:r>
              <a:rPr lang="en-GB" b="0" i="0" dirty="0" err="1">
                <a:solidFill>
                  <a:srgbClr val="374151"/>
                </a:solidFill>
                <a:effectLst/>
                <a:latin typeface="Söhne"/>
              </a:rPr>
              <a:t>CourseProfessor</a:t>
            </a:r>
            <a:r>
              <a:rPr lang="en-GB" b="0" i="0" dirty="0">
                <a:solidFill>
                  <a:srgbClr val="374151"/>
                </a:solidFill>
                <a:effectLst/>
                <a:latin typeface="Söhne"/>
              </a:rPr>
              <a:t>.</a:t>
            </a:r>
          </a:p>
          <a:p>
            <a:endParaRPr lang="en-GB" b="0" i="0" dirty="0">
              <a:solidFill>
                <a:srgbClr val="202124"/>
              </a:solidFill>
              <a:effectLst/>
              <a:latin typeface="Google Sans"/>
            </a:endParaRP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891398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E95D3"/>
                </a:solidFill>
                <a:effectLst/>
                <a:latin typeface="Söhne Mono"/>
              </a:rPr>
              <a:t>When we use DBMS- we will be able to </a:t>
            </a:r>
            <a:r>
              <a:rPr lang="en-GB" b="0" i="0" dirty="0" err="1">
                <a:solidFill>
                  <a:srgbClr val="2E95D3"/>
                </a:solidFill>
                <a:effectLst/>
                <a:latin typeface="Söhne Mono"/>
              </a:rPr>
              <a:t>adoid</a:t>
            </a:r>
            <a:r>
              <a:rPr lang="en-GB" b="0" i="0" dirty="0">
                <a:solidFill>
                  <a:srgbClr val="2E95D3"/>
                </a:solidFill>
                <a:effectLst/>
                <a:latin typeface="Söhne Mono"/>
              </a:rPr>
              <a:t> </a:t>
            </a:r>
            <a:r>
              <a:rPr lang="en-GB" b="0" i="0" dirty="0" err="1">
                <a:solidFill>
                  <a:srgbClr val="2E95D3"/>
                </a:solidFill>
                <a:effectLst/>
                <a:latin typeface="Söhne Mono"/>
              </a:rPr>
              <a:t>reduncies</a:t>
            </a:r>
            <a:endParaRPr lang="en-GB" b="0" i="0" dirty="0">
              <a:solidFill>
                <a:srgbClr val="2E95D3"/>
              </a:solidFill>
              <a:effectLst/>
              <a:latin typeface="Söhne Mono"/>
            </a:endParaRPr>
          </a:p>
          <a:p>
            <a:endParaRPr lang="en-GB" b="0" i="0" dirty="0">
              <a:solidFill>
                <a:srgbClr val="2E95D3"/>
              </a:solidFill>
              <a:effectLst/>
              <a:latin typeface="Söhne Mono"/>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2789040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E95D3"/>
                </a:solidFill>
                <a:effectLst/>
                <a:latin typeface="Söhne Mono"/>
              </a:rPr>
              <a:t>When we use DBMS- we will be able to </a:t>
            </a:r>
            <a:r>
              <a:rPr lang="en-GB" b="0" i="0" dirty="0" err="1">
                <a:solidFill>
                  <a:srgbClr val="2E95D3"/>
                </a:solidFill>
                <a:effectLst/>
                <a:latin typeface="Söhne Mono"/>
              </a:rPr>
              <a:t>adoid</a:t>
            </a:r>
            <a:r>
              <a:rPr lang="en-GB" b="0" i="0" dirty="0">
                <a:solidFill>
                  <a:srgbClr val="2E95D3"/>
                </a:solidFill>
                <a:effectLst/>
                <a:latin typeface="Söhne Mono"/>
              </a:rPr>
              <a:t> </a:t>
            </a:r>
            <a:r>
              <a:rPr lang="en-GB" b="0" i="0" dirty="0" err="1">
                <a:solidFill>
                  <a:srgbClr val="2E95D3"/>
                </a:solidFill>
                <a:effectLst/>
                <a:latin typeface="Söhne Mono"/>
              </a:rPr>
              <a:t>reduncies</a:t>
            </a:r>
            <a:endParaRPr lang="en-GB" b="0" i="0" dirty="0">
              <a:solidFill>
                <a:srgbClr val="2E95D3"/>
              </a:solidFill>
              <a:effectLst/>
              <a:latin typeface="Söhne Mono"/>
            </a:endParaRPr>
          </a:p>
          <a:p>
            <a:endParaRPr lang="en-GB" b="0" i="0" dirty="0">
              <a:solidFill>
                <a:srgbClr val="2E95D3"/>
              </a:solidFill>
              <a:effectLst/>
              <a:latin typeface="Söhne Mono"/>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1237503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92929"/>
                </a:solidFill>
                <a:effectLst/>
                <a:latin typeface="source-serif-pro"/>
              </a:rPr>
              <a:t>When you have some data, and you want to store this data somewhere. This data could be anything. It could be about customers, products, employees, orders, …etc. This data could be in text format, numeric, dates, document files, images, audio, or video.</a:t>
            </a:r>
          </a:p>
          <a:p>
            <a:pPr algn="l"/>
            <a:r>
              <a:rPr lang="en-GB" b="0" i="0" dirty="0">
                <a:solidFill>
                  <a:srgbClr val="292929"/>
                </a:solidFill>
                <a:effectLst/>
                <a:latin typeface="source-serif-pro"/>
              </a:rPr>
              <a:t>Maybe if you have data about the customers in your company, the first thing that comes to mind is to open a spreadsheet. Then you start writing whatever data you want to store.</a:t>
            </a:r>
          </a:p>
          <a:p>
            <a:pPr algn="l"/>
            <a:r>
              <a:rPr lang="en-GB" b="0" i="0" dirty="0">
                <a:solidFill>
                  <a:srgbClr val="292929"/>
                </a:solidFill>
                <a:effectLst/>
                <a:latin typeface="source-serif-pro"/>
              </a:rPr>
              <a:t>It could be the customer name, id, position, and so on. You may add as many as customers, delete any of them later, or even modify them. And that’s it!.</a:t>
            </a:r>
          </a:p>
          <a:p>
            <a:pPr algn="l"/>
            <a:endParaRPr lang="en-GB" b="0" i="0" dirty="0">
              <a:solidFill>
                <a:srgbClr val="292929"/>
              </a:solidFill>
              <a:effectLst/>
              <a:latin typeface="source-serif-pro"/>
            </a:endParaRPr>
          </a:p>
          <a:p>
            <a:pPr algn="l"/>
            <a:r>
              <a:rPr lang="en-GB" b="0" i="0" dirty="0">
                <a:solidFill>
                  <a:srgbClr val="292929"/>
                </a:solidFill>
                <a:effectLst/>
                <a:latin typeface="source-serif-pro"/>
              </a:rPr>
              <a:t>Now, we have a kind of data, and you stored them in spreadsheets in a way that satisfies your need. That might be OK, because just having data is not a good enough reason to need a database, and it’s not the problem. The problem is what comes next, and there’s a lot of potential problems.</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19</a:t>
            </a:fld>
            <a:endParaRPr lang="en-GB"/>
          </a:p>
        </p:txBody>
      </p:sp>
    </p:spTree>
    <p:extLst>
      <p:ext uri="{BB962C8B-B14F-4D97-AF65-F5344CB8AC3E}">
        <p14:creationId xmlns:p14="http://schemas.microsoft.com/office/powerpoint/2010/main" val="3994322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So let’s say you were opening your own online store for something like speciality cat accessories,</a:t>
            </a:r>
            <a:r>
              <a:rPr lang="en-GB" b="0" dirty="0">
                <a:effectLst/>
                <a:latin typeface="Roboto" panose="02000000000000000000" pitchFamily="2" charset="0"/>
              </a:rPr>
              <a:t> and you want to be able to keep track of all sorts of information surrounding your sales.</a:t>
            </a:r>
          </a:p>
          <a:p>
            <a:r>
              <a:rPr lang="en-GB" b="0" dirty="0">
                <a:effectLst/>
                <a:latin typeface="Roboto" panose="02000000000000000000" pitchFamily="2" charset="0"/>
              </a:rPr>
              <a:t>If we open up a spreadsheet and start putting in things as orders come in.</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20</a:t>
            </a:fld>
            <a:endParaRPr lang="en-GB"/>
          </a:p>
        </p:txBody>
      </p:sp>
    </p:spTree>
    <p:extLst>
      <p:ext uri="{BB962C8B-B14F-4D97-AF65-F5344CB8AC3E}">
        <p14:creationId xmlns:p14="http://schemas.microsoft.com/office/powerpoint/2010/main" val="23061066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Let’s say Jenny’s our customer, she buys a cat leash, and you capture all this information. Likewise you record this information for each of your customers that trickle in.</a:t>
            </a:r>
            <a:r>
              <a:rPr lang="en-GB" b="0" dirty="0">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21</a:t>
            </a:fld>
            <a:endParaRPr lang="en-GB"/>
          </a:p>
        </p:txBody>
      </p:sp>
    </p:spTree>
    <p:extLst>
      <p:ext uri="{BB962C8B-B14F-4D97-AF65-F5344CB8AC3E}">
        <p14:creationId xmlns:p14="http://schemas.microsoft.com/office/powerpoint/2010/main" val="13174605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latin typeface="Roboto" panose="02000000000000000000" pitchFamily="2" charset="0"/>
              </a:rPr>
              <a:t>But maybe later Jenny buys cat leash again, and at this point she’s moved to a bigger place to have room for all her cats, so her address is different.</a:t>
            </a:r>
          </a:p>
          <a:p>
            <a:r>
              <a:rPr lang="en-GB" b="0" dirty="0">
                <a:effectLst/>
                <a:latin typeface="Roboto" panose="02000000000000000000" pitchFamily="2" charset="0"/>
              </a:rPr>
              <a:t>Now you’ve got redundant information, some contradicting values for your customer’s address...and if your specialty cat store got enormously popular, these issues would just escalate.</a:t>
            </a:r>
          </a:p>
          <a:p>
            <a:r>
              <a:rPr lang="en-GB" b="0" dirty="0">
                <a:effectLst/>
                <a:latin typeface="Roboto" panose="02000000000000000000" pitchFamily="2" charset="0"/>
              </a:rPr>
              <a:t>Jenny calls to ask about one of her orders, and when you pull up her information, you get 2 different addresses, all these disorganized orders...and you’re not even sure you’re looking at the correct customer. You could see how this might lead to a messy situation.</a:t>
            </a:r>
          </a:p>
          <a:p>
            <a:r>
              <a:rPr lang="en-GB" b="0" dirty="0">
                <a:effectLst/>
                <a:latin typeface="Roboto" panose="02000000000000000000" pitchFamily="2" charset="0"/>
              </a:rPr>
              <a:t>Shipments could get sent to the wrong place; customers might get mixed up; the wrong products could get sent to the wrong people.</a:t>
            </a:r>
          </a:p>
          <a:p>
            <a:r>
              <a:rPr lang="en-GB" b="0" dirty="0">
                <a:effectLst/>
                <a:latin typeface="Roboto" panose="02000000000000000000" pitchFamily="2" charset="0"/>
              </a:rPr>
              <a:t>So how would you resolve this?</a:t>
            </a:r>
          </a:p>
          <a:p>
            <a:r>
              <a:rPr lang="en-GB" b="0" dirty="0">
                <a:effectLst/>
                <a:latin typeface="Roboto" panose="02000000000000000000" pitchFamily="2" charset="0"/>
              </a:rPr>
              <a:t>Instead of having just one massive spreadsheet, you’d separate the information into different bite-sized tables.</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22</a:t>
            </a:fld>
            <a:endParaRPr lang="en-GB"/>
          </a:p>
        </p:txBody>
      </p:sp>
    </p:spTree>
    <p:extLst>
      <p:ext uri="{BB962C8B-B14F-4D97-AF65-F5344CB8AC3E}">
        <p14:creationId xmlns:p14="http://schemas.microsoft.com/office/powerpoint/2010/main" val="766689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of popular database software or DBMSs include MySQL, Microsoft Access, Microsoft SQL Server, FileMaker Pro, Oracle Database, and </a:t>
            </a:r>
            <a:r>
              <a:rPr lang="en-GB" dirty="0" err="1"/>
              <a:t>dBASE</a:t>
            </a:r>
            <a:r>
              <a:rPr lang="en-GB" dirty="0"/>
              <a:t>.</a:t>
            </a:r>
          </a:p>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23</a:t>
            </a:fld>
            <a:endParaRPr lang="en-GB"/>
          </a:p>
        </p:txBody>
      </p:sp>
    </p:spTree>
    <p:extLst>
      <p:ext uri="{BB962C8B-B14F-4D97-AF65-F5344CB8AC3E}">
        <p14:creationId xmlns:p14="http://schemas.microsoft.com/office/powerpoint/2010/main" val="25224290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2ECD64-8EB6-4573-A90D-B9DD1A0A016D}" type="slidenum">
              <a:rPr lang="en-GB" smtClean="0"/>
              <a:t>24</a:t>
            </a:fld>
            <a:endParaRPr lang="en-GB"/>
          </a:p>
        </p:txBody>
      </p:sp>
    </p:spTree>
    <p:extLst>
      <p:ext uri="{BB962C8B-B14F-4D97-AF65-F5344CB8AC3E}">
        <p14:creationId xmlns:p14="http://schemas.microsoft.com/office/powerpoint/2010/main" val="2169433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https://app.kortext.com/reader/draw?n=80118&amp;l=76&amp;w=1560&amp;p=74</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093210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File-based Systems</a:t>
            </a:r>
          </a:p>
          <a:p>
            <a:r>
              <a:rPr lang="en-GB" dirty="0"/>
              <a:t>1</a:t>
            </a:r>
            <a:r>
              <a:rPr lang="en-GB" baseline="30000" dirty="0"/>
              <a:t>st</a:t>
            </a:r>
            <a:r>
              <a:rPr lang="en-GB" dirty="0"/>
              <a:t> Generation</a:t>
            </a:r>
          </a:p>
          <a:p>
            <a:pPr lvl="1"/>
            <a:r>
              <a:rPr lang="en-GB" dirty="0"/>
              <a:t>Hierarchical and network models. systems like the Integrated Data Store (IDS) developed by Charles W. Bachman and IBM’s Information Management System (IMS) designed for NASA’s Apollo program</a:t>
            </a:r>
          </a:p>
          <a:p>
            <a:r>
              <a:rPr lang="en-GB" dirty="0"/>
              <a:t>2</a:t>
            </a:r>
            <a:r>
              <a:rPr lang="en-GB" baseline="30000" dirty="0"/>
              <a:t>nd</a:t>
            </a:r>
            <a:r>
              <a:rPr lang="en-GB" dirty="0"/>
              <a:t> Generation</a:t>
            </a:r>
          </a:p>
          <a:p>
            <a:pPr lvl="1"/>
            <a:r>
              <a:rPr lang="en-GB" dirty="0"/>
              <a:t>Relational model, proposed by E.F. Codd</a:t>
            </a:r>
            <a:r>
              <a:rPr lang="en-GB" baseline="30000" dirty="0"/>
              <a:t>1</a:t>
            </a:r>
            <a:r>
              <a:rPr lang="en-GB" dirty="0"/>
              <a:t> in 1970</a:t>
            </a:r>
          </a:p>
          <a:p>
            <a:pPr lvl="2"/>
            <a:r>
              <a:rPr lang="en-GB" dirty="0"/>
              <a:t>Had strong theoretical foundation and addressed the disadvantages of former approaches.</a:t>
            </a:r>
          </a:p>
          <a:p>
            <a:pPr lvl="2"/>
            <a:r>
              <a:rPr lang="en-GB" dirty="0"/>
              <a:t>Led to introduction of a structured query language, SQL. 1980 commercialized rise of </a:t>
            </a:r>
            <a:r>
              <a:rPr lang="en-GB" dirty="0" err="1"/>
              <a:t>rdbms</a:t>
            </a:r>
            <a:endParaRPr lang="en-GB" dirty="0"/>
          </a:p>
          <a:p>
            <a:r>
              <a:rPr lang="en-GB" dirty="0"/>
              <a:t>3</a:t>
            </a:r>
            <a:r>
              <a:rPr lang="en-GB" baseline="30000" dirty="0"/>
              <a:t>rd</a:t>
            </a:r>
            <a:r>
              <a:rPr lang="en-GB" dirty="0"/>
              <a:t> Generation(expansion and evolution)</a:t>
            </a:r>
          </a:p>
          <a:p>
            <a:pPr lvl="1"/>
            <a:r>
              <a:rPr lang="en-GB" dirty="0"/>
              <a:t>Object-Relational</a:t>
            </a:r>
          </a:p>
          <a:p>
            <a:pPr lvl="1"/>
            <a:r>
              <a:rPr lang="en-GB" dirty="0"/>
              <a:t>Object-Oriented</a:t>
            </a:r>
          </a:p>
          <a:p>
            <a:r>
              <a:rPr lang="en-GB" dirty="0"/>
              <a:t>Current</a:t>
            </a:r>
          </a:p>
          <a:p>
            <a:pPr lvl="1"/>
            <a:r>
              <a:rPr lang="en-GB" dirty="0"/>
              <a:t>Data Warehouses</a:t>
            </a:r>
          </a:p>
          <a:p>
            <a:pPr lvl="1"/>
            <a:r>
              <a:rPr lang="en-GB" dirty="0"/>
              <a:t>Big Data database technologies: NoSQL and NewSQL</a:t>
            </a:r>
          </a:p>
          <a:p>
            <a:pPr>
              <a:lnSpc>
                <a:spcPct val="110000"/>
              </a:lnSpc>
            </a:pPr>
            <a:r>
              <a:rPr lang="en-US" sz="1200" dirty="0"/>
              <a:t>It is highly unlikely that network and hierarchical databases are still in use. </a:t>
            </a:r>
          </a:p>
          <a:p>
            <a:pPr>
              <a:lnSpc>
                <a:spcPct val="110000"/>
              </a:lnSpc>
            </a:pPr>
            <a:r>
              <a:rPr lang="en-US" sz="1200" dirty="0"/>
              <a:t>Column-oriented databases , NoSQL, Graph Databases are the new norm.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Modern databases now often integrate with machine learning and AI technologies, enabling advanced analytics and data-driven decision-making.</a:t>
            </a:r>
            <a:endParaRPr lang="en-GB" sz="1200" baseline="30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30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30000" dirty="0"/>
              <a:t>1</a:t>
            </a:r>
            <a:r>
              <a:rPr lang="en-GB" sz="1200" dirty="0"/>
              <a:t>The relational model was introduced by E.F. </a:t>
            </a:r>
            <a:r>
              <a:rPr lang="en-GB" sz="1200" dirty="0" err="1"/>
              <a:t>Codd</a:t>
            </a:r>
            <a:r>
              <a:rPr lang="en-GB" sz="1200" dirty="0"/>
              <a:t> in 1970 in his paper, “A Relational Model of Data for Large Shared Data Banks”. </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1172444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understand why database systems emerged.</a:t>
            </a:r>
          </a:p>
          <a:p>
            <a:r>
              <a:rPr lang="en-GB" dirty="0"/>
              <a:t>Traditionally, there were file-based systems:</a:t>
            </a:r>
          </a:p>
          <a:p>
            <a:pPr lvl="1"/>
            <a:r>
              <a:rPr lang="en-GB" dirty="0"/>
              <a:t>Collection of application programs that perform services for the end users e.g. producing reports</a:t>
            </a:r>
          </a:p>
          <a:p>
            <a:pPr lvl="1"/>
            <a:r>
              <a:rPr lang="en-GB" dirty="0"/>
              <a:t>Each application program defined and managed its own:</a:t>
            </a:r>
          </a:p>
          <a:p>
            <a:pPr lvl="2"/>
            <a:r>
              <a:rPr lang="en-GB" dirty="0"/>
              <a:t>Data entry</a:t>
            </a:r>
          </a:p>
          <a:p>
            <a:pPr lvl="2"/>
            <a:r>
              <a:rPr lang="en-GB" dirty="0"/>
              <a:t>File maintenance</a:t>
            </a:r>
          </a:p>
          <a:p>
            <a:pPr lvl="2"/>
            <a:r>
              <a:rPr lang="en-GB" dirty="0"/>
              <a:t>Generation of a </a:t>
            </a:r>
            <a:r>
              <a:rPr lang="en-GB" b="1" i="1" dirty="0"/>
              <a:t>fixed</a:t>
            </a:r>
            <a:r>
              <a:rPr lang="en-GB" dirty="0"/>
              <a:t> set of reports</a:t>
            </a:r>
          </a:p>
          <a:p>
            <a:pPr lvl="1"/>
            <a:r>
              <a:rPr lang="en-GB" dirty="0"/>
              <a:t>The physical structure and storage of data files and records are all defined in the application’s code.</a:t>
            </a:r>
          </a:p>
          <a:p>
            <a:pPr lvl="1"/>
            <a:r>
              <a:rPr lang="en-GB" dirty="0"/>
              <a:t>The file-based approach is a decentralised approach!</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835804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understand why database systems emerged.</a:t>
            </a:r>
          </a:p>
          <a:p>
            <a:r>
              <a:rPr lang="en-GB" dirty="0"/>
              <a:t>Traditionally, there were file-based systems:</a:t>
            </a:r>
          </a:p>
          <a:p>
            <a:pPr lvl="1"/>
            <a:r>
              <a:rPr lang="en-GB" dirty="0"/>
              <a:t>Collection of application programs that perform services for the end users e.g. producing reports</a:t>
            </a:r>
          </a:p>
          <a:p>
            <a:pPr lvl="1"/>
            <a:r>
              <a:rPr lang="en-GB" dirty="0"/>
              <a:t>Each application program defined and managed its own:</a:t>
            </a:r>
          </a:p>
          <a:p>
            <a:pPr lvl="2"/>
            <a:r>
              <a:rPr lang="en-GB" dirty="0"/>
              <a:t>Data entry</a:t>
            </a:r>
          </a:p>
          <a:p>
            <a:pPr lvl="2"/>
            <a:r>
              <a:rPr lang="en-GB" dirty="0"/>
              <a:t>File maintenance</a:t>
            </a:r>
          </a:p>
          <a:p>
            <a:pPr lvl="2"/>
            <a:r>
              <a:rPr lang="en-GB" dirty="0"/>
              <a:t>Generation of a </a:t>
            </a:r>
            <a:r>
              <a:rPr lang="en-GB" b="1" i="1" dirty="0"/>
              <a:t>fixed</a:t>
            </a:r>
            <a:r>
              <a:rPr lang="en-GB" dirty="0"/>
              <a:t> set of reports</a:t>
            </a:r>
          </a:p>
          <a:p>
            <a:pPr lvl="1"/>
            <a:r>
              <a:rPr lang="en-GB" dirty="0"/>
              <a:t>The physical structure and storage of data files and records are all defined in the application’s code.</a:t>
            </a:r>
          </a:p>
          <a:p>
            <a:pPr lvl="1"/>
            <a:r>
              <a:rPr lang="en-GB" dirty="0"/>
              <a:t>The file-based approach is a decentralised approach!</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2477312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24756685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Microsoft Access has the ability to query a database or a table using an on-the-fly approach, without the need to create predefined queries or stored procedures. </a:t>
            </a:r>
          </a:p>
          <a:p>
            <a:pPr algn="l"/>
            <a:r>
              <a:rPr lang="en-GB" b="0" i="0" dirty="0">
                <a:solidFill>
                  <a:srgbClr val="374151"/>
                </a:solidFill>
                <a:effectLst/>
                <a:latin typeface="Söhne"/>
              </a:rPr>
              <a:t>It allows users to create and execute queries on the spot, using a query interface or a query builder provided by Microsoft Access.</a:t>
            </a:r>
          </a:p>
          <a:p>
            <a:pPr algn="l"/>
            <a:r>
              <a:rPr lang="en-GB" b="0" i="0" dirty="0">
                <a:solidFill>
                  <a:srgbClr val="374151"/>
                </a:solidFill>
                <a:effectLst/>
                <a:latin typeface="Söhne"/>
              </a:rPr>
              <a:t>In essence, ad hoc queries enable users to retrieve specific data from a database without having to design and save a formal query ahead of time. </a:t>
            </a:r>
          </a:p>
          <a:p>
            <a:pPr algn="l"/>
            <a:r>
              <a:rPr lang="en-GB" b="0" i="0" dirty="0">
                <a:solidFill>
                  <a:srgbClr val="374151"/>
                </a:solidFill>
                <a:effectLst/>
                <a:latin typeface="Söhne"/>
              </a:rPr>
              <a:t>This flexibility is particularly useful for users who need to quickly access specific information or perform one-time queries.</a:t>
            </a:r>
          </a:p>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42932866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Query: A sales reporting application might have a fixed query to generate monthly sales reports by region. The query pulls data from a sales table and produces a report with predefined metrics like total sales, average sale value, and number of transactions.</a:t>
            </a:r>
          </a:p>
          <a:p>
            <a:endParaRPr lang="en-GB" dirty="0"/>
          </a:p>
          <a:p>
            <a:r>
              <a:rPr lang="en-GB" dirty="0"/>
              <a:t>New Requirement: If management wants a new report that shows sales trends over different time periods (e.g., weekly, quarterly), developers would need to create a new application program or modify the existing code to accommodate this request, leading to more code and potential duplication.</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30097958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to modify the logical schema (e.g., tables, views, relationships) without affecting the applications or programs that use the data.</a:t>
            </a:r>
          </a:p>
          <a:p>
            <a:r>
              <a:rPr lang="en-GB" b="0" i="0" dirty="0">
                <a:solidFill>
                  <a:srgbClr val="374151"/>
                </a:solidFill>
                <a:effectLst/>
                <a:latin typeface="Söhne"/>
              </a:rPr>
              <a:t>not require rewriting or modifying the application programs that access the data</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37</a:t>
            </a:fld>
            <a:endParaRPr lang="en-GB"/>
          </a:p>
        </p:txBody>
      </p:sp>
    </p:spTree>
    <p:extLst>
      <p:ext uri="{BB962C8B-B14F-4D97-AF65-F5344CB8AC3E}">
        <p14:creationId xmlns:p14="http://schemas.microsoft.com/office/powerpoint/2010/main" val="23708805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bwMode="auto">
          <a:xfrm>
            <a:off x="1150938" y="692150"/>
            <a:ext cx="4556125"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3436568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Grp="1" noRot="1" noChangeAspect="1" noChangeArrowheads="1" noTextEdit="1"/>
          </p:cNvSpPr>
          <p:nvPr>
            <p:ph type="sldImg"/>
          </p:nvPr>
        </p:nvSpPr>
        <p:spPr bwMode="auto">
          <a:xfrm>
            <a:off x="1150938" y="692150"/>
            <a:ext cx="4556125"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33988563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bwMode="auto">
          <a:xfrm>
            <a:off x="1150938" y="692150"/>
            <a:ext cx="4556125"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fontScale="92500" lnSpcReduction="20000"/>
          </a:bodyPr>
          <a:lstStyle/>
          <a:p>
            <a:pPr eaLnBrk="1" hangingPunct="1">
              <a:lnSpc>
                <a:spcPct val="90000"/>
              </a:lnSpc>
            </a:pPr>
            <a:r>
              <a:rPr lang="en-US" altLang="en-US" b="1" dirty="0">
                <a:latin typeface="CG Times" pitchFamily="18" charset="0"/>
              </a:rPr>
              <a:t>Hardware</a:t>
            </a:r>
          </a:p>
          <a:p>
            <a:pPr lvl="1" eaLnBrk="1" hangingPunct="1">
              <a:lnSpc>
                <a:spcPct val="90000"/>
              </a:lnSpc>
              <a:buSzPct val="75000"/>
            </a:pPr>
            <a:r>
              <a:rPr lang="en-US" altLang="en-US" sz="2600" b="1" dirty="0">
                <a:latin typeface="CG Times" pitchFamily="18" charset="0"/>
              </a:rPr>
              <a:t>Can range from a </a:t>
            </a:r>
            <a:r>
              <a:rPr lang="en-US" altLang="en-US" b="1" dirty="0">
                <a:latin typeface="CG Times" pitchFamily="18" charset="0"/>
              </a:rPr>
              <a:t>mobile phone to a </a:t>
            </a:r>
            <a:r>
              <a:rPr lang="en-US" altLang="en-US" sz="2600" b="1" dirty="0">
                <a:latin typeface="CG Times" pitchFamily="18" charset="0"/>
              </a:rPr>
              <a:t>laptop to a network of computers.</a:t>
            </a:r>
            <a:endParaRPr lang="en-US" altLang="en-US" b="1" dirty="0">
              <a:latin typeface="CG Times" pitchFamily="18" charset="0"/>
            </a:endParaRPr>
          </a:p>
          <a:p>
            <a:pPr eaLnBrk="1" hangingPunct="1">
              <a:lnSpc>
                <a:spcPct val="90000"/>
              </a:lnSpc>
            </a:pPr>
            <a:r>
              <a:rPr lang="en-US" altLang="en-US" b="1" dirty="0">
                <a:latin typeface="CG Times" pitchFamily="18" charset="0"/>
              </a:rPr>
              <a:t>Software</a:t>
            </a:r>
          </a:p>
          <a:p>
            <a:pPr lvl="1" eaLnBrk="1" hangingPunct="1">
              <a:lnSpc>
                <a:spcPct val="90000"/>
              </a:lnSpc>
              <a:buSzPct val="75000"/>
            </a:pPr>
            <a:r>
              <a:rPr lang="en-US" altLang="en-US" sz="2600" b="1" dirty="0">
                <a:latin typeface="CG Times" pitchFamily="18" charset="0"/>
              </a:rPr>
              <a:t>DBMS, operating system, network software (if necessary) and also the application programs.</a:t>
            </a:r>
          </a:p>
          <a:p>
            <a:pPr eaLnBrk="1" hangingPunct="1">
              <a:lnSpc>
                <a:spcPct val="90000"/>
              </a:lnSpc>
            </a:pPr>
            <a:r>
              <a:rPr lang="en-US" altLang="en-US" b="1" dirty="0">
                <a:latin typeface="CG Times" pitchFamily="18" charset="0"/>
              </a:rPr>
              <a:t>Data</a:t>
            </a:r>
          </a:p>
          <a:p>
            <a:pPr lvl="1" eaLnBrk="1" hangingPunct="1">
              <a:lnSpc>
                <a:spcPct val="90000"/>
              </a:lnSpc>
              <a:buSzPct val="75000"/>
            </a:pPr>
            <a:r>
              <a:rPr lang="en-US" altLang="en-US" b="1" dirty="0">
                <a:latin typeface="CG Times" pitchFamily="18" charset="0"/>
              </a:rPr>
              <a:t>Used by the organization and a description of this data called the schema.</a:t>
            </a:r>
          </a:p>
          <a:p>
            <a:pPr eaLnBrk="1" hangingPunct="1"/>
            <a:r>
              <a:rPr lang="en-US" altLang="en-US" b="1" dirty="0">
                <a:latin typeface="CG Times" pitchFamily="18" charset="0"/>
              </a:rPr>
              <a:t>Procedures</a:t>
            </a:r>
          </a:p>
          <a:p>
            <a:pPr lvl="1" eaLnBrk="1" hangingPunct="1">
              <a:buSzPct val="75000"/>
            </a:pPr>
            <a:r>
              <a:rPr lang="en-US" altLang="en-US" sz="2600" b="1" dirty="0">
                <a:latin typeface="CG Times" pitchFamily="18" charset="0"/>
              </a:rPr>
              <a:t>Instructions and rules that should be applied to the design and use of the database and DBMS.</a:t>
            </a:r>
          </a:p>
          <a:p>
            <a:pPr eaLnBrk="1" hangingPunct="1"/>
            <a:r>
              <a:rPr lang="en-US" altLang="en-US" b="1" dirty="0">
                <a:latin typeface="CG Times" pitchFamily="18" charset="0"/>
              </a:rPr>
              <a:t>People</a:t>
            </a:r>
          </a:p>
          <a:p>
            <a:pPr lvl="1" eaLnBrk="1" hangingPunct="1">
              <a:lnSpc>
                <a:spcPct val="90000"/>
              </a:lnSpc>
              <a:buSzPct val="75000"/>
            </a:pPr>
            <a:endParaRPr lang="en-US" altLang="en-US" b="1" dirty="0">
              <a:latin typeface="CG Times" pitchFamily="18" charset="0"/>
            </a:endParaRPr>
          </a:p>
          <a:p>
            <a:endParaRPr lang="en-US" altLang="en-US" dirty="0"/>
          </a:p>
        </p:txBody>
      </p:sp>
    </p:spTree>
    <p:extLst>
      <p:ext uri="{BB962C8B-B14F-4D97-AF65-F5344CB8AC3E}">
        <p14:creationId xmlns:p14="http://schemas.microsoft.com/office/powerpoint/2010/main" val="28170263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9/30/2024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9/30/2024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9/30/2024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9/30/2024</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9/30/2024</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9/30/2024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9/30/2024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9/30/2024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9/30/2024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9/30/2024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9/30/2024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9/30/2024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pringboard.com/blog/41-shareable-data-quotes/"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6.wmf"/><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cdn.wagmob.com/subject/G124/html/introduction00to00dbms_1.html" TargetMode="External"/><Relationship Id="rId4" Type="http://schemas.openxmlformats.org/officeDocument/2006/relationships/image" Target="../media/image5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Introduction </a:t>
            </a:r>
            <a:r>
              <a:rPr lang="en-GB"/>
              <a:t>to databases</a:t>
            </a:r>
            <a:endParaRPr lang="en-GB" dirty="0"/>
          </a:p>
        </p:txBody>
      </p:sp>
      <p:sp>
        <p:nvSpPr>
          <p:cNvPr id="3" name="Subtitle 2"/>
          <p:cNvSpPr>
            <a:spLocks noGrp="1"/>
          </p:cNvSpPr>
          <p:nvPr>
            <p:ph type="subTitle" idx="1"/>
          </p:nvPr>
        </p:nvSpPr>
        <p:spPr/>
        <p:txBody>
          <a:bodyPr>
            <a:normAutofit/>
          </a:bodyPr>
          <a:lstStyle/>
          <a:p>
            <a:r>
              <a:rPr lang="en-GB" dirty="0"/>
              <a:t>Lecture 1: Database Systems (DBS)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What is a Database</a:t>
            </a:r>
          </a:p>
          <a:p>
            <a:r>
              <a:rPr lang="en-GB" dirty="0"/>
              <a:t>Why Do We Need Computerised Databases</a:t>
            </a:r>
          </a:p>
          <a:p>
            <a:r>
              <a:rPr lang="en-GB" dirty="0"/>
              <a:t>Historical Development of Databases</a:t>
            </a:r>
          </a:p>
          <a:p>
            <a:r>
              <a:rPr lang="en-GB" dirty="0"/>
              <a:t>File-Based Systems</a:t>
            </a:r>
          </a:p>
          <a:p>
            <a:r>
              <a:rPr lang="en-GB" dirty="0"/>
              <a:t>The Database and Database Management Systems (DBMSs)</a:t>
            </a:r>
          </a:p>
          <a:p>
            <a:r>
              <a:rPr lang="en-GB" dirty="0"/>
              <a:t>Advantages and Disadvantages of DBMSs</a:t>
            </a:r>
          </a:p>
        </p:txBody>
      </p:sp>
    </p:spTree>
    <p:extLst>
      <p:ext uri="{BB962C8B-B14F-4D97-AF65-F5344CB8AC3E}">
        <p14:creationId xmlns:p14="http://schemas.microsoft.com/office/powerpoint/2010/main" val="1357434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time…</a:t>
            </a:r>
          </a:p>
        </p:txBody>
      </p:sp>
      <p:pic>
        <p:nvPicPr>
          <p:cNvPr id="15362" name="Picture 2" descr="QRCode for DBMS- Week 1 Quiz">
            <a:extLst>
              <a:ext uri="{FF2B5EF4-FFF2-40B4-BE49-F238E27FC236}">
                <a16:creationId xmlns:a16="http://schemas.microsoft.com/office/drawing/2014/main" id="{AA636BC4-C2B1-7EA4-BF87-3DBE0CA036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9952" y="1916832"/>
            <a:ext cx="4496544" cy="4496544"/>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160 Ice Breaker Questions for Virtual Team Building">
            <a:extLst>
              <a:ext uri="{FF2B5EF4-FFF2-40B4-BE49-F238E27FC236}">
                <a16:creationId xmlns:a16="http://schemas.microsoft.com/office/drawing/2014/main" id="{F3DD5450-FFE1-64A9-93DE-17999404BB6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42" y="2713112"/>
            <a:ext cx="4354842" cy="29039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CBDFED9-E224-B456-1B5A-CFC3D95226F9}"/>
              </a:ext>
            </a:extLst>
          </p:cNvPr>
          <p:cNvSpPr txBox="1"/>
          <p:nvPr/>
        </p:nvSpPr>
        <p:spPr>
          <a:xfrm>
            <a:off x="180225" y="5805264"/>
            <a:ext cx="4572000" cy="369332"/>
          </a:xfrm>
          <a:prstGeom prst="rect">
            <a:avLst/>
          </a:prstGeom>
          <a:noFill/>
        </p:spPr>
        <p:txBody>
          <a:bodyPr wrap="square">
            <a:spAutoFit/>
          </a:bodyPr>
          <a:lstStyle/>
          <a:p>
            <a:r>
              <a:rPr lang="en-US" dirty="0"/>
              <a:t>https://</a:t>
            </a:r>
            <a:r>
              <a:rPr lang="en-US" dirty="0" err="1"/>
              <a:t>forms.office.com</a:t>
            </a:r>
            <a:r>
              <a:rPr lang="en-US" dirty="0"/>
              <a:t>/e/yy1KvNx41e</a:t>
            </a:r>
          </a:p>
        </p:txBody>
      </p:sp>
    </p:spTree>
    <p:extLst>
      <p:ext uri="{BB962C8B-B14F-4D97-AF65-F5344CB8AC3E}">
        <p14:creationId xmlns:p14="http://schemas.microsoft.com/office/powerpoint/2010/main" val="51554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sz="quarter" idx="1"/>
          </p:nvPr>
        </p:nvSpPr>
        <p:spPr/>
        <p:txBody>
          <a:bodyPr/>
          <a:lstStyle/>
          <a:p>
            <a:r>
              <a:rPr lang="en-GB" dirty="0"/>
              <a:t>What is a database?</a:t>
            </a:r>
          </a:p>
          <a:p>
            <a:r>
              <a:rPr lang="en-GB" dirty="0"/>
              <a:t>Why do we need databases?</a:t>
            </a:r>
          </a:p>
          <a:p>
            <a:r>
              <a:rPr lang="en-GB" dirty="0"/>
              <a:t>What is a Database Management System (DBMS)?</a:t>
            </a:r>
          </a:p>
          <a:p>
            <a:r>
              <a:rPr lang="en-GB" dirty="0"/>
              <a:t>Why do we need DBMSs?</a:t>
            </a:r>
          </a:p>
        </p:txBody>
      </p:sp>
      <p:pic>
        <p:nvPicPr>
          <p:cNvPr id="14338" name="Picture 2" descr="Pin on Interesting">
            <a:extLst>
              <a:ext uri="{FF2B5EF4-FFF2-40B4-BE49-F238E27FC236}">
                <a16:creationId xmlns:a16="http://schemas.microsoft.com/office/drawing/2014/main" id="{5FD93307-CB28-5D0E-30CD-047868EF6E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3211859"/>
            <a:ext cx="3177428" cy="3622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961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 What is it?</a:t>
            </a:r>
          </a:p>
        </p:txBody>
      </p:sp>
      <p:sp>
        <p:nvSpPr>
          <p:cNvPr id="3" name="Content Placeholder 2"/>
          <p:cNvSpPr>
            <a:spLocks noGrp="1"/>
          </p:cNvSpPr>
          <p:nvPr>
            <p:ph sz="quarter" idx="1"/>
          </p:nvPr>
        </p:nvSpPr>
        <p:spPr/>
        <p:txBody>
          <a:bodyPr/>
          <a:lstStyle/>
          <a:p>
            <a:pPr marL="0" indent="0">
              <a:buNone/>
            </a:pPr>
            <a:endParaRPr lang="en-GB" dirty="0"/>
          </a:p>
        </p:txBody>
      </p:sp>
      <p:graphicFrame>
        <p:nvGraphicFramePr>
          <p:cNvPr id="5" name="Content Placeholder 2" descr="&quot;A set of information held in a computer&quot; - Oxford English Dictionary&#10;">
            <a:extLst>
              <a:ext uri="{FF2B5EF4-FFF2-40B4-BE49-F238E27FC236}">
                <a16:creationId xmlns:a16="http://schemas.microsoft.com/office/drawing/2014/main" id="{E9BA49CD-EF6D-64F9-2E4F-59827D46CAC7}"/>
              </a:ext>
            </a:extLst>
          </p:cNvPr>
          <p:cNvGraphicFramePr>
            <a:graphicFrameLocks/>
          </p:cNvGraphicFramePr>
          <p:nvPr>
            <p:extLst>
              <p:ext uri="{D42A27DB-BD31-4B8C-83A1-F6EECF244321}">
                <p14:modId xmlns:p14="http://schemas.microsoft.com/office/powerpoint/2010/main" val="1632086320"/>
              </p:ext>
            </p:extLst>
          </p:nvPr>
        </p:nvGraphicFramePr>
        <p:xfrm>
          <a:off x="774778" y="1638300"/>
          <a:ext cx="799127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hatGPT - Wikipedia">
            <a:extLst>
              <a:ext uri="{FF2B5EF4-FFF2-40B4-BE49-F238E27FC236}">
                <a16:creationId xmlns:a16="http://schemas.microsoft.com/office/drawing/2014/main" id="{8E1669AA-57F6-AB90-0C0C-90BB8A528B0C}"/>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15616" y="5085184"/>
            <a:ext cx="720080" cy="720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4403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046A-D875-7A42-9E7B-749946D1FB0D}"/>
              </a:ext>
            </a:extLst>
          </p:cNvPr>
          <p:cNvSpPr>
            <a:spLocks noGrp="1"/>
          </p:cNvSpPr>
          <p:nvPr>
            <p:ph type="title"/>
          </p:nvPr>
        </p:nvSpPr>
        <p:spPr bwMode="auto">
          <a:xfrm>
            <a:off x="1187624" y="276475"/>
            <a:ext cx="5829300" cy="400050"/>
          </a:xfrm>
          <a:prstGeom prst="rect">
            <a:avLst/>
          </a:prstGeom>
          <a:noFill/>
          <a:ln>
            <a:noFill/>
          </a:ln>
        </p:spPr>
        <p:txBody>
          <a:bodyPr wrap="square" anchor="t">
            <a:normAutofit fontScale="90000"/>
          </a:bodyPr>
          <a:lstStyle/>
          <a:p>
            <a:r>
              <a:rPr lang="en-US" dirty="0"/>
              <a:t>Database – What is it?</a:t>
            </a:r>
          </a:p>
        </p:txBody>
      </p:sp>
      <p:sp>
        <p:nvSpPr>
          <p:cNvPr id="4" name="Content Placeholder 3">
            <a:extLst>
              <a:ext uri="{FF2B5EF4-FFF2-40B4-BE49-F238E27FC236}">
                <a16:creationId xmlns:a16="http://schemas.microsoft.com/office/drawing/2014/main" id="{8D5D49D5-87D9-0377-8C5E-CA80946A4FE8}"/>
              </a:ext>
            </a:extLst>
          </p:cNvPr>
          <p:cNvSpPr>
            <a:spLocks noGrp="1"/>
          </p:cNvSpPr>
          <p:nvPr>
            <p:ph idx="1"/>
          </p:nvPr>
        </p:nvSpPr>
        <p:spPr>
          <a:xfrm>
            <a:off x="338194" y="1491230"/>
            <a:ext cx="7886700" cy="728522"/>
          </a:xfrm>
        </p:spPr>
        <p:txBody>
          <a:bodyPr>
            <a:normAutofit fontScale="85000" lnSpcReduction="20000"/>
          </a:bodyPr>
          <a:lstStyle/>
          <a:p>
            <a:pPr marL="0" indent="0">
              <a:buNone/>
            </a:pPr>
            <a:r>
              <a:rPr lang="en-GB" dirty="0"/>
              <a:t>If you had to explain what a database is to someone who has never heard of it before, how would you describe it?</a:t>
            </a:r>
          </a:p>
        </p:txBody>
      </p:sp>
      <p:sp>
        <p:nvSpPr>
          <p:cNvPr id="10" name="TextBox 9">
            <a:extLst>
              <a:ext uri="{FF2B5EF4-FFF2-40B4-BE49-F238E27FC236}">
                <a16:creationId xmlns:a16="http://schemas.microsoft.com/office/drawing/2014/main" id="{BADC1FD4-0F42-08AA-ED6F-FC5DD42C3EE7}"/>
              </a:ext>
            </a:extLst>
          </p:cNvPr>
          <p:cNvSpPr txBox="1"/>
          <p:nvPr/>
        </p:nvSpPr>
        <p:spPr>
          <a:xfrm>
            <a:off x="365191" y="2385388"/>
            <a:ext cx="7474166" cy="507831"/>
          </a:xfrm>
          <a:prstGeom prst="rect">
            <a:avLst/>
          </a:prstGeom>
          <a:noFill/>
        </p:spPr>
        <p:txBody>
          <a:bodyPr wrap="square">
            <a:spAutoFit/>
          </a:bodyPr>
          <a:lstStyle/>
          <a:p>
            <a:r>
              <a:rPr lang="en-GB" sz="2700" dirty="0"/>
              <a:t>https://padlet.com/dchidambaram1/IntroDB</a:t>
            </a:r>
          </a:p>
        </p:txBody>
      </p:sp>
      <p:pic>
        <p:nvPicPr>
          <p:cNvPr id="12" name="Picture 11">
            <a:extLst>
              <a:ext uri="{FF2B5EF4-FFF2-40B4-BE49-F238E27FC236}">
                <a16:creationId xmlns:a16="http://schemas.microsoft.com/office/drawing/2014/main" id="{D7307847-8194-4EE0-148A-4E3F47EC9864}"/>
              </a:ext>
            </a:extLst>
          </p:cNvPr>
          <p:cNvPicPr>
            <a:picLocks noChangeAspect="1"/>
          </p:cNvPicPr>
          <p:nvPr/>
        </p:nvPicPr>
        <p:blipFill>
          <a:blip r:embed="rId3"/>
          <a:stretch>
            <a:fillRect/>
          </a:stretch>
        </p:blipFill>
        <p:spPr>
          <a:xfrm>
            <a:off x="2803501" y="3069772"/>
            <a:ext cx="2956085" cy="2780724"/>
          </a:xfrm>
          <a:prstGeom prst="rect">
            <a:avLst/>
          </a:prstGeom>
        </p:spPr>
      </p:pic>
    </p:spTree>
    <p:extLst>
      <p:ext uri="{BB962C8B-B14F-4D97-AF65-F5344CB8AC3E}">
        <p14:creationId xmlns:p14="http://schemas.microsoft.com/office/powerpoint/2010/main" val="3066989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Database is</a:t>
            </a:r>
          </a:p>
        </p:txBody>
      </p:sp>
      <p:sp>
        <p:nvSpPr>
          <p:cNvPr id="3" name="Content Placeholder 2"/>
          <p:cNvSpPr>
            <a:spLocks noGrp="1"/>
          </p:cNvSpPr>
          <p:nvPr>
            <p:ph sz="quarter" idx="1"/>
          </p:nvPr>
        </p:nvSpPr>
        <p:spPr/>
        <p:txBody>
          <a:bodyPr/>
          <a:lstStyle/>
          <a:p>
            <a:pPr marL="0" indent="0">
              <a:buNone/>
            </a:pPr>
            <a:r>
              <a:rPr lang="en-US" dirty="0"/>
              <a:t>A collection of related pieces of data</a:t>
            </a:r>
          </a:p>
          <a:p>
            <a:pPr>
              <a:buFont typeface="Arial" panose="020B0604020202020204" pitchFamily="34" charset="0"/>
              <a:buChar char="•"/>
            </a:pPr>
            <a:r>
              <a:rPr lang="en-US" b="1" dirty="0"/>
              <a:t>Representing/capturing the information </a:t>
            </a:r>
            <a:r>
              <a:rPr lang="en-US" dirty="0"/>
              <a:t>about a real-world enterprise or part of an enterprise</a:t>
            </a:r>
          </a:p>
          <a:p>
            <a:pPr>
              <a:buFont typeface="Arial" panose="020B0604020202020204" pitchFamily="34" charset="0"/>
              <a:buChar char="•"/>
            </a:pPr>
            <a:r>
              <a:rPr lang="en-US" b="1" dirty="0"/>
              <a:t>Collected and maintained </a:t>
            </a:r>
            <a:r>
              <a:rPr lang="en-US" dirty="0"/>
              <a:t>to serve specific data management needs of the enterprise</a:t>
            </a:r>
          </a:p>
          <a:p>
            <a:pPr>
              <a:buFont typeface="Arial" panose="020B0604020202020204" pitchFamily="34" charset="0"/>
              <a:buChar char="•"/>
            </a:pPr>
            <a:r>
              <a:rPr lang="en-US" dirty="0"/>
              <a:t>Activities of the enterprise are supported by the database and </a:t>
            </a:r>
            <a:r>
              <a:rPr lang="en-US" b="1" dirty="0"/>
              <a:t>continually update </a:t>
            </a:r>
            <a:r>
              <a:rPr lang="en-US" dirty="0"/>
              <a:t>the database</a:t>
            </a:r>
          </a:p>
          <a:p>
            <a:pPr marL="0" indent="0">
              <a:buNone/>
            </a:pPr>
            <a:endParaRPr lang="en-GB" dirty="0"/>
          </a:p>
        </p:txBody>
      </p:sp>
      <p:pic>
        <p:nvPicPr>
          <p:cNvPr id="3074" name="Picture 2" descr="office database&quot; Icon - Download for free – Iconduck">
            <a:extLst>
              <a:ext uri="{FF2B5EF4-FFF2-40B4-BE49-F238E27FC236}">
                <a16:creationId xmlns:a16="http://schemas.microsoft.com/office/drawing/2014/main" id="{01C1BE59-EBEF-D3C7-16E6-E4A7AAA37D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5445224"/>
            <a:ext cx="1357252" cy="1412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325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 is Database Management System?</a:t>
            </a:r>
          </a:p>
        </p:txBody>
      </p:sp>
      <p:sp>
        <p:nvSpPr>
          <p:cNvPr id="3" name="Content Placeholder 2"/>
          <p:cNvSpPr>
            <a:spLocks noGrp="1"/>
          </p:cNvSpPr>
          <p:nvPr>
            <p:ph sz="quarter" idx="1"/>
          </p:nvPr>
        </p:nvSpPr>
        <p:spPr/>
        <p:txBody>
          <a:bodyPr/>
          <a:lstStyle/>
          <a:p>
            <a:r>
              <a:rPr lang="en-US" dirty="0"/>
              <a:t>software systems used to store, retrieve, and run queries on data</a:t>
            </a:r>
          </a:p>
          <a:p>
            <a:r>
              <a:rPr lang="en-GB" b="0" i="0" dirty="0">
                <a:solidFill>
                  <a:srgbClr val="202124"/>
                </a:solidFill>
                <a:effectLst/>
              </a:rPr>
              <a:t>serves as an interface between an end-user and a database, allowing users to create, read, update, and delete data in the database.</a:t>
            </a:r>
            <a:endParaRPr lang="en-US" dirty="0"/>
          </a:p>
          <a:p>
            <a:pPr marL="0" indent="0">
              <a:buNone/>
            </a:pPr>
            <a:endParaRPr lang="en-GB" dirty="0"/>
          </a:p>
        </p:txBody>
      </p:sp>
      <p:pic>
        <p:nvPicPr>
          <p:cNvPr id="3074" name="Picture 2" descr="office database&quot; Icon - Download for free – Iconduck">
            <a:extLst>
              <a:ext uri="{FF2B5EF4-FFF2-40B4-BE49-F238E27FC236}">
                <a16:creationId xmlns:a16="http://schemas.microsoft.com/office/drawing/2014/main" id="{01C1BE59-EBEF-D3C7-16E6-E4A7AAA37D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4551411"/>
            <a:ext cx="1357252" cy="141277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What is Database Management System - DBMS - UseMyNotes">
            <a:extLst>
              <a:ext uri="{FF2B5EF4-FFF2-40B4-BE49-F238E27FC236}">
                <a16:creationId xmlns:a16="http://schemas.microsoft.com/office/drawing/2014/main" id="{DBDCB491-B5AA-93D6-66DD-347B0842E0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940" t="11111" r="5875" b="15350"/>
          <a:stretch/>
        </p:blipFill>
        <p:spPr bwMode="auto">
          <a:xfrm>
            <a:off x="4355976" y="3979712"/>
            <a:ext cx="2448273" cy="25561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3891663-ED16-30A7-BE88-E7E911207B28}"/>
              </a:ext>
            </a:extLst>
          </p:cNvPr>
          <p:cNvCxnSpPr>
            <a:stCxn id="3074" idx="3"/>
            <a:endCxn id="5122" idx="1"/>
          </p:cNvCxnSpPr>
          <p:nvPr/>
        </p:nvCxnSpPr>
        <p:spPr>
          <a:xfrm>
            <a:off x="3480980" y="5257799"/>
            <a:ext cx="87499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3E7807D-C218-6C7C-9B2C-5A79B2167B96}"/>
              </a:ext>
            </a:extLst>
          </p:cNvPr>
          <p:cNvSpPr txBox="1"/>
          <p:nvPr/>
        </p:nvSpPr>
        <p:spPr>
          <a:xfrm>
            <a:off x="4355976" y="4077072"/>
            <a:ext cx="636084" cy="474339"/>
          </a:xfrm>
          <a:prstGeom prst="rect">
            <a:avLst/>
          </a:prstGeom>
          <a:solidFill>
            <a:schemeClr val="bg1">
              <a:lumMod val="75000"/>
            </a:schemeClr>
          </a:solidFill>
        </p:spPr>
        <p:txBody>
          <a:bodyPr wrap="square" rtlCol="0">
            <a:spAutoFit/>
          </a:bodyPr>
          <a:lstStyle/>
          <a:p>
            <a:endParaRPr lang="en-US" dirty="0"/>
          </a:p>
        </p:txBody>
      </p:sp>
    </p:spTree>
    <p:extLst>
      <p:ext uri="{BB962C8B-B14F-4D97-AF65-F5344CB8AC3E}">
        <p14:creationId xmlns:p14="http://schemas.microsoft.com/office/powerpoint/2010/main" val="3269217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dirty="0"/>
              <a:t>Database- Past and present</a:t>
            </a:r>
          </a:p>
        </p:txBody>
      </p:sp>
      <p:pic>
        <p:nvPicPr>
          <p:cNvPr id="7172" name="Picture 4" descr="Microsoft rebrands Xbox Live to Xbox network - The Verge">
            <a:extLst>
              <a:ext uri="{FF2B5EF4-FFF2-40B4-BE49-F238E27FC236}">
                <a16:creationId xmlns:a16="http://schemas.microsoft.com/office/drawing/2014/main" id="{E62FA62D-CFBE-34AA-0389-6DB11809F4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689" y="2072982"/>
            <a:ext cx="1200150" cy="12001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About Netflix - Company Assets">
            <a:extLst>
              <a:ext uri="{FF2B5EF4-FFF2-40B4-BE49-F238E27FC236}">
                <a16:creationId xmlns:a16="http://schemas.microsoft.com/office/drawing/2014/main" id="{3B6A5749-3C1D-15C5-1DE5-8BB62BEC5598}"/>
              </a:ext>
            </a:extLst>
          </p:cNvPr>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rcRect/>
          <a:stretch>
            <a:fillRect/>
          </a:stretch>
        </p:blipFill>
        <p:spPr bwMode="auto">
          <a:xfrm>
            <a:off x="2440971" y="2033280"/>
            <a:ext cx="1066800" cy="106680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echnology strategy at Sainsbury's | Sainsbury's | Retail Week">
            <a:extLst>
              <a:ext uri="{FF2B5EF4-FFF2-40B4-BE49-F238E27FC236}">
                <a16:creationId xmlns:a16="http://schemas.microsoft.com/office/drawing/2014/main" id="{CDF491DF-865C-5BCB-C4F5-F4B417291F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1904" y="1920479"/>
            <a:ext cx="1456401" cy="969169"/>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Discover Navigation | Navigation &amp; Entertainment | Volkswagen UK">
            <a:extLst>
              <a:ext uri="{FF2B5EF4-FFF2-40B4-BE49-F238E27FC236}">
                <a16:creationId xmlns:a16="http://schemas.microsoft.com/office/drawing/2014/main" id="{48FBD4BB-1DB2-1ED4-556F-088B65FFEF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7926" y="1977747"/>
            <a:ext cx="1779311" cy="1332766"/>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British Airways">
            <a:extLst>
              <a:ext uri="{FF2B5EF4-FFF2-40B4-BE49-F238E27FC236}">
                <a16:creationId xmlns:a16="http://schemas.microsoft.com/office/drawing/2014/main" id="{508C568F-EB98-EA12-34AB-B77871FC44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6516" y="3425636"/>
            <a:ext cx="1586175" cy="15861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B3DF8A4-56D1-34B5-6FB8-CFCC1D5DEE21}"/>
              </a:ext>
            </a:extLst>
          </p:cNvPr>
          <p:cNvPicPr>
            <a:picLocks noChangeAspect="1"/>
          </p:cNvPicPr>
          <p:nvPr/>
        </p:nvPicPr>
        <p:blipFill>
          <a:blip r:embed="rId8"/>
          <a:stretch>
            <a:fillRect/>
          </a:stretch>
        </p:blipFill>
        <p:spPr>
          <a:xfrm>
            <a:off x="3186076" y="3310513"/>
            <a:ext cx="2429117" cy="1586175"/>
          </a:xfrm>
          <a:prstGeom prst="rect">
            <a:avLst/>
          </a:prstGeom>
        </p:spPr>
      </p:pic>
    </p:spTree>
    <p:extLst>
      <p:ext uri="{BB962C8B-B14F-4D97-AF65-F5344CB8AC3E}">
        <p14:creationId xmlns:p14="http://schemas.microsoft.com/office/powerpoint/2010/main" val="2623691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Content Placeholder 2"/>
          <p:cNvSpPr>
            <a:spLocks noGrp="1"/>
          </p:cNvSpPr>
          <p:nvPr>
            <p:ph sz="quarter" idx="1"/>
          </p:nvPr>
        </p:nvSpPr>
        <p:spPr/>
        <p:txBody>
          <a:bodyPr>
            <a:normAutofit lnSpcReduction="10000"/>
          </a:bodyPr>
          <a:lstStyle/>
          <a:p>
            <a:r>
              <a:rPr lang="en-GB" dirty="0"/>
              <a:t>Data is used everywhere.</a:t>
            </a:r>
          </a:p>
          <a:p>
            <a:endParaRPr lang="en-GB" dirty="0"/>
          </a:p>
          <a:p>
            <a:endParaRPr lang="en-GB" dirty="0"/>
          </a:p>
          <a:p>
            <a:endParaRPr lang="en-GB" dirty="0"/>
          </a:p>
          <a:p>
            <a:endParaRPr lang="en-GB" dirty="0"/>
          </a:p>
          <a:p>
            <a:pPr lvl="1"/>
            <a:r>
              <a:rPr lang="en-GB" dirty="0"/>
              <a:t>Personal Data</a:t>
            </a:r>
          </a:p>
          <a:p>
            <a:pPr lvl="1"/>
            <a:r>
              <a:rPr lang="en-GB" dirty="0"/>
              <a:t>Product Data</a:t>
            </a:r>
          </a:p>
          <a:p>
            <a:pPr lvl="1"/>
            <a:r>
              <a:rPr lang="en-GB" dirty="0"/>
              <a:t>Media Data, etc.</a:t>
            </a:r>
          </a:p>
          <a:p>
            <a:r>
              <a:rPr lang="en-GB" b="1" i="1" dirty="0"/>
              <a:t>It needs to be stored somewhere!</a:t>
            </a:r>
          </a:p>
          <a:p>
            <a:endParaRPr lang="en-GB" dirty="0"/>
          </a:p>
        </p:txBody>
      </p:sp>
      <p:grpSp>
        <p:nvGrpSpPr>
          <p:cNvPr id="20" name="Group 19"/>
          <p:cNvGrpSpPr/>
          <p:nvPr/>
        </p:nvGrpSpPr>
        <p:grpSpPr>
          <a:xfrm>
            <a:off x="1043608" y="2112867"/>
            <a:ext cx="7322927" cy="1848069"/>
            <a:chOff x="1043608" y="2112867"/>
            <a:chExt cx="7322927" cy="1848069"/>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2132856"/>
              <a:ext cx="2047875" cy="771525"/>
            </a:xfrm>
            <a:prstGeom prst="rect">
              <a:avLst/>
            </a:prstGeom>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2195561"/>
              <a:ext cx="2286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0152" y="2204864"/>
              <a:ext cx="1257300" cy="381000"/>
            </a:xfrm>
            <a:prstGeom prst="rect">
              <a:avLst/>
            </a:prstGeom>
            <a:solidFill>
              <a:schemeClr val="tx1"/>
            </a:solidFill>
            <a:ln w="38100">
              <a:solidFill>
                <a:schemeClr val="tx1"/>
              </a:solidFill>
            </a:ln>
          </p:spPr>
        </p:pic>
        <p:pic>
          <p:nvPicPr>
            <p:cNvPr id="7" name="Picture 6"/>
            <p:cNvPicPr>
              <a:picLocks noChangeAspect="1"/>
            </p:cNvPicPr>
            <p:nvPr/>
          </p:nvPicPr>
          <p:blipFill>
            <a:blip r:embed="rId6"/>
            <a:stretch>
              <a:fillRect/>
            </a:stretch>
          </p:blipFill>
          <p:spPr>
            <a:xfrm>
              <a:off x="1043608" y="3186931"/>
              <a:ext cx="952500" cy="771525"/>
            </a:xfrm>
            <a:prstGeom prst="rect">
              <a:avLst/>
            </a:prstGeom>
          </p:spPr>
        </p:pic>
        <p:pic>
          <p:nvPicPr>
            <p:cNvPr id="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4741" y="3355029"/>
              <a:ext cx="971550"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69772" y="3490961"/>
              <a:ext cx="804863"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p:cNvPicPr>
              <a:picLocks noChangeAspect="1"/>
            </p:cNvPicPr>
            <p:nvPr/>
          </p:nvPicPr>
          <p:blipFill>
            <a:blip r:embed="rId9"/>
            <a:stretch>
              <a:fillRect/>
            </a:stretch>
          </p:blipFill>
          <p:spPr>
            <a:xfrm>
              <a:off x="3648635" y="2743646"/>
              <a:ext cx="1524000" cy="762000"/>
            </a:xfrm>
            <a:prstGeom prst="rect">
              <a:avLst/>
            </a:prstGeom>
          </p:spPr>
        </p:pic>
        <p:pic>
          <p:nvPicPr>
            <p:cNvPr id="13" name="Picture 12"/>
            <p:cNvPicPr>
              <a:picLocks noChangeAspect="1"/>
            </p:cNvPicPr>
            <p:nvPr/>
          </p:nvPicPr>
          <p:blipFill>
            <a:blip r:embed="rId10"/>
            <a:stretch>
              <a:fillRect/>
            </a:stretch>
          </p:blipFill>
          <p:spPr>
            <a:xfrm>
              <a:off x="7480710" y="3186931"/>
              <a:ext cx="885825" cy="771525"/>
            </a:xfrm>
            <a:prstGeom prst="rect">
              <a:avLst/>
            </a:prstGeom>
          </p:spPr>
        </p:pic>
        <p:pic>
          <p:nvPicPr>
            <p:cNvPr id="8" name="Picture 7"/>
            <p:cNvPicPr>
              <a:picLocks noChangeAspect="1"/>
            </p:cNvPicPr>
            <p:nvPr/>
          </p:nvPicPr>
          <p:blipFill>
            <a:blip r:embed="rId11"/>
            <a:stretch>
              <a:fillRect/>
            </a:stretch>
          </p:blipFill>
          <p:spPr>
            <a:xfrm>
              <a:off x="2427068" y="3379984"/>
              <a:ext cx="1780952" cy="580952"/>
            </a:xfrm>
            <a:prstGeom prst="rect">
              <a:avLst/>
            </a:prstGeom>
          </p:spPr>
        </p:pic>
        <p:pic>
          <p:nvPicPr>
            <p:cNvPr id="15" name="Picture 14"/>
            <p:cNvPicPr>
              <a:picLocks noChangeAspect="1"/>
            </p:cNvPicPr>
            <p:nvPr/>
          </p:nvPicPr>
          <p:blipFill>
            <a:blip r:embed="rId12"/>
            <a:stretch>
              <a:fillRect/>
            </a:stretch>
          </p:blipFill>
          <p:spPr>
            <a:xfrm>
              <a:off x="5871863" y="2789718"/>
              <a:ext cx="1364847" cy="276499"/>
            </a:xfrm>
            <a:prstGeom prst="rect">
              <a:avLst/>
            </a:prstGeom>
          </p:spPr>
        </p:pic>
        <p:pic>
          <p:nvPicPr>
            <p:cNvPr id="17" name="Picture 16"/>
            <p:cNvPicPr>
              <a:picLocks noChangeAspect="1"/>
            </p:cNvPicPr>
            <p:nvPr/>
          </p:nvPicPr>
          <p:blipFill>
            <a:blip r:embed="rId13"/>
            <a:stretch>
              <a:fillRect/>
            </a:stretch>
          </p:blipFill>
          <p:spPr>
            <a:xfrm>
              <a:off x="7527970" y="2112867"/>
              <a:ext cx="791303" cy="945994"/>
            </a:xfrm>
            <a:prstGeom prst="rect">
              <a:avLst/>
            </a:prstGeom>
          </p:spPr>
        </p:pic>
      </p:grpSp>
    </p:spTree>
    <p:extLst>
      <p:ext uri="{BB962C8B-B14F-4D97-AF65-F5344CB8AC3E}">
        <p14:creationId xmlns:p14="http://schemas.microsoft.com/office/powerpoint/2010/main" val="338843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Content Placeholder 2"/>
          <p:cNvSpPr>
            <a:spLocks noGrp="1"/>
          </p:cNvSpPr>
          <p:nvPr>
            <p:ph sz="quarter" idx="1"/>
          </p:nvPr>
        </p:nvSpPr>
        <p:spPr>
          <a:xfrm>
            <a:off x="612648" y="1600200"/>
            <a:ext cx="8279832" cy="5257800"/>
          </a:xfrm>
        </p:spPr>
        <p:txBody>
          <a:bodyPr>
            <a:normAutofit lnSpcReduction="10000"/>
          </a:bodyPr>
          <a:lstStyle/>
          <a:p>
            <a:r>
              <a:rPr lang="en-GB" dirty="0"/>
              <a:t>Data is valuable.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i="1" dirty="0"/>
              <a:t>It needs to be managed - controlled access to it.</a:t>
            </a:r>
          </a:p>
        </p:txBody>
      </p:sp>
      <p:pic>
        <p:nvPicPr>
          <p:cNvPr id="5" name="Picture 4">
            <a:extLst>
              <a:ext uri="{FF2B5EF4-FFF2-40B4-BE49-F238E27FC236}">
                <a16:creationId xmlns:a16="http://schemas.microsoft.com/office/drawing/2014/main" id="{54860DE3-A15A-AEBE-60DC-93F305227BCA}"/>
              </a:ext>
            </a:extLst>
          </p:cNvPr>
          <p:cNvPicPr>
            <a:picLocks noChangeAspect="1"/>
          </p:cNvPicPr>
          <p:nvPr/>
        </p:nvPicPr>
        <p:blipFill rotWithShape="1">
          <a:blip r:embed="rId3"/>
          <a:srcRect l="17574" t="17868" r="11089" b="8170"/>
          <a:stretch/>
        </p:blipFill>
        <p:spPr>
          <a:xfrm>
            <a:off x="1547663" y="2060848"/>
            <a:ext cx="6543918" cy="3816424"/>
          </a:xfrm>
          <a:prstGeom prst="rect">
            <a:avLst/>
          </a:prstGeom>
        </p:spPr>
      </p:pic>
    </p:spTree>
    <p:extLst>
      <p:ext uri="{BB962C8B-B14F-4D97-AF65-F5344CB8AC3E}">
        <p14:creationId xmlns:p14="http://schemas.microsoft.com/office/powerpoint/2010/main" val="3105299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TextBox 2"/>
          <p:cNvSpPr txBox="1"/>
          <p:nvPr/>
        </p:nvSpPr>
        <p:spPr>
          <a:xfrm>
            <a:off x="301413" y="1772816"/>
            <a:ext cx="8640000" cy="954107"/>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“You can have data without information, but you cannot have information without data.”</a:t>
            </a:r>
            <a:endParaRPr lang="en-GB" sz="2000" dirty="0"/>
          </a:p>
          <a:p>
            <a:pPr algn="r"/>
            <a:r>
              <a:rPr lang="en-GB" sz="1600" i="1" dirty="0"/>
              <a:t>Daniel Keys Moran, Computer programmer and science fiction author</a:t>
            </a:r>
          </a:p>
        </p:txBody>
      </p:sp>
      <p:sp>
        <p:nvSpPr>
          <p:cNvPr id="4" name="TextBox 3"/>
          <p:cNvSpPr txBox="1"/>
          <p:nvPr/>
        </p:nvSpPr>
        <p:spPr>
          <a:xfrm>
            <a:off x="301413" y="5013176"/>
            <a:ext cx="8640000" cy="646331"/>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“If somebody tortures the data enough (open or not), it will confess anything.”</a:t>
            </a:r>
          </a:p>
          <a:p>
            <a:pPr algn="r"/>
            <a:r>
              <a:rPr lang="en-GB" sz="1600" i="1" dirty="0"/>
              <a:t>Paolo </a:t>
            </a:r>
            <a:r>
              <a:rPr lang="en-GB" sz="1600" i="1" dirty="0" err="1"/>
              <a:t>Magrassi</a:t>
            </a:r>
            <a:r>
              <a:rPr lang="en-GB" sz="1600" i="1" dirty="0"/>
              <a:t>, former vice president, research director, Gartner</a:t>
            </a:r>
          </a:p>
        </p:txBody>
      </p:sp>
      <p:sp>
        <p:nvSpPr>
          <p:cNvPr id="5" name="TextBox 4"/>
          <p:cNvSpPr txBox="1"/>
          <p:nvPr/>
        </p:nvSpPr>
        <p:spPr>
          <a:xfrm>
            <a:off x="276778" y="3843045"/>
            <a:ext cx="8640000" cy="954107"/>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“We’re entering a new world in which data may be more important than software.”</a:t>
            </a:r>
            <a:endParaRPr lang="en-GB" sz="2000" dirty="0"/>
          </a:p>
          <a:p>
            <a:pPr algn="r"/>
            <a:r>
              <a:rPr lang="en-GB" sz="1600" i="1" dirty="0"/>
              <a:t>Tim O’Reilly, founder, O’Reilly Media</a:t>
            </a:r>
          </a:p>
        </p:txBody>
      </p:sp>
      <p:sp>
        <p:nvSpPr>
          <p:cNvPr id="6" name="TextBox 5"/>
          <p:cNvSpPr txBox="1"/>
          <p:nvPr/>
        </p:nvSpPr>
        <p:spPr>
          <a:xfrm>
            <a:off x="294184" y="2852936"/>
            <a:ext cx="8640000" cy="646331"/>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“Data that is loved tends to survive.”</a:t>
            </a:r>
            <a:endParaRPr lang="en-GB" sz="2000" dirty="0"/>
          </a:p>
          <a:p>
            <a:pPr algn="r"/>
            <a:r>
              <a:rPr lang="en-GB" sz="1600" i="1" dirty="0"/>
              <a:t>Kurt </a:t>
            </a:r>
            <a:r>
              <a:rPr lang="en-GB" sz="1600" i="1" dirty="0" err="1"/>
              <a:t>Bollacker</a:t>
            </a:r>
            <a:r>
              <a:rPr lang="en-GB" sz="1600" i="1" dirty="0"/>
              <a:t>, computer scientist</a:t>
            </a:r>
          </a:p>
        </p:txBody>
      </p:sp>
      <p:sp>
        <p:nvSpPr>
          <p:cNvPr id="7" name="TextBox 6"/>
          <p:cNvSpPr txBox="1"/>
          <p:nvPr/>
        </p:nvSpPr>
        <p:spPr>
          <a:xfrm>
            <a:off x="2779503" y="6381328"/>
            <a:ext cx="5983497" cy="307777"/>
          </a:xfrm>
          <a:prstGeom prst="rect">
            <a:avLst/>
          </a:prstGeom>
          <a:noFill/>
        </p:spPr>
        <p:txBody>
          <a:bodyPr wrap="none" rtlCol="0">
            <a:spAutoFit/>
          </a:bodyPr>
          <a:lstStyle/>
          <a:p>
            <a:r>
              <a:rPr lang="en-GB" sz="1400" dirty="0"/>
              <a:t>Source: </a:t>
            </a:r>
            <a:r>
              <a:rPr lang="en-GB" sz="1400" dirty="0">
                <a:hlinkClick r:id="rId3"/>
              </a:rPr>
              <a:t>Shareable Data Quotes That Will Change How You Think About Data</a:t>
            </a:r>
            <a:endParaRPr lang="en-GB" sz="1400" dirty="0"/>
          </a:p>
        </p:txBody>
      </p:sp>
    </p:spTree>
    <p:extLst>
      <p:ext uri="{BB962C8B-B14F-4D97-AF65-F5344CB8AC3E}">
        <p14:creationId xmlns:p14="http://schemas.microsoft.com/office/powerpoint/2010/main" val="1495127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Data is </a:t>
            </a:r>
            <a:r>
              <a:rPr lang="en-GB" u="sng" dirty="0"/>
              <a:t>not</a:t>
            </a:r>
            <a:r>
              <a:rPr lang="en-GB" dirty="0"/>
              <a:t> information!</a:t>
            </a:r>
          </a:p>
          <a:p>
            <a:pPr marL="365760" lvl="1" indent="0">
              <a:buNone/>
            </a:pPr>
            <a:r>
              <a:rPr lang="en-GB" dirty="0"/>
              <a:t>Information is data made meaningful – typically by applications. E.g.:</a:t>
            </a:r>
          </a:p>
          <a:p>
            <a:pPr lvl="2"/>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r>
              <a:rPr lang="en-GB" b="1" i="1" dirty="0"/>
              <a:t>It needs to shared!</a:t>
            </a:r>
          </a:p>
          <a:p>
            <a:pPr lvl="1"/>
            <a:r>
              <a:rPr lang="en-GB" dirty="0"/>
              <a:t>Accessed by applications that can make it meaningful</a:t>
            </a:r>
          </a:p>
          <a:p>
            <a:pPr lvl="1"/>
            <a:r>
              <a:rPr lang="en-GB" dirty="0"/>
              <a:t>Simultaneous, multiple access to it too</a:t>
            </a:r>
          </a:p>
          <a:p>
            <a:endParaRPr lang="en-GB" dirty="0"/>
          </a:p>
        </p:txBody>
      </p:sp>
      <p:graphicFrame>
        <p:nvGraphicFramePr>
          <p:cNvPr id="4" name="Table 3"/>
          <p:cNvGraphicFramePr>
            <a:graphicFrameLocks noGrp="1"/>
          </p:cNvGraphicFramePr>
          <p:nvPr/>
        </p:nvGraphicFramePr>
        <p:xfrm>
          <a:off x="1043608" y="2708920"/>
          <a:ext cx="7794448" cy="2880360"/>
        </p:xfrm>
        <a:graphic>
          <a:graphicData uri="http://schemas.openxmlformats.org/drawingml/2006/table">
            <a:tbl>
              <a:tblPr firstRow="1" bandRow="1">
                <a:tableStyleId>{2D5ABB26-0587-4C30-8999-92F81FD0307C}</a:tableStyleId>
              </a:tblPr>
              <a:tblGrid>
                <a:gridCol w="3897224">
                  <a:extLst>
                    <a:ext uri="{9D8B030D-6E8A-4147-A177-3AD203B41FA5}">
                      <a16:colId xmlns:a16="http://schemas.microsoft.com/office/drawing/2014/main" val="1106366461"/>
                    </a:ext>
                  </a:extLst>
                </a:gridCol>
                <a:gridCol w="3897224">
                  <a:extLst>
                    <a:ext uri="{9D8B030D-6E8A-4147-A177-3AD203B41FA5}">
                      <a16:colId xmlns:a16="http://schemas.microsoft.com/office/drawing/2014/main" val="1140649825"/>
                    </a:ext>
                  </a:extLst>
                </a:gridCol>
              </a:tblGrid>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Consumer applications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Registration services</a:t>
                      </a:r>
                    </a:p>
                  </a:txBody>
                  <a:tcPr/>
                </a:tc>
                <a:extLst>
                  <a:ext uri="{0D108BD9-81ED-4DB2-BD59-A6C34878D82A}">
                    <a16:rowId xmlns:a16="http://schemas.microsoft.com/office/drawing/2014/main" val="1191268312"/>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Search engines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Price comparison sites</a:t>
                      </a:r>
                    </a:p>
                  </a:txBody>
                  <a:tcPr/>
                </a:tc>
                <a:extLst>
                  <a:ext uri="{0D108BD9-81ED-4DB2-BD59-A6C34878D82A}">
                    <a16:rowId xmlns:a16="http://schemas.microsoft.com/office/drawing/2014/main" val="1328678787"/>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Online banking</a:t>
                      </a:r>
                    </a:p>
                  </a:txBody>
                  <a:tcPr/>
                </a:tc>
                <a:tc>
                  <a:txBody>
                    <a:bodyPr/>
                    <a:lstStyle/>
                    <a:p>
                      <a:endParaRPr lang="en-GB"/>
                    </a:p>
                  </a:txBody>
                  <a:tcPr/>
                </a:tc>
                <a:extLst>
                  <a:ext uri="{0D108BD9-81ED-4DB2-BD59-A6C34878D82A}">
                    <a16:rowId xmlns:a16="http://schemas.microsoft.com/office/drawing/2014/main" val="1691813695"/>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Travel reservation sites</a:t>
                      </a:r>
                    </a:p>
                  </a:txBody>
                  <a:tcPr/>
                </a:tc>
                <a:tc>
                  <a:txBody>
                    <a:bodyPr/>
                    <a:lstStyle/>
                    <a:p>
                      <a:endParaRPr lang="en-GB" dirty="0"/>
                    </a:p>
                  </a:txBody>
                  <a:tcPr/>
                </a:tc>
                <a:extLst>
                  <a:ext uri="{0D108BD9-81ED-4DB2-BD59-A6C34878D82A}">
                    <a16:rowId xmlns:a16="http://schemas.microsoft.com/office/drawing/2014/main" val="4028226462"/>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Health care</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1241757321"/>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Libraries</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2405990594"/>
                  </a:ext>
                </a:extLst>
              </a:tr>
              <a:tr h="370840">
                <a:tc>
                  <a:txBody>
                    <a:bodyPr/>
                    <a:lstStyle/>
                    <a:p>
                      <a:pPr marL="457200" marR="0" lvl="1"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Etc.</a:t>
                      </a:r>
                    </a:p>
                  </a:txBody>
                  <a:tcPr/>
                </a:tc>
                <a:tc>
                  <a:txBody>
                    <a:bodyPr/>
                    <a:lstStyle/>
                    <a:p>
                      <a:pPr marL="0" marR="0" lvl="0" indent="-228600" algn="l" defTabSz="914400" rtl="0" eaLnBrk="1" fontAlgn="auto" latinLnBrk="0" hangingPunct="1">
                        <a:lnSpc>
                          <a:spcPct val="100000"/>
                        </a:lnSpc>
                        <a:spcBef>
                          <a:spcPts val="500"/>
                        </a:spcBef>
                        <a:spcAft>
                          <a:spcPts val="0"/>
                        </a:spcAft>
                        <a:buClr>
                          <a:srgbClr val="DA1F28"/>
                        </a:buClr>
                        <a:buSzPct val="75000"/>
                        <a:buFont typeface="Wingdings"/>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txBody>
                  <a:tcPr/>
                </a:tc>
                <a:extLst>
                  <a:ext uri="{0D108BD9-81ED-4DB2-BD59-A6C34878D82A}">
                    <a16:rowId xmlns:a16="http://schemas.microsoft.com/office/drawing/2014/main" val="110117930"/>
                  </a:ext>
                </a:extLst>
              </a:tr>
            </a:tbl>
          </a:graphicData>
        </a:graphic>
      </p:graphicFrame>
      <p:pic>
        <p:nvPicPr>
          <p:cNvPr id="5" name="Picture 4"/>
          <p:cNvPicPr>
            <a:picLocks noChangeAspect="1"/>
          </p:cNvPicPr>
          <p:nvPr/>
        </p:nvPicPr>
        <p:blipFill>
          <a:blip r:embed="rId3"/>
          <a:stretch>
            <a:fillRect/>
          </a:stretch>
        </p:blipFill>
        <p:spPr>
          <a:xfrm>
            <a:off x="5220072" y="3467681"/>
            <a:ext cx="3339560" cy="2502599"/>
          </a:xfrm>
          <a:prstGeom prst="rect">
            <a:avLst/>
          </a:prstGeom>
        </p:spPr>
      </p:pic>
    </p:spTree>
    <p:extLst>
      <p:ext uri="{BB962C8B-B14F-4D97-AF65-F5344CB8AC3E}">
        <p14:creationId xmlns:p14="http://schemas.microsoft.com/office/powerpoint/2010/main" val="401792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612648" y="1600200"/>
            <a:ext cx="8153400" cy="2260848"/>
          </a:xfrm>
        </p:spPr>
        <p:txBody>
          <a:bodyPr>
            <a:normAutofit/>
          </a:bodyPr>
          <a:lstStyle/>
          <a:p>
            <a:pPr marL="0" indent="0">
              <a:buNone/>
            </a:pPr>
            <a:r>
              <a:rPr lang="en-GB" dirty="0"/>
              <a:t>What is the purpose of having database?</a:t>
            </a:r>
          </a:p>
          <a:p>
            <a:pPr marL="0" indent="0">
              <a:buNone/>
            </a:pPr>
            <a:r>
              <a:rPr lang="en-GB" dirty="0"/>
              <a:t>What data would be stored in this database?</a:t>
            </a:r>
          </a:p>
          <a:p>
            <a:pPr marL="0" indent="0">
              <a:buNone/>
            </a:pPr>
            <a:r>
              <a:rPr lang="en-GB" dirty="0"/>
              <a:t>What will be the repercussions if there’s no database maintained?</a:t>
            </a:r>
          </a:p>
          <a:p>
            <a:endParaRPr lang="en-GB" dirty="0"/>
          </a:p>
          <a:p>
            <a:pPr lvl="2"/>
            <a:endParaRPr lang="en-GB" dirty="0"/>
          </a:p>
          <a:p>
            <a:pPr lvl="1"/>
            <a:endParaRPr lang="en-GB" dirty="0"/>
          </a:p>
          <a:p>
            <a:pPr lvl="1"/>
            <a:endParaRPr lang="en-GB" dirty="0"/>
          </a:p>
          <a:p>
            <a:pPr lvl="1"/>
            <a:endParaRPr lang="en-GB" dirty="0"/>
          </a:p>
          <a:p>
            <a:pPr marL="365760" lvl="1" indent="0">
              <a:buNone/>
            </a:pPr>
            <a:endParaRPr lang="en-GB" dirty="0"/>
          </a:p>
          <a:p>
            <a:pPr lvl="1"/>
            <a:endParaRPr lang="en-GB" dirty="0"/>
          </a:p>
          <a:p>
            <a:pPr lvl="1"/>
            <a:endParaRPr lang="en-GB" dirty="0"/>
          </a:p>
          <a:p>
            <a:endParaRPr lang="en-GB" dirty="0"/>
          </a:p>
        </p:txBody>
      </p:sp>
      <p:pic>
        <p:nvPicPr>
          <p:cNvPr id="8194" name="Picture 2" descr="College vs. University - Usage, Difference, &amp; Meaning">
            <a:extLst>
              <a:ext uri="{FF2B5EF4-FFF2-40B4-BE49-F238E27FC236}">
                <a16:creationId xmlns:a16="http://schemas.microsoft.com/office/drawing/2014/main" id="{2EEDD2AB-743E-464B-5511-959DF6B7E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48" y="4236965"/>
            <a:ext cx="2739380" cy="136969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London Library">
            <a:extLst>
              <a:ext uri="{FF2B5EF4-FFF2-40B4-BE49-F238E27FC236}">
                <a16:creationId xmlns:a16="http://schemas.microsoft.com/office/drawing/2014/main" id="{A842CA1A-1289-6F83-CEA0-F046357CDA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1880" y="4274546"/>
            <a:ext cx="2300094" cy="128805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y – and where – supermarkets are making range cuts | Analysis and  Features | The Grocer">
            <a:extLst>
              <a:ext uri="{FF2B5EF4-FFF2-40B4-BE49-F238E27FC236}">
                <a16:creationId xmlns:a16="http://schemas.microsoft.com/office/drawing/2014/main" id="{556AED0D-92E1-35D0-2C0C-4001FCD3F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1826" y="4013766"/>
            <a:ext cx="2300094" cy="153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100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sp>
        <p:nvSpPr>
          <p:cNvPr id="3" name="Content Placeholder 2"/>
          <p:cNvSpPr>
            <a:spLocks noGrp="1"/>
          </p:cNvSpPr>
          <p:nvPr>
            <p:ph sz="quarter" idx="1"/>
          </p:nvPr>
        </p:nvSpPr>
        <p:spPr>
          <a:xfrm>
            <a:off x="612648" y="1600200"/>
            <a:ext cx="8279832" cy="5029200"/>
          </a:xfrm>
        </p:spPr>
        <p:txBody>
          <a:bodyPr>
            <a:normAutofit fontScale="77500" lnSpcReduction="20000"/>
          </a:bodyPr>
          <a:lstStyle/>
          <a:p>
            <a:pPr marL="0" indent="0">
              <a:buNone/>
            </a:pPr>
            <a:r>
              <a:rPr lang="en-GB" sz="3400" dirty="0"/>
              <a:t>What is the purpose of having University database?</a:t>
            </a:r>
          </a:p>
          <a:p>
            <a:pPr marL="0" indent="0">
              <a:buNone/>
            </a:pPr>
            <a:r>
              <a:rPr lang="en-US" sz="3400" dirty="0"/>
              <a:t>To keep an accurate track of the academic activities of the University.</a:t>
            </a:r>
            <a:endParaRPr lang="en-GB" sz="3400" dirty="0"/>
          </a:p>
          <a:p>
            <a:pPr marL="0" indent="0">
              <a:buNone/>
            </a:pPr>
            <a:r>
              <a:rPr lang="en-GB" sz="3400" dirty="0"/>
              <a:t>What data would be stored in this database?</a:t>
            </a:r>
          </a:p>
          <a:p>
            <a:pPr marL="0" indent="0">
              <a:lnSpc>
                <a:spcPct val="110000"/>
              </a:lnSpc>
              <a:buNone/>
            </a:pPr>
            <a:r>
              <a:rPr lang="en-US" sz="3400" dirty="0"/>
              <a:t>Data about:</a:t>
            </a:r>
          </a:p>
          <a:p>
            <a:pPr marL="457200" indent="-457200">
              <a:lnSpc>
                <a:spcPct val="110000"/>
              </a:lnSpc>
              <a:buAutoNum type="alphaLcPeriod"/>
            </a:pPr>
            <a:r>
              <a:rPr lang="en-US" sz="3400" dirty="0"/>
              <a:t>students,</a:t>
            </a:r>
          </a:p>
          <a:p>
            <a:pPr marL="457200" indent="-457200">
              <a:lnSpc>
                <a:spcPct val="110000"/>
              </a:lnSpc>
              <a:buAutoNum type="alphaLcPeriod"/>
            </a:pPr>
            <a:r>
              <a:rPr lang="en-US" sz="3400" dirty="0"/>
              <a:t>Faculty</a:t>
            </a:r>
          </a:p>
          <a:p>
            <a:pPr marL="457200" indent="-457200">
              <a:lnSpc>
                <a:spcPct val="110000"/>
              </a:lnSpc>
              <a:buAutoNum type="alphaLcPeriod"/>
            </a:pPr>
            <a:r>
              <a:rPr lang="en-US" sz="3400" dirty="0"/>
              <a:t>Courses</a:t>
            </a:r>
          </a:p>
          <a:p>
            <a:pPr marL="457200" indent="-457200">
              <a:lnSpc>
                <a:spcPct val="110000"/>
              </a:lnSpc>
              <a:buAutoNum type="alphaLcPeriod"/>
            </a:pPr>
            <a:r>
              <a:rPr lang="en-US" sz="3400" dirty="0"/>
              <a:t>Research-laboratories,</a:t>
            </a:r>
          </a:p>
          <a:p>
            <a:pPr marL="457200" indent="-457200">
              <a:lnSpc>
                <a:spcPct val="110000"/>
              </a:lnSpc>
              <a:buAutoNum type="alphaLcPeriod"/>
            </a:pPr>
            <a:r>
              <a:rPr lang="en-US" sz="3400" dirty="0"/>
              <a:t>Course registration etc.</a:t>
            </a:r>
            <a:endParaRPr lang="en-GB" sz="3400" dirty="0"/>
          </a:p>
          <a:p>
            <a:pPr marL="0" indent="0">
              <a:buNone/>
            </a:pPr>
            <a:r>
              <a:rPr lang="en-GB" sz="3400" dirty="0"/>
              <a:t>What will be the repercussions if there’s no database?</a:t>
            </a:r>
            <a:endParaRPr lang="en-GB" dirty="0"/>
          </a:p>
          <a:p>
            <a:pPr lvl="1"/>
            <a:endParaRPr lang="en-GB" dirty="0"/>
          </a:p>
          <a:p>
            <a:pPr lvl="1"/>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131323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graphicFrame>
        <p:nvGraphicFramePr>
          <p:cNvPr id="6" name="Content Placeholder 5">
            <a:extLst>
              <a:ext uri="{FF2B5EF4-FFF2-40B4-BE49-F238E27FC236}">
                <a16:creationId xmlns:a16="http://schemas.microsoft.com/office/drawing/2014/main" id="{88B7A848-BC73-7162-FACD-E4319969958E}"/>
              </a:ext>
            </a:extLst>
          </p:cNvPr>
          <p:cNvGraphicFramePr>
            <a:graphicFrameLocks noGrp="1"/>
          </p:cNvGraphicFramePr>
          <p:nvPr>
            <p:ph sz="quarter" idx="1"/>
            <p:extLst>
              <p:ext uri="{D42A27DB-BD31-4B8C-83A1-F6EECF244321}">
                <p14:modId xmlns:p14="http://schemas.microsoft.com/office/powerpoint/2010/main" val="675338939"/>
              </p:ext>
            </p:extLst>
          </p:nvPr>
        </p:nvGraphicFramePr>
        <p:xfrm>
          <a:off x="395536" y="1916832"/>
          <a:ext cx="8370514" cy="4464494"/>
        </p:xfrm>
        <a:graphic>
          <a:graphicData uri="http://schemas.openxmlformats.org/drawingml/2006/table">
            <a:tbl>
              <a:tblPr>
                <a:tableStyleId>{5C22544A-7EE6-4342-B048-85BDC9FD1C3A}</a:tableStyleId>
              </a:tblPr>
              <a:tblGrid>
                <a:gridCol w="1157766">
                  <a:extLst>
                    <a:ext uri="{9D8B030D-6E8A-4147-A177-3AD203B41FA5}">
                      <a16:colId xmlns:a16="http://schemas.microsoft.com/office/drawing/2014/main" val="2860975243"/>
                    </a:ext>
                  </a:extLst>
                </a:gridCol>
                <a:gridCol w="1157766">
                  <a:extLst>
                    <a:ext uri="{9D8B030D-6E8A-4147-A177-3AD203B41FA5}">
                      <a16:colId xmlns:a16="http://schemas.microsoft.com/office/drawing/2014/main" val="1695028086"/>
                    </a:ext>
                  </a:extLst>
                </a:gridCol>
                <a:gridCol w="1157766">
                  <a:extLst>
                    <a:ext uri="{9D8B030D-6E8A-4147-A177-3AD203B41FA5}">
                      <a16:colId xmlns:a16="http://schemas.microsoft.com/office/drawing/2014/main" val="3302387494"/>
                    </a:ext>
                  </a:extLst>
                </a:gridCol>
                <a:gridCol w="1157766">
                  <a:extLst>
                    <a:ext uri="{9D8B030D-6E8A-4147-A177-3AD203B41FA5}">
                      <a16:colId xmlns:a16="http://schemas.microsoft.com/office/drawing/2014/main" val="2932686596"/>
                    </a:ext>
                  </a:extLst>
                </a:gridCol>
                <a:gridCol w="1157766">
                  <a:extLst>
                    <a:ext uri="{9D8B030D-6E8A-4147-A177-3AD203B41FA5}">
                      <a16:colId xmlns:a16="http://schemas.microsoft.com/office/drawing/2014/main" val="2041357550"/>
                    </a:ext>
                  </a:extLst>
                </a:gridCol>
                <a:gridCol w="1423918">
                  <a:extLst>
                    <a:ext uri="{9D8B030D-6E8A-4147-A177-3AD203B41FA5}">
                      <a16:colId xmlns:a16="http://schemas.microsoft.com/office/drawing/2014/main" val="3275619216"/>
                    </a:ext>
                  </a:extLst>
                </a:gridCol>
                <a:gridCol w="1157766">
                  <a:extLst>
                    <a:ext uri="{9D8B030D-6E8A-4147-A177-3AD203B41FA5}">
                      <a16:colId xmlns:a16="http://schemas.microsoft.com/office/drawing/2014/main" val="3522732631"/>
                    </a:ext>
                  </a:extLst>
                </a:gridCol>
              </a:tblGrid>
              <a:tr h="351708">
                <a:tc>
                  <a:txBody>
                    <a:bodyPr/>
                    <a:lstStyle/>
                    <a:p>
                      <a:pPr algn="ctr" fontAlgn="ctr"/>
                      <a:r>
                        <a:rPr lang="en-GB" sz="1100" u="none" strike="noStrike">
                          <a:effectLst/>
                        </a:rPr>
                        <a:t>StudentID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FirstName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LastName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Department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Course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CourseProfessor</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GPA </a:t>
                      </a:r>
                      <a:endParaRPr lang="en-GB" sz="1100" b="1"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434507720"/>
                  </a:ext>
                </a:extLst>
              </a:tr>
              <a:tr h="351708">
                <a:tc>
                  <a:txBody>
                    <a:bodyPr/>
                    <a:lstStyle/>
                    <a:p>
                      <a:pPr algn="ctr" fontAlgn="ctr"/>
                      <a:r>
                        <a:rPr lang="en-GB" sz="1200" u="none" strike="noStrike">
                          <a:effectLst/>
                        </a:rPr>
                        <a:t>1001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Smith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729014729"/>
                  </a:ext>
                </a:extLst>
              </a:tr>
              <a:tr h="351708">
                <a:tc>
                  <a:txBody>
                    <a:bodyPr/>
                    <a:lstStyle/>
                    <a:p>
                      <a:pPr algn="ctr" fontAlgn="ctr"/>
                      <a:r>
                        <a:rPr lang="en-GB" sz="1200" u="none" strike="noStrike">
                          <a:effectLst/>
                        </a:rPr>
                        <a:t>1002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Jane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Doe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Davis   </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400344873"/>
                  </a:ext>
                </a:extLst>
              </a:tr>
              <a:tr h="351708">
                <a:tc>
                  <a:txBody>
                    <a:bodyPr/>
                    <a:lstStyle/>
                    <a:p>
                      <a:pPr algn="ctr" fontAlgn="ctr"/>
                      <a:r>
                        <a:rPr lang="en-GB" sz="1200" u="none" strike="noStrike">
                          <a:effectLst/>
                        </a:rPr>
                        <a:t>1003</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Michael</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809462733"/>
                  </a:ext>
                </a:extLst>
              </a:tr>
              <a:tr h="351708">
                <a:tc>
                  <a:txBody>
                    <a:bodyPr/>
                    <a:lstStyle/>
                    <a:p>
                      <a:pPr algn="ctr" fontAlgn="ctr"/>
                      <a:r>
                        <a:rPr lang="en-GB" sz="1200" u="none" strike="noStrike">
                          <a:effectLst/>
                        </a:rPr>
                        <a:t>1004</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Sarah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Davis   </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3.9</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635462734"/>
                  </a:ext>
                </a:extLst>
              </a:tr>
              <a:tr h="351708">
                <a:tc>
                  <a:txBody>
                    <a:bodyPr/>
                    <a:lstStyle/>
                    <a:p>
                      <a:pPr algn="ctr" fontAlgn="ctr"/>
                      <a:r>
                        <a:rPr lang="en-GB" sz="1200" u="none" strike="noStrike">
                          <a:effectLst/>
                        </a:rPr>
                        <a:t>1005</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David</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Brown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3.1</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66099468"/>
                  </a:ext>
                </a:extLst>
              </a:tr>
              <a:tr h="351708">
                <a:tc>
                  <a:txBody>
                    <a:bodyPr/>
                    <a:lstStyle/>
                    <a:p>
                      <a:pPr algn="ctr" fontAlgn="ctr"/>
                      <a:r>
                        <a:rPr lang="en-GB" sz="1200" u="none" strike="noStrike">
                          <a:effectLst/>
                        </a:rPr>
                        <a:t>1006</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Laura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BIO202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Williams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3.8</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6085873"/>
                  </a:ext>
                </a:extLst>
              </a:tr>
              <a:tr h="649561">
                <a:tc>
                  <a:txBody>
                    <a:bodyPr/>
                    <a:lstStyle/>
                    <a:p>
                      <a:pPr algn="ctr" fontAlgn="ctr"/>
                      <a:r>
                        <a:rPr lang="en-GB" sz="1200" u="none" strike="noStrike">
                          <a:effectLst/>
                        </a:rPr>
                        <a:t>1007</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Brian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3.6</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28941039"/>
                  </a:ext>
                </a:extLst>
              </a:tr>
              <a:tr h="351708">
                <a:tc>
                  <a:txBody>
                    <a:bodyPr/>
                    <a:lstStyle/>
                    <a:p>
                      <a:pPr algn="ctr" fontAlgn="ctr"/>
                      <a:r>
                        <a:rPr lang="en-GB" sz="1200" u="none" strike="noStrike">
                          <a:effectLst/>
                        </a:rPr>
                        <a:t>1008</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Emma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White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3.4</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715085730"/>
                  </a:ext>
                </a:extLst>
              </a:tr>
              <a:tr h="351708">
                <a:tc>
                  <a:txBody>
                    <a:bodyPr/>
                    <a:lstStyle/>
                    <a:p>
                      <a:pPr algn="ctr" fontAlgn="ctr"/>
                      <a:r>
                        <a:rPr lang="en-GB" sz="1200" u="none" strike="noStrike">
                          <a:effectLst/>
                        </a:rPr>
                        <a:t>1009</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Taylor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024817368"/>
                  </a:ext>
                </a:extLst>
              </a:tr>
              <a:tr h="649561">
                <a:tc>
                  <a:txBody>
                    <a:bodyPr/>
                    <a:lstStyle/>
                    <a:p>
                      <a:pPr algn="ctr" fontAlgn="ctr"/>
                      <a:r>
                        <a:rPr lang="en-GB" sz="1200" u="none" strike="noStrike">
                          <a:effectLst/>
                        </a:rPr>
                        <a:t>1010</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Olivia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Clark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dirty="0">
                          <a:effectLst/>
                        </a:rPr>
                        <a:t>3.9</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784802932"/>
                  </a:ext>
                </a:extLst>
              </a:tr>
            </a:tbl>
          </a:graphicData>
        </a:graphic>
      </p:graphicFrame>
    </p:spTree>
    <p:extLst>
      <p:ext uri="{BB962C8B-B14F-4D97-AF65-F5344CB8AC3E}">
        <p14:creationId xmlns:p14="http://schemas.microsoft.com/office/powerpoint/2010/main" val="675932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graphicFrame>
        <p:nvGraphicFramePr>
          <p:cNvPr id="9" name="Table 8">
            <a:extLst>
              <a:ext uri="{FF2B5EF4-FFF2-40B4-BE49-F238E27FC236}">
                <a16:creationId xmlns:a16="http://schemas.microsoft.com/office/drawing/2014/main" id="{78A8D0A3-51C7-DEEE-F0B5-E2F5C9F09D51}"/>
              </a:ext>
            </a:extLst>
          </p:cNvPr>
          <p:cNvGraphicFramePr>
            <a:graphicFrameLocks noGrp="1"/>
          </p:cNvGraphicFramePr>
          <p:nvPr>
            <p:extLst>
              <p:ext uri="{D42A27DB-BD31-4B8C-83A1-F6EECF244321}">
                <p14:modId xmlns:p14="http://schemas.microsoft.com/office/powerpoint/2010/main" val="2348227535"/>
              </p:ext>
            </p:extLst>
          </p:nvPr>
        </p:nvGraphicFramePr>
        <p:xfrm>
          <a:off x="395536" y="1772816"/>
          <a:ext cx="4392489" cy="3816423"/>
        </p:xfrm>
        <a:graphic>
          <a:graphicData uri="http://schemas.openxmlformats.org/drawingml/2006/table">
            <a:tbl>
              <a:tblPr>
                <a:tableStyleId>{5C22544A-7EE6-4342-B048-85BDC9FD1C3A}</a:tableStyleId>
              </a:tblPr>
              <a:tblGrid>
                <a:gridCol w="919358">
                  <a:extLst>
                    <a:ext uri="{9D8B030D-6E8A-4147-A177-3AD203B41FA5}">
                      <a16:colId xmlns:a16="http://schemas.microsoft.com/office/drawing/2014/main" val="610859701"/>
                    </a:ext>
                  </a:extLst>
                </a:gridCol>
                <a:gridCol w="919358">
                  <a:extLst>
                    <a:ext uri="{9D8B030D-6E8A-4147-A177-3AD203B41FA5}">
                      <a16:colId xmlns:a16="http://schemas.microsoft.com/office/drawing/2014/main" val="2311625696"/>
                    </a:ext>
                  </a:extLst>
                </a:gridCol>
                <a:gridCol w="898929">
                  <a:extLst>
                    <a:ext uri="{9D8B030D-6E8A-4147-A177-3AD203B41FA5}">
                      <a16:colId xmlns:a16="http://schemas.microsoft.com/office/drawing/2014/main" val="1182060687"/>
                    </a:ext>
                  </a:extLst>
                </a:gridCol>
                <a:gridCol w="1176778">
                  <a:extLst>
                    <a:ext uri="{9D8B030D-6E8A-4147-A177-3AD203B41FA5}">
                      <a16:colId xmlns:a16="http://schemas.microsoft.com/office/drawing/2014/main" val="2598425908"/>
                    </a:ext>
                  </a:extLst>
                </a:gridCol>
                <a:gridCol w="478066">
                  <a:extLst>
                    <a:ext uri="{9D8B030D-6E8A-4147-A177-3AD203B41FA5}">
                      <a16:colId xmlns:a16="http://schemas.microsoft.com/office/drawing/2014/main" val="2036724569"/>
                    </a:ext>
                  </a:extLst>
                </a:gridCol>
              </a:tblGrid>
              <a:tr h="343049">
                <a:tc>
                  <a:txBody>
                    <a:bodyPr/>
                    <a:lstStyle/>
                    <a:p>
                      <a:pPr algn="ctr" fontAlgn="ctr"/>
                      <a:r>
                        <a:rPr lang="en-GB" sz="1100" u="none" strike="noStrike">
                          <a:effectLst/>
                        </a:rPr>
                        <a:t>StudentID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FirstName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LastName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Department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GPA </a:t>
                      </a:r>
                      <a:endParaRPr lang="en-GB" sz="1100" b="1"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1015908"/>
                  </a:ext>
                </a:extLst>
              </a:tr>
              <a:tr h="343049">
                <a:tc>
                  <a:txBody>
                    <a:bodyPr/>
                    <a:lstStyle/>
                    <a:p>
                      <a:pPr algn="ctr" fontAlgn="ctr"/>
                      <a:r>
                        <a:rPr lang="en-GB" sz="1200" u="none" strike="noStrike">
                          <a:effectLst/>
                        </a:rPr>
                        <a:t>1001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Smith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893151044"/>
                  </a:ext>
                </a:extLst>
              </a:tr>
              <a:tr h="343049">
                <a:tc>
                  <a:txBody>
                    <a:bodyPr/>
                    <a:lstStyle/>
                    <a:p>
                      <a:pPr algn="ctr" fontAlgn="ctr"/>
                      <a:r>
                        <a:rPr lang="en-GB" sz="1200" u="none" strike="noStrike">
                          <a:effectLst/>
                        </a:rPr>
                        <a:t>1002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Jane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Doe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52198769"/>
                  </a:ext>
                </a:extLst>
              </a:tr>
              <a:tr h="343049">
                <a:tc>
                  <a:txBody>
                    <a:bodyPr/>
                    <a:lstStyle/>
                    <a:p>
                      <a:pPr algn="ctr" fontAlgn="ctr"/>
                      <a:r>
                        <a:rPr lang="en-GB" sz="1200" u="none" strike="noStrike">
                          <a:effectLst/>
                        </a:rPr>
                        <a:t>1003</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Michael</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164819740"/>
                  </a:ext>
                </a:extLst>
              </a:tr>
              <a:tr h="343049">
                <a:tc>
                  <a:txBody>
                    <a:bodyPr/>
                    <a:lstStyle/>
                    <a:p>
                      <a:pPr algn="ctr" fontAlgn="ctr"/>
                      <a:r>
                        <a:rPr lang="en-GB" sz="1200" u="none" strike="noStrike">
                          <a:effectLst/>
                        </a:rPr>
                        <a:t>1004</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Sarah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3.9</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0544126"/>
                  </a:ext>
                </a:extLst>
              </a:tr>
              <a:tr h="343049">
                <a:tc>
                  <a:txBody>
                    <a:bodyPr/>
                    <a:lstStyle/>
                    <a:p>
                      <a:pPr algn="ctr" fontAlgn="ctr"/>
                      <a:r>
                        <a:rPr lang="en-GB" sz="1200" u="none" strike="noStrike">
                          <a:effectLst/>
                        </a:rPr>
                        <a:t>1005</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David</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Brown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3.1</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716285961"/>
                  </a:ext>
                </a:extLst>
              </a:tr>
              <a:tr h="343049">
                <a:tc>
                  <a:txBody>
                    <a:bodyPr/>
                    <a:lstStyle/>
                    <a:p>
                      <a:pPr algn="ctr" fontAlgn="ctr"/>
                      <a:r>
                        <a:rPr lang="en-GB" sz="1200" u="none" strike="noStrike">
                          <a:effectLst/>
                        </a:rPr>
                        <a:t>1006</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Laura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3.8</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35112681"/>
                  </a:ext>
                </a:extLst>
              </a:tr>
              <a:tr h="364491">
                <a:tc>
                  <a:txBody>
                    <a:bodyPr/>
                    <a:lstStyle/>
                    <a:p>
                      <a:pPr algn="ctr" fontAlgn="ctr"/>
                      <a:r>
                        <a:rPr lang="en-GB" sz="1200" u="none" strike="noStrike">
                          <a:effectLst/>
                        </a:rPr>
                        <a:t>1007</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Brian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3.6</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989523526"/>
                  </a:ext>
                </a:extLst>
              </a:tr>
              <a:tr h="343049">
                <a:tc>
                  <a:txBody>
                    <a:bodyPr/>
                    <a:lstStyle/>
                    <a:p>
                      <a:pPr algn="ctr" fontAlgn="ctr"/>
                      <a:r>
                        <a:rPr lang="en-GB" sz="1200" u="none" strike="noStrike">
                          <a:effectLst/>
                        </a:rPr>
                        <a:t>1008</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Emma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White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3.4</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604460336"/>
                  </a:ext>
                </a:extLst>
              </a:tr>
              <a:tr h="343049">
                <a:tc>
                  <a:txBody>
                    <a:bodyPr/>
                    <a:lstStyle/>
                    <a:p>
                      <a:pPr algn="ctr" fontAlgn="ctr"/>
                      <a:r>
                        <a:rPr lang="en-GB" sz="1200" u="none" strike="noStrike">
                          <a:effectLst/>
                        </a:rPr>
                        <a:t>1009</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Taylor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239151522"/>
                  </a:ext>
                </a:extLst>
              </a:tr>
              <a:tr h="364491">
                <a:tc>
                  <a:txBody>
                    <a:bodyPr/>
                    <a:lstStyle/>
                    <a:p>
                      <a:pPr algn="ctr" fontAlgn="ctr"/>
                      <a:r>
                        <a:rPr lang="en-GB" sz="1200" u="none" strike="noStrike">
                          <a:effectLst/>
                        </a:rPr>
                        <a:t>1010</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Olivia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Clark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dirty="0">
                          <a:effectLst/>
                        </a:rPr>
                        <a:t>3.9</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757058664"/>
                  </a:ext>
                </a:extLst>
              </a:tr>
            </a:tbl>
          </a:graphicData>
        </a:graphic>
      </p:graphicFrame>
      <p:graphicFrame>
        <p:nvGraphicFramePr>
          <p:cNvPr id="10" name="Table 9">
            <a:extLst>
              <a:ext uri="{FF2B5EF4-FFF2-40B4-BE49-F238E27FC236}">
                <a16:creationId xmlns:a16="http://schemas.microsoft.com/office/drawing/2014/main" id="{6B3AC90E-E522-F827-B1EE-F3B34E90DC94}"/>
              </a:ext>
            </a:extLst>
          </p:cNvPr>
          <p:cNvGraphicFramePr>
            <a:graphicFrameLocks noGrp="1"/>
          </p:cNvGraphicFramePr>
          <p:nvPr>
            <p:extLst>
              <p:ext uri="{D42A27DB-BD31-4B8C-83A1-F6EECF244321}">
                <p14:modId xmlns:p14="http://schemas.microsoft.com/office/powerpoint/2010/main" val="2351145535"/>
              </p:ext>
            </p:extLst>
          </p:nvPr>
        </p:nvGraphicFramePr>
        <p:xfrm>
          <a:off x="5724128" y="2420888"/>
          <a:ext cx="2880320" cy="2664294"/>
        </p:xfrm>
        <a:graphic>
          <a:graphicData uri="http://schemas.openxmlformats.org/drawingml/2006/table">
            <a:tbl>
              <a:tblPr>
                <a:tableStyleId>{5C22544A-7EE6-4342-B048-85BDC9FD1C3A}</a:tableStyleId>
              </a:tblPr>
              <a:tblGrid>
                <a:gridCol w="1196198">
                  <a:extLst>
                    <a:ext uri="{9D8B030D-6E8A-4147-A177-3AD203B41FA5}">
                      <a16:colId xmlns:a16="http://schemas.microsoft.com/office/drawing/2014/main" val="4289909428"/>
                    </a:ext>
                  </a:extLst>
                </a:gridCol>
                <a:gridCol w="1684122">
                  <a:extLst>
                    <a:ext uri="{9D8B030D-6E8A-4147-A177-3AD203B41FA5}">
                      <a16:colId xmlns:a16="http://schemas.microsoft.com/office/drawing/2014/main" val="2410200395"/>
                    </a:ext>
                  </a:extLst>
                </a:gridCol>
              </a:tblGrid>
              <a:tr h="330455">
                <a:tc>
                  <a:txBody>
                    <a:bodyPr/>
                    <a:lstStyle/>
                    <a:p>
                      <a:pPr algn="ctr" fontAlgn="ctr"/>
                      <a:r>
                        <a:rPr lang="en-GB" sz="1100" u="none" strike="noStrike">
                          <a:effectLst/>
                        </a:rPr>
                        <a:t>Course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CourseProfessor</a:t>
                      </a:r>
                      <a:endParaRPr lang="en-GB" sz="1100" b="1"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479985151"/>
                  </a:ext>
                </a:extLst>
              </a:tr>
              <a:tr h="330455">
                <a:tc>
                  <a:txBody>
                    <a:bodyPr/>
                    <a:lstStyle/>
                    <a:p>
                      <a:pPr algn="l" fontAlgn="ctr"/>
                      <a:r>
                        <a:rPr lang="en-GB" sz="1200" u="none" strike="noStrike" dirty="0">
                          <a:effectLst/>
                        </a:rPr>
                        <a:t>COMP101</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Johnson</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266693838"/>
                  </a:ext>
                </a:extLst>
              </a:tr>
              <a:tr h="330455">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Davis   </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84939636"/>
                  </a:ext>
                </a:extLst>
              </a:tr>
              <a:tr h="330455">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39226906"/>
                  </a:ext>
                </a:extLst>
              </a:tr>
              <a:tr h="330455">
                <a:tc>
                  <a:txBody>
                    <a:bodyPr/>
                    <a:lstStyle/>
                    <a:p>
                      <a:pPr algn="l" fontAlgn="ctr"/>
                      <a:r>
                        <a:rPr lang="en-GB" sz="1200" u="none" strike="noStrike">
                          <a:effectLst/>
                        </a:rPr>
                        <a:t>BIO202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Williams</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532839054"/>
                  </a:ext>
                </a:extLst>
              </a:tr>
              <a:tr h="330455">
                <a:tc>
                  <a:txBody>
                    <a:bodyPr/>
                    <a:lstStyle/>
                    <a:p>
                      <a:pPr algn="l" fontAlgn="ctr"/>
                      <a:r>
                        <a:rPr lang="en-GB" sz="1200" u="none" strike="noStrike">
                          <a:effectLst/>
                        </a:rPr>
                        <a:t>MATH101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154501732"/>
                  </a:ext>
                </a:extLst>
              </a:tr>
              <a:tr h="330455">
                <a:tc>
                  <a:txBody>
                    <a:bodyPr/>
                    <a:lstStyle/>
                    <a:p>
                      <a:pPr algn="l" fontAlgn="ctr"/>
                      <a:r>
                        <a:rPr lang="en-GB" sz="1200" u="none" strike="noStrike">
                          <a:effectLst/>
                        </a:rPr>
                        <a:t>PHYS101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Davis</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87345962"/>
                  </a:ext>
                </a:extLst>
              </a:tr>
              <a:tr h="351109">
                <a:tc>
                  <a:txBody>
                    <a:bodyPr/>
                    <a:lstStyle/>
                    <a:p>
                      <a:pPr algn="l" fontAlgn="ctr"/>
                      <a:r>
                        <a:rPr lang="en-GB" sz="1200" u="none" strike="noStrike">
                          <a:effectLst/>
                        </a:rPr>
                        <a:t>MATH102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a:effectLst/>
                        </a:rPr>
                        <a:t>Prof. Turner</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28060166"/>
                  </a:ext>
                </a:extLst>
              </a:tr>
            </a:tbl>
          </a:graphicData>
        </a:graphic>
      </p:graphicFrame>
    </p:spTree>
    <p:extLst>
      <p:ext uri="{BB962C8B-B14F-4D97-AF65-F5344CB8AC3E}">
        <p14:creationId xmlns:p14="http://schemas.microsoft.com/office/powerpoint/2010/main" val="2251914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Database Example</a:t>
            </a:r>
          </a:p>
        </p:txBody>
      </p:sp>
      <p:graphicFrame>
        <p:nvGraphicFramePr>
          <p:cNvPr id="9" name="Table 8">
            <a:extLst>
              <a:ext uri="{FF2B5EF4-FFF2-40B4-BE49-F238E27FC236}">
                <a16:creationId xmlns:a16="http://schemas.microsoft.com/office/drawing/2014/main" id="{78A8D0A3-51C7-DEEE-F0B5-E2F5C9F09D51}"/>
              </a:ext>
            </a:extLst>
          </p:cNvPr>
          <p:cNvGraphicFramePr>
            <a:graphicFrameLocks noGrp="1"/>
          </p:cNvGraphicFramePr>
          <p:nvPr/>
        </p:nvGraphicFramePr>
        <p:xfrm>
          <a:off x="395536" y="1772816"/>
          <a:ext cx="4392489" cy="3816423"/>
        </p:xfrm>
        <a:graphic>
          <a:graphicData uri="http://schemas.openxmlformats.org/drawingml/2006/table">
            <a:tbl>
              <a:tblPr>
                <a:tableStyleId>{5C22544A-7EE6-4342-B048-85BDC9FD1C3A}</a:tableStyleId>
              </a:tblPr>
              <a:tblGrid>
                <a:gridCol w="919358">
                  <a:extLst>
                    <a:ext uri="{9D8B030D-6E8A-4147-A177-3AD203B41FA5}">
                      <a16:colId xmlns:a16="http://schemas.microsoft.com/office/drawing/2014/main" val="610859701"/>
                    </a:ext>
                  </a:extLst>
                </a:gridCol>
                <a:gridCol w="919358">
                  <a:extLst>
                    <a:ext uri="{9D8B030D-6E8A-4147-A177-3AD203B41FA5}">
                      <a16:colId xmlns:a16="http://schemas.microsoft.com/office/drawing/2014/main" val="2311625696"/>
                    </a:ext>
                  </a:extLst>
                </a:gridCol>
                <a:gridCol w="898929">
                  <a:extLst>
                    <a:ext uri="{9D8B030D-6E8A-4147-A177-3AD203B41FA5}">
                      <a16:colId xmlns:a16="http://schemas.microsoft.com/office/drawing/2014/main" val="1182060687"/>
                    </a:ext>
                  </a:extLst>
                </a:gridCol>
                <a:gridCol w="1176778">
                  <a:extLst>
                    <a:ext uri="{9D8B030D-6E8A-4147-A177-3AD203B41FA5}">
                      <a16:colId xmlns:a16="http://schemas.microsoft.com/office/drawing/2014/main" val="2598425908"/>
                    </a:ext>
                  </a:extLst>
                </a:gridCol>
                <a:gridCol w="478066">
                  <a:extLst>
                    <a:ext uri="{9D8B030D-6E8A-4147-A177-3AD203B41FA5}">
                      <a16:colId xmlns:a16="http://schemas.microsoft.com/office/drawing/2014/main" val="2036724569"/>
                    </a:ext>
                  </a:extLst>
                </a:gridCol>
              </a:tblGrid>
              <a:tr h="343049">
                <a:tc>
                  <a:txBody>
                    <a:bodyPr/>
                    <a:lstStyle/>
                    <a:p>
                      <a:pPr algn="ctr" fontAlgn="ctr"/>
                      <a:r>
                        <a:rPr lang="en-GB" sz="1100" u="none" strike="noStrike">
                          <a:effectLst/>
                        </a:rPr>
                        <a:t>StudentID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FirstName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LastName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Department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GPA </a:t>
                      </a:r>
                      <a:endParaRPr lang="en-GB" sz="1100" b="1"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1015908"/>
                  </a:ext>
                </a:extLst>
              </a:tr>
              <a:tr h="343049">
                <a:tc>
                  <a:txBody>
                    <a:bodyPr/>
                    <a:lstStyle/>
                    <a:p>
                      <a:pPr algn="ctr" fontAlgn="ctr"/>
                      <a:r>
                        <a:rPr lang="en-GB" sz="1200" u="none" strike="noStrike">
                          <a:effectLst/>
                        </a:rPr>
                        <a:t>1001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Smith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893151044"/>
                  </a:ext>
                </a:extLst>
              </a:tr>
              <a:tr h="343049">
                <a:tc>
                  <a:txBody>
                    <a:bodyPr/>
                    <a:lstStyle/>
                    <a:p>
                      <a:pPr algn="ctr" fontAlgn="ctr"/>
                      <a:r>
                        <a:rPr lang="en-GB" sz="1200" u="none" strike="noStrike">
                          <a:effectLst/>
                        </a:rPr>
                        <a:t>1002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Jane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Doe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52198769"/>
                  </a:ext>
                </a:extLst>
              </a:tr>
              <a:tr h="343049">
                <a:tc>
                  <a:txBody>
                    <a:bodyPr/>
                    <a:lstStyle/>
                    <a:p>
                      <a:pPr algn="ctr" fontAlgn="ctr"/>
                      <a:r>
                        <a:rPr lang="en-GB" sz="1200" u="none" strike="noStrike">
                          <a:effectLst/>
                        </a:rPr>
                        <a:t>1003</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Michael</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Johnson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4164819740"/>
                  </a:ext>
                </a:extLst>
              </a:tr>
              <a:tr h="343049">
                <a:tc>
                  <a:txBody>
                    <a:bodyPr/>
                    <a:lstStyle/>
                    <a:p>
                      <a:pPr algn="ctr" fontAlgn="ctr"/>
                      <a:r>
                        <a:rPr lang="en-GB" sz="1200" u="none" strike="noStrike">
                          <a:effectLst/>
                        </a:rPr>
                        <a:t>1004</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Sarah</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3.9</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30544126"/>
                  </a:ext>
                </a:extLst>
              </a:tr>
              <a:tr h="343049">
                <a:tc>
                  <a:txBody>
                    <a:bodyPr/>
                    <a:lstStyle/>
                    <a:p>
                      <a:pPr algn="ctr" fontAlgn="ctr"/>
                      <a:r>
                        <a:rPr lang="en-GB" sz="1200" u="none" strike="noStrike">
                          <a:effectLst/>
                        </a:rPr>
                        <a:t>1005</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David</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Brown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3.1</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716285961"/>
                  </a:ext>
                </a:extLst>
              </a:tr>
              <a:tr h="343049">
                <a:tc>
                  <a:txBody>
                    <a:bodyPr/>
                    <a:lstStyle/>
                    <a:p>
                      <a:pPr algn="ctr" fontAlgn="ctr"/>
                      <a:r>
                        <a:rPr lang="en-GB" sz="1200" u="none" strike="noStrike">
                          <a:effectLst/>
                        </a:rPr>
                        <a:t>1006</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Laura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Turner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Biology</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3.8</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935112681"/>
                  </a:ext>
                </a:extLst>
              </a:tr>
              <a:tr h="364491">
                <a:tc>
                  <a:txBody>
                    <a:bodyPr/>
                    <a:lstStyle/>
                    <a:p>
                      <a:pPr algn="ctr" fontAlgn="ctr"/>
                      <a:r>
                        <a:rPr lang="en-GB" sz="1200" u="none" strike="noStrike">
                          <a:effectLst/>
                        </a:rPr>
                        <a:t>1007</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Brian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Anderson</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3.6</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989523526"/>
                  </a:ext>
                </a:extLst>
              </a:tr>
              <a:tr h="343049">
                <a:tc>
                  <a:txBody>
                    <a:bodyPr/>
                    <a:lstStyle/>
                    <a:p>
                      <a:pPr algn="ctr" fontAlgn="ctr"/>
                      <a:r>
                        <a:rPr lang="en-GB" sz="1200" u="none" strike="noStrike">
                          <a:effectLst/>
                        </a:rPr>
                        <a:t>1008</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Emma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White</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Computer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3.4</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604460336"/>
                  </a:ext>
                </a:extLst>
              </a:tr>
              <a:tr h="343049">
                <a:tc>
                  <a:txBody>
                    <a:bodyPr/>
                    <a:lstStyle/>
                    <a:p>
                      <a:pPr algn="ctr" fontAlgn="ctr"/>
                      <a:r>
                        <a:rPr lang="en-GB" sz="1200" u="none" strike="noStrike">
                          <a:effectLst/>
                        </a:rPr>
                        <a:t>1009</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Taylor</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Physics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a:effectLst/>
                        </a:rPr>
                        <a:t>3.2</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239151522"/>
                  </a:ext>
                </a:extLst>
              </a:tr>
              <a:tr h="364491">
                <a:tc>
                  <a:txBody>
                    <a:bodyPr/>
                    <a:lstStyle/>
                    <a:p>
                      <a:pPr algn="ctr" fontAlgn="ctr"/>
                      <a:r>
                        <a:rPr lang="en-GB" sz="1200" u="none" strike="noStrike">
                          <a:effectLst/>
                        </a:rPr>
                        <a:t>1010</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Olivia</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Clark</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Mathematics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200" u="none" strike="noStrike" dirty="0">
                          <a:effectLst/>
                        </a:rPr>
                        <a:t>3.9</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757058664"/>
                  </a:ext>
                </a:extLst>
              </a:tr>
            </a:tbl>
          </a:graphicData>
        </a:graphic>
      </p:graphicFrame>
      <p:graphicFrame>
        <p:nvGraphicFramePr>
          <p:cNvPr id="10" name="Table 9">
            <a:extLst>
              <a:ext uri="{FF2B5EF4-FFF2-40B4-BE49-F238E27FC236}">
                <a16:creationId xmlns:a16="http://schemas.microsoft.com/office/drawing/2014/main" id="{6B3AC90E-E522-F827-B1EE-F3B34E90DC94}"/>
              </a:ext>
            </a:extLst>
          </p:cNvPr>
          <p:cNvGraphicFramePr>
            <a:graphicFrameLocks noGrp="1"/>
          </p:cNvGraphicFramePr>
          <p:nvPr>
            <p:extLst>
              <p:ext uri="{D42A27DB-BD31-4B8C-83A1-F6EECF244321}">
                <p14:modId xmlns:p14="http://schemas.microsoft.com/office/powerpoint/2010/main" val="3625498156"/>
              </p:ext>
            </p:extLst>
          </p:nvPr>
        </p:nvGraphicFramePr>
        <p:xfrm>
          <a:off x="5724128" y="2420888"/>
          <a:ext cx="2880320" cy="2664294"/>
        </p:xfrm>
        <a:graphic>
          <a:graphicData uri="http://schemas.openxmlformats.org/drawingml/2006/table">
            <a:tbl>
              <a:tblPr>
                <a:tableStyleId>{5C22544A-7EE6-4342-B048-85BDC9FD1C3A}</a:tableStyleId>
              </a:tblPr>
              <a:tblGrid>
                <a:gridCol w="1196198">
                  <a:extLst>
                    <a:ext uri="{9D8B030D-6E8A-4147-A177-3AD203B41FA5}">
                      <a16:colId xmlns:a16="http://schemas.microsoft.com/office/drawing/2014/main" val="4289909428"/>
                    </a:ext>
                  </a:extLst>
                </a:gridCol>
                <a:gridCol w="1684122">
                  <a:extLst>
                    <a:ext uri="{9D8B030D-6E8A-4147-A177-3AD203B41FA5}">
                      <a16:colId xmlns:a16="http://schemas.microsoft.com/office/drawing/2014/main" val="2410200395"/>
                    </a:ext>
                  </a:extLst>
                </a:gridCol>
              </a:tblGrid>
              <a:tr h="330455">
                <a:tc>
                  <a:txBody>
                    <a:bodyPr/>
                    <a:lstStyle/>
                    <a:p>
                      <a:pPr algn="ctr" fontAlgn="ctr"/>
                      <a:r>
                        <a:rPr lang="en-GB" sz="1100" u="none" strike="noStrike">
                          <a:effectLst/>
                        </a:rPr>
                        <a:t>Course  </a:t>
                      </a:r>
                      <a:endParaRPr lang="en-GB" sz="11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CourseProfessor</a:t>
                      </a:r>
                      <a:endParaRPr lang="en-GB" sz="1100" b="1"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479985151"/>
                  </a:ext>
                </a:extLst>
              </a:tr>
              <a:tr h="330455">
                <a:tc>
                  <a:txBody>
                    <a:bodyPr/>
                    <a:lstStyle/>
                    <a:p>
                      <a:pPr algn="l" fontAlgn="ctr"/>
                      <a:r>
                        <a:rPr lang="en-GB" sz="1200" u="none" strike="noStrike" dirty="0">
                          <a:effectLst/>
                        </a:rPr>
                        <a:t>COMP101</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highlight>
                            <a:srgbClr val="FFFF00"/>
                          </a:highlight>
                        </a:rPr>
                        <a:t>Dr.</a:t>
                      </a:r>
                      <a:r>
                        <a:rPr lang="en-GB" sz="1200" u="none" strike="noStrike" dirty="0">
                          <a:effectLst/>
                          <a:highlight>
                            <a:srgbClr val="FFFF00"/>
                          </a:highlight>
                        </a:rPr>
                        <a:t> Johnson</a:t>
                      </a:r>
                      <a:endParaRPr lang="en-GB" sz="1200" b="0" i="0" u="none" strike="noStrike" dirty="0">
                        <a:solidFill>
                          <a:srgbClr val="000000"/>
                        </a:solidFill>
                        <a:effectLst/>
                        <a:highlight>
                          <a:srgbClr val="FFFF00"/>
                        </a:highlight>
                        <a:latin typeface="Calibri" panose="020F0502020204030204" pitchFamily="34" charset="0"/>
                      </a:endParaRPr>
                    </a:p>
                  </a:txBody>
                  <a:tcPr marL="9525" marR="9525" marT="9525" marB="0" anchor="ctr"/>
                </a:tc>
                <a:extLst>
                  <a:ext uri="{0D108BD9-81ED-4DB2-BD59-A6C34878D82A}">
                    <a16:rowId xmlns:a16="http://schemas.microsoft.com/office/drawing/2014/main" val="1266693838"/>
                  </a:ext>
                </a:extLst>
              </a:tr>
              <a:tr h="330455">
                <a:tc>
                  <a:txBody>
                    <a:bodyPr/>
                    <a:lstStyle/>
                    <a:p>
                      <a:pPr algn="l" fontAlgn="ctr"/>
                      <a:r>
                        <a:rPr lang="en-GB" sz="1200" u="none" strike="noStrike">
                          <a:effectLst/>
                        </a:rPr>
                        <a:t>BIO201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Davis   </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84939636"/>
                  </a:ext>
                </a:extLst>
              </a:tr>
              <a:tr h="330455">
                <a:tc>
                  <a:txBody>
                    <a:bodyPr/>
                    <a:lstStyle/>
                    <a:p>
                      <a:pPr algn="l" fontAlgn="ctr"/>
                      <a:r>
                        <a:rPr lang="en-GB" sz="1200" u="none" strike="noStrike">
                          <a:effectLst/>
                        </a:rPr>
                        <a:t>COMP102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Dr. Anderson</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739226906"/>
                  </a:ext>
                </a:extLst>
              </a:tr>
              <a:tr h="330455">
                <a:tc>
                  <a:txBody>
                    <a:bodyPr/>
                    <a:lstStyle/>
                    <a:p>
                      <a:pPr algn="l" fontAlgn="ctr"/>
                      <a:r>
                        <a:rPr lang="en-GB" sz="1200" u="none" strike="noStrike">
                          <a:effectLst/>
                        </a:rPr>
                        <a:t>BIO202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err="1">
                          <a:effectLst/>
                        </a:rPr>
                        <a:t>Dr.</a:t>
                      </a:r>
                      <a:r>
                        <a:rPr lang="en-GB" sz="1200" u="none" strike="noStrike" dirty="0">
                          <a:effectLst/>
                        </a:rPr>
                        <a:t> Williams</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532839054"/>
                  </a:ext>
                </a:extLst>
              </a:tr>
              <a:tr h="330455">
                <a:tc>
                  <a:txBody>
                    <a:bodyPr/>
                    <a:lstStyle/>
                    <a:p>
                      <a:pPr algn="l" fontAlgn="ctr"/>
                      <a:r>
                        <a:rPr lang="en-GB" sz="1200" u="none" strike="noStrike">
                          <a:effectLst/>
                        </a:rPr>
                        <a:t>MATH101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Turner</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154501732"/>
                  </a:ext>
                </a:extLst>
              </a:tr>
              <a:tr h="330455">
                <a:tc>
                  <a:txBody>
                    <a:bodyPr/>
                    <a:lstStyle/>
                    <a:p>
                      <a:pPr algn="l" fontAlgn="ctr"/>
                      <a:r>
                        <a:rPr lang="en-GB" sz="1200" u="none" strike="noStrike">
                          <a:effectLst/>
                        </a:rPr>
                        <a:t>PHYS101</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a:effectLst/>
                        </a:rPr>
                        <a:t>Prof. Davis</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87345962"/>
                  </a:ext>
                </a:extLst>
              </a:tr>
              <a:tr h="351109">
                <a:tc>
                  <a:txBody>
                    <a:bodyPr/>
                    <a:lstStyle/>
                    <a:p>
                      <a:pPr algn="l" fontAlgn="ctr"/>
                      <a:r>
                        <a:rPr lang="en-GB" sz="1200" u="none" strike="noStrike">
                          <a:effectLst/>
                        </a:rPr>
                        <a:t>MATH102</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ctr"/>
                      <a:r>
                        <a:rPr lang="en-GB" sz="1200" u="none" strike="noStrike" dirty="0">
                          <a:effectLst/>
                        </a:rPr>
                        <a:t>Prof. Turner</a:t>
                      </a:r>
                      <a:endParaRPr lang="en-GB" sz="12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2828060166"/>
                  </a:ext>
                </a:extLst>
              </a:tr>
            </a:tbl>
          </a:graphicData>
        </a:graphic>
      </p:graphicFrame>
      <p:sp>
        <p:nvSpPr>
          <p:cNvPr id="4" name="TextBox 3">
            <a:extLst>
              <a:ext uri="{FF2B5EF4-FFF2-40B4-BE49-F238E27FC236}">
                <a16:creationId xmlns:a16="http://schemas.microsoft.com/office/drawing/2014/main" id="{D54F638F-6E48-6BD5-88F2-67BAB058135B}"/>
              </a:ext>
            </a:extLst>
          </p:cNvPr>
          <p:cNvSpPr txBox="1"/>
          <p:nvPr/>
        </p:nvSpPr>
        <p:spPr>
          <a:xfrm>
            <a:off x="0" y="5983069"/>
            <a:ext cx="9144000" cy="553998"/>
          </a:xfrm>
          <a:prstGeom prst="rect">
            <a:avLst/>
          </a:prstGeom>
          <a:noFill/>
        </p:spPr>
        <p:txBody>
          <a:bodyPr wrap="square">
            <a:spAutoFit/>
          </a:bodyPr>
          <a:lstStyle/>
          <a:p>
            <a:r>
              <a:rPr lang="en-GB" sz="1500" b="0" i="0" dirty="0">
                <a:effectLst/>
                <a:latin typeface="Courier New" panose="02070309020205020404" pitchFamily="49" charset="0"/>
                <a:cs typeface="Courier New" panose="02070309020205020404" pitchFamily="49" charset="0"/>
              </a:rPr>
              <a:t>UPDATE Courses SET </a:t>
            </a:r>
            <a:r>
              <a:rPr lang="en-GB" sz="1500" b="0" i="0" dirty="0" err="1">
                <a:effectLst/>
                <a:latin typeface="Courier New" panose="02070309020205020404" pitchFamily="49" charset="0"/>
                <a:cs typeface="Courier New" panose="02070309020205020404" pitchFamily="49" charset="0"/>
              </a:rPr>
              <a:t>CourseProfessor</a:t>
            </a:r>
            <a:r>
              <a:rPr lang="en-GB" sz="1500" b="0" i="0" dirty="0">
                <a:effectLst/>
                <a:latin typeface="Courier New" panose="02070309020205020404" pitchFamily="49" charset="0"/>
                <a:cs typeface="Courier New" panose="02070309020205020404" pitchFamily="49" charset="0"/>
              </a:rPr>
              <a:t> = 'Prof. Anderson' WHERE Course = 'COMP101';</a:t>
            </a:r>
            <a:endParaRPr lang="en-US" sz="1500"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528966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F51BE-137C-2D32-57F2-9324B30B565E}"/>
              </a:ext>
            </a:extLst>
          </p:cNvPr>
          <p:cNvSpPr>
            <a:spLocks noGrp="1"/>
          </p:cNvSpPr>
          <p:nvPr>
            <p:ph type="title"/>
          </p:nvPr>
        </p:nvSpPr>
        <p:spPr>
          <a:xfrm>
            <a:off x="529937" y="1027186"/>
            <a:ext cx="7886700" cy="994172"/>
          </a:xfrm>
        </p:spPr>
        <p:txBody>
          <a:bodyPr/>
          <a:lstStyle/>
          <a:p>
            <a:r>
              <a:rPr lang="en-GB" dirty="0"/>
              <a:t>Database Example</a:t>
            </a:r>
          </a:p>
        </p:txBody>
      </p:sp>
      <p:pic>
        <p:nvPicPr>
          <p:cNvPr id="1026" name="Picture 2">
            <a:extLst>
              <a:ext uri="{FF2B5EF4-FFF2-40B4-BE49-F238E27FC236}">
                <a16:creationId xmlns:a16="http://schemas.microsoft.com/office/drawing/2014/main" id="{9E2CB682-F3ED-6556-5EF6-E95FF11B1C2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60351" y="1561451"/>
            <a:ext cx="6717294" cy="36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818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2AF59-56A3-D84F-9DE3-FD997AD1FE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733AFD-FE94-18BA-E241-C5B3F4A28BF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66FB72F-DE6E-C62C-F89C-039AB567F582}"/>
              </a:ext>
            </a:extLst>
          </p:cNvPr>
          <p:cNvPicPr>
            <a:picLocks noChangeAspect="1"/>
          </p:cNvPicPr>
          <p:nvPr/>
        </p:nvPicPr>
        <p:blipFill rotWithShape="1">
          <a:blip r:embed="rId3"/>
          <a:srcRect t="12917" r="3981" b="8126"/>
          <a:stretch/>
        </p:blipFill>
        <p:spPr>
          <a:xfrm>
            <a:off x="0" y="857250"/>
            <a:ext cx="9144000" cy="5012888"/>
          </a:xfrm>
          <a:prstGeom prst="rect">
            <a:avLst/>
          </a:prstGeom>
        </p:spPr>
      </p:pic>
    </p:spTree>
    <p:extLst>
      <p:ext uri="{BB962C8B-B14F-4D97-AF65-F5344CB8AC3E}">
        <p14:creationId xmlns:p14="http://schemas.microsoft.com/office/powerpoint/2010/main" val="20166910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6F8E0-7DD7-F218-7E59-46ED2D123C94}"/>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174F0D3B-FC23-D98B-F70F-AB14A3A03374}"/>
              </a:ext>
            </a:extLst>
          </p:cNvPr>
          <p:cNvPicPr>
            <a:picLocks noGrp="1" noChangeAspect="1"/>
          </p:cNvPicPr>
          <p:nvPr>
            <p:ph idx="1"/>
          </p:nvPr>
        </p:nvPicPr>
        <p:blipFill rotWithShape="1">
          <a:blip r:embed="rId3"/>
          <a:srcRect b="30861"/>
          <a:stretch/>
        </p:blipFill>
        <p:spPr>
          <a:xfrm>
            <a:off x="377952" y="83154"/>
            <a:ext cx="8514528" cy="3924553"/>
          </a:xfrm>
        </p:spPr>
      </p:pic>
      <p:pic>
        <p:nvPicPr>
          <p:cNvPr id="2050" name="Picture 2" descr="Big Image - Faceless Woman Clipart Transparent PNG - 1824x2400 - Free  Download on NicePNG">
            <a:extLst>
              <a:ext uri="{FF2B5EF4-FFF2-40B4-BE49-F238E27FC236}">
                <a16:creationId xmlns:a16="http://schemas.microsoft.com/office/drawing/2014/main" id="{761AFB9D-E1A5-AFAF-B7DB-50EF92C20D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5473" y="4407370"/>
            <a:ext cx="1371600" cy="18716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abbitgoo Escape Proof Cat Harness and Leash Set">
            <a:extLst>
              <a:ext uri="{FF2B5EF4-FFF2-40B4-BE49-F238E27FC236}">
                <a16:creationId xmlns:a16="http://schemas.microsoft.com/office/drawing/2014/main" id="{1D5D535B-7370-DBE8-AEEE-4D9704A1B4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7864" y="4539529"/>
            <a:ext cx="1607344" cy="1607344"/>
          </a:xfrm>
          <a:prstGeom prst="rect">
            <a:avLst/>
          </a:prstGeom>
          <a:noFill/>
          <a:extLst>
            <a:ext uri="{909E8E84-426E-40DD-AFC4-6F175D3DCCD1}">
              <a14:hiddenFill xmlns:a14="http://schemas.microsoft.com/office/drawing/2010/main">
                <a:solidFill>
                  <a:srgbClr val="FFFFFF"/>
                </a:solidFill>
              </a14:hiddenFill>
            </a:ext>
          </a:extLst>
        </p:spPr>
      </p:pic>
      <p:sp>
        <p:nvSpPr>
          <p:cNvPr id="10" name="Star: 5 Points 9">
            <a:extLst>
              <a:ext uri="{FF2B5EF4-FFF2-40B4-BE49-F238E27FC236}">
                <a16:creationId xmlns:a16="http://schemas.microsoft.com/office/drawing/2014/main" id="{B7DAC657-B8EC-37B3-786C-C76098BE3A4E}"/>
              </a:ext>
            </a:extLst>
          </p:cNvPr>
          <p:cNvSpPr/>
          <p:nvPr/>
        </p:nvSpPr>
        <p:spPr>
          <a:xfrm>
            <a:off x="5979174" y="4812569"/>
            <a:ext cx="1761178" cy="133430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t>£30</a:t>
            </a:r>
            <a:endParaRPr lang="en-GB" sz="1350" dirty="0"/>
          </a:p>
        </p:txBody>
      </p:sp>
    </p:spTree>
    <p:extLst>
      <p:ext uri="{BB962C8B-B14F-4D97-AF65-F5344CB8AC3E}">
        <p14:creationId xmlns:p14="http://schemas.microsoft.com/office/powerpoint/2010/main" val="3406561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8557-A2F0-5755-4783-6BE0573FE3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774EE1-D58E-5AE3-5387-B5489129229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2B4638F-9693-8D21-F013-F8DFB518F1EA}"/>
              </a:ext>
            </a:extLst>
          </p:cNvPr>
          <p:cNvPicPr>
            <a:picLocks noChangeAspect="1"/>
          </p:cNvPicPr>
          <p:nvPr/>
        </p:nvPicPr>
        <p:blipFill rotWithShape="1">
          <a:blip r:embed="rId3"/>
          <a:srcRect t="3131" b="34949"/>
          <a:stretch/>
        </p:blipFill>
        <p:spPr>
          <a:xfrm>
            <a:off x="714375" y="1600200"/>
            <a:ext cx="7715250" cy="3184814"/>
          </a:xfrm>
          <a:prstGeom prst="rect">
            <a:avLst/>
          </a:prstGeom>
        </p:spPr>
      </p:pic>
    </p:spTree>
    <p:extLst>
      <p:ext uri="{BB962C8B-B14F-4D97-AF65-F5344CB8AC3E}">
        <p14:creationId xmlns:p14="http://schemas.microsoft.com/office/powerpoint/2010/main" val="1180397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025F6C-CD8D-B912-1381-A764258C5518}"/>
              </a:ext>
            </a:extLst>
          </p:cNvPr>
          <p:cNvSpPr>
            <a:spLocks noGrp="1"/>
          </p:cNvSpPr>
          <p:nvPr>
            <p:ph sz="half" idx="1"/>
          </p:nvPr>
        </p:nvSpPr>
        <p:spPr>
          <a:xfrm>
            <a:off x="628650" y="2226469"/>
            <a:ext cx="4659600" cy="3263504"/>
          </a:xfrm>
        </p:spPr>
        <p:txBody>
          <a:bodyPr>
            <a:normAutofit/>
          </a:bodyPr>
          <a:lstStyle/>
          <a:p>
            <a:pPr marL="0" indent="0">
              <a:buNone/>
            </a:pPr>
            <a:r>
              <a:rPr lang="en-GB" sz="2700" dirty="0"/>
              <a:t>Popular DBMS??</a:t>
            </a:r>
          </a:p>
        </p:txBody>
      </p:sp>
      <p:pic>
        <p:nvPicPr>
          <p:cNvPr id="7" name="Picture 6">
            <a:extLst>
              <a:ext uri="{FF2B5EF4-FFF2-40B4-BE49-F238E27FC236}">
                <a16:creationId xmlns:a16="http://schemas.microsoft.com/office/drawing/2014/main" id="{225EC324-9599-9E3D-AF7A-FA0FDD4CFE37}"/>
              </a:ext>
            </a:extLst>
          </p:cNvPr>
          <p:cNvPicPr>
            <a:picLocks noChangeAspect="1"/>
          </p:cNvPicPr>
          <p:nvPr/>
        </p:nvPicPr>
        <p:blipFill>
          <a:blip r:embed="rId3"/>
          <a:stretch>
            <a:fillRect/>
          </a:stretch>
        </p:blipFill>
        <p:spPr>
          <a:xfrm>
            <a:off x="5436096" y="1797248"/>
            <a:ext cx="2512039" cy="3263504"/>
          </a:xfrm>
          <a:prstGeom prst="rect">
            <a:avLst/>
          </a:prstGeom>
          <a:noFill/>
        </p:spPr>
      </p:pic>
    </p:spTree>
    <p:extLst>
      <p:ext uri="{BB962C8B-B14F-4D97-AF65-F5344CB8AC3E}">
        <p14:creationId xmlns:p14="http://schemas.microsoft.com/office/powerpoint/2010/main" val="1952712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025F6C-CD8D-B912-1381-A764258C5518}"/>
              </a:ext>
            </a:extLst>
          </p:cNvPr>
          <p:cNvSpPr>
            <a:spLocks noGrp="1"/>
          </p:cNvSpPr>
          <p:nvPr>
            <p:ph sz="half" idx="1"/>
          </p:nvPr>
        </p:nvSpPr>
        <p:spPr>
          <a:xfrm>
            <a:off x="628650" y="1457542"/>
            <a:ext cx="4659600" cy="3263504"/>
          </a:xfrm>
        </p:spPr>
        <p:txBody>
          <a:bodyPr>
            <a:normAutofit lnSpcReduction="10000"/>
          </a:bodyPr>
          <a:lstStyle/>
          <a:p>
            <a:pPr marL="0" indent="0">
              <a:buNone/>
            </a:pPr>
            <a:r>
              <a:rPr lang="en-GB" sz="2700" dirty="0"/>
              <a:t>Popular </a:t>
            </a:r>
            <a:r>
              <a:rPr lang="en-GB" sz="2700" strike="sngStrike" dirty="0"/>
              <a:t>Database ?? </a:t>
            </a:r>
            <a:r>
              <a:rPr lang="en-GB" sz="2700" dirty="0"/>
              <a:t>  DBMS??</a:t>
            </a:r>
          </a:p>
          <a:p>
            <a:r>
              <a:rPr lang="en-GB" sz="2700" dirty="0"/>
              <a:t>MySQL</a:t>
            </a:r>
          </a:p>
          <a:p>
            <a:r>
              <a:rPr lang="en-GB" sz="2700" dirty="0"/>
              <a:t>Microsoft Access</a:t>
            </a:r>
          </a:p>
          <a:p>
            <a:r>
              <a:rPr lang="en-GB" sz="2700" dirty="0"/>
              <a:t>Microsoft SQL Server</a:t>
            </a:r>
          </a:p>
          <a:p>
            <a:r>
              <a:rPr lang="en-GB" sz="2700" dirty="0"/>
              <a:t> FileMaker Pro</a:t>
            </a:r>
          </a:p>
          <a:p>
            <a:r>
              <a:rPr lang="en-GB" sz="2700" dirty="0"/>
              <a:t> Oracle Database</a:t>
            </a:r>
          </a:p>
          <a:p>
            <a:r>
              <a:rPr lang="en-GB" sz="2700" dirty="0"/>
              <a:t> </a:t>
            </a:r>
            <a:r>
              <a:rPr lang="en-GB" sz="2700" dirty="0" err="1"/>
              <a:t>dBASE</a:t>
            </a:r>
            <a:r>
              <a:rPr lang="en-GB" sz="2700" dirty="0"/>
              <a:t>.</a:t>
            </a:r>
          </a:p>
          <a:p>
            <a:pPr marL="0" indent="0">
              <a:buNone/>
            </a:pPr>
            <a:endParaRPr lang="en-GB" sz="2700" dirty="0"/>
          </a:p>
        </p:txBody>
      </p:sp>
      <p:pic>
        <p:nvPicPr>
          <p:cNvPr id="2" name="Picture 1">
            <a:extLst>
              <a:ext uri="{FF2B5EF4-FFF2-40B4-BE49-F238E27FC236}">
                <a16:creationId xmlns:a16="http://schemas.microsoft.com/office/drawing/2014/main" id="{94E5301C-4357-36D4-93D7-7A4C472E67D5}"/>
              </a:ext>
            </a:extLst>
          </p:cNvPr>
          <p:cNvPicPr>
            <a:picLocks noChangeAspect="1"/>
          </p:cNvPicPr>
          <p:nvPr/>
        </p:nvPicPr>
        <p:blipFill>
          <a:blip r:embed="rId3"/>
          <a:stretch>
            <a:fillRect/>
          </a:stretch>
        </p:blipFill>
        <p:spPr>
          <a:xfrm>
            <a:off x="5132196" y="1561883"/>
            <a:ext cx="2235994" cy="1150144"/>
          </a:xfrm>
          <a:prstGeom prst="rect">
            <a:avLst/>
          </a:prstGeom>
        </p:spPr>
      </p:pic>
      <p:pic>
        <p:nvPicPr>
          <p:cNvPr id="3" name="Picture 2">
            <a:extLst>
              <a:ext uri="{FF2B5EF4-FFF2-40B4-BE49-F238E27FC236}">
                <a16:creationId xmlns:a16="http://schemas.microsoft.com/office/drawing/2014/main" id="{908AD0C9-FC5F-13A6-A96A-DD092166608F}"/>
              </a:ext>
            </a:extLst>
          </p:cNvPr>
          <p:cNvPicPr>
            <a:picLocks noChangeAspect="1"/>
          </p:cNvPicPr>
          <p:nvPr/>
        </p:nvPicPr>
        <p:blipFill>
          <a:blip r:embed="rId4"/>
          <a:stretch>
            <a:fillRect/>
          </a:stretch>
        </p:blipFill>
        <p:spPr>
          <a:xfrm>
            <a:off x="4124255" y="3238936"/>
            <a:ext cx="1621631" cy="1585913"/>
          </a:xfrm>
          <a:prstGeom prst="rect">
            <a:avLst/>
          </a:prstGeom>
        </p:spPr>
      </p:pic>
      <p:pic>
        <p:nvPicPr>
          <p:cNvPr id="4" name="Picture 3">
            <a:extLst>
              <a:ext uri="{FF2B5EF4-FFF2-40B4-BE49-F238E27FC236}">
                <a16:creationId xmlns:a16="http://schemas.microsoft.com/office/drawing/2014/main" id="{E9407BA3-833E-5D2F-C765-447B04E47C15}"/>
              </a:ext>
            </a:extLst>
          </p:cNvPr>
          <p:cNvPicPr>
            <a:picLocks noChangeAspect="1"/>
          </p:cNvPicPr>
          <p:nvPr/>
        </p:nvPicPr>
        <p:blipFill>
          <a:blip r:embed="rId5"/>
          <a:stretch>
            <a:fillRect/>
          </a:stretch>
        </p:blipFill>
        <p:spPr>
          <a:xfrm>
            <a:off x="6999010" y="3613023"/>
            <a:ext cx="1607344" cy="1607344"/>
          </a:xfrm>
          <a:prstGeom prst="rect">
            <a:avLst/>
          </a:prstGeom>
        </p:spPr>
      </p:pic>
      <p:pic>
        <p:nvPicPr>
          <p:cNvPr id="5" name="Picture 4">
            <a:extLst>
              <a:ext uri="{FF2B5EF4-FFF2-40B4-BE49-F238E27FC236}">
                <a16:creationId xmlns:a16="http://schemas.microsoft.com/office/drawing/2014/main" id="{08FB71B6-155B-3C4A-D6E7-0956AE2BC789}"/>
              </a:ext>
            </a:extLst>
          </p:cNvPr>
          <p:cNvPicPr>
            <a:picLocks noChangeAspect="1"/>
          </p:cNvPicPr>
          <p:nvPr/>
        </p:nvPicPr>
        <p:blipFill>
          <a:blip r:embed="rId6"/>
          <a:stretch>
            <a:fillRect/>
          </a:stretch>
        </p:blipFill>
        <p:spPr>
          <a:xfrm>
            <a:off x="7465009" y="1640663"/>
            <a:ext cx="1535906" cy="1671638"/>
          </a:xfrm>
          <a:prstGeom prst="rect">
            <a:avLst/>
          </a:prstGeom>
        </p:spPr>
      </p:pic>
    </p:spTree>
    <p:extLst>
      <p:ext uri="{BB962C8B-B14F-4D97-AF65-F5344CB8AC3E}">
        <p14:creationId xmlns:p14="http://schemas.microsoft.com/office/powerpoint/2010/main" val="2720385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34250"/>
          <a:stretch/>
        </p:blipFill>
        <p:spPr>
          <a:xfrm>
            <a:off x="539552" y="836712"/>
            <a:ext cx="7429500" cy="6043494"/>
          </a:xfrm>
          <a:prstGeom prst="rect">
            <a:avLst/>
          </a:prstGeom>
        </p:spPr>
      </p:pic>
      <p:sp>
        <p:nvSpPr>
          <p:cNvPr id="2" name="Title 1"/>
          <p:cNvSpPr>
            <a:spLocks noGrp="1"/>
          </p:cNvSpPr>
          <p:nvPr>
            <p:ph type="title"/>
          </p:nvPr>
        </p:nvSpPr>
        <p:spPr/>
        <p:txBody>
          <a:bodyPr>
            <a:normAutofit fontScale="90000"/>
          </a:bodyPr>
          <a:lstStyle/>
          <a:p>
            <a:r>
              <a:rPr lang="en-GB" dirty="0"/>
              <a:t>Historical Development </a:t>
            </a:r>
            <a:r>
              <a:rPr lang="en-GB"/>
              <a:t>of Databases</a:t>
            </a:r>
            <a:endParaRPr lang="en-GB" dirty="0"/>
          </a:p>
        </p:txBody>
      </p:sp>
    </p:spTree>
    <p:extLst>
      <p:ext uri="{BB962C8B-B14F-4D97-AF65-F5344CB8AC3E}">
        <p14:creationId xmlns:p14="http://schemas.microsoft.com/office/powerpoint/2010/main" val="33954474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History of Databases Summarised</a:t>
            </a:r>
          </a:p>
        </p:txBody>
      </p:sp>
      <p:pic>
        <p:nvPicPr>
          <p:cNvPr id="4" name="Picture 3" descr="The evolutionary process of database modeling techniques over time from around 1940s through and beyond the turn of the millenium, 50 years later.">
            <a:extLst>
              <a:ext uri="{FF2B5EF4-FFF2-40B4-BE49-F238E27FC236}">
                <a16:creationId xmlns:a16="http://schemas.microsoft.com/office/drawing/2014/main" id="{A2745591-B908-9D11-A165-63DCBCF96666}"/>
              </a:ext>
            </a:extLst>
          </p:cNvPr>
          <p:cNvPicPr>
            <a:picLocks noChangeAspect="1"/>
          </p:cNvPicPr>
          <p:nvPr/>
        </p:nvPicPr>
        <p:blipFill rotWithShape="1">
          <a:blip r:embed="rId3"/>
          <a:srcRect b="3046"/>
          <a:stretch/>
        </p:blipFill>
        <p:spPr>
          <a:xfrm>
            <a:off x="215187" y="2060848"/>
            <a:ext cx="8624991" cy="3240360"/>
          </a:xfrm>
          <a:prstGeom prst="rect">
            <a:avLst/>
          </a:prstGeom>
          <a:noFill/>
        </p:spPr>
      </p:pic>
    </p:spTree>
    <p:extLst>
      <p:ext uri="{BB962C8B-B14F-4D97-AF65-F5344CB8AC3E}">
        <p14:creationId xmlns:p14="http://schemas.microsoft.com/office/powerpoint/2010/main" val="1799656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File-Based Systems</a:t>
            </a:r>
          </a:p>
        </p:txBody>
      </p:sp>
      <p:pic>
        <p:nvPicPr>
          <p:cNvPr id="4" name="Content Placeholder 9" descr="Custom applications use their own custom data files.">
            <a:extLst>
              <a:ext uri="{FF2B5EF4-FFF2-40B4-BE49-F238E27FC236}">
                <a16:creationId xmlns:a16="http://schemas.microsoft.com/office/drawing/2014/main" id="{504F0223-6CB5-DB1C-5165-E1C474BFA9B7}"/>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323527" y="1772816"/>
            <a:ext cx="4156501" cy="3816424"/>
          </a:xfrm>
          <a:prstGeom prst="rect">
            <a:avLst/>
          </a:prstGeom>
          <a:noFill/>
        </p:spPr>
      </p:pic>
      <p:sp>
        <p:nvSpPr>
          <p:cNvPr id="5" name="Content Placeholder 3">
            <a:extLst>
              <a:ext uri="{FF2B5EF4-FFF2-40B4-BE49-F238E27FC236}">
                <a16:creationId xmlns:a16="http://schemas.microsoft.com/office/drawing/2014/main" id="{290FF42D-6B30-24C1-12FE-3C0A8490A40A}"/>
              </a:ext>
            </a:extLst>
          </p:cNvPr>
          <p:cNvSpPr txBox="1">
            <a:spLocks/>
          </p:cNvSpPr>
          <p:nvPr/>
        </p:nvSpPr>
        <p:spPr bwMode="auto">
          <a:xfrm>
            <a:off x="4788024" y="1791752"/>
            <a:ext cx="4156500" cy="3941503"/>
          </a:xfrm>
          <a:prstGeom prst="rect">
            <a:avLst/>
          </a:prstGeom>
          <a:noFill/>
          <a:ln>
            <a:noFill/>
          </a:ln>
        </p:spPr>
        <p:txBody>
          <a:bodyPr wrap="square" anchor="t">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110000"/>
              </a:lnSpc>
              <a:buFont typeface="Arial" panose="020B0604020202020204" pitchFamily="34" charset="0"/>
              <a:buChar char="•"/>
            </a:pPr>
            <a:r>
              <a:rPr lang="en-US" sz="2200"/>
              <a:t>All application was tailor-made</a:t>
            </a:r>
          </a:p>
          <a:p>
            <a:pPr>
              <a:lnSpc>
                <a:spcPct val="110000"/>
              </a:lnSpc>
              <a:buFont typeface="Arial" panose="020B0604020202020204" pitchFamily="34" charset="0"/>
              <a:buChar char="•"/>
            </a:pPr>
            <a:r>
              <a:rPr lang="en-US" sz="2200"/>
              <a:t>Applications store (&amp; persist) their data in files</a:t>
            </a:r>
          </a:p>
          <a:p>
            <a:pPr>
              <a:lnSpc>
                <a:spcPct val="110000"/>
              </a:lnSpc>
              <a:buFont typeface="Arial" panose="020B0604020202020204" pitchFamily="34" charset="0"/>
              <a:buChar char="•"/>
            </a:pPr>
            <a:r>
              <a:rPr lang="en-US" sz="2200"/>
              <a:t>Each file has its own format</a:t>
            </a:r>
          </a:p>
          <a:p>
            <a:pPr marL="355600">
              <a:lnSpc>
                <a:spcPct val="110000"/>
              </a:lnSpc>
              <a:spcBef>
                <a:spcPts val="805"/>
              </a:spcBef>
              <a:buFont typeface="Wingdings"/>
              <a:buChar char="•"/>
              <a:tabLst>
                <a:tab pos="354965" algn="l"/>
                <a:tab pos="355600" algn="l"/>
              </a:tabLst>
            </a:pPr>
            <a:r>
              <a:rPr lang="en-GB" sz="2200" spc="-5"/>
              <a:t>Program </a:t>
            </a:r>
            <a:r>
              <a:rPr lang="en-GB" sz="2200"/>
              <a:t>must</a:t>
            </a:r>
            <a:r>
              <a:rPr lang="en-GB" sz="2200" spc="-10"/>
              <a:t> </a:t>
            </a:r>
            <a:r>
              <a:rPr lang="en-GB" sz="2200"/>
              <a:t>know</a:t>
            </a:r>
            <a:r>
              <a:rPr lang="en-GB" sz="2200" spc="10"/>
              <a:t> </a:t>
            </a:r>
            <a:r>
              <a:rPr lang="en-GB" sz="2200" spc="-5"/>
              <a:t>format</a:t>
            </a:r>
            <a:endParaRPr lang="en-GB" sz="2200"/>
          </a:p>
          <a:p>
            <a:pPr marL="355600" marR="76835">
              <a:lnSpc>
                <a:spcPct val="110000"/>
              </a:lnSpc>
              <a:spcBef>
                <a:spcPts val="600"/>
              </a:spcBef>
              <a:buFont typeface="Wingdings"/>
              <a:buChar char="•"/>
              <a:tabLst>
                <a:tab pos="354965" algn="l"/>
                <a:tab pos="355600" algn="l"/>
              </a:tabLst>
            </a:pPr>
            <a:r>
              <a:rPr lang="en-GB" sz="2200" spc="-5"/>
              <a:t>Any other </a:t>
            </a:r>
            <a:r>
              <a:rPr lang="en-GB" sz="2200"/>
              <a:t>program using </a:t>
            </a:r>
            <a:r>
              <a:rPr lang="en-GB" sz="2200" spc="-5"/>
              <a:t>file  </a:t>
            </a:r>
            <a:r>
              <a:rPr lang="en-GB" sz="2200"/>
              <a:t>has </a:t>
            </a:r>
            <a:r>
              <a:rPr lang="en-GB" sz="2200" spc="-10"/>
              <a:t>to </a:t>
            </a:r>
            <a:r>
              <a:rPr lang="en-GB" sz="2200" spc="-5"/>
              <a:t>know</a:t>
            </a:r>
            <a:r>
              <a:rPr lang="en-GB" sz="2200"/>
              <a:t> </a:t>
            </a:r>
            <a:r>
              <a:rPr lang="en-GB" sz="2200" spc="-5"/>
              <a:t>format</a:t>
            </a:r>
            <a:endParaRPr lang="en-GB" sz="2200"/>
          </a:p>
          <a:p>
            <a:pPr>
              <a:lnSpc>
                <a:spcPct val="110000"/>
              </a:lnSpc>
            </a:pPr>
            <a:endParaRPr lang="en-US" sz="2200" dirty="0"/>
          </a:p>
        </p:txBody>
      </p:sp>
    </p:spTree>
    <p:extLst>
      <p:ext uri="{BB962C8B-B14F-4D97-AF65-F5344CB8AC3E}">
        <p14:creationId xmlns:p14="http://schemas.microsoft.com/office/powerpoint/2010/main" val="3352887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File-Based Systems</a:t>
            </a:r>
          </a:p>
        </p:txBody>
      </p:sp>
      <p:pic>
        <p:nvPicPr>
          <p:cNvPr id="4" name="Content Placeholder 9" descr="Custom applications use their own custom data files.">
            <a:extLst>
              <a:ext uri="{FF2B5EF4-FFF2-40B4-BE49-F238E27FC236}">
                <a16:creationId xmlns:a16="http://schemas.microsoft.com/office/drawing/2014/main" id="{504F0223-6CB5-DB1C-5165-E1C474BFA9B7}"/>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397274" y="1916831"/>
            <a:ext cx="4156501" cy="3816424"/>
          </a:xfrm>
          <a:prstGeom prst="rect">
            <a:avLst/>
          </a:prstGeom>
          <a:noFill/>
        </p:spPr>
      </p:pic>
      <p:sp>
        <p:nvSpPr>
          <p:cNvPr id="5" name="Content Placeholder 3">
            <a:extLst>
              <a:ext uri="{FF2B5EF4-FFF2-40B4-BE49-F238E27FC236}">
                <a16:creationId xmlns:a16="http://schemas.microsoft.com/office/drawing/2014/main" id="{290FF42D-6B30-24C1-12FE-3C0A8490A40A}"/>
              </a:ext>
            </a:extLst>
          </p:cNvPr>
          <p:cNvSpPr txBox="1">
            <a:spLocks/>
          </p:cNvSpPr>
          <p:nvPr/>
        </p:nvSpPr>
        <p:spPr bwMode="auto">
          <a:xfrm>
            <a:off x="4788024" y="1791752"/>
            <a:ext cx="4156500" cy="3941503"/>
          </a:xfrm>
          <a:prstGeom prst="rect">
            <a:avLst/>
          </a:prstGeom>
          <a:noFill/>
          <a:ln>
            <a:noFill/>
          </a:ln>
        </p:spPr>
        <p:txBody>
          <a:bodyPr wrap="square" anchor="t">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lnSpc>
                <a:spcPct val="110000"/>
              </a:lnSpc>
              <a:buFont typeface="Arial" panose="020B0604020202020204" pitchFamily="34" charset="0"/>
              <a:buChar char="•"/>
            </a:pPr>
            <a:r>
              <a:rPr lang="en-US" sz="2200" dirty="0"/>
              <a:t>All application was tailor-made</a:t>
            </a:r>
          </a:p>
          <a:p>
            <a:pPr>
              <a:lnSpc>
                <a:spcPct val="110000"/>
              </a:lnSpc>
              <a:buFont typeface="Arial" panose="020B0604020202020204" pitchFamily="34" charset="0"/>
              <a:buChar char="•"/>
            </a:pPr>
            <a:r>
              <a:rPr lang="en-US" sz="2200" dirty="0"/>
              <a:t>Applications store (&amp; persist) their data in files</a:t>
            </a:r>
          </a:p>
          <a:p>
            <a:pPr>
              <a:lnSpc>
                <a:spcPct val="110000"/>
              </a:lnSpc>
              <a:buFont typeface="Arial" panose="020B0604020202020204" pitchFamily="34" charset="0"/>
              <a:buChar char="•"/>
            </a:pPr>
            <a:r>
              <a:rPr lang="en-US" sz="2200" dirty="0"/>
              <a:t>Each file has its own format</a:t>
            </a:r>
          </a:p>
          <a:p>
            <a:pPr marL="355600">
              <a:lnSpc>
                <a:spcPct val="110000"/>
              </a:lnSpc>
              <a:spcBef>
                <a:spcPts val="805"/>
              </a:spcBef>
              <a:buFont typeface="Wingdings"/>
              <a:buChar char="•"/>
              <a:tabLst>
                <a:tab pos="354965" algn="l"/>
                <a:tab pos="355600" algn="l"/>
              </a:tabLst>
            </a:pPr>
            <a:r>
              <a:rPr lang="en-GB" sz="2200" spc="-5" dirty="0"/>
              <a:t>Program </a:t>
            </a:r>
            <a:r>
              <a:rPr lang="en-GB" sz="2200" dirty="0"/>
              <a:t>must</a:t>
            </a:r>
            <a:r>
              <a:rPr lang="en-GB" sz="2200" spc="-10" dirty="0"/>
              <a:t> </a:t>
            </a:r>
            <a:r>
              <a:rPr lang="en-GB" sz="2200" dirty="0"/>
              <a:t>know</a:t>
            </a:r>
            <a:r>
              <a:rPr lang="en-GB" sz="2200" spc="10" dirty="0"/>
              <a:t> </a:t>
            </a:r>
            <a:r>
              <a:rPr lang="en-GB" sz="2200" spc="-5" dirty="0"/>
              <a:t>format</a:t>
            </a:r>
            <a:endParaRPr lang="en-GB" sz="2200" dirty="0"/>
          </a:p>
          <a:p>
            <a:pPr marL="355600" marR="76835">
              <a:lnSpc>
                <a:spcPct val="110000"/>
              </a:lnSpc>
              <a:spcBef>
                <a:spcPts val="600"/>
              </a:spcBef>
              <a:buFont typeface="Wingdings"/>
              <a:buChar char="•"/>
              <a:tabLst>
                <a:tab pos="354965" algn="l"/>
                <a:tab pos="355600" algn="l"/>
              </a:tabLst>
            </a:pPr>
            <a:r>
              <a:rPr lang="en-GB" sz="2200" spc="-5" dirty="0"/>
              <a:t>Any other </a:t>
            </a:r>
            <a:r>
              <a:rPr lang="en-GB" sz="2200" dirty="0"/>
              <a:t>program using </a:t>
            </a:r>
            <a:r>
              <a:rPr lang="en-GB" sz="2200" spc="-5" dirty="0"/>
              <a:t>file  </a:t>
            </a:r>
            <a:r>
              <a:rPr lang="en-GB" sz="2200" dirty="0"/>
              <a:t>has </a:t>
            </a:r>
            <a:r>
              <a:rPr lang="en-GB" sz="2200" spc="-10" dirty="0"/>
              <a:t>to </a:t>
            </a:r>
            <a:r>
              <a:rPr lang="en-GB" sz="2200" spc="-5" dirty="0"/>
              <a:t>know</a:t>
            </a:r>
            <a:r>
              <a:rPr lang="en-GB" sz="2200" dirty="0"/>
              <a:t> </a:t>
            </a:r>
            <a:r>
              <a:rPr lang="en-GB" sz="2200" spc="-5" dirty="0"/>
              <a:t>format</a:t>
            </a:r>
          </a:p>
          <a:p>
            <a:pPr marL="355600" marR="76835">
              <a:lnSpc>
                <a:spcPct val="110000"/>
              </a:lnSpc>
              <a:spcBef>
                <a:spcPts val="600"/>
              </a:spcBef>
              <a:buFont typeface="Wingdings"/>
              <a:buChar char="•"/>
              <a:tabLst>
                <a:tab pos="354965" algn="l"/>
                <a:tab pos="355600" algn="l"/>
              </a:tabLst>
            </a:pPr>
            <a:r>
              <a:rPr lang="en-GB" sz="2200" spc="-5" dirty="0">
                <a:highlight>
                  <a:srgbClr val="FFFF00"/>
                </a:highlight>
              </a:rPr>
              <a:t>Issues?</a:t>
            </a:r>
            <a:endParaRPr lang="en-GB" sz="2200" dirty="0">
              <a:highlight>
                <a:srgbClr val="FFFF00"/>
              </a:highlight>
            </a:endParaRPr>
          </a:p>
          <a:p>
            <a:pPr>
              <a:lnSpc>
                <a:spcPct val="110000"/>
              </a:lnSpc>
            </a:pPr>
            <a:endParaRPr lang="en-US" sz="2200" dirty="0"/>
          </a:p>
        </p:txBody>
      </p:sp>
      <p:sp>
        <p:nvSpPr>
          <p:cNvPr id="3" name="TextBox 2">
            <a:extLst>
              <a:ext uri="{FF2B5EF4-FFF2-40B4-BE49-F238E27FC236}">
                <a16:creationId xmlns:a16="http://schemas.microsoft.com/office/drawing/2014/main" id="{5D17C58C-D6F6-9E0F-5F54-66773B525A26}"/>
              </a:ext>
            </a:extLst>
          </p:cNvPr>
          <p:cNvSpPr txBox="1"/>
          <p:nvPr/>
        </p:nvSpPr>
        <p:spPr>
          <a:xfrm>
            <a:off x="776567" y="5812645"/>
            <a:ext cx="7554416" cy="830997"/>
          </a:xfrm>
          <a:prstGeom prst="rect">
            <a:avLst/>
          </a:prstGeom>
          <a:noFill/>
        </p:spPr>
        <p:txBody>
          <a:bodyPr wrap="square" rtlCol="0">
            <a:spAutoFit/>
          </a:bodyPr>
          <a:lstStyle/>
          <a:p>
            <a:r>
              <a:rPr lang="en-US" dirty="0">
                <a:latin typeface="+mn-lt"/>
              </a:rPr>
              <a:t>Issue #1: Duplication of Data / Data Redundancy</a:t>
            </a:r>
          </a:p>
          <a:p>
            <a:r>
              <a:rPr lang="en-US" dirty="0">
                <a:latin typeface="+mn-lt"/>
              </a:rPr>
              <a:t>Issue #2: Incomplete Updates (falling out of sync)</a:t>
            </a:r>
          </a:p>
        </p:txBody>
      </p:sp>
    </p:spTree>
    <p:extLst>
      <p:ext uri="{BB962C8B-B14F-4D97-AF65-F5344CB8AC3E}">
        <p14:creationId xmlns:p14="http://schemas.microsoft.com/office/powerpoint/2010/main" val="88217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p:txBody>
          <a:bodyPr>
            <a:normAutofit/>
          </a:bodyPr>
          <a:lstStyle/>
          <a:p>
            <a:r>
              <a:rPr lang="en-GB" b="1" dirty="0"/>
              <a:t>Separation and isolation of data</a:t>
            </a:r>
          </a:p>
          <a:p>
            <a:pPr lvl="1"/>
            <a:r>
              <a:rPr lang="en-GB" dirty="0"/>
              <a:t>Each program maintains its own set of data.</a:t>
            </a:r>
          </a:p>
          <a:p>
            <a:pPr lvl="1"/>
            <a:r>
              <a:rPr lang="en-GB" dirty="0"/>
              <a:t>Thus, users of one program may be unaware of potentially useful data held by other programs.</a:t>
            </a:r>
          </a:p>
          <a:p>
            <a:r>
              <a:rPr lang="en-GB" b="1" dirty="0"/>
              <a:t>Duplication of data</a:t>
            </a:r>
          </a:p>
          <a:p>
            <a:pPr lvl="1"/>
            <a:r>
              <a:rPr lang="en-GB" dirty="0"/>
              <a:t>Same data is held by different programs.</a:t>
            </a:r>
          </a:p>
          <a:p>
            <a:pPr lvl="1"/>
            <a:r>
              <a:rPr lang="en-GB" dirty="0"/>
              <a:t>Wasted space and potentially different values and/or different formats for the same item.</a:t>
            </a:r>
          </a:p>
          <a:p>
            <a:pPr lvl="1"/>
            <a:r>
              <a:rPr lang="en-GB" dirty="0"/>
              <a:t>Duplication can lead to loss of data integrity.</a:t>
            </a:r>
          </a:p>
          <a:p>
            <a:endParaRPr lang="en-GB" dirty="0"/>
          </a:p>
        </p:txBody>
      </p:sp>
    </p:spTree>
    <p:extLst>
      <p:ext uri="{BB962C8B-B14F-4D97-AF65-F5344CB8AC3E}">
        <p14:creationId xmlns:p14="http://schemas.microsoft.com/office/powerpoint/2010/main" val="189786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p:txBody>
          <a:bodyPr/>
          <a:lstStyle/>
          <a:p>
            <a:r>
              <a:rPr lang="en-GB" dirty="0"/>
              <a:t>Sales and Contracts each have their own separate data and some of it is duplicated.</a:t>
            </a:r>
          </a:p>
        </p:txBody>
      </p:sp>
      <p:pic>
        <p:nvPicPr>
          <p:cNvPr id="4" name="Picture 3"/>
          <p:cNvPicPr>
            <a:picLocks noChangeAspect="1"/>
          </p:cNvPicPr>
          <p:nvPr/>
        </p:nvPicPr>
        <p:blipFill>
          <a:blip r:embed="rId2"/>
          <a:stretch>
            <a:fillRect/>
          </a:stretch>
        </p:blipFill>
        <p:spPr>
          <a:xfrm>
            <a:off x="1401157" y="4653136"/>
            <a:ext cx="6570286" cy="1280160"/>
          </a:xfrm>
          <a:prstGeom prst="rect">
            <a:avLst/>
          </a:prstGeom>
        </p:spPr>
      </p:pic>
      <p:pic>
        <p:nvPicPr>
          <p:cNvPr id="5" name="Picture 4"/>
          <p:cNvPicPr>
            <a:picLocks noChangeAspect="1"/>
          </p:cNvPicPr>
          <p:nvPr/>
        </p:nvPicPr>
        <p:blipFill>
          <a:blip r:embed="rId3"/>
          <a:stretch>
            <a:fillRect/>
          </a:stretch>
        </p:blipFill>
        <p:spPr>
          <a:xfrm>
            <a:off x="1482397" y="2451729"/>
            <a:ext cx="6407806" cy="1280160"/>
          </a:xfrm>
          <a:prstGeom prst="rect">
            <a:avLst/>
          </a:prstGeom>
        </p:spPr>
      </p:pic>
      <p:sp>
        <p:nvSpPr>
          <p:cNvPr id="6" name="TextBox 5"/>
          <p:cNvSpPr txBox="1"/>
          <p:nvPr/>
        </p:nvSpPr>
        <p:spPr>
          <a:xfrm>
            <a:off x="778704" y="3627021"/>
            <a:ext cx="6644511" cy="954107"/>
          </a:xfrm>
          <a:prstGeom prst="rect">
            <a:avLst/>
          </a:prstGeom>
          <a:noFill/>
        </p:spPr>
        <p:txBody>
          <a:bodyPr wrap="none" rtlCol="0">
            <a:spAutoFit/>
          </a:bodyPr>
          <a:lstStyle/>
          <a:p>
            <a:r>
              <a:rPr lang="en-GB" sz="1400" b="1" dirty="0"/>
              <a:t>Sales Files</a:t>
            </a:r>
          </a:p>
          <a:p>
            <a:pPr marL="285750" indent="-285750">
              <a:buFont typeface="Arial" panose="020B0604020202020204" pitchFamily="34" charset="0"/>
              <a:buChar char="•"/>
            </a:pPr>
            <a:r>
              <a:rPr lang="en-GB" sz="1400" dirty="0" err="1"/>
              <a:t>PropertyForRent</a:t>
            </a:r>
            <a:r>
              <a:rPr lang="en-GB" sz="1400" dirty="0"/>
              <a:t> (</a:t>
            </a:r>
            <a:r>
              <a:rPr lang="en-GB" sz="1400" dirty="0" err="1"/>
              <a:t>propertyNo</a:t>
            </a:r>
            <a:r>
              <a:rPr lang="en-GB" sz="1400" dirty="0"/>
              <a:t>, street, city, postcode, type, rooms, rent, </a:t>
            </a:r>
            <a:r>
              <a:rPr lang="en-GB" sz="1400" dirty="0" err="1"/>
              <a:t>ownerNo</a:t>
            </a:r>
            <a:r>
              <a:rPr lang="en-GB" sz="1400" dirty="0"/>
              <a:t>)</a:t>
            </a:r>
          </a:p>
          <a:p>
            <a:pPr marL="285750" indent="-285750">
              <a:buFont typeface="Arial" panose="020B0604020202020204" pitchFamily="34" charset="0"/>
              <a:buChar char="•"/>
            </a:pPr>
            <a:r>
              <a:rPr lang="en-GB" sz="1400" dirty="0" err="1"/>
              <a:t>PrivateOwner</a:t>
            </a:r>
            <a:r>
              <a:rPr lang="en-GB" sz="1400" dirty="0"/>
              <a:t> (</a:t>
            </a:r>
            <a:r>
              <a:rPr lang="en-GB" sz="1400" dirty="0" err="1"/>
              <a:t>ownerNo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a:t>
            </a:r>
          </a:p>
          <a:p>
            <a:pPr marL="285750" indent="-285750">
              <a:buFont typeface="Arial" panose="020B0604020202020204" pitchFamily="34" charset="0"/>
              <a:buChar char="•"/>
            </a:pPr>
            <a:r>
              <a:rPr lang="en-GB" sz="1400" dirty="0"/>
              <a:t>Client (</a:t>
            </a:r>
            <a:r>
              <a:rPr lang="en-GB" sz="1400" dirty="0" err="1"/>
              <a:t>clientNo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 </a:t>
            </a:r>
            <a:r>
              <a:rPr lang="en-GB" sz="1400" dirty="0" err="1"/>
              <a:t>prefType</a:t>
            </a:r>
            <a:r>
              <a:rPr lang="en-GB" sz="1400" dirty="0"/>
              <a:t>, </a:t>
            </a:r>
            <a:r>
              <a:rPr lang="en-GB" sz="1400" dirty="0" err="1"/>
              <a:t>maxRent</a:t>
            </a:r>
            <a:r>
              <a:rPr lang="en-GB" sz="1400" dirty="0"/>
              <a:t>)</a:t>
            </a:r>
          </a:p>
        </p:txBody>
      </p:sp>
      <p:sp>
        <p:nvSpPr>
          <p:cNvPr id="7" name="TextBox 6"/>
          <p:cNvSpPr txBox="1"/>
          <p:nvPr/>
        </p:nvSpPr>
        <p:spPr>
          <a:xfrm>
            <a:off x="778704" y="5859269"/>
            <a:ext cx="7111499" cy="954107"/>
          </a:xfrm>
          <a:prstGeom prst="rect">
            <a:avLst/>
          </a:prstGeom>
          <a:noFill/>
        </p:spPr>
        <p:txBody>
          <a:bodyPr wrap="none" rtlCol="0">
            <a:spAutoFit/>
          </a:bodyPr>
          <a:lstStyle/>
          <a:p>
            <a:r>
              <a:rPr lang="en-GB" sz="1400" b="1" dirty="0"/>
              <a:t>Contracts Files</a:t>
            </a:r>
          </a:p>
          <a:p>
            <a:pPr marL="285750" indent="-285750">
              <a:buFont typeface="Arial" panose="020B0604020202020204" pitchFamily="34" charset="0"/>
              <a:buChar char="•"/>
            </a:pPr>
            <a:r>
              <a:rPr lang="en-GB" sz="1400" dirty="0"/>
              <a:t>Lease (</a:t>
            </a:r>
            <a:r>
              <a:rPr lang="en-GB" sz="1400" dirty="0" err="1"/>
              <a:t>leaseNo</a:t>
            </a:r>
            <a:r>
              <a:rPr lang="en-GB" sz="1400" dirty="0"/>
              <a:t>, </a:t>
            </a:r>
            <a:r>
              <a:rPr lang="en-GB" sz="1400" dirty="0" err="1"/>
              <a:t>propertyNo</a:t>
            </a:r>
            <a:r>
              <a:rPr lang="en-GB" sz="1400" dirty="0"/>
              <a:t>, rent, </a:t>
            </a:r>
            <a:r>
              <a:rPr lang="en-GB" sz="1400" dirty="0" err="1"/>
              <a:t>paymentMethod</a:t>
            </a:r>
            <a:r>
              <a:rPr lang="en-GB" sz="1400" dirty="0"/>
              <a:t>, deposit, paid, </a:t>
            </a:r>
            <a:r>
              <a:rPr lang="en-GB" sz="1400" dirty="0" err="1"/>
              <a:t>rentStart</a:t>
            </a:r>
            <a:r>
              <a:rPr lang="en-GB" sz="1400" dirty="0"/>
              <a:t>, </a:t>
            </a:r>
            <a:r>
              <a:rPr lang="en-GB" sz="1400" dirty="0" err="1"/>
              <a:t>rentFinish</a:t>
            </a:r>
            <a:r>
              <a:rPr lang="en-GB" sz="1400" dirty="0"/>
              <a:t>)</a:t>
            </a:r>
          </a:p>
          <a:p>
            <a:pPr marL="285750" indent="-285750">
              <a:buFont typeface="Arial" panose="020B0604020202020204" pitchFamily="34" charset="0"/>
              <a:buChar char="•"/>
            </a:pPr>
            <a:r>
              <a:rPr lang="en-GB" sz="1400" dirty="0" err="1"/>
              <a:t>PropertyForRent</a:t>
            </a:r>
            <a:r>
              <a:rPr lang="en-GB" sz="1400" dirty="0"/>
              <a:t> (</a:t>
            </a:r>
            <a:r>
              <a:rPr lang="en-GB" sz="1400" dirty="0" err="1"/>
              <a:t>propertyNo</a:t>
            </a:r>
            <a:r>
              <a:rPr lang="en-GB" sz="1400" dirty="0"/>
              <a:t>, street, city, postcode, rent)</a:t>
            </a:r>
          </a:p>
          <a:p>
            <a:pPr marL="285750" indent="-285750">
              <a:buFont typeface="Arial" panose="020B0604020202020204" pitchFamily="34" charset="0"/>
              <a:buChar char="•"/>
            </a:pPr>
            <a:r>
              <a:rPr lang="en-GB" sz="1400" dirty="0"/>
              <a:t>Client (</a:t>
            </a:r>
            <a:r>
              <a:rPr lang="en-GB" sz="1400" dirty="0" err="1"/>
              <a:t>clientNo</a:t>
            </a:r>
            <a:r>
              <a:rPr lang="en-GB" sz="1400" dirty="0"/>
              <a:t>, </a:t>
            </a:r>
            <a:r>
              <a:rPr lang="en-GB" sz="1400" dirty="0" err="1"/>
              <a:t>fName</a:t>
            </a:r>
            <a:r>
              <a:rPr lang="en-GB" sz="1400" dirty="0"/>
              <a:t>, </a:t>
            </a:r>
            <a:r>
              <a:rPr lang="en-GB" sz="1400" dirty="0" err="1"/>
              <a:t>lName</a:t>
            </a:r>
            <a:r>
              <a:rPr lang="en-GB" sz="1400" dirty="0"/>
              <a:t>, address, </a:t>
            </a:r>
            <a:r>
              <a:rPr lang="en-GB" sz="1400" dirty="0" err="1"/>
              <a:t>telNo</a:t>
            </a:r>
            <a:r>
              <a:rPr lang="en-GB" sz="1400" dirty="0"/>
              <a:t>)</a:t>
            </a:r>
          </a:p>
        </p:txBody>
      </p:sp>
      <p:sp>
        <p:nvSpPr>
          <p:cNvPr id="8" name="Rectangle 7"/>
          <p:cNvSpPr/>
          <p:nvPr/>
        </p:nvSpPr>
        <p:spPr>
          <a:xfrm>
            <a:off x="1115616" y="3861048"/>
            <a:ext cx="6307599" cy="25200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9" name="Rectangle 8"/>
          <p:cNvSpPr/>
          <p:nvPr/>
        </p:nvSpPr>
        <p:spPr>
          <a:xfrm>
            <a:off x="1115616" y="6309320"/>
            <a:ext cx="6307599" cy="25200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0" name="Rectangle 9"/>
          <p:cNvSpPr/>
          <p:nvPr/>
        </p:nvSpPr>
        <p:spPr>
          <a:xfrm>
            <a:off x="1115616" y="4320000"/>
            <a:ext cx="5184576" cy="25200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1" name="Rectangle 10"/>
          <p:cNvSpPr/>
          <p:nvPr/>
        </p:nvSpPr>
        <p:spPr>
          <a:xfrm>
            <a:off x="1115616" y="6552000"/>
            <a:ext cx="5184576" cy="25200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2868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a:xfrm>
            <a:off x="612648" y="1600200"/>
            <a:ext cx="8153400" cy="5213176"/>
          </a:xfrm>
        </p:spPr>
        <p:txBody>
          <a:bodyPr>
            <a:normAutofit fontScale="92500" lnSpcReduction="10000"/>
          </a:bodyPr>
          <a:lstStyle/>
          <a:p>
            <a:r>
              <a:rPr lang="en-GB" b="1" dirty="0"/>
              <a:t>Data dependence</a:t>
            </a:r>
          </a:p>
          <a:p>
            <a:pPr lvl="1"/>
            <a:r>
              <a:rPr lang="en-GB" dirty="0"/>
              <a:t>The file structure is defined in the program code, making changes to an existing structure difficult.</a:t>
            </a:r>
          </a:p>
          <a:p>
            <a:endParaRPr lang="en-GB" dirty="0"/>
          </a:p>
          <a:p>
            <a:endParaRPr lang="en-GB" dirty="0"/>
          </a:p>
          <a:p>
            <a:endParaRPr lang="en-GB" dirty="0"/>
          </a:p>
          <a:p>
            <a:endParaRPr lang="en-GB" b="1" dirty="0"/>
          </a:p>
          <a:p>
            <a:r>
              <a:rPr lang="en-GB" b="1" dirty="0"/>
              <a:t>Incompatible file formats</a:t>
            </a:r>
          </a:p>
          <a:p>
            <a:pPr lvl="1"/>
            <a:r>
              <a:rPr lang="en-GB" dirty="0"/>
              <a:t>Structure of files are dependent on the application’s programming language.</a:t>
            </a:r>
          </a:p>
          <a:p>
            <a:pPr lvl="1"/>
            <a:r>
              <a:rPr lang="en-GB" dirty="0"/>
              <a:t>Application programs written in different languages cannot easily access each other’s files.</a:t>
            </a:r>
          </a:p>
          <a:p>
            <a:endParaRPr lang="en-GB" dirty="0"/>
          </a:p>
        </p:txBody>
      </p:sp>
      <p:pic>
        <p:nvPicPr>
          <p:cNvPr id="4" name="Picture 3"/>
          <p:cNvPicPr>
            <a:picLocks noChangeAspect="1"/>
          </p:cNvPicPr>
          <p:nvPr/>
        </p:nvPicPr>
        <p:blipFill>
          <a:blip r:embed="rId2"/>
          <a:stretch>
            <a:fillRect/>
          </a:stretch>
        </p:blipFill>
        <p:spPr>
          <a:xfrm>
            <a:off x="1259632" y="3156952"/>
            <a:ext cx="6407806" cy="1280160"/>
          </a:xfrm>
          <a:prstGeom prst="rect">
            <a:avLst/>
          </a:prstGeom>
        </p:spPr>
      </p:pic>
      <p:sp>
        <p:nvSpPr>
          <p:cNvPr id="5" name="Rectangle 4"/>
          <p:cNvSpPr/>
          <p:nvPr/>
        </p:nvSpPr>
        <p:spPr>
          <a:xfrm>
            <a:off x="2843808" y="2996952"/>
            <a:ext cx="3096344" cy="1440160"/>
          </a:xfrm>
          <a:prstGeom prst="rect">
            <a:avLst/>
          </a:prstGeom>
          <a:noFill/>
          <a:ln w="28575"/>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cxnSp>
        <p:nvCxnSpPr>
          <p:cNvPr id="7" name="Straight Arrow Connector 6"/>
          <p:cNvCxnSpPr/>
          <p:nvPr/>
        </p:nvCxnSpPr>
        <p:spPr>
          <a:xfrm flipH="1">
            <a:off x="5796136" y="2364864"/>
            <a:ext cx="504056" cy="632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9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a:xfrm>
            <a:off x="612648" y="1600200"/>
            <a:ext cx="8153400" cy="5141168"/>
          </a:xfrm>
        </p:spPr>
        <p:txBody>
          <a:bodyPr>
            <a:normAutofit/>
          </a:bodyPr>
          <a:lstStyle/>
          <a:p>
            <a:r>
              <a:rPr lang="en-GB" b="1" dirty="0"/>
              <a:t>Fixed queries or proliferation of application code</a:t>
            </a:r>
          </a:p>
          <a:p>
            <a:pPr lvl="1"/>
            <a:r>
              <a:rPr lang="en-GB" dirty="0"/>
              <a:t>Program’s are written for particular functions with fixed reports and queries - no support for ad hoc/dynamic queries.</a:t>
            </a:r>
          </a:p>
          <a:p>
            <a:pPr lvl="1"/>
            <a:r>
              <a:rPr lang="en-GB" dirty="0"/>
              <a:t>New requirements meant </a:t>
            </a:r>
            <a:r>
              <a:rPr lang="en-GB" b="1" i="1" dirty="0"/>
              <a:t>new</a:t>
            </a:r>
            <a:r>
              <a:rPr lang="en-GB" dirty="0"/>
              <a:t> application program code.</a:t>
            </a:r>
          </a:p>
          <a:p>
            <a:endParaRPr lang="en-GB" dirty="0"/>
          </a:p>
        </p:txBody>
      </p:sp>
    </p:spTree>
    <p:extLst>
      <p:ext uri="{BB962C8B-B14F-4D97-AF65-F5344CB8AC3E}">
        <p14:creationId xmlns:p14="http://schemas.microsoft.com/office/powerpoint/2010/main" val="2463210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BDE4-B4C7-4579-B766-DA9CEB2E69C1}"/>
              </a:ext>
            </a:extLst>
          </p:cNvPr>
          <p:cNvSpPr>
            <a:spLocks noGrp="1"/>
          </p:cNvSpPr>
          <p:nvPr>
            <p:ph type="title"/>
          </p:nvPr>
        </p:nvSpPr>
        <p:spPr/>
        <p:txBody>
          <a:bodyPr/>
          <a:lstStyle/>
          <a:p>
            <a:r>
              <a:rPr lang="en-GB" dirty="0"/>
              <a:t>Access Ad Hoc Query</a:t>
            </a:r>
          </a:p>
        </p:txBody>
      </p:sp>
      <p:pic>
        <p:nvPicPr>
          <p:cNvPr id="5" name="Content Placeholder 4">
            <a:extLst>
              <a:ext uri="{FF2B5EF4-FFF2-40B4-BE49-F238E27FC236}">
                <a16:creationId xmlns:a16="http://schemas.microsoft.com/office/drawing/2014/main" id="{D1F7BC64-E87F-4137-9EC7-35FA10884904}"/>
              </a:ext>
            </a:extLst>
          </p:cNvPr>
          <p:cNvPicPr>
            <a:picLocks noGrp="1" noChangeAspect="1"/>
          </p:cNvPicPr>
          <p:nvPr>
            <p:ph sz="quarter" idx="1"/>
          </p:nvPr>
        </p:nvPicPr>
        <p:blipFill>
          <a:blip r:embed="rId3"/>
          <a:stretch>
            <a:fillRect/>
          </a:stretch>
        </p:blipFill>
        <p:spPr>
          <a:xfrm>
            <a:off x="978622" y="1600200"/>
            <a:ext cx="7421705" cy="4495800"/>
          </a:xfrm>
        </p:spPr>
      </p:pic>
    </p:spTree>
    <p:extLst>
      <p:ext uri="{BB962C8B-B14F-4D97-AF65-F5344CB8AC3E}">
        <p14:creationId xmlns:p14="http://schemas.microsoft.com/office/powerpoint/2010/main" val="10258195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3DCBF-36AF-47F9-A3C2-EC58D64EC29D}"/>
              </a:ext>
            </a:extLst>
          </p:cNvPr>
          <p:cNvSpPr>
            <a:spLocks noGrp="1"/>
          </p:cNvSpPr>
          <p:nvPr>
            <p:ph type="title"/>
          </p:nvPr>
        </p:nvSpPr>
        <p:spPr/>
        <p:txBody>
          <a:bodyPr/>
          <a:lstStyle/>
          <a:p>
            <a:r>
              <a:rPr lang="en-GB" dirty="0"/>
              <a:t>SQL Generated from Ad Hoc Query</a:t>
            </a:r>
          </a:p>
        </p:txBody>
      </p:sp>
      <p:pic>
        <p:nvPicPr>
          <p:cNvPr id="5" name="Content Placeholder 4">
            <a:extLst>
              <a:ext uri="{FF2B5EF4-FFF2-40B4-BE49-F238E27FC236}">
                <a16:creationId xmlns:a16="http://schemas.microsoft.com/office/drawing/2014/main" id="{B5373F3F-BD1A-4334-A461-7127930FB84A}"/>
              </a:ext>
            </a:extLst>
          </p:cNvPr>
          <p:cNvPicPr>
            <a:picLocks noGrp="1" noChangeAspect="1"/>
          </p:cNvPicPr>
          <p:nvPr>
            <p:ph sz="quarter" idx="1"/>
          </p:nvPr>
        </p:nvPicPr>
        <p:blipFill>
          <a:blip r:embed="rId2"/>
          <a:stretch>
            <a:fillRect/>
          </a:stretch>
        </p:blipFill>
        <p:spPr>
          <a:xfrm>
            <a:off x="612775" y="2060848"/>
            <a:ext cx="8153400" cy="3240359"/>
          </a:xfrm>
        </p:spPr>
      </p:pic>
    </p:spTree>
    <p:extLst>
      <p:ext uri="{BB962C8B-B14F-4D97-AF65-F5344CB8AC3E}">
        <p14:creationId xmlns:p14="http://schemas.microsoft.com/office/powerpoint/2010/main" val="1860932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File-Based Approach</a:t>
            </a:r>
          </a:p>
        </p:txBody>
      </p:sp>
      <p:sp>
        <p:nvSpPr>
          <p:cNvPr id="3" name="Content Placeholder 2"/>
          <p:cNvSpPr>
            <a:spLocks noGrp="1"/>
          </p:cNvSpPr>
          <p:nvPr>
            <p:ph sz="quarter" idx="1"/>
          </p:nvPr>
        </p:nvSpPr>
        <p:spPr>
          <a:xfrm>
            <a:off x="612648" y="1600200"/>
            <a:ext cx="8153400" cy="5141168"/>
          </a:xfrm>
        </p:spPr>
        <p:txBody>
          <a:bodyPr>
            <a:normAutofit/>
          </a:bodyPr>
          <a:lstStyle/>
          <a:p>
            <a:r>
              <a:rPr lang="en-GB" dirty="0"/>
              <a:t>In an Estate Management file-based application, different files may exist for: each property, each sale/rent, each buyer, each renter, and one for each member of staff.</a:t>
            </a:r>
          </a:p>
          <a:p>
            <a:r>
              <a:rPr lang="en-GB" dirty="0"/>
              <a:t>Imagine trying to answer the following queries using all these separate files:</a:t>
            </a:r>
          </a:p>
          <a:p>
            <a:pPr lvl="1"/>
            <a:r>
              <a:rPr lang="en-GB" dirty="0"/>
              <a:t>What three-bedroom properties are available with a large garden and garage?</a:t>
            </a:r>
          </a:p>
          <a:p>
            <a:pPr lvl="1"/>
            <a:r>
              <a:rPr lang="en-GB" dirty="0"/>
              <a:t>What two-bed properties do you have for rent within three miles of the University?</a:t>
            </a:r>
          </a:p>
          <a:p>
            <a:endParaRPr lang="en-GB" dirty="0"/>
          </a:p>
        </p:txBody>
      </p:sp>
    </p:spTree>
    <p:extLst>
      <p:ext uri="{BB962C8B-B14F-4D97-AF65-F5344CB8AC3E}">
        <p14:creationId xmlns:p14="http://schemas.microsoft.com/office/powerpoint/2010/main" val="16713099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Approach</a:t>
            </a:r>
          </a:p>
        </p:txBody>
      </p:sp>
      <p:sp>
        <p:nvSpPr>
          <p:cNvPr id="3" name="Content Placeholder 2"/>
          <p:cNvSpPr>
            <a:spLocks noGrp="1"/>
          </p:cNvSpPr>
          <p:nvPr>
            <p:ph sz="quarter" idx="1"/>
          </p:nvPr>
        </p:nvSpPr>
        <p:spPr/>
        <p:txBody>
          <a:bodyPr/>
          <a:lstStyle/>
          <a:p>
            <a:r>
              <a:rPr lang="en-GB" dirty="0"/>
              <a:t>All the limitations of the file-based approach can be attributed to two factors:</a:t>
            </a:r>
          </a:p>
          <a:p>
            <a:pPr lvl="1"/>
            <a:r>
              <a:rPr lang="en-GB" dirty="0"/>
              <a:t>The definition of the data was embedded in application programs, rather than being stored separately and independently.</a:t>
            </a:r>
          </a:p>
          <a:p>
            <a:pPr lvl="1"/>
            <a:r>
              <a:rPr lang="en-GB" dirty="0"/>
              <a:t>There is no control over access and manipulation of data beyond that imposed by application programs.</a:t>
            </a:r>
          </a:p>
          <a:p>
            <a:r>
              <a:rPr lang="en-GB" dirty="0"/>
              <a:t>As a result, the </a:t>
            </a:r>
            <a:r>
              <a:rPr lang="en-GB" b="1" dirty="0"/>
              <a:t>Database</a:t>
            </a:r>
            <a:r>
              <a:rPr lang="en-GB" dirty="0"/>
              <a:t> </a:t>
            </a:r>
            <a:r>
              <a:rPr lang="en-GB"/>
              <a:t>and the </a:t>
            </a:r>
            <a:r>
              <a:rPr lang="en-GB" b="1" dirty="0"/>
              <a:t>Database Management System</a:t>
            </a:r>
            <a:r>
              <a:rPr lang="en-GB" dirty="0"/>
              <a:t> emerged.</a:t>
            </a:r>
          </a:p>
        </p:txBody>
      </p:sp>
    </p:spTree>
    <p:extLst>
      <p:ext uri="{BB962C8B-B14F-4D97-AF65-F5344CB8AC3E}">
        <p14:creationId xmlns:p14="http://schemas.microsoft.com/office/powerpoint/2010/main" val="41286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Database(Recap)</a:t>
            </a:r>
          </a:p>
        </p:txBody>
      </p:sp>
      <p:sp>
        <p:nvSpPr>
          <p:cNvPr id="3" name="Content Placeholder 2"/>
          <p:cNvSpPr>
            <a:spLocks noGrp="1"/>
          </p:cNvSpPr>
          <p:nvPr>
            <p:ph sz="quarter" idx="1"/>
          </p:nvPr>
        </p:nvSpPr>
        <p:spPr/>
        <p:txBody>
          <a:bodyPr/>
          <a:lstStyle/>
          <a:p>
            <a:r>
              <a:rPr lang="en-GB" dirty="0"/>
              <a:t>The database is also defined as </a:t>
            </a:r>
            <a:r>
              <a:rPr lang="en-GB" i="1" dirty="0"/>
              <a:t>a self-describing collection of integrated records</a:t>
            </a:r>
            <a:r>
              <a:rPr lang="en-GB" dirty="0"/>
              <a:t> because it stores:</a:t>
            </a:r>
          </a:p>
          <a:p>
            <a:pPr lvl="1"/>
            <a:r>
              <a:rPr lang="en-GB" dirty="0"/>
              <a:t>the organisation’s operational data,</a:t>
            </a:r>
          </a:p>
          <a:p>
            <a:pPr lvl="1"/>
            <a:r>
              <a:rPr lang="en-GB" dirty="0"/>
              <a:t>and also a description of this data.</a:t>
            </a:r>
          </a:p>
          <a:p>
            <a:r>
              <a:rPr lang="en-GB" dirty="0"/>
              <a:t>It is this self-describing nature of databases that provides </a:t>
            </a:r>
            <a:r>
              <a:rPr lang="en-GB" b="1" dirty="0"/>
              <a:t>data independence</a:t>
            </a:r>
            <a:r>
              <a:rPr lang="en-GB" dirty="0"/>
              <a:t>, which file-based systems lacked.</a:t>
            </a:r>
          </a:p>
          <a:p>
            <a:r>
              <a:rPr lang="en-GB" dirty="0"/>
              <a:t>More on data independence in the next lecture.</a:t>
            </a:r>
          </a:p>
        </p:txBody>
      </p:sp>
    </p:spTree>
    <p:extLst>
      <p:ext uri="{BB962C8B-B14F-4D97-AF65-F5344CB8AC3E}">
        <p14:creationId xmlns:p14="http://schemas.microsoft.com/office/powerpoint/2010/main" val="24497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Database Management System (DBMS) Recap</a:t>
            </a:r>
          </a:p>
        </p:txBody>
      </p:sp>
      <p:sp>
        <p:nvSpPr>
          <p:cNvPr id="3" name="Content Placeholder 2"/>
          <p:cNvSpPr>
            <a:spLocks noGrp="1"/>
          </p:cNvSpPr>
          <p:nvPr>
            <p:ph sz="quarter" idx="1"/>
          </p:nvPr>
        </p:nvSpPr>
        <p:spPr/>
        <p:txBody>
          <a:bodyPr>
            <a:normAutofit fontScale="92500" lnSpcReduction="10000"/>
          </a:bodyPr>
          <a:lstStyle/>
          <a:p>
            <a:r>
              <a:rPr lang="en-GB" dirty="0"/>
              <a:t>A DBMS is software system that enables users to define, create, maintain and control access to the database.</a:t>
            </a:r>
          </a:p>
          <a:p>
            <a:pPr lvl="1"/>
            <a:r>
              <a:rPr lang="en-GB" dirty="0"/>
              <a:t>Access to the database is through the DBMS.</a:t>
            </a:r>
          </a:p>
          <a:p>
            <a:pPr lvl="1"/>
            <a:r>
              <a:rPr lang="en-GB" dirty="0"/>
              <a:t>It sits between application programs and the backend database.</a:t>
            </a:r>
          </a:p>
          <a:p>
            <a:pPr lvl="1"/>
            <a:r>
              <a:rPr lang="en-GB" dirty="0"/>
              <a:t>The DBMS is the software that interacts with users (individuals on workstations and users’ application programs) and the database.</a:t>
            </a:r>
          </a:p>
          <a:p>
            <a:r>
              <a:rPr lang="en-GB" dirty="0"/>
              <a:t>Example DBMSs include PostgreSQL, Access, Oracle, MySQL, MS SQL Server, etc.</a:t>
            </a:r>
          </a:p>
        </p:txBody>
      </p:sp>
    </p:spTree>
    <p:extLst>
      <p:ext uri="{BB962C8B-B14F-4D97-AF65-F5344CB8AC3E}">
        <p14:creationId xmlns:p14="http://schemas.microsoft.com/office/powerpoint/2010/main" val="33904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3" name="Rectangle 2"/>
          <p:cNvSpPr>
            <a:spLocks noChangeArrowheads="1"/>
          </p:cNvSpPr>
          <p:nvPr/>
        </p:nvSpPr>
        <p:spPr bwMode="auto">
          <a:xfrm>
            <a:off x="6858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15</a:t>
            </a:r>
          </a:p>
        </p:txBody>
      </p:sp>
      <p:sp>
        <p:nvSpPr>
          <p:cNvPr id="44034" name="Rectangle 3"/>
          <p:cNvSpPr>
            <a:spLocks noGrp="1" noChangeArrowheads="1"/>
          </p:cNvSpPr>
          <p:nvPr>
            <p:ph type="title"/>
          </p:nvPr>
        </p:nvSpPr>
        <p:spPr>
          <a:noFill/>
        </p:spPr>
        <p:txBody>
          <a:bodyPr lIns="90488" tIns="44450" rIns="90488" bIns="44450"/>
          <a:lstStyle/>
          <a:p>
            <a:pPr eaLnBrk="1" hangingPunct="1"/>
            <a:r>
              <a:rPr lang="en-US" altLang="en-US" b="1">
                <a:latin typeface="CG Times" pitchFamily="18" charset="0"/>
              </a:rPr>
              <a:t>Database Approach</a:t>
            </a:r>
          </a:p>
        </p:txBody>
      </p:sp>
      <p:sp>
        <p:nvSpPr>
          <p:cNvPr id="32772" name="Rectangle 4"/>
          <p:cNvSpPr>
            <a:spLocks noGrp="1" noChangeArrowheads="1"/>
          </p:cNvSpPr>
          <p:nvPr>
            <p:ph type="body" idx="1"/>
          </p:nvPr>
        </p:nvSpPr>
        <p:spPr>
          <a:xfrm>
            <a:off x="1371600" y="1905000"/>
            <a:ext cx="7772400" cy="4114800"/>
          </a:xfrm>
          <a:noFill/>
        </p:spPr>
        <p:txBody>
          <a:bodyPr lIns="90488" tIns="44450" rIns="90488" bIns="44450"/>
          <a:lstStyle/>
          <a:p>
            <a:pPr eaLnBrk="1" hangingPunct="1">
              <a:lnSpc>
                <a:spcPct val="90000"/>
              </a:lnSpc>
            </a:pPr>
            <a:r>
              <a:rPr lang="en-US" altLang="en-US" b="1">
                <a:latin typeface="CG Times" pitchFamily="18" charset="0"/>
              </a:rPr>
              <a:t>Controlled access to database may include:</a:t>
            </a:r>
          </a:p>
          <a:p>
            <a:pPr lvl="1" eaLnBrk="1" hangingPunct="1">
              <a:lnSpc>
                <a:spcPct val="90000"/>
              </a:lnSpc>
              <a:buSzPct val="75000"/>
            </a:pPr>
            <a:r>
              <a:rPr lang="en-US" altLang="en-US" sz="2600" b="1">
                <a:latin typeface="CG Times" pitchFamily="18" charset="0"/>
              </a:rPr>
              <a:t>A security system.</a:t>
            </a:r>
          </a:p>
          <a:p>
            <a:pPr lvl="1" eaLnBrk="1" hangingPunct="1">
              <a:lnSpc>
                <a:spcPct val="90000"/>
              </a:lnSpc>
              <a:buSzPct val="75000"/>
            </a:pPr>
            <a:r>
              <a:rPr lang="en-US" altLang="en-US" sz="2600" b="1">
                <a:latin typeface="CG Times" pitchFamily="18" charset="0"/>
              </a:rPr>
              <a:t>An integrity system.</a:t>
            </a:r>
          </a:p>
          <a:p>
            <a:pPr lvl="1" eaLnBrk="1" hangingPunct="1">
              <a:lnSpc>
                <a:spcPct val="90000"/>
              </a:lnSpc>
              <a:buSzPct val="75000"/>
            </a:pPr>
            <a:r>
              <a:rPr lang="en-US" altLang="en-US" sz="2600" b="1">
                <a:latin typeface="CG Times" pitchFamily="18" charset="0"/>
              </a:rPr>
              <a:t>A concurrency control system.</a:t>
            </a:r>
          </a:p>
          <a:p>
            <a:pPr lvl="1" eaLnBrk="1" hangingPunct="1">
              <a:lnSpc>
                <a:spcPct val="90000"/>
              </a:lnSpc>
              <a:buSzPct val="75000"/>
            </a:pPr>
            <a:r>
              <a:rPr lang="en-US" altLang="en-US" sz="2600" b="1">
                <a:latin typeface="CG Times" pitchFamily="18" charset="0"/>
              </a:rPr>
              <a:t>A recovery control system.</a:t>
            </a:r>
          </a:p>
          <a:p>
            <a:pPr lvl="1" eaLnBrk="1" hangingPunct="1">
              <a:lnSpc>
                <a:spcPct val="90000"/>
              </a:lnSpc>
              <a:buSzPct val="75000"/>
            </a:pPr>
            <a:r>
              <a:rPr lang="en-US" altLang="en-US" sz="2600" b="1">
                <a:latin typeface="CG Times" pitchFamily="18" charset="0"/>
              </a:rPr>
              <a:t>A user-accessible catalog.</a:t>
            </a:r>
            <a:endParaRPr lang="en-US" altLang="en-US" b="1">
              <a:latin typeface="CG Times" pitchFamily="18" charset="0"/>
            </a:endParaRPr>
          </a:p>
          <a:p>
            <a:pPr eaLnBrk="1" hangingPunct="1">
              <a:lnSpc>
                <a:spcPct val="90000"/>
              </a:lnSpc>
            </a:pPr>
            <a:r>
              <a:rPr lang="en-US" altLang="en-US" b="1">
                <a:latin typeface="CG Times" pitchFamily="18" charset="0"/>
              </a:rPr>
              <a:t>A view mechanism.</a:t>
            </a:r>
          </a:p>
          <a:p>
            <a:pPr lvl="1" eaLnBrk="1" hangingPunct="1">
              <a:lnSpc>
                <a:spcPct val="90000"/>
              </a:lnSpc>
              <a:buSzPct val="75000"/>
            </a:pPr>
            <a:r>
              <a:rPr lang="en-US" altLang="en-US" sz="2600" b="1">
                <a:latin typeface="CG Times" pitchFamily="18" charset="0"/>
              </a:rPr>
              <a:t>Provides users with only the data they want or need to use.</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277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277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3277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3277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2772">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3277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3277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and Disadvantages of DBMSs</a:t>
            </a:r>
          </a:p>
        </p:txBody>
      </p:sp>
      <p:sp>
        <p:nvSpPr>
          <p:cNvPr id="3" name="Content Placeholder 2"/>
          <p:cNvSpPr>
            <a:spLocks noGrp="1"/>
          </p:cNvSpPr>
          <p:nvPr>
            <p:ph sz="quarter" idx="1"/>
          </p:nvPr>
        </p:nvSpPr>
        <p:spPr/>
        <p:txBody>
          <a:bodyPr>
            <a:normAutofit fontScale="92500" lnSpcReduction="10000"/>
          </a:bodyPr>
          <a:lstStyle/>
          <a:p>
            <a:r>
              <a:rPr lang="en-GB" dirty="0"/>
              <a:t>The DBMS has many advantages, but also some disadvantages.</a:t>
            </a:r>
          </a:p>
          <a:p>
            <a:r>
              <a:rPr lang="en-GB" dirty="0"/>
              <a:t>The advantages and disadvantages are listed on the following slides.</a:t>
            </a:r>
          </a:p>
          <a:p>
            <a:r>
              <a:rPr lang="en-GB" b="1" dirty="0"/>
              <a:t>Please read </a:t>
            </a:r>
            <a:r>
              <a:rPr lang="en-GB" dirty="0"/>
              <a:t>the accompanying notes for explanations. </a:t>
            </a:r>
          </a:p>
          <a:p>
            <a:pPr lvl="1"/>
            <a:r>
              <a:rPr lang="en-GB" dirty="0"/>
              <a:t>The advantages and disadvantages highlight the differences between the file-based approach and database approach.</a:t>
            </a:r>
          </a:p>
          <a:p>
            <a:pPr lvl="1"/>
            <a:r>
              <a:rPr lang="en-GB" dirty="0"/>
              <a:t>The advantages further highlight why the database approach is better than the file-based approach.</a:t>
            </a:r>
          </a:p>
        </p:txBody>
      </p:sp>
    </p:spTree>
    <p:extLst>
      <p:ext uri="{BB962C8B-B14F-4D97-AF65-F5344CB8AC3E}">
        <p14:creationId xmlns:p14="http://schemas.microsoft.com/office/powerpoint/2010/main" val="76266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DBMSs</a:t>
            </a:r>
          </a:p>
        </p:txBody>
      </p:sp>
      <p:sp>
        <p:nvSpPr>
          <p:cNvPr id="3" name="Content Placeholder 2"/>
          <p:cNvSpPr>
            <a:spLocks noGrp="1"/>
          </p:cNvSpPr>
          <p:nvPr>
            <p:ph sz="quarter" idx="1"/>
          </p:nvPr>
        </p:nvSpPr>
        <p:spPr/>
        <p:txBody>
          <a:bodyPr/>
          <a:lstStyle/>
          <a:p>
            <a:r>
              <a:rPr lang="en-GB" dirty="0"/>
              <a:t>Control of data redundancy</a:t>
            </a:r>
          </a:p>
          <a:p>
            <a:r>
              <a:rPr lang="en-GB" dirty="0"/>
              <a:t>Data consistency</a:t>
            </a:r>
          </a:p>
          <a:p>
            <a:r>
              <a:rPr lang="en-GB" dirty="0"/>
              <a:t>More information from the same amount of data</a:t>
            </a:r>
          </a:p>
          <a:p>
            <a:r>
              <a:rPr lang="en-GB" dirty="0"/>
              <a:t>Sharing of data</a:t>
            </a:r>
          </a:p>
          <a:p>
            <a:r>
              <a:rPr lang="en-GB" dirty="0"/>
              <a:t>Improved data integrity</a:t>
            </a:r>
          </a:p>
          <a:p>
            <a:r>
              <a:rPr lang="en-GB" dirty="0"/>
              <a:t>Improved security</a:t>
            </a:r>
          </a:p>
          <a:p>
            <a:r>
              <a:rPr lang="en-GB" dirty="0"/>
              <a:t>Enforcement of standards</a:t>
            </a:r>
          </a:p>
          <a:p>
            <a:r>
              <a:rPr lang="en-GB" dirty="0"/>
              <a:t>Economy of scale</a:t>
            </a:r>
          </a:p>
        </p:txBody>
      </p:sp>
    </p:spTree>
    <p:extLst>
      <p:ext uri="{BB962C8B-B14F-4D97-AF65-F5344CB8AC3E}">
        <p14:creationId xmlns:p14="http://schemas.microsoft.com/office/powerpoint/2010/main" val="40970308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DBMSs</a:t>
            </a:r>
          </a:p>
        </p:txBody>
      </p:sp>
      <p:sp>
        <p:nvSpPr>
          <p:cNvPr id="3" name="Content Placeholder 2"/>
          <p:cNvSpPr>
            <a:spLocks noGrp="1"/>
          </p:cNvSpPr>
          <p:nvPr>
            <p:ph sz="quarter" idx="1"/>
          </p:nvPr>
        </p:nvSpPr>
        <p:spPr/>
        <p:txBody>
          <a:bodyPr/>
          <a:lstStyle/>
          <a:p>
            <a:r>
              <a:rPr lang="en-GB" dirty="0"/>
              <a:t>Balance conflicting requirements</a:t>
            </a:r>
          </a:p>
          <a:p>
            <a:r>
              <a:rPr lang="en-GB" dirty="0"/>
              <a:t>Improved data accessibility and responsiveness</a:t>
            </a:r>
          </a:p>
          <a:p>
            <a:r>
              <a:rPr lang="en-GB" dirty="0"/>
              <a:t>Increased productivity</a:t>
            </a:r>
          </a:p>
          <a:p>
            <a:r>
              <a:rPr lang="en-GB" dirty="0"/>
              <a:t>Improved maintenance through data independence</a:t>
            </a:r>
          </a:p>
          <a:p>
            <a:r>
              <a:rPr lang="en-GB" dirty="0"/>
              <a:t>Increased concurrency</a:t>
            </a:r>
          </a:p>
          <a:p>
            <a:r>
              <a:rPr lang="en-GB" dirty="0"/>
              <a:t>Improved backup and recovery services</a:t>
            </a:r>
          </a:p>
          <a:p>
            <a:endParaRPr lang="en-GB" dirty="0"/>
          </a:p>
        </p:txBody>
      </p:sp>
    </p:spTree>
    <p:extLst>
      <p:ext uri="{BB962C8B-B14F-4D97-AF65-F5344CB8AC3E}">
        <p14:creationId xmlns:p14="http://schemas.microsoft.com/office/powerpoint/2010/main" val="9697514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Disadvantages of DBMSs</a:t>
            </a:r>
          </a:p>
        </p:txBody>
      </p:sp>
      <p:sp>
        <p:nvSpPr>
          <p:cNvPr id="3" name="Content Placeholder 2"/>
          <p:cNvSpPr>
            <a:spLocks noGrp="1"/>
          </p:cNvSpPr>
          <p:nvPr>
            <p:ph sz="quarter" idx="1"/>
          </p:nvPr>
        </p:nvSpPr>
        <p:spPr/>
        <p:txBody>
          <a:bodyPr/>
          <a:lstStyle/>
          <a:p>
            <a:r>
              <a:rPr lang="en-GB" dirty="0"/>
              <a:t>Complexity</a:t>
            </a:r>
          </a:p>
          <a:p>
            <a:r>
              <a:rPr lang="en-GB" dirty="0"/>
              <a:t>Size</a:t>
            </a:r>
          </a:p>
          <a:p>
            <a:r>
              <a:rPr lang="en-GB" dirty="0"/>
              <a:t>Cost of DBMS</a:t>
            </a:r>
          </a:p>
          <a:p>
            <a:r>
              <a:rPr lang="en-GB" dirty="0"/>
              <a:t>Additional hardware costs</a:t>
            </a:r>
          </a:p>
          <a:p>
            <a:r>
              <a:rPr lang="en-GB" dirty="0"/>
              <a:t>Cost of conversion</a:t>
            </a:r>
          </a:p>
          <a:p>
            <a:r>
              <a:rPr lang="en-GB" dirty="0"/>
              <a:t>Performance</a:t>
            </a:r>
          </a:p>
          <a:p>
            <a:r>
              <a:rPr lang="en-GB" dirty="0"/>
              <a:t>Greater impact of a failure</a:t>
            </a:r>
          </a:p>
        </p:txBody>
      </p:sp>
    </p:spTree>
    <p:extLst>
      <p:ext uri="{BB962C8B-B14F-4D97-AF65-F5344CB8AC3E}">
        <p14:creationId xmlns:p14="http://schemas.microsoft.com/office/powerpoint/2010/main" val="2016328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ChangeArrowheads="1"/>
          </p:cNvSpPr>
          <p:nvPr/>
        </p:nvSpPr>
        <p:spPr bwMode="auto">
          <a:xfrm>
            <a:off x="6858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19</a:t>
            </a:r>
          </a:p>
        </p:txBody>
      </p:sp>
      <p:sp>
        <p:nvSpPr>
          <p:cNvPr id="52226" name="Rectangle 3"/>
          <p:cNvSpPr>
            <a:spLocks noGrp="1" noChangeArrowheads="1"/>
          </p:cNvSpPr>
          <p:nvPr>
            <p:ph type="title"/>
          </p:nvPr>
        </p:nvSpPr>
        <p:spPr>
          <a:noFill/>
        </p:spPr>
        <p:txBody>
          <a:bodyPr lIns="90488" tIns="44450" rIns="90488" bIns="44450">
            <a:normAutofit fontScale="90000"/>
          </a:bodyPr>
          <a:lstStyle/>
          <a:p>
            <a:pPr eaLnBrk="1" hangingPunct="1"/>
            <a:r>
              <a:rPr lang="en-US" altLang="en-US" b="1"/>
              <a:t>Roles in the Database Environment</a:t>
            </a:r>
          </a:p>
        </p:txBody>
      </p:sp>
      <p:sp>
        <p:nvSpPr>
          <p:cNvPr id="52227" name="Rectangle 4"/>
          <p:cNvSpPr>
            <a:spLocks noGrp="1" noChangeArrowheads="1"/>
          </p:cNvSpPr>
          <p:nvPr>
            <p:ph type="body" idx="1"/>
          </p:nvPr>
        </p:nvSpPr>
        <p:spPr>
          <a:noFill/>
        </p:spPr>
        <p:txBody>
          <a:bodyPr lIns="90488" tIns="44450" rIns="90488" bIns="44450"/>
          <a:lstStyle/>
          <a:p>
            <a:pPr algn="just" eaLnBrk="1" hangingPunct="1"/>
            <a:r>
              <a:rPr lang="en-US" altLang="en-US" b="1">
                <a:latin typeface="Times" panose="02020603050405020304" pitchFamily="18" charset="0"/>
              </a:rPr>
              <a:t>Data Administrator</a:t>
            </a:r>
            <a:r>
              <a:rPr lang="en-US" altLang="en-US">
                <a:latin typeface="Times" panose="02020603050405020304" pitchFamily="18" charset="0"/>
              </a:rPr>
              <a:t> (</a:t>
            </a:r>
            <a:r>
              <a:rPr lang="en-US" altLang="en-US" b="1">
                <a:latin typeface="Times" panose="02020603050405020304" pitchFamily="18" charset="0"/>
              </a:rPr>
              <a:t>DA</a:t>
            </a:r>
            <a:r>
              <a:rPr lang="en-US" altLang="en-US">
                <a:latin typeface="Times" panose="02020603050405020304" pitchFamily="18" charset="0"/>
              </a:rPr>
              <a:t>)</a:t>
            </a:r>
          </a:p>
          <a:p>
            <a:pPr eaLnBrk="1" hangingPunct="1"/>
            <a:r>
              <a:rPr lang="en-US" altLang="en-US" b="1">
                <a:latin typeface="CG Times" pitchFamily="18" charset="0"/>
              </a:rPr>
              <a:t>Database Administrator (DBA)</a:t>
            </a:r>
          </a:p>
          <a:p>
            <a:pPr eaLnBrk="1" hangingPunct="1"/>
            <a:r>
              <a:rPr lang="en-US" altLang="en-US" b="1">
                <a:latin typeface="CG Times" pitchFamily="18" charset="0"/>
              </a:rPr>
              <a:t>Database Designers (Logical and Physical)</a:t>
            </a:r>
          </a:p>
          <a:p>
            <a:pPr eaLnBrk="1" hangingPunct="1"/>
            <a:r>
              <a:rPr lang="en-US" altLang="en-US" b="1">
                <a:latin typeface="CG Times" pitchFamily="18" charset="0"/>
              </a:rPr>
              <a:t>Application Programmers</a:t>
            </a:r>
          </a:p>
          <a:p>
            <a:pPr eaLnBrk="1" hangingPunct="1"/>
            <a:r>
              <a:rPr lang="en-US" altLang="en-US" b="1">
                <a:latin typeface="CG Times" pitchFamily="18" charset="0"/>
              </a:rPr>
              <a:t>End Users (native and sophisticated)</a:t>
            </a:r>
          </a:p>
        </p:txBody>
      </p:sp>
    </p:spTree>
  </p:cSld>
  <p:clrMapOvr>
    <a:masterClrMapping/>
  </p:clrMapOvr>
  <p:transition>
    <p:wipe dir="d"/>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ChangeArrowheads="1"/>
          </p:cNvSpPr>
          <p:nvPr/>
        </p:nvSpPr>
        <p:spPr bwMode="auto">
          <a:xfrm>
            <a:off x="6858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latin typeface="Times New Roman" panose="02020603050405020304" pitchFamily="18" charset="0"/>
              </a:rPr>
              <a:t>16</a:t>
            </a:r>
          </a:p>
        </p:txBody>
      </p:sp>
      <p:sp>
        <p:nvSpPr>
          <p:cNvPr id="46082" name="Rectangle 3"/>
          <p:cNvSpPr>
            <a:spLocks noGrp="1" noChangeArrowheads="1"/>
          </p:cNvSpPr>
          <p:nvPr>
            <p:ph type="title"/>
          </p:nvPr>
        </p:nvSpPr>
        <p:spPr>
          <a:noFill/>
        </p:spPr>
        <p:txBody>
          <a:bodyPr lIns="90488" tIns="44450" rIns="90488" bIns="44450">
            <a:normAutofit fontScale="90000"/>
          </a:bodyPr>
          <a:lstStyle/>
          <a:p>
            <a:pPr eaLnBrk="1" hangingPunct="1"/>
            <a:r>
              <a:rPr lang="en-US" altLang="en-US" b="1">
                <a:latin typeface="CG Times" pitchFamily="18" charset="0"/>
              </a:rPr>
              <a:t>Components of DBMS Environment</a:t>
            </a:r>
          </a:p>
        </p:txBody>
      </p:sp>
      <p:pic>
        <p:nvPicPr>
          <p:cNvPr id="46083" name="Picture 4"/>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6275" y="1987550"/>
            <a:ext cx="7489825"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3314" name="Picture 2" descr="components of a database environment">
            <a:extLst>
              <a:ext uri="{FF2B5EF4-FFF2-40B4-BE49-F238E27FC236}">
                <a16:creationId xmlns:a16="http://schemas.microsoft.com/office/drawing/2014/main" id="{4A849B96-49C3-899B-919D-0F0A45117D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9028" y="3890764"/>
            <a:ext cx="2644318" cy="25100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89122CD-730C-C8D2-D0B4-D6444CB12433}"/>
              </a:ext>
            </a:extLst>
          </p:cNvPr>
          <p:cNvSpPr txBox="1"/>
          <p:nvPr/>
        </p:nvSpPr>
        <p:spPr>
          <a:xfrm>
            <a:off x="2681536" y="6420157"/>
            <a:ext cx="4770784" cy="246221"/>
          </a:xfrm>
          <a:prstGeom prst="rect">
            <a:avLst/>
          </a:prstGeom>
          <a:noFill/>
        </p:spPr>
        <p:txBody>
          <a:bodyPr wrap="square">
            <a:spAutoFit/>
          </a:bodyPr>
          <a:lstStyle/>
          <a:p>
            <a:r>
              <a:rPr lang="en-GB" sz="1000" b="0" i="1" dirty="0">
                <a:effectLst/>
                <a:latin typeface="freight-text-pro"/>
              </a:rPr>
              <a:t>Source:</a:t>
            </a:r>
            <a:r>
              <a:rPr lang="en-GB" sz="1000" b="0" i="0" u="sng" dirty="0">
                <a:solidFill>
                  <a:srgbClr val="FF8119"/>
                </a:solidFill>
                <a:effectLst/>
                <a:latin typeface="freight-text-pro"/>
                <a:hlinkClick r:id="rId5">
                  <a:extLst>
                    <a:ext uri="{A12FA001-AC4F-418D-AE19-62706E023703}">
                      <ahyp:hlinkClr xmlns:ahyp="http://schemas.microsoft.com/office/drawing/2018/hyperlinkcolor" val="tx"/>
                    </a:ext>
                  </a:extLst>
                </a:hlinkClick>
              </a:rPr>
              <a:t>​</a:t>
            </a:r>
            <a:r>
              <a:rPr lang="en-GB" sz="1000" b="0" i="1" u="sng" dirty="0">
                <a:effectLst/>
                <a:latin typeface="freight-text-pro"/>
                <a:hlinkClick r:id="rId5">
                  <a:extLst>
                    <a:ext uri="{A12FA001-AC4F-418D-AE19-62706E023703}">
                      <ahyp:hlinkClr xmlns:ahyp="http://schemas.microsoft.com/office/drawing/2018/hyperlinkcolor" val="tx"/>
                    </a:ext>
                  </a:extLst>
                </a:hlinkClick>
              </a:rPr>
              <a:t>http://cdn.wagmob.com/subject/G124/html/introduction00to00dbms_1.html</a:t>
            </a:r>
            <a:endParaRPr lang="en-US" sz="1000" dirty="0"/>
          </a:p>
        </p:txBody>
      </p:sp>
    </p:spTree>
  </p:cSld>
  <p:clrMapOvr>
    <a:masterClrMapping/>
  </p:clrMapOvr>
  <p:transition>
    <p:wipe dir="d"/>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E7E5-7C91-3390-D47F-4F1902DE3573}"/>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FE9E616E-3ABD-1C57-866D-8DA0DE0B4A59}"/>
              </a:ext>
            </a:extLst>
          </p:cNvPr>
          <p:cNvSpPr txBox="1">
            <a:spLocks noGrp="1"/>
          </p:cNvSpPr>
          <p:nvPr>
            <p:ph sz="quarter" idx="1"/>
          </p:nvPr>
        </p:nvSpPr>
        <p:spPr>
          <a:xfrm>
            <a:off x="612775" y="1600200"/>
            <a:ext cx="8153400" cy="3336811"/>
          </a:xfrm>
          <a:prstGeom prst="rect">
            <a:avLst/>
          </a:prstGeom>
          <a:noFill/>
        </p:spPr>
        <p:txBody>
          <a:bodyPr wrap="square" rtlCol="0">
            <a:spAutoFit/>
          </a:bodyPr>
          <a:lstStyle/>
          <a:p>
            <a:pPr marL="0" indent="0">
              <a:buNone/>
            </a:pPr>
            <a:r>
              <a:rPr lang="en-GB" b="1" dirty="0"/>
              <a:t>Further Reading :</a:t>
            </a:r>
          </a:p>
          <a:p>
            <a:pPr marL="0" indent="0">
              <a:buNone/>
            </a:pPr>
            <a:endParaRPr lang="en-GB" b="1" dirty="0"/>
          </a:p>
          <a:p>
            <a:pPr marL="0" indent="0">
              <a:buNone/>
            </a:pPr>
            <a:r>
              <a:rPr lang="en-GB" b="1" dirty="0"/>
              <a:t>Chapter 1: Introduction to Databases</a:t>
            </a:r>
          </a:p>
          <a:p>
            <a:r>
              <a:rPr lang="en-GB"/>
              <a:t>Database </a:t>
            </a:r>
            <a:r>
              <a:rPr lang="en-GB" dirty="0"/>
              <a:t>Systems: A Practical Approach to Design, Implementation, and Management Sixth edition by • Thomas Connolly • Carolyn </a:t>
            </a:r>
            <a:r>
              <a:rPr lang="en-GB" dirty="0" err="1"/>
              <a:t>Begg</a:t>
            </a:r>
            <a:endParaRPr lang="en-GB" dirty="0"/>
          </a:p>
          <a:p>
            <a:endParaRPr lang="en-GB" sz="1350" dirty="0"/>
          </a:p>
        </p:txBody>
      </p:sp>
    </p:spTree>
    <p:extLst>
      <p:ext uri="{BB962C8B-B14F-4D97-AF65-F5344CB8AC3E}">
        <p14:creationId xmlns:p14="http://schemas.microsoft.com/office/powerpoint/2010/main" val="36721843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3826</Words>
  <Application>Microsoft Office PowerPoint</Application>
  <PresentationFormat>On-screen Show (4:3)</PresentationFormat>
  <Paragraphs>610</Paragraphs>
  <Slides>46</Slides>
  <Notes>31</Notes>
  <HiddenSlides>1</HiddenSlides>
  <MMClips>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46</vt:i4>
      </vt:variant>
    </vt:vector>
  </HeadingPairs>
  <TitlesOfParts>
    <vt:vector size="65" baseType="lpstr">
      <vt:lpstr>CG Times</vt:lpstr>
      <vt:lpstr>freight-text-pro</vt:lpstr>
      <vt:lpstr>Google Sans</vt:lpstr>
      <vt:lpstr>NewBaskervilleITCbyBT-Roman</vt:lpstr>
      <vt:lpstr>SF-Body-font</vt:lpstr>
      <vt:lpstr>Söhne</vt:lpstr>
      <vt:lpstr>Söhne Mono</vt:lpstr>
      <vt:lpstr>source-serif-pro</vt:lpstr>
      <vt:lpstr>Arial</vt:lpstr>
      <vt:lpstr>Calibri</vt:lpstr>
      <vt:lpstr>Cambria</vt:lpstr>
      <vt:lpstr>Courier New</vt:lpstr>
      <vt:lpstr>Libre Baskerville</vt:lpstr>
      <vt:lpstr>Roboto</vt:lpstr>
      <vt:lpstr>Times</vt:lpstr>
      <vt:lpstr>Times New Roman</vt:lpstr>
      <vt:lpstr>Wingdings</vt:lpstr>
      <vt:lpstr>Wingdings 2</vt:lpstr>
      <vt:lpstr>Median</vt:lpstr>
      <vt:lpstr>Introduction to databases</vt:lpstr>
      <vt:lpstr>Today’s Lecture</vt:lpstr>
      <vt:lpstr>Quiz time…</vt:lpstr>
      <vt:lpstr>Question(s)</vt:lpstr>
      <vt:lpstr>Database – What is it?</vt:lpstr>
      <vt:lpstr>Database – What is it?</vt:lpstr>
      <vt:lpstr>A Database is</vt:lpstr>
      <vt:lpstr>What is Database Management System?</vt:lpstr>
      <vt:lpstr>Database- Past and present</vt:lpstr>
      <vt:lpstr>Why Database Management Systems?</vt:lpstr>
      <vt:lpstr>Why Database Management Systems?</vt:lpstr>
      <vt:lpstr>Why Database Management Systems?</vt:lpstr>
      <vt:lpstr>Why Database Management Systems?</vt:lpstr>
      <vt:lpstr>Database Example</vt:lpstr>
      <vt:lpstr>Database Example</vt:lpstr>
      <vt:lpstr>Database Example</vt:lpstr>
      <vt:lpstr>Database Example</vt:lpstr>
      <vt:lpstr>Database Example</vt:lpstr>
      <vt:lpstr>Database Example</vt:lpstr>
      <vt:lpstr>PowerPoint Presentation</vt:lpstr>
      <vt:lpstr>PowerPoint Presentation</vt:lpstr>
      <vt:lpstr>PowerPoint Presentation</vt:lpstr>
      <vt:lpstr>PowerPoint Presentation</vt:lpstr>
      <vt:lpstr>PowerPoint Presentation</vt:lpstr>
      <vt:lpstr>Historical Development of Databases</vt:lpstr>
      <vt:lpstr>History of Databases Summarised</vt:lpstr>
      <vt:lpstr>File-Based Systems</vt:lpstr>
      <vt:lpstr>File-Based Systems</vt:lpstr>
      <vt:lpstr>Limitations of File-Based Approach</vt:lpstr>
      <vt:lpstr>Limitations of File-Based Approach</vt:lpstr>
      <vt:lpstr>Limitations of File-Based Approach</vt:lpstr>
      <vt:lpstr>Limitations of File-Based Approach</vt:lpstr>
      <vt:lpstr>Access Ad Hoc Query</vt:lpstr>
      <vt:lpstr>SQL Generated from Ad Hoc Query</vt:lpstr>
      <vt:lpstr>Limitations of File-Based Approach</vt:lpstr>
      <vt:lpstr>Database Approach</vt:lpstr>
      <vt:lpstr>Database(Recap)</vt:lpstr>
      <vt:lpstr>Database Management System (DBMS) Recap</vt:lpstr>
      <vt:lpstr>Database Approach</vt:lpstr>
      <vt:lpstr>Advantages and Disadvantages of DBMSs</vt:lpstr>
      <vt:lpstr>Advantages of DBMSs</vt:lpstr>
      <vt:lpstr>Advantages of DBMSs</vt:lpstr>
      <vt:lpstr>Disadvantages of DBMSs</vt:lpstr>
      <vt:lpstr>Roles in the Database Environment</vt:lpstr>
      <vt:lpstr>Components of DBMS Environment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Divya Chidambaram</cp:lastModifiedBy>
  <cp:revision>1261</cp:revision>
  <cp:lastPrinted>2014-09-29T16:21:25Z</cp:lastPrinted>
  <dcterms:created xsi:type="dcterms:W3CDTF">2013-09-18T07:00:31Z</dcterms:created>
  <dcterms:modified xsi:type="dcterms:W3CDTF">2024-09-30T09:03:41Z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