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9D1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7" autoAdjust="0"/>
    <p:restoredTop sz="94660"/>
  </p:normalViewPr>
  <p:slideViewPr>
    <p:cSldViewPr snapToGrid="0">
      <p:cViewPr varScale="1">
        <p:scale>
          <a:sx n="46" d="100"/>
          <a:sy n="46" d="100"/>
        </p:scale>
        <p:origin x="67" y="9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rdan Evans" userId="86ef89b712075fe0" providerId="LiveId" clId="{BD80D7B0-9B30-49D2-8E62-4C4DE167E727}"/>
    <pc:docChg chg="addSld modSld">
      <pc:chgData name="Jordan Evans" userId="86ef89b712075fe0" providerId="LiveId" clId="{BD80D7B0-9B30-49D2-8E62-4C4DE167E727}" dt="2021-04-19T22:39:37.957" v="65"/>
      <pc:docMkLst>
        <pc:docMk/>
      </pc:docMkLst>
      <pc:sldChg chg="modSp mod">
        <pc:chgData name="Jordan Evans" userId="86ef89b712075fe0" providerId="LiveId" clId="{BD80D7B0-9B30-49D2-8E62-4C4DE167E727}" dt="2021-04-19T22:36:23.096" v="45" actId="20577"/>
        <pc:sldMkLst>
          <pc:docMk/>
          <pc:sldMk cId="68074383" sldId="256"/>
        </pc:sldMkLst>
        <pc:spChg chg="mod">
          <ac:chgData name="Jordan Evans" userId="86ef89b712075fe0" providerId="LiveId" clId="{BD80D7B0-9B30-49D2-8E62-4C4DE167E727}" dt="2021-04-19T22:36:23.096" v="45" actId="20577"/>
          <ac:spMkLst>
            <pc:docMk/>
            <pc:sldMk cId="68074383" sldId="256"/>
            <ac:spMk id="28" creationId="{F6E53FEF-EA95-438A-B0F1-0330EAD6BF28}"/>
          </ac:spMkLst>
        </pc:spChg>
      </pc:sldChg>
      <pc:sldChg chg="modSp new mod">
        <pc:chgData name="Jordan Evans" userId="86ef89b712075fe0" providerId="LiveId" clId="{BD80D7B0-9B30-49D2-8E62-4C4DE167E727}" dt="2021-04-19T22:39:37.957" v="65"/>
        <pc:sldMkLst>
          <pc:docMk/>
          <pc:sldMk cId="2712139424" sldId="257"/>
        </pc:sldMkLst>
        <pc:spChg chg="mod">
          <ac:chgData name="Jordan Evans" userId="86ef89b712075fe0" providerId="LiveId" clId="{BD80D7B0-9B30-49D2-8E62-4C4DE167E727}" dt="2021-04-19T22:37:06.647" v="58" actId="20577"/>
          <ac:spMkLst>
            <pc:docMk/>
            <pc:sldMk cId="2712139424" sldId="257"/>
            <ac:spMk id="2" creationId="{CF1DD488-10E9-48D9-AE2B-DCF0BC9E1D8A}"/>
          </ac:spMkLst>
        </pc:spChg>
        <pc:spChg chg="mod">
          <ac:chgData name="Jordan Evans" userId="86ef89b712075fe0" providerId="LiveId" clId="{BD80D7B0-9B30-49D2-8E62-4C4DE167E727}" dt="2021-04-19T22:39:37.957" v="65"/>
          <ac:spMkLst>
            <pc:docMk/>
            <pc:sldMk cId="2712139424" sldId="257"/>
            <ac:spMk id="3" creationId="{3C209C86-327A-4FE7-B282-DF72396C645A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rgbClr val="00B050"/>
                </a:solidFill>
              </a:rPr>
              <a:t>Are you more likely to trust a brand that</a:t>
            </a:r>
            <a:r>
              <a:rPr lang="en-GB" baseline="0" dirty="0">
                <a:solidFill>
                  <a:srgbClr val="00B050"/>
                </a:solidFill>
              </a:rPr>
              <a:t> is socially responsible?</a:t>
            </a:r>
            <a:endParaRPr lang="en-GB" dirty="0">
              <a:solidFill>
                <a:srgbClr val="00B050"/>
              </a:solidFill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Are you willing to pay more for products that are sourced under ethical and sustainable means?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C0E-459D-8893-D77473D037F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C0E-459D-8893-D77473D037F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C0E-459D-8893-D77473D037F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8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'Q4'!$B$3:$B$5</c:f>
              <c:strCache>
                <c:ptCount val="3"/>
                <c:pt idx="0">
                  <c:v>Yes</c:v>
                </c:pt>
                <c:pt idx="1">
                  <c:v>No</c:v>
                </c:pt>
                <c:pt idx="2">
                  <c:v>Unsure</c:v>
                </c:pt>
              </c:strCache>
            </c:strRef>
          </c:cat>
          <c:val>
            <c:numRef>
              <c:f>'Q4'!$C$3:$C$5</c:f>
              <c:numCache>
                <c:formatCode>General</c:formatCode>
                <c:ptCount val="3"/>
                <c:pt idx="0">
                  <c:v>211</c:v>
                </c:pt>
                <c:pt idx="1">
                  <c:v>8</c:v>
                </c:pt>
                <c:pt idx="2">
                  <c:v>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CC0E-459D-8893-D77473D037FD}"/>
            </c:ext>
          </c:extLst>
        </c:ser>
        <c:dLbls>
          <c:dLblPos val="bestFit"/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984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180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781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07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670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183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88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216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50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2856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0337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D9B45-DD32-4B43-990A-82860DF0A0CA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75A5D-CEAF-48E2-94A2-B6DBEC6A1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602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chart" Target="../charts/chart2.xml"/><Relationship Id="rId5" Type="http://schemas.openxmlformats.org/officeDocument/2006/relationships/chart" Target="../charts/char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so.org/obp/ui/#iso:std:iso:26000:ed-1:v1:en:term:2.1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2000">
              <a:schemeClr val="accent1">
                <a:lumMod val="45000"/>
                <a:lumOff val="55000"/>
              </a:schemeClr>
            </a:gs>
            <a:gs pos="61000">
              <a:schemeClr val="accent1">
                <a:lumMod val="30000"/>
                <a:lumOff val="7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7196935-7BD6-4195-920B-F0ED8D16AC8C}"/>
              </a:ext>
            </a:extLst>
          </p:cNvPr>
          <p:cNvSpPr txBox="1"/>
          <p:nvPr/>
        </p:nvSpPr>
        <p:spPr>
          <a:xfrm>
            <a:off x="4655820" y="2450128"/>
            <a:ext cx="2446377" cy="1800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57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C72A9D3-A46A-4D04-8046-9AAB29DCA6E3}"/>
              </a:ext>
            </a:extLst>
          </p:cNvPr>
          <p:cNvSpPr/>
          <p:nvPr/>
        </p:nvSpPr>
        <p:spPr>
          <a:xfrm>
            <a:off x="294794" y="116722"/>
            <a:ext cx="7157566" cy="1218666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rgbClr val="00B050"/>
                </a:solidFill>
              </a:rPr>
              <a:t>The Effects of Corporate Social Responsibility on Consumer Behaviour in Wales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EC74DF4-B84A-4207-8DEE-DB0548B87525}"/>
              </a:ext>
            </a:extLst>
          </p:cNvPr>
          <p:cNvSpPr/>
          <p:nvPr/>
        </p:nvSpPr>
        <p:spPr>
          <a:xfrm>
            <a:off x="294793" y="1406970"/>
            <a:ext cx="7157565" cy="374095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solidFill>
                  <a:srgbClr val="00B050"/>
                </a:solidFill>
              </a:rPr>
              <a:t>Individual Project by Jordan Evans               BA Business and Management               April 2021</a:t>
            </a:r>
          </a:p>
        </p:txBody>
      </p:sp>
      <p:pic>
        <p:nvPicPr>
          <p:cNvPr id="11" name="Picture 4" descr="Image result for uwtsd logo">
            <a:extLst>
              <a:ext uri="{FF2B5EF4-FFF2-40B4-BE49-F238E27FC236}">
                <a16:creationId xmlns:a16="http://schemas.microsoft.com/office/drawing/2014/main" id="{2E30446F-44B0-4FC3-B623-01A220471F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242" b="96371" l="9434" r="91038">
                        <a14:foregroundMark x1="9434" y1="10484" x2="9434" y2="10484"/>
                        <a14:foregroundMark x1="17453" y1="5242" x2="17453" y2="5242"/>
                        <a14:foregroundMark x1="38208" y1="5645" x2="38208" y2="5645"/>
                        <a14:foregroundMark x1="70283" y1="14919" x2="71226" y2="14919"/>
                        <a14:foregroundMark x1="41038" y1="13306" x2="65094" y2="29435"/>
                        <a14:foregroundMark x1="79245" y1="10081" x2="91509" y2="30645"/>
                        <a14:foregroundMark x1="74057" y1="32258" x2="74057" y2="32258"/>
                        <a14:foregroundMark x1="73585" y1="32258" x2="76887" y2="42339"/>
                        <a14:foregroundMark x1="76887" y1="42339" x2="84906" y2="49597"/>
                        <a14:foregroundMark x1="84906" y1="49597" x2="88208" y2="49597"/>
                        <a14:foregroundMark x1="88208" y1="20565" x2="85849" y2="38710"/>
                        <a14:foregroundMark x1="85849" y1="38710" x2="88208" y2="51210"/>
                        <a14:foregroundMark x1="90566" y1="18548" x2="88208" y2="6048"/>
                        <a14:foregroundMark x1="83491" y1="5645" x2="49057" y2="6048"/>
                        <a14:foregroundMark x1="26415" y1="5242" x2="56132" y2="11694"/>
                        <a14:foregroundMark x1="56132" y1="11694" x2="63208" y2="14516"/>
                        <a14:foregroundMark x1="22170" y1="35887" x2="22642" y2="44355"/>
                        <a14:foregroundMark x1="22642" y1="44355" x2="38679" y2="69355"/>
                        <a14:foregroundMark x1="38679" y1="69355" x2="43868" y2="75000"/>
                        <a14:foregroundMark x1="16509" y1="36694" x2="14151" y2="54435"/>
                        <a14:foregroundMark x1="14151" y1="54435" x2="15094" y2="59274"/>
                        <a14:foregroundMark x1="57547" y1="72581" x2="51415" y2="81855"/>
                        <a14:foregroundMark x1="12264" y1="23387" x2="16981" y2="52016"/>
                        <a14:foregroundMark x1="13208" y1="54032" x2="26415" y2="72581"/>
                        <a14:foregroundMark x1="26415" y1="72581" x2="42925" y2="85484"/>
                        <a14:foregroundMark x1="42925" y1="85484" x2="47170" y2="86694"/>
                        <a14:foregroundMark x1="61792" y1="85081" x2="77358" y2="71371"/>
                        <a14:foregroundMark x1="43396" y1="58065" x2="60377" y2="77016"/>
                        <a14:foregroundMark x1="60377" y1="77016" x2="61792" y2="77419"/>
                        <a14:foregroundMark x1="34434" y1="83065" x2="41509" y2="89919"/>
                        <a14:foregroundMark x1="41509" y1="89919" x2="52830" y2="92339"/>
                        <a14:foregroundMark x1="52830" y1="92339" x2="61321" y2="89919"/>
                        <a14:foregroundMark x1="52830" y1="96371" x2="52830" y2="963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58" r="-558"/>
          <a:stretch/>
        </p:blipFill>
        <p:spPr bwMode="auto">
          <a:xfrm>
            <a:off x="11031418" y="162142"/>
            <a:ext cx="1064127" cy="124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02D2202-ABDE-4120-B202-A7EE90788E17}"/>
              </a:ext>
            </a:extLst>
          </p:cNvPr>
          <p:cNvSpPr/>
          <p:nvPr/>
        </p:nvSpPr>
        <p:spPr>
          <a:xfrm>
            <a:off x="294793" y="1869440"/>
            <a:ext cx="3840327" cy="2641600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  <a:spcBef>
                <a:spcPts val="200"/>
              </a:spcBef>
            </a:pPr>
            <a:endParaRPr lang="en-GB" sz="1200" b="1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 Aim</a:t>
            </a:r>
          </a:p>
          <a:p>
            <a:pPr algn="just">
              <a:spcAft>
                <a:spcPts val="800"/>
              </a:spcAft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investigate whether there is a positive, negative, or negligible effect of CSR activities upon consumer behaviour. </a:t>
            </a:r>
          </a:p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eview current academic literature on organisations’ CSR activities and how this can affect consumer behaviour. 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nalyse the effect of an organisations’ CSR activities on consumer behaviour.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ake recommendations which aspects of CSR are most likely to influence consumer behaviour. </a:t>
            </a:r>
          </a:p>
          <a:p>
            <a:pPr algn="ctr"/>
            <a:endParaRPr lang="en-GB" sz="2800" b="1" dirty="0">
              <a:solidFill>
                <a:srgbClr val="00B05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4F42F21-F022-427A-A249-A88035AFA24B}"/>
              </a:ext>
            </a:extLst>
          </p:cNvPr>
          <p:cNvSpPr txBox="1"/>
          <p:nvPr/>
        </p:nvSpPr>
        <p:spPr>
          <a:xfrm>
            <a:off x="2880277" y="-1655672"/>
            <a:ext cx="36736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1DA27F7-829F-41E5-9F34-EE36794C4A14}"/>
              </a:ext>
            </a:extLst>
          </p:cNvPr>
          <p:cNvSpPr/>
          <p:nvPr/>
        </p:nvSpPr>
        <p:spPr>
          <a:xfrm>
            <a:off x="294793" y="4691919"/>
            <a:ext cx="7293123" cy="2049359"/>
          </a:xfrm>
          <a:prstGeom prst="roundRect">
            <a:avLst>
              <a:gd name="adj" fmla="val 14408"/>
            </a:avLst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  <a:spcBef>
                <a:spcPts val="200"/>
              </a:spcBef>
            </a:pPr>
            <a:endParaRPr lang="en-GB" sz="1200" b="1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>
              <a:spcBef>
                <a:spcPts val="200"/>
              </a:spcBef>
            </a:pPr>
            <a:endParaRPr lang="en-GB" sz="1200" b="1" dirty="0">
              <a:solidFill>
                <a:srgbClr val="00B05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Academic Literature</a:t>
            </a:r>
            <a:endParaRPr lang="en-GB" sz="1200" dirty="0">
              <a:solidFill>
                <a:srgbClr val="00B050"/>
              </a:solidFill>
              <a:effectLst/>
              <a:ea typeface="Times New Roman" panose="02020603050405020304" pitchFamily="18" charset="0"/>
            </a:endParaRP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CSR has moved from ideology to reality, and many consider it necessary for organisations to define their roles in society and apply social and ethical standards to their businesses (</a:t>
            </a:r>
            <a:r>
              <a:rPr lang="en-GB" sz="1200" dirty="0" err="1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Lichenstein</a:t>
            </a: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 et al. 2004). 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CSR is the responsibility of an organisation for the impacts of its decisions and activities on society and the environment through transparent and ethical behaviour (ISO, 2010). 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CSR has a positive influence on consumer motivations and purchase intentions of a company (Ellen et al. 2006; Sen and Bhattacharya, 2001)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 Companies use CSR as a channel to distinguish themselves from other firms (Jamali, D., </a:t>
            </a:r>
            <a:r>
              <a:rPr lang="en-GB" sz="1200" dirty="0" err="1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Mirshak</a:t>
            </a: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</a:rPr>
              <a:t>, R. 2007). </a:t>
            </a:r>
          </a:p>
          <a:p>
            <a:pPr marL="171450" indent="-171450" algn="just"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GB" sz="2800" b="1" dirty="0">
              <a:solidFill>
                <a:srgbClr val="00B050"/>
              </a:solidFill>
            </a:endParaRPr>
          </a:p>
        </p:txBody>
      </p:sp>
      <p:pic>
        <p:nvPicPr>
          <p:cNvPr id="13" name="Picture 12" descr="See the source image">
            <a:extLst>
              <a:ext uri="{FF2B5EF4-FFF2-40B4-BE49-F238E27FC236}">
                <a16:creationId xmlns:a16="http://schemas.microsoft.com/office/drawing/2014/main" id="{0461F1AA-D3DB-468C-89EE-6F8CF8941AF6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5444" y="1869440"/>
            <a:ext cx="3136913" cy="26416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7F126D9C-0867-4A78-9AAB-D3F0FA9B75C3}"/>
              </a:ext>
            </a:extLst>
          </p:cNvPr>
          <p:cNvSpPr/>
          <p:nvPr/>
        </p:nvSpPr>
        <p:spPr>
          <a:xfrm>
            <a:off x="5390761" y="4032160"/>
            <a:ext cx="459502" cy="214082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525638-ABA8-42B3-9735-2E73F54FAA7C}"/>
              </a:ext>
            </a:extLst>
          </p:cNvPr>
          <p:cNvSpPr/>
          <p:nvPr/>
        </p:nvSpPr>
        <p:spPr>
          <a:xfrm>
            <a:off x="5639609" y="2572984"/>
            <a:ext cx="318422" cy="153073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807E2E4-49AC-4BF6-80C5-549201897FB1}"/>
              </a:ext>
            </a:extLst>
          </p:cNvPr>
          <p:cNvSpPr/>
          <p:nvPr/>
        </p:nvSpPr>
        <p:spPr>
          <a:xfrm>
            <a:off x="5867409" y="3303749"/>
            <a:ext cx="345270" cy="218919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BB9D379-960A-4E2E-89F6-6917D6EAB305}"/>
              </a:ext>
            </a:extLst>
          </p:cNvPr>
          <p:cNvSpPr/>
          <p:nvPr/>
        </p:nvSpPr>
        <p:spPr>
          <a:xfrm>
            <a:off x="5528110" y="3052093"/>
            <a:ext cx="366147" cy="235221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208EDD-9414-4C4E-9AE5-EA48D5AF2E5A}"/>
              </a:ext>
            </a:extLst>
          </p:cNvPr>
          <p:cNvSpPr/>
          <p:nvPr/>
        </p:nvSpPr>
        <p:spPr>
          <a:xfrm>
            <a:off x="5107026" y="2822091"/>
            <a:ext cx="322580" cy="191033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6A130A2-BCBC-4E71-9516-52D9684396C2}"/>
              </a:ext>
            </a:extLst>
          </p:cNvPr>
          <p:cNvSpPr/>
          <p:nvPr/>
        </p:nvSpPr>
        <p:spPr>
          <a:xfrm>
            <a:off x="6280318" y="3794823"/>
            <a:ext cx="547202" cy="218919"/>
          </a:xfrm>
          <a:prstGeom prst="rect">
            <a:avLst/>
          </a:prstGeom>
          <a:noFill/>
          <a:ln w="28575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23" name="Chart 22">
            <a:extLst>
              <a:ext uri="{FF2B5EF4-FFF2-40B4-BE49-F238E27FC236}">
                <a16:creationId xmlns:a16="http://schemas.microsoft.com/office/drawing/2014/main" id="{EEE8124C-5347-4B51-AD28-02D710C406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89856088"/>
              </p:ext>
            </p:extLst>
          </p:nvPr>
        </p:nvGraphicFramePr>
        <p:xfrm>
          <a:off x="7452358" y="-1"/>
          <a:ext cx="3505202" cy="168856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CE8CF8F5-8316-499F-B019-AEBED65BFD68}"/>
              </a:ext>
            </a:extLst>
          </p:cNvPr>
          <p:cNvSpPr/>
          <p:nvPr/>
        </p:nvSpPr>
        <p:spPr>
          <a:xfrm>
            <a:off x="8056882" y="4287916"/>
            <a:ext cx="3840327" cy="2453364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GB" sz="1200" b="1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Conclusions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Brand </a:t>
            </a: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image and trust is increased when a company carries out CSR activities.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Customers are willing to pay more for responsible produce.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CSR can be used as an effective marketing tool and can encourage purchasing behaviour and increase profits.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Ethically sourced products, fair employee working conditions and biodegradable/ rec</a:t>
            </a: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ycled packaging encourage purchasing behaviour the most. </a:t>
            </a:r>
            <a:endParaRPr lang="en-GB" sz="1200" dirty="0">
              <a:solidFill>
                <a:srgbClr val="00B050"/>
              </a:solidFill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27FF908B-DB4E-45E3-BCC1-C3693BE216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323821"/>
              </p:ext>
            </p:extLst>
          </p:nvPr>
        </p:nvGraphicFramePr>
        <p:xfrm>
          <a:off x="7308519" y="74311"/>
          <a:ext cx="4004641" cy="24658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6E53FEF-EA95-438A-B0F1-0330EAD6BF28}"/>
              </a:ext>
            </a:extLst>
          </p:cNvPr>
          <p:cNvSpPr/>
          <p:nvPr/>
        </p:nvSpPr>
        <p:spPr>
          <a:xfrm>
            <a:off x="8056882" y="2576156"/>
            <a:ext cx="3840325" cy="1562936"/>
          </a:xfrm>
          <a:prstGeom prst="roundRect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200"/>
              </a:spcBef>
            </a:pPr>
            <a:r>
              <a:rPr lang="en-GB" sz="12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Findings/ Analysis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84% will pay 1%-9% more, 12% will pay 10%-19% more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Awareness of CSR activities is poor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B050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CSR contributes heavily to brand image, reputation and awareness</a:t>
            </a:r>
          </a:p>
          <a:p>
            <a:pPr marL="171450" indent="-171450">
              <a:spcBef>
                <a:spcPts val="200"/>
              </a:spcBef>
              <a:buFont typeface="Arial" panose="020B0604020202020204" pitchFamily="34" charset="0"/>
              <a:buChar char="•"/>
            </a:pPr>
            <a:endParaRPr lang="en-GB" sz="1200" dirty="0">
              <a:solidFill>
                <a:srgbClr val="00B050"/>
              </a:solidFill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074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DD488-10E9-48D9-AE2B-DCF0BC9E1D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209C86-327A-4FE7-B282-DF72396C64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Lichtenstein, D.,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Drumwright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Braig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(2004)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effect of corporate social responsibility on customer donations to corporate- supported 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nonprofits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Marketing, 68, pp. 16-32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ISO (2010)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Guidance on social responsibility.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ISO26000. Available at </a:t>
            </a:r>
            <a:r>
              <a:rPr lang="en-GB" sz="1800" u="sng" dirty="0">
                <a:solidFill>
                  <a:srgbClr val="0000FF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https://www.iso.org/obp/ui/#iso:std:iso:26000:ed-1:v1:en:term:2.18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Ellen, P., Webb, D., Mohr, L. (2006)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Building corporate associations: consumer attributions for corporate socially responsible programs.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Academy of Marketing Science, 34, pp. 147-157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Sen, S., Bhattacharya, C. (2001)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Does doing good always lead to doing better? Consumer reactions to corporate social responsibility.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Marketing Research, 38, pp. 225-243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Jamali, D.,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Mirshak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(2007)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Corporate Social Responsibility: Theory and practise in a developing country context.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Business Ethics, 72, pp. 243-262</a:t>
            </a:r>
            <a:endParaRPr lang="en-GB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Saunders, M., Lewis, P., Thornhill, A. (2016)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Methods for Business Students. 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Ed. </a:t>
            </a:r>
            <a:r>
              <a:rPr lang="en-GB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Essex: Pearson Education Limited.</a:t>
            </a:r>
            <a:endParaRPr lang="en-GB" sz="1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1394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</TotalTime>
  <Words>563</Words>
  <Application>Microsoft Office PowerPoint</Application>
  <PresentationFormat>Widescreen</PresentationFormat>
  <Paragraphs>35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Symbol</vt:lpstr>
      <vt:lpstr>Times New Roman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Jordan Evans</dc:creator>
  <cp:lastModifiedBy>Jordan Evans</cp:lastModifiedBy>
  <cp:revision>16</cp:revision>
  <dcterms:created xsi:type="dcterms:W3CDTF">2021-04-19T11:12:16Z</dcterms:created>
  <dcterms:modified xsi:type="dcterms:W3CDTF">2021-04-19T22:39:39Z</dcterms:modified>
</cp:coreProperties>
</file>