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sldIdLst>
    <p:sldId id="256" r:id="rId2"/>
    <p:sldId id="257" r:id="rId3"/>
    <p:sldId id="264" r:id="rId4"/>
    <p:sldId id="269" r:id="rId5"/>
    <p:sldId id="268" r:id="rId6"/>
    <p:sldId id="272" r:id="rId7"/>
    <p:sldId id="258" r:id="rId8"/>
    <p:sldId id="259" r:id="rId9"/>
    <p:sldId id="260" r:id="rId10"/>
    <p:sldId id="271" r:id="rId11"/>
    <p:sldId id="265" r:id="rId12"/>
    <p:sldId id="270" r:id="rId13"/>
    <p:sldId id="267" r:id="rId14"/>
    <p:sldId id="263"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63B92F8-834B-401C-844C-A0A7D664C7BB}">
          <p14:sldIdLst>
            <p14:sldId id="256"/>
            <p14:sldId id="257"/>
            <p14:sldId id="264"/>
            <p14:sldId id="269"/>
            <p14:sldId id="268"/>
            <p14:sldId id="272"/>
            <p14:sldId id="258"/>
            <p14:sldId id="259"/>
            <p14:sldId id="260"/>
            <p14:sldId id="271"/>
            <p14:sldId id="265"/>
            <p14:sldId id="270"/>
            <p14:sldId id="267"/>
            <p14:sldId id="263"/>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1847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65" autoAdjust="0"/>
    <p:restoredTop sz="94660"/>
  </p:normalViewPr>
  <p:slideViewPr>
    <p:cSldViewPr snapToGrid="0">
      <p:cViewPr varScale="1">
        <p:scale>
          <a:sx n="72" d="100"/>
          <a:sy n="72" d="100"/>
        </p:scale>
        <p:origin x="69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92180D02-0682-4EFD-8304-1349B9594D24}" type="datetimeFigureOut">
              <a:rPr lang="en-GB" smtClean="0"/>
              <a:t>24/11/2017</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3FF0FD65-E40A-40C6-A7CF-A7BDC9B174E2}" type="slidenum">
              <a:rPr lang="en-GB" smtClean="0"/>
              <a:t>‹#›</a:t>
            </a:fld>
            <a:endParaRPr lang="en-GB"/>
          </a:p>
        </p:txBody>
      </p:sp>
    </p:spTree>
    <p:extLst>
      <p:ext uri="{BB962C8B-B14F-4D97-AF65-F5344CB8AC3E}">
        <p14:creationId xmlns:p14="http://schemas.microsoft.com/office/powerpoint/2010/main" val="74040761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180D02-0682-4EFD-8304-1349B9594D24}"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62491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2180D02-0682-4EFD-8304-1349B9594D24}"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4193643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180D02-0682-4EFD-8304-1349B9594D24}" type="datetimeFigureOut">
              <a:rPr lang="en-GB" smtClean="0"/>
              <a:t>24/11/2017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2902242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180D02-0682-4EFD-8304-1349B9594D24}" type="datetimeFigureOut">
              <a:rPr lang="en-GB" smtClean="0"/>
              <a:t>24/11/2017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3353683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180D02-0682-4EFD-8304-1349B9594D24}" type="datetimeFigureOut">
              <a:rPr lang="en-GB" smtClean="0"/>
              <a:t>24/11/2017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3848480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80D02-0682-4EFD-8304-1349B9594D24}" type="datetimeFigureOut">
              <a:rPr lang="en-GB" smtClean="0"/>
              <a:t>24/11/2017</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268335089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180D02-0682-4EFD-8304-1349B9594D24}" type="datetimeFigureOut">
              <a:rPr lang="en-GB" smtClean="0"/>
              <a:t>24/11/2017</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119338734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180D02-0682-4EFD-8304-1349B9594D24}" type="datetimeFigureOut">
              <a:rPr lang="en-GB" smtClean="0"/>
              <a:t>24/11/2017</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378126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180D02-0682-4EFD-8304-1349B9594D24}" type="datetimeFigureOut">
              <a:rPr lang="en-GB" smtClean="0"/>
              <a:t>24/11/2017</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1932769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2180D02-0682-4EFD-8304-1349B9594D24}"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32596206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2180D02-0682-4EFD-8304-1349B9594D24}"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28590856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2180D02-0682-4EFD-8304-1349B9594D24}"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28479860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2180D02-0682-4EFD-8304-1349B9594D24}" type="datetimeFigureOut">
              <a:rPr lang="en-GB" smtClean="0"/>
              <a:t>24/11/2017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18864761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2180D02-0682-4EFD-8304-1349B9594D24}" type="datetimeFigureOut">
              <a:rPr lang="en-GB" smtClean="0"/>
              <a:t>24/11/2017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8377246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180D02-0682-4EFD-8304-1349B9594D24}"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2982643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180D02-0682-4EFD-8304-1349B9594D24}"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FF0FD65-E40A-40C6-A7CF-A7BDC9B174E2}" type="slidenum">
              <a:rPr lang="en-GB" smtClean="0"/>
              <a:t>‹#›</a:t>
            </a:fld>
            <a:endParaRPr lang="en-GB"/>
          </a:p>
        </p:txBody>
      </p:sp>
    </p:spTree>
    <p:extLst>
      <p:ext uri="{BB962C8B-B14F-4D97-AF65-F5344CB8AC3E}">
        <p14:creationId xmlns:p14="http://schemas.microsoft.com/office/powerpoint/2010/main" val="3963065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2180D02-0682-4EFD-8304-1349B9594D24}" type="datetimeFigureOut">
              <a:rPr lang="en-GB" smtClean="0"/>
              <a:t>24/11/2017</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FF0FD65-E40A-40C6-A7CF-A7BDC9B174E2}" type="slidenum">
              <a:rPr lang="en-GB" smtClean="0"/>
              <a:t>‹#›</a:t>
            </a:fld>
            <a:endParaRPr lang="en-GB"/>
          </a:p>
        </p:txBody>
      </p:sp>
    </p:spTree>
    <p:extLst>
      <p:ext uri="{BB962C8B-B14F-4D97-AF65-F5344CB8AC3E}">
        <p14:creationId xmlns:p14="http://schemas.microsoft.com/office/powerpoint/2010/main" val="1500986830"/>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 id="2147483814"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bing.com/images/search?view=detailV2&amp;ccid=NgjGTbRE&amp;id=49226AE11F5F7ACE2703331DCB204D2D78812B35&amp;thid=OIP.NgjGTbREm5j6thwyDR6z-QEsDI&amp;q=main+objective+symbol&amp;simid=607989125554045671&amp;selectedIndex=1&amp;ajaxhist=0" TargetMode="External"/><Relationship Id="rId2" Type="http://schemas.openxmlformats.org/officeDocument/2006/relationships/hyperlink" Target="http://www.ero.govt.nz/publications/working-with-te-whariki/discussion/" TargetMode="External"/><Relationship Id="rId1" Type="http://schemas.openxmlformats.org/officeDocument/2006/relationships/slideLayout" Target="../slideLayouts/slideLayout2.xml"/><Relationship Id="rId5" Type="http://schemas.openxmlformats.org/officeDocument/2006/relationships/hyperlink" Target="https://www.gov.uk/early-years-foundation-stage" TargetMode="External"/><Relationship Id="rId4" Type="http://schemas.openxmlformats.org/officeDocument/2006/relationships/hyperlink" Target="https://www.educationcounts.govt.nz/publications/ECE/2507/8022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4" name="Group 113">
            <a:extLst>
              <a:ext uri="{FF2B5EF4-FFF2-40B4-BE49-F238E27FC236}">
                <a16:creationId xmlns:a16="http://schemas.microsoft.com/office/drawing/2014/main" id="{F7422095-2877-485A-A7C6-08C7461EAF7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5" name="Rectangle 114">
              <a:extLst>
                <a:ext uri="{FF2B5EF4-FFF2-40B4-BE49-F238E27FC236}">
                  <a16:creationId xmlns:a16="http://schemas.microsoft.com/office/drawing/2014/main" id="{301AC362-4910-442D-B343-F7F37C8838DC}"/>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6" name="Freeform 5">
              <a:extLst>
                <a:ext uri="{FF2B5EF4-FFF2-40B4-BE49-F238E27FC236}">
                  <a16:creationId xmlns:a16="http://schemas.microsoft.com/office/drawing/2014/main" id="{E33673D1-1AF6-41ED-AACE-05762E7AAC04}"/>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11" name="Picture 10" descr="A close up of a logo&#10;&#10;Description generated with very high confidence">
            <a:extLst>
              <a:ext uri="{FF2B5EF4-FFF2-40B4-BE49-F238E27FC236}">
                <a16:creationId xmlns:a16="http://schemas.microsoft.com/office/drawing/2014/main" id="{C4639BEF-2D3C-48D6-8300-B90020E8B430}"/>
              </a:ext>
            </a:extLst>
          </p:cNvPr>
          <p:cNvPicPr>
            <a:picLocks noChangeAspect="1"/>
          </p:cNvPicPr>
          <p:nvPr/>
        </p:nvPicPr>
        <p:blipFill rotWithShape="1">
          <a:blip r:embed="rId3">
            <a:extLst>
              <a:ext uri="{28A0092B-C50C-407E-A947-70E740481C1C}">
                <a14:useLocalDpi xmlns:a14="http://schemas.microsoft.com/office/drawing/2010/main" val="0"/>
              </a:ext>
            </a:extLst>
          </a:blip>
          <a:srcRect r="4" b="6283"/>
          <a:stretch/>
        </p:blipFill>
        <p:spPr>
          <a:xfrm>
            <a:off x="7963499" y="471948"/>
            <a:ext cx="3749039" cy="1967646"/>
          </a:xfrm>
          <a:prstGeom prst="rect">
            <a:avLst/>
          </a:prstGeom>
          <a:ln>
            <a:noFill/>
          </a:ln>
        </p:spPr>
      </p:pic>
      <p:pic>
        <p:nvPicPr>
          <p:cNvPr id="7" name="Picture 6" descr="A flag with red and blue kite&#10;&#10;Description generated with high confidence">
            <a:extLst>
              <a:ext uri="{FF2B5EF4-FFF2-40B4-BE49-F238E27FC236}">
                <a16:creationId xmlns:a16="http://schemas.microsoft.com/office/drawing/2014/main" id="{5F622291-A34A-4F51-A907-71F25D38D0CA}"/>
              </a:ext>
            </a:extLst>
          </p:cNvPr>
          <p:cNvPicPr>
            <a:picLocks noChangeAspect="1"/>
          </p:cNvPicPr>
          <p:nvPr/>
        </p:nvPicPr>
        <p:blipFill rotWithShape="1">
          <a:blip r:embed="rId4">
            <a:extLst>
              <a:ext uri="{28A0092B-C50C-407E-A947-70E740481C1C}">
                <a14:useLocalDpi xmlns:a14="http://schemas.microsoft.com/office/drawing/2010/main" val="0"/>
              </a:ext>
            </a:extLst>
          </a:blip>
          <a:srcRect r="4" b="16029"/>
          <a:stretch/>
        </p:blipFill>
        <p:spPr>
          <a:xfrm>
            <a:off x="7963498" y="2439594"/>
            <a:ext cx="3749039" cy="1967646"/>
          </a:xfrm>
          <a:prstGeom prst="rect">
            <a:avLst/>
          </a:prstGeom>
          <a:ln>
            <a:noFill/>
          </a:ln>
        </p:spPr>
      </p:pic>
      <p:pic>
        <p:nvPicPr>
          <p:cNvPr id="19" name="Picture 18">
            <a:extLst>
              <a:ext uri="{FF2B5EF4-FFF2-40B4-BE49-F238E27FC236}">
                <a16:creationId xmlns:a16="http://schemas.microsoft.com/office/drawing/2014/main" id="{4CCE16E0-5F45-469A-A354-0D9DCA7E60F4}"/>
              </a:ext>
            </a:extLst>
          </p:cNvPr>
          <p:cNvPicPr>
            <a:picLocks noChangeAspect="1"/>
          </p:cNvPicPr>
          <p:nvPr/>
        </p:nvPicPr>
        <p:blipFill rotWithShape="1">
          <a:blip r:embed="rId5">
            <a:extLst>
              <a:ext uri="{28A0092B-C50C-407E-A947-70E740481C1C}">
                <a14:useLocalDpi xmlns:a14="http://schemas.microsoft.com/office/drawing/2010/main" val="0"/>
              </a:ext>
            </a:extLst>
          </a:blip>
          <a:srcRect r="4" b="41032"/>
          <a:stretch/>
        </p:blipFill>
        <p:spPr>
          <a:xfrm>
            <a:off x="7963498" y="4407240"/>
            <a:ext cx="3749039" cy="1967646"/>
          </a:xfrm>
          <a:prstGeom prst="rect">
            <a:avLst/>
          </a:prstGeom>
          <a:ln>
            <a:noFill/>
          </a:ln>
        </p:spPr>
      </p:pic>
      <p:cxnSp>
        <p:nvCxnSpPr>
          <p:cNvPr id="118" name="Straight Connector 117">
            <a:extLst>
              <a:ext uri="{FF2B5EF4-FFF2-40B4-BE49-F238E27FC236}">
                <a16:creationId xmlns:a16="http://schemas.microsoft.com/office/drawing/2014/main" id="{CBE68957-928F-47C4-B522-80ACD794419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46564" y="2439594"/>
            <a:ext cx="3751053" cy="0"/>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C92ACA4B-84BD-4132-9B3D-5773B15BFFD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46564" y="4407240"/>
            <a:ext cx="3751053" cy="0"/>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122" name="Rectangle 121">
            <a:extLst>
              <a:ext uri="{FF2B5EF4-FFF2-40B4-BE49-F238E27FC236}">
                <a16:creationId xmlns:a16="http://schemas.microsoft.com/office/drawing/2014/main" id="{C8380B10-7527-4A9D-953D-6827EA0BCC2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AA018573-756D-4084-8519-AF2C5B0B9CAD}"/>
              </a:ext>
            </a:extLst>
          </p:cNvPr>
          <p:cNvSpPr txBox="1"/>
          <p:nvPr/>
        </p:nvSpPr>
        <p:spPr>
          <a:xfrm>
            <a:off x="652135" y="763626"/>
            <a:ext cx="3022600" cy="584775"/>
          </a:xfrm>
          <a:prstGeom prst="rect">
            <a:avLst/>
          </a:prstGeom>
          <a:noFill/>
        </p:spPr>
        <p:txBody>
          <a:bodyPr wrap="square" rtlCol="0">
            <a:spAutoFit/>
          </a:bodyPr>
          <a:lstStyle/>
          <a:p>
            <a:r>
              <a:rPr lang="en-GB" sz="3200" b="1" dirty="0">
                <a:solidFill>
                  <a:schemeClr val="bg1"/>
                </a:solidFill>
              </a:rPr>
              <a:t>NEW ZEALAND</a:t>
            </a:r>
          </a:p>
        </p:txBody>
      </p:sp>
      <p:sp>
        <p:nvSpPr>
          <p:cNvPr id="5" name="TextBox 4">
            <a:extLst>
              <a:ext uri="{FF2B5EF4-FFF2-40B4-BE49-F238E27FC236}">
                <a16:creationId xmlns:a16="http://schemas.microsoft.com/office/drawing/2014/main" id="{79CC5095-85D3-4DDC-A243-29E942B80804}"/>
              </a:ext>
            </a:extLst>
          </p:cNvPr>
          <p:cNvSpPr txBox="1"/>
          <p:nvPr/>
        </p:nvSpPr>
        <p:spPr>
          <a:xfrm>
            <a:off x="5326715" y="735916"/>
            <a:ext cx="3077137" cy="584775"/>
          </a:xfrm>
          <a:prstGeom prst="rect">
            <a:avLst/>
          </a:prstGeom>
          <a:noFill/>
        </p:spPr>
        <p:txBody>
          <a:bodyPr wrap="square" rtlCol="0">
            <a:spAutoFit/>
          </a:bodyPr>
          <a:lstStyle/>
          <a:p>
            <a:r>
              <a:rPr lang="en-GB" sz="3200" b="1" dirty="0">
                <a:solidFill>
                  <a:schemeClr val="bg1"/>
                </a:solidFill>
              </a:rPr>
              <a:t>ENGLAND</a:t>
            </a:r>
          </a:p>
        </p:txBody>
      </p:sp>
      <p:sp>
        <p:nvSpPr>
          <p:cNvPr id="9" name="TextBox 8">
            <a:extLst>
              <a:ext uri="{FF2B5EF4-FFF2-40B4-BE49-F238E27FC236}">
                <a16:creationId xmlns:a16="http://schemas.microsoft.com/office/drawing/2014/main" id="{ACE2C427-6B61-4D91-B6E0-B2EE5AC689F0}"/>
              </a:ext>
            </a:extLst>
          </p:cNvPr>
          <p:cNvSpPr txBox="1"/>
          <p:nvPr/>
        </p:nvSpPr>
        <p:spPr>
          <a:xfrm>
            <a:off x="2689936" y="2059055"/>
            <a:ext cx="3077131" cy="646331"/>
          </a:xfrm>
          <a:prstGeom prst="rect">
            <a:avLst/>
          </a:prstGeom>
          <a:noFill/>
        </p:spPr>
        <p:txBody>
          <a:bodyPr wrap="square" rtlCol="0">
            <a:spAutoFit/>
          </a:bodyPr>
          <a:lstStyle/>
          <a:p>
            <a:r>
              <a:rPr lang="en-GB" sz="3600" b="1" dirty="0">
                <a:solidFill>
                  <a:schemeClr val="bg1"/>
                </a:solidFill>
              </a:rPr>
              <a:t>CURRICULUM</a:t>
            </a:r>
          </a:p>
        </p:txBody>
      </p:sp>
      <p:cxnSp>
        <p:nvCxnSpPr>
          <p:cNvPr id="12" name="Straight Arrow Connector 11">
            <a:extLst>
              <a:ext uri="{FF2B5EF4-FFF2-40B4-BE49-F238E27FC236}">
                <a16:creationId xmlns:a16="http://schemas.microsoft.com/office/drawing/2014/main" id="{A819F4A8-171F-4F72-BDFA-6635DAC9D055}"/>
              </a:ext>
            </a:extLst>
          </p:cNvPr>
          <p:cNvCxnSpPr>
            <a:cxnSpLocks/>
          </p:cNvCxnSpPr>
          <p:nvPr/>
        </p:nvCxnSpPr>
        <p:spPr>
          <a:xfrm flipH="1">
            <a:off x="4229558" y="2846993"/>
            <a:ext cx="1" cy="1193514"/>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Connector: Elbow 29">
            <a:extLst>
              <a:ext uri="{FF2B5EF4-FFF2-40B4-BE49-F238E27FC236}">
                <a16:creationId xmlns:a16="http://schemas.microsoft.com/office/drawing/2014/main" id="{420E3939-D93D-49A5-8746-1072DF3841E5}"/>
              </a:ext>
            </a:extLst>
          </p:cNvPr>
          <p:cNvCxnSpPr/>
          <p:nvPr/>
        </p:nvCxnSpPr>
        <p:spPr>
          <a:xfrm rot="16200000" flipH="1">
            <a:off x="2929793" y="1415807"/>
            <a:ext cx="612219" cy="477405"/>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8" name="Connector: Elbow 97">
            <a:extLst>
              <a:ext uri="{FF2B5EF4-FFF2-40B4-BE49-F238E27FC236}">
                <a16:creationId xmlns:a16="http://schemas.microsoft.com/office/drawing/2014/main" id="{1A5D3686-3F25-4195-A86C-2F81BF58E0BC}"/>
              </a:ext>
            </a:extLst>
          </p:cNvPr>
          <p:cNvCxnSpPr/>
          <p:nvPr/>
        </p:nvCxnSpPr>
        <p:spPr>
          <a:xfrm rot="5400000">
            <a:off x="4782948" y="1416852"/>
            <a:ext cx="612220" cy="475315"/>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99" name="TextBox 98">
            <a:extLst>
              <a:ext uri="{FF2B5EF4-FFF2-40B4-BE49-F238E27FC236}">
                <a16:creationId xmlns:a16="http://schemas.microsoft.com/office/drawing/2014/main" id="{E1A05F62-D057-4AE4-8533-164709A865B6}"/>
              </a:ext>
            </a:extLst>
          </p:cNvPr>
          <p:cNvSpPr txBox="1"/>
          <p:nvPr/>
        </p:nvSpPr>
        <p:spPr>
          <a:xfrm>
            <a:off x="1166028" y="4375002"/>
            <a:ext cx="6124945" cy="707886"/>
          </a:xfrm>
          <a:prstGeom prst="rect">
            <a:avLst/>
          </a:prstGeom>
          <a:noFill/>
        </p:spPr>
        <p:txBody>
          <a:bodyPr wrap="square" rtlCol="0">
            <a:spAutoFit/>
          </a:bodyPr>
          <a:lstStyle/>
          <a:p>
            <a:pPr algn="ctr"/>
            <a:r>
              <a:rPr lang="en-GB" sz="4000" b="1" dirty="0">
                <a:solidFill>
                  <a:schemeClr val="bg1"/>
                </a:solidFill>
              </a:rPr>
              <a:t>WHO DOES IT BETTER?</a:t>
            </a:r>
          </a:p>
        </p:txBody>
      </p:sp>
    </p:spTree>
    <p:extLst>
      <p:ext uri="{BB962C8B-B14F-4D97-AF65-F5344CB8AC3E}">
        <p14:creationId xmlns:p14="http://schemas.microsoft.com/office/powerpoint/2010/main" val="154363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mirror&#10;&#10;Description generated with high confidence">
            <a:extLst>
              <a:ext uri="{FF2B5EF4-FFF2-40B4-BE49-F238E27FC236}">
                <a16:creationId xmlns:a16="http://schemas.microsoft.com/office/drawing/2014/main" id="{C543C91E-7FD3-4F0D-A7D5-FB334942860C}"/>
              </a:ext>
            </a:extLst>
          </p:cNvPr>
          <p:cNvPicPr>
            <a:picLocks noChangeAspect="1"/>
          </p:cNvPicPr>
          <p:nvPr/>
        </p:nvPicPr>
        <p:blipFill rotWithShape="1">
          <a:blip r:embed="rId2">
            <a:extLst>
              <a:ext uri="{28A0092B-C50C-407E-A947-70E740481C1C}">
                <a14:useLocalDpi xmlns:a14="http://schemas.microsoft.com/office/drawing/2010/main" val="0"/>
              </a:ext>
            </a:extLst>
          </a:blip>
          <a:srcRect l="3246" r="2198" b="4"/>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4E738114-494B-4BFC-AC7A-709112A3F1EA}"/>
              </a:ext>
            </a:extLst>
          </p:cNvPr>
          <p:cNvSpPr>
            <a:spLocks noGrp="1"/>
          </p:cNvSpPr>
          <p:nvPr>
            <p:ph type="title"/>
          </p:nvPr>
        </p:nvSpPr>
        <p:spPr>
          <a:xfrm>
            <a:off x="686324" y="838200"/>
            <a:ext cx="8761413" cy="728480"/>
          </a:xfrm>
        </p:spPr>
        <p:txBody>
          <a:bodyPr vert="horz" lIns="91440" tIns="45720" rIns="91440" bIns="45720" rtlCol="0" anchor="ctr">
            <a:normAutofit/>
          </a:bodyPr>
          <a:lstStyle/>
          <a:p>
            <a:r>
              <a:rPr lang="en-US" b="1" dirty="0">
                <a:solidFill>
                  <a:schemeClr val="bg1"/>
                </a:solidFill>
              </a:rPr>
              <a:t>Main objectives</a:t>
            </a:r>
          </a:p>
        </p:txBody>
      </p:sp>
      <p:sp>
        <p:nvSpPr>
          <p:cNvPr id="6" name="TextBox 5">
            <a:extLst>
              <a:ext uri="{FF2B5EF4-FFF2-40B4-BE49-F238E27FC236}">
                <a16:creationId xmlns:a16="http://schemas.microsoft.com/office/drawing/2014/main" id="{4927D0D3-5D17-424C-AB58-6045FF172297}"/>
              </a:ext>
            </a:extLst>
          </p:cNvPr>
          <p:cNvSpPr txBox="1"/>
          <p:nvPr/>
        </p:nvSpPr>
        <p:spPr>
          <a:xfrm>
            <a:off x="1154954" y="2603500"/>
            <a:ext cx="5211979" cy="3416300"/>
          </a:xfrm>
          <a:prstGeom prst="rect">
            <a:avLst/>
          </a:prstGeom>
        </p:spPr>
        <p:txBody>
          <a:bodyPr vert="horz" lIns="91440" tIns="45720" rIns="91440" bIns="45720" rtlCol="0" anchor="ctr">
            <a:normAutofit fontScale="85000" lnSpcReduction="20000"/>
          </a:bodyPr>
          <a:lstStyle/>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Establish the meaning of a ‘curriculum’</a:t>
            </a:r>
          </a:p>
          <a:p>
            <a:pPr>
              <a:spcBef>
                <a:spcPts val="1000"/>
              </a:spcBef>
              <a:buClr>
                <a:schemeClr val="accent1"/>
              </a:buClr>
              <a:buSzPct val="80000"/>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Analyse how the early years curriculum works in New Zealand</a:t>
            </a:r>
          </a:p>
          <a:p>
            <a:pPr>
              <a:spcBef>
                <a:spcPts val="1000"/>
              </a:spcBef>
              <a:buClr>
                <a:schemeClr val="accent1"/>
              </a:buClr>
              <a:buSzPct val="80000"/>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State the advantages and weaknesses of the system</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England Foundation Stage comparisons</a:t>
            </a:r>
          </a:p>
          <a:p>
            <a:pPr marL="285750" indent="-285750">
              <a:spcBef>
                <a:spcPts val="1000"/>
              </a:spcBef>
              <a:buClr>
                <a:schemeClr val="accent1"/>
              </a:buClr>
              <a:buSzPct val="80000"/>
              <a:buFont typeface="Wingdings 3" charset="2"/>
              <a:buChar char=""/>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Conclude the contrasts and collaborate who does it better? </a:t>
            </a:r>
          </a:p>
        </p:txBody>
      </p:sp>
      <p:sp>
        <p:nvSpPr>
          <p:cNvPr id="7" name="TextBox 6">
            <a:extLst>
              <a:ext uri="{FF2B5EF4-FFF2-40B4-BE49-F238E27FC236}">
                <a16:creationId xmlns:a16="http://schemas.microsoft.com/office/drawing/2014/main" id="{C8F0E905-CFD6-4A47-BF69-0276727359E0}"/>
              </a:ext>
            </a:extLst>
          </p:cNvPr>
          <p:cNvSpPr txBox="1"/>
          <p:nvPr/>
        </p:nvSpPr>
        <p:spPr>
          <a:xfrm>
            <a:off x="10255457" y="5873594"/>
            <a:ext cx="1977390" cy="246221"/>
          </a:xfrm>
          <a:prstGeom prst="rect">
            <a:avLst/>
          </a:prstGeom>
          <a:noFill/>
        </p:spPr>
        <p:txBody>
          <a:bodyPr wrap="square" rtlCol="0">
            <a:spAutoFit/>
          </a:bodyPr>
          <a:lstStyle/>
          <a:p>
            <a:r>
              <a:rPr lang="en-GB" sz="1000" dirty="0"/>
              <a:t>(Anon, 2017)</a:t>
            </a:r>
          </a:p>
        </p:txBody>
      </p:sp>
    </p:spTree>
    <p:extLst>
      <p:ext uri="{BB962C8B-B14F-4D97-AF65-F5344CB8AC3E}">
        <p14:creationId xmlns:p14="http://schemas.microsoft.com/office/powerpoint/2010/main" val="676805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5">
            <a:extLst>
              <a:ext uri="{FF2B5EF4-FFF2-40B4-BE49-F238E27FC236}">
                <a16:creationId xmlns:a16="http://schemas.microsoft.com/office/drawing/2014/main" id="{6DF43FA8-38C4-45AB-9900-9EC53B168748}"/>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7" name="Rectangle 16">
              <a:extLst>
                <a:ext uri="{FF2B5EF4-FFF2-40B4-BE49-F238E27FC236}">
                  <a16:creationId xmlns:a16="http://schemas.microsoft.com/office/drawing/2014/main" id="{83BA3B4D-83A1-4449-B7EB-22C0AEBC16DD}"/>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807C8D1D-E7A8-4E40-96CB-D37EAD8DF698}"/>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CE3635D-6C0E-4AF6-A849-738D76CEC9EB}"/>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559C3FDF-43DF-4E4E-86C4-596BA6FCEC82}"/>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CBAFAE55-8355-40F4-8EA2-64649F12F6D5}"/>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4A36B589-6F79-4022-A257-7671D78E012E}"/>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47282CF0-2AA6-4445-B290-4C2CCE0FFA1E}"/>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EACF4B03-D23E-4C56-9468-E0C1710A3762}"/>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25">
            <a:extLst>
              <a:ext uri="{FF2B5EF4-FFF2-40B4-BE49-F238E27FC236}">
                <a16:creationId xmlns:a16="http://schemas.microsoft.com/office/drawing/2014/main" id="{F96B73AD-F051-4885-A6FF-2E33DAF9C2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5" name="Group 27">
            <a:extLst>
              <a:ext uri="{FF2B5EF4-FFF2-40B4-BE49-F238E27FC236}">
                <a16:creationId xmlns:a16="http://schemas.microsoft.com/office/drawing/2014/main" id="{F03F58CB-C0E9-4581-88CE-D6A55A89BB84}"/>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5" y="396836"/>
            <a:ext cx="4992158" cy="6058999"/>
            <a:chOff x="423335" y="396836"/>
            <a:chExt cx="4992158" cy="6058999"/>
          </a:xfrm>
        </p:grpSpPr>
        <p:sp>
          <p:nvSpPr>
            <p:cNvPr id="29" name="Rectangle 28">
              <a:extLst>
                <a:ext uri="{FF2B5EF4-FFF2-40B4-BE49-F238E27FC236}">
                  <a16:creationId xmlns:a16="http://schemas.microsoft.com/office/drawing/2014/main" id="{B6EF77E4-3826-4856-A41D-46269B7BC9AE}"/>
                </a:ext>
              </a:extLst>
            </p:cNvPr>
            <p:cNvSpPr/>
            <p:nvPr>
              <p:extLst>
                <p:ext uri="{386F3935-93C4-4BCD-93E2-E3B085C9AB24}">
                  <p16:designElem xmlns:p16="http://schemas.microsoft.com/office/powerpoint/2015/main" val="1"/>
                </p:ext>
              </p:extLst>
            </p:nvPr>
          </p:nvSpPr>
          <p:spPr bwMode="gray">
            <a:xfrm flipH="1">
              <a:off x="423335"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5">
              <a:extLst>
                <a:ext uri="{FF2B5EF4-FFF2-40B4-BE49-F238E27FC236}">
                  <a16:creationId xmlns:a16="http://schemas.microsoft.com/office/drawing/2014/main" id="{BCBEA416-E3A5-442D-AEA2-951852F02732}"/>
                </a:ext>
              </a:extLst>
            </p:cNvPr>
            <p:cNvSpPr/>
            <p:nvPr>
              <p:extLst>
                <p:ext uri="{386F3935-93C4-4BCD-93E2-E3B085C9AB24}">
                  <p16:designElem xmlns:p16="http://schemas.microsoft.com/office/powerpoint/2015/main" val="1"/>
                </p:ext>
              </p:extLst>
            </p:nvPr>
          </p:nvSpPr>
          <p:spPr bwMode="gray">
            <a:xfrm rot="5400000" flipH="1">
              <a:off x="17021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1" name="Freeform 5">
              <a:extLst>
                <a:ext uri="{FF2B5EF4-FFF2-40B4-BE49-F238E27FC236}">
                  <a16:creationId xmlns:a16="http://schemas.microsoft.com/office/drawing/2014/main" id="{C84CB27A-014F-49BD-8920-1A668C655C88}"/>
                </a:ext>
              </a:extLst>
            </p:cNvPr>
            <p:cNvSpPr/>
            <p:nvPr>
              <p:extLst>
                <p:ext uri="{386F3935-93C4-4BCD-93E2-E3B085C9AB24}">
                  <p16:designElem xmlns:p16="http://schemas.microsoft.com/office/powerpoint/2015/main" val="1"/>
                </p:ext>
              </p:extLst>
            </p:nvPr>
          </p:nvSpPr>
          <p:spPr bwMode="gray">
            <a:xfrm rot="5677511" flipH="1">
              <a:off x="3545327"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11" name="Picture 10" descr="A picture containing clipart&#10;&#10;Description generated with high confidence">
            <a:extLst>
              <a:ext uri="{FF2B5EF4-FFF2-40B4-BE49-F238E27FC236}">
                <a16:creationId xmlns:a16="http://schemas.microsoft.com/office/drawing/2014/main" id="{1857546A-B03C-4C40-84AB-F6C1FFA9A6F0}"/>
              </a:ext>
            </a:extLst>
          </p:cNvPr>
          <p:cNvPicPr>
            <a:picLocks noChangeAspect="1"/>
          </p:cNvPicPr>
          <p:nvPr/>
        </p:nvPicPr>
        <p:blipFill rotWithShape="1">
          <a:blip r:embed="rId3">
            <a:extLst>
              <a:ext uri="{28A0092B-C50C-407E-A947-70E740481C1C}">
                <a14:useLocalDpi xmlns:a14="http://schemas.microsoft.com/office/drawing/2010/main" val="0"/>
              </a:ext>
            </a:extLst>
          </a:blip>
          <a:srcRect l="1986" r="-1" b="-1"/>
          <a:stretch/>
        </p:blipFill>
        <p:spPr>
          <a:xfrm>
            <a:off x="627527" y="1114621"/>
            <a:ext cx="3526244" cy="4628758"/>
          </a:xfrm>
          <a:prstGeom prst="rect">
            <a:avLst/>
          </a:prstGeom>
        </p:spPr>
      </p:pic>
      <p:sp>
        <p:nvSpPr>
          <p:cNvPr id="2" name="Title 1">
            <a:extLst>
              <a:ext uri="{FF2B5EF4-FFF2-40B4-BE49-F238E27FC236}">
                <a16:creationId xmlns:a16="http://schemas.microsoft.com/office/drawing/2014/main" id="{B181AE9F-D652-4AEC-A6B5-D0C1D07D569B}"/>
              </a:ext>
            </a:extLst>
          </p:cNvPr>
          <p:cNvSpPr>
            <a:spLocks noGrp="1"/>
          </p:cNvSpPr>
          <p:nvPr>
            <p:ph type="title"/>
          </p:nvPr>
        </p:nvSpPr>
        <p:spPr>
          <a:xfrm>
            <a:off x="5703220" y="1676400"/>
            <a:ext cx="5428551" cy="3153753"/>
          </a:xfrm>
        </p:spPr>
        <p:txBody>
          <a:bodyPr vert="horz" lIns="91440" tIns="45720" rIns="91440" bIns="45720" rtlCol="0" anchor="b">
            <a:normAutofit/>
          </a:bodyPr>
          <a:lstStyle/>
          <a:p>
            <a:pPr>
              <a:lnSpc>
                <a:spcPct val="90000"/>
              </a:lnSpc>
            </a:pPr>
            <a:r>
              <a:rPr lang="en-US" sz="5400" b="1" dirty="0">
                <a:solidFill>
                  <a:schemeClr val="bg1"/>
                </a:solidFill>
              </a:rPr>
              <a:t>What do you visualize a ‘curriculum’ to be</a:t>
            </a:r>
            <a:r>
              <a:rPr lang="en-US" sz="5400" dirty="0">
                <a:solidFill>
                  <a:schemeClr val="bg1"/>
                </a:solidFill>
              </a:rPr>
              <a:t>?</a:t>
            </a:r>
          </a:p>
        </p:txBody>
      </p:sp>
      <p:sp>
        <p:nvSpPr>
          <p:cNvPr id="3" name="TextBox 2">
            <a:extLst>
              <a:ext uri="{FF2B5EF4-FFF2-40B4-BE49-F238E27FC236}">
                <a16:creationId xmlns:a16="http://schemas.microsoft.com/office/drawing/2014/main" id="{314328A9-B47E-4C55-A3EC-927866CA6250}"/>
              </a:ext>
            </a:extLst>
          </p:cNvPr>
          <p:cNvSpPr txBox="1"/>
          <p:nvPr/>
        </p:nvSpPr>
        <p:spPr>
          <a:xfrm rot="21118456">
            <a:off x="1387821" y="1949395"/>
            <a:ext cx="1668780" cy="369332"/>
          </a:xfrm>
          <a:prstGeom prst="rect">
            <a:avLst/>
          </a:prstGeom>
          <a:noFill/>
        </p:spPr>
        <p:txBody>
          <a:bodyPr wrap="square" rtlCol="0">
            <a:spAutoFit/>
          </a:bodyPr>
          <a:lstStyle/>
          <a:p>
            <a:r>
              <a:rPr lang="en-GB" dirty="0"/>
              <a:t>Curriculum?</a:t>
            </a:r>
          </a:p>
        </p:txBody>
      </p:sp>
    </p:spTree>
    <p:extLst>
      <p:ext uri="{BB962C8B-B14F-4D97-AF65-F5344CB8AC3E}">
        <p14:creationId xmlns:p14="http://schemas.microsoft.com/office/powerpoint/2010/main" val="502044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6D6EA-D0B0-439D-85EA-FF0F5C6C0C06}"/>
              </a:ext>
            </a:extLst>
          </p:cNvPr>
          <p:cNvSpPr>
            <a:spLocks noGrp="1"/>
          </p:cNvSpPr>
          <p:nvPr>
            <p:ph type="title"/>
          </p:nvPr>
        </p:nvSpPr>
        <p:spPr>
          <a:xfrm>
            <a:off x="549164" y="833620"/>
            <a:ext cx="8761413" cy="728480"/>
          </a:xfrm>
        </p:spPr>
        <p:txBody>
          <a:bodyPr/>
          <a:lstStyle/>
          <a:p>
            <a:r>
              <a:rPr lang="en-GB" b="1" dirty="0">
                <a:solidFill>
                  <a:schemeClr val="bg1"/>
                </a:solidFill>
              </a:rPr>
              <a:t>What does the term ‘curriculum’ mean? </a:t>
            </a:r>
          </a:p>
        </p:txBody>
      </p:sp>
      <p:sp>
        <p:nvSpPr>
          <p:cNvPr id="3" name="TextBox 2">
            <a:extLst>
              <a:ext uri="{FF2B5EF4-FFF2-40B4-BE49-F238E27FC236}">
                <a16:creationId xmlns:a16="http://schemas.microsoft.com/office/drawing/2014/main" id="{973F94A8-FC21-4572-B23D-E3BB4DD25837}"/>
              </a:ext>
            </a:extLst>
          </p:cNvPr>
          <p:cNvSpPr txBox="1"/>
          <p:nvPr/>
        </p:nvSpPr>
        <p:spPr>
          <a:xfrm>
            <a:off x="2259330" y="2999303"/>
            <a:ext cx="8651986" cy="4801314"/>
          </a:xfrm>
          <a:prstGeom prst="rect">
            <a:avLst/>
          </a:prstGeom>
          <a:noFill/>
        </p:spPr>
        <p:txBody>
          <a:bodyPr wrap="square" rtlCol="0">
            <a:spAutoFit/>
          </a:bodyPr>
          <a:lstStyle/>
          <a:p>
            <a:pPr marL="285750" indent="-285750">
              <a:buFont typeface="Arial" panose="020B0604020202020204" pitchFamily="34" charset="0"/>
              <a:buChar char="•"/>
            </a:pPr>
            <a:r>
              <a:rPr lang="en-GB" dirty="0"/>
              <a:t>Olivia (2009) believes it to be a “Programme of study, content, a series of experiences for student, a set of subjects, a set of materials, course content, everything taught in a school”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Bilbao et al (2008) refers it to be the “total learning experiences of individuals not only in school, but in society </a:t>
            </a:r>
            <a:r>
              <a:rPr lang="en-GB" dirty="0" err="1"/>
              <a:t>aswell</a:t>
            </a:r>
            <a:r>
              <a:rPr lang="en-GB" dirty="0"/>
              <a:t>”</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r>
              <a:rPr lang="en-GB" dirty="0"/>
              <a:t>“syllabus which may limit the planning of teachers to a consideration of the content or the body of knowledge they wish to transmit or a list of the subjects to be taught or both” (Kelly 1999, p83)</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B2CBAAF8-9AEE-44F5-AF70-A475C0E76BED}"/>
              </a:ext>
            </a:extLst>
          </p:cNvPr>
          <p:cNvSpPr txBox="1"/>
          <p:nvPr/>
        </p:nvSpPr>
        <p:spPr>
          <a:xfrm>
            <a:off x="549164" y="2411730"/>
            <a:ext cx="2720340" cy="923330"/>
          </a:xfrm>
          <a:prstGeom prst="rect">
            <a:avLst/>
          </a:prstGeom>
          <a:noFill/>
        </p:spPr>
        <p:txBody>
          <a:bodyPr wrap="square" rtlCol="0">
            <a:spAutoFit/>
          </a:bodyPr>
          <a:lstStyle/>
          <a:p>
            <a:r>
              <a:rPr lang="en-GB" b="1" dirty="0"/>
              <a:t>Underpinning a final definition is difficult…….</a:t>
            </a:r>
          </a:p>
        </p:txBody>
      </p:sp>
    </p:spTree>
    <p:extLst>
      <p:ext uri="{BB962C8B-B14F-4D97-AF65-F5344CB8AC3E}">
        <p14:creationId xmlns:p14="http://schemas.microsoft.com/office/powerpoint/2010/main" val="129112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5" name="Group 104">
            <a:extLst>
              <a:ext uri="{FF2B5EF4-FFF2-40B4-BE49-F238E27FC236}">
                <a16:creationId xmlns:a16="http://schemas.microsoft.com/office/drawing/2014/main" id="{22F25159-47A9-44F7-B312-6E26A06E3DD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6" name="Rectangle 105">
              <a:extLst>
                <a:ext uri="{FF2B5EF4-FFF2-40B4-BE49-F238E27FC236}">
                  <a16:creationId xmlns:a16="http://schemas.microsoft.com/office/drawing/2014/main" id="{7DFBE8CE-F048-4375-81F2-39C22C968CDB}"/>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7" name="Oval 106">
              <a:extLst>
                <a:ext uri="{FF2B5EF4-FFF2-40B4-BE49-F238E27FC236}">
                  <a16:creationId xmlns:a16="http://schemas.microsoft.com/office/drawing/2014/main" id="{13B552D9-BE6A-4858-B352-6E2EF9F00C0B}"/>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8" name="Oval 107">
              <a:extLst>
                <a:ext uri="{FF2B5EF4-FFF2-40B4-BE49-F238E27FC236}">
                  <a16:creationId xmlns:a16="http://schemas.microsoft.com/office/drawing/2014/main" id="{194BFD0D-DC53-4A48-88D5-3846F85D2714}"/>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9" name="Oval 108">
              <a:extLst>
                <a:ext uri="{FF2B5EF4-FFF2-40B4-BE49-F238E27FC236}">
                  <a16:creationId xmlns:a16="http://schemas.microsoft.com/office/drawing/2014/main" id="{E52FC2CF-5CFE-40D3-9DC7-6D6A35C0F3CC}"/>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0" name="Oval 109">
              <a:extLst>
                <a:ext uri="{FF2B5EF4-FFF2-40B4-BE49-F238E27FC236}">
                  <a16:creationId xmlns:a16="http://schemas.microsoft.com/office/drawing/2014/main" id="{652E8880-2AF6-4F43-841B-53A06EF71948}"/>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1" name="Oval 110">
              <a:extLst>
                <a:ext uri="{FF2B5EF4-FFF2-40B4-BE49-F238E27FC236}">
                  <a16:creationId xmlns:a16="http://schemas.microsoft.com/office/drawing/2014/main" id="{F4C0C724-AECC-440E-BD64-DC7847013209}"/>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2" name="Oval 111">
              <a:extLst>
                <a:ext uri="{FF2B5EF4-FFF2-40B4-BE49-F238E27FC236}">
                  <a16:creationId xmlns:a16="http://schemas.microsoft.com/office/drawing/2014/main" id="{8F935FF3-0509-47A8-ACC5-5AF1D7D437EF}"/>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3" name="Freeform 5">
              <a:extLst>
                <a:ext uri="{FF2B5EF4-FFF2-40B4-BE49-F238E27FC236}">
                  <a16:creationId xmlns:a16="http://schemas.microsoft.com/office/drawing/2014/main" id="{1C58A8F7-9168-43B9-B34F-CEDE9D0902BD}"/>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4" name="Freeform 5">
              <a:extLst>
                <a:ext uri="{FF2B5EF4-FFF2-40B4-BE49-F238E27FC236}">
                  <a16:creationId xmlns:a16="http://schemas.microsoft.com/office/drawing/2014/main" id="{D1CC479C-BBB9-4C73-BCC7-5B28F7A7D3BA}"/>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15" name="Freeform 5">
              <a:extLst>
                <a:ext uri="{FF2B5EF4-FFF2-40B4-BE49-F238E27FC236}">
                  <a16:creationId xmlns:a16="http://schemas.microsoft.com/office/drawing/2014/main" id="{60645D5A-C4C0-4DA7-AF04-069F6B5A5678}"/>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7" name="Rectangle 116">
            <a:extLst>
              <a:ext uri="{FF2B5EF4-FFF2-40B4-BE49-F238E27FC236}">
                <a16:creationId xmlns:a16="http://schemas.microsoft.com/office/drawing/2014/main" id="{ED373F68-6A63-4656-B096-BD0B4076148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19" name="Group 118">
            <a:extLst>
              <a:ext uri="{FF2B5EF4-FFF2-40B4-BE49-F238E27FC236}">
                <a16:creationId xmlns:a16="http://schemas.microsoft.com/office/drawing/2014/main" id="{4E7DB7BD-DE1A-4B9B-ABED-713D20FC7486}"/>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0" name="Rectangle 119">
              <a:extLst>
                <a:ext uri="{FF2B5EF4-FFF2-40B4-BE49-F238E27FC236}">
                  <a16:creationId xmlns:a16="http://schemas.microsoft.com/office/drawing/2014/main" id="{38C1ABCC-0C17-410C-8FFB-A1FAF7F3E238}"/>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1" name="Oval 120">
              <a:extLst>
                <a:ext uri="{FF2B5EF4-FFF2-40B4-BE49-F238E27FC236}">
                  <a16:creationId xmlns:a16="http://schemas.microsoft.com/office/drawing/2014/main" id="{18BB1984-8C70-427F-8C07-42BB70B5B6AE}"/>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2" name="Oval 121">
              <a:extLst>
                <a:ext uri="{FF2B5EF4-FFF2-40B4-BE49-F238E27FC236}">
                  <a16:creationId xmlns:a16="http://schemas.microsoft.com/office/drawing/2014/main" id="{15FBFFB4-8FE2-490E-B149-843645F9B943}"/>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3" name="Oval 122">
              <a:extLst>
                <a:ext uri="{FF2B5EF4-FFF2-40B4-BE49-F238E27FC236}">
                  <a16:creationId xmlns:a16="http://schemas.microsoft.com/office/drawing/2014/main" id="{8FF157A5-E00A-463E-B8C1-540B28B0B71D}"/>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4" name="Rectangle 123">
              <a:extLst>
                <a:ext uri="{FF2B5EF4-FFF2-40B4-BE49-F238E27FC236}">
                  <a16:creationId xmlns:a16="http://schemas.microsoft.com/office/drawing/2014/main" id="{C7912D45-865E-499D-82DD-0C5B0BB7F8D2}"/>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5" name="Freeform 5">
              <a:extLst>
                <a:ext uri="{FF2B5EF4-FFF2-40B4-BE49-F238E27FC236}">
                  <a16:creationId xmlns:a16="http://schemas.microsoft.com/office/drawing/2014/main" id="{99468C92-45E9-4ADF-BAEE-21642A4C6CBE}"/>
                </a:ext>
              </a:extLst>
            </p:cNvPr>
            <p:cNvSpPr/>
            <p:nvPr>
              <p:extLst>
                <p:ext uri="{386F3935-93C4-4BCD-93E2-E3B085C9AB24}">
                  <p16:designElem xmlns:p16="http://schemas.microsoft.com/office/powerpoint/2015/main" val="1"/>
                </p:ext>
              </p:extLst>
            </p:nvPr>
          </p:nvSpPr>
          <p:spPr bwMode="gray">
            <a:xfrm rot="16200000">
              <a:off x="45639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6" name="Freeform 5">
              <a:extLst>
                <a:ext uri="{FF2B5EF4-FFF2-40B4-BE49-F238E27FC236}">
                  <a16:creationId xmlns:a16="http://schemas.microsoft.com/office/drawing/2014/main" id="{29392CE4-0B4D-4F6A-8BDE-437332989E26}"/>
                </a:ext>
              </a:extLst>
            </p:cNvPr>
            <p:cNvSpPr/>
            <p:nvPr>
              <p:extLst>
                <p:ext uri="{386F3935-93C4-4BCD-93E2-E3B085C9AB24}">
                  <p16:designElem xmlns:p16="http://schemas.microsoft.com/office/powerpoint/2015/main" val="1"/>
                </p:ext>
              </p:extLst>
            </p:nvPr>
          </p:nvSpPr>
          <p:spPr bwMode="gray">
            <a:xfrm rot="15922489">
              <a:off x="5475080"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7" name="Freeform 5">
              <a:extLst>
                <a:ext uri="{FF2B5EF4-FFF2-40B4-BE49-F238E27FC236}">
                  <a16:creationId xmlns:a16="http://schemas.microsoft.com/office/drawing/2014/main" id="{F684B706-D543-43E5-9863-D1FC6B4F858A}"/>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descr="A close up of a piece of paper&#10;&#10;Description generated with high confidence">
            <a:extLst>
              <a:ext uri="{FF2B5EF4-FFF2-40B4-BE49-F238E27FC236}">
                <a16:creationId xmlns:a16="http://schemas.microsoft.com/office/drawing/2014/main" id="{FE4AC639-E0EA-4CF6-AB83-E6B8363E1F2C}"/>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541342" y="645106"/>
            <a:ext cx="3937685" cy="5585369"/>
          </a:xfrm>
          <a:prstGeom prst="rect">
            <a:avLst/>
          </a:prstGeom>
        </p:spPr>
      </p:pic>
      <p:sp>
        <p:nvSpPr>
          <p:cNvPr id="129" name="Rectangle 128">
            <a:extLst>
              <a:ext uri="{FF2B5EF4-FFF2-40B4-BE49-F238E27FC236}">
                <a16:creationId xmlns:a16="http://schemas.microsoft.com/office/drawing/2014/main" id="{C2389038-1ADC-4D42-8C96-7433ADCAE1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9676145-83F0-462D-B4DC-257E7554CA24}"/>
              </a:ext>
            </a:extLst>
          </p:cNvPr>
          <p:cNvSpPr>
            <a:spLocks noGrp="1"/>
          </p:cNvSpPr>
          <p:nvPr>
            <p:ph type="title"/>
          </p:nvPr>
        </p:nvSpPr>
        <p:spPr>
          <a:xfrm>
            <a:off x="506601" y="434029"/>
            <a:ext cx="6467639" cy="1622322"/>
          </a:xfrm>
        </p:spPr>
        <p:txBody>
          <a:bodyPr vert="horz" lIns="91440" tIns="45720" rIns="91440" bIns="45720" rtlCol="0" anchor="ctr">
            <a:normAutofit/>
          </a:bodyPr>
          <a:lstStyle/>
          <a:p>
            <a:pPr>
              <a:lnSpc>
                <a:spcPct val="90000"/>
              </a:lnSpc>
            </a:pPr>
            <a:r>
              <a:rPr lang="en-US" sz="4000" b="1" i="0" kern="1200" dirty="0">
                <a:solidFill>
                  <a:schemeClr val="bg1"/>
                </a:solidFill>
                <a:latin typeface="+mj-lt"/>
                <a:ea typeface="+mj-ea"/>
                <a:cs typeface="+mj-cs"/>
              </a:rPr>
              <a:t>Te Whariki</a:t>
            </a:r>
            <a:r>
              <a:rPr lang="en-US" sz="2000" b="0" i="0" kern="1200" dirty="0">
                <a:solidFill>
                  <a:schemeClr val="bg1"/>
                </a:solidFill>
                <a:latin typeface="+mj-lt"/>
                <a:ea typeface="+mj-ea"/>
                <a:cs typeface="+mj-cs"/>
              </a:rPr>
              <a:t>…. </a:t>
            </a:r>
            <a:r>
              <a:rPr lang="en-US" sz="2000" dirty="0">
                <a:solidFill>
                  <a:schemeClr val="bg1"/>
                </a:solidFill>
              </a:rPr>
              <a:t>Is a</a:t>
            </a:r>
            <a:r>
              <a:rPr lang="en-US" sz="2000" b="0" i="0" kern="1200" dirty="0">
                <a:solidFill>
                  <a:schemeClr val="bg1"/>
                </a:solidFill>
                <a:latin typeface="+mj-lt"/>
                <a:ea typeface="+mj-ea"/>
                <a:cs typeface="+mj-cs"/>
              </a:rPr>
              <a:t> framework approach. </a:t>
            </a:r>
            <a:br>
              <a:rPr lang="en-US" sz="2000" b="0" i="0" kern="1200" dirty="0">
                <a:solidFill>
                  <a:schemeClr val="bg2"/>
                </a:solidFill>
                <a:latin typeface="+mj-lt"/>
                <a:ea typeface="+mj-ea"/>
                <a:cs typeface="+mj-cs"/>
              </a:rPr>
            </a:br>
            <a:br>
              <a:rPr lang="en-US" sz="2000" b="0" i="0" kern="1200" dirty="0">
                <a:solidFill>
                  <a:schemeClr val="bg2"/>
                </a:solidFill>
                <a:latin typeface="+mj-lt"/>
                <a:ea typeface="+mj-ea"/>
                <a:cs typeface="+mj-cs"/>
              </a:rPr>
            </a:br>
            <a:endParaRPr lang="en-US" sz="2000" b="0" i="0" kern="1200" dirty="0">
              <a:solidFill>
                <a:schemeClr val="bg2"/>
              </a:solidFill>
              <a:latin typeface="+mj-lt"/>
              <a:ea typeface="+mj-ea"/>
              <a:cs typeface="+mj-cs"/>
            </a:endParaRPr>
          </a:p>
        </p:txBody>
      </p:sp>
      <p:sp>
        <p:nvSpPr>
          <p:cNvPr id="3" name="TextBox 2">
            <a:extLst>
              <a:ext uri="{FF2B5EF4-FFF2-40B4-BE49-F238E27FC236}">
                <a16:creationId xmlns:a16="http://schemas.microsoft.com/office/drawing/2014/main" id="{8CBCFE4B-D4A9-42CD-9C29-646304F5F85A}"/>
              </a:ext>
            </a:extLst>
          </p:cNvPr>
          <p:cNvSpPr txBox="1"/>
          <p:nvPr/>
        </p:nvSpPr>
        <p:spPr>
          <a:xfrm>
            <a:off x="542465" y="1636392"/>
            <a:ext cx="6315977" cy="4301690"/>
          </a:xfrm>
          <a:prstGeom prst="rect">
            <a:avLst/>
          </a:prstGeom>
          <a:noFill/>
        </p:spPr>
        <p:txBody>
          <a:bodyPr wrap="square" rtlCol="0">
            <a:spAutoFit/>
          </a:bodyPr>
          <a:lstStyle/>
          <a:p>
            <a:pPr>
              <a:spcBef>
                <a:spcPts val="1000"/>
              </a:spcBef>
              <a:buClr>
                <a:schemeClr val="accent1"/>
              </a:buClr>
              <a:buSzPct val="80000"/>
            </a:pPr>
            <a:r>
              <a:rPr lang="en-US" sz="2800" b="1" dirty="0">
                <a:solidFill>
                  <a:schemeClr val="bg1"/>
                </a:solidFill>
              </a:rPr>
              <a:t>The curriculum framework</a:t>
            </a:r>
            <a:r>
              <a:rPr lang="en-US" sz="1200" b="1" dirty="0">
                <a:solidFill>
                  <a:schemeClr val="bg1"/>
                </a:solidFill>
              </a:rPr>
              <a:t>….</a:t>
            </a:r>
            <a:r>
              <a:rPr lang="en-US" sz="1600" b="1" dirty="0">
                <a:solidFill>
                  <a:schemeClr val="bg1"/>
                </a:solidFill>
              </a:rPr>
              <a:t> </a:t>
            </a:r>
            <a:r>
              <a:rPr lang="en-US" sz="1400" dirty="0">
                <a:solidFill>
                  <a:schemeClr val="bg1"/>
                </a:solidFill>
              </a:rPr>
              <a:t>is defined in terms of</a:t>
            </a:r>
            <a:r>
              <a:rPr lang="en-US" sz="1400" b="1" dirty="0">
                <a:solidFill>
                  <a:schemeClr val="bg1"/>
                </a:solidFill>
              </a:rPr>
              <a:t> ‘Principles, Strands, Goals and Learning Outcomes’.</a:t>
            </a:r>
          </a:p>
          <a:p>
            <a:pPr>
              <a:spcBef>
                <a:spcPts val="1000"/>
              </a:spcBef>
              <a:buClr>
                <a:schemeClr val="accent1"/>
              </a:buClr>
              <a:buSzPct val="80000"/>
              <a:buFont typeface="Wingdings 3" charset="2"/>
              <a:buChar char=""/>
            </a:pPr>
            <a:endParaRPr lang="en-US" sz="1600" b="1" dirty="0">
              <a:solidFill>
                <a:schemeClr val="bg1"/>
              </a:solidFill>
            </a:endParaRPr>
          </a:p>
          <a:p>
            <a:pPr>
              <a:spcBef>
                <a:spcPts val="1000"/>
              </a:spcBef>
              <a:buClr>
                <a:schemeClr val="accent1"/>
              </a:buClr>
              <a:buSzPct val="80000"/>
              <a:buFont typeface="Wingdings 3" charset="2"/>
              <a:buChar char=""/>
            </a:pPr>
            <a:r>
              <a:rPr lang="en-US" sz="1600" b="1" dirty="0">
                <a:solidFill>
                  <a:schemeClr val="bg1"/>
                </a:solidFill>
              </a:rPr>
              <a:t> </a:t>
            </a:r>
            <a:r>
              <a:rPr lang="en-US" sz="1400" dirty="0">
                <a:solidFill>
                  <a:schemeClr val="bg1"/>
                </a:solidFill>
              </a:rPr>
              <a:t>No set of formal subject-based teaching</a:t>
            </a:r>
          </a:p>
          <a:p>
            <a:pPr>
              <a:spcBef>
                <a:spcPts val="1000"/>
              </a:spcBef>
              <a:buClr>
                <a:schemeClr val="accent1"/>
              </a:buClr>
              <a:buSzPct val="80000"/>
              <a:buFont typeface="Wingdings 3" charset="2"/>
              <a:buChar char=""/>
            </a:pPr>
            <a:r>
              <a:rPr lang="en-US" sz="1400" dirty="0">
                <a:solidFill>
                  <a:schemeClr val="bg1"/>
                </a:solidFill>
              </a:rPr>
              <a:t> Guidance for teaching methods and assessment</a:t>
            </a:r>
          </a:p>
          <a:p>
            <a:pPr marL="285750" indent="-285750">
              <a:lnSpc>
                <a:spcPct val="90000"/>
              </a:lnSpc>
              <a:spcBef>
                <a:spcPts val="1000"/>
              </a:spcBef>
              <a:buClr>
                <a:schemeClr val="accent1"/>
              </a:buClr>
              <a:buSzPct val="80000"/>
              <a:buFont typeface="Wingdings 3" charset="2"/>
              <a:buChar char=""/>
            </a:pPr>
            <a:r>
              <a:rPr lang="en-US" sz="1400" dirty="0">
                <a:solidFill>
                  <a:schemeClr val="bg1"/>
                </a:solidFill>
              </a:rPr>
              <a:t>For children from birth to the age of 5</a:t>
            </a:r>
          </a:p>
          <a:p>
            <a:pPr marL="285750" indent="-285750">
              <a:lnSpc>
                <a:spcPct val="90000"/>
              </a:lnSpc>
              <a:spcBef>
                <a:spcPts val="1000"/>
              </a:spcBef>
              <a:buClr>
                <a:schemeClr val="accent1"/>
              </a:buClr>
              <a:buSzPct val="80000"/>
              <a:buFont typeface="Wingdings 3" charset="2"/>
              <a:buChar char=""/>
            </a:pPr>
            <a:r>
              <a:rPr lang="en-US" sz="1400" dirty="0">
                <a:solidFill>
                  <a:schemeClr val="bg1"/>
                </a:solidFill>
              </a:rPr>
              <a:t>Recognizes/reflects societal changes – bicultural perspective</a:t>
            </a:r>
          </a:p>
          <a:p>
            <a:pPr marL="285750" indent="-285750">
              <a:lnSpc>
                <a:spcPct val="90000"/>
              </a:lnSpc>
              <a:spcBef>
                <a:spcPts val="1000"/>
              </a:spcBef>
              <a:buClr>
                <a:schemeClr val="accent1"/>
              </a:buClr>
              <a:buSzPct val="80000"/>
              <a:buFont typeface="Wingdings 3" charset="2"/>
              <a:buChar char=""/>
            </a:pPr>
            <a:r>
              <a:rPr lang="en-US" sz="1400" dirty="0">
                <a:solidFill>
                  <a:schemeClr val="bg1"/>
                </a:solidFill>
              </a:rPr>
              <a:t>Focused on relationships in Maori community as well as parents and family</a:t>
            </a:r>
          </a:p>
          <a:p>
            <a:pPr marL="285750" indent="-285750">
              <a:lnSpc>
                <a:spcPct val="90000"/>
              </a:lnSpc>
              <a:spcBef>
                <a:spcPts val="1000"/>
              </a:spcBef>
              <a:buClr>
                <a:schemeClr val="accent1"/>
              </a:buClr>
              <a:buSzPct val="80000"/>
              <a:buFont typeface="Wingdings 3" charset="2"/>
              <a:buChar char=""/>
            </a:pPr>
            <a:r>
              <a:rPr lang="en-US" sz="1400" dirty="0">
                <a:solidFill>
                  <a:schemeClr val="bg1"/>
                </a:solidFill>
              </a:rPr>
              <a:t>Four principles</a:t>
            </a:r>
          </a:p>
          <a:p>
            <a:pPr marL="285750" indent="-285750">
              <a:lnSpc>
                <a:spcPct val="90000"/>
              </a:lnSpc>
              <a:spcBef>
                <a:spcPts val="1000"/>
              </a:spcBef>
              <a:buClr>
                <a:schemeClr val="accent1"/>
              </a:buClr>
              <a:buSzPct val="80000"/>
              <a:buFont typeface="Wingdings 3" charset="2"/>
              <a:buChar char=""/>
            </a:pPr>
            <a:r>
              <a:rPr lang="en-US" sz="1400" dirty="0">
                <a:solidFill>
                  <a:schemeClr val="bg1"/>
                </a:solidFill>
              </a:rPr>
              <a:t>Six Strands/goals</a:t>
            </a:r>
          </a:p>
          <a:p>
            <a:pPr marL="285750" indent="-285750">
              <a:lnSpc>
                <a:spcPct val="90000"/>
              </a:lnSpc>
              <a:spcBef>
                <a:spcPts val="1000"/>
              </a:spcBef>
              <a:buClr>
                <a:schemeClr val="accent1"/>
              </a:buClr>
              <a:buSzPct val="80000"/>
              <a:buFont typeface="Wingdings 3" charset="2"/>
              <a:buChar char=""/>
            </a:pPr>
            <a:r>
              <a:rPr lang="en-US" sz="1400" dirty="0">
                <a:solidFill>
                  <a:schemeClr val="bg1"/>
                </a:solidFill>
              </a:rPr>
              <a:t>Includes experiences child can face at home</a:t>
            </a:r>
          </a:p>
          <a:p>
            <a:pPr>
              <a:spcBef>
                <a:spcPts val="1000"/>
              </a:spcBef>
              <a:buClr>
                <a:schemeClr val="accent1"/>
              </a:buClr>
              <a:buSzPct val="80000"/>
            </a:pPr>
            <a:endParaRPr lang="en-US" sz="1400" dirty="0">
              <a:solidFill>
                <a:schemeClr val="bg1"/>
              </a:solidFill>
            </a:endParaRPr>
          </a:p>
        </p:txBody>
      </p:sp>
      <p:sp>
        <p:nvSpPr>
          <p:cNvPr id="6" name="TextBox 5">
            <a:extLst>
              <a:ext uri="{FF2B5EF4-FFF2-40B4-BE49-F238E27FC236}">
                <a16:creationId xmlns:a16="http://schemas.microsoft.com/office/drawing/2014/main" id="{1BF8166C-E3F7-456F-9873-F9CABE097934}"/>
              </a:ext>
            </a:extLst>
          </p:cNvPr>
          <p:cNvSpPr txBox="1"/>
          <p:nvPr/>
        </p:nvSpPr>
        <p:spPr>
          <a:xfrm>
            <a:off x="423335" y="6400312"/>
            <a:ext cx="2513080" cy="276999"/>
          </a:xfrm>
          <a:prstGeom prst="rect">
            <a:avLst/>
          </a:prstGeom>
          <a:noFill/>
        </p:spPr>
        <p:txBody>
          <a:bodyPr wrap="square" rtlCol="0">
            <a:spAutoFit/>
          </a:bodyPr>
          <a:lstStyle/>
          <a:p>
            <a:r>
              <a:rPr lang="en-GB" sz="1200" i="1" dirty="0"/>
              <a:t>(Ministry of education, 2017)</a:t>
            </a:r>
          </a:p>
        </p:txBody>
      </p:sp>
    </p:spTree>
    <p:extLst>
      <p:ext uri="{BB962C8B-B14F-4D97-AF65-F5344CB8AC3E}">
        <p14:creationId xmlns:p14="http://schemas.microsoft.com/office/powerpoint/2010/main" val="824670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6274FFD-7E39-4A1B-AD5D-DCF8BF843DD1}"/>
              </a:ext>
            </a:extLst>
          </p:cNvPr>
          <p:cNvSpPr txBox="1"/>
          <p:nvPr/>
        </p:nvSpPr>
        <p:spPr>
          <a:xfrm>
            <a:off x="44208" y="508818"/>
            <a:ext cx="8326196" cy="830997"/>
          </a:xfrm>
          <a:prstGeom prst="rect">
            <a:avLst/>
          </a:prstGeom>
          <a:noFill/>
        </p:spPr>
        <p:txBody>
          <a:bodyPr wrap="square" rtlCol="0">
            <a:spAutoFit/>
          </a:bodyPr>
          <a:lstStyle/>
          <a:p>
            <a:pPr>
              <a:spcBef>
                <a:spcPts val="1000"/>
              </a:spcBef>
              <a:buClr>
                <a:schemeClr val="accent1"/>
              </a:buClr>
              <a:buSzPct val="80000"/>
            </a:pPr>
            <a:r>
              <a:rPr lang="en-US" sz="1600" i="1" dirty="0">
                <a:latin typeface="Calibri" panose="020F0502020204030204" pitchFamily="34" charset="0"/>
                <a:cs typeface="Calibri" panose="020F0502020204030204" pitchFamily="34" charset="0"/>
              </a:rPr>
              <a:t>The </a:t>
            </a:r>
            <a:r>
              <a:rPr lang="en-US" sz="1600" b="1" i="1" dirty="0">
                <a:latin typeface="Calibri" panose="020F0502020204030204" pitchFamily="34" charset="0"/>
                <a:cs typeface="Calibri" panose="020F0502020204030204" pitchFamily="34" charset="0"/>
              </a:rPr>
              <a:t>VISION</a:t>
            </a:r>
            <a:r>
              <a:rPr lang="en-US" sz="1600" i="1" dirty="0">
                <a:latin typeface="Calibri" panose="020F0502020204030204" pitchFamily="34" charset="0"/>
                <a:cs typeface="Calibri" panose="020F0502020204030204" pitchFamily="34" charset="0"/>
              </a:rPr>
              <a:t> is for all…… ‘To grow up as competent and confident learners and communicators, healthy in mind, body, and spirit, secure in their sense of belonging and in the knowledge that they make a valued contribution to the world’ </a:t>
            </a:r>
            <a:r>
              <a:rPr lang="en-US" sz="1100" i="1" dirty="0">
                <a:latin typeface="Calibri" panose="020F0502020204030204" pitchFamily="34" charset="0"/>
                <a:cs typeface="Calibri" panose="020F0502020204030204" pitchFamily="34" charset="0"/>
              </a:rPr>
              <a:t>(Ministry of Education, 1996, p. 9). </a:t>
            </a:r>
            <a:endParaRPr lang="en-US" i="1" dirty="0">
              <a:latin typeface="Calibri" panose="020F0502020204030204" pitchFamily="34" charset="0"/>
              <a:cs typeface="Calibri" panose="020F0502020204030204" pitchFamily="34" charset="0"/>
            </a:endParaRPr>
          </a:p>
        </p:txBody>
      </p:sp>
      <p:pic>
        <p:nvPicPr>
          <p:cNvPr id="3" name="Picture 2" descr="A close up of a device&#10;&#10;Description generated with high confidence">
            <a:extLst>
              <a:ext uri="{FF2B5EF4-FFF2-40B4-BE49-F238E27FC236}">
                <a16:creationId xmlns:a16="http://schemas.microsoft.com/office/drawing/2014/main" id="{D5318209-24CC-4B68-9391-3E2BD7B409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279" y="1541188"/>
            <a:ext cx="4536799" cy="5208104"/>
          </a:xfrm>
          <a:prstGeom prst="rect">
            <a:avLst/>
          </a:prstGeom>
        </p:spPr>
      </p:pic>
      <p:sp>
        <p:nvSpPr>
          <p:cNvPr id="4" name="TextBox 3">
            <a:extLst>
              <a:ext uri="{FF2B5EF4-FFF2-40B4-BE49-F238E27FC236}">
                <a16:creationId xmlns:a16="http://schemas.microsoft.com/office/drawing/2014/main" id="{D6BB2B31-6146-48BF-BEAF-87EBCD85B42D}"/>
              </a:ext>
            </a:extLst>
          </p:cNvPr>
          <p:cNvSpPr txBox="1"/>
          <p:nvPr/>
        </p:nvSpPr>
        <p:spPr>
          <a:xfrm>
            <a:off x="44208" y="108708"/>
            <a:ext cx="5358849" cy="400110"/>
          </a:xfrm>
          <a:prstGeom prst="rect">
            <a:avLst/>
          </a:prstGeom>
          <a:noFill/>
        </p:spPr>
        <p:txBody>
          <a:bodyPr wrap="square" rtlCol="0">
            <a:spAutoFit/>
          </a:bodyPr>
          <a:lstStyle/>
          <a:p>
            <a:r>
              <a:rPr lang="en-GB" sz="2000" b="1" dirty="0"/>
              <a:t>‘A woven mat is for all to stand on’ </a:t>
            </a:r>
            <a:r>
              <a:rPr lang="en-GB" sz="1100" i="1" dirty="0"/>
              <a:t>(May, 2017)</a:t>
            </a:r>
            <a:endParaRPr lang="en-GB" i="1" dirty="0"/>
          </a:p>
        </p:txBody>
      </p:sp>
      <p:sp>
        <p:nvSpPr>
          <p:cNvPr id="5" name="TextBox 4">
            <a:extLst>
              <a:ext uri="{FF2B5EF4-FFF2-40B4-BE49-F238E27FC236}">
                <a16:creationId xmlns:a16="http://schemas.microsoft.com/office/drawing/2014/main" id="{6E95016A-83E9-4325-9AD9-98398F2EF33C}"/>
              </a:ext>
            </a:extLst>
          </p:cNvPr>
          <p:cNvSpPr txBox="1"/>
          <p:nvPr/>
        </p:nvSpPr>
        <p:spPr>
          <a:xfrm>
            <a:off x="4975932" y="1824867"/>
            <a:ext cx="6788943" cy="4278094"/>
          </a:xfrm>
          <a:prstGeom prst="rect">
            <a:avLst/>
          </a:prstGeom>
          <a:noFill/>
        </p:spPr>
        <p:txBody>
          <a:bodyPr wrap="square" rtlCol="0">
            <a:spAutoFit/>
          </a:bodyPr>
          <a:lstStyle/>
          <a:p>
            <a:pPr marL="285750" indent="-285750">
              <a:buFont typeface="Arial" panose="020B0604020202020204" pitchFamily="34" charset="0"/>
              <a:buChar char="•"/>
            </a:pPr>
            <a:r>
              <a:rPr lang="en-GB" sz="1600" dirty="0"/>
              <a:t>Principles are weaved together to form a local curriculum</a:t>
            </a:r>
          </a:p>
          <a:p>
            <a:pPr marL="285750" indent="-285750">
              <a:buFont typeface="Arial" panose="020B0604020202020204" pitchFamily="34" charset="0"/>
              <a:buChar char="•"/>
            </a:pPr>
            <a:r>
              <a:rPr lang="en-GB" sz="1600" dirty="0"/>
              <a:t>Teachers have an important role in encouraging all children to participate in a wide range of enriching environments</a:t>
            </a:r>
          </a:p>
          <a:p>
            <a:pPr marL="285750" indent="-285750">
              <a:buFont typeface="Arial" panose="020B0604020202020204" pitchFamily="34" charset="0"/>
              <a:buChar char="•"/>
            </a:pPr>
            <a:r>
              <a:rPr lang="en-GB" sz="1600" dirty="0"/>
              <a:t>Play is vital</a:t>
            </a:r>
          </a:p>
          <a:p>
            <a:pPr marL="285750" indent="-285750">
              <a:buFont typeface="Arial" panose="020B0604020202020204" pitchFamily="34" charset="0"/>
              <a:buChar char="•"/>
            </a:pPr>
            <a:r>
              <a:rPr lang="en-GB" sz="1600" dirty="0"/>
              <a:t>Holistic approach</a:t>
            </a:r>
          </a:p>
          <a:p>
            <a:pPr marL="285750" indent="-285750">
              <a:buFont typeface="Arial" panose="020B0604020202020204" pitchFamily="34" charset="0"/>
              <a:buChar char="•"/>
            </a:pPr>
            <a:r>
              <a:rPr lang="en-GB" sz="1600" dirty="0"/>
              <a:t>The  learning outcomes of each strand are broad compasses that incorporate skills over time – inform curriculum planning.</a:t>
            </a:r>
          </a:p>
          <a:p>
            <a:endParaRPr lang="en-GB" sz="1600" dirty="0"/>
          </a:p>
          <a:p>
            <a:pPr marL="285750" indent="-285750">
              <a:buFont typeface="Arial" panose="020B0604020202020204" pitchFamily="34" charset="0"/>
              <a:buChar char="•"/>
            </a:pPr>
            <a:r>
              <a:rPr lang="en-GB" sz="1600" dirty="0"/>
              <a:t>Services are not state-owned, provided or managed. </a:t>
            </a:r>
          </a:p>
          <a:p>
            <a:pPr marL="285750" indent="-285750">
              <a:buFont typeface="Arial" panose="020B0604020202020204" pitchFamily="34" charset="0"/>
              <a:buChar char="•"/>
            </a:pPr>
            <a:r>
              <a:rPr lang="en-GB" sz="1600" dirty="0"/>
              <a:t>These services usually include kindergartens, </a:t>
            </a:r>
            <a:r>
              <a:rPr lang="en-GB" sz="1600" dirty="0" err="1"/>
              <a:t>kōhanga</a:t>
            </a:r>
            <a:r>
              <a:rPr lang="en-GB" sz="1600" dirty="0"/>
              <a:t> </a:t>
            </a:r>
            <a:r>
              <a:rPr lang="en-GB" sz="1600" dirty="0" err="1"/>
              <a:t>reo</a:t>
            </a:r>
            <a:r>
              <a:rPr lang="en-GB" sz="1600" dirty="0"/>
              <a:t>, playcentres, and child care services.</a:t>
            </a:r>
          </a:p>
          <a:p>
            <a:endParaRPr lang="en-GB" sz="1600" dirty="0"/>
          </a:p>
          <a:p>
            <a:pPr marL="285750" indent="-285750">
              <a:buFont typeface="Arial" panose="020B0604020202020204" pitchFamily="34" charset="0"/>
              <a:buChar char="•"/>
            </a:pPr>
            <a:r>
              <a:rPr lang="en-GB" sz="1600" dirty="0"/>
              <a:t>Attendance is voluntary up to age of 6.</a:t>
            </a:r>
          </a:p>
          <a:p>
            <a:pPr marL="285750" indent="-285750">
              <a:buFont typeface="Arial" panose="020B0604020202020204" pitchFamily="34" charset="0"/>
              <a:buChar char="•"/>
            </a:pPr>
            <a:r>
              <a:rPr lang="en-GB" sz="1600" dirty="0"/>
              <a:t>Statistics show:  Approx. </a:t>
            </a:r>
            <a:r>
              <a:rPr lang="en-GB" sz="1600" b="1" dirty="0"/>
              <a:t>58.7% - </a:t>
            </a:r>
            <a:r>
              <a:rPr lang="en-GB" sz="1600" dirty="0"/>
              <a:t>birth to 5 attend</a:t>
            </a:r>
          </a:p>
          <a:p>
            <a:pPr marL="285750" indent="-285750">
              <a:buFont typeface="Arial" panose="020B0604020202020204" pitchFamily="34" charset="0"/>
              <a:buChar char="•"/>
            </a:pPr>
            <a:r>
              <a:rPr lang="en-GB" sz="1600" dirty="0"/>
              <a:t>                           </a:t>
            </a:r>
            <a:r>
              <a:rPr lang="en-GB" sz="1600" b="1" dirty="0"/>
              <a:t>95.1% </a:t>
            </a:r>
            <a:r>
              <a:rPr lang="en-GB" sz="1600" dirty="0"/>
              <a:t>of 5-year-old </a:t>
            </a:r>
            <a:r>
              <a:rPr lang="en-GB" sz="1200" i="1" dirty="0"/>
              <a:t>(Educationcounts.govt.nz, 2017)</a:t>
            </a:r>
          </a:p>
          <a:p>
            <a:pPr marL="285750" indent="-285750">
              <a:buFont typeface="Arial" panose="020B0604020202020204" pitchFamily="34" charset="0"/>
              <a:buChar char="•"/>
            </a:pPr>
            <a:r>
              <a:rPr lang="en-GB" sz="1600" dirty="0"/>
              <a:t>Adult to child ratio – 10 children under 2 – 2 adults</a:t>
            </a:r>
          </a:p>
          <a:p>
            <a:r>
              <a:rPr lang="en-GB" sz="1600" dirty="0"/>
              <a:t>                                        - 30 children over 2 – 3 adults</a:t>
            </a:r>
          </a:p>
        </p:txBody>
      </p:sp>
    </p:spTree>
    <p:extLst>
      <p:ext uri="{BB962C8B-B14F-4D97-AF65-F5344CB8AC3E}">
        <p14:creationId xmlns:p14="http://schemas.microsoft.com/office/powerpoint/2010/main" val="3832008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descr="A picture containing kitchenware&#10;&#10;Description generated with very high confidence">
            <a:extLst>
              <a:ext uri="{FF2B5EF4-FFF2-40B4-BE49-F238E27FC236}">
                <a16:creationId xmlns:a16="http://schemas.microsoft.com/office/drawing/2014/main" id="{AC2A3D19-388C-41B5-89A0-8C350660FB8C}"/>
              </a:ext>
            </a:extLst>
          </p:cNvPr>
          <p:cNvPicPr>
            <a:picLocks noChangeAspect="1"/>
          </p:cNvPicPr>
          <p:nvPr/>
        </p:nvPicPr>
        <p:blipFill rotWithShape="1">
          <a:blip r:embed="rId2">
            <a:extLst>
              <a:ext uri="{28A0092B-C50C-407E-A947-70E740481C1C}">
                <a14:useLocalDpi xmlns:a14="http://schemas.microsoft.com/office/drawing/2010/main" val="0"/>
              </a:ext>
            </a:extLst>
          </a:blip>
          <a:srcRect l="6697" r="-2" b="-2"/>
          <a:stretch/>
        </p:blipFill>
        <p:spPr>
          <a:xfrm>
            <a:off x="1151467" y="2775951"/>
            <a:ext cx="3031901"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F3C9F9CD-B554-4753-8111-2AF9EB041EDA}"/>
              </a:ext>
            </a:extLst>
          </p:cNvPr>
          <p:cNvSpPr>
            <a:spLocks noGrp="1"/>
          </p:cNvSpPr>
          <p:nvPr>
            <p:ph type="title"/>
          </p:nvPr>
        </p:nvSpPr>
        <p:spPr>
          <a:xfrm>
            <a:off x="652034" y="650646"/>
            <a:ext cx="8761413" cy="728480"/>
          </a:xfrm>
        </p:spPr>
        <p:txBody>
          <a:bodyPr>
            <a:normAutofit/>
          </a:bodyPr>
          <a:lstStyle/>
          <a:p>
            <a:r>
              <a:rPr lang="en-GB" b="1" dirty="0"/>
              <a:t>Positives….</a:t>
            </a:r>
          </a:p>
        </p:txBody>
      </p:sp>
      <p:sp>
        <p:nvSpPr>
          <p:cNvPr id="10" name="Content Placeholder 9"/>
          <p:cNvSpPr>
            <a:spLocks noGrp="1"/>
          </p:cNvSpPr>
          <p:nvPr>
            <p:ph idx="1"/>
          </p:nvPr>
        </p:nvSpPr>
        <p:spPr>
          <a:xfrm>
            <a:off x="4641336" y="2603500"/>
            <a:ext cx="6551597" cy="3416300"/>
          </a:xfrm>
        </p:spPr>
        <p:txBody>
          <a:bodyPr anchor="ctr">
            <a:normAutofit fontScale="92500" lnSpcReduction="20000"/>
          </a:bodyPr>
          <a:lstStyle/>
          <a:p>
            <a:r>
              <a:rPr lang="en-US" dirty="0"/>
              <a:t>It has had enormous impact on other world early year  curriculums</a:t>
            </a:r>
          </a:p>
          <a:p>
            <a:r>
              <a:rPr lang="en-US" dirty="0"/>
              <a:t>Cullen (1996) believes it has a ‘gospel like status’</a:t>
            </a:r>
          </a:p>
          <a:p>
            <a:r>
              <a:rPr lang="en-US" dirty="0"/>
              <a:t>It has played an essential role in putting New Zealand at world stage (Nuttall 2005)</a:t>
            </a:r>
          </a:p>
          <a:p>
            <a:r>
              <a:rPr lang="en-US" dirty="0"/>
              <a:t>Flexible approach</a:t>
            </a:r>
          </a:p>
          <a:p>
            <a:r>
              <a:rPr lang="en-US" dirty="0"/>
              <a:t>Parental involvement</a:t>
            </a:r>
          </a:p>
          <a:p>
            <a:r>
              <a:rPr lang="en-US" dirty="0"/>
              <a:t>Child can form a strong identity at young age</a:t>
            </a:r>
          </a:p>
          <a:p>
            <a:r>
              <a:rPr lang="en-US" dirty="0"/>
              <a:t>Tyler (2003) believes that it allows teachers to have their own learning journey as well as the children</a:t>
            </a:r>
          </a:p>
          <a:p>
            <a:r>
              <a:rPr lang="en-US" dirty="0"/>
              <a:t>Widespread support placed on its value</a:t>
            </a:r>
          </a:p>
          <a:p>
            <a:endParaRPr lang="en-US" dirty="0"/>
          </a:p>
        </p:txBody>
      </p:sp>
      <p:sp>
        <p:nvSpPr>
          <p:cNvPr id="3" name="TextBox 2">
            <a:extLst>
              <a:ext uri="{FF2B5EF4-FFF2-40B4-BE49-F238E27FC236}">
                <a16:creationId xmlns:a16="http://schemas.microsoft.com/office/drawing/2014/main" id="{3E80E6D4-E157-4714-9E10-609A0666E23B}"/>
              </a:ext>
            </a:extLst>
          </p:cNvPr>
          <p:cNvSpPr txBox="1"/>
          <p:nvPr/>
        </p:nvSpPr>
        <p:spPr>
          <a:xfrm>
            <a:off x="10287000" y="6350000"/>
            <a:ext cx="2362200" cy="307777"/>
          </a:xfrm>
          <a:prstGeom prst="rect">
            <a:avLst/>
          </a:prstGeom>
          <a:noFill/>
        </p:spPr>
        <p:txBody>
          <a:bodyPr wrap="square" rtlCol="0">
            <a:spAutoFit/>
          </a:bodyPr>
          <a:lstStyle/>
          <a:p>
            <a:r>
              <a:rPr lang="en-GB" sz="1400" dirty="0"/>
              <a:t>(</a:t>
            </a:r>
            <a:r>
              <a:rPr lang="en-GB" sz="1400" dirty="0" err="1"/>
              <a:t>Blaiklock</a:t>
            </a:r>
            <a:r>
              <a:rPr lang="en-GB" sz="1400" dirty="0"/>
              <a:t>, 2010)</a:t>
            </a:r>
          </a:p>
        </p:txBody>
      </p:sp>
    </p:spTree>
    <p:extLst>
      <p:ext uri="{BB962C8B-B14F-4D97-AF65-F5344CB8AC3E}">
        <p14:creationId xmlns:p14="http://schemas.microsoft.com/office/powerpoint/2010/main" val="1299964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rawing of a cartoon character&#10;&#10;Description generated with high confidence">
            <a:extLst>
              <a:ext uri="{FF2B5EF4-FFF2-40B4-BE49-F238E27FC236}">
                <a16:creationId xmlns:a16="http://schemas.microsoft.com/office/drawing/2014/main" id="{9C2CF1C5-47DF-41E2-ACF1-147ACE564B77}"/>
              </a:ext>
            </a:extLst>
          </p:cNvPr>
          <p:cNvPicPr>
            <a:picLocks noChangeAspect="1"/>
          </p:cNvPicPr>
          <p:nvPr/>
        </p:nvPicPr>
        <p:blipFill rotWithShape="1">
          <a:blip r:embed="rId2">
            <a:extLst>
              <a:ext uri="{28A0092B-C50C-407E-A947-70E740481C1C}">
                <a14:useLocalDpi xmlns:a14="http://schemas.microsoft.com/office/drawing/2010/main" val="0"/>
              </a:ext>
            </a:extLst>
          </a:blip>
          <a:srcRect l="2487" r="4033" b="-2"/>
          <a:stretch/>
        </p:blipFill>
        <p:spPr>
          <a:xfrm>
            <a:off x="1151467" y="2775951"/>
            <a:ext cx="3031901"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B446924F-75B3-48CB-BE10-F27FDF9F849B}"/>
              </a:ext>
            </a:extLst>
          </p:cNvPr>
          <p:cNvSpPr>
            <a:spLocks noGrp="1"/>
          </p:cNvSpPr>
          <p:nvPr>
            <p:ph type="title"/>
          </p:nvPr>
        </p:nvSpPr>
        <p:spPr>
          <a:xfrm>
            <a:off x="620565" y="650646"/>
            <a:ext cx="8761413" cy="728480"/>
          </a:xfrm>
        </p:spPr>
        <p:txBody>
          <a:bodyPr>
            <a:normAutofit/>
          </a:bodyPr>
          <a:lstStyle/>
          <a:p>
            <a:r>
              <a:rPr lang="en-GB" b="1" dirty="0"/>
              <a:t>Negatives….</a:t>
            </a:r>
          </a:p>
        </p:txBody>
      </p:sp>
      <p:sp>
        <p:nvSpPr>
          <p:cNvPr id="3" name="Content Placeholder 2">
            <a:extLst>
              <a:ext uri="{FF2B5EF4-FFF2-40B4-BE49-F238E27FC236}">
                <a16:creationId xmlns:a16="http://schemas.microsoft.com/office/drawing/2014/main" id="{A2C84BCA-32E2-48C6-B844-CF96230696FA}"/>
              </a:ext>
            </a:extLst>
          </p:cNvPr>
          <p:cNvSpPr>
            <a:spLocks noGrp="1"/>
          </p:cNvSpPr>
          <p:nvPr>
            <p:ph idx="1"/>
          </p:nvPr>
        </p:nvSpPr>
        <p:spPr>
          <a:xfrm>
            <a:off x="4732835" y="3183050"/>
            <a:ext cx="6551597" cy="3416300"/>
          </a:xfrm>
        </p:spPr>
        <p:txBody>
          <a:bodyPr anchor="ctr">
            <a:normAutofit fontScale="85000" lnSpcReduction="20000"/>
          </a:bodyPr>
          <a:lstStyle/>
          <a:p>
            <a:r>
              <a:rPr lang="en-GB" dirty="0"/>
              <a:t>Hedges and Cullen (2005) question the broad nature of the curriculum</a:t>
            </a:r>
          </a:p>
          <a:p>
            <a:r>
              <a:rPr lang="en-GB" dirty="0"/>
              <a:t>A curriculum as ‘everything the learner experiences’ is very difficult to put into practice (Nuttall 2002) </a:t>
            </a:r>
          </a:p>
          <a:p>
            <a:r>
              <a:rPr lang="en-GB" dirty="0"/>
              <a:t>Teachers becoming too familiar?</a:t>
            </a:r>
          </a:p>
          <a:p>
            <a:r>
              <a:rPr lang="en-GB" dirty="0"/>
              <a:t>No longer provides stretch or challenge for many services? </a:t>
            </a:r>
          </a:p>
          <a:p>
            <a:r>
              <a:rPr lang="en-GB" dirty="0"/>
              <a:t>Smith (2011) believes it places a big demand on teachers</a:t>
            </a:r>
          </a:p>
          <a:p>
            <a:r>
              <a:rPr lang="en-GB" dirty="0"/>
              <a:t>Te One (2003) noted that numerous teachers found it difficult to apply Te </a:t>
            </a:r>
            <a:r>
              <a:rPr lang="en-GB" dirty="0" err="1"/>
              <a:t>Whariki</a:t>
            </a:r>
            <a:r>
              <a:rPr lang="en-GB" dirty="0"/>
              <a:t> in a different and progressive way.  </a:t>
            </a:r>
          </a:p>
          <a:p>
            <a:r>
              <a:rPr lang="en-GB" dirty="0"/>
              <a:t>Lack of attention on to subject-based knowledge</a:t>
            </a:r>
          </a:p>
          <a:p>
            <a:r>
              <a:rPr lang="en-GB" dirty="0"/>
              <a:t>There is a need to fully explore the learning outcomes</a:t>
            </a:r>
          </a:p>
          <a:p>
            <a:r>
              <a:rPr lang="en-GB" dirty="0"/>
              <a:t>Is it really a bi-cultural curriculum?</a:t>
            </a:r>
          </a:p>
          <a:p>
            <a:endParaRPr lang="en-GB" dirty="0"/>
          </a:p>
          <a:p>
            <a:endParaRPr lang="en-GB" dirty="0"/>
          </a:p>
          <a:p>
            <a:endParaRPr lang="en-GB" dirty="0"/>
          </a:p>
        </p:txBody>
      </p:sp>
      <p:sp>
        <p:nvSpPr>
          <p:cNvPr id="4" name="TextBox 3">
            <a:extLst>
              <a:ext uri="{FF2B5EF4-FFF2-40B4-BE49-F238E27FC236}">
                <a16:creationId xmlns:a16="http://schemas.microsoft.com/office/drawing/2014/main" id="{D3A2BE5C-D017-4BBD-82AA-4264A1E15FEE}"/>
              </a:ext>
            </a:extLst>
          </p:cNvPr>
          <p:cNvSpPr txBox="1"/>
          <p:nvPr/>
        </p:nvSpPr>
        <p:spPr>
          <a:xfrm>
            <a:off x="10435590" y="6337740"/>
            <a:ext cx="2606040" cy="261610"/>
          </a:xfrm>
          <a:prstGeom prst="rect">
            <a:avLst/>
          </a:prstGeom>
          <a:noFill/>
        </p:spPr>
        <p:txBody>
          <a:bodyPr wrap="square" rtlCol="0">
            <a:spAutoFit/>
          </a:bodyPr>
          <a:lstStyle/>
          <a:p>
            <a:r>
              <a:rPr lang="en-GB" sz="1100" b="1" dirty="0"/>
              <a:t>(Anderson, 2016)</a:t>
            </a:r>
          </a:p>
        </p:txBody>
      </p:sp>
    </p:spTree>
    <p:extLst>
      <p:ext uri="{BB962C8B-B14F-4D97-AF65-F5344CB8AC3E}">
        <p14:creationId xmlns:p14="http://schemas.microsoft.com/office/powerpoint/2010/main" val="1328741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5BF82568-1A10-4641-B53A-E783AAD10B6C}"/>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2" name="Rectangle 51">
              <a:extLst>
                <a:ext uri="{FF2B5EF4-FFF2-40B4-BE49-F238E27FC236}">
                  <a16:creationId xmlns:a16="http://schemas.microsoft.com/office/drawing/2014/main" id="{1A3D0FDE-1217-4054-956A-5E679AD9DF75}"/>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Oval 52">
              <a:extLst>
                <a:ext uri="{FF2B5EF4-FFF2-40B4-BE49-F238E27FC236}">
                  <a16:creationId xmlns:a16="http://schemas.microsoft.com/office/drawing/2014/main" id="{B4C24324-FAB8-4E90-BF7B-9719C4358ECE}"/>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4" name="Oval 53">
              <a:extLst>
                <a:ext uri="{FF2B5EF4-FFF2-40B4-BE49-F238E27FC236}">
                  <a16:creationId xmlns:a16="http://schemas.microsoft.com/office/drawing/2014/main" id="{772ECB2A-A355-44A9-963E-9A55CBF7C5D9}"/>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5" name="Oval 54">
              <a:extLst>
                <a:ext uri="{FF2B5EF4-FFF2-40B4-BE49-F238E27FC236}">
                  <a16:creationId xmlns:a16="http://schemas.microsoft.com/office/drawing/2014/main" id="{6E5E7D5B-5B2A-4857-9E49-836B237E9C97}"/>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6" name="Rectangle 55">
              <a:extLst>
                <a:ext uri="{FF2B5EF4-FFF2-40B4-BE49-F238E27FC236}">
                  <a16:creationId xmlns:a16="http://schemas.microsoft.com/office/drawing/2014/main" id="{C355B74E-705E-4D3B-AF9B-1AA4DC2BC2A5}"/>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57" name="Freeform 5">
              <a:extLst>
                <a:ext uri="{FF2B5EF4-FFF2-40B4-BE49-F238E27FC236}">
                  <a16:creationId xmlns:a16="http://schemas.microsoft.com/office/drawing/2014/main" id="{2380B8C1-4945-43C8-8E62-14BC1B4258D4}"/>
                </a:ext>
              </a:extLst>
            </p:cNvPr>
            <p:cNvSpPr/>
            <p:nvPr>
              <p:extLst>
                <p:ext uri="{386F3935-93C4-4BCD-93E2-E3B085C9AB24}">
                  <p16:designElem xmlns:p16="http://schemas.microsoft.com/office/powerpoint/2015/main" val="1"/>
                </p:ext>
              </p:extLst>
            </p:nvPr>
          </p:nvSpPr>
          <p:spPr bwMode="gray">
            <a:xfrm rot="16200000">
              <a:off x="45639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58" name="Freeform 5">
              <a:extLst>
                <a:ext uri="{FF2B5EF4-FFF2-40B4-BE49-F238E27FC236}">
                  <a16:creationId xmlns:a16="http://schemas.microsoft.com/office/drawing/2014/main" id="{B179D13E-E1A8-4FC5-B60A-10092CC1E5D2}"/>
                </a:ext>
              </a:extLst>
            </p:cNvPr>
            <p:cNvSpPr/>
            <p:nvPr>
              <p:extLst>
                <p:ext uri="{386F3935-93C4-4BCD-93E2-E3B085C9AB24}">
                  <p16:designElem xmlns:p16="http://schemas.microsoft.com/office/powerpoint/2015/main" val="1"/>
                </p:ext>
              </p:extLst>
            </p:nvPr>
          </p:nvSpPr>
          <p:spPr bwMode="gray">
            <a:xfrm rot="15922489">
              <a:off x="5475080"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9" name="Freeform 5">
              <a:extLst>
                <a:ext uri="{FF2B5EF4-FFF2-40B4-BE49-F238E27FC236}">
                  <a16:creationId xmlns:a16="http://schemas.microsoft.com/office/drawing/2014/main" id="{AFA7659A-B03D-4352-B716-F721BA005C9C}"/>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1" name="Rectangle 60">
            <a:extLst>
              <a:ext uri="{FF2B5EF4-FFF2-40B4-BE49-F238E27FC236}">
                <a16:creationId xmlns:a16="http://schemas.microsoft.com/office/drawing/2014/main" id="{F8CED34E-94D1-45D6-A770-785273CEB41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73C5CA0-7450-40B2-ABA4-74262F6A5822}"/>
              </a:ext>
            </a:extLst>
          </p:cNvPr>
          <p:cNvSpPr>
            <a:spLocks noGrp="1"/>
          </p:cNvSpPr>
          <p:nvPr>
            <p:ph type="title"/>
          </p:nvPr>
        </p:nvSpPr>
        <p:spPr>
          <a:xfrm>
            <a:off x="504253" y="962332"/>
            <a:ext cx="6209299" cy="666135"/>
          </a:xfrm>
        </p:spPr>
        <p:txBody>
          <a:bodyPr>
            <a:normAutofit fontScale="90000"/>
          </a:bodyPr>
          <a:lstStyle/>
          <a:p>
            <a:r>
              <a:rPr lang="en-GB" sz="4000" b="1" dirty="0">
                <a:solidFill>
                  <a:schemeClr val="bg1"/>
                </a:solidFill>
              </a:rPr>
              <a:t>Foundation Stage (EYFS)</a:t>
            </a:r>
            <a:r>
              <a:rPr lang="en-GB" sz="2200" dirty="0">
                <a:solidFill>
                  <a:schemeClr val="bg1"/>
                </a:solidFill>
              </a:rPr>
              <a:t>… </a:t>
            </a:r>
            <a:r>
              <a:rPr lang="en-GB" sz="1800" dirty="0">
                <a:solidFill>
                  <a:schemeClr val="bg1"/>
                </a:solidFill>
              </a:rPr>
              <a:t>is a framework providing early education with set standards for learning, development and care</a:t>
            </a:r>
            <a:r>
              <a:rPr lang="en-GB" sz="2200" dirty="0">
                <a:solidFill>
                  <a:schemeClr val="bg1"/>
                </a:solidFill>
              </a:rPr>
              <a:t>.</a:t>
            </a:r>
            <a:br>
              <a:rPr lang="en-GB" sz="1800" dirty="0"/>
            </a:br>
            <a:br>
              <a:rPr lang="en-GB" sz="1800" dirty="0"/>
            </a:br>
            <a:endParaRPr lang="en-GB" sz="1800" b="1" dirty="0"/>
          </a:p>
        </p:txBody>
      </p:sp>
      <p:sp>
        <p:nvSpPr>
          <p:cNvPr id="3" name="Content Placeholder 2">
            <a:extLst>
              <a:ext uri="{FF2B5EF4-FFF2-40B4-BE49-F238E27FC236}">
                <a16:creationId xmlns:a16="http://schemas.microsoft.com/office/drawing/2014/main" id="{3252E933-F758-46D4-813E-706A37F3B6EA}"/>
              </a:ext>
            </a:extLst>
          </p:cNvPr>
          <p:cNvSpPr>
            <a:spLocks noGrp="1"/>
          </p:cNvSpPr>
          <p:nvPr>
            <p:ph idx="1"/>
          </p:nvPr>
        </p:nvSpPr>
        <p:spPr>
          <a:xfrm>
            <a:off x="562713" y="3277080"/>
            <a:ext cx="6209299" cy="2928783"/>
          </a:xfrm>
        </p:spPr>
        <p:txBody>
          <a:bodyPr anchor="ctr">
            <a:normAutofit fontScale="85000" lnSpcReduction="20000"/>
          </a:bodyPr>
          <a:lstStyle/>
          <a:p>
            <a:r>
              <a:rPr lang="en-GB" dirty="0">
                <a:solidFill>
                  <a:schemeClr val="bg1"/>
                </a:solidFill>
              </a:rPr>
              <a:t>National framework introduced in 1988</a:t>
            </a:r>
          </a:p>
          <a:p>
            <a:r>
              <a:rPr lang="en-GB" dirty="0">
                <a:solidFill>
                  <a:schemeClr val="bg1"/>
                </a:solidFill>
              </a:rPr>
              <a:t>Birth – 5 years</a:t>
            </a:r>
          </a:p>
          <a:p>
            <a:r>
              <a:rPr lang="en-GB" dirty="0">
                <a:solidFill>
                  <a:schemeClr val="bg1"/>
                </a:solidFill>
              </a:rPr>
              <a:t>Four overarching principles</a:t>
            </a:r>
          </a:p>
          <a:p>
            <a:r>
              <a:rPr lang="en-GB" dirty="0">
                <a:solidFill>
                  <a:schemeClr val="bg1"/>
                </a:solidFill>
              </a:rPr>
              <a:t>Three prime areas</a:t>
            </a:r>
          </a:p>
          <a:p>
            <a:r>
              <a:rPr lang="en-GB" dirty="0">
                <a:solidFill>
                  <a:schemeClr val="bg1"/>
                </a:solidFill>
              </a:rPr>
              <a:t>Four specific learning areas – subject based</a:t>
            </a:r>
          </a:p>
          <a:p>
            <a:r>
              <a:rPr lang="en-GB" dirty="0">
                <a:solidFill>
                  <a:schemeClr val="bg1"/>
                </a:solidFill>
              </a:rPr>
              <a:t>Learning goals</a:t>
            </a:r>
          </a:p>
          <a:p>
            <a:r>
              <a:rPr lang="en-GB" dirty="0">
                <a:solidFill>
                  <a:schemeClr val="bg1"/>
                </a:solidFill>
              </a:rPr>
              <a:t>All schools and OFSTED – registered early years settings follow this framework </a:t>
            </a:r>
          </a:p>
          <a:p>
            <a:r>
              <a:rPr lang="en-GB" dirty="0">
                <a:solidFill>
                  <a:schemeClr val="bg1"/>
                </a:solidFill>
              </a:rPr>
              <a:t>Guidance for assessments between the age of 2-3 and when they turn 5</a:t>
            </a:r>
          </a:p>
          <a:p>
            <a:endParaRPr lang="en-GB" dirty="0">
              <a:solidFill>
                <a:schemeClr val="bg1"/>
              </a:solidFill>
            </a:endParaRPr>
          </a:p>
          <a:p>
            <a:endParaRPr lang="en-GB" dirty="0">
              <a:solidFill>
                <a:schemeClr val="bg1"/>
              </a:solidFill>
            </a:endParaRPr>
          </a:p>
        </p:txBody>
      </p:sp>
      <p:pic>
        <p:nvPicPr>
          <p:cNvPr id="20" name="Picture 19">
            <a:extLst>
              <a:ext uri="{FF2B5EF4-FFF2-40B4-BE49-F238E27FC236}">
                <a16:creationId xmlns:a16="http://schemas.microsoft.com/office/drawing/2014/main" id="{972816DC-A38F-47D8-B179-F497CE51B9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69071" y="1523700"/>
            <a:ext cx="4212936" cy="4630019"/>
          </a:xfrm>
          <a:prstGeom prst="rect">
            <a:avLst/>
          </a:prstGeom>
        </p:spPr>
      </p:pic>
      <p:sp>
        <p:nvSpPr>
          <p:cNvPr id="21" name="TextBox 20">
            <a:extLst>
              <a:ext uri="{FF2B5EF4-FFF2-40B4-BE49-F238E27FC236}">
                <a16:creationId xmlns:a16="http://schemas.microsoft.com/office/drawing/2014/main" id="{62390291-FCD3-4182-8E36-94476D6D03EA}"/>
              </a:ext>
            </a:extLst>
          </p:cNvPr>
          <p:cNvSpPr txBox="1"/>
          <p:nvPr/>
        </p:nvSpPr>
        <p:spPr>
          <a:xfrm>
            <a:off x="548057" y="1855502"/>
            <a:ext cx="6319065" cy="769441"/>
          </a:xfrm>
          <a:prstGeom prst="rect">
            <a:avLst/>
          </a:prstGeom>
          <a:noFill/>
        </p:spPr>
        <p:txBody>
          <a:bodyPr wrap="square" rtlCol="0">
            <a:spAutoFit/>
          </a:bodyPr>
          <a:lstStyle/>
          <a:p>
            <a:r>
              <a:rPr lang="en-GB" sz="1600" b="1" dirty="0">
                <a:solidFill>
                  <a:schemeClr val="bg1"/>
                </a:solidFill>
              </a:rPr>
              <a:t>THE CURRICULUM</a:t>
            </a:r>
            <a:r>
              <a:rPr lang="en-GB" sz="1600" dirty="0">
                <a:solidFill>
                  <a:schemeClr val="bg1"/>
                </a:solidFill>
              </a:rPr>
              <a:t>… </a:t>
            </a:r>
            <a:r>
              <a:rPr lang="en-GB" sz="1400" dirty="0">
                <a:solidFill>
                  <a:schemeClr val="bg1"/>
                </a:solidFill>
              </a:rPr>
              <a:t>‘It gives all professionals a set of common principles and commitments to deliver quality early education and childcare experiences to all children’ </a:t>
            </a:r>
            <a:r>
              <a:rPr lang="en-GB" sz="1100" dirty="0">
                <a:solidFill>
                  <a:schemeClr val="bg1"/>
                </a:solidFill>
              </a:rPr>
              <a:t>(Foundationyears.org.uk, 2017)</a:t>
            </a:r>
            <a:endParaRPr lang="en-GB" sz="1600" dirty="0">
              <a:solidFill>
                <a:schemeClr val="bg1"/>
              </a:solidFill>
            </a:endParaRPr>
          </a:p>
        </p:txBody>
      </p:sp>
      <p:sp>
        <p:nvSpPr>
          <p:cNvPr id="4" name="TextBox 3">
            <a:extLst>
              <a:ext uri="{FF2B5EF4-FFF2-40B4-BE49-F238E27FC236}">
                <a16:creationId xmlns:a16="http://schemas.microsoft.com/office/drawing/2014/main" id="{2F0E689F-CB45-4AC0-9180-B17811FCC991}"/>
              </a:ext>
            </a:extLst>
          </p:cNvPr>
          <p:cNvSpPr txBox="1"/>
          <p:nvPr/>
        </p:nvSpPr>
        <p:spPr>
          <a:xfrm>
            <a:off x="423335" y="6389468"/>
            <a:ext cx="1515047" cy="276999"/>
          </a:xfrm>
          <a:prstGeom prst="rect">
            <a:avLst/>
          </a:prstGeom>
          <a:noFill/>
        </p:spPr>
        <p:txBody>
          <a:bodyPr wrap="square" rtlCol="0">
            <a:spAutoFit/>
          </a:bodyPr>
          <a:lstStyle/>
          <a:p>
            <a:r>
              <a:rPr lang="en-GB" sz="1200" i="1" dirty="0"/>
              <a:t>(Gov.uk, 2017)</a:t>
            </a:r>
          </a:p>
        </p:txBody>
      </p:sp>
    </p:spTree>
    <p:extLst>
      <p:ext uri="{BB962C8B-B14F-4D97-AF65-F5344CB8AC3E}">
        <p14:creationId xmlns:p14="http://schemas.microsoft.com/office/powerpoint/2010/main" val="939422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close up of a logo&#10;&#10;Description generated with very high confidence">
            <a:extLst>
              <a:ext uri="{FF2B5EF4-FFF2-40B4-BE49-F238E27FC236}">
                <a16:creationId xmlns:a16="http://schemas.microsoft.com/office/drawing/2014/main" id="{FC023385-A018-427A-AC8E-9446F8A201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0283" y="203200"/>
            <a:ext cx="8297433" cy="2495898"/>
          </a:xfrm>
          <a:prstGeom prst="rect">
            <a:avLst/>
          </a:prstGeom>
        </p:spPr>
      </p:pic>
      <p:sp>
        <p:nvSpPr>
          <p:cNvPr id="17" name="TextBox 16">
            <a:extLst>
              <a:ext uri="{FF2B5EF4-FFF2-40B4-BE49-F238E27FC236}">
                <a16:creationId xmlns:a16="http://schemas.microsoft.com/office/drawing/2014/main" id="{C8114E39-836D-48C3-9E4A-EE840C1B376D}"/>
              </a:ext>
            </a:extLst>
          </p:cNvPr>
          <p:cNvSpPr txBox="1"/>
          <p:nvPr/>
        </p:nvSpPr>
        <p:spPr>
          <a:xfrm>
            <a:off x="266700" y="203200"/>
            <a:ext cx="3695700" cy="369332"/>
          </a:xfrm>
          <a:prstGeom prst="rect">
            <a:avLst/>
          </a:prstGeom>
          <a:noFill/>
        </p:spPr>
        <p:txBody>
          <a:bodyPr wrap="square" rtlCol="0">
            <a:spAutoFit/>
          </a:bodyPr>
          <a:lstStyle/>
          <a:p>
            <a:r>
              <a:rPr lang="en-GB" b="1" dirty="0"/>
              <a:t>PRINCIPLES:</a:t>
            </a:r>
          </a:p>
        </p:txBody>
      </p:sp>
      <p:pic>
        <p:nvPicPr>
          <p:cNvPr id="21" name="Picture 20" descr="A screenshot of a cell phone&#10;&#10;Description generated with very high confidence">
            <a:extLst>
              <a:ext uri="{FF2B5EF4-FFF2-40B4-BE49-F238E27FC236}">
                <a16:creationId xmlns:a16="http://schemas.microsoft.com/office/drawing/2014/main" id="{C6E36808-6E78-43E9-8888-D1F0E349209E}"/>
              </a:ext>
            </a:extLst>
          </p:cNvPr>
          <p:cNvPicPr>
            <a:picLocks noChangeAspect="1"/>
          </p:cNvPicPr>
          <p:nvPr/>
        </p:nvPicPr>
        <p:blipFill rotWithShape="1">
          <a:blip r:embed="rId3">
            <a:extLst>
              <a:ext uri="{28A0092B-C50C-407E-A947-70E740481C1C}">
                <a14:useLocalDpi xmlns:a14="http://schemas.microsoft.com/office/drawing/2010/main" val="0"/>
              </a:ext>
            </a:extLst>
          </a:blip>
          <a:srcRect t="9728"/>
          <a:stretch/>
        </p:blipFill>
        <p:spPr>
          <a:xfrm>
            <a:off x="2427865" y="3129866"/>
            <a:ext cx="7689851" cy="2946400"/>
          </a:xfrm>
          <a:prstGeom prst="rect">
            <a:avLst/>
          </a:prstGeom>
        </p:spPr>
      </p:pic>
      <p:sp>
        <p:nvSpPr>
          <p:cNvPr id="22" name="TextBox 21">
            <a:extLst>
              <a:ext uri="{FF2B5EF4-FFF2-40B4-BE49-F238E27FC236}">
                <a16:creationId xmlns:a16="http://schemas.microsoft.com/office/drawing/2014/main" id="{C2289B38-B94E-4ED1-A3E5-DB6743CF84EB}"/>
              </a:ext>
            </a:extLst>
          </p:cNvPr>
          <p:cNvSpPr txBox="1"/>
          <p:nvPr/>
        </p:nvSpPr>
        <p:spPr>
          <a:xfrm>
            <a:off x="266700" y="2860069"/>
            <a:ext cx="2044700" cy="923330"/>
          </a:xfrm>
          <a:prstGeom prst="rect">
            <a:avLst/>
          </a:prstGeom>
          <a:noFill/>
        </p:spPr>
        <p:txBody>
          <a:bodyPr wrap="square" rtlCol="0">
            <a:spAutoFit/>
          </a:bodyPr>
          <a:lstStyle/>
          <a:p>
            <a:r>
              <a:rPr lang="en-GB" b="1" dirty="0"/>
              <a:t>AREAS OF LEARNING DEVELOPMENT:</a:t>
            </a:r>
          </a:p>
        </p:txBody>
      </p:sp>
    </p:spTree>
    <p:extLst>
      <p:ext uri="{BB962C8B-B14F-4D97-AF65-F5344CB8AC3E}">
        <p14:creationId xmlns:p14="http://schemas.microsoft.com/office/powerpoint/2010/main" val="311392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n object&#10;&#10;Description generated with high confidence">
            <a:extLst>
              <a:ext uri="{FF2B5EF4-FFF2-40B4-BE49-F238E27FC236}">
                <a16:creationId xmlns:a16="http://schemas.microsoft.com/office/drawing/2014/main" id="{AAE66A06-C6AF-4FD3-B85A-E3A7CF7D7FA1}"/>
              </a:ext>
            </a:extLst>
          </p:cNvPr>
          <p:cNvPicPr>
            <a:picLocks noChangeAspect="1"/>
          </p:cNvPicPr>
          <p:nvPr/>
        </p:nvPicPr>
        <p:blipFill rotWithShape="1">
          <a:blip r:embed="rId2">
            <a:extLst>
              <a:ext uri="{28A0092B-C50C-407E-A947-70E740481C1C}">
                <a14:useLocalDpi xmlns:a14="http://schemas.microsoft.com/office/drawing/2010/main" val="0"/>
              </a:ext>
            </a:extLst>
          </a:blip>
          <a:srcRect t="1082" r="3" b="3"/>
          <a:stretch/>
        </p:blipFill>
        <p:spPr>
          <a:xfrm>
            <a:off x="4555976" y="2842917"/>
            <a:ext cx="3080048"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F57C68E7-9568-4101-8FCC-7CA6B5952BE5}"/>
              </a:ext>
            </a:extLst>
          </p:cNvPr>
          <p:cNvSpPr>
            <a:spLocks noGrp="1"/>
          </p:cNvSpPr>
          <p:nvPr>
            <p:ph type="title"/>
          </p:nvPr>
        </p:nvSpPr>
        <p:spPr>
          <a:xfrm>
            <a:off x="608689" y="674787"/>
            <a:ext cx="8761413" cy="728480"/>
          </a:xfrm>
        </p:spPr>
        <p:txBody>
          <a:bodyPr vert="horz" lIns="91440" tIns="45720" rIns="91440" bIns="45720" rtlCol="0" anchor="ctr">
            <a:normAutofit/>
          </a:bodyPr>
          <a:lstStyle/>
          <a:p>
            <a:r>
              <a:rPr lang="en-US" b="1" dirty="0">
                <a:solidFill>
                  <a:schemeClr val="bg1"/>
                </a:solidFill>
              </a:rPr>
              <a:t>Comparisons</a:t>
            </a:r>
          </a:p>
        </p:txBody>
      </p:sp>
      <p:sp>
        <p:nvSpPr>
          <p:cNvPr id="4" name="TextBox 3">
            <a:extLst>
              <a:ext uri="{FF2B5EF4-FFF2-40B4-BE49-F238E27FC236}">
                <a16:creationId xmlns:a16="http://schemas.microsoft.com/office/drawing/2014/main" id="{436D8D0B-B1E3-4128-869F-D90A6E308644}"/>
              </a:ext>
            </a:extLst>
          </p:cNvPr>
          <p:cNvSpPr txBox="1"/>
          <p:nvPr/>
        </p:nvSpPr>
        <p:spPr>
          <a:xfrm>
            <a:off x="342597" y="2562330"/>
            <a:ext cx="3513786" cy="3908761"/>
          </a:xfrm>
          <a:prstGeom prst="rect">
            <a:avLst/>
          </a:prstGeom>
        </p:spPr>
        <p:txBody>
          <a:bodyPr vert="horz" lIns="91440" tIns="45720" rIns="91440" bIns="45720" rtlCol="0" anchor="ctr">
            <a:normAutofit fontScale="92500" lnSpcReduction="10000"/>
          </a:bodyPr>
          <a:lstStyle/>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pPr>
            <a:r>
              <a:rPr lang="en-US" sz="1900" b="1" dirty="0">
                <a:solidFill>
                  <a:schemeClr val="tx1">
                    <a:lumMod val="75000"/>
                    <a:lumOff val="25000"/>
                  </a:schemeClr>
                </a:solidFill>
              </a:rPr>
              <a:t>Similarities</a:t>
            </a:r>
          </a:p>
          <a:p>
            <a:pPr>
              <a:spcBef>
                <a:spcPts val="1000"/>
              </a:spcBef>
              <a:buClr>
                <a:schemeClr val="accent1"/>
              </a:buClr>
              <a:buSzPct val="80000"/>
            </a:pPr>
            <a:endParaRPr lang="en-US" b="1"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Both provide a statutory framework 0-5 ages</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Four Principles to focus on</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Goals</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Family and practitioners are essential to learning</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Strong relationships formed</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Self-identity</a:t>
            </a:r>
          </a:p>
          <a:p>
            <a:pPr marL="285750" indent="-285750">
              <a:spcBef>
                <a:spcPts val="1000"/>
              </a:spcBef>
              <a:buClr>
                <a:schemeClr val="accent1"/>
              </a:buClr>
              <a:buSzPct val="80000"/>
              <a:buFont typeface="Wingdings 3" charset="2"/>
              <a:buChar char=""/>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sp>
        <p:nvSpPr>
          <p:cNvPr id="3" name="TextBox 2">
            <a:extLst>
              <a:ext uri="{FF2B5EF4-FFF2-40B4-BE49-F238E27FC236}">
                <a16:creationId xmlns:a16="http://schemas.microsoft.com/office/drawing/2014/main" id="{BB8ACFDA-8EA5-4AA5-9C8F-15E90631BA76}"/>
              </a:ext>
            </a:extLst>
          </p:cNvPr>
          <p:cNvSpPr txBox="1"/>
          <p:nvPr/>
        </p:nvSpPr>
        <p:spPr>
          <a:xfrm>
            <a:off x="8064500" y="2422117"/>
            <a:ext cx="3612625" cy="3908762"/>
          </a:xfrm>
          <a:prstGeom prst="rect">
            <a:avLst/>
          </a:prstGeom>
          <a:noFill/>
        </p:spPr>
        <p:txBody>
          <a:bodyPr wrap="square" rtlCol="0">
            <a:spAutoFit/>
          </a:bodyPr>
          <a:lstStyle/>
          <a:p>
            <a:pPr>
              <a:spcBef>
                <a:spcPts val="1000"/>
              </a:spcBef>
              <a:buClr>
                <a:schemeClr val="accent1"/>
              </a:buClr>
              <a:buSzPct val="80000"/>
            </a:pPr>
            <a:r>
              <a:rPr lang="en-US" b="1" dirty="0">
                <a:solidFill>
                  <a:schemeClr val="tx1">
                    <a:lumMod val="75000"/>
                    <a:lumOff val="25000"/>
                  </a:schemeClr>
                </a:solidFill>
              </a:rPr>
              <a:t>Dissimilarities</a:t>
            </a:r>
          </a:p>
          <a:p>
            <a:pPr marL="285750" indent="-285750">
              <a:spcBef>
                <a:spcPts val="1000"/>
              </a:spcBef>
              <a:buClr>
                <a:schemeClr val="accent1"/>
              </a:buClr>
              <a:buSzPct val="80000"/>
              <a:buFont typeface="Wingdings 3" charset="2"/>
              <a:buChar char=""/>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Subject – based learning</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England more narrow and formal</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New Zealand based on exploration and more free play</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Testing in England</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More structural guidance in EYFS</a:t>
            </a:r>
          </a:p>
        </p:txBody>
      </p:sp>
    </p:spTree>
    <p:extLst>
      <p:ext uri="{BB962C8B-B14F-4D97-AF65-F5344CB8AC3E}">
        <p14:creationId xmlns:p14="http://schemas.microsoft.com/office/powerpoint/2010/main" val="3032678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0DD2C-BC78-4B79-8F2C-B35B0F78D58B}"/>
              </a:ext>
            </a:extLst>
          </p:cNvPr>
          <p:cNvSpPr>
            <a:spLocks noGrp="1"/>
          </p:cNvSpPr>
          <p:nvPr>
            <p:ph type="title"/>
          </p:nvPr>
        </p:nvSpPr>
        <p:spPr>
          <a:xfrm>
            <a:off x="663464" y="639310"/>
            <a:ext cx="8761413" cy="728480"/>
          </a:xfrm>
        </p:spPr>
        <p:txBody>
          <a:bodyPr/>
          <a:lstStyle/>
          <a:p>
            <a:r>
              <a:rPr lang="en-GB" b="1" dirty="0">
                <a:solidFill>
                  <a:schemeClr val="bg1"/>
                </a:solidFill>
              </a:rPr>
              <a:t>In Conclusion….</a:t>
            </a:r>
          </a:p>
        </p:txBody>
      </p:sp>
      <p:sp>
        <p:nvSpPr>
          <p:cNvPr id="14" name="Rectangle 13">
            <a:extLst>
              <a:ext uri="{FF2B5EF4-FFF2-40B4-BE49-F238E27FC236}">
                <a16:creationId xmlns:a16="http://schemas.microsoft.com/office/drawing/2014/main" id="{6369487D-CC0E-43A0-956F-5436F57AE109}"/>
              </a:ext>
            </a:extLst>
          </p:cNvPr>
          <p:cNvSpPr/>
          <p:nvPr/>
        </p:nvSpPr>
        <p:spPr>
          <a:xfrm>
            <a:off x="2570922" y="3206611"/>
            <a:ext cx="7248939" cy="2531166"/>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tx1"/>
                </a:solidFill>
              </a:rPr>
              <a:t>WHO DOES IT BETTER?</a:t>
            </a:r>
          </a:p>
        </p:txBody>
      </p:sp>
      <p:sp>
        <p:nvSpPr>
          <p:cNvPr id="15" name="TextBox 14">
            <a:extLst>
              <a:ext uri="{FF2B5EF4-FFF2-40B4-BE49-F238E27FC236}">
                <a16:creationId xmlns:a16="http://schemas.microsoft.com/office/drawing/2014/main" id="{5C3E0564-3E95-4538-B6E1-E1ECC1308130}"/>
              </a:ext>
            </a:extLst>
          </p:cNvPr>
          <p:cNvSpPr txBox="1"/>
          <p:nvPr/>
        </p:nvSpPr>
        <p:spPr>
          <a:xfrm>
            <a:off x="371061" y="2398643"/>
            <a:ext cx="2001078" cy="646331"/>
          </a:xfrm>
          <a:prstGeom prst="rect">
            <a:avLst/>
          </a:prstGeom>
          <a:noFill/>
        </p:spPr>
        <p:txBody>
          <a:bodyPr wrap="square" rtlCol="0">
            <a:spAutoFit/>
          </a:bodyPr>
          <a:lstStyle/>
          <a:p>
            <a:r>
              <a:rPr lang="en-GB" dirty="0"/>
              <a:t>What is the best approach?</a:t>
            </a:r>
          </a:p>
        </p:txBody>
      </p:sp>
      <p:sp>
        <p:nvSpPr>
          <p:cNvPr id="16" name="TextBox 15">
            <a:extLst>
              <a:ext uri="{FF2B5EF4-FFF2-40B4-BE49-F238E27FC236}">
                <a16:creationId xmlns:a16="http://schemas.microsoft.com/office/drawing/2014/main" id="{E9F29750-FD0B-418B-BF2B-A97F1315B735}"/>
              </a:ext>
            </a:extLst>
          </p:cNvPr>
          <p:cNvSpPr txBox="1"/>
          <p:nvPr/>
        </p:nvSpPr>
        <p:spPr>
          <a:xfrm>
            <a:off x="9925877" y="2260143"/>
            <a:ext cx="2385392" cy="923330"/>
          </a:xfrm>
          <a:prstGeom prst="rect">
            <a:avLst/>
          </a:prstGeom>
          <a:noFill/>
        </p:spPr>
        <p:txBody>
          <a:bodyPr wrap="square" rtlCol="0">
            <a:spAutoFit/>
          </a:bodyPr>
          <a:lstStyle/>
          <a:p>
            <a:r>
              <a:rPr lang="en-GB" dirty="0"/>
              <a:t>What do you feel needs to be improved?</a:t>
            </a:r>
          </a:p>
        </p:txBody>
      </p:sp>
      <p:sp>
        <p:nvSpPr>
          <p:cNvPr id="17" name="TextBox 16">
            <a:extLst>
              <a:ext uri="{FF2B5EF4-FFF2-40B4-BE49-F238E27FC236}">
                <a16:creationId xmlns:a16="http://schemas.microsoft.com/office/drawing/2014/main" id="{EC0EAC67-70DA-4523-A96E-BA5169BD7EA2}"/>
              </a:ext>
            </a:extLst>
          </p:cNvPr>
          <p:cNvSpPr txBox="1"/>
          <p:nvPr/>
        </p:nvSpPr>
        <p:spPr>
          <a:xfrm>
            <a:off x="0" y="5338033"/>
            <a:ext cx="2093843" cy="646331"/>
          </a:xfrm>
          <a:prstGeom prst="rect">
            <a:avLst/>
          </a:prstGeom>
          <a:noFill/>
        </p:spPr>
        <p:txBody>
          <a:bodyPr wrap="square" rtlCol="0">
            <a:spAutoFit/>
          </a:bodyPr>
          <a:lstStyle/>
          <a:p>
            <a:r>
              <a:rPr lang="en-GB" dirty="0"/>
              <a:t>Do they cater for all?</a:t>
            </a:r>
          </a:p>
        </p:txBody>
      </p:sp>
      <p:sp>
        <p:nvSpPr>
          <p:cNvPr id="18" name="TextBox 17">
            <a:extLst>
              <a:ext uri="{FF2B5EF4-FFF2-40B4-BE49-F238E27FC236}">
                <a16:creationId xmlns:a16="http://schemas.microsoft.com/office/drawing/2014/main" id="{52195334-F6B1-43D7-A330-76999B511770}"/>
              </a:ext>
            </a:extLst>
          </p:cNvPr>
          <p:cNvSpPr txBox="1"/>
          <p:nvPr/>
        </p:nvSpPr>
        <p:spPr>
          <a:xfrm>
            <a:off x="10124660" y="5338033"/>
            <a:ext cx="1789044" cy="1200329"/>
          </a:xfrm>
          <a:prstGeom prst="rect">
            <a:avLst/>
          </a:prstGeom>
          <a:noFill/>
        </p:spPr>
        <p:txBody>
          <a:bodyPr wrap="square" rtlCol="0">
            <a:spAutoFit/>
          </a:bodyPr>
          <a:lstStyle/>
          <a:p>
            <a:r>
              <a:rPr lang="en-GB" dirty="0"/>
              <a:t>Do they provide for the 21</a:t>
            </a:r>
            <a:r>
              <a:rPr lang="en-GB" baseline="30000" dirty="0"/>
              <a:t>st</a:t>
            </a:r>
            <a:r>
              <a:rPr lang="en-GB" dirty="0"/>
              <a:t> century?</a:t>
            </a:r>
          </a:p>
        </p:txBody>
      </p:sp>
      <p:sp>
        <p:nvSpPr>
          <p:cNvPr id="19" name="TextBox 18">
            <a:extLst>
              <a:ext uri="{FF2B5EF4-FFF2-40B4-BE49-F238E27FC236}">
                <a16:creationId xmlns:a16="http://schemas.microsoft.com/office/drawing/2014/main" id="{8CE03508-59CA-4B27-B998-0BBF1B16508E}"/>
              </a:ext>
            </a:extLst>
          </p:cNvPr>
          <p:cNvSpPr txBox="1"/>
          <p:nvPr/>
        </p:nvSpPr>
        <p:spPr>
          <a:xfrm>
            <a:off x="4969565" y="2398643"/>
            <a:ext cx="2888974" cy="646331"/>
          </a:xfrm>
          <a:prstGeom prst="rect">
            <a:avLst/>
          </a:prstGeom>
          <a:noFill/>
        </p:spPr>
        <p:txBody>
          <a:bodyPr wrap="square" rtlCol="0">
            <a:spAutoFit/>
          </a:bodyPr>
          <a:lstStyle/>
          <a:p>
            <a:r>
              <a:rPr lang="en-GB" dirty="0"/>
              <a:t>Should curriculums be subject based?</a:t>
            </a:r>
          </a:p>
        </p:txBody>
      </p:sp>
      <p:sp>
        <p:nvSpPr>
          <p:cNvPr id="20" name="TextBox 19">
            <a:extLst>
              <a:ext uri="{FF2B5EF4-FFF2-40B4-BE49-F238E27FC236}">
                <a16:creationId xmlns:a16="http://schemas.microsoft.com/office/drawing/2014/main" id="{3C6CB275-591C-4AAB-BC42-DC6291B0FAC0}"/>
              </a:ext>
            </a:extLst>
          </p:cNvPr>
          <p:cNvSpPr txBox="1"/>
          <p:nvPr/>
        </p:nvSpPr>
        <p:spPr>
          <a:xfrm>
            <a:off x="4611756" y="5939420"/>
            <a:ext cx="3167269" cy="646331"/>
          </a:xfrm>
          <a:prstGeom prst="rect">
            <a:avLst/>
          </a:prstGeom>
          <a:noFill/>
        </p:spPr>
        <p:txBody>
          <a:bodyPr wrap="square" rtlCol="0">
            <a:spAutoFit/>
          </a:bodyPr>
          <a:lstStyle/>
          <a:p>
            <a:r>
              <a:rPr lang="en-GB" dirty="0"/>
              <a:t>Do they provide enough guidance?</a:t>
            </a:r>
          </a:p>
        </p:txBody>
      </p:sp>
      <p:cxnSp>
        <p:nvCxnSpPr>
          <p:cNvPr id="22" name="Straight Arrow Connector 21">
            <a:extLst>
              <a:ext uri="{FF2B5EF4-FFF2-40B4-BE49-F238E27FC236}">
                <a16:creationId xmlns:a16="http://schemas.microsoft.com/office/drawing/2014/main" id="{E4734BDD-9AC3-4739-92BA-5D3A3389BF5A}"/>
              </a:ext>
            </a:extLst>
          </p:cNvPr>
          <p:cNvCxnSpPr/>
          <p:nvPr/>
        </p:nvCxnSpPr>
        <p:spPr>
          <a:xfrm flipH="1" flipV="1">
            <a:off x="2266123" y="3004968"/>
            <a:ext cx="304800" cy="2090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A92375A2-59F8-4842-BA84-BAED5B09F808}"/>
              </a:ext>
            </a:extLst>
          </p:cNvPr>
          <p:cNvCxnSpPr/>
          <p:nvPr/>
        </p:nvCxnSpPr>
        <p:spPr>
          <a:xfrm flipV="1">
            <a:off x="5996608" y="3004968"/>
            <a:ext cx="0" cy="1785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3225E5D9-52E1-44D8-A807-F178B5F2C87B}"/>
              </a:ext>
            </a:extLst>
          </p:cNvPr>
          <p:cNvCxnSpPr/>
          <p:nvPr/>
        </p:nvCxnSpPr>
        <p:spPr>
          <a:xfrm flipV="1">
            <a:off x="9819861" y="3044974"/>
            <a:ext cx="106016" cy="1616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86D3A4C9-11AF-4AB9-B2EC-08FF4FF64A36}"/>
              </a:ext>
            </a:extLst>
          </p:cNvPr>
          <p:cNvCxnSpPr/>
          <p:nvPr/>
        </p:nvCxnSpPr>
        <p:spPr>
          <a:xfrm>
            <a:off x="9819861" y="5661198"/>
            <a:ext cx="304799" cy="765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52A1EC4F-C9C2-454C-AF97-729CC89ABA49}"/>
              </a:ext>
            </a:extLst>
          </p:cNvPr>
          <p:cNvCxnSpPr/>
          <p:nvPr/>
        </p:nvCxnSpPr>
        <p:spPr>
          <a:xfrm>
            <a:off x="5996608" y="5737777"/>
            <a:ext cx="0" cy="2465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3CEA403-08B4-4BD2-94ED-B92EB3782636}"/>
              </a:ext>
            </a:extLst>
          </p:cNvPr>
          <p:cNvCxnSpPr>
            <a:endCxn id="17" idx="3"/>
          </p:cNvCxnSpPr>
          <p:nvPr/>
        </p:nvCxnSpPr>
        <p:spPr>
          <a:xfrm flipH="1" flipV="1">
            <a:off x="2093843" y="5661199"/>
            <a:ext cx="477079" cy="382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3209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6" name="Group 66">
            <a:extLst>
              <a:ext uri="{FF2B5EF4-FFF2-40B4-BE49-F238E27FC236}">
                <a16:creationId xmlns:a16="http://schemas.microsoft.com/office/drawing/2014/main" id="{8DCF6162-C90D-43BF-B7E4-A7B29A16196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8" name="Rectangle 67">
              <a:extLst>
                <a:ext uri="{FF2B5EF4-FFF2-40B4-BE49-F238E27FC236}">
                  <a16:creationId xmlns:a16="http://schemas.microsoft.com/office/drawing/2014/main" id="{A6895F9A-4951-41A7-988E-E4426D51CFB5}"/>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9" name="Oval 68">
              <a:extLst>
                <a:ext uri="{FF2B5EF4-FFF2-40B4-BE49-F238E27FC236}">
                  <a16:creationId xmlns:a16="http://schemas.microsoft.com/office/drawing/2014/main" id="{973CCBF7-E635-45F0-9262-B1378FECE067}"/>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0" name="Oval 69">
              <a:extLst>
                <a:ext uri="{FF2B5EF4-FFF2-40B4-BE49-F238E27FC236}">
                  <a16:creationId xmlns:a16="http://schemas.microsoft.com/office/drawing/2014/main" id="{A95F2453-17DE-4864-ADA2-6D234F95CF56}"/>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1" name="Oval 70">
              <a:extLst>
                <a:ext uri="{FF2B5EF4-FFF2-40B4-BE49-F238E27FC236}">
                  <a16:creationId xmlns:a16="http://schemas.microsoft.com/office/drawing/2014/main" id="{044DD539-16E2-48D1-9557-24281434BA40}"/>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2" name="Oval 71">
              <a:extLst>
                <a:ext uri="{FF2B5EF4-FFF2-40B4-BE49-F238E27FC236}">
                  <a16:creationId xmlns:a16="http://schemas.microsoft.com/office/drawing/2014/main" id="{025EA950-BF18-4722-B2FD-04D357983FF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3" name="Oval 72">
              <a:extLst>
                <a:ext uri="{FF2B5EF4-FFF2-40B4-BE49-F238E27FC236}">
                  <a16:creationId xmlns:a16="http://schemas.microsoft.com/office/drawing/2014/main" id="{7E71AB5E-77FB-4315-8B22-845D24C707E6}"/>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4" name="Oval 73">
              <a:extLst>
                <a:ext uri="{FF2B5EF4-FFF2-40B4-BE49-F238E27FC236}">
                  <a16:creationId xmlns:a16="http://schemas.microsoft.com/office/drawing/2014/main" id="{27ED4165-1756-4A80-90B1-FFF8AD7F2B98}"/>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5" name="Freeform 5">
              <a:extLst>
                <a:ext uri="{FF2B5EF4-FFF2-40B4-BE49-F238E27FC236}">
                  <a16:creationId xmlns:a16="http://schemas.microsoft.com/office/drawing/2014/main" id="{0C1FF9ED-0EB6-4CEF-83F7-B5791297781B}"/>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87" name="Rectangle 76">
            <a:extLst>
              <a:ext uri="{FF2B5EF4-FFF2-40B4-BE49-F238E27FC236}">
                <a16:creationId xmlns:a16="http://schemas.microsoft.com/office/drawing/2014/main" id="{3F4860A4-6A75-4E92-905D-FA03EEDB86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88" name="Group 78">
            <a:extLst>
              <a:ext uri="{FF2B5EF4-FFF2-40B4-BE49-F238E27FC236}">
                <a16:creationId xmlns:a16="http://schemas.microsoft.com/office/drawing/2014/main" id="{75E05F59-B0CE-4202-8535-C784A87D6D45}"/>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80" name="Rectangle 79">
              <a:extLst>
                <a:ext uri="{FF2B5EF4-FFF2-40B4-BE49-F238E27FC236}">
                  <a16:creationId xmlns:a16="http://schemas.microsoft.com/office/drawing/2014/main" id="{D4D285E4-DEDD-413F-9891-DDEA04E8C214}"/>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5">
              <a:extLst>
                <a:ext uri="{FF2B5EF4-FFF2-40B4-BE49-F238E27FC236}">
                  <a16:creationId xmlns:a16="http://schemas.microsoft.com/office/drawing/2014/main" id="{E88CFCDA-FF23-4605-BD26-38F7DD82CC04}"/>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2" name="Freeform 5">
              <a:extLst>
                <a:ext uri="{FF2B5EF4-FFF2-40B4-BE49-F238E27FC236}">
                  <a16:creationId xmlns:a16="http://schemas.microsoft.com/office/drawing/2014/main" id="{E41E4E44-A132-4F45-A046-70A6CF09F413}"/>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Picture 4">
            <a:extLst>
              <a:ext uri="{FF2B5EF4-FFF2-40B4-BE49-F238E27FC236}">
                <a16:creationId xmlns:a16="http://schemas.microsoft.com/office/drawing/2014/main" id="{FEA3326D-3ED4-44FD-A1B4-ECB89BB2255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287252" y="1114621"/>
            <a:ext cx="4628758" cy="4628758"/>
          </a:xfrm>
          <a:prstGeom prst="rect">
            <a:avLst/>
          </a:prstGeom>
        </p:spPr>
      </p:pic>
      <p:sp>
        <p:nvSpPr>
          <p:cNvPr id="2" name="Title 1">
            <a:extLst>
              <a:ext uri="{FF2B5EF4-FFF2-40B4-BE49-F238E27FC236}">
                <a16:creationId xmlns:a16="http://schemas.microsoft.com/office/drawing/2014/main" id="{9E782B66-07EB-4DC8-A70C-FA3F6754D527}"/>
              </a:ext>
            </a:extLst>
          </p:cNvPr>
          <p:cNvSpPr>
            <a:spLocks noGrp="1"/>
          </p:cNvSpPr>
          <p:nvPr>
            <p:ph type="title"/>
          </p:nvPr>
        </p:nvSpPr>
        <p:spPr>
          <a:xfrm>
            <a:off x="7007145" y="1241266"/>
            <a:ext cx="4535926" cy="3153753"/>
          </a:xfrm>
        </p:spPr>
        <p:txBody>
          <a:bodyPr vert="horz" lIns="91440" tIns="45720" rIns="91440" bIns="45720" rtlCol="0" anchor="b">
            <a:normAutofit/>
          </a:bodyPr>
          <a:lstStyle/>
          <a:p>
            <a:r>
              <a:rPr lang="en-US" sz="6000" b="1" i="0" kern="1200" dirty="0">
                <a:solidFill>
                  <a:schemeClr val="bg1"/>
                </a:solidFill>
                <a:latin typeface="+mj-lt"/>
                <a:ea typeface="+mj-ea"/>
                <a:cs typeface="+mj-cs"/>
              </a:rPr>
              <a:t>Any final</a:t>
            </a:r>
            <a:br>
              <a:rPr lang="en-US" sz="6000" b="1" i="0" kern="1200" dirty="0">
                <a:solidFill>
                  <a:schemeClr val="bg1"/>
                </a:solidFill>
                <a:latin typeface="+mj-lt"/>
                <a:ea typeface="+mj-ea"/>
                <a:cs typeface="+mj-cs"/>
              </a:rPr>
            </a:br>
            <a:r>
              <a:rPr lang="en-US" sz="6000" b="1" i="0" kern="1200" dirty="0">
                <a:solidFill>
                  <a:schemeClr val="bg1"/>
                </a:solidFill>
                <a:latin typeface="+mj-lt"/>
                <a:ea typeface="+mj-ea"/>
                <a:cs typeface="+mj-cs"/>
              </a:rPr>
              <a:t>Questions?</a:t>
            </a:r>
          </a:p>
        </p:txBody>
      </p:sp>
    </p:spTree>
    <p:extLst>
      <p:ext uri="{BB962C8B-B14F-4D97-AF65-F5344CB8AC3E}">
        <p14:creationId xmlns:p14="http://schemas.microsoft.com/office/powerpoint/2010/main" val="3843586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E57BB-6072-418C-9E8E-6A8EFBCF3C0A}"/>
              </a:ext>
            </a:extLst>
          </p:cNvPr>
          <p:cNvSpPr>
            <a:spLocks noGrp="1"/>
          </p:cNvSpPr>
          <p:nvPr>
            <p:ph type="title"/>
          </p:nvPr>
        </p:nvSpPr>
        <p:spPr>
          <a:xfrm>
            <a:off x="480584" y="479290"/>
            <a:ext cx="8761413" cy="728480"/>
          </a:xfrm>
        </p:spPr>
        <p:txBody>
          <a:bodyPr/>
          <a:lstStyle/>
          <a:p>
            <a:r>
              <a:rPr lang="en-GB" b="1" dirty="0">
                <a:solidFill>
                  <a:schemeClr val="bg1"/>
                </a:solidFill>
                <a:latin typeface="+mn-lt"/>
              </a:rPr>
              <a:t>References….</a:t>
            </a:r>
          </a:p>
        </p:txBody>
      </p:sp>
      <p:sp>
        <p:nvSpPr>
          <p:cNvPr id="4" name="TextBox 3">
            <a:extLst>
              <a:ext uri="{FF2B5EF4-FFF2-40B4-BE49-F238E27FC236}">
                <a16:creationId xmlns:a16="http://schemas.microsoft.com/office/drawing/2014/main" id="{455D877C-2936-4B3F-BE69-D3E5624DAB80}"/>
              </a:ext>
            </a:extLst>
          </p:cNvPr>
          <p:cNvSpPr txBox="1"/>
          <p:nvPr/>
        </p:nvSpPr>
        <p:spPr>
          <a:xfrm>
            <a:off x="480584" y="2542219"/>
            <a:ext cx="11178016" cy="513986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Anderson, D. (2016). </a:t>
            </a:r>
            <a:r>
              <a:rPr lang="en-GB" sz="1100" i="1" dirty="0">
                <a:latin typeface="Arial" panose="020B0604020202020204" pitchFamily="34" charset="0"/>
                <a:cs typeface="Arial" panose="020B0604020202020204" pitchFamily="34" charset="0"/>
              </a:rPr>
              <a:t>Discussion</a:t>
            </a:r>
            <a:r>
              <a:rPr lang="en-GB" sz="1100" dirty="0">
                <a:latin typeface="Arial" panose="020B0604020202020204" pitchFamily="34" charset="0"/>
                <a:cs typeface="Arial" panose="020B0604020202020204" pitchFamily="34" charset="0"/>
              </a:rPr>
              <a:t>. [online] Education Review Office. Available at: </a:t>
            </a:r>
            <a:r>
              <a:rPr lang="en-GB" sz="1100" dirty="0">
                <a:latin typeface="Arial" panose="020B0604020202020204" pitchFamily="34" charset="0"/>
                <a:cs typeface="Arial" panose="020B0604020202020204" pitchFamily="34" charset="0"/>
                <a:hlinkClick r:id="rId2"/>
              </a:rPr>
              <a:t>http://www.ero.govt.nz/publications/working-with-te-whariki/discussion/</a:t>
            </a:r>
            <a:r>
              <a:rPr lang="en-GB" sz="1100" dirty="0">
                <a:latin typeface="Arial" panose="020B0604020202020204" pitchFamily="34" charset="0"/>
                <a:cs typeface="Arial" panose="020B0604020202020204" pitchFamily="34" charset="0"/>
              </a:rPr>
              <a:t> [Accessed 15 Nov. 2017].</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Anon, (2017). [image] Available at: </a:t>
            </a:r>
            <a:r>
              <a:rPr lang="en-GB" sz="1100" dirty="0">
                <a:latin typeface="Arial" panose="020B0604020202020204" pitchFamily="34" charset="0"/>
                <a:cs typeface="Arial" panose="020B0604020202020204" pitchFamily="34" charset="0"/>
                <a:hlinkClick r:id="rId3"/>
              </a:rPr>
              <a:t>https://www.bing.com/images/search?view=detailV2&amp;ccid=NgjGTbRE&amp;id=49226AE11F5F7ACE2703331DCB204D2D78812B35&amp;thid=OIP.NgjGTbREm5j6thwyDR6z-QEsDI&amp;q=main+objective+symbol&amp;simid=607989125554045671&amp;selectedIndex=1&amp;ajaxhist=0</a:t>
            </a:r>
            <a:r>
              <a:rPr lang="en-GB" sz="1100" dirty="0">
                <a:latin typeface="Arial" panose="020B0604020202020204" pitchFamily="34" charset="0"/>
                <a:cs typeface="Arial" panose="020B0604020202020204" pitchFamily="34" charset="0"/>
              </a:rPr>
              <a:t> [Accessed 13 Nov. 2017]. </a:t>
            </a:r>
          </a:p>
          <a:p>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Blaiklock</a:t>
            </a:r>
            <a:r>
              <a:rPr lang="en-GB" sz="1100" dirty="0">
                <a:latin typeface="Arial" panose="020B0604020202020204" pitchFamily="34" charset="0"/>
                <a:cs typeface="Arial" panose="020B0604020202020204" pitchFamily="34" charset="0"/>
              </a:rPr>
              <a:t>, K. (2010). Te </a:t>
            </a:r>
            <a:r>
              <a:rPr lang="en-GB" sz="1100" dirty="0" err="1">
                <a:latin typeface="Arial" panose="020B0604020202020204" pitchFamily="34" charset="0"/>
                <a:cs typeface="Arial" panose="020B0604020202020204" pitchFamily="34" charset="0"/>
              </a:rPr>
              <a:t>Whariki</a:t>
            </a:r>
            <a:r>
              <a:rPr lang="en-GB" sz="1100" dirty="0">
                <a:latin typeface="Arial" panose="020B0604020202020204" pitchFamily="34" charset="0"/>
                <a:cs typeface="Arial" panose="020B0604020202020204" pitchFamily="34" charset="0"/>
              </a:rPr>
              <a:t>, the New Zealand early childhood curriculum: Is it effective? International Journal of Early Years Education, 18, 201-212. </a:t>
            </a: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Cullen, J. (1996). The challenge of Te </a:t>
            </a:r>
            <a:r>
              <a:rPr lang="en-US" sz="1100" dirty="0" err="1">
                <a:latin typeface="Arial" panose="020B0604020202020204" pitchFamily="34" charset="0"/>
                <a:cs typeface="Arial" panose="020B0604020202020204" pitchFamily="34" charset="0"/>
              </a:rPr>
              <a:t>Whariki</a:t>
            </a:r>
            <a:r>
              <a:rPr lang="en-US" sz="1100" dirty="0">
                <a:latin typeface="Arial" panose="020B0604020202020204" pitchFamily="34" charset="0"/>
                <a:cs typeface="Arial" panose="020B0604020202020204" pitchFamily="34" charset="0"/>
              </a:rPr>
              <a:t> for future developments in early childhood education. </a:t>
            </a:r>
            <a:r>
              <a:rPr lang="en-US" sz="1100" i="1" dirty="0">
                <a:latin typeface="Arial" panose="020B0604020202020204" pitchFamily="34" charset="0"/>
                <a:cs typeface="Arial" panose="020B0604020202020204" pitchFamily="34" charset="0"/>
              </a:rPr>
              <a:t>Delta</a:t>
            </a:r>
            <a:r>
              <a:rPr lang="en-US" sz="1100" dirty="0">
                <a:latin typeface="Arial" panose="020B0604020202020204" pitchFamily="34" charset="0"/>
                <a:cs typeface="Arial" panose="020B0604020202020204" pitchFamily="34" charset="0"/>
              </a:rPr>
              <a:t> 48, no. 1: 113-126.</a:t>
            </a:r>
          </a:p>
          <a:p>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Educationcounts.govt.nz. (2017). </a:t>
            </a:r>
            <a:r>
              <a:rPr lang="en-GB" sz="1100" i="1" dirty="0">
                <a:latin typeface="Arial" panose="020B0604020202020204" pitchFamily="34" charset="0"/>
                <a:cs typeface="Arial" panose="020B0604020202020204" pitchFamily="34" charset="0"/>
              </a:rPr>
              <a:t>Education Statistics of New Zealand: 2009 | Education Counts</a:t>
            </a:r>
            <a:r>
              <a:rPr lang="en-GB" sz="1100" dirty="0">
                <a:latin typeface="Arial" panose="020B0604020202020204" pitchFamily="34" charset="0"/>
                <a:cs typeface="Arial" panose="020B0604020202020204" pitchFamily="34" charset="0"/>
              </a:rPr>
              <a:t>. [online] Available at: </a:t>
            </a:r>
            <a:r>
              <a:rPr lang="en-GB" sz="1100" dirty="0">
                <a:latin typeface="Arial" panose="020B0604020202020204" pitchFamily="34" charset="0"/>
                <a:cs typeface="Arial" panose="020B0604020202020204" pitchFamily="34" charset="0"/>
                <a:hlinkClick r:id="rId4"/>
              </a:rPr>
              <a:t>https://www.educationcounts.govt.nz/publications/ECE/2507/80221</a:t>
            </a:r>
            <a:r>
              <a:rPr lang="en-GB" sz="1100" dirty="0">
                <a:latin typeface="Arial" panose="020B0604020202020204" pitchFamily="34" charset="0"/>
                <a:cs typeface="Arial" panose="020B0604020202020204" pitchFamily="34" charset="0"/>
              </a:rPr>
              <a:t> [Accessed 18 Nov. 2017.</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Foundationyears.org.uk. (2017). </a:t>
            </a:r>
            <a:r>
              <a:rPr lang="en-GB" sz="1100" i="1" dirty="0">
                <a:latin typeface="Arial" panose="020B0604020202020204" pitchFamily="34" charset="0"/>
                <a:cs typeface="Arial" panose="020B0604020202020204" pitchFamily="34" charset="0"/>
              </a:rPr>
              <a:t>EYFS Statutory Framework</a:t>
            </a:r>
            <a:r>
              <a:rPr lang="en-GB" sz="1100" dirty="0">
                <a:latin typeface="Arial" panose="020B0604020202020204" pitchFamily="34" charset="0"/>
                <a:cs typeface="Arial" panose="020B0604020202020204" pitchFamily="34" charset="0"/>
              </a:rPr>
              <a:t>. [online] Available at: https://www.foundationyears.org.uk/eyfs-statutory-framework/ [Accessed 15 Nov. 2017].</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Gov.uk. (2017). Early years foundation stage – GOV.UK. [online] Available at: </a:t>
            </a:r>
            <a:r>
              <a:rPr lang="en-GB" sz="1100" dirty="0">
                <a:latin typeface="Arial" panose="020B0604020202020204" pitchFamily="34" charset="0"/>
                <a:cs typeface="Arial" panose="020B0604020202020204" pitchFamily="34" charset="0"/>
                <a:hlinkClick r:id="rId5"/>
              </a:rPr>
              <a:t>https://www.gov.uk/early-years-foundation-stage</a:t>
            </a:r>
            <a:r>
              <a:rPr lang="en-GB" sz="1100" dirty="0">
                <a:latin typeface="Arial" panose="020B0604020202020204" pitchFamily="34" charset="0"/>
                <a:cs typeface="Arial" panose="020B0604020202020204" pitchFamily="34" charset="0"/>
              </a:rPr>
              <a:t> [Accessed 17 Nov. 2017].</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Hedges, H. (2008). </a:t>
            </a:r>
            <a:r>
              <a:rPr lang="en-GB" sz="1100" i="1" dirty="0">
                <a:latin typeface="Arial" panose="020B0604020202020204" pitchFamily="34" charset="0"/>
                <a:cs typeface="Arial" panose="020B0604020202020204" pitchFamily="34" charset="0"/>
              </a:rPr>
              <a:t>“Even when we’re big we’ll still be friends”. </a:t>
            </a:r>
            <a:r>
              <a:rPr lang="en-GB" sz="1100" dirty="0">
                <a:latin typeface="Arial" panose="020B0604020202020204" pitchFamily="34" charset="0"/>
                <a:cs typeface="Arial" panose="020B0604020202020204" pitchFamily="34" charset="0"/>
              </a:rPr>
              <a:t>Working theories in children’s learning. Early Childhood Folio 12: 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Kelly, A.V. (1999). </a:t>
            </a:r>
            <a:r>
              <a:rPr lang="en-GB" sz="1100" i="1" dirty="0">
                <a:latin typeface="Arial" panose="020B0604020202020204" pitchFamily="34" charset="0"/>
                <a:cs typeface="Arial" panose="020B0604020202020204" pitchFamily="34" charset="0"/>
              </a:rPr>
              <a:t>The curriculum: theory and practice </a:t>
            </a:r>
            <a:r>
              <a:rPr lang="en-GB" sz="1100" dirty="0">
                <a:latin typeface="Arial" panose="020B0604020202020204" pitchFamily="34" charset="0"/>
                <a:cs typeface="Arial" panose="020B0604020202020204" pitchFamily="34" charset="0"/>
              </a:rPr>
              <a:t>(4</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Ed.). London, UK: Paul Chapman Publishing Ltd.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Nuttall, J. (2002). </a:t>
            </a:r>
            <a:r>
              <a:rPr lang="en-GB" sz="1100" i="1" dirty="0">
                <a:latin typeface="Arial" panose="020B0604020202020204" pitchFamily="34" charset="0"/>
                <a:cs typeface="Arial" panose="020B0604020202020204" pitchFamily="34" charset="0"/>
              </a:rPr>
              <a:t>Early Childhood Curriculum in Theory, Ideology and Practice: Using Te </a:t>
            </a:r>
            <a:r>
              <a:rPr lang="en-GB" sz="1100" i="1" dirty="0" err="1">
                <a:latin typeface="Arial" panose="020B0604020202020204" pitchFamily="34" charset="0"/>
                <a:cs typeface="Arial" panose="020B0604020202020204" pitchFamily="34" charset="0"/>
              </a:rPr>
              <a:t>Whariki</a:t>
            </a:r>
            <a:r>
              <a:rPr lang="en-GB" sz="1100" dirty="0">
                <a:latin typeface="Arial" panose="020B0604020202020204" pitchFamily="34" charset="0"/>
                <a:cs typeface="Arial" panose="020B0604020202020204" pitchFamily="34" charset="0"/>
              </a:rPr>
              <a:t>. Delta 54 (1 &amp; 2): 91 – 104</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3474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2252E19-C9D9-41C4-AE1E-C6418E4DF179}"/>
              </a:ext>
            </a:extLst>
          </p:cNvPr>
          <p:cNvSpPr txBox="1"/>
          <p:nvPr/>
        </p:nvSpPr>
        <p:spPr>
          <a:xfrm>
            <a:off x="503583" y="318052"/>
            <a:ext cx="9236765" cy="221599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Nuttall, J. (2005) Looking back, Looking forward: Three decades of early childhood curriculum development in Aotearoa New Zealand. </a:t>
            </a:r>
            <a:r>
              <a:rPr lang="en-GB" sz="1200" i="1" dirty="0">
                <a:latin typeface="Arial" panose="020B0604020202020204" pitchFamily="34" charset="0"/>
                <a:cs typeface="Arial" panose="020B0604020202020204" pitchFamily="34" charset="0"/>
              </a:rPr>
              <a:t>Curriculum Matters </a:t>
            </a:r>
            <a:r>
              <a:rPr lang="en-GB" sz="1200" dirty="0">
                <a:latin typeface="Arial" panose="020B0604020202020204" pitchFamily="34" charset="0"/>
                <a:cs typeface="Arial" panose="020B0604020202020204" pitchFamily="34" charset="0"/>
              </a:rPr>
              <a:t>1: 12 – 28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Smith, A. B. (2011). </a:t>
            </a:r>
            <a:r>
              <a:rPr lang="en-GB" sz="1200" i="1" dirty="0">
                <a:latin typeface="Arial" panose="020B0604020202020204" pitchFamily="34" charset="0"/>
                <a:cs typeface="Arial" panose="020B0604020202020204" pitchFamily="34" charset="0"/>
              </a:rPr>
              <a:t>Relationships with people, places and things – Te </a:t>
            </a:r>
            <a:r>
              <a:rPr lang="en-GB" sz="1200" i="1" dirty="0" err="1">
                <a:latin typeface="Arial" panose="020B0604020202020204" pitchFamily="34" charset="0"/>
                <a:cs typeface="Arial" panose="020B0604020202020204" pitchFamily="34" charset="0"/>
              </a:rPr>
              <a:t>Wharik</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Miller, L. and Pound L. (</a:t>
            </a:r>
            <a:r>
              <a:rPr lang="en-GB" sz="1200" dirty="0" err="1">
                <a:latin typeface="Arial" panose="020B0604020202020204" pitchFamily="34" charset="0"/>
                <a:cs typeface="Arial" panose="020B0604020202020204" pitchFamily="34" charset="0"/>
              </a:rPr>
              <a:t>eds</a:t>
            </a:r>
            <a:r>
              <a:rPr lang="en-GB" sz="1200" dirty="0">
                <a:latin typeface="Arial" panose="020B0604020202020204" pitchFamily="34" charset="0"/>
                <a:cs typeface="Arial" panose="020B0604020202020204" pitchFamily="34" charset="0"/>
              </a:rPr>
              <a:t>) Theories and Approaches to learning in the Early Years. Pp 149 – 162. Sage, London.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Te One, S. (2003). ‘The context of Te </a:t>
            </a:r>
            <a:r>
              <a:rPr lang="en-GB" sz="1200" dirty="0" err="1">
                <a:latin typeface="Arial" panose="020B0604020202020204" pitchFamily="34" charset="0"/>
                <a:cs typeface="Arial" panose="020B0604020202020204" pitchFamily="34" charset="0"/>
              </a:rPr>
              <a:t>Whariki</a:t>
            </a:r>
            <a:r>
              <a:rPr lang="en-GB" sz="1200" dirty="0">
                <a:latin typeface="Arial" panose="020B0604020202020204" pitchFamily="34" charset="0"/>
                <a:cs typeface="Arial" panose="020B0604020202020204" pitchFamily="34" charset="0"/>
              </a:rPr>
              <a:t>. Contemporary issues of influence’, in </a:t>
            </a:r>
            <a:r>
              <a:rPr lang="en-GB" sz="1200" dirty="0" err="1">
                <a:latin typeface="Arial" panose="020B0604020202020204" pitchFamily="34" charset="0"/>
                <a:cs typeface="Arial" panose="020B0604020202020204" pitchFamily="34" charset="0"/>
              </a:rPr>
              <a:t>Nuttal</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Tyler, J. (2002). Te </a:t>
            </a:r>
            <a:r>
              <a:rPr lang="en-GB" sz="1200" dirty="0" err="1">
                <a:latin typeface="Arial" panose="020B0604020202020204" pitchFamily="34" charset="0"/>
                <a:cs typeface="Arial" panose="020B0604020202020204" pitchFamily="34" charset="0"/>
              </a:rPr>
              <a:t>Whariki</a:t>
            </a:r>
            <a:r>
              <a:rPr lang="en-GB" sz="1200" dirty="0">
                <a:latin typeface="Arial" panose="020B0604020202020204" pitchFamily="34" charset="0"/>
                <a:cs typeface="Arial" panose="020B0604020202020204" pitchFamily="34" charset="0"/>
              </a:rPr>
              <a:t>: The New Zealand curriculum framework. Paper presented at the World Forum on Early Care and Education, Auckland, New Zealand.</a:t>
            </a:r>
          </a:p>
          <a:p>
            <a:endParaRPr lang="en-GB" dirty="0"/>
          </a:p>
        </p:txBody>
      </p:sp>
    </p:spTree>
    <p:extLst>
      <p:ext uri="{BB962C8B-B14F-4D97-AF65-F5344CB8AC3E}">
        <p14:creationId xmlns:p14="http://schemas.microsoft.com/office/powerpoint/2010/main" val="2193414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emplate>Ion Boardroom</Template>
  <TotalTime>4280</TotalTime>
  <Words>1438</Words>
  <Application>Microsoft Office PowerPoint</Application>
  <PresentationFormat>Widescreen</PresentationFormat>
  <Paragraphs>152</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 Boardroom</vt:lpstr>
      <vt:lpstr>PowerPoint Presentation</vt:lpstr>
      <vt:lpstr>Main objectives</vt:lpstr>
      <vt:lpstr>What do you visualize a ‘curriculum’ to be?</vt:lpstr>
      <vt:lpstr>What does the term ‘curriculum’ mean? </vt:lpstr>
      <vt:lpstr>Te Whariki…. Is a framework approach.   </vt:lpstr>
      <vt:lpstr>PowerPoint Presentation</vt:lpstr>
      <vt:lpstr>Positives….</vt:lpstr>
      <vt:lpstr>Negatives….</vt:lpstr>
      <vt:lpstr>Foundation Stage (EYFS)… is a framework providing early education with set standards for learning, development and care.  </vt:lpstr>
      <vt:lpstr>PowerPoint Presentation</vt:lpstr>
      <vt:lpstr>Comparisons</vt:lpstr>
      <vt:lpstr>In Conclusion….</vt:lpstr>
      <vt:lpstr>Any final Questions?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Ainsworth</dc:creator>
  <cp:lastModifiedBy>Jessica Ainsworth</cp:lastModifiedBy>
  <cp:revision>9</cp:revision>
  <dcterms:created xsi:type="dcterms:W3CDTF">2017-11-09T15:58:26Z</dcterms:created>
  <dcterms:modified xsi:type="dcterms:W3CDTF">2017-11-24T02:09:13Z</dcterms:modified>
</cp:coreProperties>
</file>