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xlsx" ContentType="application/vnd.openxmlformats-officedocument.spreadsheetml.sheet"/>
  <Default Extension="rels" ContentType="application/vnd.openxmlformats-package.relationships+xml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rawings/drawing1.xml" ContentType="application/vnd.openxmlformats-officedocument.drawingml.chartshapes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rawings/drawing2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70" r:id="rId2"/>
    <p:sldId id="264" r:id="rId3"/>
    <p:sldId id="261" r:id="rId4"/>
    <p:sldId id="257" r:id="rId5"/>
    <p:sldId id="263" r:id="rId6"/>
    <p:sldId id="265" r:id="rId7"/>
    <p:sldId id="258" r:id="rId8"/>
    <p:sldId id="260" r:id="rId9"/>
    <p:sldId id="259" r:id="rId10"/>
    <p:sldId id="262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8"/>
    <p:restoredTop sz="94580"/>
  </p:normalViewPr>
  <p:slideViewPr>
    <p:cSldViewPr snapToGrid="0" snapToObjects="1">
      <p:cViewPr varScale="1">
        <p:scale>
          <a:sx n="117" d="100"/>
          <a:sy n="117" d="100"/>
        </p:scale>
        <p:origin x="82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microsoft.com/office/2011/relationships/chartStyle" Target="style1.xml"/><Relationship Id="rId2" Type="http://schemas.microsoft.com/office/2011/relationships/chartColorStyle" Target="colors1.xml"/><Relationship Id="rId3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4" Type="http://schemas.openxmlformats.org/officeDocument/2006/relationships/chartUserShapes" Target="../drawings/drawing1.xml"/><Relationship Id="rId1" Type="http://schemas.microsoft.com/office/2011/relationships/chartStyle" Target="style2.xml"/><Relationship Id="rId2" Type="http://schemas.microsoft.com/office/2011/relationships/chartColorStyle" Target="colors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4" Type="http://schemas.openxmlformats.org/officeDocument/2006/relationships/chartUserShapes" Target="../drawings/drawing2.xml"/><Relationship Id="rId1" Type="http://schemas.microsoft.com/office/2011/relationships/chartStyle" Target="style3.xml"/><Relationship Id="rId2" Type="http://schemas.microsoft.com/office/2011/relationships/chartColorStyle" Target="colors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Issues Important to EU Voting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Unprompted - top responses only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Sheet1!$A$2:$A$11</c:f>
              <c:strCache>
                <c:ptCount val="10"/>
                <c:pt idx="0">
                  <c:v>No. of immigrants coming into Britain</c:v>
                </c:pt>
                <c:pt idx="1">
                  <c:v>Impact on Britain's economy</c:v>
                </c:pt>
                <c:pt idx="2">
                  <c:v>Britain's ability to make its own laws</c:v>
                </c:pt>
                <c:pt idx="3">
                  <c:v>Impact on public services/housing</c:v>
                </c:pt>
                <c:pt idx="4">
                  <c:v>Impact on British jobs</c:v>
                </c:pt>
                <c:pt idx="5">
                  <c:v>Cost of EU immigration on Britain's welfare system</c:v>
                </c:pt>
                <c:pt idx="6">
                  <c:v>Britain's ability to trade with countries in the EU</c:v>
                </c:pt>
                <c:pt idx="7">
                  <c:v>The ability to travel within the EU</c:v>
                </c:pt>
                <c:pt idx="8">
                  <c:v>Nothing/none</c:v>
                </c:pt>
                <c:pt idx="9">
                  <c:v>Don't know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33.0</c:v>
                </c:pt>
                <c:pt idx="1">
                  <c:v>28.0</c:v>
                </c:pt>
                <c:pt idx="2">
                  <c:v>12.0</c:v>
                </c:pt>
                <c:pt idx="3">
                  <c:v>11.0</c:v>
                </c:pt>
                <c:pt idx="4">
                  <c:v>8.0</c:v>
                </c:pt>
                <c:pt idx="5">
                  <c:v>7.0</c:v>
                </c:pt>
                <c:pt idx="6">
                  <c:v>6.0</c:v>
                </c:pt>
                <c:pt idx="7">
                  <c:v>5.0</c:v>
                </c:pt>
                <c:pt idx="8">
                  <c:v>7.0</c:v>
                </c:pt>
                <c:pt idx="9">
                  <c:v>11.0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Sheet1!$A$2:$A$11</c:f>
              <c:strCache>
                <c:ptCount val="10"/>
                <c:pt idx="0">
                  <c:v>No. of immigrants coming into Britain</c:v>
                </c:pt>
                <c:pt idx="1">
                  <c:v>Impact on Britain's economy</c:v>
                </c:pt>
                <c:pt idx="2">
                  <c:v>Britain's ability to make its own laws</c:v>
                </c:pt>
                <c:pt idx="3">
                  <c:v>Impact on public services/housing</c:v>
                </c:pt>
                <c:pt idx="4">
                  <c:v>Impact on British jobs</c:v>
                </c:pt>
                <c:pt idx="5">
                  <c:v>Cost of EU immigration on Britain's welfare system</c:v>
                </c:pt>
                <c:pt idx="6">
                  <c:v>Britain's ability to trade with countries in the EU</c:v>
                </c:pt>
                <c:pt idx="7">
                  <c:v>The ability to travel within the EU</c:v>
                </c:pt>
                <c:pt idx="8">
                  <c:v>Nothing/none</c:v>
                </c:pt>
                <c:pt idx="9">
                  <c:v>Don't know</c:v>
                </c:pt>
              </c:strCache>
            </c:strRef>
          </c:cat>
          <c:val>
            <c:numRef>
              <c:f>Sheet1!$C$2:$C$11</c:f>
              <c:numCache>
                <c:formatCode>General</c:formatCode>
                <c:ptCount val="10"/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Sheet1!$A$2:$A$11</c:f>
              <c:strCache>
                <c:ptCount val="10"/>
                <c:pt idx="0">
                  <c:v>No. of immigrants coming into Britain</c:v>
                </c:pt>
                <c:pt idx="1">
                  <c:v>Impact on Britain's economy</c:v>
                </c:pt>
                <c:pt idx="2">
                  <c:v>Britain's ability to make its own laws</c:v>
                </c:pt>
                <c:pt idx="3">
                  <c:v>Impact on public services/housing</c:v>
                </c:pt>
                <c:pt idx="4">
                  <c:v>Impact on British jobs</c:v>
                </c:pt>
                <c:pt idx="5">
                  <c:v>Cost of EU immigration on Britain's welfare system</c:v>
                </c:pt>
                <c:pt idx="6">
                  <c:v>Britain's ability to trade with countries in the EU</c:v>
                </c:pt>
                <c:pt idx="7">
                  <c:v>The ability to travel within the EU</c:v>
                </c:pt>
                <c:pt idx="8">
                  <c:v>Nothing/none</c:v>
                </c:pt>
                <c:pt idx="9">
                  <c:v>Don't know</c:v>
                </c:pt>
              </c:strCache>
            </c:strRef>
          </c:cat>
          <c:val>
            <c:numRef>
              <c:f>Sheet1!$D$2:$D$11</c:f>
              <c:numCache>
                <c:formatCode>General</c:formatCode>
                <c:ptCount val="10"/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960808848"/>
        <c:axId val="960810896"/>
      </c:barChart>
      <c:catAx>
        <c:axId val="9608088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60810896"/>
        <c:crosses val="autoZero"/>
        <c:auto val="1"/>
        <c:lblAlgn val="ctr"/>
        <c:lblOffset val="100"/>
        <c:noMultiLvlLbl val="0"/>
      </c:catAx>
      <c:valAx>
        <c:axId val="960810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608088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lt1"/>
    </a:solidFill>
    <a:ln w="25400" cap="flat" cmpd="sng" algn="ctr">
      <a:solidFill>
        <a:schemeClr val="accent2"/>
      </a:solidFill>
      <a:prstDash val="solid"/>
      <a:miter lim="800000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2013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3">
                  <c:v>2391.0</c:v>
                </c:pt>
                <c:pt idx="4">
                  <c:v>2903.0</c:v>
                </c:pt>
                <c:pt idx="5">
                  <c:v>2926.0</c:v>
                </c:pt>
                <c:pt idx="6">
                  <c:v>3376.0</c:v>
                </c:pt>
                <c:pt idx="7">
                  <c:v>2916.0</c:v>
                </c:pt>
                <c:pt idx="8">
                  <c:v>2455.0</c:v>
                </c:pt>
                <c:pt idx="9">
                  <c:v>2524.0</c:v>
                </c:pt>
                <c:pt idx="10">
                  <c:v>2373.0</c:v>
                </c:pt>
                <c:pt idx="11">
                  <c:v>2331.0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2014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0">
                  <c:v>2409.0</c:v>
                </c:pt>
                <c:pt idx="1">
                  <c:v>2139.0</c:v>
                </c:pt>
                <c:pt idx="2">
                  <c:v>2816.0</c:v>
                </c:pt>
                <c:pt idx="3">
                  <c:v>2566.0</c:v>
                </c:pt>
                <c:pt idx="4">
                  <c:v>3032.0</c:v>
                </c:pt>
                <c:pt idx="5">
                  <c:v>3304.0</c:v>
                </c:pt>
                <c:pt idx="6">
                  <c:v>3543.0</c:v>
                </c:pt>
                <c:pt idx="7">
                  <c:v>3259.0</c:v>
                </c:pt>
                <c:pt idx="8">
                  <c:v>3369.0</c:v>
                </c:pt>
                <c:pt idx="9">
                  <c:v>3376.0</c:v>
                </c:pt>
                <c:pt idx="10">
                  <c:v>3130.0</c:v>
                </c:pt>
                <c:pt idx="11">
                  <c:v>2803.0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2015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Sheet1!$D$2:$D$13</c:f>
              <c:numCache>
                <c:formatCode>General</c:formatCode>
                <c:ptCount val="12"/>
                <c:pt idx="0">
                  <c:v>2912.0</c:v>
                </c:pt>
                <c:pt idx="1">
                  <c:v>2933.0</c:v>
                </c:pt>
                <c:pt idx="2">
                  <c:v>3407.0</c:v>
                </c:pt>
                <c:pt idx="3">
                  <c:v>3436.0</c:v>
                </c:pt>
                <c:pt idx="4">
                  <c:v>3478.0</c:v>
                </c:pt>
                <c:pt idx="5">
                  <c:v>3605.0</c:v>
                </c:pt>
                <c:pt idx="6">
                  <c:v>3884.0</c:v>
                </c:pt>
                <c:pt idx="7">
                  <c:v>3581.0</c:v>
                </c:pt>
                <c:pt idx="8">
                  <c:v>3318.0</c:v>
                </c:pt>
                <c:pt idx="9">
                  <c:v>3571.0</c:v>
                </c:pt>
                <c:pt idx="10">
                  <c:v>3614.0</c:v>
                </c:pt>
                <c:pt idx="11">
                  <c:v>3498.0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2016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Sheet1!$E$2:$E$13</c:f>
              <c:numCache>
                <c:formatCode>General</c:formatCode>
                <c:ptCount val="12"/>
                <c:pt idx="0">
                  <c:v>3053.0</c:v>
                </c:pt>
                <c:pt idx="1">
                  <c:v>3067.0</c:v>
                </c:pt>
                <c:pt idx="2">
                  <c:v>3447.0</c:v>
                </c:pt>
                <c:pt idx="3">
                  <c:v>3353.0</c:v>
                </c:pt>
                <c:pt idx="4">
                  <c:v>3779.0</c:v>
                </c:pt>
                <c:pt idx="5">
                  <c:v>4183.0</c:v>
                </c:pt>
                <c:pt idx="6">
                  <c:v>5600.0</c:v>
                </c:pt>
                <c:pt idx="7">
                  <c:v>4491.0</c:v>
                </c:pt>
                <c:pt idx="8">
                  <c:v>4278.0</c:v>
                </c:pt>
                <c:pt idx="9">
                  <c:v>4015.0</c:v>
                </c:pt>
                <c:pt idx="10">
                  <c:v>3766.0</c:v>
                </c:pt>
                <c:pt idx="11">
                  <c:v>3871.0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2017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Sheet1!$F$2:$F$13</c:f>
              <c:numCache>
                <c:formatCode>General</c:formatCode>
                <c:ptCount val="12"/>
                <c:pt idx="0">
                  <c:v>3364.0</c:v>
                </c:pt>
                <c:pt idx="1">
                  <c:v>3578.0</c:v>
                </c:pt>
                <c:pt idx="2">
                  <c:v>4697.0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59515520"/>
        <c:axId val="959517296"/>
      </c:lineChart>
      <c:catAx>
        <c:axId val="9595155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59517296"/>
        <c:crosses val="autoZero"/>
        <c:auto val="1"/>
        <c:lblAlgn val="ctr"/>
        <c:lblOffset val="100"/>
        <c:noMultiLvlLbl val="0"/>
      </c:catAx>
      <c:valAx>
        <c:axId val="959517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59515520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lt1"/>
    </a:solidFill>
    <a:ln w="12700" cap="flat" cmpd="sng" algn="ctr">
      <a:solidFill>
        <a:schemeClr val="accent2"/>
      </a:solidFill>
      <a:prstDash val="solid"/>
      <a:miter lim="800000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3">
    <c:autoUpdate val="0"/>
  </c:externalData>
  <c:userShapes r:id="rId4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Sheet1!#REF!</c:f>
              <c:numCache>
                <c:formatCode>General</c:formatCode>
                <c:ptCount val="1"/>
                <c:pt idx="0">
                  <c:v>1.0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Sheet1!#REF!</c:f>
              <c:numCache>
                <c:formatCode>General</c:formatCode>
                <c:ptCount val="1"/>
                <c:pt idx="0">
                  <c:v>1.0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Sheet1!#REF!</c:f>
              <c:numCache>
                <c:formatCode>General</c:formatCode>
                <c:ptCount val="1"/>
                <c:pt idx="0">
                  <c:v>1.0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Sheet1!$B$1</c:f>
              <c:strCache>
                <c:ptCount val="1"/>
                <c:pt idx="0">
                  <c:v>2016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3053.0</c:v>
                </c:pt>
                <c:pt idx="1">
                  <c:v>3067.0</c:v>
                </c:pt>
                <c:pt idx="2">
                  <c:v>3447.0</c:v>
                </c:pt>
                <c:pt idx="3">
                  <c:v>3353.0</c:v>
                </c:pt>
                <c:pt idx="4">
                  <c:v>3779.0</c:v>
                </c:pt>
                <c:pt idx="5">
                  <c:v>4183.0</c:v>
                </c:pt>
                <c:pt idx="6">
                  <c:v>5600.0</c:v>
                </c:pt>
                <c:pt idx="7">
                  <c:v>4491.0</c:v>
                </c:pt>
                <c:pt idx="8">
                  <c:v>4278.0</c:v>
                </c:pt>
                <c:pt idx="9">
                  <c:v>4015.0</c:v>
                </c:pt>
                <c:pt idx="10">
                  <c:v>3766.0</c:v>
                </c:pt>
                <c:pt idx="11">
                  <c:v>3871.0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Sheet1!#REF!</c:f>
              <c:numCache>
                <c:formatCode>General</c:formatCode>
                <c:ptCount val="1"/>
                <c:pt idx="0">
                  <c:v>1.0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0685984"/>
        <c:axId val="960687616"/>
      </c:lineChart>
      <c:catAx>
        <c:axId val="9606859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60687616"/>
        <c:crosses val="autoZero"/>
        <c:auto val="1"/>
        <c:lblAlgn val="ctr"/>
        <c:lblOffset val="100"/>
        <c:noMultiLvlLbl val="0"/>
      </c:catAx>
      <c:valAx>
        <c:axId val="9606876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60685984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egendEntry>
        <c:idx val="4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lt1"/>
    </a:solidFill>
    <a:ln w="15875" cap="flat" cmpd="sng" algn="ctr">
      <a:solidFill>
        <a:schemeClr val="accent2"/>
      </a:solidFill>
      <a:prstDash val="solid"/>
      <a:miter lim="800000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0.70341</cdr:x>
      <cdr:y>0.03472</cdr:y>
    </cdr:from>
    <cdr:to>
      <cdr:x>0.99414</cdr:x>
      <cdr:y>0.17882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329178" y="194968"/>
          <a:ext cx="2615962" cy="8091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800" b="1" dirty="0" smtClean="0">
              <a:solidFill>
                <a:schemeClr val="accent1"/>
              </a:solidFill>
            </a:rPr>
            <a:t>Spike following EU referendum result</a:t>
          </a:r>
        </a:p>
        <a:p xmlns:a="http://schemas.openxmlformats.org/drawingml/2006/main">
          <a:endParaRPr lang="en-GB" sz="1800" dirty="0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0.70341</cdr:x>
      <cdr:y>0.03472</cdr:y>
    </cdr:from>
    <cdr:to>
      <cdr:x>0.99414</cdr:x>
      <cdr:y>0.17882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329178" y="194968"/>
          <a:ext cx="2615962" cy="8091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800" b="1" dirty="0" smtClean="0">
              <a:solidFill>
                <a:schemeClr val="accent1"/>
              </a:solidFill>
            </a:rPr>
            <a:t>Spike following EU referendum result</a:t>
          </a:r>
        </a:p>
        <a:p xmlns:a="http://schemas.openxmlformats.org/drawingml/2006/main">
          <a:endParaRPr lang="en-GB" sz="18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5286C-32E9-1D48-AF4F-01DC693702D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FD27D1-8F7C-4F40-859D-97AB5C32B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348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5EB17C-205B-6D43-94EA-912ED48C3966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537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40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082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383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36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267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370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136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602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262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396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692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497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chart" Target="../charts/char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chart" Target="../charts/char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chart" Target="../charts/char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4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70857" y="1459076"/>
            <a:ext cx="28612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latin typeface="Calibri" charset="0"/>
                <a:ea typeface="Times New Roman" charset="0"/>
                <a:cs typeface="Times New Roman" charset="0"/>
              </a:rPr>
              <a:t>Student Number: ECSS6002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870857" y="726338"/>
            <a:ext cx="107768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Calibri" charset="0"/>
                <a:ea typeface="Times New Roman" charset="0"/>
                <a:cs typeface="Times New Roman" charset="0"/>
              </a:rPr>
              <a:t>Demonstrate your engagement with current political events, legislation and manifesto from a Wales, UK and World perspective. Students should draw upon a diverse range of information accessible sources.</a:t>
            </a:r>
            <a:endParaRPr lang="en-GB" dirty="0">
              <a:effectLst/>
              <a:latin typeface="Tahoma" charset="0"/>
              <a:ea typeface="Times New Roman" charset="0"/>
              <a:cs typeface="Times New Roman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2451"/>
              </p:ext>
            </p:extLst>
          </p:nvPr>
        </p:nvGraphicFramePr>
        <p:xfrm>
          <a:off x="990600" y="2538254"/>
          <a:ext cx="10363200" cy="164592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4497291"/>
                <a:gridCol w="5865909"/>
              </a:tblGrid>
              <a:tr h="363220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What do you consider are the best aspects of this piece of work?    </a:t>
                      </a:r>
                      <a:endParaRPr lang="en-GB" sz="1800" dirty="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r>
                        <a:rPr lang="en-GB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lang="en-GB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analysis of populism and post truth comparing Trump and Brexit and reflecting upon how this will affect Wales. </a:t>
                      </a:r>
                      <a:endParaRPr lang="en-GB" sz="1800" dirty="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362585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Which aspects do you consider could have been improved in this piece of work?</a:t>
                      </a:r>
                      <a:endParaRPr lang="en-GB" sz="180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r>
                        <a:rPr lang="en-GB" sz="1800" dirty="0" smtClean="0">
                          <a:effectLst/>
                        </a:rPr>
                        <a:t>The videoing skills aren’t the best! </a:t>
                      </a:r>
                      <a:endParaRPr lang="en-GB" sz="1800" dirty="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362585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What have you found most satisfying whilst undertaking this submission?</a:t>
                      </a:r>
                      <a:endParaRPr lang="en-GB" sz="180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r>
                        <a:rPr lang="en-GB" sz="1800" dirty="0" smtClean="0">
                          <a:effectLst/>
                        </a:rPr>
                        <a:t>Research</a:t>
                      </a:r>
                      <a:r>
                        <a:rPr lang="en-GB" sz="1800" baseline="0" dirty="0" smtClean="0">
                          <a:effectLst/>
                        </a:rPr>
                        <a:t> of the topic. </a:t>
                      </a:r>
                      <a:endParaRPr lang="en-GB" sz="1800" dirty="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97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142746" y="0"/>
            <a:ext cx="935159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7200" b="1" dirty="0">
                <a:ln w="6600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black"/>
                  </a:outerShdw>
                </a:effectLst>
              </a:rPr>
              <a:t> </a:t>
            </a:r>
            <a:r>
              <a:rPr lang="en-GB" sz="7200" b="1" dirty="0" smtClean="0">
                <a:ln w="6600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black"/>
                  </a:outerShdw>
                </a:effectLst>
              </a:rPr>
              <a:t>Populism </a:t>
            </a:r>
            <a:r>
              <a:rPr lang="mr-IN" sz="7200" b="1" dirty="0">
                <a:ln w="6600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black"/>
                  </a:outerShdw>
                </a:effectLst>
              </a:rPr>
              <a:t>–</a:t>
            </a:r>
            <a:r>
              <a:rPr lang="en-GB" sz="7200" b="1" dirty="0">
                <a:ln w="6600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black"/>
                  </a:outerShdw>
                </a:effectLst>
              </a:rPr>
              <a:t> What Is It?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51978" y="1728592"/>
            <a:ext cx="973313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Difficult to define </a:t>
            </a:r>
            <a:r>
              <a:rPr lang="mr-IN" sz="3200" dirty="0">
                <a:solidFill>
                  <a:prstClr val="black"/>
                </a:solidFill>
              </a:rPr>
              <a:t>–</a:t>
            </a:r>
            <a:r>
              <a:rPr lang="en-GB" sz="3200" dirty="0">
                <a:solidFill>
                  <a:prstClr val="black"/>
                </a:solidFill>
              </a:rPr>
              <a:t> populists have differing agendas</a:t>
            </a:r>
          </a:p>
          <a:p>
            <a:pPr marL="285750" indent="-28575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A thin ideology</a:t>
            </a:r>
          </a:p>
          <a:p>
            <a:pPr marL="285750" indent="-28575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Can </a:t>
            </a:r>
            <a:r>
              <a:rPr lang="en-GB" sz="3200" dirty="0" smtClean="0">
                <a:solidFill>
                  <a:prstClr val="black"/>
                </a:solidFill>
              </a:rPr>
              <a:t>link with </a:t>
            </a:r>
            <a:r>
              <a:rPr lang="en-GB" sz="3200" dirty="0">
                <a:solidFill>
                  <a:prstClr val="black"/>
                </a:solidFill>
              </a:rPr>
              <a:t>‘thick ideologies’ e.g. socialism</a:t>
            </a:r>
          </a:p>
          <a:p>
            <a:pPr marL="285750" indent="-28575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 Populists can be left or right wing </a:t>
            </a:r>
          </a:p>
          <a:p>
            <a:pPr marL="285750" indent="-285750">
              <a:buFont typeface="Wingdings" charset="2"/>
              <a:buChar char="Ø"/>
            </a:pPr>
            <a:endParaRPr lang="en-GB" sz="3200" dirty="0">
              <a:solidFill>
                <a:prstClr val="black"/>
              </a:solidFill>
            </a:endParaRPr>
          </a:p>
          <a:p>
            <a:r>
              <a:rPr lang="en-GB" sz="3200" b="1" u="sng" dirty="0">
                <a:solidFill>
                  <a:prstClr val="black"/>
                </a:solidFill>
              </a:rPr>
              <a:t>In common they have an opposition to:</a:t>
            </a:r>
          </a:p>
          <a:p>
            <a:endParaRPr lang="en-GB" sz="3200" dirty="0">
              <a:solidFill>
                <a:prstClr val="black"/>
              </a:solidFill>
            </a:endParaRPr>
          </a:p>
          <a:p>
            <a:pPr marL="457200" indent="-45720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Political establishment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Pluralism </a:t>
            </a:r>
          </a:p>
          <a:p>
            <a:pPr marL="285750" indent="-285750">
              <a:buFont typeface="Wingdings" charset="2"/>
              <a:buChar char="Ø"/>
            </a:pPr>
            <a:endParaRPr lang="en-GB" sz="3200" dirty="0">
              <a:solidFill>
                <a:prstClr val="black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989208" y="6468351"/>
            <a:ext cx="20547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prstClr val="black"/>
                </a:solidFill>
              </a:rPr>
              <a:t>(Mudde, 2015; Müller, 2017)</a:t>
            </a:r>
          </a:p>
        </p:txBody>
      </p:sp>
      <p:cxnSp>
        <p:nvCxnSpPr>
          <p:cNvPr id="13" name="Straight Connector 12"/>
          <p:cNvCxnSpPr/>
          <p:nvPr/>
        </p:nvCxnSpPr>
        <p:spPr>
          <a:xfrm flipH="1">
            <a:off x="18288" y="-9000"/>
            <a:ext cx="10274" cy="6876000"/>
          </a:xfrm>
          <a:prstGeom prst="line">
            <a:avLst/>
          </a:prstGeom>
          <a:ln w="1270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>
            <a:off x="12153365" y="-9000"/>
            <a:ext cx="32539" cy="6876000"/>
          </a:xfrm>
          <a:prstGeom prst="line">
            <a:avLst/>
          </a:prstGeom>
          <a:ln w="1270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8897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8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/>
          <p:cNvSpPr/>
          <p:nvPr/>
        </p:nvSpPr>
        <p:spPr>
          <a:xfrm>
            <a:off x="7289676" y="383640"/>
            <a:ext cx="3156262" cy="2506544"/>
          </a:xfrm>
          <a:custGeom>
            <a:avLst/>
            <a:gdLst>
              <a:gd name="connsiteX0" fmla="*/ 0 w 2303995"/>
              <a:gd name="connsiteY0" fmla="*/ 1080002 h 2160004"/>
              <a:gd name="connsiteX1" fmla="*/ 1151998 w 2303995"/>
              <a:gd name="connsiteY1" fmla="*/ 0 h 2160004"/>
              <a:gd name="connsiteX2" fmla="*/ 2303996 w 2303995"/>
              <a:gd name="connsiteY2" fmla="*/ 1080002 h 2160004"/>
              <a:gd name="connsiteX3" fmla="*/ 1151998 w 2303995"/>
              <a:gd name="connsiteY3" fmla="*/ 2160004 h 2160004"/>
              <a:gd name="connsiteX4" fmla="*/ 0 w 2303995"/>
              <a:gd name="connsiteY4" fmla="*/ 1080002 h 2160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995" h="2160004">
                <a:moveTo>
                  <a:pt x="0" y="1080002"/>
                </a:moveTo>
                <a:cubicBezTo>
                  <a:pt x="0" y="483533"/>
                  <a:pt x="515767" y="0"/>
                  <a:pt x="1151998" y="0"/>
                </a:cubicBezTo>
                <a:cubicBezTo>
                  <a:pt x="1788229" y="0"/>
                  <a:pt x="2303996" y="483533"/>
                  <a:pt x="2303996" y="1080002"/>
                </a:cubicBezTo>
                <a:cubicBezTo>
                  <a:pt x="2303996" y="1676471"/>
                  <a:pt x="1788229" y="2160004"/>
                  <a:pt x="1151998" y="2160004"/>
                </a:cubicBezTo>
                <a:cubicBezTo>
                  <a:pt x="515767" y="2160004"/>
                  <a:pt x="0" y="1676471"/>
                  <a:pt x="0" y="1080002"/>
                </a:cubicBezTo>
                <a:close/>
              </a:path>
            </a:pathLst>
          </a:custGeom>
          <a:ln w="53975">
            <a:solidFill>
              <a:schemeClr val="accent1"/>
            </a:solidFill>
            <a:prstDash val="sysDot"/>
          </a:ln>
        </p:spPr>
        <p:style>
          <a:lnRef idx="2">
            <a:scrgbClr r="0" g="0" b="0"/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5352" tIns="344265" rIns="365352" bIns="344265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tx1"/>
              </a:solidFill>
            </a:endParaRPr>
          </a:p>
        </p:txBody>
      </p:sp>
      <p:sp>
        <p:nvSpPr>
          <p:cNvPr id="17" name="Freeform 16"/>
          <p:cNvSpPr/>
          <p:nvPr/>
        </p:nvSpPr>
        <p:spPr>
          <a:xfrm>
            <a:off x="7290361" y="4124019"/>
            <a:ext cx="3155577" cy="2506105"/>
          </a:xfrm>
          <a:custGeom>
            <a:avLst/>
            <a:gdLst>
              <a:gd name="connsiteX0" fmla="*/ 0 w 2303495"/>
              <a:gd name="connsiteY0" fmla="*/ 1079813 h 2159625"/>
              <a:gd name="connsiteX1" fmla="*/ 1151748 w 2303495"/>
              <a:gd name="connsiteY1" fmla="*/ 0 h 2159625"/>
              <a:gd name="connsiteX2" fmla="*/ 2303496 w 2303495"/>
              <a:gd name="connsiteY2" fmla="*/ 1079813 h 2159625"/>
              <a:gd name="connsiteX3" fmla="*/ 1151748 w 2303495"/>
              <a:gd name="connsiteY3" fmla="*/ 2159626 h 2159625"/>
              <a:gd name="connsiteX4" fmla="*/ 0 w 2303495"/>
              <a:gd name="connsiteY4" fmla="*/ 1079813 h 2159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495" h="2159625">
                <a:moveTo>
                  <a:pt x="0" y="1079813"/>
                </a:moveTo>
                <a:cubicBezTo>
                  <a:pt x="0" y="483449"/>
                  <a:pt x="515655" y="0"/>
                  <a:pt x="1151748" y="0"/>
                </a:cubicBezTo>
                <a:cubicBezTo>
                  <a:pt x="1787841" y="0"/>
                  <a:pt x="2303496" y="483449"/>
                  <a:pt x="2303496" y="1079813"/>
                </a:cubicBezTo>
                <a:cubicBezTo>
                  <a:pt x="2303496" y="1676177"/>
                  <a:pt x="1787841" y="2159626"/>
                  <a:pt x="1151748" y="2159626"/>
                </a:cubicBezTo>
                <a:cubicBezTo>
                  <a:pt x="515655" y="2159626"/>
                  <a:pt x="0" y="1676177"/>
                  <a:pt x="0" y="1079813"/>
                </a:cubicBezTo>
                <a:close/>
              </a:path>
            </a:pathLst>
          </a:custGeom>
          <a:ln w="53975">
            <a:solidFill>
              <a:schemeClr val="accent1"/>
            </a:solidFill>
            <a:prstDash val="sysDot"/>
          </a:ln>
        </p:spPr>
        <p:style>
          <a:lnRef idx="2">
            <a:scrgbClr r="0" g="0" b="0"/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5279" tIns="344210" rIns="365279" bIns="34421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tx1"/>
              </a:solidFill>
            </a:endParaRPr>
          </a:p>
        </p:txBody>
      </p:sp>
      <p:sp>
        <p:nvSpPr>
          <p:cNvPr id="19" name="Freeform 18"/>
          <p:cNvSpPr/>
          <p:nvPr/>
        </p:nvSpPr>
        <p:spPr>
          <a:xfrm>
            <a:off x="1808823" y="4117426"/>
            <a:ext cx="3156262" cy="2506544"/>
          </a:xfrm>
          <a:custGeom>
            <a:avLst/>
            <a:gdLst>
              <a:gd name="connsiteX0" fmla="*/ 0 w 2303995"/>
              <a:gd name="connsiteY0" fmla="*/ 1080002 h 2160004"/>
              <a:gd name="connsiteX1" fmla="*/ 1151998 w 2303995"/>
              <a:gd name="connsiteY1" fmla="*/ 0 h 2160004"/>
              <a:gd name="connsiteX2" fmla="*/ 2303996 w 2303995"/>
              <a:gd name="connsiteY2" fmla="*/ 1080002 h 2160004"/>
              <a:gd name="connsiteX3" fmla="*/ 1151998 w 2303995"/>
              <a:gd name="connsiteY3" fmla="*/ 2160004 h 2160004"/>
              <a:gd name="connsiteX4" fmla="*/ 0 w 2303995"/>
              <a:gd name="connsiteY4" fmla="*/ 1080002 h 2160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995" h="2160004">
                <a:moveTo>
                  <a:pt x="0" y="1080002"/>
                </a:moveTo>
                <a:cubicBezTo>
                  <a:pt x="0" y="483533"/>
                  <a:pt x="515767" y="0"/>
                  <a:pt x="1151998" y="0"/>
                </a:cubicBezTo>
                <a:cubicBezTo>
                  <a:pt x="1788229" y="0"/>
                  <a:pt x="2303996" y="483533"/>
                  <a:pt x="2303996" y="1080002"/>
                </a:cubicBezTo>
                <a:cubicBezTo>
                  <a:pt x="2303996" y="1676471"/>
                  <a:pt x="1788229" y="2160004"/>
                  <a:pt x="1151998" y="2160004"/>
                </a:cubicBezTo>
                <a:cubicBezTo>
                  <a:pt x="515767" y="2160004"/>
                  <a:pt x="0" y="1676471"/>
                  <a:pt x="0" y="1080002"/>
                </a:cubicBezTo>
                <a:close/>
              </a:path>
            </a:pathLst>
          </a:custGeom>
          <a:ln w="53975">
            <a:solidFill>
              <a:schemeClr val="accent1"/>
            </a:solidFill>
            <a:prstDash val="sysDot"/>
          </a:ln>
        </p:spPr>
        <p:style>
          <a:lnRef idx="2">
            <a:scrgbClr r="0" g="0" b="0"/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5352" tIns="344265" rIns="365352" bIns="344265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tx1"/>
              </a:solidFill>
            </a:endParaRPr>
          </a:p>
        </p:txBody>
      </p:sp>
      <p:sp>
        <p:nvSpPr>
          <p:cNvPr id="21" name="Freeform 20"/>
          <p:cNvSpPr/>
          <p:nvPr/>
        </p:nvSpPr>
        <p:spPr>
          <a:xfrm>
            <a:off x="1810447" y="383640"/>
            <a:ext cx="3156262" cy="2506544"/>
          </a:xfrm>
          <a:custGeom>
            <a:avLst/>
            <a:gdLst>
              <a:gd name="connsiteX0" fmla="*/ 0 w 2303995"/>
              <a:gd name="connsiteY0" fmla="*/ 1080002 h 2160004"/>
              <a:gd name="connsiteX1" fmla="*/ 1151998 w 2303995"/>
              <a:gd name="connsiteY1" fmla="*/ 0 h 2160004"/>
              <a:gd name="connsiteX2" fmla="*/ 2303996 w 2303995"/>
              <a:gd name="connsiteY2" fmla="*/ 1080002 h 2160004"/>
              <a:gd name="connsiteX3" fmla="*/ 1151998 w 2303995"/>
              <a:gd name="connsiteY3" fmla="*/ 2160004 h 2160004"/>
              <a:gd name="connsiteX4" fmla="*/ 0 w 2303995"/>
              <a:gd name="connsiteY4" fmla="*/ 1080002 h 2160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995" h="2160004">
                <a:moveTo>
                  <a:pt x="0" y="1080002"/>
                </a:moveTo>
                <a:cubicBezTo>
                  <a:pt x="0" y="483533"/>
                  <a:pt x="515767" y="0"/>
                  <a:pt x="1151998" y="0"/>
                </a:cubicBezTo>
                <a:cubicBezTo>
                  <a:pt x="1788229" y="0"/>
                  <a:pt x="2303996" y="483533"/>
                  <a:pt x="2303996" y="1080002"/>
                </a:cubicBezTo>
                <a:cubicBezTo>
                  <a:pt x="2303996" y="1676471"/>
                  <a:pt x="1788229" y="2160004"/>
                  <a:pt x="1151998" y="2160004"/>
                </a:cubicBezTo>
                <a:cubicBezTo>
                  <a:pt x="515767" y="2160004"/>
                  <a:pt x="0" y="1676471"/>
                  <a:pt x="0" y="1080002"/>
                </a:cubicBezTo>
                <a:close/>
              </a:path>
            </a:pathLst>
          </a:custGeom>
          <a:ln w="53975">
            <a:solidFill>
              <a:schemeClr val="accent1"/>
            </a:solidFill>
            <a:prstDash val="sysDot"/>
          </a:ln>
        </p:spPr>
        <p:style>
          <a:lnRef idx="2">
            <a:scrgbClr r="0" g="0" b="0"/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5352" tIns="344265" rIns="365352" bIns="344265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tx1"/>
              </a:solidFill>
            </a:endParaRPr>
          </a:p>
        </p:txBody>
      </p:sp>
      <p:sp>
        <p:nvSpPr>
          <p:cNvPr id="22" name="Freeform 21"/>
          <p:cNvSpPr/>
          <p:nvPr/>
        </p:nvSpPr>
        <p:spPr>
          <a:xfrm rot="19237652">
            <a:off x="4431959" y="4023569"/>
            <a:ext cx="831805" cy="822863"/>
          </a:xfrm>
          <a:custGeom>
            <a:avLst/>
            <a:gdLst>
              <a:gd name="connsiteX0" fmla="*/ 0 w 831805"/>
              <a:gd name="connsiteY0" fmla="*/ 164572 h 822862"/>
              <a:gd name="connsiteX1" fmla="*/ 420374 w 831805"/>
              <a:gd name="connsiteY1" fmla="*/ 164572 h 822862"/>
              <a:gd name="connsiteX2" fmla="*/ 420374 w 831805"/>
              <a:gd name="connsiteY2" fmla="*/ 0 h 822862"/>
              <a:gd name="connsiteX3" fmla="*/ 831805 w 831805"/>
              <a:gd name="connsiteY3" fmla="*/ 411431 h 822862"/>
              <a:gd name="connsiteX4" fmla="*/ 420374 w 831805"/>
              <a:gd name="connsiteY4" fmla="*/ 822862 h 822862"/>
              <a:gd name="connsiteX5" fmla="*/ 420374 w 831805"/>
              <a:gd name="connsiteY5" fmla="*/ 658290 h 822862"/>
              <a:gd name="connsiteX6" fmla="*/ 0 w 831805"/>
              <a:gd name="connsiteY6" fmla="*/ 658290 h 822862"/>
              <a:gd name="connsiteX7" fmla="*/ 0 w 831805"/>
              <a:gd name="connsiteY7" fmla="*/ 164572 h 822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1805" h="822862">
                <a:moveTo>
                  <a:pt x="831805" y="658290"/>
                </a:moveTo>
                <a:lnTo>
                  <a:pt x="411431" y="658290"/>
                </a:lnTo>
                <a:lnTo>
                  <a:pt x="411431" y="822862"/>
                </a:lnTo>
                <a:lnTo>
                  <a:pt x="0" y="411431"/>
                </a:lnTo>
                <a:lnTo>
                  <a:pt x="411431" y="0"/>
                </a:lnTo>
                <a:lnTo>
                  <a:pt x="411431" y="164572"/>
                </a:lnTo>
                <a:lnTo>
                  <a:pt x="831805" y="164572"/>
                </a:lnTo>
                <a:lnTo>
                  <a:pt x="831805" y="658290"/>
                </a:lnTo>
                <a:close/>
              </a:path>
            </a:pathLst>
          </a:custGeom>
          <a:solidFill>
            <a:schemeClr val="accent2"/>
          </a:solidFill>
          <a:ln w="31750">
            <a:noFill/>
          </a:ln>
        </p:spPr>
        <p:style>
          <a:lnRef idx="0">
            <a:scrgbClr r="0" g="0" b="0"/>
          </a:lnRef>
          <a:fillRef idx="1">
            <a:scrgbClr r="0" g="0" b="0"/>
          </a:fillRef>
          <a:effectRef idx="0">
            <a:schemeClr val="dk2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6859" tIns="164572" rIns="-1" bIns="164572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accent2"/>
              </a:solidFill>
            </a:endParaRPr>
          </a:p>
        </p:txBody>
      </p:sp>
      <p:sp>
        <p:nvSpPr>
          <p:cNvPr id="23" name="Freeform 22"/>
          <p:cNvSpPr/>
          <p:nvPr/>
        </p:nvSpPr>
        <p:spPr>
          <a:xfrm rot="13091717">
            <a:off x="7027552" y="4007635"/>
            <a:ext cx="831805" cy="822863"/>
          </a:xfrm>
          <a:custGeom>
            <a:avLst/>
            <a:gdLst>
              <a:gd name="connsiteX0" fmla="*/ 0 w 831805"/>
              <a:gd name="connsiteY0" fmla="*/ 164572 h 822862"/>
              <a:gd name="connsiteX1" fmla="*/ 420374 w 831805"/>
              <a:gd name="connsiteY1" fmla="*/ 164572 h 822862"/>
              <a:gd name="connsiteX2" fmla="*/ 420374 w 831805"/>
              <a:gd name="connsiteY2" fmla="*/ 0 h 822862"/>
              <a:gd name="connsiteX3" fmla="*/ 831805 w 831805"/>
              <a:gd name="connsiteY3" fmla="*/ 411431 h 822862"/>
              <a:gd name="connsiteX4" fmla="*/ 420374 w 831805"/>
              <a:gd name="connsiteY4" fmla="*/ 822862 h 822862"/>
              <a:gd name="connsiteX5" fmla="*/ 420374 w 831805"/>
              <a:gd name="connsiteY5" fmla="*/ 658290 h 822862"/>
              <a:gd name="connsiteX6" fmla="*/ 0 w 831805"/>
              <a:gd name="connsiteY6" fmla="*/ 658290 h 822862"/>
              <a:gd name="connsiteX7" fmla="*/ 0 w 831805"/>
              <a:gd name="connsiteY7" fmla="*/ 164572 h 822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1805" h="822862">
                <a:moveTo>
                  <a:pt x="831805" y="658290"/>
                </a:moveTo>
                <a:lnTo>
                  <a:pt x="411431" y="658290"/>
                </a:lnTo>
                <a:lnTo>
                  <a:pt x="411431" y="822862"/>
                </a:lnTo>
                <a:lnTo>
                  <a:pt x="0" y="411431"/>
                </a:lnTo>
                <a:lnTo>
                  <a:pt x="411431" y="0"/>
                </a:lnTo>
                <a:lnTo>
                  <a:pt x="411431" y="164572"/>
                </a:lnTo>
                <a:lnTo>
                  <a:pt x="831805" y="164572"/>
                </a:lnTo>
                <a:lnTo>
                  <a:pt x="831805" y="658290"/>
                </a:lnTo>
                <a:close/>
              </a:path>
            </a:pathLst>
          </a:custGeom>
          <a:solidFill>
            <a:schemeClr val="accent2"/>
          </a:solidFill>
          <a:ln w="31750">
            <a:noFill/>
          </a:ln>
        </p:spPr>
        <p:style>
          <a:lnRef idx="0">
            <a:scrgbClr r="0" g="0" b="0"/>
          </a:lnRef>
          <a:fillRef idx="1">
            <a:scrgbClr r="0" g="0" b="0"/>
          </a:fillRef>
          <a:effectRef idx="0">
            <a:schemeClr val="dk2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6859" tIns="164572" rIns="-1" bIns="164572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accent2"/>
              </a:solidFill>
            </a:endParaRPr>
          </a:p>
        </p:txBody>
      </p:sp>
      <p:sp>
        <p:nvSpPr>
          <p:cNvPr id="24" name="Freeform 23"/>
          <p:cNvSpPr/>
          <p:nvPr/>
        </p:nvSpPr>
        <p:spPr>
          <a:xfrm rot="8586486">
            <a:off x="7060667" y="2244995"/>
            <a:ext cx="831805" cy="822863"/>
          </a:xfrm>
          <a:custGeom>
            <a:avLst/>
            <a:gdLst>
              <a:gd name="connsiteX0" fmla="*/ 0 w 831805"/>
              <a:gd name="connsiteY0" fmla="*/ 164572 h 822862"/>
              <a:gd name="connsiteX1" fmla="*/ 420374 w 831805"/>
              <a:gd name="connsiteY1" fmla="*/ 164572 h 822862"/>
              <a:gd name="connsiteX2" fmla="*/ 420374 w 831805"/>
              <a:gd name="connsiteY2" fmla="*/ 0 h 822862"/>
              <a:gd name="connsiteX3" fmla="*/ 831805 w 831805"/>
              <a:gd name="connsiteY3" fmla="*/ 411431 h 822862"/>
              <a:gd name="connsiteX4" fmla="*/ 420374 w 831805"/>
              <a:gd name="connsiteY4" fmla="*/ 822862 h 822862"/>
              <a:gd name="connsiteX5" fmla="*/ 420374 w 831805"/>
              <a:gd name="connsiteY5" fmla="*/ 658290 h 822862"/>
              <a:gd name="connsiteX6" fmla="*/ 0 w 831805"/>
              <a:gd name="connsiteY6" fmla="*/ 658290 h 822862"/>
              <a:gd name="connsiteX7" fmla="*/ 0 w 831805"/>
              <a:gd name="connsiteY7" fmla="*/ 164572 h 822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1805" h="822862">
                <a:moveTo>
                  <a:pt x="831805" y="658290"/>
                </a:moveTo>
                <a:lnTo>
                  <a:pt x="411431" y="658290"/>
                </a:lnTo>
                <a:lnTo>
                  <a:pt x="411431" y="822862"/>
                </a:lnTo>
                <a:lnTo>
                  <a:pt x="0" y="411431"/>
                </a:lnTo>
                <a:lnTo>
                  <a:pt x="411431" y="0"/>
                </a:lnTo>
                <a:lnTo>
                  <a:pt x="411431" y="164572"/>
                </a:lnTo>
                <a:lnTo>
                  <a:pt x="831805" y="164572"/>
                </a:lnTo>
                <a:lnTo>
                  <a:pt x="831805" y="658290"/>
                </a:lnTo>
                <a:close/>
              </a:path>
            </a:pathLst>
          </a:custGeom>
          <a:solidFill>
            <a:schemeClr val="accent2"/>
          </a:solidFill>
          <a:ln w="31750">
            <a:noFill/>
          </a:ln>
        </p:spPr>
        <p:style>
          <a:lnRef idx="0">
            <a:scrgbClr r="0" g="0" b="0"/>
          </a:lnRef>
          <a:fillRef idx="1">
            <a:scrgbClr r="0" g="0" b="0"/>
          </a:fillRef>
          <a:effectRef idx="0">
            <a:schemeClr val="dk2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6859" tIns="164572" rIns="-1" bIns="164572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accent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57888" y="1115003"/>
            <a:ext cx="32581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Global financial crisis &amp;  austerity impacted least prosperous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7404724" y="4877131"/>
            <a:ext cx="29297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Seized upon by populists who presented as defenders of ‘the people’</a:t>
            </a:r>
            <a:endParaRPr lang="en-GB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10162846" y="6383903"/>
            <a:ext cx="18325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smtClean="0"/>
              <a:t>(Wodak, 2015; Barnett, 2017)</a:t>
            </a:r>
            <a:endParaRPr lang="en-GB" sz="1000" dirty="0"/>
          </a:p>
        </p:txBody>
      </p:sp>
      <p:sp>
        <p:nvSpPr>
          <p:cNvPr id="14" name="TextBox 13"/>
          <p:cNvSpPr txBox="1"/>
          <p:nvPr/>
        </p:nvSpPr>
        <p:spPr>
          <a:xfrm>
            <a:off x="1918804" y="4869239"/>
            <a:ext cx="29485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Xenophobic rhetoric redirected anger at system towards migrants</a:t>
            </a:r>
            <a:endParaRPr lang="en-GB" sz="2000" dirty="0"/>
          </a:p>
        </p:txBody>
      </p:sp>
      <p:sp>
        <p:nvSpPr>
          <p:cNvPr id="2" name="Rectangle 1"/>
          <p:cNvSpPr/>
          <p:nvPr/>
        </p:nvSpPr>
        <p:spPr>
          <a:xfrm>
            <a:off x="7590789" y="923234"/>
            <a:ext cx="2693281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/>
              <a:t>Political establishment failed to address problems </a:t>
            </a:r>
            <a:r>
              <a:rPr lang="mr-IN" sz="2000" dirty="0" smtClean="0"/>
              <a:t>–</a:t>
            </a:r>
            <a:r>
              <a:rPr lang="en-GB" sz="2000" dirty="0" smtClean="0"/>
              <a:t> public discontent &amp; anger brewed</a:t>
            </a:r>
            <a:endParaRPr lang="en-GB" sz="2000" dirty="0"/>
          </a:p>
        </p:txBody>
      </p:sp>
      <p:sp>
        <p:nvSpPr>
          <p:cNvPr id="20" name="Freeform 19"/>
          <p:cNvSpPr/>
          <p:nvPr/>
        </p:nvSpPr>
        <p:spPr>
          <a:xfrm rot="2237625">
            <a:off x="4366843" y="2221929"/>
            <a:ext cx="831805" cy="822863"/>
          </a:xfrm>
          <a:custGeom>
            <a:avLst/>
            <a:gdLst>
              <a:gd name="connsiteX0" fmla="*/ 0 w 831805"/>
              <a:gd name="connsiteY0" fmla="*/ 164572 h 822862"/>
              <a:gd name="connsiteX1" fmla="*/ 420374 w 831805"/>
              <a:gd name="connsiteY1" fmla="*/ 164572 h 822862"/>
              <a:gd name="connsiteX2" fmla="*/ 420374 w 831805"/>
              <a:gd name="connsiteY2" fmla="*/ 0 h 822862"/>
              <a:gd name="connsiteX3" fmla="*/ 831805 w 831805"/>
              <a:gd name="connsiteY3" fmla="*/ 411431 h 822862"/>
              <a:gd name="connsiteX4" fmla="*/ 420374 w 831805"/>
              <a:gd name="connsiteY4" fmla="*/ 822862 h 822862"/>
              <a:gd name="connsiteX5" fmla="*/ 420374 w 831805"/>
              <a:gd name="connsiteY5" fmla="*/ 658290 h 822862"/>
              <a:gd name="connsiteX6" fmla="*/ 0 w 831805"/>
              <a:gd name="connsiteY6" fmla="*/ 658290 h 822862"/>
              <a:gd name="connsiteX7" fmla="*/ 0 w 831805"/>
              <a:gd name="connsiteY7" fmla="*/ 164572 h 822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1805" h="822862">
                <a:moveTo>
                  <a:pt x="831805" y="658290"/>
                </a:moveTo>
                <a:lnTo>
                  <a:pt x="411431" y="658290"/>
                </a:lnTo>
                <a:lnTo>
                  <a:pt x="411431" y="822862"/>
                </a:lnTo>
                <a:lnTo>
                  <a:pt x="0" y="411431"/>
                </a:lnTo>
                <a:lnTo>
                  <a:pt x="411431" y="0"/>
                </a:lnTo>
                <a:lnTo>
                  <a:pt x="411431" y="164572"/>
                </a:lnTo>
                <a:lnTo>
                  <a:pt x="831805" y="164572"/>
                </a:lnTo>
                <a:lnTo>
                  <a:pt x="831805" y="658290"/>
                </a:lnTo>
                <a:close/>
              </a:path>
            </a:pathLst>
          </a:custGeom>
          <a:solidFill>
            <a:schemeClr val="accent2"/>
          </a:solidFill>
          <a:ln w="31750">
            <a:noFill/>
          </a:ln>
        </p:spPr>
        <p:style>
          <a:lnRef idx="0">
            <a:scrgbClr r="0" g="0" b="0"/>
          </a:lnRef>
          <a:fillRef idx="1">
            <a:scrgbClr r="0" g="0" b="0"/>
          </a:fillRef>
          <a:effectRef idx="0">
            <a:schemeClr val="dk2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6859" tIns="164572" rIns="-1" bIns="164572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accent2"/>
              </a:solidFill>
            </a:endParaRPr>
          </a:p>
        </p:txBody>
      </p:sp>
      <p:sp>
        <p:nvSpPr>
          <p:cNvPr id="25" name="Freeform 24"/>
          <p:cNvSpPr/>
          <p:nvPr/>
        </p:nvSpPr>
        <p:spPr>
          <a:xfrm>
            <a:off x="4542565" y="2208009"/>
            <a:ext cx="3156262" cy="2506544"/>
          </a:xfrm>
          <a:custGeom>
            <a:avLst/>
            <a:gdLst>
              <a:gd name="connsiteX0" fmla="*/ 0 w 2303995"/>
              <a:gd name="connsiteY0" fmla="*/ 1080002 h 2160004"/>
              <a:gd name="connsiteX1" fmla="*/ 1151998 w 2303995"/>
              <a:gd name="connsiteY1" fmla="*/ 0 h 2160004"/>
              <a:gd name="connsiteX2" fmla="*/ 2303996 w 2303995"/>
              <a:gd name="connsiteY2" fmla="*/ 1080002 h 2160004"/>
              <a:gd name="connsiteX3" fmla="*/ 1151998 w 2303995"/>
              <a:gd name="connsiteY3" fmla="*/ 2160004 h 2160004"/>
              <a:gd name="connsiteX4" fmla="*/ 0 w 2303995"/>
              <a:gd name="connsiteY4" fmla="*/ 1080002 h 2160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995" h="2160004">
                <a:moveTo>
                  <a:pt x="0" y="1080002"/>
                </a:moveTo>
                <a:cubicBezTo>
                  <a:pt x="0" y="483533"/>
                  <a:pt x="515767" y="0"/>
                  <a:pt x="1151998" y="0"/>
                </a:cubicBezTo>
                <a:cubicBezTo>
                  <a:pt x="1788229" y="0"/>
                  <a:pt x="2303996" y="483533"/>
                  <a:pt x="2303996" y="1080002"/>
                </a:cubicBezTo>
                <a:cubicBezTo>
                  <a:pt x="2303996" y="1676471"/>
                  <a:pt x="1788229" y="2160004"/>
                  <a:pt x="1151998" y="2160004"/>
                </a:cubicBezTo>
                <a:cubicBezTo>
                  <a:pt x="515767" y="2160004"/>
                  <a:pt x="0" y="1676471"/>
                  <a:pt x="0" y="1080002"/>
                </a:cubicBezTo>
                <a:close/>
              </a:path>
            </a:pathLst>
          </a:custGeom>
          <a:ln w="53975">
            <a:solidFill>
              <a:schemeClr val="accent1"/>
            </a:solidFill>
            <a:prstDash val="sysDot"/>
          </a:ln>
        </p:spPr>
        <p:style>
          <a:lnRef idx="2">
            <a:scrgbClr r="0" g="0" b="0"/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5352" tIns="344265" rIns="365352" bIns="344265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82745" y="3025688"/>
            <a:ext cx="26219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/>
              <a:t>Nationalist Populism</a:t>
            </a:r>
            <a:endParaRPr lang="en-GB" sz="2800" b="1" dirty="0"/>
          </a:p>
        </p:txBody>
      </p:sp>
      <p:cxnSp>
        <p:nvCxnSpPr>
          <p:cNvPr id="6" name="Straight Connector 5"/>
          <p:cNvCxnSpPr/>
          <p:nvPr/>
        </p:nvCxnSpPr>
        <p:spPr>
          <a:xfrm flipH="1">
            <a:off x="195321" y="0"/>
            <a:ext cx="13062" cy="685800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H="1">
            <a:off x="11995443" y="-12619"/>
            <a:ext cx="13062" cy="685800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751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-1" y="0"/>
            <a:ext cx="12192001" cy="686528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65606" y="2087799"/>
            <a:ext cx="108607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2800" dirty="0" smtClean="0"/>
              <a:t>After rebate £234 million was paid in 2016/17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2800" dirty="0" smtClean="0"/>
              <a:t>Does not include money UK gets back (£4.5 billion in 2016)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2800" dirty="0" smtClean="0"/>
              <a:t>Impact of leaving the EU will have greater effect on UK economy than the savings made from EU membership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2800" dirty="0" smtClean="0"/>
              <a:t>Wide consensus leaving would come at a cost to the UK economy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2800" dirty="0" smtClean="0"/>
              <a:t>Weaker economy = less taxes = less money to spend on NHS  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433614" y="1935966"/>
            <a:ext cx="11385176" cy="45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433614" y="1797503"/>
            <a:ext cx="11385176" cy="35859"/>
          </a:xfrm>
          <a:prstGeom prst="line">
            <a:avLst/>
          </a:prstGeom>
          <a:ln w="603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03411" y="313438"/>
            <a:ext cx="11385176" cy="35859"/>
          </a:xfrm>
          <a:prstGeom prst="line">
            <a:avLst/>
          </a:prstGeom>
          <a:ln w="603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03411" y="453207"/>
            <a:ext cx="11385176" cy="45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385656" y="401265"/>
            <a:ext cx="1148109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cap="none" spc="0" dirty="0" smtClean="0">
                <a:ln w="6600">
                  <a:solidFill>
                    <a:schemeClr val="bg1"/>
                  </a:solidFill>
                  <a:prstDash val="solid"/>
                </a:ln>
                <a:effectLst>
                  <a:outerShdw dist="38100" dir="2700000" algn="tl" rotWithShape="0">
                    <a:schemeClr val="tx1"/>
                  </a:outerShdw>
                </a:effectLst>
              </a:rPr>
              <a:t>EU Membership: The Fact</a:t>
            </a:r>
            <a:r>
              <a:rPr lang="en-GB" sz="8000" b="1" dirty="0">
                <a:ln w="6600">
                  <a:solidFill>
                    <a:schemeClr val="bg1"/>
                  </a:solidFill>
                  <a:prstDash val="solid"/>
                </a:ln>
                <a:effectLst>
                  <a:outerShdw dist="38100" dir="2700000" algn="tl" rotWithShape="0">
                    <a:schemeClr val="tx1"/>
                  </a:outerShdw>
                </a:effectLst>
              </a:rPr>
              <a:t>s</a:t>
            </a:r>
            <a:endParaRPr lang="en-GB" sz="8000" b="1" cap="none" spc="0" dirty="0">
              <a:ln w="6600">
                <a:solidFill>
                  <a:schemeClr val="bg1"/>
                </a:solidFill>
                <a:prstDash val="solid"/>
              </a:ln>
              <a:effectLst>
                <a:outerShdw dist="38100" dir="2700000" algn="tl" rotWithShape="0">
                  <a:schemeClr val="tx1"/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511749" y="6614269"/>
            <a:ext cx="27796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(Full fact</a:t>
            </a:r>
            <a:r>
              <a:rPr lang="en-GB" sz="1200" smtClean="0"/>
              <a:t>, 2016; Full Fact 2017 Ball,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2572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1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4969" y="1453755"/>
            <a:ext cx="10631746" cy="378565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en-GB" sz="8000" b="1" dirty="0">
                <a:ln>
                  <a:solidFill>
                    <a:prstClr val="white"/>
                  </a:solidFill>
                </a:ln>
                <a:solidFill>
                  <a:prstClr val="white"/>
                </a:solidFill>
              </a:rPr>
              <a:t>‘BULLSHIT IS A GREATER ENEMY OF THE TRUTH THAN LIES ARE’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646229" y="6400800"/>
            <a:ext cx="16720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prstClr val="white"/>
                </a:solidFill>
              </a:rPr>
              <a:t>(Frankfurt, 2005)</a:t>
            </a:r>
          </a:p>
        </p:txBody>
      </p:sp>
    </p:spTree>
    <p:extLst>
      <p:ext uri="{BB962C8B-B14F-4D97-AF65-F5344CB8AC3E}">
        <p14:creationId xmlns:p14="http://schemas.microsoft.com/office/powerpoint/2010/main" val="1014115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9087" y="2149017"/>
            <a:ext cx="1114839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4000" dirty="0" smtClean="0"/>
              <a:t>Turkey first applied to join over 30 years ago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4000" dirty="0" smtClean="0"/>
              <a:t>Only 1 out of 35 criteria have been met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4000" dirty="0" smtClean="0"/>
              <a:t>Approval from all EU member countries is required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4000" dirty="0" smtClean="0"/>
              <a:t>Turkey’s own desire to join has declined 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endParaRPr lang="en-GB" sz="4000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314344" y="1947490"/>
            <a:ext cx="11385176" cy="45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14344" y="1809027"/>
            <a:ext cx="11385176" cy="35859"/>
          </a:xfrm>
          <a:prstGeom prst="line">
            <a:avLst/>
          </a:prstGeom>
          <a:ln w="603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84141" y="324962"/>
            <a:ext cx="11385176" cy="35859"/>
          </a:xfrm>
          <a:prstGeom prst="line">
            <a:avLst/>
          </a:prstGeom>
          <a:ln w="603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284141" y="464731"/>
            <a:ext cx="11385176" cy="45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314344" y="402833"/>
            <a:ext cx="747999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cap="none" spc="0" dirty="0" smtClean="0">
                <a:ln w="6600">
                  <a:solidFill>
                    <a:schemeClr val="bg1"/>
                  </a:solidFill>
                  <a:prstDash val="solid"/>
                </a:ln>
                <a:effectLst>
                  <a:outerShdw dist="38100" dir="2700000" algn="tl" rotWithShape="0">
                    <a:schemeClr val="tx1"/>
                  </a:outerShdw>
                </a:effectLst>
              </a:rPr>
              <a:t>Turkey: The Fact</a:t>
            </a:r>
            <a:r>
              <a:rPr lang="en-GB" sz="8000" b="1" dirty="0">
                <a:ln w="6600">
                  <a:solidFill>
                    <a:schemeClr val="bg1"/>
                  </a:solidFill>
                  <a:prstDash val="solid"/>
                </a:ln>
                <a:effectLst>
                  <a:outerShdw dist="38100" dir="2700000" algn="tl" rotWithShape="0">
                    <a:schemeClr val="tx1"/>
                  </a:outerShdw>
                </a:effectLst>
              </a:rPr>
              <a:t>s</a:t>
            </a:r>
            <a:endParaRPr lang="en-GB" sz="8000" b="1" cap="none" spc="0" dirty="0">
              <a:ln w="6600">
                <a:solidFill>
                  <a:schemeClr val="bg1"/>
                </a:solidFill>
                <a:prstDash val="solid"/>
              </a:ln>
              <a:effectLst>
                <a:outerShdw dist="38100" dir="2700000" algn="tl" rotWithShape="0">
                  <a:schemeClr val="tx1"/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0862671" y="6442501"/>
            <a:ext cx="13293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(Full Facts, 2016b)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3069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4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/>
          <p:nvPr>
            <p:extLst/>
          </p:nvPr>
        </p:nvGraphicFramePr>
        <p:xfrm>
          <a:off x="838200" y="102291"/>
          <a:ext cx="10330543" cy="66577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9851573" y="6483030"/>
            <a:ext cx="15022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Ipsos</a:t>
            </a:r>
            <a:r>
              <a:rPr lang="en-GB" sz="1200" dirty="0" smtClean="0"/>
              <a:t> MORI,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720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hart 5"/>
          <p:cNvGraphicFramePr/>
          <p:nvPr>
            <p:extLst/>
          </p:nvPr>
        </p:nvGraphicFramePr>
        <p:xfrm>
          <a:off x="1295634" y="994719"/>
          <a:ext cx="8997897" cy="56150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59150" y="347092"/>
            <a:ext cx="1217064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dirty="0" smtClean="0">
                <a:ln w="0">
                  <a:noFill/>
                </a:ln>
                <a:solidFill>
                  <a:schemeClr val="accent1"/>
                </a:solidFill>
              </a:rPr>
              <a:t>Number of racially or religiously aggravated offences recorded by the police by month, April 2013 to March 2017 </a:t>
            </a:r>
            <a:endParaRPr lang="en-GB" sz="2000" b="1" dirty="0">
              <a:ln w="0">
                <a:noFill/>
              </a:ln>
              <a:solidFill>
                <a:schemeClr val="accent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760396" y="1489754"/>
            <a:ext cx="811659" cy="0"/>
          </a:xfrm>
          <a:prstGeom prst="straightConnector1">
            <a:avLst/>
          </a:prstGeom>
          <a:ln w="44450">
            <a:solidFill>
              <a:schemeClr val="accent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0515600" y="6283234"/>
            <a:ext cx="14640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smtClean="0"/>
              <a:t>(Home Office, 2017)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64891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hart 5"/>
          <p:cNvGraphicFramePr/>
          <p:nvPr>
            <p:extLst/>
          </p:nvPr>
        </p:nvGraphicFramePr>
        <p:xfrm>
          <a:off x="1295634" y="994719"/>
          <a:ext cx="8997897" cy="56150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59150" y="347092"/>
            <a:ext cx="1217064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dirty="0" smtClean="0">
                <a:ln w="0">
                  <a:noFill/>
                </a:ln>
                <a:solidFill>
                  <a:schemeClr val="accent1"/>
                </a:solidFill>
              </a:rPr>
              <a:t>Number of racially or religiously aggravated offences recorded by the police by month, April 2013 to March 2017 </a:t>
            </a:r>
            <a:endParaRPr lang="en-GB" sz="2000" b="1" dirty="0">
              <a:ln w="0">
                <a:noFill/>
              </a:ln>
              <a:solidFill>
                <a:schemeClr val="accent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760396" y="1489754"/>
            <a:ext cx="811659" cy="0"/>
          </a:xfrm>
          <a:prstGeom prst="straightConnector1">
            <a:avLst/>
          </a:prstGeom>
          <a:ln w="44450">
            <a:solidFill>
              <a:schemeClr val="accent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0515600" y="6283234"/>
            <a:ext cx="14640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smtClean="0"/>
              <a:t>(Home Office, 2017)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92836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502" y="5006469"/>
            <a:ext cx="748066" cy="69985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7388615" y="5145668"/>
            <a:ext cx="748066" cy="647188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4613880" y="0"/>
            <a:ext cx="764945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4800" b="1" cap="none" spc="0" dirty="0" smtClean="0">
                <a:ln w="22225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  <a:effectLst/>
              </a:rPr>
              <a:t>How Does This Affect Wales?</a:t>
            </a:r>
            <a:endParaRPr lang="en-GB" sz="4800" b="1" cap="none" spc="0" dirty="0">
              <a:ln w="22225">
                <a:solidFill>
                  <a:schemeClr val="accent1"/>
                </a:solidFill>
                <a:prstDash val="solid"/>
              </a:ln>
              <a:solidFill>
                <a:schemeClr val="accent1"/>
              </a:solidFill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587311" y="5974207"/>
            <a:ext cx="150222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b="1" dirty="0" smtClean="0">
                <a:solidFill>
                  <a:schemeClr val="accent1"/>
                </a:solidFill>
                <a:latin typeface="Chalkboard" charset="0"/>
                <a:ea typeface="Chalkboard" charset="0"/>
                <a:cs typeface="Chalkboard" charset="0"/>
              </a:rPr>
              <a:t>47.5%</a:t>
            </a:r>
            <a:endParaRPr lang="en-GB" sz="3400" b="1" dirty="0">
              <a:solidFill>
                <a:schemeClr val="accent1"/>
              </a:solidFill>
              <a:latin typeface="Chalkboard" charset="0"/>
              <a:ea typeface="Chalkboard" charset="0"/>
              <a:cs typeface="Chalkboard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389568" y="5150859"/>
            <a:ext cx="189428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b="1" dirty="0" smtClean="0">
                <a:solidFill>
                  <a:schemeClr val="accent1"/>
                </a:solidFill>
                <a:latin typeface="Chalkboard" charset="0"/>
                <a:ea typeface="Chalkboard" charset="0"/>
                <a:cs typeface="Chalkboard" charset="0"/>
              </a:rPr>
              <a:t>52.5%</a:t>
            </a:r>
            <a:endParaRPr lang="en-GB" sz="3400" b="1" dirty="0">
              <a:solidFill>
                <a:schemeClr val="accent1"/>
              </a:solidFill>
              <a:latin typeface="Chalkboard" charset="0"/>
              <a:ea typeface="Chalkboard" charset="0"/>
              <a:cs typeface="Chalkboard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7309" y="3192910"/>
            <a:ext cx="6379290" cy="2862322"/>
          </a:xfrm>
          <a:prstGeom prst="rect">
            <a:avLst/>
          </a:prstGeom>
          <a:noFill/>
          <a:ln w="44450">
            <a:solidFill>
              <a:schemeClr val="accent1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charset="2"/>
              <a:buChar char="§"/>
            </a:pPr>
            <a:r>
              <a:rPr lang="en-GB" sz="2400" dirty="0" smtClean="0"/>
              <a:t>Social, political &amp; economic reasons</a:t>
            </a:r>
            <a:br>
              <a:rPr lang="en-GB" sz="2400" dirty="0" smtClean="0"/>
            </a:br>
            <a:r>
              <a:rPr lang="en-GB" sz="2400" dirty="0" smtClean="0"/>
              <a:t>for leave vote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charset="2"/>
              <a:buChar char="§"/>
            </a:pPr>
            <a:r>
              <a:rPr lang="en-GB" sz="2400" dirty="0" smtClean="0"/>
              <a:t>Political failure to improve prospects </a:t>
            </a:r>
            <a:br>
              <a:rPr lang="en-GB" sz="2400" dirty="0" smtClean="0"/>
            </a:br>
            <a:r>
              <a:rPr lang="en-GB" sz="2400" dirty="0" smtClean="0"/>
              <a:t>&amp; respond to social discontent provided fertile ground for populism to flourish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5025281" y="828681"/>
            <a:ext cx="6949440" cy="4102533"/>
          </a:xfrm>
          <a:prstGeom prst="rect">
            <a:avLst/>
          </a:prstGeom>
          <a:solidFill>
            <a:schemeClr val="bg1"/>
          </a:solidFill>
          <a:ln w="44450">
            <a:solidFill>
              <a:schemeClr val="accent2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charset="2"/>
              <a:buChar char="§"/>
            </a:pPr>
            <a:r>
              <a:rPr lang="en-GB" sz="2200" dirty="0" smtClean="0"/>
              <a:t>Net beneficiary of the EU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charset="2"/>
              <a:buChar char="§"/>
            </a:pPr>
            <a:r>
              <a:rPr lang="en-GB" sz="2200" dirty="0" smtClean="0"/>
              <a:t>Received over £5bn in funding from 2000 </a:t>
            </a:r>
            <a:r>
              <a:rPr lang="mr-IN" sz="2200" dirty="0" smtClean="0"/>
              <a:t>–</a:t>
            </a:r>
            <a:r>
              <a:rPr lang="en-GB" sz="2200" dirty="0" smtClean="0"/>
              <a:t> 2020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charset="2"/>
              <a:buChar char="§"/>
            </a:pPr>
            <a:r>
              <a:rPr lang="en-GB" sz="2200" dirty="0" smtClean="0"/>
              <a:t>Reliant on single market access </a:t>
            </a:r>
            <a:r>
              <a:rPr lang="mr-IN" sz="2200" dirty="0" smtClean="0"/>
              <a:t>–</a:t>
            </a:r>
            <a:r>
              <a:rPr lang="en-GB" sz="2200" dirty="0" smtClean="0"/>
              <a:t> exports over 2/3 of goods to EU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charset="2"/>
              <a:buChar char="§"/>
            </a:pPr>
            <a:r>
              <a:rPr lang="en-GB" sz="2200" dirty="0" smtClean="0"/>
              <a:t>Welsh farming is heavily subsidised </a:t>
            </a:r>
            <a:r>
              <a:rPr lang="mr-IN" sz="2200" dirty="0" smtClean="0"/>
              <a:t>–</a:t>
            </a:r>
            <a:r>
              <a:rPr lang="en-GB" sz="2200" dirty="0" smtClean="0"/>
              <a:t> without which rural communities and welsh language would suffer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charset="2"/>
              <a:buChar char="§"/>
            </a:pPr>
            <a:r>
              <a:rPr lang="en-GB" sz="2200" dirty="0" smtClean="0"/>
              <a:t>Brexit could impact Wales significantly, particularly its most deprived communities </a:t>
            </a:r>
            <a:endParaRPr lang="en-GB" sz="2200" dirty="0"/>
          </a:p>
        </p:txBody>
      </p:sp>
      <p:sp>
        <p:nvSpPr>
          <p:cNvPr id="8" name="TextBox 7"/>
          <p:cNvSpPr txBox="1"/>
          <p:nvPr/>
        </p:nvSpPr>
        <p:spPr>
          <a:xfrm>
            <a:off x="11090382" y="5335524"/>
            <a:ext cx="11212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smtClean="0"/>
              <a:t>(BBC News, 2016)</a:t>
            </a:r>
            <a:endParaRPr lang="en-GB" sz="100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512" y="351133"/>
            <a:ext cx="4118636" cy="247118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502" y="5932055"/>
            <a:ext cx="748066" cy="699858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7388615" y="6071254"/>
            <a:ext cx="748066" cy="647188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 rot="20186736">
            <a:off x="9993998" y="4791207"/>
            <a:ext cx="23010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accent2"/>
                </a:solidFill>
                <a:latin typeface="Chalkboard" charset="0"/>
                <a:ea typeface="Chalkboard" charset="0"/>
                <a:cs typeface="Chalkboard" charset="0"/>
              </a:rPr>
              <a:t>Leave</a:t>
            </a:r>
            <a:endParaRPr lang="en-GB" sz="3600" b="1" dirty="0">
              <a:solidFill>
                <a:schemeClr val="accent2"/>
              </a:solidFill>
              <a:latin typeface="Chalkboard" charset="0"/>
              <a:ea typeface="Chalkboard" charset="0"/>
              <a:cs typeface="Chalkboard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 rot="20063859">
            <a:off x="10087057" y="5585738"/>
            <a:ext cx="2383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accent2"/>
                </a:solidFill>
                <a:latin typeface="Chalkboard" charset="0"/>
                <a:ea typeface="Chalkboard" charset="0"/>
                <a:cs typeface="Chalkboard" charset="0"/>
              </a:rPr>
              <a:t>Remain </a:t>
            </a:r>
            <a:endParaRPr lang="en-GB" sz="3600" b="1" dirty="0">
              <a:solidFill>
                <a:schemeClr val="accent2"/>
              </a:solidFill>
              <a:latin typeface="Chalkboard" charset="0"/>
              <a:ea typeface="Chalkboard" charset="0"/>
              <a:cs typeface="Chalkboard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13695" y="6055232"/>
            <a:ext cx="6751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cap="none" spc="0" dirty="0" smtClean="0">
                <a:ln w="22225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  <a:effectLst/>
              </a:rPr>
              <a:t>A vot</a:t>
            </a:r>
            <a:r>
              <a:rPr lang="en-GB" sz="4000" b="1" dirty="0" smtClean="0">
                <a:ln w="22225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</a:rPr>
              <a:t>e against </a:t>
            </a:r>
            <a:r>
              <a:rPr lang="en-GB" sz="4000" b="1" smtClean="0">
                <a:ln w="22225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</a:rPr>
              <a:t>own interests?</a:t>
            </a:r>
            <a:endParaRPr lang="en-GB" sz="4000" b="1" cap="none" spc="0" dirty="0">
              <a:ln w="22225">
                <a:solidFill>
                  <a:schemeClr val="accent1"/>
                </a:solidFill>
                <a:prstDash val="solid"/>
              </a:ln>
              <a:solidFill>
                <a:schemeClr val="accent1"/>
              </a:solidFill>
              <a:effectLst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271512" y="2841267"/>
            <a:ext cx="22888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</a:t>
            </a:r>
            <a:r>
              <a:rPr lang="en-GB" sz="1000" dirty="0" err="1" smtClean="0"/>
              <a:t>Cardy</a:t>
            </a:r>
            <a:r>
              <a:rPr lang="en-GB" sz="1000" dirty="0" smtClean="0"/>
              <a:t>, 2016)</a:t>
            </a:r>
            <a:endParaRPr lang="en-GB" sz="1000" dirty="0"/>
          </a:p>
        </p:txBody>
      </p:sp>
      <p:sp>
        <p:nvSpPr>
          <p:cNvPr id="23" name="TextBox 22"/>
          <p:cNvSpPr txBox="1"/>
          <p:nvPr/>
        </p:nvSpPr>
        <p:spPr>
          <a:xfrm>
            <a:off x="7245743" y="5786381"/>
            <a:ext cx="153958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</a:t>
            </a:r>
            <a:r>
              <a:rPr lang="en-GB" sz="1000" dirty="0" err="1" smtClean="0"/>
              <a:t>wpclipart</a:t>
            </a:r>
            <a:r>
              <a:rPr lang="en-GB" sz="1000" dirty="0" smtClean="0"/>
              <a:t>, no date)</a:t>
            </a:r>
            <a:endParaRPr lang="en-GB" sz="1000" dirty="0"/>
          </a:p>
        </p:txBody>
      </p:sp>
      <p:sp>
        <p:nvSpPr>
          <p:cNvPr id="24" name="TextBox 23"/>
          <p:cNvSpPr txBox="1"/>
          <p:nvPr/>
        </p:nvSpPr>
        <p:spPr>
          <a:xfrm>
            <a:off x="2641310" y="6614844"/>
            <a:ext cx="476794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(Welsh Government, 2015; Welsh Government, 2017; Parliament. House of Lords, 2017)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08226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188140"/>
            <a:ext cx="1166948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ea typeface="Calibri" charset="0"/>
                <a:cs typeface="Times New Roman" charset="0"/>
              </a:rPr>
              <a:t>References</a:t>
            </a:r>
            <a:endParaRPr lang="en-GB" sz="1400" dirty="0">
              <a:ea typeface="Calibri" charset="0"/>
              <a:cs typeface="Times New Roman" charset="0"/>
            </a:endParaRP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Ball, J. (2017) </a:t>
            </a:r>
            <a:r>
              <a:rPr lang="en-GB" sz="1400" i="1" dirty="0">
                <a:ea typeface="Calibri" charset="0"/>
                <a:cs typeface="Times New Roman" charset="0"/>
              </a:rPr>
              <a:t>Post-truth: How bullshit conquered the world. </a:t>
            </a:r>
            <a:r>
              <a:rPr lang="en-GB" sz="1400" dirty="0">
                <a:ea typeface="Calibri" charset="0"/>
                <a:cs typeface="Times New Roman" charset="0"/>
              </a:rPr>
              <a:t>London: </a:t>
            </a:r>
            <a:r>
              <a:rPr lang="en-GB" sz="1400" dirty="0" err="1">
                <a:ea typeface="Calibri" charset="0"/>
                <a:cs typeface="Times New Roman" charset="0"/>
              </a:rPr>
              <a:t>Biteback</a:t>
            </a:r>
            <a:r>
              <a:rPr lang="en-GB" sz="1400" dirty="0">
                <a:ea typeface="Calibri" charset="0"/>
                <a:cs typeface="Times New Roman" charset="0"/>
              </a:rPr>
              <a:t> Publishing.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Barnett, A. (2017) </a:t>
            </a:r>
            <a:r>
              <a:rPr lang="en-GB" sz="1400" i="1" dirty="0">
                <a:ea typeface="Calibri" charset="0"/>
                <a:cs typeface="Times New Roman" charset="0"/>
              </a:rPr>
              <a:t>The lure of greatness: England’s Brexit and America’s Trump. Why 2016 blew away the world order and how we must respond. </a:t>
            </a:r>
            <a:r>
              <a:rPr lang="en-GB" sz="1400" dirty="0">
                <a:ea typeface="Calibri" charset="0"/>
                <a:cs typeface="Times New Roman" charset="0"/>
              </a:rPr>
              <a:t>London: Unbound.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BBC News (2016) </a:t>
            </a:r>
            <a:r>
              <a:rPr lang="en-GB" sz="1400" i="1" dirty="0">
                <a:ea typeface="Calibri" charset="0"/>
                <a:cs typeface="Times New Roman" charset="0"/>
              </a:rPr>
              <a:t>EU Referendum Results.</a:t>
            </a:r>
            <a:r>
              <a:rPr lang="en-GB" sz="1400" dirty="0">
                <a:ea typeface="Calibri" charset="0"/>
                <a:cs typeface="Times New Roman" charset="0"/>
              </a:rPr>
              <a:t>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www.bbc.co.uk</a:t>
            </a:r>
            <a:r>
              <a:rPr lang="en-GB" sz="1400" dirty="0">
                <a:ea typeface="Calibri" charset="0"/>
                <a:cs typeface="Times New Roman" charset="0"/>
              </a:rPr>
              <a:t>/news/politics/</a:t>
            </a:r>
            <a:r>
              <a:rPr lang="en-GB" sz="1400" dirty="0" err="1">
                <a:ea typeface="Calibri" charset="0"/>
                <a:cs typeface="Times New Roman" charset="0"/>
              </a:rPr>
              <a:t>eu_referendum</a:t>
            </a:r>
            <a:r>
              <a:rPr lang="en-GB" sz="1400" dirty="0">
                <a:ea typeface="Calibri" charset="0"/>
                <a:cs typeface="Times New Roman" charset="0"/>
              </a:rPr>
              <a:t>/results 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BBC News (2017) </a:t>
            </a:r>
            <a:r>
              <a:rPr lang="en-GB" sz="1400" i="1" dirty="0">
                <a:ea typeface="Calibri" charset="0"/>
                <a:cs typeface="Times New Roman" charset="0"/>
              </a:rPr>
              <a:t>Donald Trump retweets far-right group’s anti-Muslim videos</a:t>
            </a:r>
            <a:r>
              <a:rPr lang="en-GB" sz="1400" dirty="0">
                <a:ea typeface="Calibri" charset="0"/>
                <a:cs typeface="Times New Roman" charset="0"/>
              </a:rPr>
              <a:t>. [Online]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www.bbc.co.uk</a:t>
            </a:r>
            <a:r>
              <a:rPr lang="en-GB" sz="1400" dirty="0">
                <a:ea typeface="Calibri" charset="0"/>
                <a:cs typeface="Times New Roman" charset="0"/>
              </a:rPr>
              <a:t>/news/world-us-canada-42166663 (Accessed: 8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 err="1">
                <a:ea typeface="Calibri" charset="0"/>
                <a:cs typeface="Times New Roman" charset="0"/>
              </a:rPr>
              <a:t>Cardy</a:t>
            </a:r>
            <a:r>
              <a:rPr lang="en-GB" sz="1400" dirty="0">
                <a:ea typeface="Calibri" charset="0"/>
                <a:cs typeface="Times New Roman" charset="0"/>
              </a:rPr>
              <a:t>, M. (2016) </a:t>
            </a:r>
            <a:r>
              <a:rPr lang="en-GB" sz="1400" i="1" dirty="0">
                <a:ea typeface="Calibri" charset="0"/>
                <a:cs typeface="Times New Roman" charset="0"/>
              </a:rPr>
              <a:t>EU funding sign next to newly opened A465 near Ebbw Vale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www.theguardian.com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uk</a:t>
            </a:r>
            <a:r>
              <a:rPr lang="en-GB" sz="1400" dirty="0">
                <a:ea typeface="Calibri" charset="0"/>
                <a:cs typeface="Times New Roman" charset="0"/>
              </a:rPr>
              <a:t>-news/2016/</a:t>
            </a:r>
            <a:r>
              <a:rPr lang="en-GB" sz="1400" dirty="0" err="1">
                <a:ea typeface="Calibri" charset="0"/>
                <a:cs typeface="Times New Roman" charset="0"/>
              </a:rPr>
              <a:t>jun</a:t>
            </a:r>
            <a:r>
              <a:rPr lang="en-GB" sz="1400" dirty="0">
                <a:ea typeface="Calibri" charset="0"/>
                <a:cs typeface="Times New Roman" charset="0"/>
              </a:rPr>
              <a:t>/25/view-wales-town-showered-eu-cash-votes-leave-ebbw-vale#img-1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Carroll, L. (2015) </a:t>
            </a:r>
            <a:r>
              <a:rPr lang="en-GB" sz="1400" i="1" dirty="0" err="1">
                <a:ea typeface="Calibri" charset="0"/>
                <a:cs typeface="Times New Roman" charset="0"/>
              </a:rPr>
              <a:t>Politifact</a:t>
            </a:r>
            <a:r>
              <a:rPr lang="en-GB" sz="1400" i="1" dirty="0">
                <a:ea typeface="Calibri" charset="0"/>
                <a:cs typeface="Times New Roman" charset="0"/>
              </a:rPr>
              <a:t>: Fact-checking Trump's claim that thousands in New Jersey cheered when World Trade </a:t>
            </a:r>
            <a:r>
              <a:rPr lang="en-GB" sz="1400" i="1" dirty="0" err="1">
                <a:ea typeface="Calibri" charset="0"/>
                <a:cs typeface="Times New Roman" charset="0"/>
              </a:rPr>
              <a:t>Center</a:t>
            </a:r>
            <a:r>
              <a:rPr lang="en-GB" sz="1400" i="1" dirty="0">
                <a:ea typeface="Calibri" charset="0"/>
                <a:cs typeface="Times New Roman" charset="0"/>
              </a:rPr>
              <a:t> tumbled.</a:t>
            </a:r>
            <a:r>
              <a:rPr lang="en-GB" sz="1400" dirty="0">
                <a:ea typeface="Calibri" charset="0"/>
                <a:cs typeface="Times New Roman" charset="0"/>
              </a:rPr>
              <a:t>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www.politifact.com</a:t>
            </a:r>
            <a:r>
              <a:rPr lang="en-GB" sz="1400" dirty="0">
                <a:ea typeface="Calibri" charset="0"/>
                <a:cs typeface="Times New Roman" charset="0"/>
              </a:rPr>
              <a:t>/truth-o-meter/statements/2015/</a:t>
            </a:r>
            <a:r>
              <a:rPr lang="en-GB" sz="1400" dirty="0" err="1">
                <a:ea typeface="Calibri" charset="0"/>
                <a:cs typeface="Times New Roman" charset="0"/>
              </a:rPr>
              <a:t>nov</a:t>
            </a:r>
            <a:r>
              <a:rPr lang="en-GB" sz="1400" dirty="0">
                <a:ea typeface="Calibri" charset="0"/>
                <a:cs typeface="Times New Roman" charset="0"/>
              </a:rPr>
              <a:t>/22/</a:t>
            </a:r>
            <a:r>
              <a:rPr lang="en-GB" sz="1400" dirty="0" err="1">
                <a:ea typeface="Calibri" charset="0"/>
                <a:cs typeface="Times New Roman" charset="0"/>
              </a:rPr>
              <a:t>donald</a:t>
            </a:r>
            <a:r>
              <a:rPr lang="en-GB" sz="1400" dirty="0">
                <a:ea typeface="Calibri" charset="0"/>
                <a:cs typeface="Times New Roman" charset="0"/>
              </a:rPr>
              <a:t>-trump/fact-checking-trumps-claim-thousands-new-jersey-</a:t>
            </a:r>
            <a:r>
              <a:rPr lang="en-GB" sz="1400" dirty="0" err="1">
                <a:ea typeface="Calibri" charset="0"/>
                <a:cs typeface="Times New Roman" charset="0"/>
              </a:rPr>
              <a:t>ch</a:t>
            </a:r>
            <a:r>
              <a:rPr lang="en-GB" sz="1400" dirty="0">
                <a:ea typeface="Calibri" charset="0"/>
                <a:cs typeface="Times New Roman" charset="0"/>
              </a:rPr>
              <a:t>/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CNN (2017) </a:t>
            </a:r>
            <a:r>
              <a:rPr lang="en-GB" sz="1400" i="1" dirty="0">
                <a:ea typeface="Calibri" charset="0"/>
                <a:cs typeface="Times New Roman" charset="0"/>
              </a:rPr>
              <a:t>Trump addresses Charlottesville clashes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=CMQWJDVg8PA (Accessed: 15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 </a:t>
            </a:r>
          </a:p>
          <a:p>
            <a:r>
              <a:rPr lang="en-GB" sz="1400" dirty="0">
                <a:ea typeface="Calibri" charset="0"/>
              </a:rPr>
              <a:t>Farage, N. (2016) </a:t>
            </a:r>
            <a:r>
              <a:rPr lang="en-GB" sz="1400" i="1" dirty="0" smtClean="0">
                <a:ea typeface="Calibri" charset="0"/>
              </a:rPr>
              <a:t>Nigel </a:t>
            </a:r>
            <a:r>
              <a:rPr lang="en-GB" sz="1400" i="1" dirty="0">
                <a:ea typeface="Calibri" charset="0"/>
              </a:rPr>
              <a:t>Farage Makes Victory Speech – Video</a:t>
            </a:r>
            <a:r>
              <a:rPr lang="en-GB" sz="1400" dirty="0">
                <a:ea typeface="Calibri" charset="0"/>
              </a:rPr>
              <a:t>. Available at: https://</a:t>
            </a:r>
            <a:r>
              <a:rPr lang="en-GB" sz="1400" dirty="0" err="1">
                <a:ea typeface="Calibri" charset="0"/>
              </a:rPr>
              <a:t>www.youtube.com</a:t>
            </a:r>
            <a:r>
              <a:rPr lang="en-GB" sz="1400" dirty="0">
                <a:ea typeface="Calibri" charset="0"/>
              </a:rPr>
              <a:t>/</a:t>
            </a:r>
            <a:r>
              <a:rPr lang="en-GB" sz="1400" dirty="0" err="1">
                <a:ea typeface="Calibri" charset="0"/>
              </a:rPr>
              <a:t>watch?v</a:t>
            </a:r>
            <a:r>
              <a:rPr lang="en-GB" sz="1400" dirty="0">
                <a:ea typeface="Calibri" charset="0"/>
              </a:rPr>
              <a:t>=</a:t>
            </a:r>
            <a:r>
              <a:rPr lang="en-GB" sz="1400" dirty="0" err="1">
                <a:ea typeface="Calibri" charset="0"/>
              </a:rPr>
              <a:t>MPbDONLZwXQ</a:t>
            </a:r>
            <a:r>
              <a:rPr lang="en-GB" sz="1400" dirty="0">
                <a:ea typeface="Calibri" charset="0"/>
              </a:rPr>
              <a:t> (Accessed: 4 January 2018). </a:t>
            </a:r>
            <a:endParaRPr lang="en-GB" sz="1400" dirty="0" smtClean="0">
              <a:ea typeface="Calibri" charset="0"/>
            </a:endParaRPr>
          </a:p>
          <a:p>
            <a:endParaRPr lang="en-GB" sz="1400" dirty="0">
              <a:ea typeface="Calibri" charset="0"/>
            </a:endParaRPr>
          </a:p>
          <a:p>
            <a:r>
              <a:rPr lang="en-GB" sz="1400" dirty="0"/>
              <a:t>Faulkner, N. (2017) </a:t>
            </a:r>
            <a:r>
              <a:rPr lang="en-GB" sz="1400" i="1" dirty="0"/>
              <a:t>Creeping fascism: Brexit, Trump and the rise of the far right. </a:t>
            </a:r>
            <a:r>
              <a:rPr lang="en-GB" sz="1400" dirty="0"/>
              <a:t>Public Reading Rooms. 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Frankfurt, H. (2005) </a:t>
            </a:r>
            <a:r>
              <a:rPr lang="en-GB" sz="1400" i="1" dirty="0"/>
              <a:t>On Bullshit.</a:t>
            </a:r>
            <a:r>
              <a:rPr lang="en-GB" sz="1400" dirty="0"/>
              <a:t> Oxfordshire: Princeton University Press. 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75115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9918" y="517803"/>
            <a:ext cx="11625943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ea typeface="Calibri" charset="0"/>
                <a:cs typeface="Times New Roman" charset="0"/>
              </a:rPr>
              <a:t>Full Fact (2016a) </a:t>
            </a:r>
            <a:r>
              <a:rPr lang="en-GB" sz="1400" i="1" dirty="0">
                <a:ea typeface="Calibri" charset="0"/>
                <a:cs typeface="Times New Roman" charset="0"/>
              </a:rPr>
              <a:t>Our EU Membership Fee and the Economy. </a:t>
            </a:r>
            <a:r>
              <a:rPr lang="en-GB" sz="1400" dirty="0">
                <a:ea typeface="Calibri" charset="0"/>
                <a:cs typeface="Times New Roman" charset="0"/>
              </a:rPr>
              <a:t>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fullfact.org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europe</a:t>
            </a:r>
            <a:r>
              <a:rPr lang="en-GB" sz="1400" dirty="0">
                <a:ea typeface="Calibri" charset="0"/>
                <a:cs typeface="Times New Roman" charset="0"/>
              </a:rPr>
              <a:t>/ask-full-fact-our-</a:t>
            </a:r>
            <a:r>
              <a:rPr lang="en-GB" sz="1400" dirty="0" err="1">
                <a:ea typeface="Calibri" charset="0"/>
                <a:cs typeface="Times New Roman" charset="0"/>
              </a:rPr>
              <a:t>eu</a:t>
            </a:r>
            <a:r>
              <a:rPr lang="en-GB" sz="1400" dirty="0">
                <a:ea typeface="Calibri" charset="0"/>
                <a:cs typeface="Times New Roman" charset="0"/>
              </a:rPr>
              <a:t>-membership-fee-and-economy/?</a:t>
            </a:r>
            <a:r>
              <a:rPr lang="en-GB" sz="1400" dirty="0" err="1">
                <a:ea typeface="Calibri" charset="0"/>
                <a:cs typeface="Times New Roman" charset="0"/>
              </a:rPr>
              <a:t>utm_source</a:t>
            </a:r>
            <a:r>
              <a:rPr lang="en-GB" sz="1400" dirty="0">
                <a:ea typeface="Calibri" charset="0"/>
                <a:cs typeface="Times New Roman" charset="0"/>
              </a:rPr>
              <a:t>=</a:t>
            </a:r>
            <a:r>
              <a:rPr lang="en-GB" sz="1400" dirty="0" err="1">
                <a:ea typeface="Calibri" charset="0"/>
                <a:cs typeface="Times New Roman" charset="0"/>
              </a:rPr>
              <a:t>content_page&amp;utm_medium</a:t>
            </a:r>
            <a:r>
              <a:rPr lang="en-GB" sz="1400" dirty="0">
                <a:ea typeface="Calibri" charset="0"/>
                <a:cs typeface="Times New Roman" charset="0"/>
              </a:rPr>
              <a:t>=</a:t>
            </a:r>
            <a:r>
              <a:rPr lang="en-GB" sz="1400" dirty="0" err="1">
                <a:ea typeface="Calibri" charset="0"/>
                <a:cs typeface="Times New Roman" charset="0"/>
              </a:rPr>
              <a:t>related_content</a:t>
            </a:r>
            <a:r>
              <a:rPr lang="en-GB" sz="1400" dirty="0">
                <a:ea typeface="Calibri" charset="0"/>
                <a:cs typeface="Times New Roman" charset="0"/>
              </a:rPr>
              <a:t> (Accessed: 8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Full Fact (2016b) </a:t>
            </a:r>
            <a:r>
              <a:rPr lang="en-GB" sz="1400" i="1" dirty="0">
                <a:ea typeface="Calibri" charset="0"/>
                <a:cs typeface="Times New Roman" charset="0"/>
              </a:rPr>
              <a:t>Is Turkey Likely to Join the EU?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fullfact.org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europe</a:t>
            </a:r>
            <a:r>
              <a:rPr lang="en-GB" sz="1400" dirty="0">
                <a:ea typeface="Calibri" charset="0"/>
                <a:cs typeface="Times New Roman" charset="0"/>
              </a:rPr>
              <a:t>/turkey-likely-join-</a:t>
            </a:r>
            <a:r>
              <a:rPr lang="en-GB" sz="1400" dirty="0" err="1">
                <a:ea typeface="Calibri" charset="0"/>
                <a:cs typeface="Times New Roman" charset="0"/>
              </a:rPr>
              <a:t>eu</a:t>
            </a:r>
            <a:r>
              <a:rPr lang="en-GB" sz="1400" dirty="0">
                <a:ea typeface="Calibri" charset="0"/>
                <a:cs typeface="Times New Roman" charset="0"/>
              </a:rPr>
              <a:t>/ (Accessed: 8 January 2018).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Full Fact (2017) </a:t>
            </a:r>
            <a:r>
              <a:rPr lang="en-GB" sz="1400" i="1" dirty="0">
                <a:ea typeface="Calibri" charset="0"/>
                <a:cs typeface="Times New Roman" charset="0"/>
              </a:rPr>
              <a:t>The UK’s EU Membership Fee.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fullfact.org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europe</a:t>
            </a:r>
            <a:r>
              <a:rPr lang="en-GB" sz="1400" dirty="0">
                <a:ea typeface="Calibri" charset="0"/>
                <a:cs typeface="Times New Roman" charset="0"/>
              </a:rPr>
              <a:t>/our-eu-membership-fee-55-million/ (Accessed: 6 January 2018).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G4ViralVideos (2015) </a:t>
            </a:r>
            <a:r>
              <a:rPr lang="en-GB" sz="1400" i="1" dirty="0">
                <a:ea typeface="Calibri" charset="0"/>
                <a:cs typeface="Times New Roman" charset="0"/>
              </a:rPr>
              <a:t>Donald Trump Says Thousands of Muslims Cheered on 9/11 in Jersey City. </a:t>
            </a:r>
            <a:r>
              <a:rPr lang="en-GB" sz="1400" dirty="0">
                <a:ea typeface="Calibri" charset="0"/>
                <a:cs typeface="Times New Roman" charset="0"/>
              </a:rPr>
              <a:t>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=pP1bSHjcSEQ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Home Office (2017) </a:t>
            </a:r>
            <a:r>
              <a:rPr lang="en-GB" sz="1400" i="1" dirty="0">
                <a:ea typeface="Calibri" charset="0"/>
                <a:cs typeface="Times New Roman" charset="0"/>
              </a:rPr>
              <a:t>Hate crime, England and Wales, 2016 to 2017: data tables.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www.gov.uk</a:t>
            </a:r>
            <a:r>
              <a:rPr lang="en-GB" sz="1400" dirty="0">
                <a:ea typeface="Calibri" charset="0"/>
                <a:cs typeface="Times New Roman" charset="0"/>
              </a:rPr>
              <a:t>/government/statistics/hate-crime-england-and-wales-2016-to-2017 (Accessed: 15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Independent (2016) </a:t>
            </a:r>
            <a:r>
              <a:rPr lang="en-GB" sz="1400" i="1" dirty="0">
                <a:ea typeface="Calibri" charset="0"/>
                <a:cs typeface="Times New Roman" charset="0"/>
              </a:rPr>
              <a:t>1 in 5 Brit Muslims’ sympathy for </a:t>
            </a:r>
            <a:r>
              <a:rPr lang="en-GB" sz="1400" i="1" dirty="0" err="1">
                <a:ea typeface="Calibri" charset="0"/>
                <a:cs typeface="Times New Roman" charset="0"/>
              </a:rPr>
              <a:t>jihadis</a:t>
            </a:r>
            <a:r>
              <a:rPr lang="en-GB" sz="1400" i="1" dirty="0">
                <a:ea typeface="Calibri" charset="0"/>
                <a:cs typeface="Times New Roman" charset="0"/>
              </a:rPr>
              <a:t>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static.independent.co.uk</a:t>
            </a:r>
            <a:r>
              <a:rPr lang="en-GB" sz="1400" dirty="0">
                <a:ea typeface="Calibri" charset="0"/>
                <a:cs typeface="Times New Roman" charset="0"/>
              </a:rPr>
              <a:t>/s3fs-public/styles/</a:t>
            </a:r>
            <a:r>
              <a:rPr lang="en-GB" sz="1400" dirty="0" err="1">
                <a:ea typeface="Calibri" charset="0"/>
                <a:cs typeface="Times New Roman" charset="0"/>
              </a:rPr>
              <a:t>story_medium</a:t>
            </a:r>
            <a:r>
              <a:rPr lang="en-GB" sz="1400" dirty="0">
                <a:ea typeface="Calibri" charset="0"/>
                <a:cs typeface="Times New Roman" charset="0"/>
              </a:rPr>
              <a:t>/public/thumbnails/image/2015/11/23/10/CUc29LLWEAA4ssi.jpg (Accessed: 15 January 2018). </a:t>
            </a:r>
          </a:p>
          <a:p>
            <a:r>
              <a:rPr lang="en-GB" sz="1400" b="1" dirty="0">
                <a:ea typeface="Calibri" charset="0"/>
                <a:cs typeface="Times New Roman" charset="0"/>
              </a:rPr>
              <a:t> </a:t>
            </a:r>
            <a:endParaRPr lang="en-GB" sz="1400" dirty="0">
              <a:ea typeface="Calibri" charset="0"/>
              <a:cs typeface="Times New Roman" charset="0"/>
            </a:endParaRPr>
          </a:p>
          <a:p>
            <a:r>
              <a:rPr lang="en-GB" sz="1400" dirty="0" err="1">
                <a:ea typeface="Calibri" charset="0"/>
                <a:cs typeface="Times New Roman" charset="0"/>
              </a:rPr>
              <a:t>Ipsos</a:t>
            </a:r>
            <a:r>
              <a:rPr lang="en-GB" sz="1400" dirty="0">
                <a:ea typeface="Calibri" charset="0"/>
                <a:cs typeface="Times New Roman" charset="0"/>
              </a:rPr>
              <a:t> MORI (2016) </a:t>
            </a:r>
            <a:r>
              <a:rPr lang="en-GB" sz="1400" i="1" dirty="0">
                <a:ea typeface="Calibri" charset="0"/>
                <a:cs typeface="Times New Roman" charset="0"/>
              </a:rPr>
              <a:t>Immigration is now the top issue for voters in the EU referendum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www.ipsos.com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ipsos-mori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en-uk</a:t>
            </a:r>
            <a:r>
              <a:rPr lang="en-GB" sz="1400" dirty="0">
                <a:ea typeface="Calibri" charset="0"/>
                <a:cs typeface="Times New Roman" charset="0"/>
              </a:rPr>
              <a:t>/immigration-now-top-issue-voters-</a:t>
            </a:r>
            <a:r>
              <a:rPr lang="en-GB" sz="1400" dirty="0" err="1">
                <a:ea typeface="Calibri" charset="0"/>
                <a:cs typeface="Times New Roman" charset="0"/>
              </a:rPr>
              <a:t>eu</a:t>
            </a:r>
            <a:r>
              <a:rPr lang="en-GB" sz="1400" dirty="0">
                <a:ea typeface="Calibri" charset="0"/>
                <a:cs typeface="Times New Roman" charset="0"/>
              </a:rPr>
              <a:t>-referendum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ITV News (2015) </a:t>
            </a:r>
            <a:r>
              <a:rPr lang="en-GB" sz="1400" i="1" dirty="0" smtClean="0">
                <a:ea typeface="Calibri" charset="0"/>
                <a:cs typeface="Times New Roman" charset="0"/>
              </a:rPr>
              <a:t>Donald </a:t>
            </a:r>
            <a:r>
              <a:rPr lang="en-GB" sz="1400" i="1" dirty="0">
                <a:ea typeface="Calibri" charset="0"/>
                <a:cs typeface="Times New Roman" charset="0"/>
              </a:rPr>
              <a:t>Trump vows to ban Muslims entering US.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</a:t>
            </a:r>
            <a:r>
              <a:rPr lang="en-GB" sz="1400" dirty="0" err="1">
                <a:ea typeface="Calibri" charset="0"/>
                <a:cs typeface="Times New Roman" charset="0"/>
              </a:rPr>
              <a:t>viDffWUjcBA</a:t>
            </a:r>
            <a:r>
              <a:rPr lang="en-GB" sz="1400" dirty="0">
                <a:ea typeface="Calibri" charset="0"/>
                <a:cs typeface="Times New Roman" charset="0"/>
              </a:rPr>
              <a:t> (Accessed: 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 err="1">
                <a:ea typeface="Calibri" charset="0"/>
                <a:cs typeface="Times New Roman" charset="0"/>
              </a:rPr>
              <a:t>Maryport</a:t>
            </a:r>
            <a:r>
              <a:rPr lang="en-GB" sz="1400" dirty="0">
                <a:ea typeface="Calibri" charset="0"/>
                <a:cs typeface="Times New Roman" charset="0"/>
              </a:rPr>
              <a:t> Against Racism (2008) </a:t>
            </a:r>
            <a:r>
              <a:rPr lang="en-GB" sz="1400" i="1" dirty="0">
                <a:ea typeface="Calibri" charset="0"/>
                <a:cs typeface="Times New Roman" charset="0"/>
              </a:rPr>
              <a:t>Immigrants Bring More Crime Front Cover.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maryportagainstracism.files.wordpress.com</a:t>
            </a:r>
            <a:r>
              <a:rPr lang="en-GB" sz="1400" dirty="0">
                <a:ea typeface="Calibri" charset="0"/>
                <a:cs typeface="Times New Roman" charset="0"/>
              </a:rPr>
              <a:t>/2008/04/dailyexpress2.jpg (Accessed: 15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Metro (2016) </a:t>
            </a:r>
            <a:r>
              <a:rPr lang="en-GB" sz="1400" i="1" dirty="0">
                <a:ea typeface="Calibri" charset="0"/>
                <a:cs typeface="Times New Roman" charset="0"/>
              </a:rPr>
              <a:t>Vote Leave’s £350 million NHS slogan bus.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https://metrouk2.files.wordpress.com/2016/07/gettyimages-530966130.jpg?w=748&amp;h=453&amp;crop=1 (Accessed: 29 December 2017).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91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8579" y="512297"/>
            <a:ext cx="1166326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ea typeface="Calibri" charset="0"/>
                <a:cs typeface="Times New Roman" charset="0"/>
              </a:rPr>
              <a:t>Mudde, C. (2004) ‘The Populist Zeitgeist’, </a:t>
            </a:r>
            <a:r>
              <a:rPr lang="en-GB" sz="1400" i="1" dirty="0">
                <a:ea typeface="Calibri" charset="0"/>
                <a:cs typeface="Times New Roman" charset="0"/>
              </a:rPr>
              <a:t>Government and Opposition</a:t>
            </a:r>
            <a:r>
              <a:rPr lang="en-GB" sz="1400" dirty="0">
                <a:ea typeface="Calibri" charset="0"/>
                <a:cs typeface="Times New Roman" charset="0"/>
              </a:rPr>
              <a:t>, 39 (4) pp. 541 – 563, DOI:</a:t>
            </a:r>
            <a:r>
              <a:rPr lang="en-GB" sz="1400" b="1" dirty="0">
                <a:ea typeface="Calibri" charset="0"/>
                <a:cs typeface="Times New Roman" charset="0"/>
              </a:rPr>
              <a:t> </a:t>
            </a:r>
            <a:r>
              <a:rPr lang="en-GB" sz="1400" dirty="0">
                <a:ea typeface="Calibri" charset="0"/>
                <a:cs typeface="Times New Roman" charset="0"/>
              </a:rPr>
              <a:t>10.1111/j.1477-7053.2004.00135.x.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Müller, J.W. (2017) </a:t>
            </a:r>
            <a:r>
              <a:rPr lang="en-GB" sz="1400" i="1" dirty="0">
                <a:ea typeface="Calibri" charset="0"/>
                <a:cs typeface="Times New Roman" charset="0"/>
              </a:rPr>
              <a:t>What is Populism?</a:t>
            </a:r>
            <a:r>
              <a:rPr lang="en-GB" sz="1400" dirty="0">
                <a:ea typeface="Calibri" charset="0"/>
                <a:cs typeface="Times New Roman" charset="0"/>
              </a:rPr>
              <a:t> UK: Penguin Books.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NBC News (2017) </a:t>
            </a:r>
            <a:r>
              <a:rPr lang="en-GB" sz="1400" i="1" dirty="0" err="1">
                <a:ea typeface="Calibri" charset="0"/>
                <a:cs typeface="Times New Roman" charset="0"/>
              </a:rPr>
              <a:t>Kellyanne</a:t>
            </a:r>
            <a:r>
              <a:rPr lang="en-GB" sz="1400" i="1" dirty="0">
                <a:ea typeface="Calibri" charset="0"/>
                <a:cs typeface="Times New Roman" charset="0"/>
              </a:rPr>
              <a:t> Conway: Press Secretary Sean Spicer Gave 'Alternative Facts'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=VSrEEDQgFc8 (Accessed: 12 January 2018).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 err="1">
                <a:ea typeface="Calibri" charset="0"/>
                <a:cs typeface="Times New Roman" charset="0"/>
              </a:rPr>
              <a:t>Neiwert</a:t>
            </a:r>
            <a:r>
              <a:rPr lang="en-GB" sz="1400" dirty="0">
                <a:ea typeface="Calibri" charset="0"/>
                <a:cs typeface="Times New Roman" charset="0"/>
              </a:rPr>
              <a:t>, D. (2017) </a:t>
            </a:r>
            <a:r>
              <a:rPr lang="en-GB" sz="1400" i="1" dirty="0">
                <a:ea typeface="Calibri" charset="0"/>
                <a:cs typeface="Times New Roman" charset="0"/>
              </a:rPr>
              <a:t>Alt-America. The Rise of the Radical Right in the Age of Trump.</a:t>
            </a:r>
            <a:r>
              <a:rPr lang="en-GB" sz="1400" dirty="0">
                <a:ea typeface="Calibri" charset="0"/>
                <a:cs typeface="Times New Roman" charset="0"/>
              </a:rPr>
              <a:t> London: Verso.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New Statesman (2016) </a:t>
            </a:r>
            <a:r>
              <a:rPr lang="en-GB" sz="1400" i="1" dirty="0">
                <a:ea typeface="Calibri" charset="0"/>
                <a:cs typeface="Times New Roman" charset="0"/>
              </a:rPr>
              <a:t>Front Cover -</a:t>
            </a:r>
            <a:r>
              <a:rPr lang="en-GB" sz="1400" dirty="0">
                <a:ea typeface="Calibri" charset="0"/>
                <a:cs typeface="Times New Roman" charset="0"/>
              </a:rPr>
              <a:t> </a:t>
            </a:r>
            <a:r>
              <a:rPr lang="en-GB" sz="1400" i="1" dirty="0">
                <a:ea typeface="Calibri" charset="0"/>
                <a:cs typeface="Times New Roman" charset="0"/>
              </a:rPr>
              <a:t>Migrants:</a:t>
            </a:r>
            <a:r>
              <a:rPr lang="en-GB" sz="1400" dirty="0">
                <a:ea typeface="Calibri" charset="0"/>
                <a:cs typeface="Times New Roman" charset="0"/>
              </a:rPr>
              <a:t> </a:t>
            </a:r>
            <a:r>
              <a:rPr lang="en-GB" sz="1400" i="1" dirty="0">
                <a:ea typeface="Calibri" charset="0"/>
                <a:cs typeface="Times New Roman" charset="0"/>
              </a:rPr>
              <a:t>How many more can we take? Front Cover</a:t>
            </a:r>
            <a:r>
              <a:rPr lang="en-GB" sz="1400" dirty="0">
                <a:ea typeface="Calibri" charset="0"/>
                <a:cs typeface="Times New Roman" charset="0"/>
              </a:rPr>
              <a:t>.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www.newstatesman.com</a:t>
            </a:r>
            <a:r>
              <a:rPr lang="en-GB" sz="1400" dirty="0">
                <a:ea typeface="Calibri" charset="0"/>
                <a:cs typeface="Times New Roman" charset="0"/>
              </a:rPr>
              <a:t>/sites/default/files/styles/large/public/daily-mail-28-8-15.jpg?itok=</a:t>
            </a:r>
            <a:r>
              <a:rPr lang="en-GB" sz="1400" dirty="0" err="1">
                <a:ea typeface="Calibri" charset="0"/>
                <a:cs typeface="Times New Roman" charset="0"/>
              </a:rPr>
              <a:t>KyevTLxS</a:t>
            </a:r>
            <a:r>
              <a:rPr lang="en-GB" sz="1400" dirty="0">
                <a:ea typeface="Calibri" charset="0"/>
                <a:cs typeface="Times New Roman" charset="0"/>
              </a:rPr>
              <a:t> (Accessed: 17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Oxford Dictionaries (2016) </a:t>
            </a:r>
            <a:r>
              <a:rPr lang="en-GB" sz="1400" i="1" dirty="0">
                <a:ea typeface="Calibri" charset="0"/>
                <a:cs typeface="Times New Roman" charset="0"/>
              </a:rPr>
              <a:t>Oxford Dictionaries Word of the Year 2016. </a:t>
            </a:r>
            <a:r>
              <a:rPr lang="en-GB" sz="1400" dirty="0">
                <a:ea typeface="Calibri" charset="0"/>
                <a:cs typeface="Times New Roman" charset="0"/>
              </a:rPr>
              <a:t>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en.oxforddictionaries.com</a:t>
            </a:r>
            <a:r>
              <a:rPr lang="en-GB" sz="1400" dirty="0">
                <a:ea typeface="Calibri" charset="0"/>
                <a:cs typeface="Times New Roman" charset="0"/>
              </a:rPr>
              <a:t>/word-of-the-year/word-of-the-year-2016 (Accessed: 5 January 2018).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Oxford Dictionaries (2018) </a:t>
            </a:r>
            <a:r>
              <a:rPr lang="en-GB" sz="1400" i="1" dirty="0">
                <a:ea typeface="Calibri" charset="0"/>
                <a:cs typeface="Times New Roman" charset="0"/>
              </a:rPr>
              <a:t>Post-truth definition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en.oxforddictionaries.com</a:t>
            </a:r>
            <a:r>
              <a:rPr lang="en-GB" sz="1400" dirty="0">
                <a:ea typeface="Calibri" charset="0"/>
                <a:cs typeface="Times New Roman" charset="0"/>
              </a:rPr>
              <a:t>/definition/post-truth (Accessed: 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Parliament. House of Lords (2017) </a:t>
            </a:r>
            <a:r>
              <a:rPr lang="en-GB" sz="1400" i="1" dirty="0">
                <a:ea typeface="Calibri" charset="0"/>
                <a:cs typeface="Times New Roman" charset="0"/>
              </a:rPr>
              <a:t>Brexit: devolution. 4</a:t>
            </a:r>
            <a:r>
              <a:rPr lang="en-GB" sz="1400" i="1" baseline="30000" dirty="0">
                <a:ea typeface="Calibri" charset="0"/>
                <a:cs typeface="Times New Roman" charset="0"/>
              </a:rPr>
              <a:t>th</a:t>
            </a:r>
            <a:r>
              <a:rPr lang="en-GB" sz="1400" i="1" dirty="0">
                <a:ea typeface="Calibri" charset="0"/>
                <a:cs typeface="Times New Roman" charset="0"/>
              </a:rPr>
              <a:t> Report from the European Union Committee</a:t>
            </a:r>
            <a:r>
              <a:rPr lang="en-GB" sz="1400" dirty="0">
                <a:ea typeface="Calibri" charset="0"/>
                <a:cs typeface="Times New Roman" charset="0"/>
              </a:rPr>
              <a:t>. (HL 2017-19 (9)) [Online]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publications.parliament.uk</a:t>
            </a:r>
            <a:r>
              <a:rPr lang="en-GB" sz="1400" dirty="0">
                <a:ea typeface="Calibri" charset="0"/>
                <a:cs typeface="Times New Roman" charset="0"/>
              </a:rPr>
              <a:t>/pa/ld201719/</a:t>
            </a:r>
            <a:r>
              <a:rPr lang="en-GB" sz="1400" dirty="0" err="1">
                <a:ea typeface="Calibri" charset="0"/>
                <a:cs typeface="Times New Roman" charset="0"/>
              </a:rPr>
              <a:t>ldselect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ldeucom</a:t>
            </a:r>
            <a:r>
              <a:rPr lang="en-GB" sz="1400" dirty="0">
                <a:ea typeface="Calibri" charset="0"/>
                <a:cs typeface="Times New Roman" charset="0"/>
              </a:rPr>
              <a:t>/9/9.pdf (Accessed: 28 November 2017).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Patel, F. and Levinson-Waldman, R. (2017) </a:t>
            </a:r>
            <a:r>
              <a:rPr lang="en-GB" sz="1400" i="1" dirty="0">
                <a:ea typeface="Calibri" charset="0"/>
                <a:cs typeface="Times New Roman" charset="0"/>
              </a:rPr>
              <a:t>Brennan </a:t>
            </a:r>
            <a:r>
              <a:rPr lang="en-GB" sz="1400" i="1" dirty="0" err="1">
                <a:ea typeface="Calibri" charset="0"/>
                <a:cs typeface="Times New Roman" charset="0"/>
              </a:rPr>
              <a:t>Center</a:t>
            </a:r>
            <a:r>
              <a:rPr lang="en-GB" sz="1400" i="1" dirty="0">
                <a:ea typeface="Calibri" charset="0"/>
                <a:cs typeface="Times New Roman" charset="0"/>
              </a:rPr>
              <a:t> for Justice: The </a:t>
            </a:r>
            <a:r>
              <a:rPr lang="en-GB" sz="1400" i="1" dirty="0" err="1">
                <a:ea typeface="Calibri" charset="0"/>
                <a:cs typeface="Times New Roman" charset="0"/>
              </a:rPr>
              <a:t>Islamophobic</a:t>
            </a:r>
            <a:r>
              <a:rPr lang="en-GB" sz="1400" i="1" dirty="0">
                <a:ea typeface="Calibri" charset="0"/>
                <a:cs typeface="Times New Roman" charset="0"/>
              </a:rPr>
              <a:t> Administration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www.brennancenter.org</a:t>
            </a:r>
            <a:r>
              <a:rPr lang="en-GB" sz="1400" dirty="0">
                <a:ea typeface="Calibri" charset="0"/>
                <a:cs typeface="Times New Roman" charset="0"/>
              </a:rPr>
              <a:t>/publication/</a:t>
            </a:r>
            <a:r>
              <a:rPr lang="en-GB" sz="1400" dirty="0" err="1">
                <a:ea typeface="Calibri" charset="0"/>
                <a:cs typeface="Times New Roman" charset="0"/>
              </a:rPr>
              <a:t>islamophobic</a:t>
            </a:r>
            <a:r>
              <a:rPr lang="en-GB" sz="1400" dirty="0">
                <a:ea typeface="Calibri" charset="0"/>
                <a:cs typeface="Times New Roman" charset="0"/>
              </a:rPr>
              <a:t>-administration (Accessed: 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Stanley, B. (2008) ‘The Thin Ideology of Populism’, </a:t>
            </a:r>
            <a:r>
              <a:rPr lang="en-GB" sz="1400" i="1" dirty="0">
                <a:ea typeface="Calibri" charset="0"/>
                <a:cs typeface="Times New Roman" charset="0"/>
              </a:rPr>
              <a:t>Journal of Political Ideologies</a:t>
            </a:r>
            <a:r>
              <a:rPr lang="en-GB" sz="1400" dirty="0">
                <a:ea typeface="Calibri" charset="0"/>
                <a:cs typeface="Times New Roman" charset="0"/>
              </a:rPr>
              <a:t>, 13 (1), pp. 95-110, DOI:10.1080/13569310701822289</a:t>
            </a:r>
            <a:r>
              <a:rPr lang="en-GB" sz="1400" dirty="0" smtClean="0">
                <a:ea typeface="Calibri" charset="0"/>
                <a:cs typeface="Times New Roman" charset="0"/>
              </a:rPr>
              <a:t>.</a:t>
            </a:r>
          </a:p>
          <a:p>
            <a:endParaRPr lang="en-GB" sz="1400" dirty="0">
              <a:ea typeface="Calibri" charset="0"/>
              <a:cs typeface="Times New Roman" charset="0"/>
            </a:endParaRPr>
          </a:p>
          <a:p>
            <a:r>
              <a:rPr lang="en-GB" sz="1400" dirty="0">
                <a:ea typeface="Calibri" charset="0"/>
                <a:cs typeface="Times New Roman" charset="0"/>
              </a:rPr>
              <a:t>Stocker, P. (2017) </a:t>
            </a:r>
            <a:r>
              <a:rPr lang="en-GB" sz="1400" i="1" dirty="0">
                <a:ea typeface="Calibri" charset="0"/>
                <a:cs typeface="Times New Roman" charset="0"/>
              </a:rPr>
              <a:t>English Uprising: Brexit and the mainstreaming of the far right. </a:t>
            </a:r>
            <a:r>
              <a:rPr lang="en-GB" sz="1400" dirty="0">
                <a:ea typeface="Calibri" charset="0"/>
                <a:cs typeface="Times New Roman" charset="0"/>
              </a:rPr>
              <a:t>London: Melville House.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3159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5901" y="302359"/>
            <a:ext cx="11420669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ea typeface="Calibri" charset="0"/>
                <a:cs typeface="Times New Roman" charset="0"/>
              </a:rPr>
              <a:t>The Paperboy (2013) </a:t>
            </a:r>
            <a:r>
              <a:rPr lang="en-GB" sz="1400" i="1" dirty="0">
                <a:ea typeface="Calibri" charset="0"/>
                <a:cs typeface="Times New Roman" charset="0"/>
              </a:rPr>
              <a:t>Front Cover:</a:t>
            </a:r>
            <a:r>
              <a:rPr lang="en-GB" sz="1400" dirty="0">
                <a:ea typeface="Calibri" charset="0"/>
                <a:cs typeface="Times New Roman" charset="0"/>
              </a:rPr>
              <a:t> </a:t>
            </a:r>
            <a:r>
              <a:rPr lang="en-GB" sz="1400" i="1" dirty="0">
                <a:ea typeface="Calibri" charset="0"/>
                <a:cs typeface="Times New Roman" charset="0"/>
              </a:rPr>
              <a:t>500,000 migrants get social housing. </a:t>
            </a:r>
            <a:r>
              <a:rPr lang="en-GB" sz="1400" dirty="0">
                <a:ea typeface="Calibri" charset="0"/>
                <a:cs typeface="Times New Roman" charset="0"/>
              </a:rPr>
              <a:t>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www.thepaperboy.com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frontpages</a:t>
            </a:r>
            <a:r>
              <a:rPr lang="en-GB" sz="1400" dirty="0">
                <a:ea typeface="Calibri" charset="0"/>
                <a:cs typeface="Times New Roman" charset="0"/>
              </a:rPr>
              <a:t>/archive/Daily_Mail_27_7_2013.jpg (Accessed: 15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Toscana, P. (2016) </a:t>
            </a:r>
            <a:r>
              <a:rPr lang="en-GB" sz="1400" i="1" dirty="0">
                <a:ea typeface="Calibri" charset="0"/>
                <a:cs typeface="Times New Roman" charset="0"/>
              </a:rPr>
              <a:t>Nigel Farage with his ‘Breaking Point’ poster. </a:t>
            </a:r>
            <a:r>
              <a:rPr lang="en-GB" sz="1400" dirty="0">
                <a:ea typeface="Calibri" charset="0"/>
                <a:cs typeface="Times New Roman" charset="0"/>
              </a:rPr>
              <a:t>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img.huffingtonpost.com</a:t>
            </a:r>
            <a:r>
              <a:rPr lang="en-GB" sz="1400" dirty="0">
                <a:ea typeface="Calibri" charset="0"/>
                <a:cs typeface="Times New Roman" charset="0"/>
              </a:rPr>
              <a:t>/asset/scalefit_630_noupscale/5845ce68120000dd00eed9dc.jpeg (Accessed: 29 December 2017).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Trump, D. (2016) </a:t>
            </a:r>
            <a:r>
              <a:rPr lang="en-GB" sz="1400" i="1" dirty="0">
                <a:ea typeface="Calibri" charset="0"/>
                <a:cs typeface="Times New Roman" charset="0"/>
              </a:rPr>
              <a:t>PBS </a:t>
            </a:r>
            <a:r>
              <a:rPr lang="en-GB" sz="1400" i="1" dirty="0" err="1">
                <a:ea typeface="Calibri" charset="0"/>
                <a:cs typeface="Times New Roman" charset="0"/>
              </a:rPr>
              <a:t>NewsHour</a:t>
            </a:r>
            <a:r>
              <a:rPr lang="en-GB" sz="1400" i="1" dirty="0">
                <a:ea typeface="Calibri" charset="0"/>
                <a:cs typeface="Times New Roman" charset="0"/>
              </a:rPr>
              <a:t>. Trump: ‘I am your voice’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</a:t>
            </a:r>
            <a:r>
              <a:rPr lang="en-GB" sz="1400" dirty="0" err="1">
                <a:ea typeface="Calibri" charset="0"/>
                <a:cs typeface="Times New Roman" charset="0"/>
              </a:rPr>
              <a:t>ehvUQrRDyyU</a:t>
            </a:r>
            <a:r>
              <a:rPr lang="en-GB" sz="1400" dirty="0">
                <a:ea typeface="Calibri" charset="0"/>
                <a:cs typeface="Times New Roman" charset="0"/>
              </a:rPr>
              <a:t> (Accessed: 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Vice News (2017) </a:t>
            </a:r>
            <a:r>
              <a:rPr lang="en-GB" sz="1400" i="1" dirty="0">
                <a:ea typeface="Calibri" charset="0"/>
                <a:cs typeface="Times New Roman" charset="0"/>
              </a:rPr>
              <a:t>Charlottesville: Race and Terror – VICE News Tonight on HBO.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=RIrcB1sAN8I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Vote Leave (2016) </a:t>
            </a:r>
            <a:r>
              <a:rPr lang="en-GB" sz="1400" i="1" dirty="0">
                <a:ea typeface="Calibri" charset="0"/>
                <a:cs typeface="Times New Roman" charset="0"/>
              </a:rPr>
              <a:t>Vote Leave Campaign Poster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i.guim.co.uk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img</a:t>
            </a:r>
            <a:r>
              <a:rPr lang="en-GB" sz="1400" dirty="0">
                <a:ea typeface="Calibri" charset="0"/>
                <a:cs typeface="Times New Roman" charset="0"/>
              </a:rPr>
              <a:t>/media/02b230449f750df147b3f85fa7ce060bae0b325a/494_0_3002_1801/master/3002.jpg?w=700&amp;q=55&amp;auto=</a:t>
            </a:r>
            <a:r>
              <a:rPr lang="en-GB" sz="1400" dirty="0" err="1">
                <a:ea typeface="Calibri" charset="0"/>
                <a:cs typeface="Times New Roman" charset="0"/>
              </a:rPr>
              <a:t>format&amp;usm</a:t>
            </a:r>
            <a:r>
              <a:rPr lang="en-GB" sz="1400" dirty="0">
                <a:ea typeface="Calibri" charset="0"/>
                <a:cs typeface="Times New Roman" charset="0"/>
              </a:rPr>
              <a:t>=12&amp;fit=</a:t>
            </a:r>
            <a:r>
              <a:rPr lang="en-GB" sz="1400" dirty="0" err="1">
                <a:ea typeface="Calibri" charset="0"/>
                <a:cs typeface="Times New Roman" charset="0"/>
              </a:rPr>
              <a:t>max&amp;s</a:t>
            </a:r>
            <a:r>
              <a:rPr lang="en-GB" sz="1400" dirty="0">
                <a:ea typeface="Calibri" charset="0"/>
                <a:cs typeface="Times New Roman" charset="0"/>
              </a:rPr>
              <a:t>=9c2bb296d342dc60135e1b8aad7ee616 (Accessed: 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Welsh Government (2015) </a:t>
            </a:r>
            <a:r>
              <a:rPr lang="en-GB" sz="1400" i="1" dirty="0">
                <a:ea typeface="Calibri" charset="0"/>
                <a:cs typeface="Times New Roman" charset="0"/>
              </a:rPr>
              <a:t>European Structural Funds pre-2013</a:t>
            </a:r>
            <a:r>
              <a:rPr lang="en-GB" sz="1400" dirty="0">
                <a:ea typeface="Calibri" charset="0"/>
                <a:cs typeface="Times New Roman" charset="0"/>
              </a:rPr>
              <a:t>.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gov.wales</a:t>
            </a:r>
            <a:r>
              <a:rPr lang="en-GB" sz="1400" dirty="0">
                <a:ea typeface="Calibri" charset="0"/>
                <a:cs typeface="Times New Roman" charset="0"/>
              </a:rPr>
              <a:t>/funding/</a:t>
            </a:r>
            <a:r>
              <a:rPr lang="en-GB" sz="1400" dirty="0" err="1">
                <a:ea typeface="Calibri" charset="0"/>
                <a:cs typeface="Times New Roman" charset="0"/>
              </a:rPr>
              <a:t>eu</a:t>
            </a:r>
            <a:r>
              <a:rPr lang="en-GB" sz="1400" dirty="0">
                <a:ea typeface="Calibri" charset="0"/>
                <a:cs typeface="Times New Roman" charset="0"/>
              </a:rPr>
              <a:t>-funds/previous/?</a:t>
            </a:r>
            <a:r>
              <a:rPr lang="en-GB" sz="1400" dirty="0" err="1">
                <a:ea typeface="Calibri" charset="0"/>
                <a:cs typeface="Times New Roman" charset="0"/>
              </a:rPr>
              <a:t>lang</a:t>
            </a:r>
            <a:r>
              <a:rPr lang="en-GB" sz="1400" dirty="0">
                <a:ea typeface="Calibri" charset="0"/>
                <a:cs typeface="Times New Roman" charset="0"/>
              </a:rPr>
              <a:t>=</a:t>
            </a:r>
            <a:r>
              <a:rPr lang="en-GB" sz="1400" dirty="0" err="1">
                <a:ea typeface="Calibri" charset="0"/>
                <a:cs typeface="Times New Roman" charset="0"/>
              </a:rPr>
              <a:t>en</a:t>
            </a:r>
            <a:r>
              <a:rPr lang="en-GB" sz="1400" dirty="0">
                <a:ea typeface="Calibri" charset="0"/>
                <a:cs typeface="Times New Roman" charset="0"/>
              </a:rPr>
              <a:t> (Accessed: 17 December 2017).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Times New Roman" charset="0"/>
                <a:cs typeface="Times New Roman" charset="0"/>
              </a:rPr>
              <a:t>Welsh Government (2017) </a:t>
            </a:r>
            <a:r>
              <a:rPr lang="en-GB" sz="1400" i="1" dirty="0">
                <a:ea typeface="Times New Roman" charset="0"/>
                <a:cs typeface="Times New Roman" charset="0"/>
              </a:rPr>
              <a:t>European Structural Funds 2014-2020.</a:t>
            </a:r>
            <a:r>
              <a:rPr lang="en-GB" sz="1400" dirty="0">
                <a:ea typeface="Times New Roman" charset="0"/>
                <a:cs typeface="Times New Roman" charset="0"/>
              </a:rPr>
              <a:t> Available at: http://</a:t>
            </a:r>
            <a:r>
              <a:rPr lang="en-GB" sz="1400" dirty="0" err="1">
                <a:ea typeface="Times New Roman" charset="0"/>
                <a:cs typeface="Times New Roman" charset="0"/>
              </a:rPr>
              <a:t>gov.wales</a:t>
            </a:r>
            <a:r>
              <a:rPr lang="en-GB" sz="1400" dirty="0">
                <a:ea typeface="Times New Roman" charset="0"/>
                <a:cs typeface="Times New Roman" charset="0"/>
              </a:rPr>
              <a:t>/funding/</a:t>
            </a:r>
            <a:r>
              <a:rPr lang="en-GB" sz="1400" dirty="0" err="1">
                <a:ea typeface="Times New Roman" charset="0"/>
                <a:cs typeface="Times New Roman" charset="0"/>
              </a:rPr>
              <a:t>eu</a:t>
            </a:r>
            <a:r>
              <a:rPr lang="en-GB" sz="1400" dirty="0">
                <a:ea typeface="Times New Roman" charset="0"/>
                <a:cs typeface="Times New Roman" charset="0"/>
              </a:rPr>
              <a:t>-funds/2014-2020/?</a:t>
            </a:r>
            <a:r>
              <a:rPr lang="en-GB" sz="1400" dirty="0" err="1">
                <a:ea typeface="Times New Roman" charset="0"/>
                <a:cs typeface="Times New Roman" charset="0"/>
              </a:rPr>
              <a:t>lang</a:t>
            </a:r>
            <a:r>
              <a:rPr lang="en-GB" sz="1400" dirty="0">
                <a:ea typeface="Times New Roman" charset="0"/>
                <a:cs typeface="Times New Roman" charset="0"/>
              </a:rPr>
              <a:t>=</a:t>
            </a:r>
            <a:r>
              <a:rPr lang="en-GB" sz="1400" dirty="0" err="1">
                <a:ea typeface="Times New Roman" charset="0"/>
                <a:cs typeface="Times New Roman" charset="0"/>
              </a:rPr>
              <a:t>en</a:t>
            </a:r>
            <a:r>
              <a:rPr lang="en-GB" sz="1400" dirty="0">
                <a:ea typeface="Times New Roman" charset="0"/>
                <a:cs typeface="Times New Roman" charset="0"/>
              </a:rPr>
              <a:t> (Accessed: 17 December 2017).</a:t>
            </a:r>
            <a:endParaRPr lang="en-GB" sz="1400" dirty="0">
              <a:ea typeface="Calibri" charset="0"/>
              <a:cs typeface="Times New Roman" charset="0"/>
            </a:endParaRPr>
          </a:p>
          <a:p>
            <a:r>
              <a:rPr lang="en-GB" sz="1400" dirty="0">
                <a:ea typeface="Times New Roman" charset="0"/>
                <a:cs typeface="Times New Roman" charset="0"/>
              </a:rPr>
              <a:t> </a:t>
            </a:r>
            <a:endParaRPr lang="en-GB" sz="1400" dirty="0">
              <a:ea typeface="Calibri" charset="0"/>
              <a:cs typeface="Times New Roman" charset="0"/>
            </a:endParaRPr>
          </a:p>
          <a:p>
            <a:r>
              <a:rPr lang="en-GB" sz="1400" dirty="0">
                <a:ea typeface="Calibri" charset="0"/>
                <a:cs typeface="Times New Roman" charset="0"/>
              </a:rPr>
              <a:t>Wodak, R. (2015) </a:t>
            </a:r>
            <a:r>
              <a:rPr lang="en-GB" sz="1400" i="1" dirty="0">
                <a:ea typeface="Calibri" charset="0"/>
                <a:cs typeface="Times New Roman" charset="0"/>
              </a:rPr>
              <a:t>The Politics of Fear.</a:t>
            </a:r>
            <a:r>
              <a:rPr lang="en-GB" sz="1400" dirty="0">
                <a:ea typeface="Calibri" charset="0"/>
                <a:cs typeface="Times New Roman" charset="0"/>
              </a:rPr>
              <a:t> London: Sage.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 err="1">
                <a:ea typeface="Calibri" charset="0"/>
                <a:cs typeface="Times New Roman" charset="0"/>
              </a:rPr>
              <a:t>wpclipart</a:t>
            </a:r>
            <a:r>
              <a:rPr lang="en-GB" sz="1400" dirty="0">
                <a:ea typeface="Calibri" charset="0"/>
                <a:cs typeface="Times New Roman" charset="0"/>
              </a:rPr>
              <a:t> (no date) </a:t>
            </a:r>
            <a:r>
              <a:rPr lang="en-GB" sz="1400" i="1" dirty="0">
                <a:ea typeface="Calibri" charset="0"/>
                <a:cs typeface="Times New Roman" charset="0"/>
              </a:rPr>
              <a:t>Check 4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www.wpclipart.com</a:t>
            </a:r>
            <a:r>
              <a:rPr lang="en-GB" sz="1400" dirty="0">
                <a:ea typeface="Calibri" charset="0"/>
                <a:cs typeface="Times New Roman" charset="0"/>
              </a:rPr>
              <a:t>/holiday/</a:t>
            </a:r>
            <a:r>
              <a:rPr lang="en-GB" sz="1400" dirty="0" err="1">
                <a:ea typeface="Calibri" charset="0"/>
                <a:cs typeface="Times New Roman" charset="0"/>
              </a:rPr>
              <a:t>election_Day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check_box</a:t>
            </a:r>
            <a:r>
              <a:rPr lang="en-GB" sz="1400" dirty="0">
                <a:ea typeface="Calibri" charset="0"/>
                <a:cs typeface="Times New Roman" charset="0"/>
              </a:rPr>
              <a:t>/check_4.png.html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Wright, O. (2016) ‘EU referendum: Nigel Farage’s anti-migrant poster like 1930s fascist propaganda, says George Osborne’, </a:t>
            </a:r>
            <a:r>
              <a:rPr lang="en-GB" sz="1400" i="1" dirty="0">
                <a:ea typeface="Calibri" charset="0"/>
                <a:cs typeface="Times New Roman" charset="0"/>
              </a:rPr>
              <a:t>Independent</a:t>
            </a:r>
            <a:r>
              <a:rPr lang="en-GB" sz="1400" dirty="0">
                <a:ea typeface="Calibri" charset="0"/>
                <a:cs typeface="Times New Roman" charset="0"/>
              </a:rPr>
              <a:t>, 19 June [Online]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www.independent.co.uk</a:t>
            </a:r>
            <a:r>
              <a:rPr lang="en-GB" sz="1400" dirty="0">
                <a:ea typeface="Calibri" charset="0"/>
                <a:cs typeface="Times New Roman" charset="0"/>
              </a:rPr>
              <a:t>/news/</a:t>
            </a:r>
            <a:r>
              <a:rPr lang="en-GB" sz="1400" dirty="0" err="1">
                <a:ea typeface="Calibri" charset="0"/>
                <a:cs typeface="Times New Roman" charset="0"/>
              </a:rPr>
              <a:t>uk</a:t>
            </a:r>
            <a:r>
              <a:rPr lang="en-GB" sz="1400" dirty="0">
                <a:ea typeface="Calibri" charset="0"/>
                <a:cs typeface="Times New Roman" charset="0"/>
              </a:rPr>
              <a:t>/politics/eu-referendum-poster-nigel-farage-polls-michael-gove-a7089946.html (Accessed: 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  <a:endParaRPr lang="en-GB" sz="1400" dirty="0">
              <a:effectLst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344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598</Words>
  <Application>Microsoft Macintosh PowerPoint</Application>
  <PresentationFormat>Widescreen</PresentationFormat>
  <Paragraphs>151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Calibri</vt:lpstr>
      <vt:lpstr>Calibri Light</vt:lpstr>
      <vt:lpstr>Chalkboard</vt:lpstr>
      <vt:lpstr>Mangal</vt:lpstr>
      <vt:lpstr>Tahoma</vt:lpstr>
      <vt:lpstr>Times New Roman</vt:lpstr>
      <vt:lpstr>Wingdings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10</cp:revision>
  <dcterms:created xsi:type="dcterms:W3CDTF">2018-01-18T00:37:55Z</dcterms:created>
  <dcterms:modified xsi:type="dcterms:W3CDTF">2018-01-18T14:45:22Z</dcterms:modified>
</cp:coreProperties>
</file>