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6" r:id="rId2"/>
    <p:sldId id="276" r:id="rId3"/>
    <p:sldId id="260" r:id="rId4"/>
    <p:sldId id="262" r:id="rId5"/>
    <p:sldId id="280" r:id="rId6"/>
    <p:sldId id="263" r:id="rId7"/>
    <p:sldId id="271" r:id="rId8"/>
    <p:sldId id="264" r:id="rId9"/>
    <p:sldId id="265" r:id="rId10"/>
    <p:sldId id="268" r:id="rId11"/>
    <p:sldId id="269" r:id="rId12"/>
    <p:sldId id="270" r:id="rId13"/>
    <p:sldId id="293" r:id="rId14"/>
    <p:sldId id="294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92" r:id="rId23"/>
    <p:sldId id="290" r:id="rId24"/>
    <p:sldId id="291" r:id="rId25"/>
    <p:sldId id="273" r:id="rId26"/>
    <p:sldId id="275" r:id="rId27"/>
    <p:sldId id="277" r:id="rId28"/>
    <p:sldId id="278" r:id="rId29"/>
    <p:sldId id="279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A108A3-9EC7-48E4-B792-957208F6A999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8174609-8E35-48A4-BEA8-FCBAF6F21D61}">
      <dgm:prSet phldrT="[Text]"/>
      <dgm:spPr/>
      <dgm:t>
        <a:bodyPr/>
        <a:lstStyle/>
        <a:p>
          <a:r>
            <a:rPr lang="en-GB" dirty="0" smtClean="0"/>
            <a:t>Job Satisfaction</a:t>
          </a:r>
          <a:endParaRPr lang="en-GB" dirty="0"/>
        </a:p>
      </dgm:t>
    </dgm:pt>
    <dgm:pt modelId="{4D41790D-4CD1-4206-A01B-E32F7A3656AA}" type="parTrans" cxnId="{27A38E0E-378F-46ED-9281-15D394A5821F}">
      <dgm:prSet/>
      <dgm:spPr/>
      <dgm:t>
        <a:bodyPr/>
        <a:lstStyle/>
        <a:p>
          <a:endParaRPr lang="en-GB"/>
        </a:p>
      </dgm:t>
    </dgm:pt>
    <dgm:pt modelId="{F649F803-F5D7-43BB-9417-B2B92F864A89}" type="sibTrans" cxnId="{27A38E0E-378F-46ED-9281-15D394A5821F}">
      <dgm:prSet/>
      <dgm:spPr/>
      <dgm:t>
        <a:bodyPr/>
        <a:lstStyle/>
        <a:p>
          <a:endParaRPr lang="en-GB"/>
        </a:p>
      </dgm:t>
    </dgm:pt>
    <dgm:pt modelId="{BA5291FD-2050-490E-9FBC-23B4D390FB24}">
      <dgm:prSet phldrT="[Text]"/>
      <dgm:spPr/>
      <dgm:t>
        <a:bodyPr/>
        <a:lstStyle/>
        <a:p>
          <a:r>
            <a:rPr lang="en-GB" dirty="0" smtClean="0"/>
            <a:t>Commitment to the organisation</a:t>
          </a:r>
          <a:endParaRPr lang="en-GB" dirty="0"/>
        </a:p>
      </dgm:t>
    </dgm:pt>
    <dgm:pt modelId="{C3C3F3E1-EE11-4E28-870C-0EC452E7D3AC}" type="parTrans" cxnId="{083D5539-9BA5-4304-A4AD-4580B7514190}">
      <dgm:prSet/>
      <dgm:spPr/>
      <dgm:t>
        <a:bodyPr/>
        <a:lstStyle/>
        <a:p>
          <a:endParaRPr lang="en-GB"/>
        </a:p>
      </dgm:t>
    </dgm:pt>
    <dgm:pt modelId="{3366B552-04DB-4941-BE2C-4122F5CD4242}" type="sibTrans" cxnId="{083D5539-9BA5-4304-A4AD-4580B7514190}">
      <dgm:prSet/>
      <dgm:spPr/>
      <dgm:t>
        <a:bodyPr/>
        <a:lstStyle/>
        <a:p>
          <a:endParaRPr lang="en-GB"/>
        </a:p>
      </dgm:t>
    </dgm:pt>
    <dgm:pt modelId="{EA43E742-8D76-4FBC-ADC3-FD3411842169}" type="pres">
      <dgm:prSet presAssocID="{4FA108A3-9EC7-48E4-B792-957208F6A99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344F9C5A-C0ED-4172-8DCB-CA73145C0DBB}" type="pres">
      <dgm:prSet presAssocID="{88174609-8E35-48A4-BEA8-FCBAF6F21D61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CAA2A49-9C06-40DC-BF33-9253F5E05017}" type="pres">
      <dgm:prSet presAssocID="{BA5291FD-2050-490E-9FBC-23B4D390FB24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AD4CBC0F-88A1-44AA-8186-C6EAF6AF7E76}" type="presOf" srcId="{88174609-8E35-48A4-BEA8-FCBAF6F21D61}" destId="{344F9C5A-C0ED-4172-8DCB-CA73145C0DBB}" srcOrd="0" destOrd="0" presId="urn:microsoft.com/office/officeart/2005/8/layout/arrow5"/>
    <dgm:cxn modelId="{850751AD-4C53-4BC9-B621-8DC06DF336E8}" type="presOf" srcId="{BA5291FD-2050-490E-9FBC-23B4D390FB24}" destId="{ACAA2A49-9C06-40DC-BF33-9253F5E05017}" srcOrd="0" destOrd="0" presId="urn:microsoft.com/office/officeart/2005/8/layout/arrow5"/>
    <dgm:cxn modelId="{27A38E0E-378F-46ED-9281-15D394A5821F}" srcId="{4FA108A3-9EC7-48E4-B792-957208F6A999}" destId="{88174609-8E35-48A4-BEA8-FCBAF6F21D61}" srcOrd="0" destOrd="0" parTransId="{4D41790D-4CD1-4206-A01B-E32F7A3656AA}" sibTransId="{F649F803-F5D7-43BB-9417-B2B92F864A89}"/>
    <dgm:cxn modelId="{083D5539-9BA5-4304-A4AD-4580B7514190}" srcId="{4FA108A3-9EC7-48E4-B792-957208F6A999}" destId="{BA5291FD-2050-490E-9FBC-23B4D390FB24}" srcOrd="1" destOrd="0" parTransId="{C3C3F3E1-EE11-4E28-870C-0EC452E7D3AC}" sibTransId="{3366B552-04DB-4941-BE2C-4122F5CD4242}"/>
    <dgm:cxn modelId="{46B26599-5437-4127-B11E-ED18149BCAE3}" type="presOf" srcId="{4FA108A3-9EC7-48E4-B792-957208F6A999}" destId="{EA43E742-8D76-4FBC-ADC3-FD3411842169}" srcOrd="0" destOrd="0" presId="urn:microsoft.com/office/officeart/2005/8/layout/arrow5"/>
    <dgm:cxn modelId="{112ACE5E-8898-4B39-8D1B-5949E47B8639}" type="presParOf" srcId="{EA43E742-8D76-4FBC-ADC3-FD3411842169}" destId="{344F9C5A-C0ED-4172-8DCB-CA73145C0DBB}" srcOrd="0" destOrd="0" presId="urn:microsoft.com/office/officeart/2005/8/layout/arrow5"/>
    <dgm:cxn modelId="{81BFC53D-B703-41A3-8ADB-B5F87F0BF409}" type="presParOf" srcId="{EA43E742-8D76-4FBC-ADC3-FD3411842169}" destId="{ACAA2A49-9C06-40DC-BF33-9253F5E05017}" srcOrd="1" destOrd="0" presId="urn:microsoft.com/office/officeart/2005/8/layout/arrow5"/>
  </dgm:cxnLst>
  <dgm:bg>
    <a:noFill/>
  </dgm:bg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A985D-C49F-4EC0-AB72-F68B021F3B24}" type="datetimeFigureOut">
              <a:rPr lang="en-US" smtClean="0"/>
              <a:pPr/>
              <a:t>2/17/2011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12A6D9-F816-47F3-8658-F0B81AD52A1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F853DE-C7C6-45D0-B1A8-F9805B2B5EB6}" type="datetimeFigureOut">
              <a:rPr lang="en-US" smtClean="0"/>
              <a:pPr/>
              <a:t>2/17/2011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85150F-FF0D-40C5-AE4B-2D06ED6E4A7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eoplemanagement.co.uk/pm/articles/2008/03/goingconcerns.htm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Could be satisfied in your job,</a:t>
            </a:r>
            <a:r>
              <a:rPr lang="en-GB" baseline="0" dirty="0" smtClean="0"/>
              <a:t> but uncommitted to the organisation.  Reduced commitment leads to turnover.  Can be brought about by other factors not just job satisfaction. e/g policy/rules and regulations.   Vital for managers to make the connection.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85150F-FF0D-40C5-AE4B-2D06ED6E4A77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Push factor</a:t>
            </a:r>
            <a:r>
              <a:rPr lang="en-GB" baseline="0" dirty="0" smtClean="0"/>
              <a:t> occurs first</a:t>
            </a:r>
          </a:p>
          <a:p>
            <a:r>
              <a:rPr lang="en-GB" baseline="0" dirty="0" smtClean="0"/>
              <a:t>Depends very much on expectations as well – psychological contract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85150F-FF0D-40C5-AE4B-2D06ED6E4A77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Make use of </a:t>
            </a:r>
            <a:r>
              <a:rPr lang="en-GB" dirty="0" err="1" smtClean="0"/>
              <a:t>comapany</a:t>
            </a:r>
            <a:r>
              <a:rPr lang="en-GB" baseline="0" dirty="0" smtClean="0"/>
              <a:t> records</a:t>
            </a:r>
          </a:p>
          <a:p>
            <a:r>
              <a:rPr lang="en-GB" baseline="0" dirty="0" smtClean="0"/>
              <a:t>May find interesting trends</a:t>
            </a:r>
          </a:p>
          <a:p>
            <a:r>
              <a:rPr lang="en-GB" baseline="0" dirty="0" smtClean="0"/>
              <a:t>Age, distance to travel, shift patterns, pay levels, los, type of job, manager.  </a:t>
            </a:r>
            <a:r>
              <a:rPr lang="en-GB" baseline="0" dirty="0" err="1" smtClean="0"/>
              <a:t>Innapropriate</a:t>
            </a:r>
            <a:r>
              <a:rPr lang="en-GB" baseline="0" dirty="0" smtClean="0"/>
              <a:t>  for small </a:t>
            </a:r>
            <a:r>
              <a:rPr lang="en-GB" baseline="0" dirty="0" err="1" smtClean="0"/>
              <a:t>organisaitons</a:t>
            </a:r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85150F-FF0D-40C5-AE4B-2D06ED6E4A77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4 years 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85150F-FF0D-40C5-AE4B-2D06ED6E4A77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Valuing diversity</a:t>
            </a:r>
          </a:p>
          <a:p>
            <a:r>
              <a:rPr lang="en-GB" dirty="0" smtClean="0"/>
              <a:t>US research – supervisor bias, inequality of pay awards, unsupportive colleagues, blocked careers – result in high turnover among women and ethnic</a:t>
            </a:r>
            <a:r>
              <a:rPr lang="en-GB" baseline="0" dirty="0" smtClean="0"/>
              <a:t> </a:t>
            </a: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85150F-FF0D-40C5-AE4B-2D06ED6E4A77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Job Enrichment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85150F-FF0D-40C5-AE4B-2D06ED6E4A77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>
                <a:hlinkClick r:id="rId3"/>
              </a:rPr>
              <a:t>http://www.peoplemanagement.co.uk/pm/articles/2008/03/goingconcerns.htm</a:t>
            </a:r>
            <a:r>
              <a:rPr lang="en-GB" sz="1200" dirty="0" smtClean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85150F-FF0D-40C5-AE4B-2D06ED6E4A77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D92F2-6123-4FC7-9520-A1C88AF408DE}" type="slidenum">
              <a:rPr lang="en-GB" smtClean="0"/>
              <a:pPr/>
              <a:t>14</a:t>
            </a:fld>
            <a:endParaRPr lang="en-GB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D92F2-6123-4FC7-9520-A1C88AF408DE}" type="slidenum">
              <a:rPr lang="en-GB" smtClean="0"/>
              <a:pPr/>
              <a:t>15</a:t>
            </a:fld>
            <a:endParaRPr lang="en-GB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Meaningful </a:t>
            </a:r>
            <a:r>
              <a:rPr lang="en-GB" b="1" u="sng" dirty="0" smtClean="0"/>
              <a:t>daily</a:t>
            </a:r>
            <a:r>
              <a:rPr lang="en-GB" b="1" dirty="0" smtClean="0"/>
              <a:t> Achievement </a:t>
            </a:r>
            <a:r>
              <a:rPr lang="en-GB" b="1" i="1" dirty="0" smtClean="0"/>
              <a:t>and</a:t>
            </a:r>
            <a:r>
              <a:rPr lang="en-GB" b="1" dirty="0" smtClean="0"/>
              <a:t> Enjoyment in each of my four life quadrants: Work, Family, Friends and Self. </a:t>
            </a:r>
            <a:endParaRPr lang="en-GB" dirty="0" smtClean="0"/>
          </a:p>
          <a:p>
            <a:r>
              <a:rPr lang="en-GB" dirty="0" smtClean="0"/>
              <a:t>Ask yourself now, when was the last time you Achieved AND Enjoyed something at work? What about Achieved AND Enjoyed with your family; your friends? And how recently have you Achieved AND Enjoyed something just for you?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D92F2-6123-4FC7-9520-A1C88AF408DE}" type="slidenum">
              <a:rPr lang="en-GB" smtClean="0"/>
              <a:pPr/>
              <a:t>16</a:t>
            </a:fld>
            <a:endParaRPr lang="en-GB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Read</a:t>
            </a:r>
            <a:r>
              <a:rPr lang="en-GB" baseline="0" dirty="0" smtClean="0"/>
              <a:t> Resourcing and Talent management page 461 -465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D92F2-6123-4FC7-9520-A1C88AF408DE}" type="slidenum">
              <a:rPr lang="en-GB" smtClean="0"/>
              <a:pPr/>
              <a:t>17</a:t>
            </a:fld>
            <a:endParaRPr lang="en-GB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D92F2-6123-4FC7-9520-A1C88AF408DE}" type="slidenum">
              <a:rPr lang="en-GB" smtClean="0"/>
              <a:pPr/>
              <a:t>18</a:t>
            </a:fld>
            <a:endParaRPr lang="en-GB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D92F2-6123-4FC7-9520-A1C88AF408DE}" type="slidenum">
              <a:rPr lang="en-GB" smtClean="0"/>
              <a:pPr/>
              <a:t>19</a:t>
            </a:fld>
            <a:endParaRPr lang="en-GB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D92F2-6123-4FC7-9520-A1C88AF408DE}" type="slidenum">
              <a:rPr lang="en-GB" smtClean="0"/>
              <a:pPr/>
              <a:t>20</a:t>
            </a:fld>
            <a:endParaRPr lang="en-GB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D92F2-6123-4FC7-9520-A1C88AF408DE}" type="slidenum">
              <a:rPr lang="en-GB" smtClean="0"/>
              <a:pPr/>
              <a:t>21</a:t>
            </a:fld>
            <a:endParaRPr lang="en-GB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D92F2-6123-4FC7-9520-A1C88AF408DE}" type="slidenum">
              <a:rPr lang="en-GB" smtClean="0"/>
              <a:pPr/>
              <a:t>22</a:t>
            </a:fld>
            <a:endParaRPr lang="en-GB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http://www.peoplemanagement.co.uk/pm/articles/2005/05/batteriesrecharged.htm</a:t>
            </a:r>
          </a:p>
          <a:p>
            <a:r>
              <a:rPr lang="en-GB" dirty="0" smtClean="0"/>
              <a:t>http://www.peoplemanagement.co.uk/pm/articles/2006/04/intheirshoes.htm</a:t>
            </a:r>
          </a:p>
          <a:p>
            <a:r>
              <a:rPr lang="en-GB" dirty="0" smtClean="0"/>
              <a:t>http://www.peoplemanagement.co.uk/pm/articles/2007/01/safetyinnumbers.htm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85150F-FF0D-40C5-AE4B-2D06ED6E4A77}" type="slidenum">
              <a:rPr lang="en-GB" smtClean="0"/>
              <a:pPr/>
              <a:t>26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664B9EB-5181-4298-B25C-8F7D3747E0BE}" type="datetimeFigureOut">
              <a:rPr lang="en-US" smtClean="0"/>
              <a:pPr/>
              <a:t>2/17/2011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C02B025-17F3-41D0-9229-0293A9DC6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64B9EB-5181-4298-B25C-8F7D3747E0BE}" type="datetimeFigureOut">
              <a:rPr lang="en-US" smtClean="0"/>
              <a:pPr/>
              <a:t>2/17/2011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2B025-17F3-41D0-9229-0293A9DC6CF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64B9EB-5181-4298-B25C-8F7D3747E0BE}" type="datetimeFigureOut">
              <a:rPr lang="en-US" smtClean="0"/>
              <a:pPr/>
              <a:t>2/17/2011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2B025-17F3-41D0-9229-0293A9DC6CF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64B9EB-5181-4298-B25C-8F7D3747E0BE}" type="datetimeFigureOut">
              <a:rPr lang="en-US" smtClean="0"/>
              <a:pPr/>
              <a:t>2/17/2011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2B025-17F3-41D0-9229-0293A9DC6CF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64B9EB-5181-4298-B25C-8F7D3747E0BE}" type="datetimeFigureOut">
              <a:rPr lang="en-US" smtClean="0"/>
              <a:pPr/>
              <a:t>2/17/2011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2B025-17F3-41D0-9229-0293A9DC6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64B9EB-5181-4298-B25C-8F7D3747E0BE}" type="datetimeFigureOut">
              <a:rPr lang="en-US" smtClean="0"/>
              <a:pPr/>
              <a:t>2/17/2011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2B025-17F3-41D0-9229-0293A9DC6CF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64B9EB-5181-4298-B25C-8F7D3747E0BE}" type="datetimeFigureOut">
              <a:rPr lang="en-US" smtClean="0"/>
              <a:pPr/>
              <a:t>2/17/2011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2B025-17F3-41D0-9229-0293A9DC6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664B9EB-5181-4298-B25C-8F7D3747E0BE}" type="datetimeFigureOut">
              <a:rPr lang="en-US" smtClean="0"/>
              <a:pPr/>
              <a:t>2/17/2011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2B025-17F3-41D0-9229-0293A9DC6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664B9EB-5181-4298-B25C-8F7D3747E0BE}" type="datetimeFigureOut">
              <a:rPr lang="en-US" smtClean="0"/>
              <a:pPr/>
              <a:t>2/17/2011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C02B025-17F3-41D0-9229-0293A9DC6CF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64B9EB-5181-4298-B25C-8F7D3747E0BE}" type="datetimeFigureOut">
              <a:rPr lang="en-US" smtClean="0"/>
              <a:pPr/>
              <a:t>2/17/2011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2B025-17F3-41D0-9229-0293A9DC6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64B9EB-5181-4298-B25C-8F7D3747E0BE}" type="datetimeFigureOut">
              <a:rPr lang="en-US" smtClean="0"/>
              <a:pPr/>
              <a:t>2/17/2011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2B025-17F3-41D0-9229-0293A9DC6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664B9EB-5181-4298-B25C-8F7D3747E0BE}" type="datetimeFigureOut">
              <a:rPr lang="en-US" smtClean="0"/>
              <a:pPr/>
              <a:t>2/17/2011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C02B025-17F3-41D0-9229-0293A9DC6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toptenreviews.com/i/rev/articles/137-simple-steps-to-retaining-employees.jpg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youtube.com/watch?v=y1QSrFijbiI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images.google.com/imgres?imgurl=http://www.peningoblog.com/images/it_consultant_and_the_outsourcer.jpg&amp;imgrefurl=http://peningoblog.com/blog/2007/04/&amp;usg=__j6SrmLaALQyUF5mTppJxEmZLbhs=&amp;h=435&amp;w=454&amp;sz=82&amp;hl=en&amp;start=1&amp;zoom=1&amp;tbnid=QMnvWLQjNa0vHM:&amp;tbnh=123&amp;tbnw=128&amp;ei=7u9bTf7vJoXtOZnc_a8L&amp;prev=/images?q=retaining+employees&amp;hl=en&amp;sa=N&amp;gbv=2&amp;tbs=isch:1&amp;itbs=1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A-1jMr01IX8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eoplemanagement.co.uk/pm/articles/2008/03/goingconcerns.htm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fjDa3-RcZGA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sight.bt.com/videos/Sequence-7-Edmund-King-President-AA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u-e02N1OUqw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Maximising Employee Retention</a:t>
            </a:r>
            <a:endParaRPr lang="en-GB" dirty="0"/>
          </a:p>
        </p:txBody>
      </p:sp>
      <p:pic>
        <p:nvPicPr>
          <p:cNvPr id="4100" name="Picture 4" descr="See full size imag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3071810"/>
            <a:ext cx="1857388" cy="1857388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285720" y="6211669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900" dirty="0" smtClean="0">
                <a:hlinkClick r:id="rId4"/>
              </a:rPr>
              <a:t>http://</a:t>
            </a:r>
            <a:r>
              <a:rPr lang="en-GB" sz="900" dirty="0" smtClean="0">
                <a:hlinkClick r:id="rId4"/>
              </a:rPr>
              <a:t>www.youtube.com/watch?v=y1QSrFijbiI</a:t>
            </a:r>
            <a:endParaRPr lang="en-GB" sz="900" dirty="0" smtClean="0"/>
          </a:p>
          <a:p>
            <a:endParaRPr lang="en-GB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Explore methods to maximise employee retention</a:t>
            </a:r>
          </a:p>
          <a:p>
            <a:endParaRPr lang="en-GB" dirty="0" smtClean="0"/>
          </a:p>
          <a:p>
            <a:r>
              <a:rPr lang="en-GB" b="1" u="sng" dirty="0" smtClean="0"/>
              <a:t>Objectives</a:t>
            </a:r>
          </a:p>
          <a:p>
            <a:r>
              <a:rPr lang="en-GB" dirty="0" smtClean="0"/>
              <a:t>Examine why turnover occurs</a:t>
            </a:r>
          </a:p>
          <a:p>
            <a:r>
              <a:rPr lang="en-GB" dirty="0" smtClean="0"/>
              <a:t>Identify diagnostic tools to help identify reasons for turnover</a:t>
            </a:r>
          </a:p>
          <a:p>
            <a:r>
              <a:rPr lang="en-GB" dirty="0" smtClean="0"/>
              <a:t>Assess the strengths and weaknesses of different approaches to retaining talent</a:t>
            </a:r>
          </a:p>
          <a:p>
            <a:endParaRPr lang="en-GB" b="1" u="sn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 &amp; Objectives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00034" y="1785926"/>
            <a:ext cx="8229600" cy="4525963"/>
          </a:xfrm>
        </p:spPr>
        <p:txBody>
          <a:bodyPr>
            <a:normAutofit/>
          </a:bodyPr>
          <a:lstStyle/>
          <a:p>
            <a:r>
              <a:rPr lang="en-GB" dirty="0" smtClean="0"/>
              <a:t>Push factor</a:t>
            </a:r>
          </a:p>
          <a:p>
            <a:r>
              <a:rPr lang="en-GB" dirty="0" smtClean="0"/>
              <a:t>Pull factor</a:t>
            </a:r>
          </a:p>
          <a:p>
            <a:r>
              <a:rPr lang="en-GB" dirty="0" smtClean="0"/>
              <a:t>Unavoidable</a:t>
            </a:r>
          </a:p>
          <a:p>
            <a:r>
              <a:rPr lang="en-GB" dirty="0" smtClean="0"/>
              <a:t>Involuntary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sz="1100" dirty="0" smtClean="0"/>
              <a:t>Source : (Taylor, 2010 p.334)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Reasons people leave organisations</a:t>
            </a:r>
            <a:endParaRPr lang="en-GB" dirty="0"/>
          </a:p>
        </p:txBody>
      </p:sp>
      <p:pic>
        <p:nvPicPr>
          <p:cNvPr id="23556" name="Picture 4" descr="http://t2.gstatic.com/images?q=tbn:QMnvWLQjNa0vHM:http://www.peningoblog.com/images/it_consultant_and_the_outsourcer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5836" y="1928802"/>
            <a:ext cx="2899338" cy="2786082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4429124" y="1643050"/>
            <a:ext cx="3214710" cy="5715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643438" y="4500570"/>
            <a:ext cx="3071834" cy="3571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link between job satisfaction &amp; employee commitment</a:t>
            </a:r>
            <a:endParaRPr lang="en-GB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09190" y="2571744"/>
            <a:ext cx="1648627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Evaluate existing job</a:t>
            </a:r>
          </a:p>
          <a:p>
            <a:r>
              <a:rPr lang="en-GB" dirty="0" smtClean="0"/>
              <a:t>Experience job dissatisfaction</a:t>
            </a:r>
          </a:p>
          <a:p>
            <a:r>
              <a:rPr lang="en-GB" dirty="0" smtClean="0"/>
              <a:t>Think of quitting</a:t>
            </a:r>
          </a:p>
          <a:p>
            <a:r>
              <a:rPr lang="en-GB" dirty="0" smtClean="0"/>
              <a:t>Evaluate expected benefit of search for new job and cost of quitting</a:t>
            </a:r>
          </a:p>
          <a:p>
            <a:r>
              <a:rPr lang="en-GB" dirty="0" smtClean="0"/>
              <a:t>Decide to search for alternatives</a:t>
            </a:r>
          </a:p>
          <a:p>
            <a:r>
              <a:rPr lang="en-GB" dirty="0" smtClean="0"/>
              <a:t>Evaluate alternatives</a:t>
            </a:r>
          </a:p>
          <a:p>
            <a:r>
              <a:rPr lang="en-GB" dirty="0" smtClean="0"/>
              <a:t>Compare best alternative with current job</a:t>
            </a:r>
          </a:p>
          <a:p>
            <a:r>
              <a:rPr lang="en-GB" dirty="0" smtClean="0"/>
              <a:t>Decide whether to quit or stay</a:t>
            </a:r>
          </a:p>
          <a:p>
            <a:r>
              <a:rPr lang="en-GB" dirty="0" smtClean="0"/>
              <a:t>Quit</a:t>
            </a:r>
          </a:p>
          <a:p>
            <a:pPr>
              <a:buNone/>
            </a:pPr>
            <a:r>
              <a:rPr lang="en-GB" sz="1300" dirty="0" smtClean="0"/>
              <a:t>William Mobley (1977)</a:t>
            </a:r>
            <a:endParaRPr lang="en-GB" sz="13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Psychological Process</a:t>
            </a:r>
            <a:endParaRPr lang="en-GB" dirty="0"/>
          </a:p>
        </p:txBody>
      </p:sp>
      <p:sp>
        <p:nvSpPr>
          <p:cNvPr id="6" name="Down Arrow 5"/>
          <p:cNvSpPr/>
          <p:nvPr/>
        </p:nvSpPr>
        <p:spPr>
          <a:xfrm>
            <a:off x="0" y="1643050"/>
            <a:ext cx="428596" cy="44291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Head-hunters</a:t>
            </a:r>
          </a:p>
          <a:p>
            <a:r>
              <a:rPr lang="en-GB" dirty="0" smtClean="0"/>
              <a:t>Pregnancy</a:t>
            </a:r>
          </a:p>
          <a:p>
            <a:r>
              <a:rPr lang="en-GB" dirty="0" smtClean="0"/>
              <a:t>Divorce</a:t>
            </a:r>
          </a:p>
          <a:p>
            <a:r>
              <a:rPr lang="en-GB" dirty="0" smtClean="0"/>
              <a:t>Mergers</a:t>
            </a:r>
          </a:p>
          <a:p>
            <a:r>
              <a:rPr lang="en-GB" dirty="0" smtClean="0"/>
              <a:t>Reorganisations</a:t>
            </a:r>
          </a:p>
          <a:p>
            <a:r>
              <a:rPr lang="en-GB" dirty="0" smtClean="0"/>
              <a:t>Appointment of new manager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Common Triggers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Staff attitude surveys</a:t>
            </a:r>
          </a:p>
          <a:p>
            <a:r>
              <a:rPr lang="en-GB" dirty="0" smtClean="0"/>
              <a:t>Surveys of former employees</a:t>
            </a:r>
          </a:p>
          <a:p>
            <a:r>
              <a:rPr lang="en-GB" dirty="0" smtClean="0"/>
              <a:t>Quantitative approaches (compare </a:t>
            </a:r>
            <a:r>
              <a:rPr lang="en-GB" dirty="0" err="1" smtClean="0"/>
              <a:t>stayer’s</a:t>
            </a:r>
            <a:r>
              <a:rPr lang="en-GB" dirty="0" smtClean="0"/>
              <a:t> with leavers</a:t>
            </a:r>
            <a:r>
              <a:rPr lang="en-GB" dirty="0" smtClean="0"/>
              <a:t>) </a:t>
            </a:r>
            <a:r>
              <a:rPr lang="en-GB" sz="1800" dirty="0" smtClean="0"/>
              <a:t>(</a:t>
            </a:r>
            <a:r>
              <a:rPr lang="en-GB" sz="1800" dirty="0" err="1" smtClean="0"/>
              <a:t>Bramham</a:t>
            </a:r>
            <a:r>
              <a:rPr lang="en-GB" sz="1800" dirty="0" smtClean="0"/>
              <a:t>, 2001, p73)</a:t>
            </a:r>
            <a:endParaRPr lang="en-GB" sz="1800" dirty="0" smtClean="0"/>
          </a:p>
          <a:p>
            <a:r>
              <a:rPr lang="en-GB" dirty="0" smtClean="0"/>
              <a:t>Exit interviews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Diagnostic Tools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Validity (Wilkinson 2004)</a:t>
            </a:r>
          </a:p>
          <a:p>
            <a:r>
              <a:rPr lang="en-GB" dirty="0" smtClean="0"/>
              <a:t>Only 36% of reasons given at point of resignation were confirmed</a:t>
            </a:r>
          </a:p>
          <a:p>
            <a:r>
              <a:rPr lang="en-GB" dirty="0" smtClean="0"/>
              <a:t>88.9% were altered from pull to push factors</a:t>
            </a:r>
          </a:p>
          <a:p>
            <a:endParaRPr lang="en-GB" dirty="0"/>
          </a:p>
          <a:p>
            <a:r>
              <a:rPr lang="en-GB" dirty="0" smtClean="0"/>
              <a:t>Why do people do this?</a:t>
            </a:r>
          </a:p>
          <a:p>
            <a:r>
              <a:rPr lang="en-GB" dirty="0" smtClean="0"/>
              <a:t>What </a:t>
            </a:r>
            <a:r>
              <a:rPr lang="en-GB" dirty="0" smtClean="0"/>
              <a:t>does this tell us?</a:t>
            </a:r>
          </a:p>
          <a:p>
            <a:r>
              <a:rPr lang="en-GB" dirty="0" smtClean="0"/>
              <a:t>What are the implications for the organisation?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Exit interviews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000240"/>
            <a:ext cx="4806994" cy="3244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Exit interview - video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643174" y="585789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>
                <a:hlinkClick r:id="rId3"/>
              </a:rPr>
              <a:t>http://www.youtube.com/watch?v=A-1jMr01IX8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4525963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en-GB" dirty="0" smtClean="0"/>
              <a:t>Realistic Job expectations (Psychological Contract)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Job enrichment </a:t>
            </a:r>
            <a:r>
              <a:rPr lang="en-GB" sz="900" dirty="0" smtClean="0">
                <a:hlinkClick r:id="rId3" action="ppaction://hlinksldjump"/>
              </a:rPr>
              <a:t>To what extent do these apply to you?</a:t>
            </a:r>
            <a:endParaRPr lang="en-GB" sz="900" dirty="0" smtClean="0"/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Working environment </a:t>
            </a:r>
            <a:r>
              <a:rPr lang="en-GB" sz="900" dirty="0" smtClean="0">
                <a:hlinkClick r:id="rId4" action="ppaction://hlinksldjump"/>
              </a:rPr>
              <a:t>Working Environment</a:t>
            </a:r>
            <a:endParaRPr lang="en-GB" sz="900" dirty="0" smtClean="0"/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Induction Practices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Developing high trust relationships within first three months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Employee Selection</a:t>
            </a:r>
          </a:p>
          <a:p>
            <a:pPr>
              <a:buFont typeface="Wingdings" pitchFamily="2" charset="2"/>
              <a:buChar char="Ø"/>
            </a:pPr>
            <a:r>
              <a:rPr lang="en-GB" i="1" dirty="0" smtClean="0"/>
              <a:t>Reward Practices</a:t>
            </a:r>
          </a:p>
          <a:p>
            <a:pPr>
              <a:buFont typeface="Wingdings" pitchFamily="2" charset="2"/>
              <a:buChar char="Ø"/>
            </a:pPr>
            <a:r>
              <a:rPr lang="en-GB" i="1" dirty="0" smtClean="0"/>
              <a:t>Valuing diversity</a:t>
            </a:r>
          </a:p>
          <a:p>
            <a:pPr>
              <a:buFont typeface="Wingdings" pitchFamily="2" charset="2"/>
              <a:buChar char="Ø"/>
            </a:pPr>
            <a:r>
              <a:rPr lang="en-GB" i="1" dirty="0" smtClean="0"/>
              <a:t>Effective management of work life balance issues</a:t>
            </a:r>
            <a:endParaRPr lang="en-GB" i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Ways of Reducing Turnover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928662" y="6215082"/>
            <a:ext cx="2482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Hom</a:t>
            </a:r>
            <a:r>
              <a:rPr lang="en-GB" dirty="0" smtClean="0"/>
              <a:t> and </a:t>
            </a:r>
            <a:r>
              <a:rPr lang="en-GB" dirty="0" err="1" smtClean="0"/>
              <a:t>Griffeth</a:t>
            </a:r>
            <a:r>
              <a:rPr lang="en-GB" dirty="0" smtClean="0"/>
              <a:t> (1995)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GB" dirty="0" smtClean="0"/>
              <a:t>Opportunities for self &amp; career development</a:t>
            </a:r>
          </a:p>
          <a:p>
            <a:pPr>
              <a:buFont typeface="Wingdings" pitchFamily="2" charset="2"/>
              <a:buChar char="q"/>
            </a:pPr>
            <a:r>
              <a:rPr lang="en-GB" dirty="0" smtClean="0"/>
              <a:t>Job is meaningful</a:t>
            </a:r>
          </a:p>
          <a:p>
            <a:pPr>
              <a:buFont typeface="Wingdings" pitchFamily="2" charset="2"/>
              <a:buChar char="q"/>
            </a:pPr>
            <a:r>
              <a:rPr lang="en-GB" dirty="0" smtClean="0"/>
              <a:t>Variety of skills used</a:t>
            </a:r>
          </a:p>
          <a:p>
            <a:pPr>
              <a:buFont typeface="Wingdings" pitchFamily="2" charset="2"/>
              <a:buChar char="q"/>
            </a:pPr>
            <a:r>
              <a:rPr lang="en-GB" dirty="0" smtClean="0"/>
              <a:t>High degree of personal responsibility</a:t>
            </a:r>
          </a:p>
          <a:p>
            <a:pPr>
              <a:buFont typeface="Wingdings" pitchFamily="2" charset="2"/>
              <a:buChar char="q"/>
            </a:pPr>
            <a:r>
              <a:rPr lang="en-GB" dirty="0" smtClean="0"/>
              <a:t>Ability</a:t>
            </a:r>
            <a:r>
              <a:rPr lang="en-GB" baseline="0" dirty="0" smtClean="0"/>
              <a:t> to work with autonomy</a:t>
            </a:r>
          </a:p>
          <a:p>
            <a:pPr>
              <a:buFont typeface="Wingdings" pitchFamily="2" charset="2"/>
              <a:buChar char="q"/>
            </a:pPr>
            <a:r>
              <a:rPr lang="en-GB" baseline="0" dirty="0" smtClean="0"/>
              <a:t>Positive feedback on performance given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To what extent do these apply to you?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Working Environment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174875"/>
            <a:ext cx="4040188" cy="1611315"/>
          </a:xfrm>
          <a:ln>
            <a:solidFill>
              <a:schemeClr val="accent1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High degree of control over personal space</a:t>
            </a:r>
          </a:p>
          <a:p>
            <a:r>
              <a:rPr lang="en-GB" dirty="0" smtClean="0"/>
              <a:t>Limited number of people sharing an office (4-5)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1611315"/>
          </a:xfrm>
          <a:ln>
            <a:solidFill>
              <a:schemeClr val="accent1"/>
            </a:solidFill>
          </a:ln>
        </p:spPr>
        <p:txBody>
          <a:bodyPr/>
          <a:lstStyle/>
          <a:p>
            <a:r>
              <a:rPr lang="en-GB" dirty="0" smtClean="0"/>
              <a:t>Large open plan office</a:t>
            </a:r>
          </a:p>
          <a:p>
            <a:r>
              <a:rPr lang="en-GB" dirty="0" smtClean="0"/>
              <a:t>Overcrowding</a:t>
            </a:r>
          </a:p>
          <a:p>
            <a:r>
              <a:rPr lang="en-GB" dirty="0" smtClean="0"/>
              <a:t>Darkness – no natural light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643306" y="3811012"/>
            <a:ext cx="3143272" cy="304698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 smtClean="0"/>
              <a:t>Office Design Temperature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Ventilation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Noise levels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Room size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Lighting,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/>
              <a:t>D</a:t>
            </a:r>
            <a:r>
              <a:rPr lang="en-GB" sz="2400" dirty="0" smtClean="0"/>
              <a:t>ecoration  </a:t>
            </a:r>
          </a:p>
          <a:p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0" y="6488668"/>
            <a:ext cx="37239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/>
              <a:t>Source: (</a:t>
            </a:r>
            <a:r>
              <a:rPr lang="en-GB" sz="1600" dirty="0" err="1" smtClean="0"/>
              <a:t>Hom</a:t>
            </a:r>
            <a:r>
              <a:rPr lang="en-GB" sz="1600" dirty="0" smtClean="0"/>
              <a:t> &amp; Griffith, 1995: p, 203-205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214414" y="1357298"/>
            <a:ext cx="2252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Positive Influences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357818" y="1357298"/>
            <a:ext cx="23695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Negative Influences</a:t>
            </a:r>
            <a:endParaRPr lang="en-GB" dirty="0"/>
          </a:p>
        </p:txBody>
      </p:sp>
      <p:sp>
        <p:nvSpPr>
          <p:cNvPr id="12" name="Down Arrow 11"/>
          <p:cNvSpPr/>
          <p:nvPr/>
        </p:nvSpPr>
        <p:spPr>
          <a:xfrm>
            <a:off x="2071670" y="1643050"/>
            <a:ext cx="484632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Down Arrow 12"/>
          <p:cNvSpPr/>
          <p:nvPr/>
        </p:nvSpPr>
        <p:spPr>
          <a:xfrm>
            <a:off x="6357950" y="1643050"/>
            <a:ext cx="484632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0" y="5000636"/>
            <a:ext cx="3002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Important considerations</a:t>
            </a:r>
            <a:endParaRPr lang="en-GB" dirty="0"/>
          </a:p>
        </p:txBody>
      </p:sp>
      <p:sp>
        <p:nvSpPr>
          <p:cNvPr id="15" name="Right Arrow 14"/>
          <p:cNvSpPr/>
          <p:nvPr/>
        </p:nvSpPr>
        <p:spPr>
          <a:xfrm>
            <a:off x="3000364" y="4929198"/>
            <a:ext cx="62121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7" grpId="0" build="p" animBg="1"/>
      <p:bldP spid="8" grpId="0" animBg="1"/>
      <p:bldP spid="10" grpId="0"/>
      <p:bldP spid="11" grpId="0"/>
      <p:bldP spid="12" grpId="0" animBg="1"/>
      <p:bldP spid="13" grpId="0" animBg="1"/>
      <p:bldP spid="14" grpId="0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107154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en-GB" sz="1050" u="sng" dirty="0" smtClean="0">
              <a:hlinkClick r:id="rId3"/>
            </a:endParaRPr>
          </a:p>
          <a:p>
            <a:endParaRPr lang="en-GB" sz="1050" dirty="0">
              <a:hlinkClick r:id="rId3"/>
            </a:endParaRPr>
          </a:p>
          <a:p>
            <a:r>
              <a:rPr lang="en-GB" dirty="0" smtClean="0"/>
              <a:t>Why is reducing retention rates given a low priority by senior managers?</a:t>
            </a:r>
          </a:p>
          <a:p>
            <a:r>
              <a:rPr lang="en-GB" dirty="0" smtClean="0"/>
              <a:t>Why are initiatives that involve throwing money at the problem, seen as ineffective when it comes to addressing skills shortages?</a:t>
            </a:r>
          </a:p>
          <a:p>
            <a:r>
              <a:rPr lang="en-GB" dirty="0" smtClean="0"/>
              <a:t>How could the ANU’s survey help improve retention rates?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Case Study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150017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Achieving work life balance</a:t>
            </a:r>
            <a:endParaRPr lang="en-GB" dirty="0"/>
          </a:p>
        </p:txBody>
      </p:sp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3429000"/>
            <a:ext cx="2643206" cy="2392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063" name="Picture 7" descr="Work-life balance : ©  Photographer: Mr_funkenstien | Agency: Dreamstime.co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3571876"/>
            <a:ext cx="1905000" cy="2619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Supporting work/ life balance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Number of people with care responsibility will double within 20years</a:t>
            </a:r>
          </a:p>
          <a:p>
            <a:r>
              <a:rPr lang="en-GB" dirty="0" smtClean="0"/>
              <a:t>One in 7 have care responsibility</a:t>
            </a:r>
          </a:p>
          <a:p>
            <a:r>
              <a:rPr lang="en-GB" dirty="0" smtClean="0"/>
              <a:t>3 in 5 people will need to juggle work with caring at some point in their lives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Work and Families Act 2006 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Work/Life Balance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does a healthy work/life balance look like?</a:t>
            </a:r>
          </a:p>
          <a:p>
            <a:r>
              <a:rPr lang="en-GB" dirty="0" smtClean="0"/>
              <a:t>What are the consequences of not adopting a proactive approach?</a:t>
            </a:r>
          </a:p>
          <a:p>
            <a:r>
              <a:rPr lang="en-GB" dirty="0" smtClean="0"/>
              <a:t>Whose responsibility is it?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 life balance initiatives?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Flexible Working</a:t>
            </a:r>
          </a:p>
          <a:p>
            <a:r>
              <a:rPr lang="en-GB" dirty="0" smtClean="0"/>
              <a:t>Leave and time off</a:t>
            </a:r>
          </a:p>
          <a:p>
            <a:r>
              <a:rPr lang="en-GB" dirty="0" smtClean="0"/>
              <a:t>Child care facilities</a:t>
            </a:r>
          </a:p>
          <a:p>
            <a:r>
              <a:rPr lang="en-GB" dirty="0" smtClean="0"/>
              <a:t>Health &amp; wellbeing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Who has the right to request flexible working?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Anyone </a:t>
            </a:r>
          </a:p>
          <a:p>
            <a:r>
              <a:rPr lang="en-GB" dirty="0" smtClean="0"/>
              <a:t>Employer has duty to consider for the care of a child under the age of 17 years (or under 18 years if disabled) and the carers of adults who are in need of care.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Eligibility to have request considered?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have employee status</a:t>
            </a:r>
          </a:p>
          <a:p>
            <a:r>
              <a:rPr lang="en-GB" dirty="0" smtClean="0"/>
              <a:t>have been continuously employed by the employer for at least 26 weeks by the application date </a:t>
            </a:r>
          </a:p>
          <a:p>
            <a:r>
              <a:rPr lang="en-GB" dirty="0" smtClean="0"/>
              <a:t>have not made another application to work flexibly under the right during the past 12 months </a:t>
            </a:r>
          </a:p>
          <a:p>
            <a:r>
              <a:rPr lang="en-GB" dirty="0" smtClean="0"/>
              <a:t>are not agency workers, or members of the armed forces as they are expressly excluded. 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types of things can an employee request?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changes to their hours and times of work </a:t>
            </a:r>
          </a:p>
          <a:p>
            <a:r>
              <a:rPr lang="en-GB" dirty="0" smtClean="0"/>
              <a:t>changes to places of work </a:t>
            </a:r>
          </a:p>
          <a:p>
            <a:r>
              <a:rPr lang="en-GB" dirty="0" smtClean="0"/>
              <a:t>part-time working </a:t>
            </a:r>
          </a:p>
          <a:p>
            <a:r>
              <a:rPr lang="en-GB" dirty="0" smtClean="0"/>
              <a:t>job sharing </a:t>
            </a:r>
          </a:p>
          <a:p>
            <a:r>
              <a:rPr lang="en-GB" dirty="0" smtClean="0"/>
              <a:t>working from home </a:t>
            </a:r>
          </a:p>
          <a:p>
            <a:r>
              <a:rPr lang="en-GB" dirty="0" smtClean="0"/>
              <a:t>working term-time only </a:t>
            </a:r>
          </a:p>
          <a:p>
            <a:r>
              <a:rPr lang="en-GB" dirty="0" smtClean="0"/>
              <a:t>working shifts </a:t>
            </a:r>
          </a:p>
          <a:p>
            <a:r>
              <a:rPr lang="en-GB" dirty="0" smtClean="0"/>
              <a:t>increased holiday entitlement.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Alumet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http://www.youtube.com/watch?v=fjDa3-RcZGA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Flexible working – Views from business leaders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600" dirty="0" smtClean="0">
                <a:hlinkClick r:id="rId3"/>
              </a:rPr>
              <a:t>http://www.insight.bt.com/videos/Sequence-7-Edmund-King-President-AA/</a:t>
            </a:r>
            <a:endParaRPr lang="en-GB" sz="1600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Payment is less powerful as a motivator than intrinsic rewards.  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To what extent do you agree with this statement?</a:t>
            </a:r>
          </a:p>
          <a:p>
            <a:r>
              <a:rPr lang="en-GB" dirty="0" smtClean="0"/>
              <a:t>When money is tight – how can reward employees and retain them? 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Employee Reward</a:t>
            </a:r>
            <a:endParaRPr lang="en-GB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2143116"/>
            <a:ext cx="2090674" cy="217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Job Security</a:t>
            </a:r>
          </a:p>
          <a:p>
            <a:r>
              <a:rPr lang="en-GB" dirty="0" smtClean="0"/>
              <a:t>Flexible Working arrangements</a:t>
            </a:r>
          </a:p>
          <a:p>
            <a:r>
              <a:rPr lang="en-GB" dirty="0" smtClean="0"/>
              <a:t>Car parking / staff discounts</a:t>
            </a:r>
          </a:p>
          <a:p>
            <a:r>
              <a:rPr lang="en-GB" dirty="0" smtClean="0"/>
              <a:t>Easy commutes</a:t>
            </a:r>
          </a:p>
          <a:p>
            <a:r>
              <a:rPr lang="en-GB" dirty="0" smtClean="0"/>
              <a:t>Pleasant working environment</a:t>
            </a:r>
          </a:p>
          <a:p>
            <a:r>
              <a:rPr lang="en-GB" dirty="0" smtClean="0"/>
              <a:t>Career development opportunities</a:t>
            </a:r>
          </a:p>
          <a:p>
            <a:r>
              <a:rPr lang="en-GB" dirty="0" smtClean="0"/>
              <a:t>Well respected employer</a:t>
            </a:r>
          </a:p>
          <a:p>
            <a:r>
              <a:rPr lang="en-GB" dirty="0" smtClean="0"/>
              <a:t>Respectful and considerate Manager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Total Reward </a:t>
            </a:r>
            <a:r>
              <a:rPr lang="en-GB" dirty="0" smtClean="0"/>
              <a:t>Approach – what do people value?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administration of the resignation </a:t>
            </a:r>
          </a:p>
          <a:p>
            <a:r>
              <a:rPr lang="en-GB" dirty="0"/>
              <a:t>recruitment costs </a:t>
            </a:r>
          </a:p>
          <a:p>
            <a:r>
              <a:rPr lang="en-GB" dirty="0"/>
              <a:t>selection costs </a:t>
            </a:r>
          </a:p>
          <a:p>
            <a:r>
              <a:rPr lang="en-GB" dirty="0"/>
              <a:t>cost of covering during the period in which there is a vacancy </a:t>
            </a:r>
          </a:p>
          <a:p>
            <a:r>
              <a:rPr lang="en-GB" dirty="0"/>
              <a:t>administration of the recruitment and selection process </a:t>
            </a:r>
          </a:p>
          <a:p>
            <a:r>
              <a:rPr lang="en-GB" dirty="0"/>
              <a:t>induction training for the new </a:t>
            </a:r>
            <a:r>
              <a:rPr lang="en-GB" dirty="0" smtClean="0"/>
              <a:t>employee</a:t>
            </a:r>
          </a:p>
          <a:p>
            <a:r>
              <a:rPr lang="en-GB" dirty="0" smtClean="0"/>
              <a:t>reduced productivity whilst others train</a:t>
            </a:r>
          </a:p>
          <a:p>
            <a:r>
              <a:rPr lang="en-GB" dirty="0" smtClean="0"/>
              <a:t>potential loss of customers</a:t>
            </a:r>
            <a:endParaRPr lang="en-GB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costs do you associate with </a:t>
            </a:r>
            <a:r>
              <a:rPr lang="en-GB" dirty="0" smtClean="0"/>
              <a:t>turnover?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GB" dirty="0" smtClean="0"/>
          </a:p>
          <a:p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r>
              <a:rPr lang="en-GB" dirty="0" smtClean="0"/>
              <a:t>Why were different approaches called for?</a:t>
            </a:r>
          </a:p>
          <a:p>
            <a:r>
              <a:rPr lang="en-GB" dirty="0" smtClean="0"/>
              <a:t>What general lessons can be learned from the experiences of these three organisations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Activity</a:t>
            </a:r>
            <a:endParaRPr lang="en-GB" dirty="0"/>
          </a:p>
        </p:txBody>
      </p:sp>
      <p:pic>
        <p:nvPicPr>
          <p:cNvPr id="49155" name="Picture 3" descr="C:\Documents and Settings\bus-sm\Local Settings\Temporary Internet Files\Content.IE5\OBIN8X67\MC900434667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0"/>
            <a:ext cx="5419756" cy="4690173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2928926" y="142873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/>
              <a:t>What are the major interventions which are credited with improving staff turnover?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>
              <a:hlinkClick r:id="rId2"/>
            </a:endParaRPr>
          </a:p>
          <a:p>
            <a:endParaRPr lang="en-GB" dirty="0" smtClean="0">
              <a:hlinkClick r:id="rId2"/>
            </a:endParaRPr>
          </a:p>
          <a:p>
            <a:endParaRPr lang="en-GB" dirty="0" smtClean="0">
              <a:hlinkClick r:id="rId2"/>
            </a:endParaRPr>
          </a:p>
          <a:p>
            <a:endParaRPr lang="en-GB" dirty="0" smtClean="0">
              <a:hlinkClick r:id="rId2"/>
            </a:endParaRPr>
          </a:p>
          <a:p>
            <a:endParaRPr lang="en-GB" dirty="0" smtClean="0">
              <a:hlinkClick r:id="rId2"/>
            </a:endParaRPr>
          </a:p>
          <a:p>
            <a:endParaRPr lang="en-GB" dirty="0" smtClean="0">
              <a:hlinkClick r:id="rId2"/>
            </a:endParaRPr>
          </a:p>
          <a:p>
            <a:endParaRPr lang="en-GB" dirty="0" smtClean="0">
              <a:hlinkClick r:id="rId2"/>
            </a:endParaRPr>
          </a:p>
          <a:p>
            <a:r>
              <a:rPr lang="en-GB" dirty="0" smtClean="0">
                <a:hlinkClick r:id="rId2"/>
              </a:rPr>
              <a:t>http://www.youtube.com/watch?v=u-e02N1OUqw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Employee engagement, building the business case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Recognition</a:t>
            </a:r>
          </a:p>
          <a:p>
            <a:r>
              <a:rPr lang="en-GB" dirty="0" smtClean="0"/>
              <a:t>Fairness</a:t>
            </a:r>
          </a:p>
          <a:p>
            <a:r>
              <a:rPr lang="en-GB" dirty="0" smtClean="0"/>
              <a:t>Meaningful communication</a:t>
            </a:r>
          </a:p>
          <a:p>
            <a:r>
              <a:rPr lang="en-GB" dirty="0" smtClean="0"/>
              <a:t>Timely intervention and support</a:t>
            </a:r>
          </a:p>
          <a:p>
            <a:r>
              <a:rPr lang="en-GB" dirty="0" smtClean="0"/>
              <a:t>Give autonomy</a:t>
            </a:r>
          </a:p>
          <a:p>
            <a:r>
              <a:rPr lang="en-GB" dirty="0" smtClean="0"/>
              <a:t>Involve people in decision making</a:t>
            </a:r>
          </a:p>
          <a:p>
            <a:r>
              <a:rPr lang="en-GB" dirty="0" smtClean="0"/>
              <a:t>Reward (Extrinsic and/or intrinsic)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can managers do to help increase engagement?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Explore methods to maximise employee retention</a:t>
            </a:r>
          </a:p>
          <a:p>
            <a:endParaRPr lang="en-GB" dirty="0" smtClean="0"/>
          </a:p>
          <a:p>
            <a:r>
              <a:rPr lang="en-GB" b="1" u="sng" dirty="0" smtClean="0"/>
              <a:t>Objectives</a:t>
            </a:r>
          </a:p>
          <a:p>
            <a:r>
              <a:rPr lang="en-GB" dirty="0" smtClean="0"/>
              <a:t>Examine why turnover occurs</a:t>
            </a:r>
          </a:p>
          <a:p>
            <a:r>
              <a:rPr lang="en-GB" dirty="0" smtClean="0"/>
              <a:t>Identify diagnostic tools to help identify reasons for turnover</a:t>
            </a:r>
          </a:p>
          <a:p>
            <a:r>
              <a:rPr lang="en-GB" dirty="0" smtClean="0"/>
              <a:t>Assess the strengths and weaknesses of different approaches to retaining talent</a:t>
            </a:r>
          </a:p>
          <a:p>
            <a:endParaRPr lang="en-GB" b="1" u="sn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 &amp; Objectives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263</TotalTime>
  <Words>1069</Words>
  <Application>Microsoft Office PowerPoint</Application>
  <PresentationFormat>On-screen Show (4:3)</PresentationFormat>
  <Paragraphs>228</Paragraphs>
  <Slides>29</Slides>
  <Notes>17</Notes>
  <HiddenSlides>2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Concourse</vt:lpstr>
      <vt:lpstr>Maximising Employee Retention</vt:lpstr>
      <vt:lpstr>Aims &amp; Objectives</vt:lpstr>
      <vt:lpstr>Reasons people leave organisations</vt:lpstr>
      <vt:lpstr>The link between job satisfaction &amp; employee commitment</vt:lpstr>
      <vt:lpstr>Psychological Process</vt:lpstr>
      <vt:lpstr>Common Triggers</vt:lpstr>
      <vt:lpstr>Diagnostic Tools</vt:lpstr>
      <vt:lpstr>Exit interviews</vt:lpstr>
      <vt:lpstr>Exit interview - video</vt:lpstr>
      <vt:lpstr>Ways of Reducing Turnover</vt:lpstr>
      <vt:lpstr>To what extent do these apply to you?</vt:lpstr>
      <vt:lpstr>Working Environment</vt:lpstr>
      <vt:lpstr>Case Study</vt:lpstr>
      <vt:lpstr>Achieving work life balance</vt:lpstr>
      <vt:lpstr>Supporting work/ life balance</vt:lpstr>
      <vt:lpstr>Work/Life Balance</vt:lpstr>
      <vt:lpstr>Work life balance initiatives?</vt:lpstr>
      <vt:lpstr>Who has the right to request flexible working?</vt:lpstr>
      <vt:lpstr>Eligibility to have request considered?</vt:lpstr>
      <vt:lpstr>What types of things can an employee request?</vt:lpstr>
      <vt:lpstr>Alumet</vt:lpstr>
      <vt:lpstr>Flexible working – Views from business leaders</vt:lpstr>
      <vt:lpstr>Employee Reward</vt:lpstr>
      <vt:lpstr>Total Reward Approach – what do people value?</vt:lpstr>
      <vt:lpstr>What costs do you associate with turnover?</vt:lpstr>
      <vt:lpstr>Activity</vt:lpstr>
      <vt:lpstr>Employee engagement, building the business case</vt:lpstr>
      <vt:lpstr>What can managers do to help increase engagement?</vt:lpstr>
      <vt:lpstr>Aims &amp; Objectives</vt:lpstr>
    </vt:vector>
  </TitlesOfParts>
  <Company>SMU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Maximising Employee Retention</dc:title>
  <dc:creator>Samantha Morgan</dc:creator>
  <cp:lastModifiedBy>Samantha Morgan</cp:lastModifiedBy>
  <cp:revision>29</cp:revision>
  <dcterms:created xsi:type="dcterms:W3CDTF">2011-02-16T13:11:14Z</dcterms:created>
  <dcterms:modified xsi:type="dcterms:W3CDTF">2011-02-17T08:18:36Z</dcterms:modified>
</cp:coreProperties>
</file>