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handoutMasters/handoutMaster1.xml" ContentType="application/vnd.openxmlformats-officedocument.presentationml.handoutMaster+xml"/>
  <Override PartName="/ppt/media/image10.svg" ContentType="image/svg+xml"/>
  <Override PartName="/ppt/media/image6.svg" ContentType="image/svg+xml"/>
  <Override PartName="/ppt/media/image8.svg" ContentType="image/svg+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handoutMasterIdLst>
    <p:handoutMasterId r:id="rId18"/>
  </p:handoutMasterIdLst>
  <p:sldIdLst>
    <p:sldId id="256" r:id="rId3"/>
    <p:sldId id="257" r:id="rId4"/>
    <p:sldId id="258" r:id="rId5"/>
    <p:sldId id="259" r:id="rId6"/>
    <p:sldId id="260" r:id="rId7"/>
    <p:sldId id="261" r:id="rId8"/>
    <p:sldId id="263" r:id="rId9"/>
    <p:sldId id="264" r:id="rId10"/>
    <p:sldId id="262" r:id="rId11"/>
    <p:sldId id="265" r:id="rId12"/>
    <p:sldId id="266" r:id="rId13"/>
    <p:sldId id="267" r:id="rId14"/>
    <p:sldId id="268"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handoutMaster" Target="handoutMasters/handoutMaster1.xml"/><Relationship Id="rId17" Type="http://schemas.openxmlformats.org/officeDocument/2006/relationships/notesMaster" Target="notesMasters/notesMaster1.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13C4AC5-8B13-473B-92AF-9D99B2C6DF7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DF5117B-3588-4903-A2C7-34DB6C5134C8}">
      <dgm:prSet/>
      <dgm:spPr/>
      <dgm:t>
        <a:bodyPr/>
        <a:lstStyle/>
        <a:p>
          <a:pPr>
            <a:lnSpc>
              <a:spcPct val="100000"/>
            </a:lnSpc>
          </a:pPr>
          <a:r>
            <a:rPr lang="en-GB"/>
            <a:t>In the face of pressing environmental challenges, the need for sustainable energy solutions has never been more urgent. Today, I'll walk you through our innovative business idea, designed not only to meet the demands of the market but to contribute significantly to a cleaner and healthier planet.</a:t>
          </a:r>
          <a:endParaRPr lang="en-US"/>
        </a:p>
      </dgm:t>
    </dgm:pt>
    <dgm:pt modelId="{54508930-47F2-410A-BA87-B5E120D2E20D}" cxnId="{D96790EC-0080-44E7-A848-39F55B7662E9}" type="parTrans">
      <dgm:prSet/>
      <dgm:spPr/>
      <dgm:t>
        <a:bodyPr/>
        <a:lstStyle/>
        <a:p>
          <a:endParaRPr lang="en-US"/>
        </a:p>
      </dgm:t>
    </dgm:pt>
    <dgm:pt modelId="{7FB85324-BD16-4D62-9838-2F1DF7203C12}" cxnId="{D96790EC-0080-44E7-A848-39F55B7662E9}" type="sibTrans">
      <dgm:prSet/>
      <dgm:spPr/>
      <dgm:t>
        <a:bodyPr/>
        <a:lstStyle/>
        <a:p>
          <a:endParaRPr lang="en-US"/>
        </a:p>
      </dgm:t>
    </dgm:pt>
    <dgm:pt modelId="{F78A7292-8A20-4AB3-91F2-A1AF5A7B0A03}">
      <dgm:prSet/>
      <dgm:spPr/>
      <dgm:t>
        <a:bodyPr/>
        <a:lstStyle/>
        <a:p>
          <a:pPr>
            <a:lnSpc>
              <a:spcPct val="100000"/>
            </a:lnSpc>
          </a:pPr>
          <a:r>
            <a:rPr lang="en-GB"/>
            <a:t>As the global call for sustainable practices grows louder, the market demand for renewable energy solutions has reached unprecedented levels. This presentation will shed light on how EcoPower Solutions Ltd aims to address this demand, providing not just a service but a commitment to a more sustainable and eco-friendly world.</a:t>
          </a:r>
          <a:endParaRPr lang="en-US"/>
        </a:p>
      </dgm:t>
    </dgm:pt>
    <dgm:pt modelId="{DE1BB727-DD7B-4546-B4AA-7BACB6919CC3}" cxnId="{D3302F55-902B-4586-8E77-CF7D0B0D2DF7}" type="parTrans">
      <dgm:prSet/>
      <dgm:spPr/>
      <dgm:t>
        <a:bodyPr/>
        <a:lstStyle/>
        <a:p>
          <a:endParaRPr lang="en-US"/>
        </a:p>
      </dgm:t>
    </dgm:pt>
    <dgm:pt modelId="{61F89697-AF22-44ED-A8B5-8A264341390E}" cxnId="{D3302F55-902B-4586-8E77-CF7D0B0D2DF7}" type="sibTrans">
      <dgm:prSet/>
      <dgm:spPr/>
      <dgm:t>
        <a:bodyPr/>
        <a:lstStyle/>
        <a:p>
          <a:endParaRPr lang="en-US"/>
        </a:p>
      </dgm:t>
    </dgm:pt>
    <dgm:pt modelId="{32E0B331-6E50-44BE-A3CD-87537D2E5323}">
      <dgm:prSet/>
      <dgm:spPr/>
      <dgm:t>
        <a:bodyPr/>
        <a:lstStyle/>
        <a:p>
          <a:pPr>
            <a:lnSpc>
              <a:spcPct val="100000"/>
            </a:lnSpc>
          </a:pPr>
          <a:r>
            <a:rPr lang="en-GB"/>
            <a:t>Let's dive into the details of our renewable energy business plan and explore the exciting journey ahead.</a:t>
          </a:r>
          <a:endParaRPr lang="en-US"/>
        </a:p>
      </dgm:t>
    </dgm:pt>
    <dgm:pt modelId="{BD297DCF-3A3A-44B2-AC47-A9D042270BE4}" cxnId="{F2F4DE37-23B8-4CD4-B3F8-72663397A7BE}" type="parTrans">
      <dgm:prSet/>
      <dgm:spPr/>
      <dgm:t>
        <a:bodyPr/>
        <a:lstStyle/>
        <a:p>
          <a:endParaRPr lang="en-US"/>
        </a:p>
      </dgm:t>
    </dgm:pt>
    <dgm:pt modelId="{3A3E341F-3EB1-47F5-9C59-1C4E40B9889C}" cxnId="{F2F4DE37-23B8-4CD4-B3F8-72663397A7BE}" type="sibTrans">
      <dgm:prSet/>
      <dgm:spPr/>
      <dgm:t>
        <a:bodyPr/>
        <a:lstStyle/>
        <a:p>
          <a:endParaRPr lang="en-US"/>
        </a:p>
      </dgm:t>
    </dgm:pt>
    <dgm:pt modelId="{2EDD1C9B-74EE-4A90-B7B8-76204CCCA681}" type="pres">
      <dgm:prSet presAssocID="{A13C4AC5-8B13-473B-92AF-9D99B2C6DF75}" presName="root" presStyleCnt="0">
        <dgm:presLayoutVars>
          <dgm:dir/>
          <dgm:resizeHandles val="exact"/>
        </dgm:presLayoutVars>
      </dgm:prSet>
      <dgm:spPr/>
    </dgm:pt>
    <dgm:pt modelId="{B0ACAB76-60EA-482A-8382-73026FF361E5}" type="pres">
      <dgm:prSet presAssocID="{7DF5117B-3588-4903-A2C7-34DB6C5134C8}" presName="compNode" presStyleCnt="0"/>
      <dgm:spPr/>
    </dgm:pt>
    <dgm:pt modelId="{CF7AFE38-D2FB-4CB5-A0F8-E5CAE5B4BC8B}" type="pres">
      <dgm:prSet presAssocID="{7DF5117B-3588-4903-A2C7-34DB6C5134C8}" presName="bgRect" presStyleLbl="bgShp" presStyleIdx="0" presStyleCnt="3"/>
      <dgm:spPr/>
    </dgm:pt>
    <dgm:pt modelId="{12CBCE2C-789E-415A-B225-9E9557FF10E3}" type="pres">
      <dgm:prSet presAssocID="{7DF5117B-3588-4903-A2C7-34DB6C5134C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CC191C89-20B9-427B-85C0-785F8B984072}" type="pres">
      <dgm:prSet presAssocID="{7DF5117B-3588-4903-A2C7-34DB6C5134C8}" presName="spaceRect" presStyleCnt="0"/>
      <dgm:spPr/>
    </dgm:pt>
    <dgm:pt modelId="{BD7963BC-AF84-4DD4-AD60-86B7B1C045C6}" type="pres">
      <dgm:prSet presAssocID="{7DF5117B-3588-4903-A2C7-34DB6C5134C8}" presName="parTx" presStyleLbl="revTx" presStyleIdx="0" presStyleCnt="3">
        <dgm:presLayoutVars>
          <dgm:chMax val="0"/>
          <dgm:chPref val="0"/>
        </dgm:presLayoutVars>
      </dgm:prSet>
      <dgm:spPr/>
    </dgm:pt>
    <dgm:pt modelId="{B6B6DA9A-BB6D-4875-857B-CB979EA83F6F}" type="pres">
      <dgm:prSet presAssocID="{7FB85324-BD16-4D62-9838-2F1DF7203C12}" presName="sibTrans" presStyleCnt="0"/>
      <dgm:spPr/>
    </dgm:pt>
    <dgm:pt modelId="{D0D7C1EC-7D1D-4E72-BDFD-684D8BEA1A16}" type="pres">
      <dgm:prSet presAssocID="{F78A7292-8A20-4AB3-91F2-A1AF5A7B0A03}" presName="compNode" presStyleCnt="0"/>
      <dgm:spPr/>
    </dgm:pt>
    <dgm:pt modelId="{2AC7C68A-2E3C-49B8-9FA0-3392CB91ECAF}" type="pres">
      <dgm:prSet presAssocID="{F78A7292-8A20-4AB3-91F2-A1AF5A7B0A03}" presName="bgRect" presStyleLbl="bgShp" presStyleIdx="1" presStyleCnt="3"/>
      <dgm:spPr/>
    </dgm:pt>
    <dgm:pt modelId="{E24EAF09-6725-4115-B22E-B9231F60F43D}" type="pres">
      <dgm:prSet presAssocID="{F78A7292-8A20-4AB3-91F2-A1AF5A7B0A0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D3A55D8C-7EC2-4D43-8A78-650A02BFBE18}" type="pres">
      <dgm:prSet presAssocID="{F78A7292-8A20-4AB3-91F2-A1AF5A7B0A03}" presName="spaceRect" presStyleCnt="0"/>
      <dgm:spPr/>
    </dgm:pt>
    <dgm:pt modelId="{5CCE2E8C-F385-40A9-A839-9F4C2065DBB6}" type="pres">
      <dgm:prSet presAssocID="{F78A7292-8A20-4AB3-91F2-A1AF5A7B0A03}" presName="parTx" presStyleLbl="revTx" presStyleIdx="1" presStyleCnt="3">
        <dgm:presLayoutVars>
          <dgm:chMax val="0"/>
          <dgm:chPref val="0"/>
        </dgm:presLayoutVars>
      </dgm:prSet>
      <dgm:spPr/>
    </dgm:pt>
    <dgm:pt modelId="{E6F2E95C-9551-42BF-A1D2-FC7E674E99A5}" type="pres">
      <dgm:prSet presAssocID="{61F89697-AF22-44ED-A8B5-8A264341390E}" presName="sibTrans" presStyleCnt="0"/>
      <dgm:spPr/>
    </dgm:pt>
    <dgm:pt modelId="{E35F1C4A-03EA-4E32-92D9-FD60BEC189FF}" type="pres">
      <dgm:prSet presAssocID="{32E0B331-6E50-44BE-A3CD-87537D2E5323}" presName="compNode" presStyleCnt="0"/>
      <dgm:spPr/>
    </dgm:pt>
    <dgm:pt modelId="{2CBEF254-53ED-44F6-9DDD-E1C2765A9B00}" type="pres">
      <dgm:prSet presAssocID="{32E0B331-6E50-44BE-A3CD-87537D2E5323}" presName="bgRect" presStyleLbl="bgShp" presStyleIdx="2" presStyleCnt="3"/>
      <dgm:spPr/>
    </dgm:pt>
    <dgm:pt modelId="{CB2F0D37-1AE7-407A-B399-5EE752153383}" type="pres">
      <dgm:prSet presAssocID="{32E0B331-6E50-44BE-A3CD-87537D2E532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C77E5243-8AB8-4957-A660-5A38F6F6517D}" type="pres">
      <dgm:prSet presAssocID="{32E0B331-6E50-44BE-A3CD-87537D2E5323}" presName="spaceRect" presStyleCnt="0"/>
      <dgm:spPr/>
    </dgm:pt>
    <dgm:pt modelId="{4325C74C-44F7-449E-AD14-D0B20EBA7419}" type="pres">
      <dgm:prSet presAssocID="{32E0B331-6E50-44BE-A3CD-87537D2E5323}" presName="parTx" presStyleLbl="revTx" presStyleIdx="2" presStyleCnt="3">
        <dgm:presLayoutVars>
          <dgm:chMax val="0"/>
          <dgm:chPref val="0"/>
        </dgm:presLayoutVars>
      </dgm:prSet>
      <dgm:spPr/>
    </dgm:pt>
  </dgm:ptLst>
  <dgm:cxnLst>
    <dgm:cxn modelId="{1976201C-DD86-4857-A2EE-A3C1E89365BB}" type="presOf" srcId="{7DF5117B-3588-4903-A2C7-34DB6C5134C8}" destId="{BD7963BC-AF84-4DD4-AD60-86B7B1C045C6}" srcOrd="0" destOrd="0" presId="urn:microsoft.com/office/officeart/2018/2/layout/IconVerticalSolidList"/>
    <dgm:cxn modelId="{F2F4DE37-23B8-4CD4-B3F8-72663397A7BE}" srcId="{A13C4AC5-8B13-473B-92AF-9D99B2C6DF75}" destId="{32E0B331-6E50-44BE-A3CD-87537D2E5323}" srcOrd="2" destOrd="0" parTransId="{BD297DCF-3A3A-44B2-AC47-A9D042270BE4}" sibTransId="{3A3E341F-3EB1-47F5-9C59-1C4E40B9889C}"/>
    <dgm:cxn modelId="{D3302F55-902B-4586-8E77-CF7D0B0D2DF7}" srcId="{A13C4AC5-8B13-473B-92AF-9D99B2C6DF75}" destId="{F78A7292-8A20-4AB3-91F2-A1AF5A7B0A03}" srcOrd="1" destOrd="0" parTransId="{DE1BB727-DD7B-4546-B4AA-7BACB6919CC3}" sibTransId="{61F89697-AF22-44ED-A8B5-8A264341390E}"/>
    <dgm:cxn modelId="{A185E28A-53AE-4351-8C88-28259C980CFC}" type="presOf" srcId="{F78A7292-8A20-4AB3-91F2-A1AF5A7B0A03}" destId="{5CCE2E8C-F385-40A9-A839-9F4C2065DBB6}" srcOrd="0" destOrd="0" presId="urn:microsoft.com/office/officeart/2018/2/layout/IconVerticalSolidList"/>
    <dgm:cxn modelId="{BA9E6FEB-D0D6-4CFC-9278-C78B4D7328A6}" type="presOf" srcId="{A13C4AC5-8B13-473B-92AF-9D99B2C6DF75}" destId="{2EDD1C9B-74EE-4A90-B7B8-76204CCCA681}" srcOrd="0" destOrd="0" presId="urn:microsoft.com/office/officeart/2018/2/layout/IconVerticalSolidList"/>
    <dgm:cxn modelId="{B951B7EB-15CF-4179-A310-06BA2C98FFB4}" type="presOf" srcId="{32E0B331-6E50-44BE-A3CD-87537D2E5323}" destId="{4325C74C-44F7-449E-AD14-D0B20EBA7419}" srcOrd="0" destOrd="0" presId="urn:microsoft.com/office/officeart/2018/2/layout/IconVerticalSolidList"/>
    <dgm:cxn modelId="{D96790EC-0080-44E7-A848-39F55B7662E9}" srcId="{A13C4AC5-8B13-473B-92AF-9D99B2C6DF75}" destId="{7DF5117B-3588-4903-A2C7-34DB6C5134C8}" srcOrd="0" destOrd="0" parTransId="{54508930-47F2-410A-BA87-B5E120D2E20D}" sibTransId="{7FB85324-BD16-4D62-9838-2F1DF7203C12}"/>
    <dgm:cxn modelId="{9B83B8C1-4C37-4A5A-858B-0B23B1CFA55F}" type="presParOf" srcId="{2EDD1C9B-74EE-4A90-B7B8-76204CCCA681}" destId="{B0ACAB76-60EA-482A-8382-73026FF361E5}" srcOrd="0" destOrd="0" presId="urn:microsoft.com/office/officeart/2018/2/layout/IconVerticalSolidList"/>
    <dgm:cxn modelId="{6C7DAB6E-B8C0-4A47-8A62-0A04E5E80262}" type="presParOf" srcId="{B0ACAB76-60EA-482A-8382-73026FF361E5}" destId="{CF7AFE38-D2FB-4CB5-A0F8-E5CAE5B4BC8B}" srcOrd="0" destOrd="0" presId="urn:microsoft.com/office/officeart/2018/2/layout/IconVerticalSolidList"/>
    <dgm:cxn modelId="{A2B8FBA2-A968-45DB-B5AD-921F5AE01486}" type="presParOf" srcId="{B0ACAB76-60EA-482A-8382-73026FF361E5}" destId="{12CBCE2C-789E-415A-B225-9E9557FF10E3}" srcOrd="1" destOrd="0" presId="urn:microsoft.com/office/officeart/2018/2/layout/IconVerticalSolidList"/>
    <dgm:cxn modelId="{F8F39AAD-14A4-4AF1-AB2E-EB6146D49F9F}" type="presParOf" srcId="{B0ACAB76-60EA-482A-8382-73026FF361E5}" destId="{CC191C89-20B9-427B-85C0-785F8B984072}" srcOrd="2" destOrd="0" presId="urn:microsoft.com/office/officeart/2018/2/layout/IconVerticalSolidList"/>
    <dgm:cxn modelId="{D61212BF-D743-4DDD-B58A-2E0A10B00F46}" type="presParOf" srcId="{B0ACAB76-60EA-482A-8382-73026FF361E5}" destId="{BD7963BC-AF84-4DD4-AD60-86B7B1C045C6}" srcOrd="3" destOrd="0" presId="urn:microsoft.com/office/officeart/2018/2/layout/IconVerticalSolidList"/>
    <dgm:cxn modelId="{E652BA34-0AA4-4BD5-9E59-82D524FCD03F}" type="presParOf" srcId="{2EDD1C9B-74EE-4A90-B7B8-76204CCCA681}" destId="{B6B6DA9A-BB6D-4875-857B-CB979EA83F6F}" srcOrd="1" destOrd="0" presId="urn:microsoft.com/office/officeart/2018/2/layout/IconVerticalSolidList"/>
    <dgm:cxn modelId="{A89EA732-3214-4577-98CF-36462F2B8B76}" type="presParOf" srcId="{2EDD1C9B-74EE-4A90-B7B8-76204CCCA681}" destId="{D0D7C1EC-7D1D-4E72-BDFD-684D8BEA1A16}" srcOrd="2" destOrd="0" presId="urn:microsoft.com/office/officeart/2018/2/layout/IconVerticalSolidList"/>
    <dgm:cxn modelId="{884B026F-DB39-49F5-A0A0-121ED28C1E2F}" type="presParOf" srcId="{D0D7C1EC-7D1D-4E72-BDFD-684D8BEA1A16}" destId="{2AC7C68A-2E3C-49B8-9FA0-3392CB91ECAF}" srcOrd="0" destOrd="0" presId="urn:microsoft.com/office/officeart/2018/2/layout/IconVerticalSolidList"/>
    <dgm:cxn modelId="{E7947400-35F2-4944-B0CD-4563F7B666E0}" type="presParOf" srcId="{D0D7C1EC-7D1D-4E72-BDFD-684D8BEA1A16}" destId="{E24EAF09-6725-4115-B22E-B9231F60F43D}" srcOrd="1" destOrd="0" presId="urn:microsoft.com/office/officeart/2018/2/layout/IconVerticalSolidList"/>
    <dgm:cxn modelId="{D7C21F71-8006-43F4-9A89-114027C9AAC2}" type="presParOf" srcId="{D0D7C1EC-7D1D-4E72-BDFD-684D8BEA1A16}" destId="{D3A55D8C-7EC2-4D43-8A78-650A02BFBE18}" srcOrd="2" destOrd="0" presId="urn:microsoft.com/office/officeart/2018/2/layout/IconVerticalSolidList"/>
    <dgm:cxn modelId="{B41C9A70-6553-4656-8AA2-6389ACAB81AA}" type="presParOf" srcId="{D0D7C1EC-7D1D-4E72-BDFD-684D8BEA1A16}" destId="{5CCE2E8C-F385-40A9-A839-9F4C2065DBB6}" srcOrd="3" destOrd="0" presId="urn:microsoft.com/office/officeart/2018/2/layout/IconVerticalSolidList"/>
    <dgm:cxn modelId="{3D445F5E-027B-406D-B1D8-0F00471CD5DB}" type="presParOf" srcId="{2EDD1C9B-74EE-4A90-B7B8-76204CCCA681}" destId="{E6F2E95C-9551-42BF-A1D2-FC7E674E99A5}" srcOrd="3" destOrd="0" presId="urn:microsoft.com/office/officeart/2018/2/layout/IconVerticalSolidList"/>
    <dgm:cxn modelId="{3F985748-C71E-41FD-8996-EE4A0CC78A1E}" type="presParOf" srcId="{2EDD1C9B-74EE-4A90-B7B8-76204CCCA681}" destId="{E35F1C4A-03EA-4E32-92D9-FD60BEC189FF}" srcOrd="4" destOrd="0" presId="urn:microsoft.com/office/officeart/2018/2/layout/IconVerticalSolidList"/>
    <dgm:cxn modelId="{03886879-6DC3-41E0-89A6-1435D3E7063A}" type="presParOf" srcId="{E35F1C4A-03EA-4E32-92D9-FD60BEC189FF}" destId="{2CBEF254-53ED-44F6-9DDD-E1C2765A9B00}" srcOrd="0" destOrd="0" presId="urn:microsoft.com/office/officeart/2018/2/layout/IconVerticalSolidList"/>
    <dgm:cxn modelId="{F9BA32D2-12FA-41FA-864D-2D76D594C68B}" type="presParOf" srcId="{E35F1C4A-03EA-4E32-92D9-FD60BEC189FF}" destId="{CB2F0D37-1AE7-407A-B399-5EE752153383}" srcOrd="1" destOrd="0" presId="urn:microsoft.com/office/officeart/2018/2/layout/IconVerticalSolidList"/>
    <dgm:cxn modelId="{4353C7AF-050B-4791-8612-EFB7124844B4}" type="presParOf" srcId="{E35F1C4A-03EA-4E32-92D9-FD60BEC189FF}" destId="{C77E5243-8AB8-4957-A660-5A38F6F6517D}" srcOrd="2" destOrd="0" presId="urn:microsoft.com/office/officeart/2018/2/layout/IconVerticalSolidList"/>
    <dgm:cxn modelId="{2B780C16-F80D-4095-9937-67753D035E32}" type="presParOf" srcId="{E35F1C4A-03EA-4E32-92D9-FD60BEC189FF}" destId="{4325C74C-44F7-449E-AD14-D0B20EBA7419}"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3B9815-9449-47AB-9857-F8895DF7F411}"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7A127093-A3D1-430E-9D09-266D1FB2A3A9}">
      <dgm:prSet/>
      <dgm:spPr/>
      <dgm:t>
        <a:bodyPr/>
        <a:lstStyle/>
        <a:p>
          <a:r>
            <a:rPr lang="en-GB" b="1"/>
            <a:t>Increasing Demand for Clean Energy:</a:t>
          </a:r>
          <a:endParaRPr lang="en-US"/>
        </a:p>
      </dgm:t>
    </dgm:pt>
    <dgm:pt modelId="{337A18EE-A58B-4E3F-A1AA-5CD3F672F3FD}" cxnId="{41564AD4-FE50-4317-BD79-85FD2285CEDF}" type="parTrans">
      <dgm:prSet/>
      <dgm:spPr/>
      <dgm:t>
        <a:bodyPr/>
        <a:lstStyle/>
        <a:p>
          <a:endParaRPr lang="en-US"/>
        </a:p>
      </dgm:t>
    </dgm:pt>
    <dgm:pt modelId="{7F2A5408-83F8-4B8C-895A-E61CD6FBDDDE}" cxnId="{41564AD4-FE50-4317-BD79-85FD2285CEDF}" type="sibTrans">
      <dgm:prSet/>
      <dgm:spPr/>
      <dgm:t>
        <a:bodyPr/>
        <a:lstStyle/>
        <a:p>
          <a:endParaRPr lang="en-US"/>
        </a:p>
      </dgm:t>
    </dgm:pt>
    <dgm:pt modelId="{3CE728EF-CBEC-40EB-B2BD-DD4600022DE6}">
      <dgm:prSet/>
      <dgm:spPr/>
      <dgm:t>
        <a:bodyPr/>
        <a:lstStyle/>
        <a:p>
          <a:r>
            <a:rPr lang="en-GB"/>
            <a:t>Global Shift: The world is undergoing a transformative shift towards clean and sustainable energy sources.</a:t>
          </a:r>
          <a:endParaRPr lang="en-US"/>
        </a:p>
      </dgm:t>
    </dgm:pt>
    <dgm:pt modelId="{03CB8E62-9675-4AA2-AA84-78F2F0FB7B5D}" cxnId="{3D54DBB2-4EEB-4AC7-886A-34D7360F001B}" type="parTrans">
      <dgm:prSet/>
      <dgm:spPr/>
      <dgm:t>
        <a:bodyPr/>
        <a:lstStyle/>
        <a:p>
          <a:endParaRPr lang="en-US"/>
        </a:p>
      </dgm:t>
    </dgm:pt>
    <dgm:pt modelId="{7DE2F400-50ED-45E5-9454-1443F948A02D}" cxnId="{3D54DBB2-4EEB-4AC7-886A-34D7360F001B}" type="sibTrans">
      <dgm:prSet/>
      <dgm:spPr/>
      <dgm:t>
        <a:bodyPr/>
        <a:lstStyle/>
        <a:p>
          <a:endParaRPr lang="en-US"/>
        </a:p>
      </dgm:t>
    </dgm:pt>
    <dgm:pt modelId="{E839E743-484B-4140-B655-9BC7688AF6DC}">
      <dgm:prSet/>
      <dgm:spPr/>
      <dgm:t>
        <a:bodyPr/>
        <a:lstStyle/>
        <a:p>
          <a:r>
            <a:rPr lang="en-GB"/>
            <a:t>Growing Awareness: Consumers and businesses alike are increasingly seeking eco-friendly alternatives to traditional energy.</a:t>
          </a:r>
          <a:endParaRPr lang="en-US"/>
        </a:p>
      </dgm:t>
    </dgm:pt>
    <dgm:pt modelId="{0F3EBFE6-1445-44FD-8B63-EADB4D7ABCD8}" cxnId="{87502332-FF29-4944-B218-3C11C8D12EC3}" type="parTrans">
      <dgm:prSet/>
      <dgm:spPr/>
      <dgm:t>
        <a:bodyPr/>
        <a:lstStyle/>
        <a:p>
          <a:endParaRPr lang="en-US"/>
        </a:p>
      </dgm:t>
    </dgm:pt>
    <dgm:pt modelId="{3D72F59A-CCCD-4690-9390-87D6758299D6}" cxnId="{87502332-FF29-4944-B218-3C11C8D12EC3}" type="sibTrans">
      <dgm:prSet/>
      <dgm:spPr/>
      <dgm:t>
        <a:bodyPr/>
        <a:lstStyle/>
        <a:p>
          <a:endParaRPr lang="en-US"/>
        </a:p>
      </dgm:t>
    </dgm:pt>
    <dgm:pt modelId="{80E3F16B-5CD6-4233-9B5B-641E3B314E00}">
      <dgm:prSet/>
      <dgm:spPr/>
      <dgm:t>
        <a:bodyPr/>
        <a:lstStyle/>
        <a:p>
          <a:r>
            <a:rPr lang="en-GB" b="1"/>
            <a:t>Identified Gap:</a:t>
          </a:r>
          <a:endParaRPr lang="en-US"/>
        </a:p>
      </dgm:t>
    </dgm:pt>
    <dgm:pt modelId="{978C6CF4-2928-4639-BC3E-EA2FFA47268D}" cxnId="{1EA75408-0A15-4F99-8C9E-BA8689E5329C}" type="parTrans">
      <dgm:prSet/>
      <dgm:spPr/>
      <dgm:t>
        <a:bodyPr/>
        <a:lstStyle/>
        <a:p>
          <a:endParaRPr lang="en-US"/>
        </a:p>
      </dgm:t>
    </dgm:pt>
    <dgm:pt modelId="{25516BF9-228E-4BB7-BEE0-AFEE12307F33}" cxnId="{1EA75408-0A15-4F99-8C9E-BA8689E5329C}" type="sibTrans">
      <dgm:prSet/>
      <dgm:spPr/>
      <dgm:t>
        <a:bodyPr/>
        <a:lstStyle/>
        <a:p>
          <a:endParaRPr lang="en-US"/>
        </a:p>
      </dgm:t>
    </dgm:pt>
    <dgm:pt modelId="{5E55ED22-62BA-4EC7-A773-581E5E46CC91}">
      <dgm:prSet/>
      <dgm:spPr/>
      <dgm:t>
        <a:bodyPr/>
        <a:lstStyle/>
        <a:p>
          <a:r>
            <a:rPr lang="en-GB"/>
            <a:t>Limited Providers: Despite the increasing demand, there is a noticeable scarcity of providers offering comprehensive and accessible solar energy solutions.</a:t>
          </a:r>
          <a:endParaRPr lang="en-US"/>
        </a:p>
      </dgm:t>
    </dgm:pt>
    <dgm:pt modelId="{F3253493-1D5F-4912-8164-07541D69383D}" cxnId="{3B57D233-3B3E-47A6-99D4-D7FE48249EFC}" type="parTrans">
      <dgm:prSet/>
      <dgm:spPr/>
      <dgm:t>
        <a:bodyPr/>
        <a:lstStyle/>
        <a:p>
          <a:endParaRPr lang="en-US"/>
        </a:p>
      </dgm:t>
    </dgm:pt>
    <dgm:pt modelId="{8AD969AA-5885-491C-85ED-9F58AF99222D}" cxnId="{3B57D233-3B3E-47A6-99D4-D7FE48249EFC}" type="sibTrans">
      <dgm:prSet/>
      <dgm:spPr/>
      <dgm:t>
        <a:bodyPr/>
        <a:lstStyle/>
        <a:p>
          <a:endParaRPr lang="en-US"/>
        </a:p>
      </dgm:t>
    </dgm:pt>
    <dgm:pt modelId="{EB4AEF66-7ECF-4C29-B227-198A06D1A658}">
      <dgm:prSet/>
      <dgm:spPr/>
      <dgm:t>
        <a:bodyPr/>
        <a:lstStyle/>
        <a:p>
          <a:r>
            <a:rPr lang="en-GB"/>
            <a:t>Tailored Services: The market lacks providers who can deliver tailored solar solutions for diverse sectors.</a:t>
          </a:r>
          <a:endParaRPr lang="en-US"/>
        </a:p>
      </dgm:t>
    </dgm:pt>
    <dgm:pt modelId="{B65CAC6F-39FB-4FF7-8BB0-47F4008D42DE}" cxnId="{4E0D942D-E1B3-4D19-9C92-C16DD3AEC0DD}" type="parTrans">
      <dgm:prSet/>
      <dgm:spPr/>
      <dgm:t>
        <a:bodyPr/>
        <a:lstStyle/>
        <a:p>
          <a:endParaRPr lang="en-US"/>
        </a:p>
      </dgm:t>
    </dgm:pt>
    <dgm:pt modelId="{681D2D19-AFCD-41C5-9D07-B80A0CAF113B}" cxnId="{4E0D942D-E1B3-4D19-9C92-C16DD3AEC0DD}" type="sibTrans">
      <dgm:prSet/>
      <dgm:spPr/>
      <dgm:t>
        <a:bodyPr/>
        <a:lstStyle/>
        <a:p>
          <a:endParaRPr lang="en-US"/>
        </a:p>
      </dgm:t>
    </dgm:pt>
    <dgm:pt modelId="{D684FBD4-3353-4A6D-B1C3-5878CDE3D7A8}">
      <dgm:prSet/>
      <dgm:spPr/>
      <dgm:t>
        <a:bodyPr/>
        <a:lstStyle/>
        <a:p>
          <a:r>
            <a:rPr lang="en-GB" b="1"/>
            <a:t>EcoPower's Role:</a:t>
          </a:r>
          <a:endParaRPr lang="en-US"/>
        </a:p>
      </dgm:t>
    </dgm:pt>
    <dgm:pt modelId="{CD1E9E16-FA08-4CE1-B8DD-62E9044CB7E4}" cxnId="{0D8F4A75-476B-4CFD-BD59-38EEBA40457F}" type="parTrans">
      <dgm:prSet/>
      <dgm:spPr/>
      <dgm:t>
        <a:bodyPr/>
        <a:lstStyle/>
        <a:p>
          <a:endParaRPr lang="en-US"/>
        </a:p>
      </dgm:t>
    </dgm:pt>
    <dgm:pt modelId="{1765966E-C65E-49E2-938F-7650548D2A80}" cxnId="{0D8F4A75-476B-4CFD-BD59-38EEBA40457F}" type="sibTrans">
      <dgm:prSet/>
      <dgm:spPr/>
      <dgm:t>
        <a:bodyPr/>
        <a:lstStyle/>
        <a:p>
          <a:endParaRPr lang="en-US"/>
        </a:p>
      </dgm:t>
    </dgm:pt>
    <dgm:pt modelId="{7D79C11D-D7EC-45CA-A03D-3B1EDFD8562E}">
      <dgm:prSet/>
      <dgm:spPr/>
      <dgm:t>
        <a:bodyPr/>
        <a:lstStyle/>
        <a:p>
          <a:r>
            <a:rPr lang="en-GB"/>
            <a:t>Bridging the Gap: EcoPower Solutions Ltd is strategically positioned to bridge this gap by offering not just a service, but a complete suite of customized solar energy solutions.</a:t>
          </a:r>
          <a:endParaRPr lang="en-US"/>
        </a:p>
      </dgm:t>
    </dgm:pt>
    <dgm:pt modelId="{C3A722AC-AD7F-4B8D-B887-5144D3594F8C}" cxnId="{249F0A99-4795-4D19-B6C8-CE732B3BBED7}" type="parTrans">
      <dgm:prSet/>
      <dgm:spPr/>
      <dgm:t>
        <a:bodyPr/>
        <a:lstStyle/>
        <a:p>
          <a:endParaRPr lang="en-US"/>
        </a:p>
      </dgm:t>
    </dgm:pt>
    <dgm:pt modelId="{E7E12BFB-994D-413C-8109-571CED3933E9}" cxnId="{249F0A99-4795-4D19-B6C8-CE732B3BBED7}" type="sibTrans">
      <dgm:prSet/>
      <dgm:spPr/>
      <dgm:t>
        <a:bodyPr/>
        <a:lstStyle/>
        <a:p>
          <a:endParaRPr lang="en-US"/>
        </a:p>
      </dgm:t>
    </dgm:pt>
    <dgm:pt modelId="{C4D8A687-1F34-4A7B-8912-A071E1C388C1}">
      <dgm:prSet/>
      <dgm:spPr/>
      <dgm:t>
        <a:bodyPr/>
        <a:lstStyle/>
        <a:p>
          <a:r>
            <a:rPr lang="en-GB"/>
            <a:t>Meeting Diverse Needs: Our commitment is to provide solutions that meet the unique energy requirements of residential, commercial, and public institutions.</a:t>
          </a:r>
          <a:endParaRPr lang="en-US"/>
        </a:p>
      </dgm:t>
    </dgm:pt>
    <dgm:pt modelId="{3F9AF4FC-2195-4979-BBDF-1C64B572E8FE}" cxnId="{1D68D6D6-B802-4697-9F29-C67DD8D590C9}" type="parTrans">
      <dgm:prSet/>
      <dgm:spPr/>
      <dgm:t>
        <a:bodyPr/>
        <a:lstStyle/>
        <a:p>
          <a:endParaRPr lang="en-US"/>
        </a:p>
      </dgm:t>
    </dgm:pt>
    <dgm:pt modelId="{D13D0531-DF8D-4D94-B747-E9FC93914B63}" cxnId="{1D68D6D6-B802-4697-9F29-C67DD8D590C9}" type="sibTrans">
      <dgm:prSet/>
      <dgm:spPr/>
      <dgm:t>
        <a:bodyPr/>
        <a:lstStyle/>
        <a:p>
          <a:endParaRPr lang="en-US"/>
        </a:p>
      </dgm:t>
    </dgm:pt>
    <dgm:pt modelId="{AEDDE507-AA1C-4A7E-B6EB-9BF10D6851D3}">
      <dgm:prSet/>
      <dgm:spPr/>
      <dgm:t>
        <a:bodyPr/>
        <a:lstStyle/>
        <a:p>
          <a:r>
            <a:rPr lang="en-GB"/>
            <a:t>As we dive deeper into our business plan, you'll see how EcoPower Solutions Ltd is poised to be the catalyst in meeting the burgeoning demand for clean and sustainable energy solutions.</a:t>
          </a:r>
          <a:endParaRPr lang="en-US"/>
        </a:p>
      </dgm:t>
    </dgm:pt>
    <dgm:pt modelId="{1B2D3BCA-88E7-4A1E-B01D-2DFE59F0AC2F}" cxnId="{74256A10-E8B4-4CD1-8141-0A2B169E9A7D}" type="parTrans">
      <dgm:prSet/>
      <dgm:spPr/>
      <dgm:t>
        <a:bodyPr/>
        <a:lstStyle/>
        <a:p>
          <a:endParaRPr lang="en-US"/>
        </a:p>
      </dgm:t>
    </dgm:pt>
    <dgm:pt modelId="{F7F3D9D1-EDB3-4DEC-AF76-1A88D9FFCCDC}" cxnId="{74256A10-E8B4-4CD1-8141-0A2B169E9A7D}" type="sibTrans">
      <dgm:prSet/>
      <dgm:spPr/>
      <dgm:t>
        <a:bodyPr/>
        <a:lstStyle/>
        <a:p>
          <a:endParaRPr lang="en-US"/>
        </a:p>
      </dgm:t>
    </dgm:pt>
    <dgm:pt modelId="{A77058CD-3B28-47BB-9357-FADC18690F08}" type="pres">
      <dgm:prSet presAssocID="{313B9815-9449-47AB-9857-F8895DF7F411}" presName="Name0" presStyleCnt="0">
        <dgm:presLayoutVars>
          <dgm:dir/>
          <dgm:animLvl val="lvl"/>
          <dgm:resizeHandles val="exact"/>
        </dgm:presLayoutVars>
      </dgm:prSet>
      <dgm:spPr/>
    </dgm:pt>
    <dgm:pt modelId="{9C22D649-E5A6-4500-A5AB-1A442BFD5AA0}" type="pres">
      <dgm:prSet presAssocID="{7A127093-A3D1-430E-9D09-266D1FB2A3A9}" presName="composite" presStyleCnt="0"/>
      <dgm:spPr/>
    </dgm:pt>
    <dgm:pt modelId="{8BBB2F23-514A-478A-826C-1FEADD40E540}" type="pres">
      <dgm:prSet presAssocID="{7A127093-A3D1-430E-9D09-266D1FB2A3A9}" presName="parTx" presStyleLbl="alignNode1" presStyleIdx="0" presStyleCnt="3">
        <dgm:presLayoutVars>
          <dgm:chMax val="0"/>
          <dgm:chPref val="0"/>
          <dgm:bulletEnabled val="1"/>
        </dgm:presLayoutVars>
      </dgm:prSet>
      <dgm:spPr/>
    </dgm:pt>
    <dgm:pt modelId="{BCCC5384-D479-4BE2-8D69-889136ABF3FA}" type="pres">
      <dgm:prSet presAssocID="{7A127093-A3D1-430E-9D09-266D1FB2A3A9}" presName="desTx" presStyleLbl="alignAccFollowNode1" presStyleIdx="0" presStyleCnt="3">
        <dgm:presLayoutVars>
          <dgm:bulletEnabled val="1"/>
        </dgm:presLayoutVars>
      </dgm:prSet>
      <dgm:spPr/>
    </dgm:pt>
    <dgm:pt modelId="{C7EAB255-992C-4565-BE50-02ABC3D785F8}" type="pres">
      <dgm:prSet presAssocID="{7F2A5408-83F8-4B8C-895A-E61CD6FBDDDE}" presName="space" presStyleCnt="0"/>
      <dgm:spPr/>
    </dgm:pt>
    <dgm:pt modelId="{936EC21E-C826-4A0C-839F-8E3CE7ABD8A4}" type="pres">
      <dgm:prSet presAssocID="{80E3F16B-5CD6-4233-9B5B-641E3B314E00}" presName="composite" presStyleCnt="0"/>
      <dgm:spPr/>
    </dgm:pt>
    <dgm:pt modelId="{05DB4550-DFA9-4C69-B71C-5915C38E91B1}" type="pres">
      <dgm:prSet presAssocID="{80E3F16B-5CD6-4233-9B5B-641E3B314E00}" presName="parTx" presStyleLbl="alignNode1" presStyleIdx="1" presStyleCnt="3">
        <dgm:presLayoutVars>
          <dgm:chMax val="0"/>
          <dgm:chPref val="0"/>
          <dgm:bulletEnabled val="1"/>
        </dgm:presLayoutVars>
      </dgm:prSet>
      <dgm:spPr/>
    </dgm:pt>
    <dgm:pt modelId="{37F59C0B-43FC-442D-83DB-8898DD75A615}" type="pres">
      <dgm:prSet presAssocID="{80E3F16B-5CD6-4233-9B5B-641E3B314E00}" presName="desTx" presStyleLbl="alignAccFollowNode1" presStyleIdx="1" presStyleCnt="3">
        <dgm:presLayoutVars>
          <dgm:bulletEnabled val="1"/>
        </dgm:presLayoutVars>
      </dgm:prSet>
      <dgm:spPr/>
    </dgm:pt>
    <dgm:pt modelId="{352ECAE8-C154-46C0-81EB-460807148119}" type="pres">
      <dgm:prSet presAssocID="{25516BF9-228E-4BB7-BEE0-AFEE12307F33}" presName="space" presStyleCnt="0"/>
      <dgm:spPr/>
    </dgm:pt>
    <dgm:pt modelId="{189B6CDB-B90B-4338-BF98-F5F769934744}" type="pres">
      <dgm:prSet presAssocID="{D684FBD4-3353-4A6D-B1C3-5878CDE3D7A8}" presName="composite" presStyleCnt="0"/>
      <dgm:spPr/>
    </dgm:pt>
    <dgm:pt modelId="{DE5E050E-1B6F-4D30-AF3F-6DD3B2AE1F94}" type="pres">
      <dgm:prSet presAssocID="{D684FBD4-3353-4A6D-B1C3-5878CDE3D7A8}" presName="parTx" presStyleLbl="alignNode1" presStyleIdx="2" presStyleCnt="3">
        <dgm:presLayoutVars>
          <dgm:chMax val="0"/>
          <dgm:chPref val="0"/>
          <dgm:bulletEnabled val="1"/>
        </dgm:presLayoutVars>
      </dgm:prSet>
      <dgm:spPr/>
    </dgm:pt>
    <dgm:pt modelId="{887110DF-33BB-49A6-BF7E-E09AD577A160}" type="pres">
      <dgm:prSet presAssocID="{D684FBD4-3353-4A6D-B1C3-5878CDE3D7A8}" presName="desTx" presStyleLbl="alignAccFollowNode1" presStyleIdx="2" presStyleCnt="3">
        <dgm:presLayoutVars>
          <dgm:bulletEnabled val="1"/>
        </dgm:presLayoutVars>
      </dgm:prSet>
      <dgm:spPr/>
    </dgm:pt>
  </dgm:ptLst>
  <dgm:cxnLst>
    <dgm:cxn modelId="{1EA75408-0A15-4F99-8C9E-BA8689E5329C}" srcId="{313B9815-9449-47AB-9857-F8895DF7F411}" destId="{80E3F16B-5CD6-4233-9B5B-641E3B314E00}" srcOrd="1" destOrd="0" parTransId="{978C6CF4-2928-4639-BC3E-EA2FFA47268D}" sibTransId="{25516BF9-228E-4BB7-BEE0-AFEE12307F33}"/>
    <dgm:cxn modelId="{74256A10-E8B4-4CD1-8141-0A2B169E9A7D}" srcId="{D684FBD4-3353-4A6D-B1C3-5878CDE3D7A8}" destId="{AEDDE507-AA1C-4A7E-B6EB-9BF10D6851D3}" srcOrd="2" destOrd="0" parTransId="{1B2D3BCA-88E7-4A1E-B01D-2DFE59F0AC2F}" sibTransId="{F7F3D9D1-EDB3-4DEC-AF76-1A88D9FFCCDC}"/>
    <dgm:cxn modelId="{4A0C951D-E5F0-4937-B574-9627B2485F8D}" type="presOf" srcId="{5E55ED22-62BA-4EC7-A773-581E5E46CC91}" destId="{37F59C0B-43FC-442D-83DB-8898DD75A615}" srcOrd="0" destOrd="0" presId="urn:microsoft.com/office/officeart/2005/8/layout/hList1"/>
    <dgm:cxn modelId="{4E0D942D-E1B3-4D19-9C92-C16DD3AEC0DD}" srcId="{80E3F16B-5CD6-4233-9B5B-641E3B314E00}" destId="{EB4AEF66-7ECF-4C29-B227-198A06D1A658}" srcOrd="1" destOrd="0" parTransId="{B65CAC6F-39FB-4FF7-8BB0-47F4008D42DE}" sibTransId="{681D2D19-AFCD-41C5-9D07-B80A0CAF113B}"/>
    <dgm:cxn modelId="{87502332-FF29-4944-B218-3C11C8D12EC3}" srcId="{7A127093-A3D1-430E-9D09-266D1FB2A3A9}" destId="{E839E743-484B-4140-B655-9BC7688AF6DC}" srcOrd="1" destOrd="0" parTransId="{0F3EBFE6-1445-44FD-8B63-EADB4D7ABCD8}" sibTransId="{3D72F59A-CCCD-4690-9390-87D6758299D6}"/>
    <dgm:cxn modelId="{3B57D233-3B3E-47A6-99D4-D7FE48249EFC}" srcId="{80E3F16B-5CD6-4233-9B5B-641E3B314E00}" destId="{5E55ED22-62BA-4EC7-A773-581E5E46CC91}" srcOrd="0" destOrd="0" parTransId="{F3253493-1D5F-4912-8164-07541D69383D}" sibTransId="{8AD969AA-5885-491C-85ED-9F58AF99222D}"/>
    <dgm:cxn modelId="{0D8F4A75-476B-4CFD-BD59-38EEBA40457F}" srcId="{313B9815-9449-47AB-9857-F8895DF7F411}" destId="{D684FBD4-3353-4A6D-B1C3-5878CDE3D7A8}" srcOrd="2" destOrd="0" parTransId="{CD1E9E16-FA08-4CE1-B8DD-62E9044CB7E4}" sibTransId="{1765966E-C65E-49E2-938F-7650548D2A80}"/>
    <dgm:cxn modelId="{263D0186-9606-4C8B-B6BF-336BB2A51C72}" type="presOf" srcId="{3CE728EF-CBEC-40EB-B2BD-DD4600022DE6}" destId="{BCCC5384-D479-4BE2-8D69-889136ABF3FA}" srcOrd="0" destOrd="0" presId="urn:microsoft.com/office/officeart/2005/8/layout/hList1"/>
    <dgm:cxn modelId="{19A8CA96-1322-40FD-ABAC-CA853DCB166E}" type="presOf" srcId="{7A127093-A3D1-430E-9D09-266D1FB2A3A9}" destId="{8BBB2F23-514A-478A-826C-1FEADD40E540}" srcOrd="0" destOrd="0" presId="urn:microsoft.com/office/officeart/2005/8/layout/hList1"/>
    <dgm:cxn modelId="{249F0A99-4795-4D19-B6C8-CE732B3BBED7}" srcId="{D684FBD4-3353-4A6D-B1C3-5878CDE3D7A8}" destId="{7D79C11D-D7EC-45CA-A03D-3B1EDFD8562E}" srcOrd="0" destOrd="0" parTransId="{C3A722AC-AD7F-4B8D-B887-5144D3594F8C}" sibTransId="{E7E12BFB-994D-413C-8109-571CED3933E9}"/>
    <dgm:cxn modelId="{B76D989A-2A23-4132-95F7-2865838BC4B8}" type="presOf" srcId="{80E3F16B-5CD6-4233-9B5B-641E3B314E00}" destId="{05DB4550-DFA9-4C69-B71C-5915C38E91B1}" srcOrd="0" destOrd="0" presId="urn:microsoft.com/office/officeart/2005/8/layout/hList1"/>
    <dgm:cxn modelId="{61FEA0B2-14E6-403C-9FC6-C83ACBF147B7}" type="presOf" srcId="{D684FBD4-3353-4A6D-B1C3-5878CDE3D7A8}" destId="{DE5E050E-1B6F-4D30-AF3F-6DD3B2AE1F94}" srcOrd="0" destOrd="0" presId="urn:microsoft.com/office/officeart/2005/8/layout/hList1"/>
    <dgm:cxn modelId="{3D54DBB2-4EEB-4AC7-886A-34D7360F001B}" srcId="{7A127093-A3D1-430E-9D09-266D1FB2A3A9}" destId="{3CE728EF-CBEC-40EB-B2BD-DD4600022DE6}" srcOrd="0" destOrd="0" parTransId="{03CB8E62-9675-4AA2-AA84-78F2F0FB7B5D}" sibTransId="{7DE2F400-50ED-45E5-9454-1443F948A02D}"/>
    <dgm:cxn modelId="{126416B3-7C32-40CB-95A8-77EEA1773D99}" type="presOf" srcId="{AEDDE507-AA1C-4A7E-B6EB-9BF10D6851D3}" destId="{887110DF-33BB-49A6-BF7E-E09AD577A160}" srcOrd="0" destOrd="2" presId="urn:microsoft.com/office/officeart/2005/8/layout/hList1"/>
    <dgm:cxn modelId="{75288FC7-710F-498A-8FEB-6EA3B9DAB1CA}" type="presOf" srcId="{EB4AEF66-7ECF-4C29-B227-198A06D1A658}" destId="{37F59C0B-43FC-442D-83DB-8898DD75A615}" srcOrd="0" destOrd="1" presId="urn:microsoft.com/office/officeart/2005/8/layout/hList1"/>
    <dgm:cxn modelId="{1532F7D1-1AFC-4DDA-896D-262B34184DC2}" type="presOf" srcId="{C4D8A687-1F34-4A7B-8912-A071E1C388C1}" destId="{887110DF-33BB-49A6-BF7E-E09AD577A160}" srcOrd="0" destOrd="1" presId="urn:microsoft.com/office/officeart/2005/8/layout/hList1"/>
    <dgm:cxn modelId="{41564AD4-FE50-4317-BD79-85FD2285CEDF}" srcId="{313B9815-9449-47AB-9857-F8895DF7F411}" destId="{7A127093-A3D1-430E-9D09-266D1FB2A3A9}" srcOrd="0" destOrd="0" parTransId="{337A18EE-A58B-4E3F-A1AA-5CD3F672F3FD}" sibTransId="{7F2A5408-83F8-4B8C-895A-E61CD6FBDDDE}"/>
    <dgm:cxn modelId="{1D68D6D6-B802-4697-9F29-C67DD8D590C9}" srcId="{D684FBD4-3353-4A6D-B1C3-5878CDE3D7A8}" destId="{C4D8A687-1F34-4A7B-8912-A071E1C388C1}" srcOrd="1" destOrd="0" parTransId="{3F9AF4FC-2195-4979-BBDF-1C64B572E8FE}" sibTransId="{D13D0531-DF8D-4D94-B747-E9FC93914B63}"/>
    <dgm:cxn modelId="{6C8A05E0-A15C-4E1F-81E7-10376AD0C0EC}" type="presOf" srcId="{7D79C11D-D7EC-45CA-A03D-3B1EDFD8562E}" destId="{887110DF-33BB-49A6-BF7E-E09AD577A160}" srcOrd="0" destOrd="0" presId="urn:microsoft.com/office/officeart/2005/8/layout/hList1"/>
    <dgm:cxn modelId="{09CF5EF0-82BE-4485-A0E8-B026F96B7E62}" type="presOf" srcId="{313B9815-9449-47AB-9857-F8895DF7F411}" destId="{A77058CD-3B28-47BB-9357-FADC18690F08}" srcOrd="0" destOrd="0" presId="urn:microsoft.com/office/officeart/2005/8/layout/hList1"/>
    <dgm:cxn modelId="{7030AEF2-6696-4430-A3A1-A7F8EC97DEF9}" type="presOf" srcId="{E839E743-484B-4140-B655-9BC7688AF6DC}" destId="{BCCC5384-D479-4BE2-8D69-889136ABF3FA}" srcOrd="0" destOrd="1" presId="urn:microsoft.com/office/officeart/2005/8/layout/hList1"/>
    <dgm:cxn modelId="{A931E0AF-B9B9-420D-BAB9-26C08CF5ABB3}" type="presParOf" srcId="{A77058CD-3B28-47BB-9357-FADC18690F08}" destId="{9C22D649-E5A6-4500-A5AB-1A442BFD5AA0}" srcOrd="0" destOrd="0" presId="urn:microsoft.com/office/officeart/2005/8/layout/hList1"/>
    <dgm:cxn modelId="{601961DD-2915-49D5-B8BF-AF12B49C5ACA}" type="presParOf" srcId="{9C22D649-E5A6-4500-A5AB-1A442BFD5AA0}" destId="{8BBB2F23-514A-478A-826C-1FEADD40E540}" srcOrd="0" destOrd="0" presId="urn:microsoft.com/office/officeart/2005/8/layout/hList1"/>
    <dgm:cxn modelId="{F74507D4-6AA1-4B40-85A3-64C977435534}" type="presParOf" srcId="{9C22D649-E5A6-4500-A5AB-1A442BFD5AA0}" destId="{BCCC5384-D479-4BE2-8D69-889136ABF3FA}" srcOrd="1" destOrd="0" presId="urn:microsoft.com/office/officeart/2005/8/layout/hList1"/>
    <dgm:cxn modelId="{EBDC6790-16D5-4BF5-9332-8E4A846A571C}" type="presParOf" srcId="{A77058CD-3B28-47BB-9357-FADC18690F08}" destId="{C7EAB255-992C-4565-BE50-02ABC3D785F8}" srcOrd="1" destOrd="0" presId="urn:microsoft.com/office/officeart/2005/8/layout/hList1"/>
    <dgm:cxn modelId="{F3FB970E-ADAA-4E78-9422-22BA69313EBD}" type="presParOf" srcId="{A77058CD-3B28-47BB-9357-FADC18690F08}" destId="{936EC21E-C826-4A0C-839F-8E3CE7ABD8A4}" srcOrd="2" destOrd="0" presId="urn:microsoft.com/office/officeart/2005/8/layout/hList1"/>
    <dgm:cxn modelId="{72F0FD36-244F-4C78-B223-B8302D3C4225}" type="presParOf" srcId="{936EC21E-C826-4A0C-839F-8E3CE7ABD8A4}" destId="{05DB4550-DFA9-4C69-B71C-5915C38E91B1}" srcOrd="0" destOrd="0" presId="urn:microsoft.com/office/officeart/2005/8/layout/hList1"/>
    <dgm:cxn modelId="{FB691E7B-18D9-4E0A-8AC3-74D20C75C2DB}" type="presParOf" srcId="{936EC21E-C826-4A0C-839F-8E3CE7ABD8A4}" destId="{37F59C0B-43FC-442D-83DB-8898DD75A615}" srcOrd="1" destOrd="0" presId="urn:microsoft.com/office/officeart/2005/8/layout/hList1"/>
    <dgm:cxn modelId="{180445D6-B464-46A4-9840-2611E6BB5EF5}" type="presParOf" srcId="{A77058CD-3B28-47BB-9357-FADC18690F08}" destId="{352ECAE8-C154-46C0-81EB-460807148119}" srcOrd="3" destOrd="0" presId="urn:microsoft.com/office/officeart/2005/8/layout/hList1"/>
    <dgm:cxn modelId="{312992B5-C200-4524-8E92-82EE8C909148}" type="presParOf" srcId="{A77058CD-3B28-47BB-9357-FADC18690F08}" destId="{189B6CDB-B90B-4338-BF98-F5F769934744}" srcOrd="4" destOrd="0" presId="urn:microsoft.com/office/officeart/2005/8/layout/hList1"/>
    <dgm:cxn modelId="{F3992F79-9771-4CF0-BA8F-A2056DBB2D1B}" type="presParOf" srcId="{189B6CDB-B90B-4338-BF98-F5F769934744}" destId="{DE5E050E-1B6F-4D30-AF3F-6DD3B2AE1F94}" srcOrd="0" destOrd="0" presId="urn:microsoft.com/office/officeart/2005/8/layout/hList1"/>
    <dgm:cxn modelId="{4530D214-B162-4892-855C-82D8EE9CEC85}" type="presParOf" srcId="{189B6CDB-B90B-4338-BF98-F5F769934744}" destId="{887110DF-33BB-49A6-BF7E-E09AD577A160}" srcOrd="1" destOrd="0" presId="urn:microsoft.com/office/officeart/2005/8/layout/h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15394A-9846-4830-8FD1-6042A8AC43D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E9F6126-D04C-40D1-A8D4-F0DD7E47E121}">
      <dgm:prSet/>
      <dgm:spPr/>
      <dgm:t>
        <a:bodyPr/>
        <a:lstStyle/>
        <a:p>
          <a:r>
            <a:rPr lang="en-GB" b="1"/>
            <a:t>Birmingham, UK:</a:t>
          </a:r>
          <a:endParaRPr lang="en-US"/>
        </a:p>
      </dgm:t>
    </dgm:pt>
    <dgm:pt modelId="{79AC8F56-D7F3-49DE-8F00-86AAC54637B1}" cxnId="{6BC7A258-92DD-410A-8F46-08EA91B39942}" type="parTrans">
      <dgm:prSet/>
      <dgm:spPr/>
      <dgm:t>
        <a:bodyPr/>
        <a:lstStyle/>
        <a:p>
          <a:endParaRPr lang="en-US"/>
        </a:p>
      </dgm:t>
    </dgm:pt>
    <dgm:pt modelId="{2F6D9652-65EE-47BA-9106-5D14BB616F28}" cxnId="{6BC7A258-92DD-410A-8F46-08EA91B39942}" type="sibTrans">
      <dgm:prSet/>
      <dgm:spPr/>
      <dgm:t>
        <a:bodyPr/>
        <a:lstStyle/>
        <a:p>
          <a:endParaRPr lang="en-US"/>
        </a:p>
      </dgm:t>
    </dgm:pt>
    <dgm:pt modelId="{5B32DD12-BA10-46B4-ABEC-9E1F04851DAB}">
      <dgm:prSet/>
      <dgm:spPr/>
      <dgm:t>
        <a:bodyPr/>
        <a:lstStyle/>
        <a:p>
          <a:r>
            <a:rPr lang="en-GB"/>
            <a:t>Strategic Hub: Positioned as a central hub, Birmingham provides easy accessibility and connectivity, essential for our operations and client reach.</a:t>
          </a:r>
          <a:endParaRPr lang="en-US"/>
        </a:p>
      </dgm:t>
    </dgm:pt>
    <dgm:pt modelId="{076C529B-F914-4194-A93B-E413E3FE45CE}" cxnId="{E97C0600-9C90-4BE9-8478-42AF9F7E7195}" type="parTrans">
      <dgm:prSet/>
      <dgm:spPr/>
      <dgm:t>
        <a:bodyPr/>
        <a:lstStyle/>
        <a:p>
          <a:endParaRPr lang="en-US"/>
        </a:p>
      </dgm:t>
    </dgm:pt>
    <dgm:pt modelId="{8558D210-BDCA-4B14-9665-1FB5504F1D32}" cxnId="{E97C0600-9C90-4BE9-8478-42AF9F7E7195}" type="sibTrans">
      <dgm:prSet/>
      <dgm:spPr/>
      <dgm:t>
        <a:bodyPr/>
        <a:lstStyle/>
        <a:p>
          <a:endParaRPr lang="en-US"/>
        </a:p>
      </dgm:t>
    </dgm:pt>
    <dgm:pt modelId="{B2D4B4CB-B4A4-4DC3-8D22-977B0DD7E326}">
      <dgm:prSet/>
      <dgm:spPr/>
      <dgm:t>
        <a:bodyPr/>
        <a:lstStyle/>
        <a:p>
          <a:r>
            <a:rPr lang="en-GB"/>
            <a:t>Growing Demand: The city's dynamic landscape presents a growing demand for sustainable energy solutions, creating an ideal market for our services.</a:t>
          </a:r>
          <a:endParaRPr lang="en-US"/>
        </a:p>
      </dgm:t>
    </dgm:pt>
    <dgm:pt modelId="{E305D203-35AB-4DC6-B527-3B66D3C1ED26}" cxnId="{446B4266-A313-4FF7-97C6-562096D97014}" type="parTrans">
      <dgm:prSet/>
      <dgm:spPr/>
      <dgm:t>
        <a:bodyPr/>
        <a:lstStyle/>
        <a:p>
          <a:endParaRPr lang="en-US"/>
        </a:p>
      </dgm:t>
    </dgm:pt>
    <dgm:pt modelId="{95773849-AFF1-4F27-8EB7-F35B01A4A253}" cxnId="{446B4266-A313-4FF7-97C6-562096D97014}" type="sibTrans">
      <dgm:prSet/>
      <dgm:spPr/>
      <dgm:t>
        <a:bodyPr/>
        <a:lstStyle/>
        <a:p>
          <a:endParaRPr lang="en-US"/>
        </a:p>
      </dgm:t>
    </dgm:pt>
    <dgm:pt modelId="{AE4D2105-F687-4FB6-BFF8-4B7F04F2EA6E}">
      <dgm:prSet/>
      <dgm:spPr/>
      <dgm:t>
        <a:bodyPr/>
        <a:lstStyle/>
        <a:p>
          <a:r>
            <a:rPr lang="en-GB"/>
            <a:t>Community Engagement: Birmingham's diverse community allows for meaningful engagement, fostering a collaborative approach to sustainable practices.</a:t>
          </a:r>
          <a:endParaRPr lang="en-US"/>
        </a:p>
      </dgm:t>
    </dgm:pt>
    <dgm:pt modelId="{B46865AD-371B-4A6F-8C4D-8454A228EE59}" cxnId="{96F3DDE4-C92B-4DC8-9EEB-78C61CE41DA8}" type="parTrans">
      <dgm:prSet/>
      <dgm:spPr/>
      <dgm:t>
        <a:bodyPr/>
        <a:lstStyle/>
        <a:p>
          <a:endParaRPr lang="en-US"/>
        </a:p>
      </dgm:t>
    </dgm:pt>
    <dgm:pt modelId="{9778C13E-559B-4E09-8156-E736317AAC50}" cxnId="{96F3DDE4-C92B-4DC8-9EEB-78C61CE41DA8}" type="sibTrans">
      <dgm:prSet/>
      <dgm:spPr/>
      <dgm:t>
        <a:bodyPr/>
        <a:lstStyle/>
        <a:p>
          <a:endParaRPr lang="en-US"/>
        </a:p>
      </dgm:t>
    </dgm:pt>
    <dgm:pt modelId="{628CBD96-AA67-44D7-B22D-8FDCE122B1D1}">
      <dgm:prSet/>
      <dgm:spPr/>
      <dgm:t>
        <a:bodyPr/>
        <a:lstStyle/>
        <a:p>
          <a:r>
            <a:rPr lang="en-GB" b="1"/>
            <a:t>Legal Entity: Limited Company</a:t>
          </a:r>
          <a:endParaRPr lang="en-US"/>
        </a:p>
      </dgm:t>
    </dgm:pt>
    <dgm:pt modelId="{3B6B83A7-E427-4FB4-856C-6DE094C7CD48}" cxnId="{3A41E744-2459-4DAB-9A31-CAC2365F6B76}" type="parTrans">
      <dgm:prSet/>
      <dgm:spPr/>
      <dgm:t>
        <a:bodyPr/>
        <a:lstStyle/>
        <a:p>
          <a:endParaRPr lang="en-US"/>
        </a:p>
      </dgm:t>
    </dgm:pt>
    <dgm:pt modelId="{42BC9C51-1F57-402C-A21B-CD0982F8114D}" cxnId="{3A41E744-2459-4DAB-9A31-CAC2365F6B76}" type="sibTrans">
      <dgm:prSet/>
      <dgm:spPr/>
      <dgm:t>
        <a:bodyPr/>
        <a:lstStyle/>
        <a:p>
          <a:endParaRPr lang="en-US"/>
        </a:p>
      </dgm:t>
    </dgm:pt>
    <dgm:pt modelId="{A6AD0EEF-CDEF-41BC-BC36-8A36BBF49BEA}">
      <dgm:prSet/>
      <dgm:spPr/>
      <dgm:t>
        <a:bodyPr/>
        <a:lstStyle/>
        <a:p>
          <a:r>
            <a:rPr lang="en-GB"/>
            <a:t>Transparent Structure: EcoPower Solutions Ltd operates as a Limited Company, ensuring a transparent and legally structured business.</a:t>
          </a:r>
          <a:endParaRPr lang="en-US"/>
        </a:p>
      </dgm:t>
    </dgm:pt>
    <dgm:pt modelId="{AAEC2E1B-2AF0-4BE5-9CD1-2E4A464A151A}" cxnId="{02E2B539-2A72-453C-B868-3CA4DFE125E5}" type="parTrans">
      <dgm:prSet/>
      <dgm:spPr/>
      <dgm:t>
        <a:bodyPr/>
        <a:lstStyle/>
        <a:p>
          <a:endParaRPr lang="en-US"/>
        </a:p>
      </dgm:t>
    </dgm:pt>
    <dgm:pt modelId="{036B55A4-5D0D-45F1-92F7-84529247EDB0}" cxnId="{02E2B539-2A72-453C-B868-3CA4DFE125E5}" type="sibTrans">
      <dgm:prSet/>
      <dgm:spPr/>
      <dgm:t>
        <a:bodyPr/>
        <a:lstStyle/>
        <a:p>
          <a:endParaRPr lang="en-US"/>
        </a:p>
      </dgm:t>
    </dgm:pt>
    <dgm:pt modelId="{BDBC1770-9461-4CBE-9EBB-9BF1C10B9E54}">
      <dgm:prSet/>
      <dgm:spPr/>
      <dgm:t>
        <a:bodyPr/>
        <a:lstStyle/>
        <a:p>
          <a:r>
            <a:rPr lang="en-GB" i="1"/>
            <a:t>Advantages:</a:t>
          </a:r>
          <a:endParaRPr lang="en-US"/>
        </a:p>
      </dgm:t>
    </dgm:pt>
    <dgm:pt modelId="{31D9B0B1-B487-4216-B792-46E500C37D16}" cxnId="{D9444CE6-5E71-4FFC-A4D1-D18AE6F736BC}" type="parTrans">
      <dgm:prSet/>
      <dgm:spPr/>
      <dgm:t>
        <a:bodyPr/>
        <a:lstStyle/>
        <a:p>
          <a:endParaRPr lang="en-US"/>
        </a:p>
      </dgm:t>
    </dgm:pt>
    <dgm:pt modelId="{3808B198-9127-4316-99D8-EAD738AB1E4C}" cxnId="{D9444CE6-5E71-4FFC-A4D1-D18AE6F736BC}" type="sibTrans">
      <dgm:prSet/>
      <dgm:spPr/>
      <dgm:t>
        <a:bodyPr/>
        <a:lstStyle/>
        <a:p>
          <a:endParaRPr lang="en-US"/>
        </a:p>
      </dgm:t>
    </dgm:pt>
    <dgm:pt modelId="{1598B2C0-4D63-45CA-8478-AEAE862D1A32}">
      <dgm:prSet/>
      <dgm:spPr/>
      <dgm:t>
        <a:bodyPr/>
        <a:lstStyle/>
        <a:p>
          <a:r>
            <a:rPr lang="en-GB" b="1"/>
            <a:t>Limited Liability:</a:t>
          </a:r>
          <a:r>
            <a:rPr lang="en-GB"/>
            <a:t> Protecting personal assets and minimizing financial risks.</a:t>
          </a:r>
          <a:endParaRPr lang="en-US"/>
        </a:p>
      </dgm:t>
    </dgm:pt>
    <dgm:pt modelId="{6529D303-E3F8-4D96-B475-1F05C16A8F49}" cxnId="{50021B20-1D10-43E4-A89A-9221BA31C01C}" type="parTrans">
      <dgm:prSet/>
      <dgm:spPr/>
      <dgm:t>
        <a:bodyPr/>
        <a:lstStyle/>
        <a:p>
          <a:endParaRPr lang="en-US"/>
        </a:p>
      </dgm:t>
    </dgm:pt>
    <dgm:pt modelId="{4244AF5D-4CDF-46D0-BDAF-3FBABF17A7B0}" cxnId="{50021B20-1D10-43E4-A89A-9221BA31C01C}" type="sibTrans">
      <dgm:prSet/>
      <dgm:spPr/>
      <dgm:t>
        <a:bodyPr/>
        <a:lstStyle/>
        <a:p>
          <a:endParaRPr lang="en-US"/>
        </a:p>
      </dgm:t>
    </dgm:pt>
    <dgm:pt modelId="{5604EDC6-79FD-4AB2-A66B-5E6C708EEF08}">
      <dgm:prSet/>
      <dgm:spPr/>
      <dgm:t>
        <a:bodyPr/>
        <a:lstStyle/>
        <a:p>
          <a:r>
            <a:rPr lang="en-GB" b="1"/>
            <a:t>Credibility:</a:t>
          </a:r>
          <a:r>
            <a:rPr lang="en-GB"/>
            <a:t> Enhancing credibility and trust among clients and investors.</a:t>
          </a:r>
          <a:endParaRPr lang="en-US"/>
        </a:p>
      </dgm:t>
    </dgm:pt>
    <dgm:pt modelId="{DC2F2394-6ED7-4539-A8B8-3D9282C00A34}" cxnId="{68253C54-FADE-4B80-9174-BF7A25757F85}" type="parTrans">
      <dgm:prSet/>
      <dgm:spPr/>
      <dgm:t>
        <a:bodyPr/>
        <a:lstStyle/>
        <a:p>
          <a:endParaRPr lang="en-US"/>
        </a:p>
      </dgm:t>
    </dgm:pt>
    <dgm:pt modelId="{1CA5DC2A-9B31-4677-B3AB-DC7186FF9696}" cxnId="{68253C54-FADE-4B80-9174-BF7A25757F85}" type="sibTrans">
      <dgm:prSet/>
      <dgm:spPr/>
      <dgm:t>
        <a:bodyPr/>
        <a:lstStyle/>
        <a:p>
          <a:endParaRPr lang="en-US"/>
        </a:p>
      </dgm:t>
    </dgm:pt>
    <dgm:pt modelId="{35B45139-39C8-488D-A33E-54EDB65E067F}">
      <dgm:prSet/>
      <dgm:spPr/>
      <dgm:t>
        <a:bodyPr/>
        <a:lstStyle/>
        <a:p>
          <a:r>
            <a:rPr lang="en-GB" b="1"/>
            <a:t>Ease of Funding:</a:t>
          </a:r>
          <a:r>
            <a:rPr lang="en-GB"/>
            <a:t> Facilitating access to diverse funding sources, critical for our growth.</a:t>
          </a:r>
          <a:endParaRPr lang="en-US"/>
        </a:p>
      </dgm:t>
    </dgm:pt>
    <dgm:pt modelId="{6F9B6278-62FB-4CE9-9320-63E39EEA71B3}" cxnId="{D93D455B-5E6C-4DC8-83A0-0731B2CCF87A}" type="parTrans">
      <dgm:prSet/>
      <dgm:spPr/>
      <dgm:t>
        <a:bodyPr/>
        <a:lstStyle/>
        <a:p>
          <a:endParaRPr lang="en-US"/>
        </a:p>
      </dgm:t>
    </dgm:pt>
    <dgm:pt modelId="{EE14994E-ED44-415D-B3D9-F44C8E0A379C}" cxnId="{D93D455B-5E6C-4DC8-83A0-0731B2CCF87A}" type="sibTrans">
      <dgm:prSet/>
      <dgm:spPr/>
      <dgm:t>
        <a:bodyPr/>
        <a:lstStyle/>
        <a:p>
          <a:endParaRPr lang="en-US"/>
        </a:p>
      </dgm:t>
    </dgm:pt>
    <dgm:pt modelId="{FD735428-1717-4628-A414-E433E86D6D71}" type="pres">
      <dgm:prSet presAssocID="{B515394A-9846-4830-8FD1-6042A8AC43D9}" presName="linear" presStyleCnt="0">
        <dgm:presLayoutVars>
          <dgm:animLvl val="lvl"/>
          <dgm:resizeHandles val="exact"/>
        </dgm:presLayoutVars>
      </dgm:prSet>
      <dgm:spPr/>
    </dgm:pt>
    <dgm:pt modelId="{6CD60D84-1482-476F-A812-71F06CC55EC2}" type="pres">
      <dgm:prSet presAssocID="{8E9F6126-D04C-40D1-A8D4-F0DD7E47E121}" presName="parentText" presStyleLbl="node1" presStyleIdx="0" presStyleCnt="2">
        <dgm:presLayoutVars>
          <dgm:chMax val="0"/>
          <dgm:bulletEnabled val="1"/>
        </dgm:presLayoutVars>
      </dgm:prSet>
      <dgm:spPr/>
    </dgm:pt>
    <dgm:pt modelId="{7BFED631-916F-4A72-A6FE-EF5D14603B2F}" type="pres">
      <dgm:prSet presAssocID="{8E9F6126-D04C-40D1-A8D4-F0DD7E47E121}" presName="childText" presStyleLbl="revTx" presStyleIdx="0" presStyleCnt="2">
        <dgm:presLayoutVars>
          <dgm:bulletEnabled val="1"/>
        </dgm:presLayoutVars>
      </dgm:prSet>
      <dgm:spPr/>
    </dgm:pt>
    <dgm:pt modelId="{9DC57369-D641-4974-B1C7-BA6CEE697606}" type="pres">
      <dgm:prSet presAssocID="{628CBD96-AA67-44D7-B22D-8FDCE122B1D1}" presName="parentText" presStyleLbl="node1" presStyleIdx="1" presStyleCnt="2">
        <dgm:presLayoutVars>
          <dgm:chMax val="0"/>
          <dgm:bulletEnabled val="1"/>
        </dgm:presLayoutVars>
      </dgm:prSet>
      <dgm:spPr/>
    </dgm:pt>
    <dgm:pt modelId="{68A73F23-6B23-4542-A66F-0B236E2D2352}" type="pres">
      <dgm:prSet presAssocID="{628CBD96-AA67-44D7-B22D-8FDCE122B1D1}" presName="childText" presStyleLbl="revTx" presStyleIdx="1" presStyleCnt="2">
        <dgm:presLayoutVars>
          <dgm:bulletEnabled val="1"/>
        </dgm:presLayoutVars>
      </dgm:prSet>
      <dgm:spPr/>
    </dgm:pt>
  </dgm:ptLst>
  <dgm:cxnLst>
    <dgm:cxn modelId="{E97C0600-9C90-4BE9-8478-42AF9F7E7195}" srcId="{8E9F6126-D04C-40D1-A8D4-F0DD7E47E121}" destId="{5B32DD12-BA10-46B4-ABEC-9E1F04851DAB}" srcOrd="0" destOrd="0" parTransId="{076C529B-F914-4194-A93B-E413E3FE45CE}" sibTransId="{8558D210-BDCA-4B14-9665-1FB5504F1D32}"/>
    <dgm:cxn modelId="{0CA67B04-F3B2-4AD6-B9E9-1F4E60F9EEEB}" type="presOf" srcId="{B515394A-9846-4830-8FD1-6042A8AC43D9}" destId="{FD735428-1717-4628-A414-E433E86D6D71}" srcOrd="0" destOrd="0" presId="urn:microsoft.com/office/officeart/2005/8/layout/vList2"/>
    <dgm:cxn modelId="{50021B20-1D10-43E4-A89A-9221BA31C01C}" srcId="{628CBD96-AA67-44D7-B22D-8FDCE122B1D1}" destId="{1598B2C0-4D63-45CA-8478-AEAE862D1A32}" srcOrd="2" destOrd="0" parTransId="{6529D303-E3F8-4D96-B475-1F05C16A8F49}" sibTransId="{4244AF5D-4CDF-46D0-BDAF-3FBABF17A7B0}"/>
    <dgm:cxn modelId="{9023C121-31CE-4B43-A29E-68EAA015AE8F}" type="presOf" srcId="{BDBC1770-9461-4CBE-9EBB-9BF1C10B9E54}" destId="{68A73F23-6B23-4542-A66F-0B236E2D2352}" srcOrd="0" destOrd="1" presId="urn:microsoft.com/office/officeart/2005/8/layout/vList2"/>
    <dgm:cxn modelId="{FC81592C-9C5E-4591-8899-9DA5377A5E3B}" type="presOf" srcId="{8E9F6126-D04C-40D1-A8D4-F0DD7E47E121}" destId="{6CD60D84-1482-476F-A812-71F06CC55EC2}" srcOrd="0" destOrd="0" presId="urn:microsoft.com/office/officeart/2005/8/layout/vList2"/>
    <dgm:cxn modelId="{30EC4039-CF5B-4848-A28B-454E818C3116}" type="presOf" srcId="{1598B2C0-4D63-45CA-8478-AEAE862D1A32}" destId="{68A73F23-6B23-4542-A66F-0B236E2D2352}" srcOrd="0" destOrd="2" presId="urn:microsoft.com/office/officeart/2005/8/layout/vList2"/>
    <dgm:cxn modelId="{02E2B539-2A72-453C-B868-3CA4DFE125E5}" srcId="{628CBD96-AA67-44D7-B22D-8FDCE122B1D1}" destId="{A6AD0EEF-CDEF-41BC-BC36-8A36BBF49BEA}" srcOrd="0" destOrd="0" parTransId="{AAEC2E1B-2AF0-4BE5-9CD1-2E4A464A151A}" sibTransId="{036B55A4-5D0D-45F1-92F7-84529247EDB0}"/>
    <dgm:cxn modelId="{D93D455B-5E6C-4DC8-83A0-0731B2CCF87A}" srcId="{628CBD96-AA67-44D7-B22D-8FDCE122B1D1}" destId="{35B45139-39C8-488D-A33E-54EDB65E067F}" srcOrd="4" destOrd="0" parTransId="{6F9B6278-62FB-4CE9-9320-63E39EEA71B3}" sibTransId="{EE14994E-ED44-415D-B3D9-F44C8E0A379C}"/>
    <dgm:cxn modelId="{90509E60-CF76-4050-ACC2-0DDF60A4549E}" type="presOf" srcId="{5B32DD12-BA10-46B4-ABEC-9E1F04851DAB}" destId="{7BFED631-916F-4A72-A6FE-EF5D14603B2F}" srcOrd="0" destOrd="0" presId="urn:microsoft.com/office/officeart/2005/8/layout/vList2"/>
    <dgm:cxn modelId="{3A41E744-2459-4DAB-9A31-CAC2365F6B76}" srcId="{B515394A-9846-4830-8FD1-6042A8AC43D9}" destId="{628CBD96-AA67-44D7-B22D-8FDCE122B1D1}" srcOrd="1" destOrd="0" parTransId="{3B6B83A7-E427-4FB4-856C-6DE094C7CD48}" sibTransId="{42BC9C51-1F57-402C-A21B-CD0982F8114D}"/>
    <dgm:cxn modelId="{446B4266-A313-4FF7-97C6-562096D97014}" srcId="{8E9F6126-D04C-40D1-A8D4-F0DD7E47E121}" destId="{B2D4B4CB-B4A4-4DC3-8D22-977B0DD7E326}" srcOrd="1" destOrd="0" parTransId="{E305D203-35AB-4DC6-B527-3B66D3C1ED26}" sibTransId="{95773849-AFF1-4F27-8EB7-F35B01A4A253}"/>
    <dgm:cxn modelId="{2C155446-47BC-4A67-9B57-2A3677E5E93A}" type="presOf" srcId="{5604EDC6-79FD-4AB2-A66B-5E6C708EEF08}" destId="{68A73F23-6B23-4542-A66F-0B236E2D2352}" srcOrd="0" destOrd="3" presId="urn:microsoft.com/office/officeart/2005/8/layout/vList2"/>
    <dgm:cxn modelId="{003A3848-3981-40BB-BC5A-756354A95AB2}" type="presOf" srcId="{A6AD0EEF-CDEF-41BC-BC36-8A36BBF49BEA}" destId="{68A73F23-6B23-4542-A66F-0B236E2D2352}" srcOrd="0" destOrd="0" presId="urn:microsoft.com/office/officeart/2005/8/layout/vList2"/>
    <dgm:cxn modelId="{68253C54-FADE-4B80-9174-BF7A25757F85}" srcId="{628CBD96-AA67-44D7-B22D-8FDCE122B1D1}" destId="{5604EDC6-79FD-4AB2-A66B-5E6C708EEF08}" srcOrd="3" destOrd="0" parTransId="{DC2F2394-6ED7-4539-A8B8-3D9282C00A34}" sibTransId="{1CA5DC2A-9B31-4677-B3AB-DC7186FF9696}"/>
    <dgm:cxn modelId="{A2E72E56-356D-4D7D-B47F-4F9015DB98E5}" type="presOf" srcId="{B2D4B4CB-B4A4-4DC3-8D22-977B0DD7E326}" destId="{7BFED631-916F-4A72-A6FE-EF5D14603B2F}" srcOrd="0" destOrd="1" presId="urn:microsoft.com/office/officeart/2005/8/layout/vList2"/>
    <dgm:cxn modelId="{6BC7A258-92DD-410A-8F46-08EA91B39942}" srcId="{B515394A-9846-4830-8FD1-6042A8AC43D9}" destId="{8E9F6126-D04C-40D1-A8D4-F0DD7E47E121}" srcOrd="0" destOrd="0" parTransId="{79AC8F56-D7F3-49DE-8F00-86AAC54637B1}" sibTransId="{2F6D9652-65EE-47BA-9106-5D14BB616F28}"/>
    <dgm:cxn modelId="{428A6D91-6920-4578-92CF-1395D00ED772}" type="presOf" srcId="{35B45139-39C8-488D-A33E-54EDB65E067F}" destId="{68A73F23-6B23-4542-A66F-0B236E2D2352}" srcOrd="0" destOrd="4" presId="urn:microsoft.com/office/officeart/2005/8/layout/vList2"/>
    <dgm:cxn modelId="{8EA529A2-A083-4B04-95B6-C9100625CE91}" type="presOf" srcId="{AE4D2105-F687-4FB6-BFF8-4B7F04F2EA6E}" destId="{7BFED631-916F-4A72-A6FE-EF5D14603B2F}" srcOrd="0" destOrd="2" presId="urn:microsoft.com/office/officeart/2005/8/layout/vList2"/>
    <dgm:cxn modelId="{085CDEDC-2AD9-46EF-95A4-E6AE93388F8D}" type="presOf" srcId="{628CBD96-AA67-44D7-B22D-8FDCE122B1D1}" destId="{9DC57369-D641-4974-B1C7-BA6CEE697606}" srcOrd="0" destOrd="0" presId="urn:microsoft.com/office/officeart/2005/8/layout/vList2"/>
    <dgm:cxn modelId="{96F3DDE4-C92B-4DC8-9EEB-78C61CE41DA8}" srcId="{8E9F6126-D04C-40D1-A8D4-F0DD7E47E121}" destId="{AE4D2105-F687-4FB6-BFF8-4B7F04F2EA6E}" srcOrd="2" destOrd="0" parTransId="{B46865AD-371B-4A6F-8C4D-8454A228EE59}" sibTransId="{9778C13E-559B-4E09-8156-E736317AAC50}"/>
    <dgm:cxn modelId="{D9444CE6-5E71-4FFC-A4D1-D18AE6F736BC}" srcId="{628CBD96-AA67-44D7-B22D-8FDCE122B1D1}" destId="{BDBC1770-9461-4CBE-9EBB-9BF1C10B9E54}" srcOrd="1" destOrd="0" parTransId="{31D9B0B1-B487-4216-B792-46E500C37D16}" sibTransId="{3808B198-9127-4316-99D8-EAD738AB1E4C}"/>
    <dgm:cxn modelId="{440CD5F5-0415-4DDF-B15E-368AD7DE6FA8}" type="presParOf" srcId="{FD735428-1717-4628-A414-E433E86D6D71}" destId="{6CD60D84-1482-476F-A812-71F06CC55EC2}" srcOrd="0" destOrd="0" presId="urn:microsoft.com/office/officeart/2005/8/layout/vList2"/>
    <dgm:cxn modelId="{906D0C43-7417-4714-BB0A-7A6C9ED7A146}" type="presParOf" srcId="{FD735428-1717-4628-A414-E433E86D6D71}" destId="{7BFED631-916F-4A72-A6FE-EF5D14603B2F}" srcOrd="1" destOrd="0" presId="urn:microsoft.com/office/officeart/2005/8/layout/vList2"/>
    <dgm:cxn modelId="{8D39E109-3BA9-4183-86C3-7C79C84D996C}" type="presParOf" srcId="{FD735428-1717-4628-A414-E433E86D6D71}" destId="{9DC57369-D641-4974-B1C7-BA6CEE697606}" srcOrd="2" destOrd="0" presId="urn:microsoft.com/office/officeart/2005/8/layout/vList2"/>
    <dgm:cxn modelId="{F3DC6E86-F3D2-46F2-8D78-64569FD373C8}" type="presParOf" srcId="{FD735428-1717-4628-A414-E433E86D6D71}" destId="{68A73F23-6B23-4542-A66F-0B236E2D2352}" srcOrd="3"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B6DA04-8921-423B-8582-170ED541216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8C6D857-43C9-4FCB-BCBD-737D46BE151D}">
      <dgm:prSet/>
      <dgm:spPr/>
      <dgm:t>
        <a:bodyPr/>
        <a:lstStyle/>
        <a:p>
          <a:r>
            <a:rPr lang="en-GB" b="1"/>
            <a:t>Residential:</a:t>
          </a:r>
          <a:endParaRPr lang="en-US"/>
        </a:p>
      </dgm:t>
    </dgm:pt>
    <dgm:pt modelId="{78863FC5-A890-4675-A8AF-B0C9915C9C99}" cxnId="{9FC944A0-2814-4060-BC0C-EA78741D5924}" type="parTrans">
      <dgm:prSet/>
      <dgm:spPr/>
      <dgm:t>
        <a:bodyPr/>
        <a:lstStyle/>
        <a:p>
          <a:endParaRPr lang="en-US"/>
        </a:p>
      </dgm:t>
    </dgm:pt>
    <dgm:pt modelId="{FFC0E0AA-B7E0-4F25-9EBF-2B8B8D40995D}" cxnId="{9FC944A0-2814-4060-BC0C-EA78741D5924}" type="sibTrans">
      <dgm:prSet/>
      <dgm:spPr/>
      <dgm:t>
        <a:bodyPr/>
        <a:lstStyle/>
        <a:p>
          <a:endParaRPr lang="en-US"/>
        </a:p>
      </dgm:t>
    </dgm:pt>
    <dgm:pt modelId="{D6F7E2FB-C0A9-4B79-8270-C9A6B56B6D16}">
      <dgm:prSet/>
      <dgm:spPr/>
      <dgm:t>
        <a:bodyPr/>
        <a:lstStyle/>
        <a:p>
          <a:r>
            <a:rPr lang="en-GB"/>
            <a:t>Market Focus: Homeowners seeking sustainable and cost-effective energy solutions.</a:t>
          </a:r>
          <a:endParaRPr lang="en-US"/>
        </a:p>
      </dgm:t>
    </dgm:pt>
    <dgm:pt modelId="{A80F843F-B201-4C44-AAE0-FEC667F5002F}" cxnId="{8CA49E07-1420-433D-93E0-DC5D02A4D5D2}" type="parTrans">
      <dgm:prSet/>
      <dgm:spPr/>
      <dgm:t>
        <a:bodyPr/>
        <a:lstStyle/>
        <a:p>
          <a:endParaRPr lang="en-US"/>
        </a:p>
      </dgm:t>
    </dgm:pt>
    <dgm:pt modelId="{B0B1470C-0A51-4D21-BC43-93E4E42EBC13}" cxnId="{8CA49E07-1420-433D-93E0-DC5D02A4D5D2}" type="sibTrans">
      <dgm:prSet/>
      <dgm:spPr/>
      <dgm:t>
        <a:bodyPr/>
        <a:lstStyle/>
        <a:p>
          <a:endParaRPr lang="en-US"/>
        </a:p>
      </dgm:t>
    </dgm:pt>
    <dgm:pt modelId="{AE1B9ABA-EE4E-4317-B60E-D3031851AA45}">
      <dgm:prSet/>
      <dgm:spPr/>
      <dgm:t>
        <a:bodyPr/>
        <a:lstStyle/>
        <a:p>
          <a:r>
            <a:rPr lang="en-GB"/>
            <a:t>Strategy: Tailoring affordable solar packages with user-friendly monitoring systems for individual households.</a:t>
          </a:r>
          <a:endParaRPr lang="en-US"/>
        </a:p>
      </dgm:t>
    </dgm:pt>
    <dgm:pt modelId="{7EFC935E-BFE7-4B7B-8717-C43AC999C7C8}" cxnId="{D5F8074A-8189-4DC4-8A58-1A58D5E28D30}" type="parTrans">
      <dgm:prSet/>
      <dgm:spPr/>
      <dgm:t>
        <a:bodyPr/>
        <a:lstStyle/>
        <a:p>
          <a:endParaRPr lang="en-US"/>
        </a:p>
      </dgm:t>
    </dgm:pt>
    <dgm:pt modelId="{1B78686B-881F-4654-B869-B8AA3CD439CA}" cxnId="{D5F8074A-8189-4DC4-8A58-1A58D5E28D30}" type="sibTrans">
      <dgm:prSet/>
      <dgm:spPr/>
      <dgm:t>
        <a:bodyPr/>
        <a:lstStyle/>
        <a:p>
          <a:endParaRPr lang="en-US"/>
        </a:p>
      </dgm:t>
    </dgm:pt>
    <dgm:pt modelId="{0DA8A801-EBE4-49BC-A640-4197D64C03B4}">
      <dgm:prSet/>
      <dgm:spPr/>
      <dgm:t>
        <a:bodyPr/>
        <a:lstStyle/>
        <a:p>
          <a:r>
            <a:rPr lang="en-GB" b="1"/>
            <a:t>Commercial</a:t>
          </a:r>
          <a:r>
            <a:rPr lang="en-GB"/>
            <a:t>:</a:t>
          </a:r>
          <a:endParaRPr lang="en-US"/>
        </a:p>
      </dgm:t>
    </dgm:pt>
    <dgm:pt modelId="{BF5DCFE6-A3E7-4FDE-B0C2-5C44495CD81B}" cxnId="{EE230659-0A61-42CC-9B29-8584BE1FA714}" type="parTrans">
      <dgm:prSet/>
      <dgm:spPr/>
      <dgm:t>
        <a:bodyPr/>
        <a:lstStyle/>
        <a:p>
          <a:endParaRPr lang="en-US"/>
        </a:p>
      </dgm:t>
    </dgm:pt>
    <dgm:pt modelId="{0B13D397-C64E-48E8-A842-432EFA60732C}" cxnId="{EE230659-0A61-42CC-9B29-8584BE1FA714}" type="sibTrans">
      <dgm:prSet/>
      <dgm:spPr/>
      <dgm:t>
        <a:bodyPr/>
        <a:lstStyle/>
        <a:p>
          <a:endParaRPr lang="en-US"/>
        </a:p>
      </dgm:t>
    </dgm:pt>
    <dgm:pt modelId="{4D132B5B-F795-4CC0-BB7E-3174E3F1CE66}">
      <dgm:prSet/>
      <dgm:spPr/>
      <dgm:t>
        <a:bodyPr/>
        <a:lstStyle/>
        <a:p>
          <a:r>
            <a:rPr lang="en-GB"/>
            <a:t>Market Focus: Businesses aiming to reduce operational costs and enhance their environmental footprint.</a:t>
          </a:r>
          <a:endParaRPr lang="en-US"/>
        </a:p>
      </dgm:t>
    </dgm:pt>
    <dgm:pt modelId="{C8E23361-18AC-41A0-BF66-58E50CE8DCF4}" cxnId="{331B07F4-3B22-4B9C-9FC7-787262ACF317}" type="parTrans">
      <dgm:prSet/>
      <dgm:spPr/>
      <dgm:t>
        <a:bodyPr/>
        <a:lstStyle/>
        <a:p>
          <a:endParaRPr lang="en-US"/>
        </a:p>
      </dgm:t>
    </dgm:pt>
    <dgm:pt modelId="{B150759D-A647-44C9-A7BE-DAA404788A0D}" cxnId="{331B07F4-3B22-4B9C-9FC7-787262ACF317}" type="sibTrans">
      <dgm:prSet/>
      <dgm:spPr/>
      <dgm:t>
        <a:bodyPr/>
        <a:lstStyle/>
        <a:p>
          <a:endParaRPr lang="en-US"/>
        </a:p>
      </dgm:t>
    </dgm:pt>
    <dgm:pt modelId="{DB58263F-44B5-48A7-A4BD-81CD18AC73B0}">
      <dgm:prSet/>
      <dgm:spPr/>
      <dgm:t>
        <a:bodyPr/>
        <a:lstStyle/>
        <a:p>
          <a:r>
            <a:rPr lang="en-GB"/>
            <a:t>Strategy: Offering scalable solar solutions, emphasizing long-term cost savings, and customized energy plans.</a:t>
          </a:r>
          <a:endParaRPr lang="en-US"/>
        </a:p>
      </dgm:t>
    </dgm:pt>
    <dgm:pt modelId="{B7F35A95-8A70-4A7F-8AED-FBFC3FC50447}" cxnId="{21D11F56-3D28-4D97-A824-E190215C0C48}" type="parTrans">
      <dgm:prSet/>
      <dgm:spPr/>
      <dgm:t>
        <a:bodyPr/>
        <a:lstStyle/>
        <a:p>
          <a:endParaRPr lang="en-US"/>
        </a:p>
      </dgm:t>
    </dgm:pt>
    <dgm:pt modelId="{83B5316D-CFD2-424E-B7BF-C6996AF6C7DF}" cxnId="{21D11F56-3D28-4D97-A824-E190215C0C48}" type="sibTrans">
      <dgm:prSet/>
      <dgm:spPr/>
      <dgm:t>
        <a:bodyPr/>
        <a:lstStyle/>
        <a:p>
          <a:endParaRPr lang="en-US"/>
        </a:p>
      </dgm:t>
    </dgm:pt>
    <dgm:pt modelId="{E3187779-DEA5-44A1-85EE-3A4AAD0B7EB7}">
      <dgm:prSet/>
      <dgm:spPr/>
      <dgm:t>
        <a:bodyPr/>
        <a:lstStyle/>
        <a:p>
          <a:r>
            <a:rPr lang="en-GB" b="1"/>
            <a:t>Public Institutions:</a:t>
          </a:r>
          <a:endParaRPr lang="en-US"/>
        </a:p>
      </dgm:t>
    </dgm:pt>
    <dgm:pt modelId="{25795898-B69B-414A-8D00-AF44797C59CE}" cxnId="{602964B2-B880-4E2D-9999-B5CB94CEADC3}" type="parTrans">
      <dgm:prSet/>
      <dgm:spPr/>
      <dgm:t>
        <a:bodyPr/>
        <a:lstStyle/>
        <a:p>
          <a:endParaRPr lang="en-US"/>
        </a:p>
      </dgm:t>
    </dgm:pt>
    <dgm:pt modelId="{12FC6D81-4EF8-49D3-9AC4-0DF94FAD53D6}" cxnId="{602964B2-B880-4E2D-9999-B5CB94CEADC3}" type="sibTrans">
      <dgm:prSet/>
      <dgm:spPr/>
      <dgm:t>
        <a:bodyPr/>
        <a:lstStyle/>
        <a:p>
          <a:endParaRPr lang="en-US"/>
        </a:p>
      </dgm:t>
    </dgm:pt>
    <dgm:pt modelId="{04E133AE-D6DE-4026-883C-5686AA560E57}">
      <dgm:prSet/>
      <dgm:spPr/>
      <dgm:t>
        <a:bodyPr/>
        <a:lstStyle/>
        <a:p>
          <a:r>
            <a:rPr lang="en-GB"/>
            <a:t>Market Focus: Schools, hospitals, and government entities committed to environmental responsibility.</a:t>
          </a:r>
          <a:endParaRPr lang="en-US"/>
        </a:p>
      </dgm:t>
    </dgm:pt>
    <dgm:pt modelId="{5121FCCD-7D5E-4E68-B29D-AC65350AFCC1}" cxnId="{C439655F-69E9-4DAD-94F1-33CF9A3669E1}" type="parTrans">
      <dgm:prSet/>
      <dgm:spPr/>
      <dgm:t>
        <a:bodyPr/>
        <a:lstStyle/>
        <a:p>
          <a:endParaRPr lang="en-US"/>
        </a:p>
      </dgm:t>
    </dgm:pt>
    <dgm:pt modelId="{3710F182-27B4-4B09-B5F8-1F6D49556B66}" cxnId="{C439655F-69E9-4DAD-94F1-33CF9A3669E1}" type="sibTrans">
      <dgm:prSet/>
      <dgm:spPr/>
      <dgm:t>
        <a:bodyPr/>
        <a:lstStyle/>
        <a:p>
          <a:endParaRPr lang="en-US"/>
        </a:p>
      </dgm:t>
    </dgm:pt>
    <dgm:pt modelId="{C55E91B3-DD24-45D7-A6FA-5D34CD128DDB}">
      <dgm:prSet/>
      <dgm:spPr/>
      <dgm:t>
        <a:bodyPr/>
        <a:lstStyle/>
        <a:p>
          <a:r>
            <a:rPr lang="en-GB"/>
            <a:t>Strategy: Providing comprehensive solar installations with an emphasis on community impact and long-term savings.</a:t>
          </a:r>
          <a:endParaRPr lang="en-US"/>
        </a:p>
      </dgm:t>
    </dgm:pt>
    <dgm:pt modelId="{487978E4-5C68-4326-84D4-7DB625AEAE36}" cxnId="{A0B43C3C-1045-4FBF-8A89-5083D2F9FA65}" type="parTrans">
      <dgm:prSet/>
      <dgm:spPr/>
      <dgm:t>
        <a:bodyPr/>
        <a:lstStyle/>
        <a:p>
          <a:endParaRPr lang="en-US"/>
        </a:p>
      </dgm:t>
    </dgm:pt>
    <dgm:pt modelId="{B3EB3747-DFF9-4013-9398-79DED6BA72C9}" cxnId="{A0B43C3C-1045-4FBF-8A89-5083D2F9FA65}" type="sibTrans">
      <dgm:prSet/>
      <dgm:spPr/>
      <dgm:t>
        <a:bodyPr/>
        <a:lstStyle/>
        <a:p>
          <a:endParaRPr lang="en-US"/>
        </a:p>
      </dgm:t>
    </dgm:pt>
    <dgm:pt modelId="{A0CDDD8A-B5AD-460A-BD45-8460A1601E30}" type="pres">
      <dgm:prSet presAssocID="{B5B6DA04-8921-423B-8582-170ED5412169}" presName="diagram" presStyleCnt="0">
        <dgm:presLayoutVars>
          <dgm:dir/>
          <dgm:resizeHandles val="exact"/>
        </dgm:presLayoutVars>
      </dgm:prSet>
      <dgm:spPr/>
    </dgm:pt>
    <dgm:pt modelId="{90CDB65E-AE71-4BF7-84D0-FA46F4D5BB12}" type="pres">
      <dgm:prSet presAssocID="{48C6D857-43C9-4FCB-BCBD-737D46BE151D}" presName="node" presStyleLbl="node1" presStyleIdx="0" presStyleCnt="3">
        <dgm:presLayoutVars>
          <dgm:bulletEnabled val="1"/>
        </dgm:presLayoutVars>
      </dgm:prSet>
      <dgm:spPr/>
    </dgm:pt>
    <dgm:pt modelId="{0F4E343F-D101-4525-BC89-BB22CB14C8C2}" type="pres">
      <dgm:prSet presAssocID="{FFC0E0AA-B7E0-4F25-9EBF-2B8B8D40995D}" presName="sibTrans" presStyleCnt="0"/>
      <dgm:spPr/>
    </dgm:pt>
    <dgm:pt modelId="{D4A8EEFB-FD4A-4928-BB73-FEDAD72FE09C}" type="pres">
      <dgm:prSet presAssocID="{0DA8A801-EBE4-49BC-A640-4197D64C03B4}" presName="node" presStyleLbl="node1" presStyleIdx="1" presStyleCnt="3">
        <dgm:presLayoutVars>
          <dgm:bulletEnabled val="1"/>
        </dgm:presLayoutVars>
      </dgm:prSet>
      <dgm:spPr/>
    </dgm:pt>
    <dgm:pt modelId="{7B8429D2-D31C-4A16-B272-F3E9138E5086}" type="pres">
      <dgm:prSet presAssocID="{0B13D397-C64E-48E8-A842-432EFA60732C}" presName="sibTrans" presStyleCnt="0"/>
      <dgm:spPr/>
    </dgm:pt>
    <dgm:pt modelId="{26BFDE7B-928A-43AF-B65B-2E0EEF9CD5C7}" type="pres">
      <dgm:prSet presAssocID="{E3187779-DEA5-44A1-85EE-3A4AAD0B7EB7}" presName="node" presStyleLbl="node1" presStyleIdx="2" presStyleCnt="3">
        <dgm:presLayoutVars>
          <dgm:bulletEnabled val="1"/>
        </dgm:presLayoutVars>
      </dgm:prSet>
      <dgm:spPr/>
    </dgm:pt>
  </dgm:ptLst>
  <dgm:cxnLst>
    <dgm:cxn modelId="{8CA49E07-1420-433D-93E0-DC5D02A4D5D2}" srcId="{48C6D857-43C9-4FCB-BCBD-737D46BE151D}" destId="{D6F7E2FB-C0A9-4B79-8270-C9A6B56B6D16}" srcOrd="0" destOrd="0" parTransId="{A80F843F-B201-4C44-AAE0-FEC667F5002F}" sibTransId="{B0B1470C-0A51-4D21-BC43-93E4E42EBC13}"/>
    <dgm:cxn modelId="{1B75261F-CF4B-4793-8A01-37C9A5EF4A03}" type="presOf" srcId="{04E133AE-D6DE-4026-883C-5686AA560E57}" destId="{26BFDE7B-928A-43AF-B65B-2E0EEF9CD5C7}" srcOrd="0" destOrd="1" presId="urn:microsoft.com/office/officeart/2005/8/layout/default"/>
    <dgm:cxn modelId="{05136E39-90E1-4576-9863-A8BCF7307F33}" type="presOf" srcId="{E3187779-DEA5-44A1-85EE-3A4AAD0B7EB7}" destId="{26BFDE7B-928A-43AF-B65B-2E0EEF9CD5C7}" srcOrd="0" destOrd="0" presId="urn:microsoft.com/office/officeart/2005/8/layout/default"/>
    <dgm:cxn modelId="{A0B43C3C-1045-4FBF-8A89-5083D2F9FA65}" srcId="{E3187779-DEA5-44A1-85EE-3A4AAD0B7EB7}" destId="{C55E91B3-DD24-45D7-A6FA-5D34CD128DDB}" srcOrd="1" destOrd="0" parTransId="{487978E4-5C68-4326-84D4-7DB625AEAE36}" sibTransId="{B3EB3747-DFF9-4013-9398-79DED6BA72C9}"/>
    <dgm:cxn modelId="{C439655F-69E9-4DAD-94F1-33CF9A3669E1}" srcId="{E3187779-DEA5-44A1-85EE-3A4AAD0B7EB7}" destId="{04E133AE-D6DE-4026-883C-5686AA560E57}" srcOrd="0" destOrd="0" parTransId="{5121FCCD-7D5E-4E68-B29D-AC65350AFCC1}" sibTransId="{3710F182-27B4-4B09-B5F8-1F6D49556B66}"/>
    <dgm:cxn modelId="{AF78C242-5497-43EF-980B-03F73DDEF669}" type="presOf" srcId="{4D132B5B-F795-4CC0-BB7E-3174E3F1CE66}" destId="{D4A8EEFB-FD4A-4928-BB73-FEDAD72FE09C}" srcOrd="0" destOrd="1" presId="urn:microsoft.com/office/officeart/2005/8/layout/default"/>
    <dgm:cxn modelId="{C5AFAC48-FC85-4A5D-B238-3487D47EBE89}" type="presOf" srcId="{D6F7E2FB-C0A9-4B79-8270-C9A6B56B6D16}" destId="{90CDB65E-AE71-4BF7-84D0-FA46F4D5BB12}" srcOrd="0" destOrd="1" presId="urn:microsoft.com/office/officeart/2005/8/layout/default"/>
    <dgm:cxn modelId="{D5F8074A-8189-4DC4-8A58-1A58D5E28D30}" srcId="{48C6D857-43C9-4FCB-BCBD-737D46BE151D}" destId="{AE1B9ABA-EE4E-4317-B60E-D3031851AA45}" srcOrd="1" destOrd="0" parTransId="{7EFC935E-BFE7-4B7B-8717-C43AC999C7C8}" sibTransId="{1B78686B-881F-4654-B869-B8AA3CD439CA}"/>
    <dgm:cxn modelId="{21D11F56-3D28-4D97-A824-E190215C0C48}" srcId="{0DA8A801-EBE4-49BC-A640-4197D64C03B4}" destId="{DB58263F-44B5-48A7-A4BD-81CD18AC73B0}" srcOrd="1" destOrd="0" parTransId="{B7F35A95-8A70-4A7F-8AED-FBFC3FC50447}" sibTransId="{83B5316D-CFD2-424E-B7BF-C6996AF6C7DF}"/>
    <dgm:cxn modelId="{42AB6076-759D-4DF0-980F-00DAC2769997}" type="presOf" srcId="{AE1B9ABA-EE4E-4317-B60E-D3031851AA45}" destId="{90CDB65E-AE71-4BF7-84D0-FA46F4D5BB12}" srcOrd="0" destOrd="2" presId="urn:microsoft.com/office/officeart/2005/8/layout/default"/>
    <dgm:cxn modelId="{EE230659-0A61-42CC-9B29-8584BE1FA714}" srcId="{B5B6DA04-8921-423B-8582-170ED5412169}" destId="{0DA8A801-EBE4-49BC-A640-4197D64C03B4}" srcOrd="1" destOrd="0" parTransId="{BF5DCFE6-A3E7-4FDE-B0C2-5C44495CD81B}" sibTransId="{0B13D397-C64E-48E8-A842-432EFA60732C}"/>
    <dgm:cxn modelId="{9FC944A0-2814-4060-BC0C-EA78741D5924}" srcId="{B5B6DA04-8921-423B-8582-170ED5412169}" destId="{48C6D857-43C9-4FCB-BCBD-737D46BE151D}" srcOrd="0" destOrd="0" parTransId="{78863FC5-A890-4675-A8AF-B0C9915C9C99}" sibTransId="{FFC0E0AA-B7E0-4F25-9EBF-2B8B8D40995D}"/>
    <dgm:cxn modelId="{6ABF4CA0-AA75-4916-A061-EFCF91B0FEBA}" type="presOf" srcId="{0DA8A801-EBE4-49BC-A640-4197D64C03B4}" destId="{D4A8EEFB-FD4A-4928-BB73-FEDAD72FE09C}" srcOrd="0" destOrd="0" presId="urn:microsoft.com/office/officeart/2005/8/layout/default"/>
    <dgm:cxn modelId="{9DFF64A9-6E77-4CB9-A753-9FB9A68B7D94}" type="presOf" srcId="{C55E91B3-DD24-45D7-A6FA-5D34CD128DDB}" destId="{26BFDE7B-928A-43AF-B65B-2E0EEF9CD5C7}" srcOrd="0" destOrd="2" presId="urn:microsoft.com/office/officeart/2005/8/layout/default"/>
    <dgm:cxn modelId="{602964B2-B880-4E2D-9999-B5CB94CEADC3}" srcId="{B5B6DA04-8921-423B-8582-170ED5412169}" destId="{E3187779-DEA5-44A1-85EE-3A4AAD0B7EB7}" srcOrd="2" destOrd="0" parTransId="{25795898-B69B-414A-8D00-AF44797C59CE}" sibTransId="{12FC6D81-4EF8-49D3-9AC4-0DF94FAD53D6}"/>
    <dgm:cxn modelId="{841845D3-66F4-4427-8B71-0DA8F3D8A015}" type="presOf" srcId="{B5B6DA04-8921-423B-8582-170ED5412169}" destId="{A0CDDD8A-B5AD-460A-BD45-8460A1601E30}" srcOrd="0" destOrd="0" presId="urn:microsoft.com/office/officeart/2005/8/layout/default"/>
    <dgm:cxn modelId="{126865E5-4590-471B-89B7-56CF58D79384}" type="presOf" srcId="{DB58263F-44B5-48A7-A4BD-81CD18AC73B0}" destId="{D4A8EEFB-FD4A-4928-BB73-FEDAD72FE09C}" srcOrd="0" destOrd="2" presId="urn:microsoft.com/office/officeart/2005/8/layout/default"/>
    <dgm:cxn modelId="{9BE5BAEE-707F-4602-8FE7-7B3592F6D567}" type="presOf" srcId="{48C6D857-43C9-4FCB-BCBD-737D46BE151D}" destId="{90CDB65E-AE71-4BF7-84D0-FA46F4D5BB12}" srcOrd="0" destOrd="0" presId="urn:microsoft.com/office/officeart/2005/8/layout/default"/>
    <dgm:cxn modelId="{331B07F4-3B22-4B9C-9FC7-787262ACF317}" srcId="{0DA8A801-EBE4-49BC-A640-4197D64C03B4}" destId="{4D132B5B-F795-4CC0-BB7E-3174E3F1CE66}" srcOrd="0" destOrd="0" parTransId="{C8E23361-18AC-41A0-BF66-58E50CE8DCF4}" sibTransId="{B150759D-A647-44C9-A7BE-DAA404788A0D}"/>
    <dgm:cxn modelId="{00260AA8-EAB8-4B83-93DA-2807F5920A89}" type="presParOf" srcId="{A0CDDD8A-B5AD-460A-BD45-8460A1601E30}" destId="{90CDB65E-AE71-4BF7-84D0-FA46F4D5BB12}" srcOrd="0" destOrd="0" presId="urn:microsoft.com/office/officeart/2005/8/layout/default"/>
    <dgm:cxn modelId="{AB3C1555-0288-4431-ABD3-090CEA002563}" type="presParOf" srcId="{A0CDDD8A-B5AD-460A-BD45-8460A1601E30}" destId="{0F4E343F-D101-4525-BC89-BB22CB14C8C2}" srcOrd="1" destOrd="0" presId="urn:microsoft.com/office/officeart/2005/8/layout/default"/>
    <dgm:cxn modelId="{05C34F00-7D74-4781-94D4-120BBE3C42ED}" type="presParOf" srcId="{A0CDDD8A-B5AD-460A-BD45-8460A1601E30}" destId="{D4A8EEFB-FD4A-4928-BB73-FEDAD72FE09C}" srcOrd="2" destOrd="0" presId="urn:microsoft.com/office/officeart/2005/8/layout/default"/>
    <dgm:cxn modelId="{6AAA11C0-8E87-4DD6-8640-48B443DF71F5}" type="presParOf" srcId="{A0CDDD8A-B5AD-460A-BD45-8460A1601E30}" destId="{7B8429D2-D31C-4A16-B272-F3E9138E5086}" srcOrd="3" destOrd="0" presId="urn:microsoft.com/office/officeart/2005/8/layout/default"/>
    <dgm:cxn modelId="{FC7AA097-9106-47FA-A4C1-8D2D139A71A8}" type="presParOf" srcId="{A0CDDD8A-B5AD-460A-BD45-8460A1601E30}" destId="{26BFDE7B-928A-43AF-B65B-2E0EEF9CD5C7}" srcOrd="4" destOrd="0" presId="urn:microsoft.com/office/officeart/2005/8/layout/defaul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C39122-F42F-4A12-B8B4-7FD3C915438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0EB46F1-965E-4125-9306-A1DCDC006E82}">
      <dgm:prSet/>
      <dgm:spPr/>
      <dgm:t>
        <a:bodyPr/>
        <a:lstStyle/>
        <a:p>
          <a:r>
            <a:rPr lang="en-GB" b="1"/>
            <a:t>Initial Investment:</a:t>
          </a:r>
          <a:endParaRPr lang="en-US"/>
        </a:p>
      </dgm:t>
    </dgm:pt>
    <dgm:pt modelId="{618359EC-996D-47EC-B717-625A612B0C37}" cxnId="{97318964-E8CF-42A7-93AE-0B8854EECE78}" type="parTrans">
      <dgm:prSet/>
      <dgm:spPr/>
      <dgm:t>
        <a:bodyPr/>
        <a:lstStyle/>
        <a:p>
          <a:endParaRPr lang="en-US"/>
        </a:p>
      </dgm:t>
    </dgm:pt>
    <dgm:pt modelId="{B662DE4D-B26F-433E-8A20-54E73A33660C}" cxnId="{97318964-E8CF-42A7-93AE-0B8854EECE78}" type="sibTrans">
      <dgm:prSet/>
      <dgm:spPr/>
      <dgm:t>
        <a:bodyPr/>
        <a:lstStyle/>
        <a:p>
          <a:endParaRPr lang="en-US"/>
        </a:p>
      </dgm:t>
    </dgm:pt>
    <dgm:pt modelId="{33FB1EE5-F6F0-4ED4-94D6-9DB3B51D6903}">
      <dgm:prSet phldr="0" custT="0"/>
      <dgm:spPr/>
      <dgm:t>
        <a:bodyPr vert="horz" wrap="square"/>
        <a:p>
          <a:pPr>
            <a:lnSpc>
              <a:spcPct val="100000"/>
            </a:lnSpc>
            <a:spcBef>
              <a:spcPct val="0"/>
            </a:spcBef>
            <a:spcAft>
              <a:spcPct val="35000"/>
            </a:spcAft>
          </a:pPr>
          <a:r>
            <a:rPr lang="en-GB"/>
            <a:t>Total Investment: £2,500,000</a:t>
          </a:r>
          <a:r>
            <a:rPr lang="en-GB"/>
            <a:t/>
          </a:r>
          <a:endParaRPr lang="en-GB"/>
        </a:p>
      </dgm:t>
    </dgm:pt>
    <dgm:pt modelId="{0E28F788-9EEB-4E3A-AFD2-C854D85F925A}" cxnId="{B53D8590-EAE9-4B8B-A499-2273EA6BED26}" type="parTrans">
      <dgm:prSet/>
      <dgm:spPr/>
      <dgm:t>
        <a:bodyPr/>
        <a:lstStyle/>
        <a:p>
          <a:endParaRPr lang="en-US"/>
        </a:p>
      </dgm:t>
    </dgm:pt>
    <dgm:pt modelId="{42EA7D44-6C3C-4F8F-897A-5DEBB9A23E8E}" cxnId="{B53D8590-EAE9-4B8B-A499-2273EA6BED26}" type="sibTrans">
      <dgm:prSet/>
      <dgm:spPr/>
      <dgm:t>
        <a:bodyPr/>
        <a:lstStyle/>
        <a:p>
          <a:endParaRPr lang="en-US"/>
        </a:p>
      </dgm:t>
    </dgm:pt>
    <dgm:pt modelId="{3CB19662-2809-4A4A-AD83-AA6428226A49}">
      <dgm:prSet phldr="0" custT="0"/>
      <dgm:spPr/>
      <dgm:t>
        <a:bodyPr vert="horz" wrap="square"/>
        <a:p>
          <a:pPr>
            <a:lnSpc>
              <a:spcPct val="100000"/>
            </a:lnSpc>
            <a:spcBef>
              <a:spcPct val="0"/>
            </a:spcBef>
            <a:spcAft>
              <a:spcPct val="35000"/>
            </a:spcAft>
          </a:pPr>
          <a:r>
            <a:rPr lang="en-GB"/>
            <a:t>Allocation: Breakdown of investment into equipment (£1</a:t>
          </a:r>
          <a:r>
            <a:rPr lang="en-US" altLang="en-GB"/>
            <a:t>M</a:t>
          </a:r>
          <a:r>
            <a:rPr lang="en-GB"/>
            <a:t>), technology (£500</a:t>
          </a:r>
          <a:r>
            <a:rPr lang="en-US" altLang="en-GB"/>
            <a:t>K</a:t>
          </a:r>
          <a:r>
            <a:rPr lang="en-GB"/>
            <a:t>), marketing (£400</a:t>
          </a:r>
          <a:r>
            <a:rPr lang="en-US" altLang="en-GB"/>
            <a:t>K</a:t>
          </a:r>
          <a:r>
            <a:rPr lang="en-GB"/>
            <a:t>), and operational costs (£600</a:t>
          </a:r>
          <a:r>
            <a:rPr lang="en-US" altLang="en-GB"/>
            <a:t>K</a:t>
          </a:r>
          <a:r>
            <a:rPr lang="en-GB"/>
            <a:t>).</a:t>
          </a:r>
          <a:r>
            <a:rPr lang="en-GB"/>
            <a:t/>
          </a:r>
          <a:endParaRPr lang="en-GB"/>
        </a:p>
      </dgm:t>
    </dgm:pt>
    <dgm:pt modelId="{ED3DD598-5F7F-4CD2-BE4F-AE31C7926457}" cxnId="{B5D33CB9-D647-46F4-86B0-85E12158F2E8}" type="parTrans">
      <dgm:prSet/>
      <dgm:spPr/>
      <dgm:t>
        <a:bodyPr/>
        <a:lstStyle/>
        <a:p>
          <a:endParaRPr lang="en-US"/>
        </a:p>
      </dgm:t>
    </dgm:pt>
    <dgm:pt modelId="{59A90682-D00A-4112-A0E1-06D1BF46F66D}" cxnId="{B5D33CB9-D647-46F4-86B0-85E12158F2E8}" type="sibTrans">
      <dgm:prSet/>
      <dgm:spPr/>
      <dgm:t>
        <a:bodyPr/>
        <a:lstStyle/>
        <a:p>
          <a:endParaRPr lang="en-US"/>
        </a:p>
      </dgm:t>
    </dgm:pt>
    <dgm:pt modelId="{8070A464-1BEC-4C42-B084-E1B694476D70}">
      <dgm:prSet/>
      <dgm:spPr/>
      <dgm:t>
        <a:bodyPr/>
        <a:lstStyle/>
        <a:p>
          <a:r>
            <a:rPr lang="en-GB" b="1"/>
            <a:t>Expected Revenue:</a:t>
          </a:r>
          <a:endParaRPr lang="en-US"/>
        </a:p>
      </dgm:t>
    </dgm:pt>
    <dgm:pt modelId="{95660D6D-E3D5-453B-92A1-96844342E87E}" cxnId="{E68A6B85-2E11-4CDF-97E4-23403CD9D31F}" type="parTrans">
      <dgm:prSet/>
      <dgm:spPr/>
      <dgm:t>
        <a:bodyPr/>
        <a:lstStyle/>
        <a:p>
          <a:endParaRPr lang="en-US"/>
        </a:p>
      </dgm:t>
    </dgm:pt>
    <dgm:pt modelId="{D902CCE4-C3DB-492F-8A6E-43D9393C3044}" cxnId="{E68A6B85-2E11-4CDF-97E4-23403CD9D31F}" type="sibTrans">
      <dgm:prSet/>
      <dgm:spPr/>
      <dgm:t>
        <a:bodyPr/>
        <a:lstStyle/>
        <a:p>
          <a:endParaRPr lang="en-US"/>
        </a:p>
      </dgm:t>
    </dgm:pt>
    <dgm:pt modelId="{AA267A9A-7029-441E-95CD-9E301C7ACD7D}">
      <dgm:prSet phldr="0" custT="0"/>
      <dgm:spPr/>
      <dgm:t>
        <a:bodyPr vert="horz" wrap="square"/>
        <a:p>
          <a:pPr>
            <a:lnSpc>
              <a:spcPct val="100000"/>
            </a:lnSpc>
            <a:spcBef>
              <a:spcPct val="0"/>
            </a:spcBef>
            <a:spcAft>
              <a:spcPct val="35000"/>
            </a:spcAft>
          </a:pPr>
          <a:r>
            <a:rPr lang="en-GB"/>
            <a:t>First Year Projection: £1,200,000</a:t>
          </a:r>
          <a:r>
            <a:rPr lang="en-GB"/>
            <a:t/>
          </a:r>
          <a:endParaRPr lang="en-GB"/>
        </a:p>
      </dgm:t>
    </dgm:pt>
    <dgm:pt modelId="{C83A4A2B-D1C6-4126-BAAA-56C41C4B3C5E}" cxnId="{A1D8184E-0040-4CB9-A3FF-1F5A9B65670F}" type="parTrans">
      <dgm:prSet/>
      <dgm:spPr/>
      <dgm:t>
        <a:bodyPr/>
        <a:lstStyle/>
        <a:p>
          <a:endParaRPr lang="en-US"/>
        </a:p>
      </dgm:t>
    </dgm:pt>
    <dgm:pt modelId="{D2BB416A-033F-4F98-8791-4560736FBA25}" cxnId="{A1D8184E-0040-4CB9-A3FF-1F5A9B65670F}" type="sibTrans">
      <dgm:prSet/>
      <dgm:spPr/>
      <dgm:t>
        <a:bodyPr/>
        <a:lstStyle/>
        <a:p>
          <a:endParaRPr lang="en-US"/>
        </a:p>
      </dgm:t>
    </dgm:pt>
    <dgm:pt modelId="{B01690C1-14AF-4632-BADB-7E2CE9239B6E}">
      <dgm:prSet phldr="0" custT="0"/>
      <dgm:spPr/>
      <dgm:t>
        <a:bodyPr vert="horz" wrap="square"/>
        <a:p>
          <a:pPr>
            <a:lnSpc>
              <a:spcPct val="100000"/>
            </a:lnSpc>
            <a:spcBef>
              <a:spcPct val="0"/>
            </a:spcBef>
            <a:spcAft>
              <a:spcPct val="35000"/>
            </a:spcAft>
          </a:pPr>
          <a:r>
            <a:rPr lang="en-GB"/>
            <a:t>Growth Rate: Projecting a 20% revenue growth annually for the next 5 years.</a:t>
          </a:r>
          <a:r>
            <a:rPr lang="en-GB"/>
            <a:t/>
          </a:r>
          <a:endParaRPr lang="en-GB"/>
        </a:p>
      </dgm:t>
    </dgm:pt>
    <dgm:pt modelId="{C5ABB6C7-6711-4226-8BBF-AC41ADFB465D}" cxnId="{C32BFBEF-A7B1-416A-8F05-770A054C5CBA}" type="parTrans">
      <dgm:prSet/>
      <dgm:spPr/>
      <dgm:t>
        <a:bodyPr/>
        <a:lstStyle/>
        <a:p>
          <a:endParaRPr lang="en-US"/>
        </a:p>
      </dgm:t>
    </dgm:pt>
    <dgm:pt modelId="{1672E44D-26BC-43AA-8D7F-8736FB597E76}" cxnId="{C32BFBEF-A7B1-416A-8F05-770A054C5CBA}" type="sibTrans">
      <dgm:prSet/>
      <dgm:spPr/>
      <dgm:t>
        <a:bodyPr/>
        <a:lstStyle/>
        <a:p>
          <a:endParaRPr lang="en-US"/>
        </a:p>
      </dgm:t>
    </dgm:pt>
    <dgm:pt modelId="{FAD28BE7-E5E0-4248-A5CB-797C85B258D7}">
      <dgm:prSet/>
      <dgm:spPr/>
      <dgm:t>
        <a:bodyPr/>
        <a:lstStyle/>
        <a:p>
          <a:r>
            <a:rPr lang="en-GB" b="1"/>
            <a:t>Funding Requirements:</a:t>
          </a:r>
          <a:endParaRPr lang="en-US"/>
        </a:p>
      </dgm:t>
    </dgm:pt>
    <dgm:pt modelId="{DFE92384-AD0D-4592-8472-9C8A9AEA65A4}" cxnId="{14155FC5-19AF-4B90-B422-5EF99E233DE5}" type="parTrans">
      <dgm:prSet/>
      <dgm:spPr/>
      <dgm:t>
        <a:bodyPr/>
        <a:lstStyle/>
        <a:p>
          <a:endParaRPr lang="en-US"/>
        </a:p>
      </dgm:t>
    </dgm:pt>
    <dgm:pt modelId="{20985132-1BBC-4E44-A0BE-80259A9B1BEB}" cxnId="{14155FC5-19AF-4B90-B422-5EF99E233DE5}" type="sibTrans">
      <dgm:prSet/>
      <dgm:spPr/>
      <dgm:t>
        <a:bodyPr/>
        <a:lstStyle/>
        <a:p>
          <a:endParaRPr lang="en-US"/>
        </a:p>
      </dgm:t>
    </dgm:pt>
    <dgm:pt modelId="{B7741878-0623-4F82-9846-40CA287FA4DC}">
      <dgm:prSet phldr="0" custT="0"/>
      <dgm:spPr/>
      <dgm:t>
        <a:bodyPr vert="horz" wrap="square"/>
        <a:p>
          <a:pPr>
            <a:lnSpc>
              <a:spcPct val="100000"/>
            </a:lnSpc>
            <a:spcBef>
              <a:spcPct val="0"/>
            </a:spcBef>
            <a:spcAft>
              <a:spcPct val="35000"/>
            </a:spcAft>
          </a:pPr>
          <a:r>
            <a:rPr lang="en-GB"/>
            <a:t>Current Funding Secured: £1,000,000</a:t>
          </a:r>
          <a:r>
            <a:rPr lang="en-GB"/>
            <a:t/>
          </a:r>
          <a:endParaRPr lang="en-GB"/>
        </a:p>
      </dgm:t>
    </dgm:pt>
    <dgm:pt modelId="{6C32D96E-5348-43DE-BAF4-01411DAB055F}" cxnId="{4E56E04D-320B-4AED-B61C-8B2E98AAE6EC}" type="parTrans">
      <dgm:prSet/>
      <dgm:spPr/>
      <dgm:t>
        <a:bodyPr/>
        <a:lstStyle/>
        <a:p>
          <a:endParaRPr lang="en-US"/>
        </a:p>
      </dgm:t>
    </dgm:pt>
    <dgm:pt modelId="{CF81A060-1DBA-4FF9-B380-7FB3DAB70B70}" cxnId="{4E56E04D-320B-4AED-B61C-8B2E98AAE6EC}" type="sibTrans">
      <dgm:prSet/>
      <dgm:spPr/>
      <dgm:t>
        <a:bodyPr/>
        <a:lstStyle/>
        <a:p>
          <a:endParaRPr lang="en-US"/>
        </a:p>
      </dgm:t>
    </dgm:pt>
    <dgm:pt modelId="{75A4C3C9-B2D2-4190-9FAF-24AAB28A5BA8}">
      <dgm:prSet phldr="0" custT="0"/>
      <dgm:spPr/>
      <dgm:t>
        <a:bodyPr vert="horz" wrap="square"/>
        <a:p>
          <a:pPr>
            <a:lnSpc>
              <a:spcPct val="100000"/>
            </a:lnSpc>
            <a:spcBef>
              <a:spcPct val="0"/>
            </a:spcBef>
            <a:spcAft>
              <a:spcPct val="35000"/>
            </a:spcAft>
          </a:pPr>
          <a:r>
            <a:rPr lang="en-GB"/>
            <a:t>Additional Funding Needed: £1,500,000</a:t>
          </a:r>
          <a:r>
            <a:rPr lang="en-GB"/>
            <a:t/>
          </a:r>
          <a:endParaRPr lang="en-GB"/>
        </a:p>
      </dgm:t>
    </dgm:pt>
    <dgm:pt modelId="{960FB9B9-FAE5-414C-B8EE-17CA2CA38882}" cxnId="{7BEF6ABB-137B-43E4-97B7-59E2CF82C3B0}" type="parTrans">
      <dgm:prSet/>
      <dgm:spPr/>
      <dgm:t>
        <a:bodyPr/>
        <a:lstStyle/>
        <a:p>
          <a:endParaRPr lang="en-US"/>
        </a:p>
      </dgm:t>
    </dgm:pt>
    <dgm:pt modelId="{8903B17D-A176-49FB-BA4F-524B7FDD0D2F}" cxnId="{7BEF6ABB-137B-43E4-97B7-59E2CF82C3B0}" type="sibTrans">
      <dgm:prSet/>
      <dgm:spPr/>
      <dgm:t>
        <a:bodyPr/>
        <a:lstStyle/>
        <a:p>
          <a:endParaRPr lang="en-US"/>
        </a:p>
      </dgm:t>
    </dgm:pt>
    <dgm:pt modelId="{42A53DBD-A145-4606-81DB-897901BFB4F5}">
      <dgm:prSet phldr="0" custT="0"/>
      <dgm:spPr/>
      <dgm:t>
        <a:bodyPr vert="horz" wrap="square"/>
        <a:p>
          <a:pPr>
            <a:lnSpc>
              <a:spcPct val="100000"/>
            </a:lnSpc>
            <a:spcBef>
              <a:spcPct val="0"/>
            </a:spcBef>
            <a:spcAft>
              <a:spcPct val="35000"/>
            </a:spcAft>
          </a:pPr>
          <a:r>
            <a:rPr lang="en-GB"/>
            <a:t>Utilization: Breakdown of funds allocation, including technology upgrades (£700</a:t>
          </a:r>
          <a:r>
            <a:rPr lang="en-US" altLang="en-GB"/>
            <a:t>K</a:t>
          </a:r>
          <a:r>
            <a:rPr lang="en-GB"/>
            <a:t>), marketing campaigns (£300</a:t>
          </a:r>
          <a:r>
            <a:rPr lang="en-US" altLang="en-GB"/>
            <a:t>K</a:t>
          </a:r>
          <a:r>
            <a:rPr lang="en-GB"/>
            <a:t>), and expansion (£500</a:t>
          </a:r>
          <a:r>
            <a:rPr lang="en-US" altLang="en-GB"/>
            <a:t>K</a:t>
          </a:r>
          <a:r>
            <a:rPr lang="en-GB"/>
            <a:t>).</a:t>
          </a:r>
          <a:r>
            <a:rPr lang="en-GB"/>
            <a:t/>
          </a:r>
          <a:endParaRPr lang="en-GB"/>
        </a:p>
      </dgm:t>
    </dgm:pt>
    <dgm:pt modelId="{181C6F14-2965-4BFD-9A4D-16E6CF9D4B53}" cxnId="{7B6473BD-5B52-4280-8224-C48E1075724B}" type="parTrans">
      <dgm:prSet/>
      <dgm:spPr/>
      <dgm:t>
        <a:bodyPr/>
        <a:lstStyle/>
        <a:p>
          <a:endParaRPr lang="en-US"/>
        </a:p>
      </dgm:t>
    </dgm:pt>
    <dgm:pt modelId="{9305D196-18D3-4A48-82BA-C9A1FC0974D1}" cxnId="{7B6473BD-5B52-4280-8224-C48E1075724B}" type="sibTrans">
      <dgm:prSet/>
      <dgm:spPr/>
      <dgm:t>
        <a:bodyPr/>
        <a:lstStyle/>
        <a:p>
          <a:endParaRPr lang="en-US"/>
        </a:p>
      </dgm:t>
    </dgm:pt>
    <dgm:pt modelId="{171DD825-714F-4316-808A-F2F3E74DA5EC}" type="pres">
      <dgm:prSet presAssocID="{60C39122-F42F-4A12-B8B4-7FD3C9154386}" presName="vert0" presStyleCnt="0">
        <dgm:presLayoutVars>
          <dgm:dir/>
          <dgm:animOne val="branch"/>
          <dgm:animLvl val="lvl"/>
        </dgm:presLayoutVars>
      </dgm:prSet>
      <dgm:spPr/>
    </dgm:pt>
    <dgm:pt modelId="{DE99A253-446C-4E7D-84DD-DA93F705B6EB}" type="pres">
      <dgm:prSet presAssocID="{C0EB46F1-965E-4125-9306-A1DCDC006E82}" presName="thickLine" presStyleLbl="alignNode1" presStyleIdx="0" presStyleCnt="10"/>
      <dgm:spPr/>
    </dgm:pt>
    <dgm:pt modelId="{E4800CF5-9222-4627-BF78-781108ECED16}" type="pres">
      <dgm:prSet presAssocID="{C0EB46F1-965E-4125-9306-A1DCDC006E82}" presName="horz1" presStyleCnt="0"/>
      <dgm:spPr/>
    </dgm:pt>
    <dgm:pt modelId="{A81139D9-0001-4780-B8E0-2ED92C37BB3F}" type="pres">
      <dgm:prSet presAssocID="{C0EB46F1-965E-4125-9306-A1DCDC006E82}" presName="tx1" presStyleLbl="revTx" presStyleIdx="0" presStyleCnt="10"/>
      <dgm:spPr/>
    </dgm:pt>
    <dgm:pt modelId="{D94A1DAD-A8BB-4914-841C-90F98455B3A1}" type="pres">
      <dgm:prSet presAssocID="{C0EB46F1-965E-4125-9306-A1DCDC006E82}" presName="vert1" presStyleCnt="0"/>
      <dgm:spPr/>
    </dgm:pt>
    <dgm:pt modelId="{CBD6EB28-5E96-4959-B58E-91AD7A69CD33}" type="pres">
      <dgm:prSet presAssocID="{33FB1EE5-F6F0-4ED4-94D6-9DB3B51D6903}" presName="thickLine" presStyleLbl="alignNode1" presStyleIdx="1" presStyleCnt="10"/>
      <dgm:spPr/>
    </dgm:pt>
    <dgm:pt modelId="{08A493AF-7227-4626-A046-61FD65B61877}" type="pres">
      <dgm:prSet presAssocID="{33FB1EE5-F6F0-4ED4-94D6-9DB3B51D6903}" presName="horz1" presStyleCnt="0"/>
      <dgm:spPr/>
    </dgm:pt>
    <dgm:pt modelId="{BE9C1BB2-7F0A-468C-9680-0AD4F7E652D5}" type="pres">
      <dgm:prSet presAssocID="{33FB1EE5-F6F0-4ED4-94D6-9DB3B51D6903}" presName="tx1" presStyleLbl="revTx" presStyleIdx="1" presStyleCnt="10"/>
      <dgm:spPr/>
    </dgm:pt>
    <dgm:pt modelId="{D3773735-F18E-451C-87DE-5AEF9A1F01DB}" type="pres">
      <dgm:prSet presAssocID="{33FB1EE5-F6F0-4ED4-94D6-9DB3B51D6903}" presName="vert1" presStyleCnt="0"/>
      <dgm:spPr/>
    </dgm:pt>
    <dgm:pt modelId="{CF79BAF8-8C7D-49A2-9B30-0881CEC7804A}" type="pres">
      <dgm:prSet presAssocID="{3CB19662-2809-4A4A-AD83-AA6428226A49}" presName="thickLine" presStyleLbl="alignNode1" presStyleIdx="2" presStyleCnt="10"/>
      <dgm:spPr/>
    </dgm:pt>
    <dgm:pt modelId="{45687015-B49F-4C92-B6A6-23542628B585}" type="pres">
      <dgm:prSet presAssocID="{3CB19662-2809-4A4A-AD83-AA6428226A49}" presName="horz1" presStyleCnt="0"/>
      <dgm:spPr/>
    </dgm:pt>
    <dgm:pt modelId="{90A5E4A8-A165-44F4-BB85-814B4CCE9073}" type="pres">
      <dgm:prSet presAssocID="{3CB19662-2809-4A4A-AD83-AA6428226A49}" presName="tx1" presStyleLbl="revTx" presStyleIdx="2" presStyleCnt="10"/>
      <dgm:spPr/>
    </dgm:pt>
    <dgm:pt modelId="{0F973AB3-F5AA-476C-B969-B462DAE254F0}" type="pres">
      <dgm:prSet presAssocID="{3CB19662-2809-4A4A-AD83-AA6428226A49}" presName="vert1" presStyleCnt="0"/>
      <dgm:spPr/>
    </dgm:pt>
    <dgm:pt modelId="{213A83CF-E2E9-453E-A758-D41662674BF3}" type="pres">
      <dgm:prSet presAssocID="{8070A464-1BEC-4C42-B084-E1B694476D70}" presName="thickLine" presStyleLbl="alignNode1" presStyleIdx="3" presStyleCnt="10"/>
      <dgm:spPr/>
    </dgm:pt>
    <dgm:pt modelId="{A0517ADB-560A-46F1-A65B-F5CC632E93DE}" type="pres">
      <dgm:prSet presAssocID="{8070A464-1BEC-4C42-B084-E1B694476D70}" presName="horz1" presStyleCnt="0"/>
      <dgm:spPr/>
    </dgm:pt>
    <dgm:pt modelId="{6569C9A1-CA06-4C58-8BC2-D3F128D80202}" type="pres">
      <dgm:prSet presAssocID="{8070A464-1BEC-4C42-B084-E1B694476D70}" presName="tx1" presStyleLbl="revTx" presStyleIdx="3" presStyleCnt="10"/>
      <dgm:spPr/>
    </dgm:pt>
    <dgm:pt modelId="{1387CDEC-2A4C-4A32-96F4-A62D9E4F0CD1}" type="pres">
      <dgm:prSet presAssocID="{8070A464-1BEC-4C42-B084-E1B694476D70}" presName="vert1" presStyleCnt="0"/>
      <dgm:spPr/>
    </dgm:pt>
    <dgm:pt modelId="{091B6B25-431F-4AAD-9119-F9BDBBEF49C4}" type="pres">
      <dgm:prSet presAssocID="{AA267A9A-7029-441E-95CD-9E301C7ACD7D}" presName="thickLine" presStyleLbl="alignNode1" presStyleIdx="4" presStyleCnt="10"/>
      <dgm:spPr/>
    </dgm:pt>
    <dgm:pt modelId="{900FBC63-3BCE-4CFF-A6A2-B706BF5E23E9}" type="pres">
      <dgm:prSet presAssocID="{AA267A9A-7029-441E-95CD-9E301C7ACD7D}" presName="horz1" presStyleCnt="0"/>
      <dgm:spPr/>
    </dgm:pt>
    <dgm:pt modelId="{242F8DD8-C9A7-499E-A7C8-4FA0E8AAC53B}" type="pres">
      <dgm:prSet presAssocID="{AA267A9A-7029-441E-95CD-9E301C7ACD7D}" presName="tx1" presStyleLbl="revTx" presStyleIdx="4" presStyleCnt="10"/>
      <dgm:spPr/>
    </dgm:pt>
    <dgm:pt modelId="{33067129-2DF9-4C98-AC97-1DB77E5F5B86}" type="pres">
      <dgm:prSet presAssocID="{AA267A9A-7029-441E-95CD-9E301C7ACD7D}" presName="vert1" presStyleCnt="0"/>
      <dgm:spPr/>
    </dgm:pt>
    <dgm:pt modelId="{101EA329-E236-45BE-963D-99666901F58F}" type="pres">
      <dgm:prSet presAssocID="{B01690C1-14AF-4632-BADB-7E2CE9239B6E}" presName="thickLine" presStyleLbl="alignNode1" presStyleIdx="5" presStyleCnt="10"/>
      <dgm:spPr/>
    </dgm:pt>
    <dgm:pt modelId="{1DD72F6E-214F-46D6-8730-44DB0DF214BC}" type="pres">
      <dgm:prSet presAssocID="{B01690C1-14AF-4632-BADB-7E2CE9239B6E}" presName="horz1" presStyleCnt="0"/>
      <dgm:spPr/>
    </dgm:pt>
    <dgm:pt modelId="{460A6D19-6874-402E-B170-C1D2129D27F5}" type="pres">
      <dgm:prSet presAssocID="{B01690C1-14AF-4632-BADB-7E2CE9239B6E}" presName="tx1" presStyleLbl="revTx" presStyleIdx="5" presStyleCnt="10"/>
      <dgm:spPr/>
    </dgm:pt>
    <dgm:pt modelId="{0E64A892-1641-43D0-BE96-0419B9AF1DF0}" type="pres">
      <dgm:prSet presAssocID="{B01690C1-14AF-4632-BADB-7E2CE9239B6E}" presName="vert1" presStyleCnt="0"/>
      <dgm:spPr/>
    </dgm:pt>
    <dgm:pt modelId="{54E51C33-671F-4828-9A94-F47783468C9E}" type="pres">
      <dgm:prSet presAssocID="{FAD28BE7-E5E0-4248-A5CB-797C85B258D7}" presName="thickLine" presStyleLbl="alignNode1" presStyleIdx="6" presStyleCnt="10"/>
      <dgm:spPr/>
    </dgm:pt>
    <dgm:pt modelId="{CB486193-8EB7-43C9-A303-4926AA4A5C02}" type="pres">
      <dgm:prSet presAssocID="{FAD28BE7-E5E0-4248-A5CB-797C85B258D7}" presName="horz1" presStyleCnt="0"/>
      <dgm:spPr/>
    </dgm:pt>
    <dgm:pt modelId="{378296F5-BB9F-4832-A099-976F5DF80E0A}" type="pres">
      <dgm:prSet presAssocID="{FAD28BE7-E5E0-4248-A5CB-797C85B258D7}" presName="tx1" presStyleLbl="revTx" presStyleIdx="6" presStyleCnt="10"/>
      <dgm:spPr/>
    </dgm:pt>
    <dgm:pt modelId="{4F3C87E7-3ACB-4E34-9CE8-31C92DA3DFA4}" type="pres">
      <dgm:prSet presAssocID="{FAD28BE7-E5E0-4248-A5CB-797C85B258D7}" presName="vert1" presStyleCnt="0"/>
      <dgm:spPr/>
    </dgm:pt>
    <dgm:pt modelId="{66F5AEFF-5F1E-4D7A-A438-A98F2A4EAC47}" type="pres">
      <dgm:prSet presAssocID="{B7741878-0623-4F82-9846-40CA287FA4DC}" presName="thickLine" presStyleLbl="alignNode1" presStyleIdx="7" presStyleCnt="10"/>
      <dgm:spPr/>
    </dgm:pt>
    <dgm:pt modelId="{42F93BFC-DCB6-4B5F-927E-00B4B6CBDBE7}" type="pres">
      <dgm:prSet presAssocID="{B7741878-0623-4F82-9846-40CA287FA4DC}" presName="horz1" presStyleCnt="0"/>
      <dgm:spPr/>
    </dgm:pt>
    <dgm:pt modelId="{F601546B-48AE-4676-8B4B-A5FD4DF1E85A}" type="pres">
      <dgm:prSet presAssocID="{B7741878-0623-4F82-9846-40CA287FA4DC}" presName="tx1" presStyleLbl="revTx" presStyleIdx="7" presStyleCnt="10"/>
      <dgm:spPr/>
    </dgm:pt>
    <dgm:pt modelId="{DD104025-1F27-47D3-946B-D284745967AB}" type="pres">
      <dgm:prSet presAssocID="{B7741878-0623-4F82-9846-40CA287FA4DC}" presName="vert1" presStyleCnt="0"/>
      <dgm:spPr/>
    </dgm:pt>
    <dgm:pt modelId="{7EFF7A1C-3286-4C15-BE11-4FD5E034D039}" type="pres">
      <dgm:prSet presAssocID="{75A4C3C9-B2D2-4190-9FAF-24AAB28A5BA8}" presName="thickLine" presStyleLbl="alignNode1" presStyleIdx="8" presStyleCnt="10"/>
      <dgm:spPr/>
    </dgm:pt>
    <dgm:pt modelId="{B2189FEC-E325-4798-8F4D-18FEB233CC69}" type="pres">
      <dgm:prSet presAssocID="{75A4C3C9-B2D2-4190-9FAF-24AAB28A5BA8}" presName="horz1" presStyleCnt="0"/>
      <dgm:spPr/>
    </dgm:pt>
    <dgm:pt modelId="{6F4520AE-5F35-4E2C-B67D-E069B16B5C1E}" type="pres">
      <dgm:prSet presAssocID="{75A4C3C9-B2D2-4190-9FAF-24AAB28A5BA8}" presName="tx1" presStyleLbl="revTx" presStyleIdx="8" presStyleCnt="10"/>
      <dgm:spPr/>
    </dgm:pt>
    <dgm:pt modelId="{D88A71D4-D8F4-4E75-B262-9BDFA36A754D}" type="pres">
      <dgm:prSet presAssocID="{75A4C3C9-B2D2-4190-9FAF-24AAB28A5BA8}" presName="vert1" presStyleCnt="0"/>
      <dgm:spPr/>
    </dgm:pt>
    <dgm:pt modelId="{6C6DEE6A-F8EA-4FF3-A453-FFBD06282AE8}" type="pres">
      <dgm:prSet presAssocID="{42A53DBD-A145-4606-81DB-897901BFB4F5}" presName="thickLine" presStyleLbl="alignNode1" presStyleIdx="9" presStyleCnt="10"/>
      <dgm:spPr/>
    </dgm:pt>
    <dgm:pt modelId="{0ADEA9E3-69F3-4C7E-9290-EAAB42D2E8A2}" type="pres">
      <dgm:prSet presAssocID="{42A53DBD-A145-4606-81DB-897901BFB4F5}" presName="horz1" presStyleCnt="0"/>
      <dgm:spPr/>
    </dgm:pt>
    <dgm:pt modelId="{08E21150-94EE-4175-A942-02CA9645512D}" type="pres">
      <dgm:prSet presAssocID="{42A53DBD-A145-4606-81DB-897901BFB4F5}" presName="tx1" presStyleLbl="revTx" presStyleIdx="9" presStyleCnt="10"/>
      <dgm:spPr/>
    </dgm:pt>
    <dgm:pt modelId="{E6FA43C1-7926-4BF9-806C-DFCFE1076367}" type="pres">
      <dgm:prSet presAssocID="{42A53DBD-A145-4606-81DB-897901BFB4F5}" presName="vert1" presStyleCnt="0"/>
      <dgm:spPr/>
    </dgm:pt>
  </dgm:ptLst>
  <dgm:cxnLst>
    <dgm:cxn modelId="{97318964-E8CF-42A7-93AE-0B8854EECE78}" srcId="{60C39122-F42F-4A12-B8B4-7FD3C9154386}" destId="{C0EB46F1-965E-4125-9306-A1DCDC006E82}" srcOrd="0" destOrd="0" parTransId="{618359EC-996D-47EC-B717-625A612B0C37}" sibTransId="{B662DE4D-B26F-433E-8A20-54E73A33660C}"/>
    <dgm:cxn modelId="{B53D8590-EAE9-4B8B-A499-2273EA6BED26}" srcId="{60C39122-F42F-4A12-B8B4-7FD3C9154386}" destId="{33FB1EE5-F6F0-4ED4-94D6-9DB3B51D6903}" srcOrd="1" destOrd="0" parTransId="{0E28F788-9EEB-4E3A-AFD2-C854D85F925A}" sibTransId="{42EA7D44-6C3C-4F8F-897A-5DEBB9A23E8E}"/>
    <dgm:cxn modelId="{B5D33CB9-D647-46F4-86B0-85E12158F2E8}" srcId="{60C39122-F42F-4A12-B8B4-7FD3C9154386}" destId="{3CB19662-2809-4A4A-AD83-AA6428226A49}" srcOrd="2" destOrd="0" parTransId="{ED3DD598-5F7F-4CD2-BE4F-AE31C7926457}" sibTransId="{59A90682-D00A-4112-A0E1-06D1BF46F66D}"/>
    <dgm:cxn modelId="{E68A6B85-2E11-4CDF-97E4-23403CD9D31F}" srcId="{60C39122-F42F-4A12-B8B4-7FD3C9154386}" destId="{8070A464-1BEC-4C42-B084-E1B694476D70}" srcOrd="3" destOrd="0" parTransId="{95660D6D-E3D5-453B-92A1-96844342E87E}" sibTransId="{D902CCE4-C3DB-492F-8A6E-43D9393C3044}"/>
    <dgm:cxn modelId="{A1D8184E-0040-4CB9-A3FF-1F5A9B65670F}" srcId="{60C39122-F42F-4A12-B8B4-7FD3C9154386}" destId="{AA267A9A-7029-441E-95CD-9E301C7ACD7D}" srcOrd="4" destOrd="0" parTransId="{C83A4A2B-D1C6-4126-BAAA-56C41C4B3C5E}" sibTransId="{D2BB416A-033F-4F98-8791-4560736FBA25}"/>
    <dgm:cxn modelId="{C32BFBEF-A7B1-416A-8F05-770A054C5CBA}" srcId="{60C39122-F42F-4A12-B8B4-7FD3C9154386}" destId="{B01690C1-14AF-4632-BADB-7E2CE9239B6E}" srcOrd="5" destOrd="0" parTransId="{C5ABB6C7-6711-4226-8BBF-AC41ADFB465D}" sibTransId="{1672E44D-26BC-43AA-8D7F-8736FB597E76}"/>
    <dgm:cxn modelId="{14155FC5-19AF-4B90-B422-5EF99E233DE5}" srcId="{60C39122-F42F-4A12-B8B4-7FD3C9154386}" destId="{FAD28BE7-E5E0-4248-A5CB-797C85B258D7}" srcOrd="6" destOrd="0" parTransId="{DFE92384-AD0D-4592-8472-9C8A9AEA65A4}" sibTransId="{20985132-1BBC-4E44-A0BE-80259A9B1BEB}"/>
    <dgm:cxn modelId="{4E56E04D-320B-4AED-B61C-8B2E98AAE6EC}" srcId="{60C39122-F42F-4A12-B8B4-7FD3C9154386}" destId="{B7741878-0623-4F82-9846-40CA287FA4DC}" srcOrd="7" destOrd="0" parTransId="{6C32D96E-5348-43DE-BAF4-01411DAB055F}" sibTransId="{CF81A060-1DBA-4FF9-B380-7FB3DAB70B70}"/>
    <dgm:cxn modelId="{7BEF6ABB-137B-43E4-97B7-59E2CF82C3B0}" srcId="{60C39122-F42F-4A12-B8B4-7FD3C9154386}" destId="{75A4C3C9-B2D2-4190-9FAF-24AAB28A5BA8}" srcOrd="8" destOrd="0" parTransId="{960FB9B9-FAE5-414C-B8EE-17CA2CA38882}" sibTransId="{8903B17D-A176-49FB-BA4F-524B7FDD0D2F}"/>
    <dgm:cxn modelId="{7B6473BD-5B52-4280-8224-C48E1075724B}" srcId="{60C39122-F42F-4A12-B8B4-7FD3C9154386}" destId="{42A53DBD-A145-4606-81DB-897901BFB4F5}" srcOrd="9" destOrd="0" parTransId="{181C6F14-2965-4BFD-9A4D-16E6CF9D4B53}" sibTransId="{9305D196-18D3-4A48-82BA-C9A1FC0974D1}"/>
    <dgm:cxn modelId="{C5F072DB-AC66-40F4-A3BB-BA520CDC103C}" type="presOf" srcId="{60C39122-F42F-4A12-B8B4-7FD3C9154386}" destId="{171DD825-714F-4316-808A-F2F3E74DA5EC}" srcOrd="0" destOrd="0" presId="urn:microsoft.com/office/officeart/2008/layout/LinedList"/>
    <dgm:cxn modelId="{19126546-C5AE-4E82-BA04-2C63DA83E0CD}" type="presParOf" srcId="{171DD825-714F-4316-808A-F2F3E74DA5EC}" destId="{DE99A253-446C-4E7D-84DD-DA93F705B6EB}" srcOrd="0" destOrd="0" presId="urn:microsoft.com/office/officeart/2008/layout/LinedList"/>
    <dgm:cxn modelId="{B8E146BE-DBB8-4C98-B657-88BFDC98B880}" type="presParOf" srcId="{171DD825-714F-4316-808A-F2F3E74DA5EC}" destId="{E4800CF5-9222-4627-BF78-781108ECED16}" srcOrd="1" destOrd="0" presId="urn:microsoft.com/office/officeart/2008/layout/LinedList"/>
    <dgm:cxn modelId="{E2893AA2-7177-4FDD-AF3B-DA2319424210}" type="presParOf" srcId="{E4800CF5-9222-4627-BF78-781108ECED16}" destId="{A81139D9-0001-4780-B8E0-2ED92C37BB3F}" srcOrd="0" destOrd="1" presId="urn:microsoft.com/office/officeart/2008/layout/LinedList"/>
    <dgm:cxn modelId="{75316C44-29F8-42D5-90F9-9AFEBFFCB0AC}" type="presOf" srcId="{C0EB46F1-965E-4125-9306-A1DCDC006E82}" destId="{A81139D9-0001-4780-B8E0-2ED92C37BB3F}" srcOrd="0" destOrd="0" presId="urn:microsoft.com/office/officeart/2008/layout/LinedList"/>
    <dgm:cxn modelId="{DD9B1ECD-67BD-4A63-B026-BE1B20B1FCC8}" type="presParOf" srcId="{E4800CF5-9222-4627-BF78-781108ECED16}" destId="{D94A1DAD-A8BB-4914-841C-90F98455B3A1}" srcOrd="1" destOrd="1" presId="urn:microsoft.com/office/officeart/2008/layout/LinedList"/>
    <dgm:cxn modelId="{226FE10C-2939-4B29-804C-F81D7481FD8C}" type="presParOf" srcId="{171DD825-714F-4316-808A-F2F3E74DA5EC}" destId="{CBD6EB28-5E96-4959-B58E-91AD7A69CD33}" srcOrd="2" destOrd="0" presId="urn:microsoft.com/office/officeart/2008/layout/LinedList"/>
    <dgm:cxn modelId="{42BD4265-AD83-416A-8E60-322CFB0E003A}" type="presParOf" srcId="{171DD825-714F-4316-808A-F2F3E74DA5EC}" destId="{08A493AF-7227-4626-A046-61FD65B61877}" srcOrd="3" destOrd="0" presId="urn:microsoft.com/office/officeart/2008/layout/LinedList"/>
    <dgm:cxn modelId="{80B11FA4-FD56-4203-93BB-9FD09A5C6A1E}" type="presParOf" srcId="{08A493AF-7227-4626-A046-61FD65B61877}" destId="{BE9C1BB2-7F0A-468C-9680-0AD4F7E652D5}" srcOrd="0" destOrd="3" presId="urn:microsoft.com/office/officeart/2008/layout/LinedList"/>
    <dgm:cxn modelId="{6A059E15-86B8-402E-8DB0-2BCC4A79B979}" type="presOf" srcId="{33FB1EE5-F6F0-4ED4-94D6-9DB3B51D6903}" destId="{BE9C1BB2-7F0A-468C-9680-0AD4F7E652D5}" srcOrd="0" destOrd="0" presId="urn:microsoft.com/office/officeart/2008/layout/LinedList"/>
    <dgm:cxn modelId="{6178EAF7-71A9-4865-90C6-AC86DE04DFF1}" type="presParOf" srcId="{08A493AF-7227-4626-A046-61FD65B61877}" destId="{D3773735-F18E-451C-87DE-5AEF9A1F01DB}" srcOrd="1" destOrd="3" presId="urn:microsoft.com/office/officeart/2008/layout/LinedList"/>
    <dgm:cxn modelId="{83ACB8D5-14F2-45F5-80B3-D79698CE68E5}" type="presParOf" srcId="{171DD825-714F-4316-808A-F2F3E74DA5EC}" destId="{CF79BAF8-8C7D-49A2-9B30-0881CEC7804A}" srcOrd="4" destOrd="0" presId="urn:microsoft.com/office/officeart/2008/layout/LinedList"/>
    <dgm:cxn modelId="{4FC4B6A5-A9C3-48E4-8D9D-57E397D2793C}" type="presParOf" srcId="{171DD825-714F-4316-808A-F2F3E74DA5EC}" destId="{45687015-B49F-4C92-B6A6-23542628B585}" srcOrd="5" destOrd="0" presId="urn:microsoft.com/office/officeart/2008/layout/LinedList"/>
    <dgm:cxn modelId="{750FE6E8-43A6-4F05-89E8-D08B9CCF46F6}" type="presParOf" srcId="{45687015-B49F-4C92-B6A6-23542628B585}" destId="{90A5E4A8-A165-44F4-BB85-814B4CCE9073}" srcOrd="0" destOrd="5" presId="urn:microsoft.com/office/officeart/2008/layout/LinedList"/>
    <dgm:cxn modelId="{BDB10CA1-07B8-44F1-B97C-0662AF73F3E0}" type="presOf" srcId="{3CB19662-2809-4A4A-AD83-AA6428226A49}" destId="{90A5E4A8-A165-44F4-BB85-814B4CCE9073}" srcOrd="0" destOrd="0" presId="urn:microsoft.com/office/officeart/2008/layout/LinedList"/>
    <dgm:cxn modelId="{C30CED22-9EE6-45BE-841C-D0A58CBE5EE1}" type="presParOf" srcId="{45687015-B49F-4C92-B6A6-23542628B585}" destId="{0F973AB3-F5AA-476C-B969-B462DAE254F0}" srcOrd="1" destOrd="5" presId="urn:microsoft.com/office/officeart/2008/layout/LinedList"/>
    <dgm:cxn modelId="{52C37326-4E29-4E5F-97F2-560CB02708AF}" type="presParOf" srcId="{171DD825-714F-4316-808A-F2F3E74DA5EC}" destId="{213A83CF-E2E9-453E-A758-D41662674BF3}" srcOrd="6" destOrd="0" presId="urn:microsoft.com/office/officeart/2008/layout/LinedList"/>
    <dgm:cxn modelId="{96A28C4B-21B9-49AA-BDAA-382413A53F3E}" type="presParOf" srcId="{171DD825-714F-4316-808A-F2F3E74DA5EC}" destId="{A0517ADB-560A-46F1-A65B-F5CC632E93DE}" srcOrd="7" destOrd="0" presId="urn:microsoft.com/office/officeart/2008/layout/LinedList"/>
    <dgm:cxn modelId="{DE35F358-296C-4539-A203-B951780C89B3}" type="presParOf" srcId="{A0517ADB-560A-46F1-A65B-F5CC632E93DE}" destId="{6569C9A1-CA06-4C58-8BC2-D3F128D80202}" srcOrd="0" destOrd="7" presId="urn:microsoft.com/office/officeart/2008/layout/LinedList"/>
    <dgm:cxn modelId="{D5BD4780-CA84-4E1E-B8AB-92619FE521F6}" type="presOf" srcId="{8070A464-1BEC-4C42-B084-E1B694476D70}" destId="{6569C9A1-CA06-4C58-8BC2-D3F128D80202}" srcOrd="0" destOrd="0" presId="urn:microsoft.com/office/officeart/2008/layout/LinedList"/>
    <dgm:cxn modelId="{17603EFC-CC06-4F3B-9AA4-F22E770B5E83}" type="presParOf" srcId="{A0517ADB-560A-46F1-A65B-F5CC632E93DE}" destId="{1387CDEC-2A4C-4A32-96F4-A62D9E4F0CD1}" srcOrd="1" destOrd="7" presId="urn:microsoft.com/office/officeart/2008/layout/LinedList"/>
    <dgm:cxn modelId="{AD8E6167-0A9C-47A2-8643-3E582DB853BB}" type="presParOf" srcId="{171DD825-714F-4316-808A-F2F3E74DA5EC}" destId="{091B6B25-431F-4AAD-9119-F9BDBBEF49C4}" srcOrd="8" destOrd="0" presId="urn:microsoft.com/office/officeart/2008/layout/LinedList"/>
    <dgm:cxn modelId="{E3441A8A-7E30-4A18-9CAA-B1FF8D5DD53D}" type="presParOf" srcId="{171DD825-714F-4316-808A-F2F3E74DA5EC}" destId="{900FBC63-3BCE-4CFF-A6A2-B706BF5E23E9}" srcOrd="9" destOrd="0" presId="urn:microsoft.com/office/officeart/2008/layout/LinedList"/>
    <dgm:cxn modelId="{98353510-E7AE-4423-91F7-30B84D905F24}" type="presParOf" srcId="{900FBC63-3BCE-4CFF-A6A2-B706BF5E23E9}" destId="{242F8DD8-C9A7-499E-A7C8-4FA0E8AAC53B}" srcOrd="0" destOrd="9" presId="urn:microsoft.com/office/officeart/2008/layout/LinedList"/>
    <dgm:cxn modelId="{F3E69556-2BF5-4402-97C4-D76B9CB0308C}" type="presOf" srcId="{AA267A9A-7029-441E-95CD-9E301C7ACD7D}" destId="{242F8DD8-C9A7-499E-A7C8-4FA0E8AAC53B}" srcOrd="0" destOrd="0" presId="urn:microsoft.com/office/officeart/2008/layout/LinedList"/>
    <dgm:cxn modelId="{47B1EECF-6F86-44D0-8451-435279BF6070}" type="presParOf" srcId="{900FBC63-3BCE-4CFF-A6A2-B706BF5E23E9}" destId="{33067129-2DF9-4C98-AC97-1DB77E5F5B86}" srcOrd="1" destOrd="9" presId="urn:microsoft.com/office/officeart/2008/layout/LinedList"/>
    <dgm:cxn modelId="{8CCC4DAE-D227-4900-A02A-46E9C8B0FB3D}" type="presParOf" srcId="{171DD825-714F-4316-808A-F2F3E74DA5EC}" destId="{101EA329-E236-45BE-963D-99666901F58F}" srcOrd="10" destOrd="0" presId="urn:microsoft.com/office/officeart/2008/layout/LinedList"/>
    <dgm:cxn modelId="{80366376-6DF9-4F7F-A2DB-BB806D6D8658}" type="presParOf" srcId="{171DD825-714F-4316-808A-F2F3E74DA5EC}" destId="{1DD72F6E-214F-46D6-8730-44DB0DF214BC}" srcOrd="11" destOrd="0" presId="urn:microsoft.com/office/officeart/2008/layout/LinedList"/>
    <dgm:cxn modelId="{33F96BAF-C4BD-4D6B-A5EF-A4CD175E1A09}" type="presParOf" srcId="{1DD72F6E-214F-46D6-8730-44DB0DF214BC}" destId="{460A6D19-6874-402E-B170-C1D2129D27F5}" srcOrd="0" destOrd="11" presId="urn:microsoft.com/office/officeart/2008/layout/LinedList"/>
    <dgm:cxn modelId="{7E8DCECB-8FE0-4CE2-831C-50CA2F60EB8C}" type="presOf" srcId="{B01690C1-14AF-4632-BADB-7E2CE9239B6E}" destId="{460A6D19-6874-402E-B170-C1D2129D27F5}" srcOrd="0" destOrd="0" presId="urn:microsoft.com/office/officeart/2008/layout/LinedList"/>
    <dgm:cxn modelId="{3A7DE34E-DAA9-405A-A098-B26A290E16C9}" type="presParOf" srcId="{1DD72F6E-214F-46D6-8730-44DB0DF214BC}" destId="{0E64A892-1641-43D0-BE96-0419B9AF1DF0}" srcOrd="1" destOrd="11" presId="urn:microsoft.com/office/officeart/2008/layout/LinedList"/>
    <dgm:cxn modelId="{DD83BA44-E14E-4F16-8361-69B4D491F023}" type="presParOf" srcId="{171DD825-714F-4316-808A-F2F3E74DA5EC}" destId="{54E51C33-671F-4828-9A94-F47783468C9E}" srcOrd="12" destOrd="0" presId="urn:microsoft.com/office/officeart/2008/layout/LinedList"/>
    <dgm:cxn modelId="{52012FB9-97CE-4F6D-A7D0-59D6123E484F}" type="presParOf" srcId="{171DD825-714F-4316-808A-F2F3E74DA5EC}" destId="{CB486193-8EB7-43C9-A303-4926AA4A5C02}" srcOrd="13" destOrd="0" presId="urn:microsoft.com/office/officeart/2008/layout/LinedList"/>
    <dgm:cxn modelId="{B29CD26A-33A8-4F56-8008-DF9931877934}" type="presParOf" srcId="{CB486193-8EB7-43C9-A303-4926AA4A5C02}" destId="{378296F5-BB9F-4832-A099-976F5DF80E0A}" srcOrd="0" destOrd="13" presId="urn:microsoft.com/office/officeart/2008/layout/LinedList"/>
    <dgm:cxn modelId="{12A90AA6-7529-4178-A621-EFAB639A7CDB}" type="presOf" srcId="{FAD28BE7-E5E0-4248-A5CB-797C85B258D7}" destId="{378296F5-BB9F-4832-A099-976F5DF80E0A}" srcOrd="0" destOrd="0" presId="urn:microsoft.com/office/officeart/2008/layout/LinedList"/>
    <dgm:cxn modelId="{F422C850-6639-4A28-92A6-A2E8905FA451}" type="presParOf" srcId="{CB486193-8EB7-43C9-A303-4926AA4A5C02}" destId="{4F3C87E7-3ACB-4E34-9CE8-31C92DA3DFA4}" srcOrd="1" destOrd="13" presId="urn:microsoft.com/office/officeart/2008/layout/LinedList"/>
    <dgm:cxn modelId="{32569C97-649E-4DFA-8916-B44F083DE19B}" type="presParOf" srcId="{171DD825-714F-4316-808A-F2F3E74DA5EC}" destId="{66F5AEFF-5F1E-4D7A-A438-A98F2A4EAC47}" srcOrd="14" destOrd="0" presId="urn:microsoft.com/office/officeart/2008/layout/LinedList"/>
    <dgm:cxn modelId="{566BD7FE-860A-46FF-99AE-E35B980ED49D}" type="presParOf" srcId="{171DD825-714F-4316-808A-F2F3E74DA5EC}" destId="{42F93BFC-DCB6-4B5F-927E-00B4B6CBDBE7}" srcOrd="15" destOrd="0" presId="urn:microsoft.com/office/officeart/2008/layout/LinedList"/>
    <dgm:cxn modelId="{C9392146-CADF-459A-9A39-C8DAA2850E31}" type="presParOf" srcId="{42F93BFC-DCB6-4B5F-927E-00B4B6CBDBE7}" destId="{F601546B-48AE-4676-8B4B-A5FD4DF1E85A}" srcOrd="0" destOrd="15" presId="urn:microsoft.com/office/officeart/2008/layout/LinedList"/>
    <dgm:cxn modelId="{EA442D88-F439-4D36-8CAB-05C1B34B0D6F}" type="presOf" srcId="{B7741878-0623-4F82-9846-40CA287FA4DC}" destId="{F601546B-48AE-4676-8B4B-A5FD4DF1E85A}" srcOrd="0" destOrd="0" presId="urn:microsoft.com/office/officeart/2008/layout/LinedList"/>
    <dgm:cxn modelId="{8E3F0197-150E-4BC0-9BEE-D4EF96E92D96}" type="presParOf" srcId="{42F93BFC-DCB6-4B5F-927E-00B4B6CBDBE7}" destId="{DD104025-1F27-47D3-946B-D284745967AB}" srcOrd="1" destOrd="15" presId="urn:microsoft.com/office/officeart/2008/layout/LinedList"/>
    <dgm:cxn modelId="{1C335FC7-FB03-48B8-8CDB-1DDF12CEA353}" type="presParOf" srcId="{171DD825-714F-4316-808A-F2F3E74DA5EC}" destId="{7EFF7A1C-3286-4C15-BE11-4FD5E034D039}" srcOrd="16" destOrd="0" presId="urn:microsoft.com/office/officeart/2008/layout/LinedList"/>
    <dgm:cxn modelId="{86AB00C6-1ADF-430E-B6AE-17662C441915}" type="presParOf" srcId="{171DD825-714F-4316-808A-F2F3E74DA5EC}" destId="{B2189FEC-E325-4798-8F4D-18FEB233CC69}" srcOrd="17" destOrd="0" presId="urn:microsoft.com/office/officeart/2008/layout/LinedList"/>
    <dgm:cxn modelId="{44F0B931-8BED-41CF-B730-FCED9BF4AB3F}" type="presParOf" srcId="{B2189FEC-E325-4798-8F4D-18FEB233CC69}" destId="{6F4520AE-5F35-4E2C-B67D-E069B16B5C1E}" srcOrd="0" destOrd="17" presId="urn:microsoft.com/office/officeart/2008/layout/LinedList"/>
    <dgm:cxn modelId="{D38BA7AC-1B28-4585-A081-11262C07282F}" type="presOf" srcId="{75A4C3C9-B2D2-4190-9FAF-24AAB28A5BA8}" destId="{6F4520AE-5F35-4E2C-B67D-E069B16B5C1E}" srcOrd="0" destOrd="0" presId="urn:microsoft.com/office/officeart/2008/layout/LinedList"/>
    <dgm:cxn modelId="{1EC70899-9A36-49AB-902A-04D8E3E416A4}" type="presParOf" srcId="{B2189FEC-E325-4798-8F4D-18FEB233CC69}" destId="{D88A71D4-D8F4-4E75-B262-9BDFA36A754D}" srcOrd="1" destOrd="17" presId="urn:microsoft.com/office/officeart/2008/layout/LinedList"/>
    <dgm:cxn modelId="{04DFF4AB-7A11-4642-930A-DF15DF68893E}" type="presParOf" srcId="{171DD825-714F-4316-808A-F2F3E74DA5EC}" destId="{6C6DEE6A-F8EA-4FF3-A453-FFBD06282AE8}" srcOrd="18" destOrd="0" presId="urn:microsoft.com/office/officeart/2008/layout/LinedList"/>
    <dgm:cxn modelId="{75E61B94-C62E-46D1-87E9-2CFFD1FE9CBA}" type="presParOf" srcId="{171DD825-714F-4316-808A-F2F3E74DA5EC}" destId="{0ADEA9E3-69F3-4C7E-9290-EAAB42D2E8A2}" srcOrd="19" destOrd="0" presId="urn:microsoft.com/office/officeart/2008/layout/LinedList"/>
    <dgm:cxn modelId="{172623C6-DEB5-4CCB-9FBD-2A719FB9B051}" type="presParOf" srcId="{0ADEA9E3-69F3-4C7E-9290-EAAB42D2E8A2}" destId="{08E21150-94EE-4175-A942-02CA9645512D}" srcOrd="0" destOrd="19" presId="urn:microsoft.com/office/officeart/2008/layout/LinedList"/>
    <dgm:cxn modelId="{A6CC924F-0F57-49E4-9CA6-C09491BFDAEC}" type="presOf" srcId="{42A53DBD-A145-4606-81DB-897901BFB4F5}" destId="{08E21150-94EE-4175-A942-02CA9645512D}" srcOrd="0" destOrd="0" presId="urn:microsoft.com/office/officeart/2008/layout/LinedList"/>
    <dgm:cxn modelId="{6AA44B37-A1F7-4784-B0CF-1519DB8AE4CC}" type="presParOf" srcId="{0ADEA9E3-69F3-4C7E-9290-EAAB42D2E8A2}" destId="{E6FA43C1-7926-4BF9-806C-DFCFE1076367}" srcOrd="1" destOrd="19"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D298F7-7548-455A-A652-C9B1E6A5BF6F}" type="doc">
      <dgm:prSet loTypeId="list" loCatId="list" qsTypeId="urn:microsoft.com/office/officeart/2005/8/quickstyle/simple1" qsCatId="simple" csTypeId="urn:microsoft.com/office/officeart/2005/8/colors/accent1_2" csCatId="accent1"/>
      <dgm:spPr/>
      <dgm:t>
        <a:bodyPr/>
        <a:lstStyle/>
        <a:p>
          <a:endParaRPr lang="en-US"/>
        </a:p>
      </dgm:t>
    </dgm:pt>
    <dgm:pt modelId="{3DA16599-0AEE-4B72-96DD-171ED3CF1DB4}">
      <dgm:prSet/>
      <dgm:spPr/>
      <dgm:t>
        <a:bodyPr/>
        <a:lstStyle/>
        <a:p>
          <a:r>
            <a:rPr lang="en-GB" b="1"/>
            <a:t>Environmental Impact:</a:t>
          </a:r>
          <a:endParaRPr lang="en-US"/>
        </a:p>
      </dgm:t>
    </dgm:pt>
    <dgm:pt modelId="{0758C38F-F256-4923-B0C8-869B1579A41C}" cxnId="{A07E5DDF-13D7-455F-9DD9-37D4BD31A9D6}" type="parTrans">
      <dgm:prSet/>
      <dgm:spPr/>
      <dgm:t>
        <a:bodyPr/>
        <a:lstStyle/>
        <a:p>
          <a:endParaRPr lang="en-US"/>
        </a:p>
      </dgm:t>
    </dgm:pt>
    <dgm:pt modelId="{40A15A1E-66D1-4152-96F9-1FA67DB3D2E3}" cxnId="{A07E5DDF-13D7-455F-9DD9-37D4BD31A9D6}" type="sibTrans">
      <dgm:prSet/>
      <dgm:spPr/>
      <dgm:t>
        <a:bodyPr/>
        <a:lstStyle/>
        <a:p>
          <a:endParaRPr lang="en-US"/>
        </a:p>
      </dgm:t>
    </dgm:pt>
    <dgm:pt modelId="{DC9A7A5B-6729-46E2-9107-C09E0E449BAC}">
      <dgm:prSet/>
      <dgm:spPr/>
      <dgm:t>
        <a:bodyPr/>
        <a:lstStyle/>
        <a:p>
          <a:r>
            <a:rPr lang="en-GB" b="1"/>
            <a:t>Carbon Reduction:</a:t>
          </a:r>
          <a:endParaRPr lang="en-US"/>
        </a:p>
      </dgm:t>
    </dgm:pt>
    <dgm:pt modelId="{730AE39D-56D1-49A4-9002-A3C30187C215}" cxnId="{096ED7C4-5D6E-4E00-AFAC-E4F025F78099}" type="parTrans">
      <dgm:prSet/>
      <dgm:spPr/>
      <dgm:t>
        <a:bodyPr/>
        <a:lstStyle/>
        <a:p>
          <a:endParaRPr lang="en-US"/>
        </a:p>
      </dgm:t>
    </dgm:pt>
    <dgm:pt modelId="{F513C7D0-A491-4440-8746-3CCF60011380}" cxnId="{096ED7C4-5D6E-4E00-AFAC-E4F025F78099}" type="sibTrans">
      <dgm:prSet/>
      <dgm:spPr/>
      <dgm:t>
        <a:bodyPr/>
        <a:lstStyle/>
        <a:p>
          <a:endParaRPr lang="en-US"/>
        </a:p>
      </dgm:t>
    </dgm:pt>
    <dgm:pt modelId="{536B2B0E-B555-4E6F-A081-90E283C16D92}">
      <dgm:prSet phldr="0" custT="0"/>
      <dgm:spPr/>
      <dgm:t>
        <a:bodyPr vert="horz" wrap="square"/>
        <a:p>
          <a:pPr>
            <a:lnSpc>
              <a:spcPct val="100000"/>
            </a:lnSpc>
            <a:spcBef>
              <a:spcPct val="0"/>
            </a:spcBef>
            <a:spcAft>
              <a:spcPct val="35000"/>
            </a:spcAft>
          </a:pPr>
          <a:r>
            <a:rPr lang="en-GB"/>
            <a:t>Projected Carbon Reduction: </a:t>
          </a:r>
          <a:r>
            <a:rPr lang="en-GB"/>
            <a:t>5,000 metric tons annually.</a:t>
          </a:r>
          <a:r>
            <a:rPr lang="en-GB"/>
            <a:t/>
          </a:r>
          <a:endParaRPr lang="en-GB"/>
        </a:p>
      </dgm:t>
    </dgm:pt>
    <dgm:pt modelId="{73E7A8F4-14DB-4343-B242-4A1316B02D40}" cxnId="{DBA88995-2F49-48DC-9BB9-03ADD2E837BE}" type="parTrans">
      <dgm:prSet/>
      <dgm:spPr/>
      <dgm:t>
        <a:bodyPr/>
        <a:lstStyle/>
        <a:p>
          <a:endParaRPr lang="en-US"/>
        </a:p>
      </dgm:t>
    </dgm:pt>
    <dgm:pt modelId="{1AB05EAE-31F6-4228-A570-103D9E588D37}" cxnId="{DBA88995-2F49-48DC-9BB9-03ADD2E837BE}" type="sibTrans">
      <dgm:prSet/>
      <dgm:spPr/>
      <dgm:t>
        <a:bodyPr/>
        <a:lstStyle/>
        <a:p>
          <a:endParaRPr lang="en-US"/>
        </a:p>
      </dgm:t>
    </dgm:pt>
    <dgm:pt modelId="{EF90B0CC-4CD2-4C0E-8A29-CD0DD1E018F8}">
      <dgm:prSet phldr="0" custT="0"/>
      <dgm:spPr/>
      <dgm:t>
        <a:bodyPr vert="horz" wrap="square"/>
        <a:p>
          <a:pPr>
            <a:lnSpc>
              <a:spcPct val="100000"/>
            </a:lnSpc>
            <a:spcBef>
              <a:spcPct val="0"/>
            </a:spcBef>
            <a:spcAft>
              <a:spcPct val="35000"/>
            </a:spcAft>
          </a:pPr>
          <a:r>
            <a:rPr lang="en-GB"/>
            <a:t>Equivalent to: </a:t>
          </a:r>
          <a:r>
            <a:rPr lang="en-GB"/>
            <a:t>Planting 10,000 trees or removing 2,000 cars from the road.</a:t>
          </a:r>
          <a:r>
            <a:rPr lang="en-GB"/>
            <a:t/>
          </a:r>
          <a:endParaRPr lang="en-GB"/>
        </a:p>
      </dgm:t>
    </dgm:pt>
    <dgm:pt modelId="{EB670875-48AD-42A4-92B1-D38DC6F26B24}" cxnId="{D6538F53-AB6F-4DBC-B593-446F3D34147C}" type="parTrans">
      <dgm:prSet/>
      <dgm:spPr/>
      <dgm:t>
        <a:bodyPr/>
        <a:lstStyle/>
        <a:p>
          <a:endParaRPr lang="en-US"/>
        </a:p>
      </dgm:t>
    </dgm:pt>
    <dgm:pt modelId="{AAFA4851-AC19-4512-AF5B-A455FE9E1FC7}" cxnId="{D6538F53-AB6F-4DBC-B593-446F3D34147C}" type="sibTrans">
      <dgm:prSet/>
      <dgm:spPr/>
      <dgm:t>
        <a:bodyPr/>
        <a:lstStyle/>
        <a:p>
          <a:endParaRPr lang="en-US"/>
        </a:p>
      </dgm:t>
    </dgm:pt>
    <dgm:pt modelId="{9FF4FDD0-6DBB-480A-9497-6BF25DAB30B1}">
      <dgm:prSet/>
      <dgm:spPr/>
      <dgm:t>
        <a:bodyPr/>
        <a:lstStyle/>
        <a:p>
          <a:r>
            <a:rPr lang="en-GB" b="1"/>
            <a:t>Renewable Energy Generation:</a:t>
          </a:r>
          <a:endParaRPr lang="en-US"/>
        </a:p>
      </dgm:t>
    </dgm:pt>
    <dgm:pt modelId="{3F10C82E-C934-4620-AEDD-92F4B7FE0B30}" cxnId="{F1D2F701-E855-45D8-A1ED-F78B276BE7E5}" type="parTrans">
      <dgm:prSet/>
      <dgm:spPr/>
      <dgm:t>
        <a:bodyPr/>
        <a:lstStyle/>
        <a:p>
          <a:endParaRPr lang="en-US"/>
        </a:p>
      </dgm:t>
    </dgm:pt>
    <dgm:pt modelId="{D23B19D6-8291-4F8C-BEFA-13149A313668}" cxnId="{F1D2F701-E855-45D8-A1ED-F78B276BE7E5}" type="sibTrans">
      <dgm:prSet/>
      <dgm:spPr/>
      <dgm:t>
        <a:bodyPr/>
        <a:lstStyle/>
        <a:p>
          <a:endParaRPr lang="en-US"/>
        </a:p>
      </dgm:t>
    </dgm:pt>
    <dgm:pt modelId="{EC91F4CE-5087-409B-A553-B340D3D4BFF2}">
      <dgm:prSet phldr="0" custT="0"/>
      <dgm:spPr/>
      <dgm:t>
        <a:bodyPr vert="horz" wrap="square"/>
        <a:p>
          <a:pPr>
            <a:lnSpc>
              <a:spcPct val="100000"/>
            </a:lnSpc>
            <a:spcBef>
              <a:spcPct val="0"/>
            </a:spcBef>
            <a:spcAft>
              <a:spcPct val="35000"/>
            </a:spcAft>
          </a:pPr>
          <a:r>
            <a:rPr lang="en-GB"/>
            <a:t>Annual Renewable Energy Output: 20,000 megawatt-hours.</a:t>
          </a:r>
          <a:r>
            <a:rPr lang="en-GB"/>
            <a:t/>
          </a:r>
          <a:endParaRPr lang="en-GB"/>
        </a:p>
      </dgm:t>
    </dgm:pt>
    <dgm:pt modelId="{CC8FA0B3-BFE3-4747-9CEE-2A4A11B19220}" cxnId="{4210F285-8589-41C4-A9B4-4F9B66C6B762}" type="parTrans">
      <dgm:prSet/>
      <dgm:spPr/>
      <dgm:t>
        <a:bodyPr/>
        <a:lstStyle/>
        <a:p>
          <a:endParaRPr lang="en-US"/>
        </a:p>
      </dgm:t>
    </dgm:pt>
    <dgm:pt modelId="{5DB97F33-C427-490F-A45C-2DA5883F4150}" cxnId="{4210F285-8589-41C4-A9B4-4F9B66C6B762}" type="sibTrans">
      <dgm:prSet/>
      <dgm:spPr/>
      <dgm:t>
        <a:bodyPr/>
        <a:lstStyle/>
        <a:p>
          <a:endParaRPr lang="en-US"/>
        </a:p>
      </dgm:t>
    </dgm:pt>
    <dgm:pt modelId="{F58F0AD2-877D-43D1-A912-EBE94ECB708C}">
      <dgm:prSet phldr="0" custT="0"/>
      <dgm:spPr/>
      <dgm:t>
        <a:bodyPr vert="horz" wrap="square"/>
        <a:p>
          <a:pPr>
            <a:lnSpc>
              <a:spcPct val="100000"/>
            </a:lnSpc>
            <a:spcBef>
              <a:spcPct val="0"/>
            </a:spcBef>
            <a:spcAft>
              <a:spcPct val="35000"/>
            </a:spcAft>
          </a:pPr>
          <a:r>
            <a:rPr lang="en-GB"/>
            <a:t>Equivalent to: Powering 5,000 households or reducing 15,000 tons of CO2 emissions.</a:t>
          </a:r>
          <a:r>
            <a:rPr lang="en-GB"/>
            <a:t/>
          </a:r>
          <a:endParaRPr lang="en-GB"/>
        </a:p>
      </dgm:t>
    </dgm:pt>
    <dgm:pt modelId="{49454357-4C31-4FCB-AABF-52FB2E258973}" cxnId="{89C66171-EAE7-4994-94B9-26D2557C4600}" type="parTrans">
      <dgm:prSet/>
      <dgm:spPr/>
      <dgm:t>
        <a:bodyPr/>
        <a:lstStyle/>
        <a:p>
          <a:endParaRPr lang="en-US"/>
        </a:p>
      </dgm:t>
    </dgm:pt>
    <dgm:pt modelId="{11C32564-8311-4741-8399-02E81A40B130}" cxnId="{89C66171-EAE7-4994-94B9-26D2557C4600}" type="sibTrans">
      <dgm:prSet/>
      <dgm:spPr/>
      <dgm:t>
        <a:bodyPr/>
        <a:lstStyle/>
        <a:p>
          <a:endParaRPr lang="en-US"/>
        </a:p>
      </dgm:t>
    </dgm:pt>
    <dgm:pt modelId="{30A336ED-F65C-413B-80AE-D62E6C1AFA92}">
      <dgm:prSet/>
      <dgm:spPr/>
      <dgm:t>
        <a:bodyPr/>
        <a:lstStyle/>
        <a:p>
          <a:r>
            <a:rPr lang="en-GB" b="1"/>
            <a:t>Sustainability Practices:</a:t>
          </a:r>
          <a:endParaRPr lang="en-US"/>
        </a:p>
      </dgm:t>
    </dgm:pt>
    <dgm:pt modelId="{DD192B0B-3D0B-48D3-A534-8792A3EA6DB5}" cxnId="{C36FA69E-72D5-4184-AF1B-7C2DBF431855}" type="parTrans">
      <dgm:prSet/>
      <dgm:spPr/>
      <dgm:t>
        <a:bodyPr/>
        <a:lstStyle/>
        <a:p>
          <a:endParaRPr lang="en-US"/>
        </a:p>
      </dgm:t>
    </dgm:pt>
    <dgm:pt modelId="{793944B0-63F6-40C7-ABB9-77245BD51446}" cxnId="{C36FA69E-72D5-4184-AF1B-7C2DBF431855}" type="sibTrans">
      <dgm:prSet/>
      <dgm:spPr/>
      <dgm:t>
        <a:bodyPr/>
        <a:lstStyle/>
        <a:p>
          <a:endParaRPr lang="en-US"/>
        </a:p>
      </dgm:t>
    </dgm:pt>
    <dgm:pt modelId="{B63554C7-C001-41FF-9CA3-75504B6A4D03}">
      <dgm:prSet phldr="0" custT="0"/>
      <dgm:spPr/>
      <dgm:t>
        <a:bodyPr vert="horz" wrap="square"/>
        <a:p>
          <a:pPr>
            <a:lnSpc>
              <a:spcPct val="100000"/>
            </a:lnSpc>
            <a:spcBef>
              <a:spcPct val="0"/>
            </a:spcBef>
            <a:spcAft>
              <a:spcPct val="35000"/>
            </a:spcAft>
          </a:pPr>
          <a:r>
            <a:rPr lang="en-GB"/>
            <a:t>Recyclable Materials: 90% of materials used in our installations are recyclable.</a:t>
          </a:r>
          <a:r>
            <a:rPr lang="en-GB"/>
            <a:t/>
          </a:r>
          <a:endParaRPr lang="en-GB"/>
        </a:p>
      </dgm:t>
    </dgm:pt>
    <dgm:pt modelId="{56F160FF-0BD0-4F29-A7E6-89287A8C9E73}" cxnId="{222B5DE3-C1A7-4BAE-9B63-90F14171B678}" type="parTrans">
      <dgm:prSet/>
      <dgm:spPr/>
      <dgm:t>
        <a:bodyPr/>
        <a:lstStyle/>
        <a:p>
          <a:endParaRPr lang="en-US"/>
        </a:p>
      </dgm:t>
    </dgm:pt>
    <dgm:pt modelId="{1355525D-255B-4DD1-8042-F29CF2604273}" cxnId="{222B5DE3-C1A7-4BAE-9B63-90F14171B678}" type="sibTrans">
      <dgm:prSet/>
      <dgm:spPr/>
      <dgm:t>
        <a:bodyPr/>
        <a:lstStyle/>
        <a:p>
          <a:endParaRPr lang="en-US"/>
        </a:p>
      </dgm:t>
    </dgm:pt>
    <dgm:pt modelId="{6F876B67-3E0E-4C0B-BC33-C1BEB7C9947A}">
      <dgm:prSet phldr="0" custT="0"/>
      <dgm:spPr/>
      <dgm:t>
        <a:bodyPr vert="horz" wrap="square"/>
        <a:p>
          <a:pPr>
            <a:lnSpc>
              <a:spcPct val="100000"/>
            </a:lnSpc>
            <a:spcBef>
              <a:spcPct val="0"/>
            </a:spcBef>
            <a:spcAft>
              <a:spcPct val="35000"/>
            </a:spcAft>
          </a:pPr>
          <a:r>
            <a:rPr lang="en-GB"/>
            <a:t>Waste Reduction: Implementation of practices to minimize waste generation during installations.</a:t>
          </a:r>
          <a:r>
            <a:rPr lang="en-GB"/>
            <a:t/>
          </a:r>
          <a:endParaRPr lang="en-GB"/>
        </a:p>
      </dgm:t>
    </dgm:pt>
    <dgm:pt modelId="{DAF36EE2-F745-4442-BD78-F00DC91B5603}" cxnId="{946CCA3C-E177-40B1-85D7-971C3C036C22}" type="parTrans">
      <dgm:prSet/>
      <dgm:spPr/>
      <dgm:t>
        <a:bodyPr/>
        <a:lstStyle/>
        <a:p>
          <a:endParaRPr lang="en-US"/>
        </a:p>
      </dgm:t>
    </dgm:pt>
    <dgm:pt modelId="{CC35311D-A2DF-40ED-AA3A-C497F42EDBE2}" cxnId="{946CCA3C-E177-40B1-85D7-971C3C036C22}" type="sibTrans">
      <dgm:prSet/>
      <dgm:spPr/>
      <dgm:t>
        <a:bodyPr/>
        <a:lstStyle/>
        <a:p>
          <a:endParaRPr lang="en-US"/>
        </a:p>
      </dgm:t>
    </dgm:pt>
    <dgm:pt modelId="{B51C7178-401C-4C37-99F9-E5E2004BB898}" type="pres">
      <dgm:prSet presAssocID="{99D298F7-7548-455A-A652-C9B1E6A5BF6F}" presName="vert0" presStyleCnt="0">
        <dgm:presLayoutVars>
          <dgm:dir/>
          <dgm:animOne val="branch"/>
          <dgm:animLvl val="lvl"/>
        </dgm:presLayoutVars>
      </dgm:prSet>
      <dgm:spPr/>
    </dgm:pt>
    <dgm:pt modelId="{FFA5AFDF-E128-43F5-A095-8C8BECA7DE2E}" type="pres">
      <dgm:prSet presAssocID="{3DA16599-0AEE-4B72-96DD-171ED3CF1DB4}" presName="thickLine" presStyleLbl="alignNode1" presStyleIdx="0" presStyleCnt="4"/>
      <dgm:spPr/>
    </dgm:pt>
    <dgm:pt modelId="{EBE2EAD0-D469-489C-A410-360AC8B59743}" type="pres">
      <dgm:prSet presAssocID="{3DA16599-0AEE-4B72-96DD-171ED3CF1DB4}" presName="horz1" presStyleCnt="0"/>
      <dgm:spPr/>
    </dgm:pt>
    <dgm:pt modelId="{70785F0D-F4FD-4567-A58C-E23C53844251}" type="pres">
      <dgm:prSet presAssocID="{3DA16599-0AEE-4B72-96DD-171ED3CF1DB4}" presName="tx1" presStyleLbl="revTx" presStyleIdx="0" presStyleCnt="10"/>
      <dgm:spPr/>
    </dgm:pt>
    <dgm:pt modelId="{143F1787-9637-4D68-BC8E-FD12FA70D0B5}" type="pres">
      <dgm:prSet presAssocID="{3DA16599-0AEE-4B72-96DD-171ED3CF1DB4}" presName="vert1" presStyleCnt="0"/>
      <dgm:spPr/>
    </dgm:pt>
    <dgm:pt modelId="{4AA08986-38B8-4E6B-89C8-5F217C2F50B4}" type="pres">
      <dgm:prSet presAssocID="{DC9A7A5B-6729-46E2-9107-C09E0E449BAC}" presName="thickLine" presStyleLbl="alignNode1" presStyleIdx="1" presStyleCnt="4"/>
      <dgm:spPr/>
    </dgm:pt>
    <dgm:pt modelId="{219D1900-850E-4813-9110-04F0C1756D6F}" type="pres">
      <dgm:prSet presAssocID="{DC9A7A5B-6729-46E2-9107-C09E0E449BAC}" presName="horz1" presStyleCnt="0"/>
      <dgm:spPr/>
    </dgm:pt>
    <dgm:pt modelId="{82AB6D29-C4DB-45EB-AF0B-35B45948CB90}" type="pres">
      <dgm:prSet presAssocID="{DC9A7A5B-6729-46E2-9107-C09E0E449BAC}" presName="tx1" presStyleLbl="revTx" presStyleIdx="1" presStyleCnt="10"/>
      <dgm:spPr/>
    </dgm:pt>
    <dgm:pt modelId="{56505A6D-92B4-4DDF-B6C4-FCE9493941E4}" type="pres">
      <dgm:prSet presAssocID="{DC9A7A5B-6729-46E2-9107-C09E0E449BAC}" presName="vert1" presStyleCnt="0"/>
      <dgm:spPr/>
    </dgm:pt>
    <dgm:pt modelId="{0E0BBAE1-D040-43C5-8812-301A421B104A}" type="pres">
      <dgm:prSet presAssocID="{536B2B0E-B555-4E6F-A081-90E283C16D92}" presName="vertSpace2a" presStyleCnt="0"/>
      <dgm:spPr/>
    </dgm:pt>
    <dgm:pt modelId="{1074D7DE-5718-4E26-A659-8682E6D0E5F6}" type="pres">
      <dgm:prSet presAssocID="{536B2B0E-B555-4E6F-A081-90E283C16D92}" presName="horz2" presStyleCnt="0"/>
      <dgm:spPr/>
    </dgm:pt>
    <dgm:pt modelId="{1AC580BA-355C-47C3-9FD1-62032A7E046C}" type="pres">
      <dgm:prSet presAssocID="{536B2B0E-B555-4E6F-A081-90E283C16D92}" presName="horzSpace2" presStyleCnt="0"/>
      <dgm:spPr/>
    </dgm:pt>
    <dgm:pt modelId="{7D6ECA45-381C-4F85-8F8C-AC59BA7D5701}" type="pres">
      <dgm:prSet presAssocID="{536B2B0E-B555-4E6F-A081-90E283C16D92}" presName="tx2" presStyleLbl="revTx" presStyleIdx="2" presStyleCnt="10"/>
      <dgm:spPr/>
    </dgm:pt>
    <dgm:pt modelId="{43286BEB-38C1-4787-9D94-F0B89C7DA91A}" type="pres">
      <dgm:prSet presAssocID="{536B2B0E-B555-4E6F-A081-90E283C16D92}" presName="vert2" presStyleCnt="0"/>
      <dgm:spPr/>
    </dgm:pt>
    <dgm:pt modelId="{C6B52822-DB93-4861-ABC8-40B5C4B4EE8B}" type="pres">
      <dgm:prSet presAssocID="{536B2B0E-B555-4E6F-A081-90E283C16D92}" presName="thinLine2b" presStyleLbl="callout" presStyleIdx="0" presStyleCnt="6"/>
      <dgm:spPr/>
    </dgm:pt>
    <dgm:pt modelId="{81A711F6-0813-47BD-AFBC-E2C1CDB0B965}" type="pres">
      <dgm:prSet presAssocID="{536B2B0E-B555-4E6F-A081-90E283C16D92}" presName="vertSpace2b" presStyleCnt="0"/>
      <dgm:spPr/>
    </dgm:pt>
    <dgm:pt modelId="{14665EB5-FCCA-45E1-B35C-0DA71A38B2DA}" type="pres">
      <dgm:prSet presAssocID="{EF90B0CC-4CD2-4C0E-8A29-CD0DD1E018F8}" presName="horz2" presStyleCnt="0"/>
      <dgm:spPr/>
    </dgm:pt>
    <dgm:pt modelId="{972F0061-5B67-4EBD-97E7-1CE59E6529DA}" type="pres">
      <dgm:prSet presAssocID="{EF90B0CC-4CD2-4C0E-8A29-CD0DD1E018F8}" presName="horzSpace2" presStyleCnt="0"/>
      <dgm:spPr/>
    </dgm:pt>
    <dgm:pt modelId="{3DF05354-BC44-4D17-8979-A12B05BD0B72}" type="pres">
      <dgm:prSet presAssocID="{EF90B0CC-4CD2-4C0E-8A29-CD0DD1E018F8}" presName="tx2" presStyleLbl="revTx" presStyleIdx="3" presStyleCnt="10"/>
      <dgm:spPr/>
    </dgm:pt>
    <dgm:pt modelId="{F72078E9-3045-4F48-A4D6-3A0662A11A71}" type="pres">
      <dgm:prSet presAssocID="{EF90B0CC-4CD2-4C0E-8A29-CD0DD1E018F8}" presName="vert2" presStyleCnt="0"/>
      <dgm:spPr/>
    </dgm:pt>
    <dgm:pt modelId="{C1FBA474-D59B-4B51-81A6-7B7A2EE5C419}" type="pres">
      <dgm:prSet presAssocID="{EF90B0CC-4CD2-4C0E-8A29-CD0DD1E018F8}" presName="thinLine2b" presStyleLbl="callout" presStyleIdx="1" presStyleCnt="6"/>
      <dgm:spPr/>
    </dgm:pt>
    <dgm:pt modelId="{E2E7E274-FEB6-457C-9D4A-0FB4ADDF5E92}" type="pres">
      <dgm:prSet presAssocID="{EF90B0CC-4CD2-4C0E-8A29-CD0DD1E018F8}" presName="vertSpace2b" presStyleCnt="0"/>
      <dgm:spPr/>
    </dgm:pt>
    <dgm:pt modelId="{1E4D74A8-C3A7-427A-BE2A-AAC7587A6270}" type="pres">
      <dgm:prSet presAssocID="{9FF4FDD0-6DBB-480A-9497-6BF25DAB30B1}" presName="thickLine" presStyleLbl="alignNode1" presStyleIdx="2" presStyleCnt="4"/>
      <dgm:spPr/>
    </dgm:pt>
    <dgm:pt modelId="{0EA3B640-6D9F-457B-BFCC-EE1D90C6F195}" type="pres">
      <dgm:prSet presAssocID="{9FF4FDD0-6DBB-480A-9497-6BF25DAB30B1}" presName="horz1" presStyleCnt="0"/>
      <dgm:spPr/>
    </dgm:pt>
    <dgm:pt modelId="{30B16D4A-60D8-457C-97BD-1DD23C5B38CE}" type="pres">
      <dgm:prSet presAssocID="{9FF4FDD0-6DBB-480A-9497-6BF25DAB30B1}" presName="tx1" presStyleLbl="revTx" presStyleIdx="4" presStyleCnt="10"/>
      <dgm:spPr/>
    </dgm:pt>
    <dgm:pt modelId="{CDFF98A5-ECE0-43EF-93C2-57108957C228}" type="pres">
      <dgm:prSet presAssocID="{9FF4FDD0-6DBB-480A-9497-6BF25DAB30B1}" presName="vert1" presStyleCnt="0"/>
      <dgm:spPr/>
    </dgm:pt>
    <dgm:pt modelId="{2555099B-6E4B-4BCE-AF47-C0D2192DB010}" type="pres">
      <dgm:prSet presAssocID="{EC91F4CE-5087-409B-A553-B340D3D4BFF2}" presName="vertSpace2a" presStyleCnt="0"/>
      <dgm:spPr/>
    </dgm:pt>
    <dgm:pt modelId="{C6A781C1-2258-406B-8FDA-94610C26147D}" type="pres">
      <dgm:prSet presAssocID="{EC91F4CE-5087-409B-A553-B340D3D4BFF2}" presName="horz2" presStyleCnt="0"/>
      <dgm:spPr/>
    </dgm:pt>
    <dgm:pt modelId="{45421F77-CE3D-4DA8-A5C6-677D2D75D122}" type="pres">
      <dgm:prSet presAssocID="{EC91F4CE-5087-409B-A553-B340D3D4BFF2}" presName="horzSpace2" presStyleCnt="0"/>
      <dgm:spPr/>
    </dgm:pt>
    <dgm:pt modelId="{E5C5BFB2-2A87-48D2-B511-7382AD85B16A}" type="pres">
      <dgm:prSet presAssocID="{EC91F4CE-5087-409B-A553-B340D3D4BFF2}" presName="tx2" presStyleLbl="revTx" presStyleIdx="5" presStyleCnt="10"/>
      <dgm:spPr/>
    </dgm:pt>
    <dgm:pt modelId="{0C7F9E52-351A-4176-A200-E6A35BE1A84C}" type="pres">
      <dgm:prSet presAssocID="{EC91F4CE-5087-409B-A553-B340D3D4BFF2}" presName="vert2" presStyleCnt="0"/>
      <dgm:spPr/>
    </dgm:pt>
    <dgm:pt modelId="{89A07206-423E-4809-8FCE-86D502CA9A7B}" type="pres">
      <dgm:prSet presAssocID="{EC91F4CE-5087-409B-A553-B340D3D4BFF2}" presName="thinLine2b" presStyleLbl="callout" presStyleIdx="2" presStyleCnt="6"/>
      <dgm:spPr/>
    </dgm:pt>
    <dgm:pt modelId="{2A491822-A302-44B0-AD3E-CFEEEEB42BB7}" type="pres">
      <dgm:prSet presAssocID="{EC91F4CE-5087-409B-A553-B340D3D4BFF2}" presName="vertSpace2b" presStyleCnt="0"/>
      <dgm:spPr/>
    </dgm:pt>
    <dgm:pt modelId="{A4F13308-B2A3-426B-A660-ECB69F545FE2}" type="pres">
      <dgm:prSet presAssocID="{F58F0AD2-877D-43D1-A912-EBE94ECB708C}" presName="horz2" presStyleCnt="0"/>
      <dgm:spPr/>
    </dgm:pt>
    <dgm:pt modelId="{E0794D72-E3A7-498E-A1C2-F6F64469B90F}" type="pres">
      <dgm:prSet presAssocID="{F58F0AD2-877D-43D1-A912-EBE94ECB708C}" presName="horzSpace2" presStyleCnt="0"/>
      <dgm:spPr/>
    </dgm:pt>
    <dgm:pt modelId="{52A2510F-B38F-4783-9D95-9C9761B0CAA7}" type="pres">
      <dgm:prSet presAssocID="{F58F0AD2-877D-43D1-A912-EBE94ECB708C}" presName="tx2" presStyleLbl="revTx" presStyleIdx="6" presStyleCnt="10"/>
      <dgm:spPr/>
    </dgm:pt>
    <dgm:pt modelId="{163FEA82-4015-4BF3-92E3-8123AE6FAF21}" type="pres">
      <dgm:prSet presAssocID="{F58F0AD2-877D-43D1-A912-EBE94ECB708C}" presName="vert2" presStyleCnt="0"/>
      <dgm:spPr/>
    </dgm:pt>
    <dgm:pt modelId="{FDB0C5B1-CC59-4F37-8DDF-EC0CC08B55DA}" type="pres">
      <dgm:prSet presAssocID="{F58F0AD2-877D-43D1-A912-EBE94ECB708C}" presName="thinLine2b" presStyleLbl="callout" presStyleIdx="3" presStyleCnt="6"/>
      <dgm:spPr/>
    </dgm:pt>
    <dgm:pt modelId="{A2DE15F1-8FFC-44FA-94C3-E54A2DE1F00F}" type="pres">
      <dgm:prSet presAssocID="{F58F0AD2-877D-43D1-A912-EBE94ECB708C}" presName="vertSpace2b" presStyleCnt="0"/>
      <dgm:spPr/>
    </dgm:pt>
    <dgm:pt modelId="{E33D5340-76D0-4B87-AEF1-2FA8D12349F4}" type="pres">
      <dgm:prSet presAssocID="{30A336ED-F65C-413B-80AE-D62E6C1AFA92}" presName="thickLine" presStyleLbl="alignNode1" presStyleIdx="3" presStyleCnt="4"/>
      <dgm:spPr/>
    </dgm:pt>
    <dgm:pt modelId="{4A0081ED-A417-4632-B481-367336504007}" type="pres">
      <dgm:prSet presAssocID="{30A336ED-F65C-413B-80AE-D62E6C1AFA92}" presName="horz1" presStyleCnt="0"/>
      <dgm:spPr/>
    </dgm:pt>
    <dgm:pt modelId="{BD2353EB-FCC8-45F8-86F3-FF2B5D0418EF}" type="pres">
      <dgm:prSet presAssocID="{30A336ED-F65C-413B-80AE-D62E6C1AFA92}" presName="tx1" presStyleLbl="revTx" presStyleIdx="7" presStyleCnt="10"/>
      <dgm:spPr/>
    </dgm:pt>
    <dgm:pt modelId="{59458791-67FD-43C8-B9F9-33D8611508F6}" type="pres">
      <dgm:prSet presAssocID="{30A336ED-F65C-413B-80AE-D62E6C1AFA92}" presName="vert1" presStyleCnt="0"/>
      <dgm:spPr/>
    </dgm:pt>
    <dgm:pt modelId="{E339BA51-D096-4A92-A383-8922D3CC23B0}" type="pres">
      <dgm:prSet presAssocID="{B63554C7-C001-41FF-9CA3-75504B6A4D03}" presName="vertSpace2a" presStyleCnt="0"/>
      <dgm:spPr/>
    </dgm:pt>
    <dgm:pt modelId="{C0C43B2C-53E5-4C66-84EE-4004E6B9685B}" type="pres">
      <dgm:prSet presAssocID="{B63554C7-C001-41FF-9CA3-75504B6A4D03}" presName="horz2" presStyleCnt="0"/>
      <dgm:spPr/>
    </dgm:pt>
    <dgm:pt modelId="{C553A3F4-74D9-44C5-A278-48CF58FC1650}" type="pres">
      <dgm:prSet presAssocID="{B63554C7-C001-41FF-9CA3-75504B6A4D03}" presName="horzSpace2" presStyleCnt="0"/>
      <dgm:spPr/>
    </dgm:pt>
    <dgm:pt modelId="{21734199-2341-484A-87AE-8D68453BD9F4}" type="pres">
      <dgm:prSet presAssocID="{B63554C7-C001-41FF-9CA3-75504B6A4D03}" presName="tx2" presStyleLbl="revTx" presStyleIdx="8" presStyleCnt="10"/>
      <dgm:spPr/>
    </dgm:pt>
    <dgm:pt modelId="{65301F0A-4C54-4834-AD76-3548484F0FDF}" type="pres">
      <dgm:prSet presAssocID="{B63554C7-C001-41FF-9CA3-75504B6A4D03}" presName="vert2" presStyleCnt="0"/>
      <dgm:spPr/>
    </dgm:pt>
    <dgm:pt modelId="{A954BBB3-AB12-4168-BCC9-6326919A0070}" type="pres">
      <dgm:prSet presAssocID="{B63554C7-C001-41FF-9CA3-75504B6A4D03}" presName="thinLine2b" presStyleLbl="callout" presStyleIdx="4" presStyleCnt="6"/>
      <dgm:spPr/>
    </dgm:pt>
    <dgm:pt modelId="{1DB87CDB-7242-4190-A97B-BF273CCC9E96}" type="pres">
      <dgm:prSet presAssocID="{B63554C7-C001-41FF-9CA3-75504B6A4D03}" presName="vertSpace2b" presStyleCnt="0"/>
      <dgm:spPr/>
    </dgm:pt>
    <dgm:pt modelId="{4E401CB1-DA41-4177-B58F-1C484B0553D2}" type="pres">
      <dgm:prSet presAssocID="{6F876B67-3E0E-4C0B-BC33-C1BEB7C9947A}" presName="horz2" presStyleCnt="0"/>
      <dgm:spPr/>
    </dgm:pt>
    <dgm:pt modelId="{B0AC19CE-659C-4F62-8593-208DBA7A7BE3}" type="pres">
      <dgm:prSet presAssocID="{6F876B67-3E0E-4C0B-BC33-C1BEB7C9947A}" presName="horzSpace2" presStyleCnt="0"/>
      <dgm:spPr/>
    </dgm:pt>
    <dgm:pt modelId="{4CEB1917-4617-4D97-9114-ED31AF345CBA}" type="pres">
      <dgm:prSet presAssocID="{6F876B67-3E0E-4C0B-BC33-C1BEB7C9947A}" presName="tx2" presStyleLbl="revTx" presStyleIdx="9" presStyleCnt="10"/>
      <dgm:spPr/>
    </dgm:pt>
    <dgm:pt modelId="{2F121CBF-9DC8-4B1B-BB9E-1FD0D9AF598F}" type="pres">
      <dgm:prSet presAssocID="{6F876B67-3E0E-4C0B-BC33-C1BEB7C9947A}" presName="vert2" presStyleCnt="0"/>
      <dgm:spPr/>
    </dgm:pt>
    <dgm:pt modelId="{4841BB83-9C9B-4013-9768-15A543D82B28}" type="pres">
      <dgm:prSet presAssocID="{6F876B67-3E0E-4C0B-BC33-C1BEB7C9947A}" presName="thinLine2b" presStyleLbl="callout" presStyleIdx="5" presStyleCnt="6"/>
      <dgm:spPr/>
    </dgm:pt>
    <dgm:pt modelId="{72D7669E-04F7-484F-BBC3-29DEC7A2D73F}" type="pres">
      <dgm:prSet presAssocID="{6F876B67-3E0E-4C0B-BC33-C1BEB7C9947A}" presName="vertSpace2b" presStyleCnt="0"/>
      <dgm:spPr/>
    </dgm:pt>
  </dgm:ptLst>
  <dgm:cxnLst>
    <dgm:cxn modelId="{A07E5DDF-13D7-455F-9DD9-37D4BD31A9D6}" srcId="{99D298F7-7548-455A-A652-C9B1E6A5BF6F}" destId="{3DA16599-0AEE-4B72-96DD-171ED3CF1DB4}" srcOrd="0" destOrd="0" parTransId="{0758C38F-F256-4923-B0C8-869B1579A41C}" sibTransId="{40A15A1E-66D1-4152-96F9-1FA67DB3D2E3}"/>
    <dgm:cxn modelId="{096ED7C4-5D6E-4E00-AFAC-E4F025F78099}" srcId="{99D298F7-7548-455A-A652-C9B1E6A5BF6F}" destId="{DC9A7A5B-6729-46E2-9107-C09E0E449BAC}" srcOrd="1" destOrd="0" parTransId="{730AE39D-56D1-49A4-9002-A3C30187C215}" sibTransId="{F513C7D0-A491-4440-8746-3CCF60011380}"/>
    <dgm:cxn modelId="{DBA88995-2F49-48DC-9BB9-03ADD2E837BE}" srcId="{DC9A7A5B-6729-46E2-9107-C09E0E449BAC}" destId="{536B2B0E-B555-4E6F-A081-90E283C16D92}" srcOrd="0" destOrd="1" parTransId="{73E7A8F4-14DB-4343-B242-4A1316B02D40}" sibTransId="{1AB05EAE-31F6-4228-A570-103D9E588D37}"/>
    <dgm:cxn modelId="{D6538F53-AB6F-4DBC-B593-446F3D34147C}" srcId="{DC9A7A5B-6729-46E2-9107-C09E0E449BAC}" destId="{EF90B0CC-4CD2-4C0E-8A29-CD0DD1E018F8}" srcOrd="1" destOrd="1" parTransId="{EB670875-48AD-42A4-92B1-D38DC6F26B24}" sibTransId="{AAFA4851-AC19-4512-AF5B-A455FE9E1FC7}"/>
    <dgm:cxn modelId="{F1D2F701-E855-45D8-A1ED-F78B276BE7E5}" srcId="{99D298F7-7548-455A-A652-C9B1E6A5BF6F}" destId="{9FF4FDD0-6DBB-480A-9497-6BF25DAB30B1}" srcOrd="2" destOrd="0" parTransId="{3F10C82E-C934-4620-AEDD-92F4B7FE0B30}" sibTransId="{D23B19D6-8291-4F8C-BEFA-13149A313668}"/>
    <dgm:cxn modelId="{4210F285-8589-41C4-A9B4-4F9B66C6B762}" srcId="{9FF4FDD0-6DBB-480A-9497-6BF25DAB30B1}" destId="{EC91F4CE-5087-409B-A553-B340D3D4BFF2}" srcOrd="0" destOrd="2" parTransId="{CC8FA0B3-BFE3-4747-9CEE-2A4A11B19220}" sibTransId="{5DB97F33-C427-490F-A45C-2DA5883F4150}"/>
    <dgm:cxn modelId="{89C66171-EAE7-4994-94B9-26D2557C4600}" srcId="{9FF4FDD0-6DBB-480A-9497-6BF25DAB30B1}" destId="{F58F0AD2-877D-43D1-A912-EBE94ECB708C}" srcOrd="1" destOrd="2" parTransId="{49454357-4C31-4FCB-AABF-52FB2E258973}" sibTransId="{11C32564-8311-4741-8399-02E81A40B130}"/>
    <dgm:cxn modelId="{C36FA69E-72D5-4184-AF1B-7C2DBF431855}" srcId="{99D298F7-7548-455A-A652-C9B1E6A5BF6F}" destId="{30A336ED-F65C-413B-80AE-D62E6C1AFA92}" srcOrd="3" destOrd="0" parTransId="{DD192B0B-3D0B-48D3-A534-8792A3EA6DB5}" sibTransId="{793944B0-63F6-40C7-ABB9-77245BD51446}"/>
    <dgm:cxn modelId="{222B5DE3-C1A7-4BAE-9B63-90F14171B678}" srcId="{30A336ED-F65C-413B-80AE-D62E6C1AFA92}" destId="{B63554C7-C001-41FF-9CA3-75504B6A4D03}" srcOrd="0" destOrd="3" parTransId="{56F160FF-0BD0-4F29-A7E6-89287A8C9E73}" sibTransId="{1355525D-255B-4DD1-8042-F29CF2604273}"/>
    <dgm:cxn modelId="{946CCA3C-E177-40B1-85D7-971C3C036C22}" srcId="{30A336ED-F65C-413B-80AE-D62E6C1AFA92}" destId="{6F876B67-3E0E-4C0B-BC33-C1BEB7C9947A}" srcOrd="1" destOrd="3" parTransId="{DAF36EE2-F745-4442-BD78-F00DC91B5603}" sibTransId="{CC35311D-A2DF-40ED-AA3A-C497F42EDBE2}"/>
    <dgm:cxn modelId="{92372D7B-8BCA-43AD-9C08-D09698016CDF}" type="presOf" srcId="{99D298F7-7548-455A-A652-C9B1E6A5BF6F}" destId="{B51C7178-401C-4C37-99F9-E5E2004BB898}" srcOrd="0" destOrd="0" presId="urn:microsoft.com/office/officeart/2008/layout/LinedList"/>
    <dgm:cxn modelId="{368ED7E7-48D6-484C-BB10-21A1A52F3939}" type="presParOf" srcId="{B51C7178-401C-4C37-99F9-E5E2004BB898}" destId="{FFA5AFDF-E128-43F5-A095-8C8BECA7DE2E}" srcOrd="0" destOrd="0" presId="urn:microsoft.com/office/officeart/2008/layout/LinedList"/>
    <dgm:cxn modelId="{1DC1BBEA-AF2E-4E58-9493-8246D8E9866A}" type="presParOf" srcId="{B51C7178-401C-4C37-99F9-E5E2004BB898}" destId="{EBE2EAD0-D469-489C-A410-360AC8B59743}" srcOrd="1" destOrd="0" presId="urn:microsoft.com/office/officeart/2008/layout/LinedList"/>
    <dgm:cxn modelId="{E542A17E-3BC6-4E80-A84C-74405619532E}" type="presParOf" srcId="{EBE2EAD0-D469-489C-A410-360AC8B59743}" destId="{70785F0D-F4FD-4567-A58C-E23C53844251}" srcOrd="0" destOrd="1" presId="urn:microsoft.com/office/officeart/2008/layout/LinedList"/>
    <dgm:cxn modelId="{5855F8F6-7602-41AF-93ED-C31E189F315D}" type="presOf" srcId="{3DA16599-0AEE-4B72-96DD-171ED3CF1DB4}" destId="{70785F0D-F4FD-4567-A58C-E23C53844251}" srcOrd="0" destOrd="0" presId="urn:microsoft.com/office/officeart/2008/layout/LinedList"/>
    <dgm:cxn modelId="{6ACD171E-940C-4727-80A0-A51551EA2644}" type="presParOf" srcId="{EBE2EAD0-D469-489C-A410-360AC8B59743}" destId="{143F1787-9637-4D68-BC8E-FD12FA70D0B5}" srcOrd="1" destOrd="1" presId="urn:microsoft.com/office/officeart/2008/layout/LinedList"/>
    <dgm:cxn modelId="{B34083B9-CD15-4D93-9A14-7C2CFC8F4A07}" type="presParOf" srcId="{B51C7178-401C-4C37-99F9-E5E2004BB898}" destId="{4AA08986-38B8-4E6B-89C8-5F217C2F50B4}" srcOrd="2" destOrd="0" presId="urn:microsoft.com/office/officeart/2008/layout/LinedList"/>
    <dgm:cxn modelId="{D4F8E74F-B1CA-49A3-9F4E-0E52A4799DE5}" type="presParOf" srcId="{B51C7178-401C-4C37-99F9-E5E2004BB898}" destId="{219D1900-850E-4813-9110-04F0C1756D6F}" srcOrd="3" destOrd="0" presId="urn:microsoft.com/office/officeart/2008/layout/LinedList"/>
    <dgm:cxn modelId="{BD96E8F6-C46E-4E6D-95F5-434408B9D9C7}" type="presParOf" srcId="{219D1900-850E-4813-9110-04F0C1756D6F}" destId="{82AB6D29-C4DB-45EB-AF0B-35B45948CB90}" srcOrd="0" destOrd="3" presId="urn:microsoft.com/office/officeart/2008/layout/LinedList"/>
    <dgm:cxn modelId="{66670FE1-9E26-4612-A1E4-1540CE6531CF}" type="presOf" srcId="{DC9A7A5B-6729-46E2-9107-C09E0E449BAC}" destId="{82AB6D29-C4DB-45EB-AF0B-35B45948CB90}" srcOrd="0" destOrd="0" presId="urn:microsoft.com/office/officeart/2008/layout/LinedList"/>
    <dgm:cxn modelId="{9F194894-A462-4143-BAAE-657318B5534B}" type="presParOf" srcId="{219D1900-850E-4813-9110-04F0C1756D6F}" destId="{56505A6D-92B4-4DDF-B6C4-FCE9493941E4}" srcOrd="1" destOrd="3" presId="urn:microsoft.com/office/officeart/2008/layout/LinedList"/>
    <dgm:cxn modelId="{96C8FA09-4C2E-4F47-8A00-52A8E91B9372}" type="presParOf" srcId="{56505A6D-92B4-4DDF-B6C4-FCE9493941E4}" destId="{0E0BBAE1-D040-43C5-8812-301A421B104A}" srcOrd="0" destOrd="1" presId="urn:microsoft.com/office/officeart/2008/layout/LinedList"/>
    <dgm:cxn modelId="{BB6DCB4A-42BF-44E5-87F5-F46B63A6B63A}" type="presParOf" srcId="{56505A6D-92B4-4DDF-B6C4-FCE9493941E4}" destId="{1074D7DE-5718-4E26-A659-8682E6D0E5F6}" srcOrd="1" destOrd="1" presId="urn:microsoft.com/office/officeart/2008/layout/LinedList"/>
    <dgm:cxn modelId="{494C4856-34A6-494B-A8A7-7CCA4C09E36D}" type="presParOf" srcId="{1074D7DE-5718-4E26-A659-8682E6D0E5F6}" destId="{1AC580BA-355C-47C3-9FD1-62032A7E046C}" srcOrd="0" destOrd="1" presId="urn:microsoft.com/office/officeart/2008/layout/LinedList"/>
    <dgm:cxn modelId="{AC1AFD80-E92C-4FA2-8F9E-80C35ADE1F7F}" type="presParOf" srcId="{1074D7DE-5718-4E26-A659-8682E6D0E5F6}" destId="{7D6ECA45-381C-4F85-8F8C-AC59BA7D5701}" srcOrd="1" destOrd="1" presId="urn:microsoft.com/office/officeart/2008/layout/LinedList"/>
    <dgm:cxn modelId="{69881A65-BD30-436E-87BE-4E4320F0CB39}" type="presOf" srcId="{536B2B0E-B555-4E6F-A081-90E283C16D92}" destId="{7D6ECA45-381C-4F85-8F8C-AC59BA7D5701}" srcOrd="0" destOrd="0" presId="urn:microsoft.com/office/officeart/2008/layout/LinedList"/>
    <dgm:cxn modelId="{F7DDF5B9-F931-4B7D-ACAB-9E3078D4E2E8}" type="presParOf" srcId="{1074D7DE-5718-4E26-A659-8682E6D0E5F6}" destId="{43286BEB-38C1-4787-9D94-F0B89C7DA91A}" srcOrd="2" destOrd="1" presId="urn:microsoft.com/office/officeart/2008/layout/LinedList"/>
    <dgm:cxn modelId="{50A96777-F2F0-4B7F-841F-B5C0572A9D75}" type="presParOf" srcId="{56505A6D-92B4-4DDF-B6C4-FCE9493941E4}" destId="{C6B52822-DB93-4861-ABC8-40B5C4B4EE8B}" srcOrd="2" destOrd="1" presId="urn:microsoft.com/office/officeart/2008/layout/LinedList"/>
    <dgm:cxn modelId="{4F95DDF7-EFB3-4D5F-9916-D0175BFD9065}" type="presParOf" srcId="{56505A6D-92B4-4DDF-B6C4-FCE9493941E4}" destId="{81A711F6-0813-47BD-AFBC-E2C1CDB0B965}" srcOrd="3" destOrd="1" presId="urn:microsoft.com/office/officeart/2008/layout/LinedList"/>
    <dgm:cxn modelId="{45AA7A83-031B-48CC-8FE5-5D59E9170B46}" type="presParOf" srcId="{56505A6D-92B4-4DDF-B6C4-FCE9493941E4}" destId="{14665EB5-FCCA-45E1-B35C-0DA71A38B2DA}" srcOrd="4" destOrd="1" presId="urn:microsoft.com/office/officeart/2008/layout/LinedList"/>
    <dgm:cxn modelId="{640488D6-030C-4AA6-961E-17E91FA23E61}" type="presParOf" srcId="{14665EB5-FCCA-45E1-B35C-0DA71A38B2DA}" destId="{972F0061-5B67-4EBD-97E7-1CE59E6529DA}" srcOrd="0" destOrd="4" presId="urn:microsoft.com/office/officeart/2008/layout/LinedList"/>
    <dgm:cxn modelId="{C44B0F0F-ECCA-4FBD-A667-8915D08E8F9B}" type="presParOf" srcId="{14665EB5-FCCA-45E1-B35C-0DA71A38B2DA}" destId="{3DF05354-BC44-4D17-8979-A12B05BD0B72}" srcOrd="1" destOrd="4" presId="urn:microsoft.com/office/officeart/2008/layout/LinedList"/>
    <dgm:cxn modelId="{CD1ECFD7-2833-48AD-ACA4-A39F7178DA1B}" type="presOf" srcId="{EF90B0CC-4CD2-4C0E-8A29-CD0DD1E018F8}" destId="{3DF05354-BC44-4D17-8979-A12B05BD0B72}" srcOrd="0" destOrd="0" presId="urn:microsoft.com/office/officeart/2008/layout/LinedList"/>
    <dgm:cxn modelId="{9F3C39E1-3479-4B58-86A9-57B9072BC971}" type="presParOf" srcId="{14665EB5-FCCA-45E1-B35C-0DA71A38B2DA}" destId="{F72078E9-3045-4F48-A4D6-3A0662A11A71}" srcOrd="2" destOrd="4" presId="urn:microsoft.com/office/officeart/2008/layout/LinedList"/>
    <dgm:cxn modelId="{623D2C14-C7D7-421C-AFE4-E1E55CC9E082}" type="presParOf" srcId="{56505A6D-92B4-4DDF-B6C4-FCE9493941E4}" destId="{C1FBA474-D59B-4B51-81A6-7B7A2EE5C419}" srcOrd="5" destOrd="1" presId="urn:microsoft.com/office/officeart/2008/layout/LinedList"/>
    <dgm:cxn modelId="{A4E335A6-C164-4C35-AB54-9E84880485E3}" type="presParOf" srcId="{56505A6D-92B4-4DDF-B6C4-FCE9493941E4}" destId="{E2E7E274-FEB6-457C-9D4A-0FB4ADDF5E92}" srcOrd="6" destOrd="1" presId="urn:microsoft.com/office/officeart/2008/layout/LinedList"/>
    <dgm:cxn modelId="{4095C5BC-9D9F-43AF-B814-33888FD6DCD8}" type="presParOf" srcId="{B51C7178-401C-4C37-99F9-E5E2004BB898}" destId="{1E4D74A8-C3A7-427A-BE2A-AAC7587A6270}" srcOrd="4" destOrd="0" presId="urn:microsoft.com/office/officeart/2008/layout/LinedList"/>
    <dgm:cxn modelId="{156D499F-71E6-43F7-A8D1-08CBB257D793}" type="presParOf" srcId="{B51C7178-401C-4C37-99F9-E5E2004BB898}" destId="{0EA3B640-6D9F-457B-BFCC-EE1D90C6F195}" srcOrd="5" destOrd="0" presId="urn:microsoft.com/office/officeart/2008/layout/LinedList"/>
    <dgm:cxn modelId="{F8732C16-2605-4ABA-BE83-D27704C750D6}" type="presParOf" srcId="{0EA3B640-6D9F-457B-BFCC-EE1D90C6F195}" destId="{30B16D4A-60D8-457C-97BD-1DD23C5B38CE}" srcOrd="0" destOrd="5" presId="urn:microsoft.com/office/officeart/2008/layout/LinedList"/>
    <dgm:cxn modelId="{B30A68BD-70BB-47CD-91BD-2ACE21D33B49}" type="presOf" srcId="{9FF4FDD0-6DBB-480A-9497-6BF25DAB30B1}" destId="{30B16D4A-60D8-457C-97BD-1DD23C5B38CE}" srcOrd="0" destOrd="0" presId="urn:microsoft.com/office/officeart/2008/layout/LinedList"/>
    <dgm:cxn modelId="{ABCE1B43-7C2D-462A-AC56-40AF9F08D1EB}" type="presParOf" srcId="{0EA3B640-6D9F-457B-BFCC-EE1D90C6F195}" destId="{CDFF98A5-ECE0-43EF-93C2-57108957C228}" srcOrd="1" destOrd="5" presId="urn:microsoft.com/office/officeart/2008/layout/LinedList"/>
    <dgm:cxn modelId="{9D4C3BF4-03B9-4B50-96E0-FFFFA0B0C521}" type="presParOf" srcId="{CDFF98A5-ECE0-43EF-93C2-57108957C228}" destId="{2555099B-6E4B-4BCE-AF47-C0D2192DB010}" srcOrd="0" destOrd="1" presId="urn:microsoft.com/office/officeart/2008/layout/LinedList"/>
    <dgm:cxn modelId="{B269FCE8-C162-4D72-98AF-0AF68DD023EE}" type="presParOf" srcId="{CDFF98A5-ECE0-43EF-93C2-57108957C228}" destId="{C6A781C1-2258-406B-8FDA-94610C26147D}" srcOrd="1" destOrd="1" presId="urn:microsoft.com/office/officeart/2008/layout/LinedList"/>
    <dgm:cxn modelId="{E99EA315-E2C4-40D5-A21C-AB561FF08458}" type="presParOf" srcId="{C6A781C1-2258-406B-8FDA-94610C26147D}" destId="{45421F77-CE3D-4DA8-A5C6-677D2D75D122}" srcOrd="0" destOrd="1" presId="urn:microsoft.com/office/officeart/2008/layout/LinedList"/>
    <dgm:cxn modelId="{4D9824F9-A3B5-467A-9097-1C7768333B75}" type="presParOf" srcId="{C6A781C1-2258-406B-8FDA-94610C26147D}" destId="{E5C5BFB2-2A87-48D2-B511-7382AD85B16A}" srcOrd="1" destOrd="1" presId="urn:microsoft.com/office/officeart/2008/layout/LinedList"/>
    <dgm:cxn modelId="{12C85C4A-9F57-4FA7-BB5D-1F56040C5250}" type="presOf" srcId="{EC91F4CE-5087-409B-A553-B340D3D4BFF2}" destId="{E5C5BFB2-2A87-48D2-B511-7382AD85B16A}" srcOrd="0" destOrd="0" presId="urn:microsoft.com/office/officeart/2008/layout/LinedList"/>
    <dgm:cxn modelId="{59804358-9DA6-4BEB-BC06-CE4817EC87C8}" type="presParOf" srcId="{C6A781C1-2258-406B-8FDA-94610C26147D}" destId="{0C7F9E52-351A-4176-A200-E6A35BE1A84C}" srcOrd="2" destOrd="1" presId="urn:microsoft.com/office/officeart/2008/layout/LinedList"/>
    <dgm:cxn modelId="{8BC7ABAA-DC55-4D1C-992A-6DE87623BDC1}" type="presParOf" srcId="{CDFF98A5-ECE0-43EF-93C2-57108957C228}" destId="{89A07206-423E-4809-8FCE-86D502CA9A7B}" srcOrd="2" destOrd="1" presId="urn:microsoft.com/office/officeart/2008/layout/LinedList"/>
    <dgm:cxn modelId="{94928FFB-8308-408B-A577-55A350012548}" type="presParOf" srcId="{CDFF98A5-ECE0-43EF-93C2-57108957C228}" destId="{2A491822-A302-44B0-AD3E-CFEEEEB42BB7}" srcOrd="3" destOrd="1" presId="urn:microsoft.com/office/officeart/2008/layout/LinedList"/>
    <dgm:cxn modelId="{D62DC85B-DB72-4480-87EB-836F602F5D79}" type="presParOf" srcId="{CDFF98A5-ECE0-43EF-93C2-57108957C228}" destId="{A4F13308-B2A3-426B-A660-ECB69F545FE2}" srcOrd="4" destOrd="1" presId="urn:microsoft.com/office/officeart/2008/layout/LinedList"/>
    <dgm:cxn modelId="{44902F37-FCB1-4A00-AE8E-C5B9487A74C6}" type="presParOf" srcId="{A4F13308-B2A3-426B-A660-ECB69F545FE2}" destId="{E0794D72-E3A7-498E-A1C2-F6F64469B90F}" srcOrd="0" destOrd="4" presId="urn:microsoft.com/office/officeart/2008/layout/LinedList"/>
    <dgm:cxn modelId="{659E5FBF-DCDB-4C13-ABCE-0EE2F446BEC7}" type="presParOf" srcId="{A4F13308-B2A3-426B-A660-ECB69F545FE2}" destId="{52A2510F-B38F-4783-9D95-9C9761B0CAA7}" srcOrd="1" destOrd="4" presId="urn:microsoft.com/office/officeart/2008/layout/LinedList"/>
    <dgm:cxn modelId="{821FACBE-3C6D-4E74-97E4-154254115815}" type="presOf" srcId="{F58F0AD2-877D-43D1-A912-EBE94ECB708C}" destId="{52A2510F-B38F-4783-9D95-9C9761B0CAA7}" srcOrd="0" destOrd="0" presId="urn:microsoft.com/office/officeart/2008/layout/LinedList"/>
    <dgm:cxn modelId="{48A378A5-F495-44A4-9A94-6040277A93AF}" type="presParOf" srcId="{A4F13308-B2A3-426B-A660-ECB69F545FE2}" destId="{163FEA82-4015-4BF3-92E3-8123AE6FAF21}" srcOrd="2" destOrd="4" presId="urn:microsoft.com/office/officeart/2008/layout/LinedList"/>
    <dgm:cxn modelId="{9DF5969F-8138-4FB4-904A-FE65CF15B6D4}" type="presParOf" srcId="{CDFF98A5-ECE0-43EF-93C2-57108957C228}" destId="{FDB0C5B1-CC59-4F37-8DDF-EC0CC08B55DA}" srcOrd="5" destOrd="1" presId="urn:microsoft.com/office/officeart/2008/layout/LinedList"/>
    <dgm:cxn modelId="{B58ACAA3-7260-4486-A715-7EBC1D703709}" type="presParOf" srcId="{CDFF98A5-ECE0-43EF-93C2-57108957C228}" destId="{A2DE15F1-8FFC-44FA-94C3-E54A2DE1F00F}" srcOrd="6" destOrd="1" presId="urn:microsoft.com/office/officeart/2008/layout/LinedList"/>
    <dgm:cxn modelId="{9049C631-5512-4777-AF0C-B16298A09275}" type="presParOf" srcId="{B51C7178-401C-4C37-99F9-E5E2004BB898}" destId="{E33D5340-76D0-4B87-AEF1-2FA8D12349F4}" srcOrd="6" destOrd="0" presId="urn:microsoft.com/office/officeart/2008/layout/LinedList"/>
    <dgm:cxn modelId="{6ABBC3E0-8CC6-48DE-A995-CD6CECB83119}" type="presParOf" srcId="{B51C7178-401C-4C37-99F9-E5E2004BB898}" destId="{4A0081ED-A417-4632-B481-367336504007}" srcOrd="7" destOrd="0" presId="urn:microsoft.com/office/officeart/2008/layout/LinedList"/>
    <dgm:cxn modelId="{6C139395-E69B-4308-95C3-6DC3F0703CD0}" type="presParOf" srcId="{4A0081ED-A417-4632-B481-367336504007}" destId="{BD2353EB-FCC8-45F8-86F3-FF2B5D0418EF}" srcOrd="0" destOrd="7" presId="urn:microsoft.com/office/officeart/2008/layout/LinedList"/>
    <dgm:cxn modelId="{317DBD37-DCB8-45CD-AB39-6941BBC30EDA}" type="presOf" srcId="{30A336ED-F65C-413B-80AE-D62E6C1AFA92}" destId="{BD2353EB-FCC8-45F8-86F3-FF2B5D0418EF}" srcOrd="0" destOrd="0" presId="urn:microsoft.com/office/officeart/2008/layout/LinedList"/>
    <dgm:cxn modelId="{D53C642E-B719-43B2-847F-DF048447EFAA}" type="presParOf" srcId="{4A0081ED-A417-4632-B481-367336504007}" destId="{59458791-67FD-43C8-B9F9-33D8611508F6}" srcOrd="1" destOrd="7" presId="urn:microsoft.com/office/officeart/2008/layout/LinedList"/>
    <dgm:cxn modelId="{22D29DE7-8529-4762-982B-BC56C9AFD498}" type="presParOf" srcId="{59458791-67FD-43C8-B9F9-33D8611508F6}" destId="{E339BA51-D096-4A92-A383-8922D3CC23B0}" srcOrd="0" destOrd="1" presId="urn:microsoft.com/office/officeart/2008/layout/LinedList"/>
    <dgm:cxn modelId="{BABE0645-C90D-43E2-B4B0-713EFE6E0064}" type="presParOf" srcId="{59458791-67FD-43C8-B9F9-33D8611508F6}" destId="{C0C43B2C-53E5-4C66-84EE-4004E6B9685B}" srcOrd="1" destOrd="1" presId="urn:microsoft.com/office/officeart/2008/layout/LinedList"/>
    <dgm:cxn modelId="{D9F40D3D-8AC7-4C99-81FC-646F9CC2D29D}" type="presParOf" srcId="{C0C43B2C-53E5-4C66-84EE-4004E6B9685B}" destId="{C553A3F4-74D9-44C5-A278-48CF58FC1650}" srcOrd="0" destOrd="1" presId="urn:microsoft.com/office/officeart/2008/layout/LinedList"/>
    <dgm:cxn modelId="{D687E037-A15B-468C-9935-76AE9843FF5D}" type="presParOf" srcId="{C0C43B2C-53E5-4C66-84EE-4004E6B9685B}" destId="{21734199-2341-484A-87AE-8D68453BD9F4}" srcOrd="1" destOrd="1" presId="urn:microsoft.com/office/officeart/2008/layout/LinedList"/>
    <dgm:cxn modelId="{22B05739-C948-462F-B7B5-08B13A9341B5}" type="presOf" srcId="{B63554C7-C001-41FF-9CA3-75504B6A4D03}" destId="{21734199-2341-484A-87AE-8D68453BD9F4}" srcOrd="0" destOrd="0" presId="urn:microsoft.com/office/officeart/2008/layout/LinedList"/>
    <dgm:cxn modelId="{BCA25B2D-7A7D-4AB6-BB9E-F5819E0B30AD}" type="presParOf" srcId="{C0C43B2C-53E5-4C66-84EE-4004E6B9685B}" destId="{65301F0A-4C54-4834-AD76-3548484F0FDF}" srcOrd="2" destOrd="1" presId="urn:microsoft.com/office/officeart/2008/layout/LinedList"/>
    <dgm:cxn modelId="{B05FF9F7-22BB-4D0B-A076-85D101C1676A}" type="presParOf" srcId="{59458791-67FD-43C8-B9F9-33D8611508F6}" destId="{A954BBB3-AB12-4168-BCC9-6326919A0070}" srcOrd="2" destOrd="1" presId="urn:microsoft.com/office/officeart/2008/layout/LinedList"/>
    <dgm:cxn modelId="{9400D479-B9D0-4FEE-894A-AF82574746D1}" type="presParOf" srcId="{59458791-67FD-43C8-B9F9-33D8611508F6}" destId="{1DB87CDB-7242-4190-A97B-BF273CCC9E96}" srcOrd="3" destOrd="1" presId="urn:microsoft.com/office/officeart/2008/layout/LinedList"/>
    <dgm:cxn modelId="{89AA22B1-C44A-42AA-82FD-DAC821A1F0BE}" type="presParOf" srcId="{59458791-67FD-43C8-B9F9-33D8611508F6}" destId="{4E401CB1-DA41-4177-B58F-1C484B0553D2}" srcOrd="4" destOrd="1" presId="urn:microsoft.com/office/officeart/2008/layout/LinedList"/>
    <dgm:cxn modelId="{F653C81D-2107-4A36-B448-BB3E652EA117}" type="presParOf" srcId="{4E401CB1-DA41-4177-B58F-1C484B0553D2}" destId="{B0AC19CE-659C-4F62-8593-208DBA7A7BE3}" srcOrd="0" destOrd="4" presId="urn:microsoft.com/office/officeart/2008/layout/LinedList"/>
    <dgm:cxn modelId="{90E49A2B-9479-47AB-BA0F-419EFA816272}" type="presParOf" srcId="{4E401CB1-DA41-4177-B58F-1C484B0553D2}" destId="{4CEB1917-4617-4D97-9114-ED31AF345CBA}" srcOrd="1" destOrd="4" presId="urn:microsoft.com/office/officeart/2008/layout/LinedList"/>
    <dgm:cxn modelId="{ED2B1918-6961-4850-9AA5-4B60DF3631B5}" type="presOf" srcId="{6F876B67-3E0E-4C0B-BC33-C1BEB7C9947A}" destId="{4CEB1917-4617-4D97-9114-ED31AF345CBA}" srcOrd="0" destOrd="0" presId="urn:microsoft.com/office/officeart/2008/layout/LinedList"/>
    <dgm:cxn modelId="{04338A46-D3B1-43CA-ADC4-51F6F3AFB965}" type="presParOf" srcId="{4E401CB1-DA41-4177-B58F-1C484B0553D2}" destId="{2F121CBF-9DC8-4B1B-BB9E-1FD0D9AF598F}" srcOrd="2" destOrd="4" presId="urn:microsoft.com/office/officeart/2008/layout/LinedList"/>
    <dgm:cxn modelId="{1A3FF570-D02C-4A33-82F6-F9B2A49AD042}" type="presParOf" srcId="{59458791-67FD-43C8-B9F9-33D8611508F6}" destId="{4841BB83-9C9B-4013-9768-15A543D82B28}" srcOrd="5" destOrd="1" presId="urn:microsoft.com/office/officeart/2008/layout/LinedList"/>
    <dgm:cxn modelId="{648F98B6-4E93-46C1-880C-3C0A5FC78A90}" type="presParOf" srcId="{59458791-67FD-43C8-B9F9-33D8611508F6}" destId="{72D7669E-04F7-484F-BBC3-29DEC7A2D73F}" srcOrd="6" destOrd="1"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CF7AFE38-D2FB-4CB5-A0F8-E5CAE5B4BC8B}">
      <dsp:nvSpPr>
        <dsp:cNvPr id="3" name="Rounded Rectangle 2"/>
        <dsp:cNvSpPr/>
      </dsp:nvSpPr>
      <dsp:spPr bwMode="white">
        <a:xfrm>
          <a:off x="0" y="0"/>
          <a:ext cx="10515600" cy="12432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0"/>
        <a:ext cx="10515600" cy="1243239"/>
      </dsp:txXfrm>
    </dsp:sp>
    <dsp:sp modelId="{12CBCE2C-789E-415A-B225-9E9557FF10E3}">
      <dsp:nvSpPr>
        <dsp:cNvPr id="4" name="Rectangles 3"/>
        <dsp:cNvSpPr/>
      </dsp:nvSpPr>
      <dsp:spPr bwMode="white">
        <a:xfrm>
          <a:off x="376080" y="279729"/>
          <a:ext cx="683782" cy="683782"/>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2">
          <a:schemeClr val="lt1"/>
        </a:lnRef>
        <a:fillRef idx="1">
          <a:schemeClr val="accent1"/>
        </a:fillRef>
        <a:effectRef idx="0">
          <a:scrgbClr r="0" g="0" b="0"/>
        </a:effectRef>
        <a:fontRef idx="minor">
          <a:schemeClr val="lt1"/>
        </a:fontRef>
      </dsp:style>
      <dsp:txXfrm>
        <a:off x="376080" y="279729"/>
        <a:ext cx="683782" cy="683782"/>
      </dsp:txXfrm>
    </dsp:sp>
    <dsp:sp modelId="{BD7963BC-AF84-4DD4-AD60-86B7B1C045C6}">
      <dsp:nvSpPr>
        <dsp:cNvPr id="5" name="Rectangles 4"/>
        <dsp:cNvSpPr/>
      </dsp:nvSpPr>
      <dsp:spPr bwMode="white">
        <a:xfrm>
          <a:off x="1435942" y="0"/>
          <a:ext cx="9079658" cy="12432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576" tIns="131576" rIns="131576" bIns="131576"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In the face of pressing environmental challenges, the need for sustainable energy solutions has never been more urgent. Today, I'll walk you through our innovative business idea, designed not only to meet the demands of the market but to contribute significantly to a cleaner and healthier planet.</a:t>
          </a:r>
          <a:endParaRPr lang="en-US">
            <a:solidFill>
              <a:schemeClr val="tx1"/>
            </a:solidFill>
          </a:endParaRPr>
        </a:p>
      </dsp:txBody>
      <dsp:txXfrm>
        <a:off x="1435942" y="0"/>
        <a:ext cx="9079658" cy="1243239"/>
      </dsp:txXfrm>
    </dsp:sp>
    <dsp:sp modelId="{2AC7C68A-2E3C-49B8-9FA0-3392CB91ECAF}">
      <dsp:nvSpPr>
        <dsp:cNvPr id="6" name="Rounded Rectangle 5"/>
        <dsp:cNvSpPr/>
      </dsp:nvSpPr>
      <dsp:spPr bwMode="white">
        <a:xfrm>
          <a:off x="0" y="1554049"/>
          <a:ext cx="10515600" cy="12432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1554049"/>
        <a:ext cx="10515600" cy="1243239"/>
      </dsp:txXfrm>
    </dsp:sp>
    <dsp:sp modelId="{E24EAF09-6725-4115-B22E-B9231F60F43D}">
      <dsp:nvSpPr>
        <dsp:cNvPr id="7" name="Rectangles 6"/>
        <dsp:cNvSpPr/>
      </dsp:nvSpPr>
      <dsp:spPr bwMode="white">
        <a:xfrm>
          <a:off x="376080" y="1833778"/>
          <a:ext cx="683782" cy="68378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2">
          <a:schemeClr val="lt1"/>
        </a:lnRef>
        <a:fillRef idx="1">
          <a:schemeClr val="accent1"/>
        </a:fillRef>
        <a:effectRef idx="0">
          <a:scrgbClr r="0" g="0" b="0"/>
        </a:effectRef>
        <a:fontRef idx="minor">
          <a:schemeClr val="lt1"/>
        </a:fontRef>
      </dsp:style>
      <dsp:txXfrm>
        <a:off x="376080" y="1833778"/>
        <a:ext cx="683782" cy="683782"/>
      </dsp:txXfrm>
    </dsp:sp>
    <dsp:sp modelId="{5CCE2E8C-F385-40A9-A839-9F4C2065DBB6}">
      <dsp:nvSpPr>
        <dsp:cNvPr id="8" name="Rectangles 7"/>
        <dsp:cNvSpPr/>
      </dsp:nvSpPr>
      <dsp:spPr bwMode="white">
        <a:xfrm>
          <a:off x="1435942" y="1554049"/>
          <a:ext cx="9079658" cy="12432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576" tIns="131576" rIns="131576" bIns="131576"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As the global call for sustainable practices grows louder, the market demand for renewable energy solutions has reached unprecedented levels. This presentation will shed light on how EcoPower Solutions Ltd aims to address this demand, providing not just a service but a commitment to a more sustainable and eco-friendly world.</a:t>
          </a:r>
          <a:endParaRPr lang="en-US">
            <a:solidFill>
              <a:schemeClr val="tx1"/>
            </a:solidFill>
          </a:endParaRPr>
        </a:p>
      </dsp:txBody>
      <dsp:txXfrm>
        <a:off x="1435942" y="1554049"/>
        <a:ext cx="9079658" cy="1243239"/>
      </dsp:txXfrm>
    </dsp:sp>
    <dsp:sp modelId="{2CBEF254-53ED-44F6-9DDD-E1C2765A9B00}">
      <dsp:nvSpPr>
        <dsp:cNvPr id="9" name="Rounded Rectangle 8"/>
        <dsp:cNvSpPr/>
      </dsp:nvSpPr>
      <dsp:spPr bwMode="white">
        <a:xfrm>
          <a:off x="0" y="3108099"/>
          <a:ext cx="10515600" cy="1243239"/>
        </a:xfrm>
        <a:prstGeom prst="roundRect">
          <a:avLst>
            <a:gd name="adj" fmla="val 10000"/>
          </a:avLst>
        </a:prstGeom>
      </dsp:spPr>
      <dsp:style>
        <a:lnRef idx="0">
          <a:schemeClr val="accent1"/>
        </a:lnRef>
        <a:fillRef idx="1">
          <a:schemeClr val="accent1">
            <a:tint val="40000"/>
          </a:schemeClr>
        </a:fillRef>
        <a:effectRef idx="0">
          <a:scrgbClr r="0" g="0" b="0"/>
        </a:effectRef>
        <a:fontRef idx="minor"/>
      </dsp:style>
      <dsp:txXfrm>
        <a:off x="0" y="3108099"/>
        <a:ext cx="10515600" cy="1243239"/>
      </dsp:txXfrm>
    </dsp:sp>
    <dsp:sp modelId="{CB2F0D37-1AE7-407A-B399-5EE752153383}">
      <dsp:nvSpPr>
        <dsp:cNvPr id="10" name="Rectangles 9"/>
        <dsp:cNvSpPr/>
      </dsp:nvSpPr>
      <dsp:spPr bwMode="white">
        <a:xfrm>
          <a:off x="376080" y="3387827"/>
          <a:ext cx="683782" cy="68378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2">
          <a:schemeClr val="lt1"/>
        </a:lnRef>
        <a:fillRef idx="1">
          <a:schemeClr val="accent1"/>
        </a:fillRef>
        <a:effectRef idx="0">
          <a:scrgbClr r="0" g="0" b="0"/>
        </a:effectRef>
        <a:fontRef idx="minor">
          <a:schemeClr val="lt1"/>
        </a:fontRef>
      </dsp:style>
      <dsp:txXfrm>
        <a:off x="376080" y="3387827"/>
        <a:ext cx="683782" cy="683782"/>
      </dsp:txXfrm>
    </dsp:sp>
    <dsp:sp modelId="{4325C74C-44F7-449E-AD14-D0B20EBA7419}">
      <dsp:nvSpPr>
        <dsp:cNvPr id="11" name="Rectangles 10"/>
        <dsp:cNvSpPr/>
      </dsp:nvSpPr>
      <dsp:spPr bwMode="white">
        <a:xfrm>
          <a:off x="1435942" y="3108099"/>
          <a:ext cx="9079658" cy="1243239"/>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31576" tIns="131576" rIns="131576" bIns="131576" anchor="ctr"/>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Let's dive into the details of our renewable energy business plan and explore the exciting journey ahead.</a:t>
          </a:r>
          <a:endParaRPr lang="en-US">
            <a:solidFill>
              <a:schemeClr val="tx1"/>
            </a:solidFill>
          </a:endParaRPr>
        </a:p>
      </dsp:txBody>
      <dsp:txXfrm>
        <a:off x="1435942" y="3108099"/>
        <a:ext cx="9079658" cy="1243239"/>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3948876"/>
        <a:chOff x="0" y="0"/>
        <a:chExt cx="10515600" cy="3948876"/>
      </a:xfrm>
    </dsp:grpSpPr>
    <dsp:sp modelId="{8BBB2F23-514A-478A-826C-1FEADD40E540}">
      <dsp:nvSpPr>
        <dsp:cNvPr id="3" name="Rectangles 2"/>
        <dsp:cNvSpPr/>
      </dsp:nvSpPr>
      <dsp:spPr bwMode="white">
        <a:xfrm>
          <a:off x="0" y="39606"/>
          <a:ext cx="3205976" cy="403200"/>
        </a:xfrm>
        <a:prstGeom prst="rect">
          <a:avLst/>
        </a:prstGeom>
      </dsp:spPr>
      <dsp:style>
        <a:lnRef idx="2">
          <a:schemeClr val="accent2">
            <a:hueOff val="0"/>
            <a:satOff val="0"/>
            <a:lumOff val="0"/>
            <a:alpha val="100000"/>
          </a:schemeClr>
        </a:lnRef>
        <a:fillRef idx="1">
          <a:schemeClr val="accent2">
            <a:hueOff val="0"/>
            <a:satOff val="0"/>
            <a:lumOff val="0"/>
            <a:alpha val="100000"/>
          </a:schemeClr>
        </a:fillRef>
        <a:effectRef idx="0">
          <a:scrgbClr r="0" g="0" b="0"/>
        </a:effectRef>
        <a:fontRef idx="minor">
          <a:schemeClr val="lt1"/>
        </a:fontRef>
      </dsp:style>
      <dsp:txBody>
        <a:bodyPr lIns="99568" tIns="56896" rIns="99568" bIns="56896"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b="1"/>
            <a:t>Increasing Demand for Clean Energy:</a:t>
          </a:r>
          <a:endParaRPr lang="en-US"/>
        </a:p>
      </dsp:txBody>
      <dsp:txXfrm>
        <a:off x="0" y="39606"/>
        <a:ext cx="3205976" cy="403200"/>
      </dsp:txXfrm>
    </dsp:sp>
    <dsp:sp modelId="{BCCC5384-D479-4BE2-8D69-889136ABF3FA}">
      <dsp:nvSpPr>
        <dsp:cNvPr id="4" name="Rectangles 3"/>
        <dsp:cNvSpPr/>
      </dsp:nvSpPr>
      <dsp:spPr bwMode="white">
        <a:xfrm>
          <a:off x="0" y="442806"/>
          <a:ext cx="3205976" cy="3466465"/>
        </a:xfrm>
        <a:prstGeom prst="rect">
          <a:avLst/>
        </a:prstGeom>
      </dsp:spPr>
      <dsp:style>
        <a:lnRef idx="2">
          <a:schemeClr val="accent2">
            <a:tint val="40000"/>
            <a:alpha val="90000"/>
            <a:hueOff val="0"/>
            <a:satOff val="0"/>
            <a:lumOff val="0"/>
            <a:alpha val="90196"/>
          </a:schemeClr>
        </a:lnRef>
        <a:fillRef idx="1">
          <a:schemeClr val="accent2">
            <a:tint val="40000"/>
            <a:alpha val="90000"/>
            <a:hueOff val="0"/>
            <a:satOff val="0"/>
            <a:lumOff val="0"/>
            <a:alpha val="90196"/>
          </a:schemeClr>
        </a:fillRef>
        <a:effectRef idx="0">
          <a:scrgbClr r="0" g="0" b="0"/>
        </a:effectRef>
        <a:fontRef idx="minor"/>
      </dsp:style>
      <dsp:txBody>
        <a:bodyPr lIns="74676" tIns="74676" rIns="99568" bIns="112014"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1">
            <a:lnSpc>
              <a:spcPct val="100000"/>
            </a:lnSpc>
            <a:spcBef>
              <a:spcPct val="0"/>
            </a:spcBef>
            <a:spcAft>
              <a:spcPct val="15000"/>
            </a:spcAft>
            <a:buChar char="•"/>
          </a:pPr>
          <a:r>
            <a:rPr lang="en-GB">
              <a:solidFill>
                <a:schemeClr val="dk1"/>
              </a:solidFill>
            </a:rPr>
            <a:t>Global Shift: The world is undergoing a transformative shift towards clean and sustainable energy sources.</a:t>
          </a:r>
          <a:endParaRPr lang="en-US">
            <a:solidFill>
              <a:schemeClr val="dk1"/>
            </a:solidFill>
          </a:endParaRPr>
        </a:p>
        <a:p>
          <a:pPr lvl="1">
            <a:lnSpc>
              <a:spcPct val="100000"/>
            </a:lnSpc>
            <a:spcBef>
              <a:spcPct val="0"/>
            </a:spcBef>
            <a:spcAft>
              <a:spcPct val="15000"/>
            </a:spcAft>
            <a:buChar char="•"/>
          </a:pPr>
          <a:r>
            <a:rPr lang="en-GB">
              <a:solidFill>
                <a:schemeClr val="dk1"/>
              </a:solidFill>
            </a:rPr>
            <a:t>Growing Awareness: Consumers and businesses alike are increasingly seeking eco-friendly alternatives to traditional energy.</a:t>
          </a:r>
          <a:endParaRPr lang="en-US">
            <a:solidFill>
              <a:schemeClr val="dk1"/>
            </a:solidFill>
          </a:endParaRPr>
        </a:p>
      </dsp:txBody>
      <dsp:txXfrm>
        <a:off x="0" y="442806"/>
        <a:ext cx="3205976" cy="3466465"/>
      </dsp:txXfrm>
    </dsp:sp>
    <dsp:sp modelId="{05DB4550-DFA9-4C69-B71C-5915C38E91B1}">
      <dsp:nvSpPr>
        <dsp:cNvPr id="5" name="Rectangles 4"/>
        <dsp:cNvSpPr/>
      </dsp:nvSpPr>
      <dsp:spPr bwMode="white">
        <a:xfrm>
          <a:off x="3654812" y="39606"/>
          <a:ext cx="3205976" cy="403200"/>
        </a:xfrm>
        <a:prstGeom prst="rect">
          <a:avLst/>
        </a:prstGeom>
      </dsp:spPr>
      <dsp:style>
        <a:lnRef idx="2">
          <a:schemeClr val="accent2">
            <a:hueOff val="-750000"/>
            <a:satOff val="-41960"/>
            <a:lumOff val="4314"/>
            <a:alpha val="100000"/>
          </a:schemeClr>
        </a:lnRef>
        <a:fillRef idx="1">
          <a:schemeClr val="accent2">
            <a:hueOff val="-750000"/>
            <a:satOff val="-41960"/>
            <a:lumOff val="4314"/>
            <a:alpha val="100000"/>
          </a:schemeClr>
        </a:fillRef>
        <a:effectRef idx="0">
          <a:scrgbClr r="0" g="0" b="0"/>
        </a:effectRef>
        <a:fontRef idx="minor">
          <a:schemeClr val="lt1"/>
        </a:fontRef>
      </dsp:style>
      <dsp:txBody>
        <a:bodyPr lIns="99568" tIns="56896" rIns="99568" bIns="56896"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b="1"/>
            <a:t>Identified Gap:</a:t>
          </a:r>
          <a:endParaRPr lang="en-US"/>
        </a:p>
      </dsp:txBody>
      <dsp:txXfrm>
        <a:off x="3654812" y="39606"/>
        <a:ext cx="3205976" cy="403200"/>
      </dsp:txXfrm>
    </dsp:sp>
    <dsp:sp modelId="{37F59C0B-43FC-442D-83DB-8898DD75A615}">
      <dsp:nvSpPr>
        <dsp:cNvPr id="6" name="Rectangles 5"/>
        <dsp:cNvSpPr/>
      </dsp:nvSpPr>
      <dsp:spPr bwMode="white">
        <a:xfrm>
          <a:off x="3654812" y="442806"/>
          <a:ext cx="3205976" cy="3466465"/>
        </a:xfrm>
        <a:prstGeom prst="rect">
          <a:avLst/>
        </a:prstGeom>
      </dsp:spPr>
      <dsp:style>
        <a:lnRef idx="2">
          <a:schemeClr val="accent2">
            <a:tint val="40000"/>
            <a:alpha val="90000"/>
            <a:hueOff val="-420000"/>
            <a:satOff val="-37842"/>
            <a:lumOff val="-391"/>
            <a:alpha val="90196"/>
          </a:schemeClr>
        </a:lnRef>
        <a:fillRef idx="1">
          <a:schemeClr val="accent2">
            <a:tint val="40000"/>
            <a:alpha val="90000"/>
            <a:hueOff val="-420000"/>
            <a:satOff val="-37842"/>
            <a:lumOff val="-391"/>
            <a:alpha val="90196"/>
          </a:schemeClr>
        </a:fillRef>
        <a:effectRef idx="0">
          <a:scrgbClr r="0" g="0" b="0"/>
        </a:effectRef>
        <a:fontRef idx="minor"/>
      </dsp:style>
      <dsp:txBody>
        <a:bodyPr lIns="74676" tIns="74676" rIns="99568" bIns="112014"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1">
            <a:lnSpc>
              <a:spcPct val="100000"/>
            </a:lnSpc>
            <a:spcBef>
              <a:spcPct val="0"/>
            </a:spcBef>
            <a:spcAft>
              <a:spcPct val="15000"/>
            </a:spcAft>
            <a:buChar char="•"/>
          </a:pPr>
          <a:r>
            <a:rPr lang="en-GB">
              <a:solidFill>
                <a:schemeClr val="dk1"/>
              </a:solidFill>
            </a:rPr>
            <a:t>Limited Providers: Despite the increasing demand, there is a noticeable scarcity of providers offering comprehensive and accessible solar energy solutions.</a:t>
          </a:r>
          <a:endParaRPr lang="en-US">
            <a:solidFill>
              <a:schemeClr val="dk1"/>
            </a:solidFill>
          </a:endParaRPr>
        </a:p>
        <a:p>
          <a:pPr lvl="1">
            <a:lnSpc>
              <a:spcPct val="100000"/>
            </a:lnSpc>
            <a:spcBef>
              <a:spcPct val="0"/>
            </a:spcBef>
            <a:spcAft>
              <a:spcPct val="15000"/>
            </a:spcAft>
            <a:buChar char="•"/>
          </a:pPr>
          <a:r>
            <a:rPr lang="en-GB">
              <a:solidFill>
                <a:schemeClr val="dk1"/>
              </a:solidFill>
            </a:rPr>
            <a:t>Tailored Services: The market lacks providers who can deliver tailored solar solutions for diverse sectors.</a:t>
          </a:r>
          <a:endParaRPr lang="en-US">
            <a:solidFill>
              <a:schemeClr val="dk1"/>
            </a:solidFill>
          </a:endParaRPr>
        </a:p>
      </dsp:txBody>
      <dsp:txXfrm>
        <a:off x="3654812" y="442806"/>
        <a:ext cx="3205976" cy="3466465"/>
      </dsp:txXfrm>
    </dsp:sp>
    <dsp:sp modelId="{DE5E050E-1B6F-4D30-AF3F-6DD3B2AE1F94}">
      <dsp:nvSpPr>
        <dsp:cNvPr id="7" name="Rectangles 6"/>
        <dsp:cNvSpPr/>
      </dsp:nvSpPr>
      <dsp:spPr bwMode="white">
        <a:xfrm>
          <a:off x="7309624" y="39606"/>
          <a:ext cx="3205976" cy="403200"/>
        </a:xfrm>
        <a:prstGeom prst="rect">
          <a:avLst/>
        </a:prstGeom>
      </dsp:spPr>
      <dsp:style>
        <a:lnRef idx="2">
          <a:schemeClr val="accent2">
            <a:hueOff val="-1500000"/>
            <a:satOff val="-83921"/>
            <a:lumOff val="8627"/>
            <a:alpha val="100000"/>
          </a:schemeClr>
        </a:lnRef>
        <a:fillRef idx="1">
          <a:schemeClr val="accent2">
            <a:hueOff val="-1500000"/>
            <a:satOff val="-83921"/>
            <a:lumOff val="8627"/>
            <a:alpha val="100000"/>
          </a:schemeClr>
        </a:fillRef>
        <a:effectRef idx="0">
          <a:scrgbClr r="0" g="0" b="0"/>
        </a:effectRef>
        <a:fontRef idx="minor">
          <a:schemeClr val="lt1"/>
        </a:fontRef>
      </dsp:style>
      <dsp:txBody>
        <a:bodyPr lIns="99568" tIns="56896" rIns="99568" bIns="56896"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GB" b="1"/>
            <a:t>EcoPower's Role:</a:t>
          </a:r>
          <a:endParaRPr lang="en-US"/>
        </a:p>
      </dsp:txBody>
      <dsp:txXfrm>
        <a:off x="7309624" y="39606"/>
        <a:ext cx="3205976" cy="403200"/>
      </dsp:txXfrm>
    </dsp:sp>
    <dsp:sp modelId="{887110DF-33BB-49A6-BF7E-E09AD577A160}">
      <dsp:nvSpPr>
        <dsp:cNvPr id="8" name="Rectangles 7"/>
        <dsp:cNvSpPr/>
      </dsp:nvSpPr>
      <dsp:spPr bwMode="white">
        <a:xfrm>
          <a:off x="7309624" y="442806"/>
          <a:ext cx="3205976" cy="3466465"/>
        </a:xfrm>
        <a:prstGeom prst="rect">
          <a:avLst/>
        </a:prstGeom>
      </dsp:spPr>
      <dsp:style>
        <a:lnRef idx="2">
          <a:schemeClr val="accent2">
            <a:tint val="40000"/>
            <a:alpha val="90000"/>
            <a:hueOff val="-840000"/>
            <a:satOff val="-75685"/>
            <a:lumOff val="-783"/>
            <a:alpha val="90196"/>
          </a:schemeClr>
        </a:lnRef>
        <a:fillRef idx="1">
          <a:schemeClr val="accent2">
            <a:tint val="40000"/>
            <a:alpha val="90000"/>
            <a:hueOff val="-840000"/>
            <a:satOff val="-75685"/>
            <a:lumOff val="-783"/>
            <a:alpha val="90196"/>
          </a:schemeClr>
        </a:fillRef>
        <a:effectRef idx="0">
          <a:scrgbClr r="0" g="0" b="0"/>
        </a:effectRef>
        <a:fontRef idx="minor"/>
      </dsp:style>
      <dsp:txBody>
        <a:bodyPr lIns="74676" tIns="74676" rIns="99568" bIns="112014" anchor="t"/>
        <a:lstStyle>
          <a:lvl1pPr algn="l">
            <a:defRPr sz="14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1">
            <a:lnSpc>
              <a:spcPct val="100000"/>
            </a:lnSpc>
            <a:spcBef>
              <a:spcPct val="0"/>
            </a:spcBef>
            <a:spcAft>
              <a:spcPct val="15000"/>
            </a:spcAft>
            <a:buChar char="•"/>
          </a:pPr>
          <a:r>
            <a:rPr lang="en-GB">
              <a:solidFill>
                <a:schemeClr val="dk1"/>
              </a:solidFill>
            </a:rPr>
            <a:t>Bridging the Gap: EcoPower Solutions Ltd is strategically positioned to bridge this gap by offering not just a service, but a complete suite of customized solar energy solutions.</a:t>
          </a:r>
          <a:endParaRPr lang="en-US">
            <a:solidFill>
              <a:schemeClr val="dk1"/>
            </a:solidFill>
          </a:endParaRPr>
        </a:p>
        <a:p>
          <a:pPr lvl="1">
            <a:lnSpc>
              <a:spcPct val="100000"/>
            </a:lnSpc>
            <a:spcBef>
              <a:spcPct val="0"/>
            </a:spcBef>
            <a:spcAft>
              <a:spcPct val="15000"/>
            </a:spcAft>
            <a:buChar char="•"/>
          </a:pPr>
          <a:r>
            <a:rPr lang="en-GB">
              <a:solidFill>
                <a:schemeClr val="dk1"/>
              </a:solidFill>
            </a:rPr>
            <a:t>Meeting Diverse Needs: Our commitment is to provide solutions that meet the unique energy requirements of residential, commercial, and public institutions.</a:t>
          </a:r>
          <a:endParaRPr lang="en-US">
            <a:solidFill>
              <a:schemeClr val="dk1"/>
            </a:solidFill>
          </a:endParaRPr>
        </a:p>
        <a:p>
          <a:pPr lvl="1">
            <a:lnSpc>
              <a:spcPct val="100000"/>
            </a:lnSpc>
            <a:spcBef>
              <a:spcPct val="0"/>
            </a:spcBef>
            <a:spcAft>
              <a:spcPct val="15000"/>
            </a:spcAft>
            <a:buChar char="•"/>
          </a:pPr>
          <a:r>
            <a:rPr lang="en-GB">
              <a:solidFill>
                <a:schemeClr val="dk1"/>
              </a:solidFill>
            </a:rPr>
            <a:t>As we dive deeper into our business plan, you'll see how EcoPower Solutions Ltd is poised to be the catalyst in meeting the burgeoning demand for clean and sustainable energy solutions.</a:t>
          </a:r>
          <a:endParaRPr lang="en-US">
            <a:solidFill>
              <a:schemeClr val="dk1"/>
            </a:solidFill>
          </a:endParaRPr>
        </a:p>
      </dsp:txBody>
      <dsp:txXfrm>
        <a:off x="7309624" y="442806"/>
        <a:ext cx="3205976" cy="3466465"/>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3948876"/>
        <a:chOff x="0" y="0"/>
        <a:chExt cx="10515600" cy="3948876"/>
      </a:xfrm>
    </dsp:grpSpPr>
    <dsp:sp modelId="{6CD60D84-1482-476F-A812-71F06CC55EC2}">
      <dsp:nvSpPr>
        <dsp:cNvPr id="3" name="Rounded Rectangle 2"/>
        <dsp:cNvSpPr/>
      </dsp:nvSpPr>
      <dsp:spPr bwMode="white">
        <a:xfrm>
          <a:off x="0" y="109443"/>
          <a:ext cx="10515600" cy="484505"/>
        </a:xfrm>
        <a:prstGeom prst="round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72390" tIns="72390" rIns="72390" bIns="7239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b="1"/>
            <a:t>Birmingham, UK:</a:t>
          </a:r>
          <a:endParaRPr lang="en-US"/>
        </a:p>
      </dsp:txBody>
      <dsp:txXfrm>
        <a:off x="0" y="109443"/>
        <a:ext cx="10515600" cy="484505"/>
      </dsp:txXfrm>
    </dsp:sp>
    <dsp:sp modelId="{7BFED631-916F-4A72-A6FE-EF5D14603B2F}">
      <dsp:nvSpPr>
        <dsp:cNvPr id="4" name="Rectangles 3"/>
        <dsp:cNvSpPr/>
      </dsp:nvSpPr>
      <dsp:spPr bwMode="white">
        <a:xfrm>
          <a:off x="0" y="593948"/>
          <a:ext cx="10515600" cy="143510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33870" tIns="24130" rIns="135128" bIns="24130" anchor="t"/>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1">
            <a:lnSpc>
              <a:spcPct val="100000"/>
            </a:lnSpc>
            <a:spcBef>
              <a:spcPct val="0"/>
            </a:spcBef>
            <a:spcAft>
              <a:spcPct val="20000"/>
            </a:spcAft>
            <a:buChar char="•"/>
          </a:pPr>
          <a:r>
            <a:rPr lang="en-GB">
              <a:solidFill>
                <a:schemeClr val="tx1"/>
              </a:solidFill>
            </a:rPr>
            <a:t>Strategic Hub: Positioned as a central hub, Birmingham provides easy accessibility and connectivity, essential for our operations and client reach.</a:t>
          </a:r>
          <a:endParaRPr lang="en-US">
            <a:solidFill>
              <a:schemeClr val="tx1"/>
            </a:solidFill>
          </a:endParaRPr>
        </a:p>
        <a:p>
          <a:pPr lvl="1">
            <a:lnSpc>
              <a:spcPct val="100000"/>
            </a:lnSpc>
            <a:spcBef>
              <a:spcPct val="0"/>
            </a:spcBef>
            <a:spcAft>
              <a:spcPct val="20000"/>
            </a:spcAft>
            <a:buChar char="•"/>
          </a:pPr>
          <a:r>
            <a:rPr lang="en-GB">
              <a:solidFill>
                <a:schemeClr val="tx1"/>
              </a:solidFill>
            </a:rPr>
            <a:t>Growing Demand: The city's dynamic landscape presents a growing demand for sustainable energy solutions, creating an ideal market for our services.</a:t>
          </a:r>
          <a:endParaRPr lang="en-US">
            <a:solidFill>
              <a:schemeClr val="tx1"/>
            </a:solidFill>
          </a:endParaRPr>
        </a:p>
        <a:p>
          <a:pPr lvl="1">
            <a:lnSpc>
              <a:spcPct val="100000"/>
            </a:lnSpc>
            <a:spcBef>
              <a:spcPct val="0"/>
            </a:spcBef>
            <a:spcAft>
              <a:spcPct val="20000"/>
            </a:spcAft>
            <a:buChar char="•"/>
          </a:pPr>
          <a:r>
            <a:rPr lang="en-GB">
              <a:solidFill>
                <a:schemeClr val="tx1"/>
              </a:solidFill>
            </a:rPr>
            <a:t>Community Engagement: Birmingham's diverse community allows for meaningful engagement, fostering a collaborative approach to sustainable practices.</a:t>
          </a:r>
          <a:endParaRPr lang="en-US">
            <a:solidFill>
              <a:schemeClr val="tx1"/>
            </a:solidFill>
          </a:endParaRPr>
        </a:p>
      </dsp:txBody>
      <dsp:txXfrm>
        <a:off x="0" y="593948"/>
        <a:ext cx="10515600" cy="1435100"/>
      </dsp:txXfrm>
    </dsp:sp>
    <dsp:sp modelId="{9DC57369-D641-4974-B1C7-BA6CEE697606}">
      <dsp:nvSpPr>
        <dsp:cNvPr id="5" name="Rounded Rectangle 4"/>
        <dsp:cNvSpPr/>
      </dsp:nvSpPr>
      <dsp:spPr bwMode="white">
        <a:xfrm>
          <a:off x="0" y="2029048"/>
          <a:ext cx="10515600" cy="484505"/>
        </a:xfrm>
        <a:prstGeom prst="roundRect">
          <a:avLst/>
        </a:prstGeom>
      </dsp:spPr>
      <dsp:style>
        <a:lnRef idx="2">
          <a:schemeClr val="lt1"/>
        </a:lnRef>
        <a:fillRef idx="1">
          <a:schemeClr val="accent2">
            <a:hueOff val="-1500000"/>
            <a:satOff val="-83921"/>
            <a:lumOff val="8627"/>
            <a:alpha val="100000"/>
          </a:schemeClr>
        </a:fillRef>
        <a:effectRef idx="0">
          <a:scrgbClr r="0" g="0" b="0"/>
        </a:effectRef>
        <a:fontRef idx="minor">
          <a:schemeClr val="lt1"/>
        </a:fontRef>
      </dsp:style>
      <dsp:txBody>
        <a:bodyPr lIns="72390" tIns="72390" rIns="72390" bIns="72390" anchor="ctr"/>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GB" b="1"/>
            <a:t>Legal Entity: Limited Company</a:t>
          </a:r>
          <a:endParaRPr lang="en-US"/>
        </a:p>
      </dsp:txBody>
      <dsp:txXfrm>
        <a:off x="0" y="2029048"/>
        <a:ext cx="10515600" cy="484505"/>
      </dsp:txXfrm>
    </dsp:sp>
    <dsp:sp modelId="{68A73F23-6B23-4542-A66F-0B236E2D2352}">
      <dsp:nvSpPr>
        <dsp:cNvPr id="6" name="Rectangles 5"/>
        <dsp:cNvSpPr/>
      </dsp:nvSpPr>
      <dsp:spPr bwMode="white">
        <a:xfrm>
          <a:off x="0" y="2513553"/>
          <a:ext cx="10515600" cy="132588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333870" tIns="24130" rIns="135128" bIns="24130" anchor="t"/>
        <a:lstStyle>
          <a:lvl1pPr algn="l">
            <a:defRPr sz="19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1">
            <a:lnSpc>
              <a:spcPct val="100000"/>
            </a:lnSpc>
            <a:spcBef>
              <a:spcPct val="0"/>
            </a:spcBef>
            <a:spcAft>
              <a:spcPct val="20000"/>
            </a:spcAft>
            <a:buChar char="•"/>
          </a:pPr>
          <a:r>
            <a:rPr lang="en-GB">
              <a:solidFill>
                <a:schemeClr val="tx1"/>
              </a:solidFill>
            </a:rPr>
            <a:t>Transparent Structure: EcoPower Solutions Ltd operates as a Limited Company, ensuring a transparent and legally structured business.</a:t>
          </a:r>
          <a:endParaRPr lang="en-US">
            <a:solidFill>
              <a:schemeClr val="tx1"/>
            </a:solidFill>
          </a:endParaRPr>
        </a:p>
        <a:p>
          <a:pPr lvl="1">
            <a:lnSpc>
              <a:spcPct val="100000"/>
            </a:lnSpc>
            <a:spcBef>
              <a:spcPct val="0"/>
            </a:spcBef>
            <a:spcAft>
              <a:spcPct val="20000"/>
            </a:spcAft>
            <a:buChar char="•"/>
          </a:pPr>
          <a:r>
            <a:rPr lang="en-GB" i="1">
              <a:solidFill>
                <a:schemeClr val="tx1"/>
              </a:solidFill>
            </a:rPr>
            <a:t>Advantages:</a:t>
          </a:r>
          <a:endParaRPr lang="en-US">
            <a:solidFill>
              <a:schemeClr val="tx1"/>
            </a:solidFill>
          </a:endParaRPr>
        </a:p>
        <a:p>
          <a:pPr lvl="1">
            <a:lnSpc>
              <a:spcPct val="100000"/>
            </a:lnSpc>
            <a:spcBef>
              <a:spcPct val="0"/>
            </a:spcBef>
            <a:spcAft>
              <a:spcPct val="20000"/>
            </a:spcAft>
            <a:buChar char="•"/>
          </a:pPr>
          <a:r>
            <a:rPr lang="en-GB" b="1">
              <a:solidFill>
                <a:schemeClr val="tx1"/>
              </a:solidFill>
            </a:rPr>
            <a:t>Limited Liability:</a:t>
          </a:r>
          <a:r>
            <a:rPr lang="en-GB">
              <a:solidFill>
                <a:schemeClr val="tx1"/>
              </a:solidFill>
            </a:rPr>
            <a:t> Protecting personal assets and minimizing financial risks.</a:t>
          </a:r>
          <a:endParaRPr lang="en-US">
            <a:solidFill>
              <a:schemeClr val="tx1"/>
            </a:solidFill>
          </a:endParaRPr>
        </a:p>
        <a:p>
          <a:pPr lvl="1">
            <a:lnSpc>
              <a:spcPct val="100000"/>
            </a:lnSpc>
            <a:spcBef>
              <a:spcPct val="0"/>
            </a:spcBef>
            <a:spcAft>
              <a:spcPct val="20000"/>
            </a:spcAft>
            <a:buChar char="•"/>
          </a:pPr>
          <a:r>
            <a:rPr lang="en-GB" b="1">
              <a:solidFill>
                <a:schemeClr val="tx1"/>
              </a:solidFill>
            </a:rPr>
            <a:t>Credibility:</a:t>
          </a:r>
          <a:r>
            <a:rPr lang="en-GB">
              <a:solidFill>
                <a:schemeClr val="tx1"/>
              </a:solidFill>
            </a:rPr>
            <a:t> Enhancing credibility and trust among clients and investors.</a:t>
          </a:r>
          <a:endParaRPr lang="en-US">
            <a:solidFill>
              <a:schemeClr val="tx1"/>
            </a:solidFill>
          </a:endParaRPr>
        </a:p>
        <a:p>
          <a:pPr lvl="1">
            <a:lnSpc>
              <a:spcPct val="100000"/>
            </a:lnSpc>
            <a:spcBef>
              <a:spcPct val="0"/>
            </a:spcBef>
            <a:spcAft>
              <a:spcPct val="20000"/>
            </a:spcAft>
            <a:buChar char="•"/>
          </a:pPr>
          <a:r>
            <a:rPr lang="en-GB" b="1">
              <a:solidFill>
                <a:schemeClr val="tx1"/>
              </a:solidFill>
            </a:rPr>
            <a:t>Ease of Funding:</a:t>
          </a:r>
          <a:r>
            <a:rPr lang="en-GB">
              <a:solidFill>
                <a:schemeClr val="tx1"/>
              </a:solidFill>
            </a:rPr>
            <a:t> Facilitating access to diverse funding sources, critical for our growth.</a:t>
          </a:r>
          <a:endParaRPr lang="en-US">
            <a:solidFill>
              <a:schemeClr val="tx1"/>
            </a:solidFill>
          </a:endParaRPr>
        </a:p>
      </dsp:txBody>
      <dsp:txXfrm>
        <a:off x="0" y="2513553"/>
        <a:ext cx="10515600" cy="1325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181600" cy="4351338"/>
        <a:chOff x="0" y="0"/>
        <a:chExt cx="5181600" cy="4351338"/>
      </a:xfrm>
    </dsp:grpSpPr>
    <dsp:sp modelId="{90CDB65E-AE71-4BF7-84D0-FA46F4D5BB12}">
      <dsp:nvSpPr>
        <dsp:cNvPr id="3" name="Rectangles 2"/>
        <dsp:cNvSpPr/>
      </dsp:nvSpPr>
      <dsp:spPr bwMode="white">
        <a:xfrm>
          <a:off x="3289" y="572991"/>
          <a:ext cx="2466826" cy="1480096"/>
        </a:xfrm>
        <a:prstGeom prst="rect">
          <a:avLst/>
        </a:prstGeom>
      </dsp:spPr>
      <dsp:style>
        <a:lnRef idx="2">
          <a:schemeClr val="lt1"/>
        </a:lnRef>
        <a:fillRef idx="1">
          <a:schemeClr val="accent1"/>
        </a:fillRef>
        <a:effectRef idx="0">
          <a:scrgbClr r="0" g="0" b="0"/>
        </a:effectRef>
        <a:fontRef idx="minor">
          <a:schemeClr val="lt1"/>
        </a:fontRef>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t>Residential:</a:t>
          </a:r>
          <a:endParaRPr lang="en-US"/>
        </a:p>
        <a:p>
          <a:pPr lvl="1">
            <a:lnSpc>
              <a:spcPct val="100000"/>
            </a:lnSpc>
            <a:spcBef>
              <a:spcPct val="0"/>
            </a:spcBef>
            <a:spcAft>
              <a:spcPct val="15000"/>
            </a:spcAft>
            <a:buChar char="•"/>
          </a:pPr>
          <a:r>
            <a:rPr lang="en-GB"/>
            <a:t>Market Focus: Homeowners seeking sustainable and cost-effective energy solutions.</a:t>
          </a:r>
          <a:endParaRPr lang="en-US"/>
        </a:p>
        <a:p>
          <a:pPr lvl="1">
            <a:lnSpc>
              <a:spcPct val="100000"/>
            </a:lnSpc>
            <a:spcBef>
              <a:spcPct val="0"/>
            </a:spcBef>
            <a:spcAft>
              <a:spcPct val="15000"/>
            </a:spcAft>
            <a:buChar char="•"/>
          </a:pPr>
          <a:r>
            <a:rPr lang="en-GB"/>
            <a:t>Strategy: Tailoring affordable solar packages with user-friendly monitoring systems for individual households.</a:t>
          </a:r>
          <a:endParaRPr lang="en-US"/>
        </a:p>
      </dsp:txBody>
      <dsp:txXfrm>
        <a:off x="3289" y="572991"/>
        <a:ext cx="2466826" cy="1480096"/>
      </dsp:txXfrm>
    </dsp:sp>
    <dsp:sp modelId="{D4A8EEFB-FD4A-4928-BB73-FEDAD72FE09C}">
      <dsp:nvSpPr>
        <dsp:cNvPr id="4" name="Rectangles 3"/>
        <dsp:cNvSpPr/>
      </dsp:nvSpPr>
      <dsp:spPr bwMode="white">
        <a:xfrm>
          <a:off x="2716798" y="572991"/>
          <a:ext cx="2466826" cy="1480096"/>
        </a:xfrm>
        <a:prstGeom prst="rect">
          <a:avLst/>
        </a:prstGeom>
      </dsp:spPr>
      <dsp:style>
        <a:lnRef idx="2">
          <a:schemeClr val="lt1"/>
        </a:lnRef>
        <a:fillRef idx="1">
          <a:schemeClr val="accent1"/>
        </a:fillRef>
        <a:effectRef idx="0">
          <a:scrgbClr r="0" g="0" b="0"/>
        </a:effectRef>
        <a:fontRef idx="minor">
          <a:schemeClr val="lt1"/>
        </a:fontRef>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t>Commercial</a:t>
          </a:r>
          <a:r>
            <a:rPr lang="en-GB"/>
            <a:t>:</a:t>
          </a:r>
          <a:endParaRPr lang="en-US"/>
        </a:p>
        <a:p>
          <a:pPr lvl="1">
            <a:lnSpc>
              <a:spcPct val="100000"/>
            </a:lnSpc>
            <a:spcBef>
              <a:spcPct val="0"/>
            </a:spcBef>
            <a:spcAft>
              <a:spcPct val="15000"/>
            </a:spcAft>
            <a:buChar char="•"/>
          </a:pPr>
          <a:r>
            <a:rPr lang="en-GB"/>
            <a:t>Market Focus: Businesses aiming to reduce operational costs and enhance their environmental footprint.</a:t>
          </a:r>
          <a:endParaRPr lang="en-US"/>
        </a:p>
        <a:p>
          <a:pPr lvl="1">
            <a:lnSpc>
              <a:spcPct val="100000"/>
            </a:lnSpc>
            <a:spcBef>
              <a:spcPct val="0"/>
            </a:spcBef>
            <a:spcAft>
              <a:spcPct val="15000"/>
            </a:spcAft>
            <a:buChar char="•"/>
          </a:pPr>
          <a:r>
            <a:rPr lang="en-GB"/>
            <a:t>Strategy: Offering scalable solar solutions, emphasizing long-term cost savings, and customized energy plans.</a:t>
          </a:r>
          <a:endParaRPr lang="en-US"/>
        </a:p>
      </dsp:txBody>
      <dsp:txXfrm>
        <a:off x="2716798" y="572991"/>
        <a:ext cx="2466826" cy="1480096"/>
      </dsp:txXfrm>
    </dsp:sp>
    <dsp:sp modelId="{26BFDE7B-928A-43AF-B65B-2E0EEF9CD5C7}">
      <dsp:nvSpPr>
        <dsp:cNvPr id="5" name="Rectangles 4"/>
        <dsp:cNvSpPr/>
      </dsp:nvSpPr>
      <dsp:spPr bwMode="white">
        <a:xfrm>
          <a:off x="1358652" y="2298251"/>
          <a:ext cx="2466826" cy="1480096"/>
        </a:xfrm>
        <a:prstGeom prst="rect">
          <a:avLst/>
        </a:prstGeom>
      </dsp:spPr>
      <dsp:style>
        <a:lnRef idx="2">
          <a:schemeClr val="lt1"/>
        </a:lnRef>
        <a:fillRef idx="1">
          <a:schemeClr val="accent1"/>
        </a:fillRef>
        <a:effectRef idx="0">
          <a:scrgbClr r="0" g="0" b="0"/>
        </a:effectRef>
        <a:fontRef idx="minor">
          <a:schemeClr val="lt1"/>
        </a:fontRef>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t>Public Institutions:</a:t>
          </a:r>
          <a:endParaRPr lang="en-US"/>
        </a:p>
        <a:p>
          <a:pPr lvl="1">
            <a:lnSpc>
              <a:spcPct val="100000"/>
            </a:lnSpc>
            <a:spcBef>
              <a:spcPct val="0"/>
            </a:spcBef>
            <a:spcAft>
              <a:spcPct val="15000"/>
            </a:spcAft>
            <a:buChar char="•"/>
          </a:pPr>
          <a:r>
            <a:rPr lang="en-GB"/>
            <a:t>Market Focus: Schools, hospitals, and government entities committed to environmental responsibility.</a:t>
          </a:r>
          <a:endParaRPr lang="en-US"/>
        </a:p>
        <a:p>
          <a:pPr lvl="1">
            <a:lnSpc>
              <a:spcPct val="100000"/>
            </a:lnSpc>
            <a:spcBef>
              <a:spcPct val="0"/>
            </a:spcBef>
            <a:spcAft>
              <a:spcPct val="15000"/>
            </a:spcAft>
            <a:buChar char="•"/>
          </a:pPr>
          <a:r>
            <a:rPr lang="en-GB"/>
            <a:t>Strategy: Providing comprehensive solar installations with an emphasis on community impact and long-term savings.</a:t>
          </a:r>
          <a:endParaRPr lang="en-US"/>
        </a:p>
      </dsp:txBody>
      <dsp:txXfrm>
        <a:off x="1358652" y="2298251"/>
        <a:ext cx="2466826" cy="1480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DE99A253-446C-4E7D-84DD-DA93F705B6EB}">
      <dsp:nvSpPr>
        <dsp:cNvPr id="3" name="Straight Connector 2"/>
        <dsp:cNvSpPr/>
      </dsp:nvSpPr>
      <dsp:spPr bwMode="white">
        <a:xfrm>
          <a:off x="0" y="0"/>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0"/>
        <a:ext cx="10515600" cy="0"/>
      </dsp:txXfrm>
    </dsp:sp>
    <dsp:sp modelId="{A81139D9-0001-4780-B8E0-2ED92C37BB3F}">
      <dsp:nvSpPr>
        <dsp:cNvPr id="4" name="Rectangles 3"/>
        <dsp:cNvSpPr/>
      </dsp:nvSpPr>
      <dsp:spPr bwMode="white">
        <a:xfrm>
          <a:off x="0" y="0"/>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solidFill>
                <a:schemeClr val="tx1"/>
              </a:solidFill>
            </a:rPr>
            <a:t>Initial Investment:</a:t>
          </a:r>
          <a:endParaRPr lang="en-US">
            <a:solidFill>
              <a:schemeClr val="tx1"/>
            </a:solidFill>
          </a:endParaRPr>
        </a:p>
      </dsp:txBody>
      <dsp:txXfrm>
        <a:off x="0" y="0"/>
        <a:ext cx="10515600" cy="435134"/>
      </dsp:txXfrm>
    </dsp:sp>
    <dsp:sp modelId="{CBD6EB28-5E96-4959-B58E-91AD7A69CD33}">
      <dsp:nvSpPr>
        <dsp:cNvPr id="5" name="Straight Connector 4"/>
        <dsp:cNvSpPr/>
      </dsp:nvSpPr>
      <dsp:spPr bwMode="white">
        <a:xfrm>
          <a:off x="0" y="435134"/>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435134"/>
        <a:ext cx="10515600" cy="0"/>
      </dsp:txXfrm>
    </dsp:sp>
    <dsp:sp modelId="{BE9C1BB2-7F0A-468C-9680-0AD4F7E652D5}">
      <dsp:nvSpPr>
        <dsp:cNvPr id="6" name="Rectangles 5"/>
        <dsp:cNvSpPr/>
      </dsp:nvSpPr>
      <dsp:spPr bwMode="white">
        <a:xfrm>
          <a:off x="0" y="435134"/>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Total Investment: £2,500,000</a:t>
          </a:r>
          <a:endParaRPr lang="en-GB">
            <a:solidFill>
              <a:schemeClr val="tx1"/>
            </a:solidFill>
          </a:endParaRPr>
        </a:p>
      </dsp:txBody>
      <dsp:txXfrm>
        <a:off x="0" y="435134"/>
        <a:ext cx="10515600" cy="435134"/>
      </dsp:txXfrm>
    </dsp:sp>
    <dsp:sp modelId="{CF79BAF8-8C7D-49A2-9B30-0881CEC7804A}">
      <dsp:nvSpPr>
        <dsp:cNvPr id="7" name="Straight Connector 6"/>
        <dsp:cNvSpPr/>
      </dsp:nvSpPr>
      <dsp:spPr bwMode="white">
        <a:xfrm>
          <a:off x="0" y="870268"/>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870268"/>
        <a:ext cx="10515600" cy="0"/>
      </dsp:txXfrm>
    </dsp:sp>
    <dsp:sp modelId="{90A5E4A8-A165-44F4-BB85-814B4CCE9073}">
      <dsp:nvSpPr>
        <dsp:cNvPr id="8" name="Rectangles 7"/>
        <dsp:cNvSpPr/>
      </dsp:nvSpPr>
      <dsp:spPr bwMode="white">
        <a:xfrm>
          <a:off x="0" y="870268"/>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Allocation: Breakdown of investment into equipment (£1</a:t>
          </a:r>
          <a:r>
            <a:rPr lang="en-US" altLang="en-GB">
              <a:solidFill>
                <a:schemeClr val="tx1"/>
              </a:solidFill>
            </a:rPr>
            <a:t>M</a:t>
          </a:r>
          <a:r>
            <a:rPr lang="en-GB">
              <a:solidFill>
                <a:schemeClr val="tx1"/>
              </a:solidFill>
            </a:rPr>
            <a:t>), technology (£500</a:t>
          </a:r>
          <a:r>
            <a:rPr lang="en-US" altLang="en-GB">
              <a:solidFill>
                <a:schemeClr val="tx1"/>
              </a:solidFill>
            </a:rPr>
            <a:t>K</a:t>
          </a:r>
          <a:r>
            <a:rPr lang="en-GB">
              <a:solidFill>
                <a:schemeClr val="tx1"/>
              </a:solidFill>
            </a:rPr>
            <a:t>), marketing (£400</a:t>
          </a:r>
          <a:r>
            <a:rPr lang="en-US" altLang="en-GB">
              <a:solidFill>
                <a:schemeClr val="tx1"/>
              </a:solidFill>
            </a:rPr>
            <a:t>K</a:t>
          </a:r>
          <a:r>
            <a:rPr lang="en-GB">
              <a:solidFill>
                <a:schemeClr val="tx1"/>
              </a:solidFill>
            </a:rPr>
            <a:t>), and operational costs (£600</a:t>
          </a:r>
          <a:r>
            <a:rPr lang="en-US" altLang="en-GB">
              <a:solidFill>
                <a:schemeClr val="tx1"/>
              </a:solidFill>
            </a:rPr>
            <a:t>K</a:t>
          </a:r>
          <a:r>
            <a:rPr lang="en-GB">
              <a:solidFill>
                <a:schemeClr val="tx1"/>
              </a:solidFill>
            </a:rPr>
            <a:t>).</a:t>
          </a:r>
          <a:endParaRPr lang="en-GB">
            <a:solidFill>
              <a:schemeClr val="tx1"/>
            </a:solidFill>
          </a:endParaRPr>
        </a:p>
      </dsp:txBody>
      <dsp:txXfrm>
        <a:off x="0" y="870268"/>
        <a:ext cx="10515600" cy="435134"/>
      </dsp:txXfrm>
    </dsp:sp>
    <dsp:sp modelId="{213A83CF-E2E9-453E-A758-D41662674BF3}">
      <dsp:nvSpPr>
        <dsp:cNvPr id="9" name="Straight Connector 8"/>
        <dsp:cNvSpPr/>
      </dsp:nvSpPr>
      <dsp:spPr bwMode="white">
        <a:xfrm>
          <a:off x="0" y="1305401"/>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1305401"/>
        <a:ext cx="10515600" cy="0"/>
      </dsp:txXfrm>
    </dsp:sp>
    <dsp:sp modelId="{6569C9A1-CA06-4C58-8BC2-D3F128D80202}">
      <dsp:nvSpPr>
        <dsp:cNvPr id="10" name="Rectangles 9"/>
        <dsp:cNvSpPr/>
      </dsp:nvSpPr>
      <dsp:spPr bwMode="white">
        <a:xfrm>
          <a:off x="0" y="1305401"/>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solidFill>
                <a:schemeClr val="tx1"/>
              </a:solidFill>
            </a:rPr>
            <a:t>Expected Revenue:</a:t>
          </a:r>
          <a:endParaRPr lang="en-US">
            <a:solidFill>
              <a:schemeClr val="tx1"/>
            </a:solidFill>
          </a:endParaRPr>
        </a:p>
      </dsp:txBody>
      <dsp:txXfrm>
        <a:off x="0" y="1305401"/>
        <a:ext cx="10515600" cy="435134"/>
      </dsp:txXfrm>
    </dsp:sp>
    <dsp:sp modelId="{091B6B25-431F-4AAD-9119-F9BDBBEF49C4}">
      <dsp:nvSpPr>
        <dsp:cNvPr id="11" name="Straight Connector 10"/>
        <dsp:cNvSpPr/>
      </dsp:nvSpPr>
      <dsp:spPr bwMode="white">
        <a:xfrm>
          <a:off x="0" y="1740535"/>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1740535"/>
        <a:ext cx="10515600" cy="0"/>
      </dsp:txXfrm>
    </dsp:sp>
    <dsp:sp modelId="{242F8DD8-C9A7-499E-A7C8-4FA0E8AAC53B}">
      <dsp:nvSpPr>
        <dsp:cNvPr id="12" name="Rectangles 11"/>
        <dsp:cNvSpPr/>
      </dsp:nvSpPr>
      <dsp:spPr bwMode="white">
        <a:xfrm>
          <a:off x="0" y="1740535"/>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First Year Projection: £1,200,000</a:t>
          </a:r>
          <a:endParaRPr lang="en-GB">
            <a:solidFill>
              <a:schemeClr val="tx1"/>
            </a:solidFill>
          </a:endParaRPr>
        </a:p>
      </dsp:txBody>
      <dsp:txXfrm>
        <a:off x="0" y="1740535"/>
        <a:ext cx="10515600" cy="435134"/>
      </dsp:txXfrm>
    </dsp:sp>
    <dsp:sp modelId="{101EA329-E236-45BE-963D-99666901F58F}">
      <dsp:nvSpPr>
        <dsp:cNvPr id="13" name="Straight Connector 12"/>
        <dsp:cNvSpPr/>
      </dsp:nvSpPr>
      <dsp:spPr bwMode="white">
        <a:xfrm>
          <a:off x="0" y="2175669"/>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2175669"/>
        <a:ext cx="10515600" cy="0"/>
      </dsp:txXfrm>
    </dsp:sp>
    <dsp:sp modelId="{460A6D19-6874-402E-B170-C1D2129D27F5}">
      <dsp:nvSpPr>
        <dsp:cNvPr id="14" name="Rectangles 13"/>
        <dsp:cNvSpPr/>
      </dsp:nvSpPr>
      <dsp:spPr bwMode="white">
        <a:xfrm>
          <a:off x="0" y="2175669"/>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Growth Rate: Projecting a 20% revenue growth annually for the next 5 years.</a:t>
          </a:r>
          <a:endParaRPr lang="en-GB">
            <a:solidFill>
              <a:schemeClr val="tx1"/>
            </a:solidFill>
          </a:endParaRPr>
        </a:p>
      </dsp:txBody>
      <dsp:txXfrm>
        <a:off x="0" y="2175669"/>
        <a:ext cx="10515600" cy="435134"/>
      </dsp:txXfrm>
    </dsp:sp>
    <dsp:sp modelId="{54E51C33-671F-4828-9A94-F47783468C9E}">
      <dsp:nvSpPr>
        <dsp:cNvPr id="15" name="Straight Connector 14"/>
        <dsp:cNvSpPr/>
      </dsp:nvSpPr>
      <dsp:spPr bwMode="white">
        <a:xfrm>
          <a:off x="0" y="2610803"/>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2610803"/>
        <a:ext cx="10515600" cy="0"/>
      </dsp:txXfrm>
    </dsp:sp>
    <dsp:sp modelId="{378296F5-BB9F-4832-A099-976F5DF80E0A}">
      <dsp:nvSpPr>
        <dsp:cNvPr id="16" name="Rectangles 15"/>
        <dsp:cNvSpPr/>
      </dsp:nvSpPr>
      <dsp:spPr bwMode="white">
        <a:xfrm>
          <a:off x="0" y="2610803"/>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GB" b="1">
              <a:solidFill>
                <a:schemeClr val="tx1"/>
              </a:solidFill>
            </a:rPr>
            <a:t>Funding Requirements:</a:t>
          </a:r>
          <a:endParaRPr lang="en-US">
            <a:solidFill>
              <a:schemeClr val="tx1"/>
            </a:solidFill>
          </a:endParaRPr>
        </a:p>
      </dsp:txBody>
      <dsp:txXfrm>
        <a:off x="0" y="2610803"/>
        <a:ext cx="10515600" cy="435134"/>
      </dsp:txXfrm>
    </dsp:sp>
    <dsp:sp modelId="{66F5AEFF-5F1E-4D7A-A438-A98F2A4EAC47}">
      <dsp:nvSpPr>
        <dsp:cNvPr id="17" name="Straight Connector 16"/>
        <dsp:cNvSpPr/>
      </dsp:nvSpPr>
      <dsp:spPr bwMode="white">
        <a:xfrm>
          <a:off x="0" y="3045937"/>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3045937"/>
        <a:ext cx="10515600" cy="0"/>
      </dsp:txXfrm>
    </dsp:sp>
    <dsp:sp modelId="{F601546B-48AE-4676-8B4B-A5FD4DF1E85A}">
      <dsp:nvSpPr>
        <dsp:cNvPr id="18" name="Rectangles 17"/>
        <dsp:cNvSpPr/>
      </dsp:nvSpPr>
      <dsp:spPr bwMode="white">
        <a:xfrm>
          <a:off x="0" y="3045937"/>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Current Funding Secured: £1,000,000</a:t>
          </a:r>
          <a:endParaRPr lang="en-GB">
            <a:solidFill>
              <a:schemeClr val="tx1"/>
            </a:solidFill>
          </a:endParaRPr>
        </a:p>
      </dsp:txBody>
      <dsp:txXfrm>
        <a:off x="0" y="3045937"/>
        <a:ext cx="10515600" cy="435134"/>
      </dsp:txXfrm>
    </dsp:sp>
    <dsp:sp modelId="{7EFF7A1C-3286-4C15-BE11-4FD5E034D039}">
      <dsp:nvSpPr>
        <dsp:cNvPr id="19" name="Straight Connector 18"/>
        <dsp:cNvSpPr/>
      </dsp:nvSpPr>
      <dsp:spPr bwMode="white">
        <a:xfrm>
          <a:off x="0" y="3481070"/>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3481070"/>
        <a:ext cx="10515600" cy="0"/>
      </dsp:txXfrm>
    </dsp:sp>
    <dsp:sp modelId="{6F4520AE-5F35-4E2C-B67D-E069B16B5C1E}">
      <dsp:nvSpPr>
        <dsp:cNvPr id="20" name="Rectangles 19"/>
        <dsp:cNvSpPr/>
      </dsp:nvSpPr>
      <dsp:spPr bwMode="white">
        <a:xfrm>
          <a:off x="0" y="3481070"/>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Additional Funding Needed: £1,500,000</a:t>
          </a:r>
          <a:endParaRPr lang="en-GB">
            <a:solidFill>
              <a:schemeClr val="tx1"/>
            </a:solidFill>
          </a:endParaRPr>
        </a:p>
      </dsp:txBody>
      <dsp:txXfrm>
        <a:off x="0" y="3481070"/>
        <a:ext cx="10515600" cy="435134"/>
      </dsp:txXfrm>
    </dsp:sp>
    <dsp:sp modelId="{6C6DEE6A-F8EA-4FF3-A453-FFBD06282AE8}">
      <dsp:nvSpPr>
        <dsp:cNvPr id="21" name="Straight Connector 20"/>
        <dsp:cNvSpPr/>
      </dsp:nvSpPr>
      <dsp:spPr bwMode="white">
        <a:xfrm>
          <a:off x="0" y="3916204"/>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3916204"/>
        <a:ext cx="10515600" cy="0"/>
      </dsp:txXfrm>
    </dsp:sp>
    <dsp:sp modelId="{08E21150-94EE-4175-A942-02CA9645512D}">
      <dsp:nvSpPr>
        <dsp:cNvPr id="22" name="Rectangles 21"/>
        <dsp:cNvSpPr/>
      </dsp:nvSpPr>
      <dsp:spPr bwMode="white">
        <a:xfrm>
          <a:off x="0" y="3916204"/>
          <a:ext cx="10515600" cy="435134"/>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3340" tIns="53340" rIns="53340" bIns="53340" anchor="t"/>
        <a:lstStyle>
          <a:lvl1pPr algn="l">
            <a:defRPr sz="14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buNone/>
          </a:pPr>
          <a:r>
            <a:rPr lang="en-GB">
              <a:solidFill>
                <a:schemeClr val="tx1"/>
              </a:solidFill>
            </a:rPr>
            <a:t>Utilization: Breakdown of funds allocation, including technology upgrades (£700</a:t>
          </a:r>
          <a:r>
            <a:rPr lang="en-US" altLang="en-GB">
              <a:solidFill>
                <a:schemeClr val="tx1"/>
              </a:solidFill>
            </a:rPr>
            <a:t>K</a:t>
          </a:r>
          <a:r>
            <a:rPr lang="en-GB">
              <a:solidFill>
                <a:schemeClr val="tx1"/>
              </a:solidFill>
            </a:rPr>
            <a:t>), marketing campaigns (£300</a:t>
          </a:r>
          <a:r>
            <a:rPr lang="en-US" altLang="en-GB">
              <a:solidFill>
                <a:schemeClr val="tx1"/>
              </a:solidFill>
            </a:rPr>
            <a:t>K</a:t>
          </a:r>
          <a:r>
            <a:rPr lang="en-GB">
              <a:solidFill>
                <a:schemeClr val="tx1"/>
              </a:solidFill>
            </a:rPr>
            <a:t>), and expansion (£500</a:t>
          </a:r>
          <a:r>
            <a:rPr lang="en-US" altLang="en-GB">
              <a:solidFill>
                <a:schemeClr val="tx1"/>
              </a:solidFill>
            </a:rPr>
            <a:t>K</a:t>
          </a:r>
          <a:r>
            <a:rPr lang="en-GB">
              <a:solidFill>
                <a:schemeClr val="tx1"/>
              </a:solidFill>
            </a:rPr>
            <a:t>).</a:t>
          </a:r>
          <a:endParaRPr lang="en-GB">
            <a:solidFill>
              <a:schemeClr val="tx1"/>
            </a:solidFill>
          </a:endParaRPr>
        </a:p>
      </dsp:txBody>
      <dsp:txXfrm>
        <a:off x="0" y="3916204"/>
        <a:ext cx="10515600" cy="435134"/>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1338"/>
        <a:chOff x="0" y="0"/>
        <a:chExt cx="10515600" cy="4351338"/>
      </a:xfrm>
    </dsp:grpSpPr>
    <dsp:sp modelId="{FFA5AFDF-E128-43F5-A095-8C8BECA7DE2E}">
      <dsp:nvSpPr>
        <dsp:cNvPr id="3" name="Straight Connector 2"/>
        <dsp:cNvSpPr/>
      </dsp:nvSpPr>
      <dsp:spPr bwMode="white">
        <a:xfrm>
          <a:off x="0" y="0"/>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0"/>
        <a:ext cx="10515600" cy="0"/>
      </dsp:txXfrm>
    </dsp:sp>
    <dsp:sp modelId="{70785F0D-F4FD-4567-A58C-E23C53844251}">
      <dsp:nvSpPr>
        <dsp:cNvPr id="4" name="Rectangles 3"/>
        <dsp:cNvSpPr/>
      </dsp:nvSpPr>
      <dsp:spPr bwMode="white">
        <a:xfrm>
          <a:off x="4206240" y="0"/>
          <a:ext cx="2103120" cy="108783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b="1">
              <a:solidFill>
                <a:schemeClr val="tx1"/>
              </a:solidFill>
            </a:rPr>
            <a:t>Environmental Impact:</a:t>
          </a:r>
          <a:endParaRPr lang="en-US">
            <a:solidFill>
              <a:schemeClr val="tx1"/>
            </a:solidFill>
          </a:endParaRPr>
        </a:p>
      </dsp:txBody>
      <dsp:txXfrm>
        <a:off x="4206240" y="0"/>
        <a:ext cx="2103120" cy="1087835"/>
      </dsp:txXfrm>
    </dsp:sp>
    <dsp:sp modelId="{4AA08986-38B8-4E6B-89C8-5F217C2F50B4}">
      <dsp:nvSpPr>
        <dsp:cNvPr id="5" name="Straight Connector 4"/>
        <dsp:cNvSpPr/>
      </dsp:nvSpPr>
      <dsp:spPr bwMode="white">
        <a:xfrm>
          <a:off x="0" y="1087835"/>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1087835"/>
        <a:ext cx="10515600" cy="0"/>
      </dsp:txXfrm>
    </dsp:sp>
    <dsp:sp modelId="{82AB6D29-C4DB-45EB-AF0B-35B45948CB90}">
      <dsp:nvSpPr>
        <dsp:cNvPr id="6" name="Rectangles 5"/>
        <dsp:cNvSpPr/>
      </dsp:nvSpPr>
      <dsp:spPr bwMode="white">
        <a:xfrm>
          <a:off x="0" y="1087835"/>
          <a:ext cx="2103120" cy="108783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b="1">
              <a:solidFill>
                <a:schemeClr val="tx1"/>
              </a:solidFill>
            </a:rPr>
            <a:t>Carbon Reduction:</a:t>
          </a:r>
          <a:endParaRPr lang="en-US">
            <a:solidFill>
              <a:schemeClr val="tx1"/>
            </a:solidFill>
          </a:endParaRPr>
        </a:p>
      </dsp:txBody>
      <dsp:txXfrm>
        <a:off x="0" y="1087835"/>
        <a:ext cx="2103120" cy="1087835"/>
      </dsp:txXfrm>
    </dsp:sp>
    <dsp:sp modelId="{7D6ECA45-381C-4F85-8F8C-AC59BA7D5701}">
      <dsp:nvSpPr>
        <dsp:cNvPr id="7" name="Rectangles 6"/>
        <dsp:cNvSpPr/>
      </dsp:nvSpPr>
      <dsp:spPr bwMode="white">
        <a:xfrm>
          <a:off x="2260854" y="1113133"/>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Projected Carbon Reduction: </a:t>
          </a:r>
          <a:r>
            <a:rPr lang="en-GB">
              <a:solidFill>
                <a:schemeClr val="tx1"/>
              </a:solidFill>
            </a:rPr>
            <a:t>5,000 metric tons annually.</a:t>
          </a:r>
          <a:endParaRPr lang="en-GB">
            <a:solidFill>
              <a:schemeClr val="tx1"/>
            </a:solidFill>
          </a:endParaRPr>
        </a:p>
      </dsp:txBody>
      <dsp:txXfrm>
        <a:off x="2260854" y="1113133"/>
        <a:ext cx="8254746" cy="505970"/>
      </dsp:txXfrm>
    </dsp:sp>
    <dsp:sp modelId="{C6B52822-DB93-4861-ABC8-40B5C4B4EE8B}">
      <dsp:nvSpPr>
        <dsp:cNvPr id="8" name="Straight Connector 7"/>
        <dsp:cNvSpPr/>
      </dsp:nvSpPr>
      <dsp:spPr bwMode="white">
        <a:xfrm>
          <a:off x="2103120" y="1619103"/>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1619103"/>
        <a:ext cx="8412480" cy="0"/>
      </dsp:txXfrm>
    </dsp:sp>
    <dsp:sp modelId="{3DF05354-BC44-4D17-8979-A12B05BD0B72}">
      <dsp:nvSpPr>
        <dsp:cNvPr id="9" name="Rectangles 8"/>
        <dsp:cNvSpPr/>
      </dsp:nvSpPr>
      <dsp:spPr bwMode="white">
        <a:xfrm>
          <a:off x="2260854" y="1644401"/>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Equivalent to: </a:t>
          </a:r>
          <a:r>
            <a:rPr lang="en-GB">
              <a:solidFill>
                <a:schemeClr val="tx1"/>
              </a:solidFill>
            </a:rPr>
            <a:t>Planting 10,000 trees or removing 2,000 cars from the road.</a:t>
          </a:r>
          <a:endParaRPr lang="en-GB">
            <a:solidFill>
              <a:schemeClr val="tx1"/>
            </a:solidFill>
          </a:endParaRPr>
        </a:p>
      </dsp:txBody>
      <dsp:txXfrm>
        <a:off x="2260854" y="1644401"/>
        <a:ext cx="8254746" cy="505970"/>
      </dsp:txXfrm>
    </dsp:sp>
    <dsp:sp modelId="{C1FBA474-D59B-4B51-81A6-7B7A2EE5C419}">
      <dsp:nvSpPr>
        <dsp:cNvPr id="10" name="Straight Connector 9"/>
        <dsp:cNvSpPr/>
      </dsp:nvSpPr>
      <dsp:spPr bwMode="white">
        <a:xfrm>
          <a:off x="2103120" y="2150371"/>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2150371"/>
        <a:ext cx="8412480" cy="0"/>
      </dsp:txXfrm>
    </dsp:sp>
    <dsp:sp modelId="{1E4D74A8-C3A7-427A-BE2A-AAC7587A6270}">
      <dsp:nvSpPr>
        <dsp:cNvPr id="11" name="Straight Connector 10"/>
        <dsp:cNvSpPr/>
      </dsp:nvSpPr>
      <dsp:spPr bwMode="white">
        <a:xfrm>
          <a:off x="0" y="2175669"/>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2175669"/>
        <a:ext cx="10515600" cy="0"/>
      </dsp:txXfrm>
    </dsp:sp>
    <dsp:sp modelId="{30B16D4A-60D8-457C-97BD-1DD23C5B38CE}">
      <dsp:nvSpPr>
        <dsp:cNvPr id="12" name="Rectangles 11"/>
        <dsp:cNvSpPr/>
      </dsp:nvSpPr>
      <dsp:spPr bwMode="white">
        <a:xfrm>
          <a:off x="0" y="2175669"/>
          <a:ext cx="2103120" cy="108783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b="1">
              <a:solidFill>
                <a:schemeClr val="tx1"/>
              </a:solidFill>
            </a:rPr>
            <a:t>Renewable Energy Generation:</a:t>
          </a:r>
          <a:endParaRPr lang="en-US">
            <a:solidFill>
              <a:schemeClr val="tx1"/>
            </a:solidFill>
          </a:endParaRPr>
        </a:p>
      </dsp:txBody>
      <dsp:txXfrm>
        <a:off x="0" y="2175669"/>
        <a:ext cx="2103120" cy="1087835"/>
      </dsp:txXfrm>
    </dsp:sp>
    <dsp:sp modelId="{E5C5BFB2-2A87-48D2-B511-7382AD85B16A}">
      <dsp:nvSpPr>
        <dsp:cNvPr id="13" name="Rectangles 12"/>
        <dsp:cNvSpPr/>
      </dsp:nvSpPr>
      <dsp:spPr bwMode="white">
        <a:xfrm>
          <a:off x="2260854" y="2200967"/>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r>
            <a:rPr lang="en-GB">
              <a:solidFill>
                <a:schemeClr val="tx1"/>
              </a:solidFill>
            </a:rPr>
            <a:t>Annual Renewable Energy Output: 20,000 megawatt-hours.</a:t>
          </a:r>
          <a:endParaRPr lang="en-GB">
            <a:solidFill>
              <a:schemeClr val="tx1"/>
            </a:solidFill>
          </a:endParaRPr>
        </a:p>
      </dsp:txBody>
      <dsp:txXfrm>
        <a:off x="2260854" y="2200967"/>
        <a:ext cx="8254746" cy="505970"/>
      </dsp:txXfrm>
    </dsp:sp>
    <dsp:sp modelId="{89A07206-423E-4809-8FCE-86D502CA9A7B}">
      <dsp:nvSpPr>
        <dsp:cNvPr id="14" name="Straight Connector 13"/>
        <dsp:cNvSpPr/>
      </dsp:nvSpPr>
      <dsp:spPr bwMode="white">
        <a:xfrm>
          <a:off x="2103120" y="2706937"/>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2706937"/>
        <a:ext cx="8412480" cy="0"/>
      </dsp:txXfrm>
    </dsp:sp>
    <dsp:sp modelId="{52A2510F-B38F-4783-9D95-9C9761B0CAA7}">
      <dsp:nvSpPr>
        <dsp:cNvPr id="15" name="Rectangles 14"/>
        <dsp:cNvSpPr/>
      </dsp:nvSpPr>
      <dsp:spPr bwMode="white">
        <a:xfrm>
          <a:off x="2260854" y="2732235"/>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buNone/>
          </a:pPr>
          <a:r>
            <a:rPr lang="en-GB">
              <a:solidFill>
                <a:schemeClr val="tx1"/>
              </a:solidFill>
            </a:rPr>
            <a:t>Equivalent to: Powering 5,000 households or reducing 15,000 tons of CO2 emissions.</a:t>
          </a:r>
          <a:endParaRPr lang="en-GB">
            <a:solidFill>
              <a:schemeClr val="tx1"/>
            </a:solidFill>
          </a:endParaRPr>
        </a:p>
      </dsp:txBody>
      <dsp:txXfrm>
        <a:off x="2260854" y="2732235"/>
        <a:ext cx="8254746" cy="505970"/>
      </dsp:txXfrm>
    </dsp:sp>
    <dsp:sp modelId="{FDB0C5B1-CC59-4F37-8DDF-EC0CC08B55DA}">
      <dsp:nvSpPr>
        <dsp:cNvPr id="16" name="Straight Connector 15"/>
        <dsp:cNvSpPr/>
      </dsp:nvSpPr>
      <dsp:spPr bwMode="white">
        <a:xfrm>
          <a:off x="2103120" y="3238205"/>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3238205"/>
        <a:ext cx="8412480" cy="0"/>
      </dsp:txXfrm>
    </dsp:sp>
    <dsp:sp modelId="{E33D5340-76D0-4B87-AEF1-2FA8D12349F4}">
      <dsp:nvSpPr>
        <dsp:cNvPr id="17" name="Straight Connector 16"/>
        <dsp:cNvSpPr/>
      </dsp:nvSpPr>
      <dsp:spPr bwMode="white">
        <a:xfrm>
          <a:off x="0" y="3263503"/>
          <a:ext cx="10515600" cy="0"/>
        </a:xfrm>
        <a:prstGeom prst="line">
          <a:avLst/>
        </a:prstGeom>
      </dsp:spPr>
      <dsp:style>
        <a:lnRef idx="2">
          <a:schemeClr val="accent1"/>
        </a:lnRef>
        <a:fillRef idx="1">
          <a:schemeClr val="accent1"/>
        </a:fillRef>
        <a:effectRef idx="0">
          <a:scrgbClr r="0" g="0" b="0"/>
        </a:effectRef>
        <a:fontRef idx="minor">
          <a:schemeClr val="lt1"/>
        </a:fontRef>
      </dsp:style>
      <dsp:txXfrm>
        <a:off x="0" y="3263503"/>
        <a:ext cx="10515600" cy="0"/>
      </dsp:txXfrm>
    </dsp:sp>
    <dsp:sp modelId="{BD2353EB-FCC8-45F8-86F3-FF2B5D0418EF}">
      <dsp:nvSpPr>
        <dsp:cNvPr id="18" name="Rectangles 17"/>
        <dsp:cNvSpPr/>
      </dsp:nvSpPr>
      <dsp:spPr bwMode="white">
        <a:xfrm>
          <a:off x="0" y="3263503"/>
          <a:ext cx="2103120" cy="108783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2000"/>
          </a:lvl1pPr>
          <a:lvl2pPr marL="114300" indent="-114300" algn="l">
            <a:defRPr sz="1500"/>
          </a:lvl2pPr>
          <a:lvl3pPr marL="228600" indent="-114300" algn="l">
            <a:defRPr sz="1500"/>
          </a:lvl3pPr>
          <a:lvl4pPr marL="342900" indent="-114300" algn="l">
            <a:defRPr sz="1500"/>
          </a:lvl4pPr>
          <a:lvl5pPr marL="457200" indent="-114300" algn="l">
            <a:defRPr sz="1500"/>
          </a:lvl5pPr>
          <a:lvl6pPr marL="571500" indent="-114300" algn="l">
            <a:defRPr sz="1500"/>
          </a:lvl6pPr>
          <a:lvl7pPr marL="685800" indent="-114300" algn="l">
            <a:defRPr sz="1500"/>
          </a:lvl7pPr>
          <a:lvl8pPr marL="800100" indent="-114300" algn="l">
            <a:defRPr sz="1500"/>
          </a:lvl8pPr>
          <a:lvl9pPr marL="914400" indent="-114300" algn="l">
            <a:defRPr sz="1500"/>
          </a:lvl9pPr>
        </a:lstStyle>
        <a:p>
          <a:pPr lvl="0">
            <a:lnSpc>
              <a:spcPct val="100000"/>
            </a:lnSpc>
            <a:spcBef>
              <a:spcPct val="0"/>
            </a:spcBef>
            <a:spcAft>
              <a:spcPct val="35000"/>
            </a:spcAft>
          </a:pPr>
          <a:r>
            <a:rPr lang="en-GB" b="1">
              <a:solidFill>
                <a:schemeClr val="tx1"/>
              </a:solidFill>
            </a:rPr>
            <a:t>Sustainability Practices:</a:t>
          </a:r>
          <a:endParaRPr lang="en-US">
            <a:solidFill>
              <a:schemeClr val="tx1"/>
            </a:solidFill>
          </a:endParaRPr>
        </a:p>
      </dsp:txBody>
      <dsp:txXfrm>
        <a:off x="0" y="3263503"/>
        <a:ext cx="2103120" cy="1087835"/>
      </dsp:txXfrm>
    </dsp:sp>
    <dsp:sp modelId="{21734199-2341-484A-87AE-8D68453BD9F4}">
      <dsp:nvSpPr>
        <dsp:cNvPr id="19" name="Rectangles 18"/>
        <dsp:cNvSpPr/>
      </dsp:nvSpPr>
      <dsp:spPr bwMode="white">
        <a:xfrm>
          <a:off x="2260854" y="3288802"/>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buNone/>
          </a:pPr>
          <a:r>
            <a:rPr lang="en-GB">
              <a:solidFill>
                <a:schemeClr val="tx1"/>
              </a:solidFill>
            </a:rPr>
            <a:t>Recyclable Materials: 90% of materials used in our installations are recyclable.</a:t>
          </a:r>
          <a:endParaRPr lang="en-GB">
            <a:solidFill>
              <a:schemeClr val="tx1"/>
            </a:solidFill>
          </a:endParaRPr>
        </a:p>
      </dsp:txBody>
      <dsp:txXfrm>
        <a:off x="2260854" y="3288802"/>
        <a:ext cx="8254746" cy="505970"/>
      </dsp:txXfrm>
    </dsp:sp>
    <dsp:sp modelId="{A954BBB3-AB12-4168-BCC9-6326919A0070}">
      <dsp:nvSpPr>
        <dsp:cNvPr id="20" name="Straight Connector 19"/>
        <dsp:cNvSpPr/>
      </dsp:nvSpPr>
      <dsp:spPr bwMode="white">
        <a:xfrm>
          <a:off x="2103120" y="3794772"/>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3794772"/>
        <a:ext cx="8412480" cy="0"/>
      </dsp:txXfrm>
    </dsp:sp>
    <dsp:sp modelId="{4CEB1917-4617-4D97-9114-ED31AF345CBA}">
      <dsp:nvSpPr>
        <dsp:cNvPr id="21" name="Rectangles 20"/>
        <dsp:cNvSpPr/>
      </dsp:nvSpPr>
      <dsp:spPr bwMode="white">
        <a:xfrm>
          <a:off x="2260854" y="3820070"/>
          <a:ext cx="8254746" cy="50597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0960" tIns="60960" rIns="60960" bIns="60960" anchor="t"/>
        <a:lstStyle>
          <a:lvl1pPr algn="l">
            <a:defRPr sz="16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buNone/>
          </a:pPr>
          <a:r>
            <a:rPr lang="en-GB">
              <a:solidFill>
                <a:schemeClr val="tx1"/>
              </a:solidFill>
            </a:rPr>
            <a:t>Waste Reduction: Implementation of practices to minimize waste generation during installations.</a:t>
          </a:r>
          <a:endParaRPr lang="en-GB">
            <a:solidFill>
              <a:schemeClr val="tx1"/>
            </a:solidFill>
          </a:endParaRPr>
        </a:p>
      </dsp:txBody>
      <dsp:txXfrm>
        <a:off x="2260854" y="3820070"/>
        <a:ext cx="8254746" cy="505970"/>
      </dsp:txXfrm>
    </dsp:sp>
    <dsp:sp modelId="{4841BB83-9C9B-4013-9768-15A543D82B28}">
      <dsp:nvSpPr>
        <dsp:cNvPr id="22" name="Straight Connector 21"/>
        <dsp:cNvSpPr/>
      </dsp:nvSpPr>
      <dsp:spPr bwMode="white">
        <a:xfrm>
          <a:off x="2103120" y="4326040"/>
          <a:ext cx="8412480" cy="0"/>
        </a:xfrm>
        <a:prstGeom prst="line">
          <a:avLst/>
        </a:prstGeom>
      </dsp:spPr>
      <dsp:style>
        <a:lnRef idx="2">
          <a:schemeClr val="accent1">
            <a:tint val="50000"/>
          </a:schemeClr>
        </a:lnRef>
        <a:fillRef idx="1">
          <a:schemeClr val="accent1"/>
        </a:fillRef>
        <a:effectRef idx="0">
          <a:scrgbClr r="0" g="0" b="0"/>
        </a:effectRef>
        <a:fontRef idx="minor"/>
      </dsp:style>
      <dsp:txXfrm>
        <a:off x="2103120" y="4326040"/>
        <a:ext cx="8412480" cy="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rSet qsTypeId="urn:microsoft.com/office/officeart/2005/8/quickstyle/simple5"/>
        </dgm:pt>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rSet qsTypeId="urn:microsoft.com/office/officeart/2005/8/quickstyle/simple5"/>
        </dgm:pt>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C064A-D61B-4B21-B757-51A9B82445B8}" type="datetimeFigureOut">
              <a:rPr lang="en-US" smtClean="0"/>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305E07-67EA-4042-A3F6-853A8AD8D209}" type="slidenum">
              <a:rPr lang="en-US" smtClean="0"/>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Text Placeholder 2"/>
          <p:cNvSpPr>
            <a:spLocks noGrp="1"/>
          </p:cNvSpPr>
          <p:nvPr>
            <p:ph type="body"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4.xml"/><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p!!Rectangle"/>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4" name="Picture 93" descr="Light bulbs on a green surface with only one light bulb on"/>
          <p:cNvPicPr>
            <a:picLocks noChangeAspect="1"/>
          </p:cNvPicPr>
          <p:nvPr/>
        </p:nvPicPr>
        <p:blipFill rotWithShape="1">
          <a:blip r:embed="rId1"/>
          <a:srcRect r="-2" b="15788"/>
          <a:stretch>
            <a:fillRect/>
          </a:stretch>
        </p:blipFill>
        <p:spPr>
          <a:xfrm>
            <a:off x="-2" y="-1"/>
            <a:ext cx="12192001" cy="6858000"/>
          </a:xfrm>
          <a:prstGeom prst="rect">
            <a:avLst/>
          </a:prstGeom>
        </p:spPr>
      </p:pic>
      <p:sp>
        <p:nvSpPr>
          <p:cNvPr id="95" name="m!!text rectangle"/>
          <p:cNvSpPr>
            <a:spLocks noGrp="1" noRot="1" noChangeAspect="1" noMove="1" noResize="1" noEditPoints="1" noAdjustHandles="1" noChangeArrowheads="1" noChangeShapeType="1" noTextEdit="1"/>
          </p:cNvSpPr>
          <p:nvPr/>
        </p:nvSpPr>
        <p:spPr>
          <a:xfrm>
            <a:off x="551815" y="4716145"/>
            <a:ext cx="9588500" cy="1572895"/>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56210" y="4909985"/>
            <a:ext cx="3212386" cy="1185353"/>
          </a:xfrm>
        </p:spPr>
        <p:txBody>
          <a:bodyPr anchor="ctr">
            <a:normAutofit/>
          </a:bodyPr>
          <a:lstStyle/>
          <a:p>
            <a:pPr algn="l"/>
            <a:r>
              <a:rPr lang="en-GB" altLang="en-US" sz="2400">
                <a:sym typeface="+mn-ea"/>
              </a:rPr>
              <a:t>"EcoPower Solutions Ltd: Transforming Energy for a Sustainable Future"</a:t>
            </a:r>
            <a:endParaRPr lang="en-GB" altLang="en-US" sz="2400"/>
          </a:p>
        </p:txBody>
      </p:sp>
      <p:sp>
        <p:nvSpPr>
          <p:cNvPr id="3" name="Subtitle 2"/>
          <p:cNvSpPr>
            <a:spLocks noGrp="1"/>
          </p:cNvSpPr>
          <p:nvPr>
            <p:ph type="subTitle" idx="1"/>
          </p:nvPr>
        </p:nvSpPr>
        <p:spPr>
          <a:xfrm>
            <a:off x="4410734" y="4909984"/>
            <a:ext cx="2228641" cy="1185353"/>
          </a:xfrm>
        </p:spPr>
        <p:txBody>
          <a:bodyPr anchor="ctr">
            <a:normAutofit/>
          </a:bodyPr>
          <a:lstStyle/>
          <a:p>
            <a:pPr algn="l"/>
            <a:r>
              <a:rPr lang="en-GB" altLang="en-US" sz="1700"/>
              <a:t>"Renewable Energy Business Proposal"</a:t>
            </a:r>
            <a:endParaRPr lang="en-GB" altLang="en-US" sz="1700"/>
          </a:p>
          <a:p>
            <a:pPr algn="l"/>
            <a:r>
              <a:rPr lang="en-US" altLang="en-GB" sz="1700"/>
              <a:t>Tufil Ahmed Mubinmiya Shaikh</a:t>
            </a:r>
            <a:endParaRPr lang="en-GB" altLang="en-US" sz="1700"/>
          </a:p>
        </p:txBody>
      </p:sp>
      <p:sp>
        <p:nvSpPr>
          <p:cNvPr id="96" name="m!!accent"/>
          <p:cNvSpPr>
            <a:spLocks noGrp="1" noRot="1" noChangeAspect="1" noMove="1" noResize="1" noEditPoints="1" noAdjustHandles="1" noChangeArrowheads="1" noChangeShapeType="1" noTextEdit="1"/>
          </p:cNvSpPr>
          <p:nvPr/>
        </p:nvSpPr>
        <p:spPr>
          <a:xfrm>
            <a:off x="494784" y="517571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7" name="Rectangle 96"/>
          <p:cNvSpPr>
            <a:spLocks noGrp="1" noRot="1" noChangeAspect="1" noMove="1" noResize="1" noEditPoints="1" noAdjustHandles="1" noChangeArrowheads="1" noChangeShapeType="1" noTextEdit="1"/>
          </p:cNvSpPr>
          <p:nvPr/>
        </p:nvSpPr>
        <p:spPr>
          <a:xfrm rot="5400000">
            <a:off x="3724364" y="5493516"/>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96"/>
          <p:cNvSpPr>
            <a:spLocks noGrp="1" noRot="1" noChangeAspect="1" noMove="1" noResize="1" noEditPoints="1" noAdjustHandles="1" noChangeArrowheads="1" noChangeShapeType="1" noTextEdit="1"/>
          </p:cNvSpPr>
          <p:nvPr/>
        </p:nvSpPr>
        <p:spPr>
          <a:xfrm rot="5400000">
            <a:off x="5847804" y="5493516"/>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ubtitle 2"/>
          <p:cNvSpPr>
            <a:spLocks noGrp="1"/>
          </p:cNvSpPr>
          <p:nvPr/>
        </p:nvSpPr>
        <p:spPr>
          <a:xfrm>
            <a:off x="6487795" y="4909820"/>
            <a:ext cx="3471545" cy="1185545"/>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altLang="en-US" sz="1700"/>
              <a:t>MODULE CODE :- LCMB 7004</a:t>
            </a:r>
            <a:endParaRPr lang="en-GB" altLang="en-US" sz="1700"/>
          </a:p>
          <a:p>
            <a:pPr algn="l"/>
            <a:r>
              <a:rPr lang="en-GB" altLang="en-US" sz="1700"/>
              <a:t>MODULE NAME :- ENTREPRENEURSHIP</a:t>
            </a:r>
            <a:endParaRPr lang="en-GB" altLang="en-US" sz="17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sym typeface="+mn-ea"/>
              </a:rPr>
              <a:t>Introduction</a:t>
            </a:r>
            <a:endParaRPr lang="en-GB" altLang="en-US" b="1" dirty="0">
              <a:cs typeface="Calibri Light" panose="020F0302020204030204"/>
            </a:endParaRPr>
          </a:p>
        </p:txBody>
      </p:sp>
      <p:graphicFrame>
        <p:nvGraphicFramePr>
          <p:cNvPr id="3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GB" altLang="en-US" sz="4000" b="1">
                <a:sym typeface="+mn-ea"/>
              </a:rPr>
              <a:t>Business Overview</a:t>
            </a:r>
            <a:endParaRPr lang="en-GB" altLang="en-US" sz="4000" b="1">
              <a:cs typeface="Calibri Light" panose="020F0302020204030204"/>
            </a:endParaRPr>
          </a:p>
        </p:txBody>
      </p:sp>
      <p:sp>
        <p:nvSpPr>
          <p:cNvPr id="3" name="Content Placeholder 2"/>
          <p:cNvSpPr>
            <a:spLocks noGrp="1"/>
          </p:cNvSpPr>
          <p:nvPr>
            <p:ph idx="1"/>
          </p:nvPr>
        </p:nvSpPr>
        <p:spPr>
          <a:xfrm>
            <a:off x="761800" y="1837641"/>
            <a:ext cx="7102612" cy="4402438"/>
          </a:xfrm>
        </p:spPr>
        <p:txBody>
          <a:bodyPr vert="horz" lIns="91440" tIns="45720" rIns="91440" bIns="45720" rtlCol="0" anchor="ctr">
            <a:normAutofit/>
          </a:bodyPr>
          <a:lstStyle/>
          <a:p>
            <a:pPr marL="0" indent="0">
              <a:buNone/>
            </a:pPr>
            <a:endParaRPr lang="en-GB" altLang="en-US" sz="1000"/>
          </a:p>
          <a:p>
            <a:pPr marL="0" indent="0">
              <a:buNone/>
            </a:pPr>
            <a:r>
              <a:rPr lang="en-GB" altLang="en-US" sz="1200" dirty="0"/>
              <a:t>At the core of EcoPower Solutions Ltd is a commitment to revolutionize the energy landscape through sustainable practices. Our business idea </a:t>
            </a:r>
            <a:r>
              <a:rPr lang="en-GB" altLang="en-US" sz="1200" err="1"/>
              <a:t>centers</a:t>
            </a:r>
            <a:r>
              <a:rPr lang="en-GB" altLang="en-US" sz="1200" dirty="0"/>
              <a:t> around providing cutting-edge solar energy solutions that not only meet but exceed the expectations of our clients.</a:t>
            </a:r>
            <a:endParaRPr lang="en-GB" altLang="en-US" sz="1200" dirty="0">
              <a:cs typeface="Calibri" panose="020F0502020204030204"/>
            </a:endParaRPr>
          </a:p>
          <a:p>
            <a:r>
              <a:rPr lang="en-GB" altLang="en-US" sz="1200" b="1" dirty="0"/>
              <a:t>Key Points:</a:t>
            </a:r>
            <a:endParaRPr lang="en-GB" altLang="en-US" sz="1200" dirty="0">
              <a:cs typeface="Calibri" panose="020F0502020204030204"/>
            </a:endParaRPr>
          </a:p>
          <a:p>
            <a:pPr marL="0" indent="0">
              <a:buNone/>
            </a:pPr>
            <a:r>
              <a:rPr lang="en-US" altLang="en-GB" sz="1200" b="1" dirty="0"/>
              <a:t>1. </a:t>
            </a:r>
            <a:r>
              <a:rPr lang="en-GB" altLang="en-US" sz="1200" b="1" dirty="0"/>
              <a:t>Solar Energy Focus: </a:t>
            </a:r>
            <a:endParaRPr lang="en-GB" altLang="en-US" sz="1200" b="1" dirty="0"/>
          </a:p>
          <a:p>
            <a:pPr marL="0" indent="0">
              <a:buNone/>
            </a:pPr>
            <a:r>
              <a:rPr lang="en-GB" altLang="en-US" sz="1200" dirty="0"/>
              <a:t>We specialize in harnessing the power of the sun to generate clean and renewable energy.</a:t>
            </a:r>
            <a:endParaRPr lang="en-GB" altLang="en-US" sz="1200" dirty="0">
              <a:cs typeface="Calibri" panose="020F0502020204030204"/>
            </a:endParaRPr>
          </a:p>
          <a:p>
            <a:pPr marL="0" indent="0">
              <a:buNone/>
            </a:pPr>
            <a:r>
              <a:rPr lang="en-GB" altLang="en-US" sz="1200" dirty="0"/>
              <a:t> Our solar solutions are at the forefront of innovation, ensuring maximum efficiency and minimal environmental impact.</a:t>
            </a:r>
            <a:endParaRPr lang="en-GB" altLang="en-US" sz="1200" dirty="0">
              <a:cs typeface="Calibri" panose="020F0502020204030204"/>
            </a:endParaRPr>
          </a:p>
          <a:p>
            <a:pPr marL="0" indent="0">
              <a:buNone/>
            </a:pPr>
            <a:r>
              <a:rPr lang="en-US" altLang="en-GB" sz="1200" b="1" dirty="0"/>
              <a:t>2. </a:t>
            </a:r>
            <a:r>
              <a:rPr lang="en-GB" altLang="en-US" sz="1200" b="1" dirty="0"/>
              <a:t>Core Services:</a:t>
            </a:r>
            <a:endParaRPr lang="en-GB" altLang="en-US" sz="1200" b="1" dirty="0">
              <a:cs typeface="Calibri" panose="020F0502020204030204"/>
            </a:endParaRPr>
          </a:p>
          <a:p>
            <a:r>
              <a:rPr lang="en-GB" altLang="en-US" sz="1200" dirty="0"/>
              <a:t>Solar Panel Installation: Offering state-of-the-art solar panels tailored to various needs.</a:t>
            </a:r>
            <a:endParaRPr lang="en-GB" altLang="en-US" sz="1200" dirty="0">
              <a:cs typeface="Calibri" panose="020F0502020204030204"/>
            </a:endParaRPr>
          </a:p>
          <a:p>
            <a:r>
              <a:rPr lang="en-GB" altLang="en-US" sz="1200" dirty="0"/>
              <a:t>Maintenance Services: Ensuring the longevity and optimal performance of installed solar systems.</a:t>
            </a:r>
            <a:endParaRPr lang="en-GB" altLang="en-US" sz="1200" dirty="0">
              <a:cs typeface="Calibri" panose="020F0502020204030204"/>
            </a:endParaRPr>
          </a:p>
          <a:p>
            <a:r>
              <a:rPr lang="en-GB" altLang="en-US" sz="1200" dirty="0"/>
              <a:t>Energy Monitoring Solutions: Providing real-time insights for efficient energy management.</a:t>
            </a:r>
            <a:endParaRPr lang="en-GB" altLang="en-US" sz="1200" dirty="0">
              <a:cs typeface="Calibri" panose="020F0502020204030204"/>
            </a:endParaRPr>
          </a:p>
          <a:p>
            <a:r>
              <a:rPr lang="en-GB" altLang="en-US" sz="1200" dirty="0"/>
              <a:t>Our business is more than a service; it's a commitment to fostering sustainability through accessible and reliable solar energy solutions. Let's explore the details of how EcoPower Solutions Ltd is poised to lead the way in the renewable energy sector.</a:t>
            </a:r>
            <a:endParaRPr lang="en-GB" altLang="en-US" sz="1200" dirty="0">
              <a:cs typeface="Calibri" panose="020F0502020204030204"/>
            </a:endParaRPr>
          </a:p>
        </p:txBody>
      </p:sp>
      <p:pic>
        <p:nvPicPr>
          <p:cNvPr id="5" name="Picture 4" descr="A solar panel farm"/>
          <p:cNvPicPr>
            <a:picLocks noChangeAspect="1"/>
          </p:cNvPicPr>
          <p:nvPr/>
        </p:nvPicPr>
        <p:blipFill rotWithShape="1">
          <a:blip r:embed="rId1"/>
          <a:srcRect l="29788" r="18798" b="9"/>
          <a:stretch>
            <a:fillRect/>
          </a:stretch>
        </p:blipFill>
        <p:spPr>
          <a:xfrm>
            <a:off x="8180514" y="-10886"/>
            <a:ext cx="5334204"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ltLang="en-US" sz="5400" b="1">
                <a:sym typeface="+mn-ea"/>
              </a:rPr>
              <a:t>Market Gap</a:t>
            </a:r>
            <a:endParaRPr lang="en-GB" altLang="en-US" sz="5400" b="1">
              <a:cs typeface="Calibri Light" panose="020F0302020204030204"/>
            </a:endParaRPr>
          </a:p>
        </p:txBody>
      </p:sp>
      <p:sp>
        <p:nvSpPr>
          <p:cNvPr id="31" name="sketch line"/>
          <p:cNvSpPr>
            <a:spLocks noGrp="1" noRot="1" noChangeAspect="1" noMove="1" noResize="1" noEditPoints="1" noAdjustHandles="1" noChangeArrowheads="1" noChangeShapeType="1" noTextEdit="1"/>
          </p:cNvSpPr>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ltLang="en-US" sz="5400">
                <a:sym typeface="+mn-ea"/>
              </a:rPr>
              <a:t>Proposed Location and Legal Entity</a:t>
            </a:r>
            <a:endParaRPr lang="en-GB" altLang="en-US" sz="5400"/>
          </a:p>
        </p:txBody>
      </p:sp>
      <p:sp>
        <p:nvSpPr>
          <p:cNvPr id="29" name="sketch line"/>
          <p:cNvSpPr>
            <a:spLocks noGrp="1" noRot="1" noChangeAspect="1" noMove="1" noResize="1" noEditPoints="1" noAdjustHandles="1" noChangeArrowheads="1" noChangeShapeType="1" noTextEdit="1"/>
          </p:cNvSpPr>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Content Placeholder 2"/>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Rectangle 33"/>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ltLang="en-US" b="1">
                <a:solidFill>
                  <a:srgbClr val="FFFFFF"/>
                </a:solidFill>
                <a:sym typeface="+mn-ea"/>
              </a:rPr>
              <a:t>SWOT Analysis</a:t>
            </a:r>
            <a:endParaRPr lang="en-GB" altLang="en-US" b="1">
              <a:solidFill>
                <a:srgbClr val="FFFFFF"/>
              </a:solidFill>
            </a:endParaRPr>
          </a:p>
        </p:txBody>
      </p:sp>
      <p:cxnSp>
        <p:nvCxnSpPr>
          <p:cNvPr id="35" name="Straight Connector 34"/>
          <p:cNvCxnSpPr>
            <a:cxnSpLocks noGrp="1" noRot="1" noChangeAspect="1" noMove="1" noResize="1" noEditPoints="1" noAdjustHandles="1" noChangeArrowheads="1" noChangeShapeType="1"/>
          </p:cNvCxnSpPr>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6" name="Content Placeholder 2"/>
          <p:cNvSpPr>
            <a:spLocks noGrp="1"/>
          </p:cNvSpPr>
          <p:nvPr>
            <p:ph sz="half" idx="1"/>
          </p:nvPr>
        </p:nvSpPr>
        <p:spPr>
          <a:xfrm>
            <a:off x="838200" y="2266345"/>
            <a:ext cx="5097780" cy="3910617"/>
          </a:xfrm>
        </p:spPr>
        <p:txBody>
          <a:bodyPr>
            <a:normAutofit/>
          </a:bodyPr>
          <a:lstStyle/>
          <a:p>
            <a:pPr>
              <a:buClrTx/>
              <a:buSzTx/>
              <a:buNone/>
            </a:pPr>
            <a:r>
              <a:rPr lang="en-GB" altLang="en-US" sz="1500" b="1">
                <a:solidFill>
                  <a:srgbClr val="FFFFFF"/>
                </a:solidFill>
                <a:sym typeface="+mn-ea"/>
              </a:rPr>
              <a:t>Strengths:</a:t>
            </a:r>
            <a:endParaRPr lang="en-GB" altLang="en-US" sz="1500" b="1">
              <a:solidFill>
                <a:srgbClr val="FFFFFF"/>
              </a:solidFill>
            </a:endParaRPr>
          </a:p>
          <a:p>
            <a:pPr>
              <a:buClrTx/>
              <a:buSzTx/>
              <a:buNone/>
            </a:pPr>
            <a:r>
              <a:rPr lang="en-GB" altLang="en-US" sz="1500">
                <a:solidFill>
                  <a:srgbClr val="FFFFFF"/>
                </a:solidFill>
                <a:sym typeface="+mn-ea"/>
              </a:rPr>
              <a:t>Expert Team: Our team comprises skilled professionals with expertise in solar technology, installation, and maintenance.</a:t>
            </a:r>
            <a:endParaRPr lang="en-GB" altLang="en-US" sz="1500">
              <a:solidFill>
                <a:srgbClr val="FFFFFF"/>
              </a:solidFill>
            </a:endParaRPr>
          </a:p>
          <a:p>
            <a:pPr>
              <a:buClrTx/>
              <a:buSzTx/>
              <a:buNone/>
            </a:pPr>
            <a:r>
              <a:rPr lang="en-GB" altLang="en-US" sz="1500">
                <a:solidFill>
                  <a:srgbClr val="FFFFFF"/>
                </a:solidFill>
                <a:sym typeface="+mn-ea"/>
              </a:rPr>
              <a:t>Cutting-edge Technology: Utilizing state-of-the-art solar panel technology for optimal efficiency.</a:t>
            </a:r>
            <a:endParaRPr lang="en-GB" altLang="en-US" sz="1500">
              <a:solidFill>
                <a:srgbClr val="FFFFFF"/>
              </a:solidFill>
            </a:endParaRPr>
          </a:p>
          <a:p>
            <a:pPr>
              <a:buClrTx/>
              <a:buSzTx/>
              <a:buNone/>
            </a:pPr>
            <a:r>
              <a:rPr lang="en-GB" altLang="en-US" sz="1500">
                <a:solidFill>
                  <a:srgbClr val="FFFFFF"/>
                </a:solidFill>
                <a:sym typeface="+mn-ea"/>
              </a:rPr>
              <a:t>Strategic Partnerships: Forming key partnerships to enhance our service offerings and market reach.</a:t>
            </a:r>
            <a:endParaRPr lang="en-GB" altLang="en-US" sz="1500">
              <a:solidFill>
                <a:srgbClr val="FFFFFF"/>
              </a:solidFill>
            </a:endParaRPr>
          </a:p>
          <a:p>
            <a:pPr>
              <a:buClrTx/>
              <a:buSzTx/>
              <a:buNone/>
            </a:pPr>
            <a:r>
              <a:rPr lang="en-GB" altLang="en-US" sz="1500" b="1">
                <a:solidFill>
                  <a:srgbClr val="FFFFFF"/>
                </a:solidFill>
                <a:sym typeface="+mn-ea"/>
              </a:rPr>
              <a:t>Weaknesses:</a:t>
            </a:r>
            <a:endParaRPr lang="en-GB" altLang="en-US" sz="1500" b="1">
              <a:solidFill>
                <a:srgbClr val="FFFFFF"/>
              </a:solidFill>
            </a:endParaRPr>
          </a:p>
          <a:p>
            <a:pPr>
              <a:buClrTx/>
              <a:buSzTx/>
              <a:buNone/>
            </a:pPr>
            <a:r>
              <a:rPr lang="en-GB" altLang="en-US" sz="1500">
                <a:solidFill>
                  <a:srgbClr val="FFFFFF"/>
                </a:solidFill>
                <a:sym typeface="+mn-ea"/>
              </a:rPr>
              <a:t>Market Entry Costs: Initial costs associated with entering the market may pose a challenge.</a:t>
            </a:r>
            <a:endParaRPr lang="en-GB" altLang="en-US" sz="1500">
              <a:solidFill>
                <a:srgbClr val="FFFFFF"/>
              </a:solidFill>
            </a:endParaRPr>
          </a:p>
          <a:p>
            <a:pPr>
              <a:buClrTx/>
              <a:buSzTx/>
              <a:buNone/>
            </a:pPr>
            <a:r>
              <a:rPr lang="en-GB" altLang="en-US" sz="1500">
                <a:solidFill>
                  <a:srgbClr val="FFFFFF"/>
                </a:solidFill>
                <a:sym typeface="+mn-ea"/>
              </a:rPr>
              <a:t>Brand Awareness: As a new entrant, building brand awareness requires strategic marketing efforts.</a:t>
            </a:r>
            <a:endParaRPr lang="en-GB" altLang="en-US" sz="1500">
              <a:solidFill>
                <a:srgbClr val="FFFFFF"/>
              </a:solidFill>
            </a:endParaRPr>
          </a:p>
          <a:p>
            <a:pPr>
              <a:buClrTx/>
              <a:buSzTx/>
              <a:buNone/>
            </a:pPr>
            <a:r>
              <a:rPr lang="en-GB" altLang="en-US" sz="1500">
                <a:solidFill>
                  <a:srgbClr val="FFFFFF"/>
                </a:solidFill>
                <a:sym typeface="+mn-ea"/>
              </a:rPr>
              <a:t>Dependency on Suppliers: Reliance on external suppliers for solar components.</a:t>
            </a:r>
            <a:endParaRPr lang="en-GB" altLang="en-US" sz="1500">
              <a:solidFill>
                <a:srgbClr val="FFFFFF"/>
              </a:solidFill>
            </a:endParaRPr>
          </a:p>
        </p:txBody>
      </p:sp>
      <p:sp>
        <p:nvSpPr>
          <p:cNvPr id="5" name="Content Placeholder 4"/>
          <p:cNvSpPr>
            <a:spLocks noGrp="1"/>
          </p:cNvSpPr>
          <p:nvPr>
            <p:ph sz="half" idx="2"/>
          </p:nvPr>
        </p:nvSpPr>
        <p:spPr>
          <a:xfrm>
            <a:off x="6256020" y="2266345"/>
            <a:ext cx="5097780" cy="3910618"/>
          </a:xfrm>
        </p:spPr>
        <p:txBody>
          <a:bodyPr>
            <a:normAutofit/>
          </a:bodyPr>
          <a:lstStyle/>
          <a:p>
            <a:pPr marL="0" indent="0">
              <a:buNone/>
            </a:pPr>
            <a:r>
              <a:rPr lang="en-GB" altLang="en-US" sz="1500" b="1">
                <a:solidFill>
                  <a:srgbClr val="FFFFFF"/>
                </a:solidFill>
                <a:sym typeface="+mn-ea"/>
              </a:rPr>
              <a:t>Opportunities:</a:t>
            </a:r>
            <a:endParaRPr lang="en-GB" altLang="en-US" sz="1500">
              <a:solidFill>
                <a:srgbClr val="FFFFFF"/>
              </a:solidFill>
            </a:endParaRPr>
          </a:p>
          <a:p>
            <a:r>
              <a:rPr lang="en-GB" altLang="en-US" sz="1500">
                <a:solidFill>
                  <a:srgbClr val="FFFFFF"/>
                </a:solidFill>
                <a:sym typeface="+mn-ea"/>
              </a:rPr>
              <a:t>Government Incentives: Capitalizing on government initiatives and incentives supporting renewable energy.</a:t>
            </a:r>
            <a:endParaRPr lang="en-GB" altLang="en-US" sz="1500">
              <a:solidFill>
                <a:srgbClr val="FFFFFF"/>
              </a:solidFill>
            </a:endParaRPr>
          </a:p>
          <a:p>
            <a:r>
              <a:rPr lang="en-GB" altLang="en-US" sz="1500">
                <a:solidFill>
                  <a:srgbClr val="FFFFFF"/>
                </a:solidFill>
                <a:sym typeface="+mn-ea"/>
              </a:rPr>
              <a:t>Rising Demand: Meeting the increasing demand for sustainable energy solutions in a growing market.</a:t>
            </a:r>
            <a:endParaRPr lang="en-GB" altLang="en-US" sz="1500">
              <a:solidFill>
                <a:srgbClr val="FFFFFF"/>
              </a:solidFill>
            </a:endParaRPr>
          </a:p>
          <a:p>
            <a:r>
              <a:rPr lang="en-GB" altLang="en-US" sz="1500">
                <a:solidFill>
                  <a:srgbClr val="FFFFFF"/>
                </a:solidFill>
                <a:sym typeface="+mn-ea"/>
              </a:rPr>
              <a:t>Technological Advancements: Embracing emerging technologies to stay at the forefront of the industry.</a:t>
            </a:r>
            <a:endParaRPr lang="en-GB" altLang="en-US" sz="1500">
              <a:solidFill>
                <a:srgbClr val="FFFFFF"/>
              </a:solidFill>
            </a:endParaRPr>
          </a:p>
          <a:p>
            <a:pPr marL="0" indent="0">
              <a:buNone/>
            </a:pPr>
            <a:r>
              <a:rPr lang="en-GB" altLang="en-US" sz="1500" b="1">
                <a:solidFill>
                  <a:srgbClr val="FFFFFF"/>
                </a:solidFill>
                <a:sym typeface="+mn-ea"/>
              </a:rPr>
              <a:t>Threats:</a:t>
            </a:r>
            <a:endParaRPr lang="en-GB" altLang="en-US" sz="1500">
              <a:solidFill>
                <a:srgbClr val="FFFFFF"/>
              </a:solidFill>
            </a:endParaRPr>
          </a:p>
          <a:p>
            <a:r>
              <a:rPr lang="en-GB" altLang="en-US" sz="1500">
                <a:solidFill>
                  <a:srgbClr val="FFFFFF"/>
                </a:solidFill>
                <a:sym typeface="+mn-ea"/>
              </a:rPr>
              <a:t>Regulatory Changes: Changes in government policies and regulations affecting the renewable energy sector.</a:t>
            </a:r>
            <a:endParaRPr lang="en-GB" altLang="en-US" sz="1500">
              <a:solidFill>
                <a:srgbClr val="FFFFFF"/>
              </a:solidFill>
            </a:endParaRPr>
          </a:p>
          <a:p>
            <a:r>
              <a:rPr lang="en-GB" altLang="en-US" sz="1500">
                <a:solidFill>
                  <a:srgbClr val="FFFFFF"/>
                </a:solidFill>
                <a:sym typeface="+mn-ea"/>
              </a:rPr>
              <a:t>Market Competition: Intense competition in the solar energy market.</a:t>
            </a:r>
            <a:endParaRPr lang="en-GB" altLang="en-US" sz="1500">
              <a:solidFill>
                <a:srgbClr val="FFFFFF"/>
              </a:solidFill>
            </a:endParaRPr>
          </a:p>
          <a:p>
            <a:r>
              <a:rPr lang="en-GB" altLang="en-US" sz="1500">
                <a:solidFill>
                  <a:srgbClr val="FFFFFF"/>
                </a:solidFill>
                <a:sym typeface="+mn-ea"/>
              </a:rPr>
              <a:t>Economic Factors: Economic downturns impacting funding availability and client spending.</a:t>
            </a:r>
            <a:endParaRPr lang="en-GB" altLang="en-US" sz="1500">
              <a:solidFill>
                <a:srgbClr val="FFFFFF"/>
              </a:solidFill>
            </a:endParaRPr>
          </a:p>
          <a:p>
            <a:endParaRPr lang="en-GB" altLang="en-US" sz="15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altLang="en-US" b="1" dirty="0">
                <a:sym typeface="+mn-ea"/>
              </a:rPr>
              <a:t>Target Market and Strategies</a:t>
            </a:r>
            <a:br>
              <a:rPr lang="en-GB" altLang="en-US" b="1" dirty="0"/>
            </a:br>
            <a:r>
              <a:rPr lang="en-GB" altLang="en-US" b="1" dirty="0">
                <a:sym typeface="+mn-ea"/>
              </a:rPr>
              <a:t>Diverse Target Market:</a:t>
            </a:r>
            <a:endParaRPr lang="en-GB" altLang="en-US" b="1" dirty="0">
              <a:cs typeface="Calibri Light" panose="020F0302020204030204"/>
            </a:endParaRPr>
          </a:p>
        </p:txBody>
      </p:sp>
      <p:graphicFrame>
        <p:nvGraphicFramePr>
          <p:cNvPr id="13" name="Content Placeholder 2"/>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5" name="Content Placeholder 4"/>
          <p:cNvSpPr>
            <a:spLocks noGrp="1"/>
          </p:cNvSpPr>
          <p:nvPr>
            <p:ph sz="half" idx="2"/>
          </p:nvPr>
        </p:nvSpPr>
        <p:spPr/>
        <p:txBody>
          <a:bodyPr>
            <a:normAutofit fontScale="40000"/>
          </a:bodyPr>
          <a:lstStyle/>
          <a:p>
            <a:pPr marL="0" indent="0">
              <a:buNone/>
            </a:pPr>
            <a:r>
              <a:rPr lang="en-GB" altLang="en-US" sz="4500" b="1">
                <a:sym typeface="+mn-ea"/>
              </a:rPr>
              <a:t>Capture Strategies:</a:t>
            </a:r>
            <a:endParaRPr lang="en-GB" altLang="en-US" sz="4500"/>
          </a:p>
          <a:p>
            <a:pPr marL="0" indent="0">
              <a:buNone/>
            </a:pPr>
            <a:r>
              <a:rPr lang="en-GB" altLang="en-US" sz="4500" b="1">
                <a:sym typeface="+mn-ea"/>
              </a:rPr>
              <a:t>Residential:</a:t>
            </a:r>
            <a:endParaRPr lang="en-GB" altLang="en-US" sz="4500" b="1"/>
          </a:p>
          <a:p>
            <a:r>
              <a:rPr lang="en-GB" altLang="en-US">
                <a:sym typeface="+mn-ea"/>
              </a:rPr>
              <a:t>Personalized Solutions: Conducting energy audits to recommend tailored solar solutions based on individual energy consumption patterns.</a:t>
            </a:r>
            <a:endParaRPr lang="en-GB" altLang="en-US"/>
          </a:p>
          <a:p>
            <a:r>
              <a:rPr lang="en-GB" altLang="en-US">
                <a:sym typeface="+mn-ea"/>
              </a:rPr>
              <a:t>Community Engagement: Establishing referral programs and community partnerships for wider reach.</a:t>
            </a:r>
            <a:endParaRPr lang="en-GB" altLang="en-US"/>
          </a:p>
          <a:p>
            <a:pPr marL="0" indent="0">
              <a:buNone/>
            </a:pPr>
            <a:r>
              <a:rPr lang="en-GB" altLang="en-US" sz="4500" b="1">
                <a:sym typeface="+mn-ea"/>
              </a:rPr>
              <a:t>Commercial:</a:t>
            </a:r>
            <a:endParaRPr lang="en-GB" altLang="en-US" sz="4500"/>
          </a:p>
          <a:p>
            <a:r>
              <a:rPr lang="en-GB" altLang="en-US">
                <a:sym typeface="+mn-ea"/>
              </a:rPr>
              <a:t>Energy Efficiency Consultations: Offering in-depth consultations to identify energy-saving opportunities and showcasing the potential for significant cost reductions.</a:t>
            </a:r>
            <a:endParaRPr lang="en-GB" altLang="en-US"/>
          </a:p>
          <a:p>
            <a:r>
              <a:rPr lang="en-GB" altLang="en-US">
                <a:sym typeface="+mn-ea"/>
              </a:rPr>
              <a:t>Custom Financing Plans: Collaborating with financial institutions to provide flexible financing options.</a:t>
            </a:r>
            <a:endParaRPr lang="en-GB" altLang="en-US"/>
          </a:p>
          <a:p>
            <a:pPr marL="0" indent="0">
              <a:buNone/>
            </a:pPr>
            <a:r>
              <a:rPr lang="en-GB" altLang="en-US" sz="4500" b="1">
                <a:sym typeface="+mn-ea"/>
              </a:rPr>
              <a:t>Public Institutions:</a:t>
            </a:r>
            <a:endParaRPr lang="en-GB" altLang="en-US" sz="4500"/>
          </a:p>
          <a:p>
            <a:r>
              <a:rPr lang="en-GB" altLang="en-US">
                <a:sym typeface="+mn-ea"/>
              </a:rPr>
              <a:t>Educational Partnerships: Collaborating with schools to integrate solar education programs.</a:t>
            </a:r>
            <a:endParaRPr lang="en-GB" altLang="en-US"/>
          </a:p>
          <a:p>
            <a:r>
              <a:rPr lang="en-GB" altLang="en-US">
                <a:sym typeface="+mn-ea"/>
              </a:rPr>
              <a:t>Government Initiatives: Aligning with government sustainability initiatives and leveraging available grants.</a:t>
            </a: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a:sym typeface="+mn-ea"/>
              </a:rPr>
              <a:t>Financial Overview</a:t>
            </a:r>
            <a:r>
              <a:rPr lang="en-US" altLang="en-GB" b="1">
                <a:sym typeface="+mn-ea"/>
              </a:rPr>
              <a:t> - </a:t>
            </a:r>
            <a:r>
              <a:rPr lang="en-GB" altLang="en-US" b="1">
                <a:sym typeface="+mn-ea"/>
              </a:rPr>
              <a:t>Key Financial Metrics:</a:t>
            </a:r>
            <a:endParaRPr lang="en-US" altLang="en-GB" b="1">
              <a:sym typeface="+mn-ea"/>
            </a:endParaRPr>
          </a:p>
        </p:txBody>
      </p:sp>
      <p:graphicFrame>
        <p:nvGraphicFramePr>
          <p:cNvPr id="26"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ltLang="en-US" sz="5400" b="1">
                <a:sym typeface="+mn-ea"/>
              </a:rPr>
              <a:t>Funding Sources</a:t>
            </a:r>
            <a:endParaRPr lang="en-GB" altLang="en-US" sz="5400" b="1"/>
          </a:p>
        </p:txBody>
      </p:sp>
      <p:sp>
        <p:nvSpPr>
          <p:cNvPr id="26" name="sketch line"/>
          <p:cNvSpPr>
            <a:spLocks noGrp="1" noRot="1" noChangeAspect="1" noMove="1" noResize="1" noEditPoints="1" noAdjustHandles="1" noChangeArrowheads="1" noChangeShapeType="1" noTextEdit="1"/>
          </p:cNvSpPr>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0" indent="0">
              <a:buNone/>
            </a:pPr>
            <a:endParaRPr lang="en-GB" altLang="en-US" sz="1700"/>
          </a:p>
          <a:p>
            <a:pPr marL="0" indent="0">
              <a:buNone/>
            </a:pPr>
            <a:r>
              <a:rPr lang="en-GB" altLang="en-US" sz="1700" b="1"/>
              <a:t>1. Bank Loans:</a:t>
            </a:r>
            <a:endParaRPr lang="en-GB" altLang="en-US" sz="1700"/>
          </a:p>
          <a:p>
            <a:r>
              <a:rPr lang="en-GB" altLang="en-US" sz="1700"/>
              <a:t>Justification: Securing a bank loan provides immediate financial support with a structured repayment plan. It allows us to cover initial setup costs, equipment purchases, and operational expenses. With competitive interest rates, this option aligns with our commitment to financial sustainability.</a:t>
            </a:r>
            <a:endParaRPr lang="en-GB" altLang="en-US" sz="1700"/>
          </a:p>
          <a:p>
            <a:pPr marL="0" indent="0">
              <a:buNone/>
            </a:pPr>
            <a:r>
              <a:rPr lang="en-GB" altLang="en-US" sz="1700" b="1"/>
              <a:t>2. Investors:</a:t>
            </a:r>
            <a:endParaRPr lang="en-GB" altLang="en-US" sz="1700"/>
          </a:p>
          <a:p>
            <a:r>
              <a:rPr lang="en-GB" altLang="en-US" sz="1700"/>
              <a:t>Justification: Attracting investors offers not just capital infusion but strategic partnerships and mentorship. This funding source brings expertise to the table, enhancing our business growth and market presence. Investors are crucial stakeholders aligned with our vision for long-term success.</a:t>
            </a:r>
            <a:endParaRPr lang="en-GB" altLang="en-US" sz="1700"/>
          </a:p>
          <a:p>
            <a:pPr marL="0" indent="0">
              <a:buNone/>
            </a:pPr>
            <a:r>
              <a:rPr lang="en-GB" altLang="en-US" sz="1700" b="1"/>
              <a:t>3. Government Grants:</a:t>
            </a:r>
            <a:endParaRPr lang="en-GB" altLang="en-US" sz="1700"/>
          </a:p>
          <a:p>
            <a:r>
              <a:rPr lang="en-GB" altLang="en-US" sz="1700"/>
              <a:t>Justification: Leveraging government grants aligns with our commitment to environmental responsibility. These grants, often offered as incentives for sustainable practices, not only provide financial support but also enhance our credibility and commitment to meeting national and global sustainability goals.</a:t>
            </a:r>
            <a:endParaRPr lang="en-GB" altLang="en-US"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sym typeface="+mn-ea"/>
              </a:rPr>
              <a:t>Sustainability Impact</a:t>
            </a:r>
            <a:endParaRPr lang="en-GB" altLang="en-US" b="1" dirty="0">
              <a:cs typeface="Calibri Light" panose="020F0302020204030204"/>
            </a:endParaRPr>
          </a:p>
        </p:txBody>
      </p:sp>
      <p:graphicFrame>
        <p:nvGraphicFramePr>
          <p:cNvPr id="18"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p:cNvSpPr>
            <a:spLocks noGrp="1" noRot="1" noChangeAspect="1" noMove="1" noResize="1" noEditPoints="1" noAdjustHandles="1" noChangeArrowheads="1" noChangeShapeType="1" noTextEdit="1"/>
          </p:cNvSpPr>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413" y="4544704"/>
            <a:ext cx="4792635" cy="1811645"/>
          </a:xfrm>
        </p:spPr>
        <p:txBody>
          <a:bodyPr anchor="ctr">
            <a:normAutofit/>
          </a:bodyPr>
          <a:lstStyle/>
          <a:p>
            <a:r>
              <a:rPr lang="en-GB" altLang="en-US" sz="4000" b="1">
                <a:sym typeface="+mn-ea"/>
              </a:rPr>
              <a:t>Success Factors</a:t>
            </a:r>
            <a:endParaRPr lang="en-GB" altLang="en-US" sz="4000" b="1">
              <a:cs typeface="Calibri Light" panose="020F0302020204030204"/>
            </a:endParaRPr>
          </a:p>
        </p:txBody>
      </p:sp>
      <p:pic>
        <p:nvPicPr>
          <p:cNvPr id="47" name="Picture 46" descr="One glowing fluorescent bulb amonst unlit incandescent bulbs"/>
          <p:cNvPicPr>
            <a:picLocks noChangeAspect="1"/>
          </p:cNvPicPr>
          <p:nvPr/>
        </p:nvPicPr>
        <p:blipFill rotWithShape="1">
          <a:blip r:embed="rId1"/>
          <a:srcRect t="2348" r="15" b="7666"/>
          <a:stretch>
            <a:fillRect/>
          </a:stretch>
        </p:blipFill>
        <p:spPr>
          <a:xfrm>
            <a:off x="-1" y="10"/>
            <a:ext cx="6096001" cy="4114790"/>
          </a:xfrm>
          <a:prstGeom prst="rect">
            <a:avLst/>
          </a:prstGeom>
        </p:spPr>
      </p:pic>
      <p:sp>
        <p:nvSpPr>
          <p:cNvPr id="48" name="Content Placeholder 2"/>
          <p:cNvSpPr>
            <a:spLocks noGrp="1"/>
          </p:cNvSpPr>
          <p:nvPr>
            <p:ph idx="1"/>
          </p:nvPr>
        </p:nvSpPr>
        <p:spPr>
          <a:xfrm>
            <a:off x="6803410" y="691912"/>
            <a:ext cx="4585646" cy="5474173"/>
          </a:xfrm>
        </p:spPr>
        <p:txBody>
          <a:bodyPr anchor="ctr">
            <a:normAutofit/>
          </a:bodyPr>
          <a:lstStyle/>
          <a:p>
            <a:pPr marL="0" indent="0">
              <a:buNone/>
            </a:pPr>
            <a:endParaRPr lang="en-GB" altLang="en-US" sz="1300"/>
          </a:p>
          <a:p>
            <a:pPr marL="0" indent="0">
              <a:buNone/>
            </a:pPr>
            <a:r>
              <a:rPr lang="en-GB" altLang="en-US" sz="1300" b="1"/>
              <a:t>Key Success Factors:</a:t>
            </a:r>
            <a:endParaRPr lang="en-GB" altLang="en-US" sz="1300" b="1"/>
          </a:p>
          <a:p>
            <a:pPr marL="0" indent="0">
              <a:buNone/>
            </a:pPr>
            <a:r>
              <a:rPr lang="en-GB" altLang="en-US" sz="1300" b="1"/>
              <a:t>Expert Team:</a:t>
            </a:r>
            <a:endParaRPr lang="en-GB" altLang="en-US" sz="1300" b="1"/>
          </a:p>
          <a:p>
            <a:r>
              <a:rPr lang="en-GB" altLang="en-US" sz="1300"/>
              <a:t>Industry Leaders: Our team comprises seasoned professionals with a proven track record in solar technology, installation, and maintenance.</a:t>
            </a:r>
            <a:endParaRPr lang="en-GB" altLang="en-US" sz="1300"/>
          </a:p>
          <a:p>
            <a:r>
              <a:rPr lang="en-GB" altLang="en-US" sz="1300"/>
              <a:t>Innovation: Embracing a culture of continuous learning and innovation to stay ahead in a dynamic industry.</a:t>
            </a:r>
            <a:endParaRPr lang="en-GB" altLang="en-US" sz="1300"/>
          </a:p>
          <a:p>
            <a:pPr marL="0" indent="0">
              <a:buNone/>
            </a:pPr>
            <a:r>
              <a:rPr lang="en-GB" altLang="en-US" sz="1300" b="1"/>
              <a:t>Cutting-edge Technology:</a:t>
            </a:r>
            <a:endParaRPr lang="en-GB" altLang="en-US" sz="1300"/>
          </a:p>
          <a:p>
            <a:r>
              <a:rPr lang="en-GB" altLang="en-US" sz="1300"/>
              <a:t>State-of-the-Art Solutions: Utilizing the latest advancements in solar panel technology for maximum efficiency.</a:t>
            </a:r>
            <a:endParaRPr lang="en-GB" altLang="en-US" sz="1300"/>
          </a:p>
          <a:p>
            <a:r>
              <a:rPr lang="en-GB" altLang="en-US" sz="1300"/>
              <a:t>Monitoring Systems: Implementing user-friendly monitoring systems to optimize energy consumption and enhance user experience.</a:t>
            </a:r>
            <a:endParaRPr lang="en-GB" altLang="en-US" sz="1300"/>
          </a:p>
          <a:p>
            <a:pPr marL="0" indent="0">
              <a:buNone/>
            </a:pPr>
            <a:r>
              <a:rPr lang="en-GB" altLang="en-US" sz="1300" b="1"/>
              <a:t>Strategic Partnerships:</a:t>
            </a:r>
            <a:endParaRPr lang="en-GB" altLang="en-US" sz="1300"/>
          </a:p>
          <a:p>
            <a:r>
              <a:rPr lang="en-GB" altLang="en-US" sz="1300"/>
              <a:t>Industry Collaborations: Forging strategic partnerships with key players in the renewable energy sector to enhance service offerings.</a:t>
            </a:r>
            <a:endParaRPr lang="en-GB" altLang="en-US" sz="1300"/>
          </a:p>
          <a:p>
            <a:r>
              <a:rPr lang="en-GB" altLang="en-US" sz="1300"/>
              <a:t>Community Engagement: Building partnerships with local communities, businesses, and government entities for a holistic approach to sustainability.</a:t>
            </a:r>
            <a:endParaRPr lang="en-GB" altLang="en-US" sz="1300"/>
          </a:p>
          <a:p>
            <a:pPr marL="0" indent="0">
              <a:buNone/>
            </a:pPr>
            <a:endParaRPr lang="en-GB" altLang="en-US" sz="13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7413" y="4544704"/>
            <a:ext cx="4792635" cy="1811645"/>
          </a:xfrm>
        </p:spPr>
        <p:txBody>
          <a:bodyPr anchor="ctr">
            <a:normAutofit/>
          </a:bodyPr>
          <a:lstStyle/>
          <a:p>
            <a:r>
              <a:rPr lang="en-GB" altLang="en-US" sz="4000" b="1">
                <a:sym typeface="+mn-ea"/>
              </a:rPr>
              <a:t>Conclusion</a:t>
            </a:r>
            <a:endParaRPr lang="en-GB" altLang="en-US" sz="4000" b="1"/>
          </a:p>
        </p:txBody>
      </p:sp>
      <p:pic>
        <p:nvPicPr>
          <p:cNvPr id="27" name="Picture 26" descr="A cropped image of a person touching a plant"/>
          <p:cNvPicPr>
            <a:picLocks noChangeAspect="1"/>
          </p:cNvPicPr>
          <p:nvPr/>
        </p:nvPicPr>
        <p:blipFill rotWithShape="1">
          <a:blip r:embed="rId1"/>
          <a:srcRect r="1242" b="-17"/>
          <a:stretch>
            <a:fillRect/>
          </a:stretch>
        </p:blipFill>
        <p:spPr>
          <a:xfrm>
            <a:off x="-1" y="10"/>
            <a:ext cx="6096001" cy="4114790"/>
          </a:xfrm>
          <a:prstGeom prst="rect">
            <a:avLst/>
          </a:prstGeom>
        </p:spPr>
      </p:pic>
      <p:sp>
        <p:nvSpPr>
          <p:cNvPr id="3" name="Content Placeholder 2"/>
          <p:cNvSpPr>
            <a:spLocks noGrp="1"/>
          </p:cNvSpPr>
          <p:nvPr>
            <p:ph idx="1"/>
          </p:nvPr>
        </p:nvSpPr>
        <p:spPr>
          <a:xfrm>
            <a:off x="6803410" y="691912"/>
            <a:ext cx="4585646" cy="5474173"/>
          </a:xfrm>
        </p:spPr>
        <p:txBody>
          <a:bodyPr anchor="ctr">
            <a:normAutofit/>
          </a:bodyPr>
          <a:lstStyle/>
          <a:p>
            <a:pPr marL="0" indent="0">
              <a:buNone/>
            </a:pPr>
            <a:r>
              <a:rPr lang="en-GB" altLang="en-US" sz="1400"/>
              <a:t>As we conclude our journey through the vision and mission of EcoPower Solutions Ltd, our commitment to sustainability and positive environmental impact stands unwavering. Beyond being a business, we see ourselves as stewards of a cleaner and greener future.</a:t>
            </a:r>
            <a:endParaRPr lang="en-GB" altLang="en-US" sz="1400"/>
          </a:p>
          <a:p>
            <a:pPr marL="0" indent="0">
              <a:buNone/>
            </a:pPr>
            <a:r>
              <a:rPr lang="en-GB" altLang="en-US" sz="1400" b="1"/>
              <a:t>Key Points:</a:t>
            </a:r>
            <a:endParaRPr lang="en-GB" altLang="en-US" sz="1400"/>
          </a:p>
          <a:p>
            <a:r>
              <a:rPr lang="en-GB" altLang="en-US" sz="1400"/>
              <a:t>Commitment to Sustainability: Our every endeavor is rooted in the commitment to reduce carbon footprints, promote renewable energy, and foster a more sustainable planet.</a:t>
            </a:r>
            <a:endParaRPr lang="en-GB" altLang="en-US" sz="1400"/>
          </a:p>
          <a:p>
            <a:r>
              <a:rPr lang="en-GB" altLang="en-US" sz="1400"/>
              <a:t>Your Role in Our Vision: We invite you to join us on this transformative journey. Your support not only fuels our growth but contributes directly to the collective effort to combat climate change.</a:t>
            </a:r>
            <a:endParaRPr lang="en-GB" altLang="en-US" sz="1400"/>
          </a:p>
          <a:p>
            <a:pPr marL="0" indent="0">
              <a:buNone/>
            </a:pPr>
            <a:r>
              <a:rPr lang="en-GB" altLang="en-US" sz="1400" b="1"/>
              <a:t>Call to Action:</a:t>
            </a:r>
            <a:endParaRPr lang="en-GB" altLang="en-US" sz="1400"/>
          </a:p>
          <a:p>
            <a:r>
              <a:rPr lang="en-GB" altLang="en-US" sz="1400"/>
              <a:t>Whether you are an investor, a potential client, or a partner, your involvement matters. Join us in reshaping the energy landscape. Together, let's create a world where sustainable energy isn't just an option; it's a way of life.</a:t>
            </a:r>
            <a:endParaRPr lang="en-GB" altLang="en-US" sz="1400"/>
          </a:p>
          <a:p>
            <a:r>
              <a:rPr lang="en-GB" altLang="en-US" sz="1400"/>
              <a:t>Thank you for your time and consideration. The future is bright, and with your support, it's also wonderfully green.</a:t>
            </a:r>
            <a:endParaRPr lang="en-GB" altLang="en-US" sz="1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554990" y="549275"/>
            <a:ext cx="11167745" cy="75628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p:cNvSpPr>
            <a:spLocks noGrp="1" noRot="1" noChangeAspect="1" noMove="1" noResize="1" noEditPoints="1" noAdjustHandles="1" noChangeArrowheads="1" noChangeShapeType="1" noTextEdit="1"/>
          </p:cNvSpPr>
          <p:nvPr/>
        </p:nvSpPr>
        <p:spPr>
          <a:xfrm>
            <a:off x="567055" y="0"/>
            <a:ext cx="11155680" cy="130556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695" y="758825"/>
            <a:ext cx="10168255" cy="335915"/>
          </a:xfrm>
        </p:spPr>
        <p:txBody>
          <a:bodyPr>
            <a:normAutofit fontScale="90000"/>
          </a:bodyPr>
          <a:lstStyle/>
          <a:p>
            <a:r>
              <a:rPr lang="en-GB" altLang="en-US" sz="4000" b="1">
                <a:sym typeface="+mn-ea"/>
              </a:rPr>
              <a:t>Reference List</a:t>
            </a:r>
            <a:endParaRPr lang="en-GB" altLang="en-US" sz="4000" b="1">
              <a:cs typeface="Calibri Light" panose="020F0302020204030204"/>
            </a:endParaRPr>
          </a:p>
        </p:txBody>
      </p:sp>
      <p:sp>
        <p:nvSpPr>
          <p:cNvPr id="15" name="Rectangle 14"/>
          <p:cNvSpPr>
            <a:spLocks noGrp="1" noRot="1" noChangeAspect="1" noMove="1" noResize="1" noEditPoints="1" noAdjustHandles="1" noChangeArrowheads="1" noChangeShapeType="1" noTextEdit="1"/>
          </p:cNvSpPr>
          <p:nvPr/>
        </p:nvSpPr>
        <p:spPr>
          <a:xfrm>
            <a:off x="498834" y="60147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2"/>
          <p:cNvSpPr>
            <a:spLocks noGrp="1"/>
          </p:cNvSpPr>
          <p:nvPr>
            <p:ph idx="1"/>
          </p:nvPr>
        </p:nvSpPr>
        <p:spPr>
          <a:xfrm>
            <a:off x="1115695" y="1305560"/>
            <a:ext cx="10168255" cy="5419090"/>
          </a:xfrm>
        </p:spPr>
        <p:txBody>
          <a:bodyPr>
            <a:normAutofit/>
          </a:bodyPr>
          <a:lstStyle/>
          <a:p>
            <a:r>
              <a:rPr lang="en-GB" altLang="en-US" sz="1500"/>
              <a:t>2023 renewable energy industry outlook (no date). https://www2.deloitte.com/us/en/pages/energy-and-resources/articles/renewable-energy-outlook.html.</a:t>
            </a:r>
            <a:endParaRPr lang="en-GB" altLang="en-US" sz="1500"/>
          </a:p>
          <a:p>
            <a:r>
              <a:rPr lang="en-GB" altLang="en-US" sz="1500"/>
              <a:t>UK Solar Power market insights (no date b). https://www.mordorintelligence.com/industry-reports/united-kingdom-solar-power-market-industry.</a:t>
            </a:r>
            <a:endParaRPr lang="en-GB" altLang="en-US" sz="1500"/>
          </a:p>
          <a:p>
            <a:r>
              <a:rPr lang="en-GB" altLang="en-US" sz="1500"/>
              <a:t>Topalov, M. (2022) The UK’s solar landscape to 2030: factors driving growth &amp; challenges from global supply chains. https://www.solarpowerportal.co.uk/the_uks_solar_landscape_to_2030_factors_driving_growth/.</a:t>
            </a:r>
            <a:endParaRPr lang="en-GB" altLang="en-US" sz="1500"/>
          </a:p>
          <a:p>
            <a:r>
              <a:rPr lang="en-GB" altLang="en-US" sz="1500"/>
              <a:t>Solar photovoltaics deployment (2023). https://www.gov.uk/government/statistics/solar-photovoltaics-deployment.</a:t>
            </a:r>
            <a:endParaRPr lang="en-GB" altLang="en-US" sz="1500"/>
          </a:p>
          <a:p>
            <a:r>
              <a:rPr lang="en-GB" altLang="en-US" sz="1500"/>
              <a:t>Vaughan, A. (2018) 'Solar power breaks UK records thanks to sunny weather,' The Guardian, 14 February. https://www.theguardian.com/environment/2017/may/26/solar-power-breaks-uk-records-thanks-sunny-weather.</a:t>
            </a:r>
            <a:endParaRPr lang="en-GB" altLang="en-US" sz="1500"/>
          </a:p>
          <a:p>
            <a:r>
              <a:rPr lang="en-GB" altLang="en-US" sz="1500"/>
              <a:t>Department for Energy Security and Net Zero (2020b) Smart Export Guarantee (SEG): earn money for exporting the renewable electricity you have generated. https://www.gov.uk/feed-in-tariffs.</a:t>
            </a:r>
            <a:endParaRPr lang="en-GB" altLang="en-US" sz="1500"/>
          </a:p>
          <a:p>
            <a:r>
              <a:rPr lang="en-GB" altLang="en-US" sz="1500"/>
              <a:t>Renewable Capacity Statistics 2022 (2022). https://www.irena.org/publications/2022/Apr/Renewable-Capacity-Statistics-2022.</a:t>
            </a:r>
            <a:endParaRPr lang="en-GB" altLang="en-US" sz="1500"/>
          </a:p>
          <a:p>
            <a:r>
              <a:rPr lang="en-GB" altLang="en-US" sz="1500">
                <a:sym typeface="+mn-ea"/>
              </a:rPr>
              <a:t>Global Renewables (no date). https://www.ey.com/en_uk/energy-resources/global-renewables.</a:t>
            </a:r>
            <a:endParaRPr lang="en-GB" altLang="en-US" sz="1500"/>
          </a:p>
          <a:p>
            <a:r>
              <a:rPr lang="en-GB" altLang="en-US" sz="1500">
                <a:sym typeface="+mn-ea"/>
              </a:rPr>
              <a:t>Global Market Outlook For Solar Power 2023 - 2027 - SolarPower Europe (no date). https://www.solarpowereurope.org/insights/market-outlooks/global-market-outlook-for-solar-power-2023-2027-1.</a:t>
            </a:r>
            <a:endParaRPr lang="en-GB" altLang="en-US" sz="1500"/>
          </a:p>
          <a:p>
            <a:r>
              <a:rPr lang="en-GB" altLang="en-US" sz="1500">
                <a:sym typeface="+mn-ea"/>
              </a:rPr>
              <a:t>Whelan, T. (2017) The Comprehensive Business Case for Sustainability. https://hbr.org/2016/10/the-comprehensive-business-case-for-sustainability.</a:t>
            </a:r>
            <a:endParaRPr lang="en-GB" altLang="en-US" sz="1500"/>
          </a:p>
          <a:p>
            <a:r>
              <a:rPr lang="en-GB" altLang="en-US" sz="1500">
                <a:sym typeface="+mn-ea"/>
              </a:rPr>
              <a:t>Greenpeace Africa (2018) Renewable energy myths - Greenpeace Africa. https://www.greenpeace.org/africa/en/blogs/5448/renewable-energy-myths/.</a:t>
            </a:r>
            <a:endParaRPr lang="en-GB" altLang="en-US" sz="1500"/>
          </a:p>
          <a:p>
            <a:pPr marL="0" indent="0">
              <a:buNone/>
            </a:pPr>
            <a:endParaRPr lang="en-GB" altLang="en-US" sz="15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558209" y="265430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001010"/>
            <a:ext cx="10515600" cy="1325563"/>
          </a:xfrm>
        </p:spPr>
        <p:txBody>
          <a:bodyPr>
            <a:normAutofit/>
          </a:bodyPr>
          <a:lstStyle/>
          <a:p>
            <a:pPr algn="ctr"/>
            <a:r>
              <a:rPr lang="en-US" altLang="en-GB" sz="4800" b="1">
                <a:sym typeface="+mn-ea"/>
              </a:rPr>
              <a:t>Thank You</a:t>
            </a:r>
            <a:endParaRPr lang="en-US" altLang="en-GB" sz="4800" b="1">
              <a:cs typeface="Calibri Light" panose="020F0302020204030204"/>
              <a:sym typeface="+mn-ea"/>
            </a:endParaRPr>
          </a:p>
        </p:txBody>
      </p:sp>
      <p:sp>
        <p:nvSpPr>
          <p:cNvPr id="15" name="Rectangle 14"/>
          <p:cNvSpPr>
            <a:spLocks noGrp="1" noRot="1" noChangeAspect="1" noMove="1" noResize="1" noEditPoints="1" noAdjustHandles="1" noChangeArrowheads="1" noChangeShapeType="1" noTextEdit="1"/>
          </p:cNvSpPr>
          <p:nvPr/>
        </p:nvSpPr>
        <p:spPr>
          <a:xfrm>
            <a:off x="498834" y="339928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7921</Words>
  <Application>WPS Presentation</Application>
  <PresentationFormat>Widescreen</PresentationFormat>
  <Paragraphs>115</Paragraphs>
  <Slides>14</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14</vt:i4>
      </vt:variant>
    </vt:vector>
  </HeadingPairs>
  <TitlesOfParts>
    <vt:vector size="24" baseType="lpstr">
      <vt:lpstr>Arial</vt:lpstr>
      <vt:lpstr>SimSun</vt:lpstr>
      <vt:lpstr>Wingdings</vt:lpstr>
      <vt:lpstr>Calibri</vt:lpstr>
      <vt:lpstr>Calibri Light</vt:lpstr>
      <vt:lpstr>Microsoft YaHei</vt:lpstr>
      <vt:lpstr>Arial Unicode MS</vt:lpstr>
      <vt:lpstr>Calibri</vt:lpstr>
      <vt:lpstr>Calibri Light</vt:lpstr>
      <vt:lpstr>Office Theme</vt:lpstr>
      <vt:lpstr>"EcoPower Solutions Ltd: Transforming Energy for a Sustainable Future"</vt:lpstr>
      <vt:lpstr>Introduction</vt:lpstr>
      <vt:lpstr>Business Overview</vt:lpstr>
      <vt:lpstr>Market Gap</vt:lpstr>
      <vt:lpstr>Proposed Location and Legal Entity</vt:lpstr>
      <vt:lpstr>SWOT Analysis</vt:lpstr>
      <vt:lpstr>Target Market and Strategies Diverse Target Market:</vt:lpstr>
      <vt:lpstr>Financial Overview - Key Financial Metrics:</vt:lpstr>
      <vt:lpstr>Funding Sources</vt:lpstr>
      <vt:lpstr>Sustainability Impact</vt:lpstr>
      <vt:lpstr>Success Factors</vt:lpstr>
      <vt:lpstr>Conclusion</vt:lpstr>
      <vt:lpstr>Reference List</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"EcoPower Solutions Ltd: Transforming Energy for a Sustainable Future"</dc:title>
  <dc:creator>sanan</dc:creator>
  <cp:lastModifiedBy>google1594813553</cp:lastModifiedBy>
  <cp:revision>97</cp:revision>
  <dcterms:created xsi:type="dcterms:W3CDTF">2023-11-10T21:37:00Z</dcterms:created>
  <dcterms:modified xsi:type="dcterms:W3CDTF">2023-11-13T14:31:47Z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18B2BD171F0E403C863FB736A8637C38_13</vt:lpwstr>
  </property>
  <property fmtid="{D5CDD505-2E9C-101B-9397-08002B2CF9AE}" pid="3" name="KSOProductBuildVer">
    <vt:lpwstr>2057-12.2.0.13266</vt:lpwstr>
  </property>
</Properties>
</file>