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2"/>
  </p:notesMasterIdLst>
  <p:sldIdLst>
    <p:sldId id="719" r:id="rId7"/>
    <p:sldId id="301" r:id="rId8"/>
    <p:sldId id="302" r:id="rId9"/>
    <p:sldId id="835" r:id="rId10"/>
    <p:sldId id="856" r:id="rId11"/>
    <p:sldId id="871" r:id="rId12"/>
    <p:sldId id="857" r:id="rId13"/>
    <p:sldId id="859" r:id="rId14"/>
    <p:sldId id="861" r:id="rId15"/>
    <p:sldId id="874" r:id="rId16"/>
    <p:sldId id="860" r:id="rId17"/>
    <p:sldId id="872" r:id="rId18"/>
    <p:sldId id="862" r:id="rId19"/>
    <p:sldId id="870" r:id="rId20"/>
    <p:sldId id="836" r:id="rId21"/>
    <p:sldId id="838" r:id="rId22"/>
    <p:sldId id="839" r:id="rId23"/>
    <p:sldId id="875" r:id="rId24"/>
    <p:sldId id="841" r:id="rId25"/>
    <p:sldId id="843" r:id="rId26"/>
    <p:sldId id="844" r:id="rId27"/>
    <p:sldId id="873" r:id="rId28"/>
    <p:sldId id="869" r:id="rId29"/>
    <p:sldId id="846" r:id="rId30"/>
    <p:sldId id="848" r:id="rId31"/>
    <p:sldId id="833" r:id="rId32"/>
    <p:sldId id="849" r:id="rId33"/>
    <p:sldId id="864" r:id="rId34"/>
    <p:sldId id="863" r:id="rId35"/>
    <p:sldId id="850" r:id="rId36"/>
    <p:sldId id="868" r:id="rId37"/>
    <p:sldId id="867" r:id="rId38"/>
    <p:sldId id="855" r:id="rId39"/>
    <p:sldId id="852" r:id="rId40"/>
    <p:sldId id="721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2325" autoAdjust="0"/>
  </p:normalViewPr>
  <p:slideViewPr>
    <p:cSldViewPr snapToGrid="0">
      <p:cViewPr varScale="1">
        <p:scale>
          <a:sx n="71" d="100"/>
          <a:sy n="71" d="100"/>
        </p:scale>
        <p:origin x="103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presProps" Target="pres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tableStyles" Target="tableStyles.xml"/><Relationship Id="rId20" Type="http://schemas.openxmlformats.org/officeDocument/2006/relationships/slide" Target="slides/slide14.xml"/><Relationship Id="rId41" Type="http://schemas.openxmlformats.org/officeDocument/2006/relationships/slide" Target="slides/slide3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84371D3D-4A92-4A7E-80E6-879FD7C1AC1A}"/>
    <pc:docChg chg="modSld">
      <pc:chgData name="Stalin Jacob Wilson Packia Dhas" userId="050d7d71-3621-4503-95e8-1c9a9d962492" providerId="ADAL" clId="{84371D3D-4A92-4A7E-80E6-879FD7C1AC1A}" dt="2025-02-03T13:34:28.734" v="18" actId="6549"/>
      <pc:docMkLst>
        <pc:docMk/>
      </pc:docMkLst>
      <pc:sldChg chg="modNotesTx">
        <pc:chgData name="Stalin Jacob Wilson Packia Dhas" userId="050d7d71-3621-4503-95e8-1c9a9d962492" providerId="ADAL" clId="{84371D3D-4A92-4A7E-80E6-879FD7C1AC1A}" dt="2025-02-03T13:33:49.402" v="9" actId="6549"/>
        <pc:sldMkLst>
          <pc:docMk/>
          <pc:sldMk cId="3111426675" sldId="836"/>
        </pc:sldMkLst>
      </pc:sldChg>
      <pc:sldChg chg="modNotesTx">
        <pc:chgData name="Stalin Jacob Wilson Packia Dhas" userId="050d7d71-3621-4503-95e8-1c9a9d962492" providerId="ADAL" clId="{84371D3D-4A92-4A7E-80E6-879FD7C1AC1A}" dt="2025-02-03T13:33:53.384" v="10" actId="6549"/>
        <pc:sldMkLst>
          <pc:docMk/>
          <pc:sldMk cId="396700419" sldId="838"/>
        </pc:sldMkLst>
      </pc:sldChg>
      <pc:sldChg chg="modNotesTx">
        <pc:chgData name="Stalin Jacob Wilson Packia Dhas" userId="050d7d71-3621-4503-95e8-1c9a9d962492" providerId="ADAL" clId="{84371D3D-4A92-4A7E-80E6-879FD7C1AC1A}" dt="2025-02-03T13:33:57.420" v="11" actId="6549"/>
        <pc:sldMkLst>
          <pc:docMk/>
          <pc:sldMk cId="3133847654" sldId="839"/>
        </pc:sldMkLst>
      </pc:sldChg>
      <pc:sldChg chg="modNotesTx">
        <pc:chgData name="Stalin Jacob Wilson Packia Dhas" userId="050d7d71-3621-4503-95e8-1c9a9d962492" providerId="ADAL" clId="{84371D3D-4A92-4A7E-80E6-879FD7C1AC1A}" dt="2025-02-03T13:34:05.868" v="13" actId="6549"/>
        <pc:sldMkLst>
          <pc:docMk/>
          <pc:sldMk cId="2566496641" sldId="841"/>
        </pc:sldMkLst>
      </pc:sldChg>
      <pc:sldChg chg="modNotesTx">
        <pc:chgData name="Stalin Jacob Wilson Packia Dhas" userId="050d7d71-3621-4503-95e8-1c9a9d962492" providerId="ADAL" clId="{84371D3D-4A92-4A7E-80E6-879FD7C1AC1A}" dt="2025-02-03T13:34:10.499" v="14" actId="6549"/>
        <pc:sldMkLst>
          <pc:docMk/>
          <pc:sldMk cId="678077612" sldId="843"/>
        </pc:sldMkLst>
      </pc:sldChg>
      <pc:sldChg chg="modNotesTx">
        <pc:chgData name="Stalin Jacob Wilson Packia Dhas" userId="050d7d71-3621-4503-95e8-1c9a9d962492" providerId="ADAL" clId="{84371D3D-4A92-4A7E-80E6-879FD7C1AC1A}" dt="2025-02-03T13:34:13.923" v="15" actId="6549"/>
        <pc:sldMkLst>
          <pc:docMk/>
          <pc:sldMk cId="1907378598" sldId="844"/>
        </pc:sldMkLst>
      </pc:sldChg>
      <pc:sldChg chg="modNotesTx">
        <pc:chgData name="Stalin Jacob Wilson Packia Dhas" userId="050d7d71-3621-4503-95e8-1c9a9d962492" providerId="ADAL" clId="{84371D3D-4A92-4A7E-80E6-879FD7C1AC1A}" dt="2025-02-03T13:34:28.734" v="18" actId="6549"/>
        <pc:sldMkLst>
          <pc:docMk/>
          <pc:sldMk cId="2321617776" sldId="846"/>
        </pc:sldMkLst>
      </pc:sldChg>
      <pc:sldChg chg="modNotesTx">
        <pc:chgData name="Stalin Jacob Wilson Packia Dhas" userId="050d7d71-3621-4503-95e8-1c9a9d962492" providerId="ADAL" clId="{84371D3D-4A92-4A7E-80E6-879FD7C1AC1A}" dt="2025-02-03T13:33:16.172" v="1" actId="6549"/>
        <pc:sldMkLst>
          <pc:docMk/>
          <pc:sldMk cId="1794230208" sldId="857"/>
        </pc:sldMkLst>
      </pc:sldChg>
      <pc:sldChg chg="modNotesTx">
        <pc:chgData name="Stalin Jacob Wilson Packia Dhas" userId="050d7d71-3621-4503-95e8-1c9a9d962492" providerId="ADAL" clId="{84371D3D-4A92-4A7E-80E6-879FD7C1AC1A}" dt="2025-02-03T13:33:21.931" v="2" actId="6549"/>
        <pc:sldMkLst>
          <pc:docMk/>
          <pc:sldMk cId="1384475998" sldId="859"/>
        </pc:sldMkLst>
      </pc:sldChg>
      <pc:sldChg chg="modNotesTx">
        <pc:chgData name="Stalin Jacob Wilson Packia Dhas" userId="050d7d71-3621-4503-95e8-1c9a9d962492" providerId="ADAL" clId="{84371D3D-4A92-4A7E-80E6-879FD7C1AC1A}" dt="2025-02-03T13:33:33.922" v="6" actId="5793"/>
        <pc:sldMkLst>
          <pc:docMk/>
          <pc:sldMk cId="1058553129" sldId="860"/>
        </pc:sldMkLst>
      </pc:sldChg>
      <pc:sldChg chg="modNotesTx">
        <pc:chgData name="Stalin Jacob Wilson Packia Dhas" userId="050d7d71-3621-4503-95e8-1c9a9d962492" providerId="ADAL" clId="{84371D3D-4A92-4A7E-80E6-879FD7C1AC1A}" dt="2025-02-03T13:33:25.610" v="3" actId="6549"/>
        <pc:sldMkLst>
          <pc:docMk/>
          <pc:sldMk cId="1758650704" sldId="861"/>
        </pc:sldMkLst>
      </pc:sldChg>
      <pc:sldChg chg="modNotesTx">
        <pc:chgData name="Stalin Jacob Wilson Packia Dhas" userId="050d7d71-3621-4503-95e8-1c9a9d962492" providerId="ADAL" clId="{84371D3D-4A92-4A7E-80E6-879FD7C1AC1A}" dt="2025-02-03T13:33:41.610" v="8" actId="6549"/>
        <pc:sldMkLst>
          <pc:docMk/>
          <pc:sldMk cId="225325270" sldId="862"/>
        </pc:sldMkLst>
      </pc:sldChg>
      <pc:sldChg chg="modNotesTx">
        <pc:chgData name="Stalin Jacob Wilson Packia Dhas" userId="050d7d71-3621-4503-95e8-1c9a9d962492" providerId="ADAL" clId="{84371D3D-4A92-4A7E-80E6-879FD7C1AC1A}" dt="2025-02-03T13:34:21.388" v="17" actId="6549"/>
        <pc:sldMkLst>
          <pc:docMk/>
          <pc:sldMk cId="1804209292" sldId="869"/>
        </pc:sldMkLst>
      </pc:sldChg>
      <pc:sldChg chg="modNotesTx">
        <pc:chgData name="Stalin Jacob Wilson Packia Dhas" userId="050d7d71-3621-4503-95e8-1c9a9d962492" providerId="ADAL" clId="{84371D3D-4A92-4A7E-80E6-879FD7C1AC1A}" dt="2025-02-03T13:33:01.603" v="0" actId="6549"/>
        <pc:sldMkLst>
          <pc:docMk/>
          <pc:sldMk cId="2327031231" sldId="871"/>
        </pc:sldMkLst>
      </pc:sldChg>
      <pc:sldChg chg="modNotesTx">
        <pc:chgData name="Stalin Jacob Wilson Packia Dhas" userId="050d7d71-3621-4503-95e8-1c9a9d962492" providerId="ADAL" clId="{84371D3D-4A92-4A7E-80E6-879FD7C1AC1A}" dt="2025-02-03T13:33:38.265" v="7" actId="20577"/>
        <pc:sldMkLst>
          <pc:docMk/>
          <pc:sldMk cId="3305392968" sldId="872"/>
        </pc:sldMkLst>
      </pc:sldChg>
      <pc:sldChg chg="modNotesTx">
        <pc:chgData name="Stalin Jacob Wilson Packia Dhas" userId="050d7d71-3621-4503-95e8-1c9a9d962492" providerId="ADAL" clId="{84371D3D-4A92-4A7E-80E6-879FD7C1AC1A}" dt="2025-02-03T13:34:17.130" v="16" actId="6549"/>
        <pc:sldMkLst>
          <pc:docMk/>
          <pc:sldMk cId="3012520033" sldId="873"/>
        </pc:sldMkLst>
      </pc:sldChg>
      <pc:sldChg chg="modNotesTx">
        <pc:chgData name="Stalin Jacob Wilson Packia Dhas" userId="050d7d71-3621-4503-95e8-1c9a9d962492" providerId="ADAL" clId="{84371D3D-4A92-4A7E-80E6-879FD7C1AC1A}" dt="2025-02-03T13:33:28.966" v="4" actId="6549"/>
        <pc:sldMkLst>
          <pc:docMk/>
          <pc:sldMk cId="3288731408" sldId="874"/>
        </pc:sldMkLst>
      </pc:sldChg>
      <pc:sldChg chg="modNotesTx">
        <pc:chgData name="Stalin Jacob Wilson Packia Dhas" userId="050d7d71-3621-4503-95e8-1c9a9d962492" providerId="ADAL" clId="{84371D3D-4A92-4A7E-80E6-879FD7C1AC1A}" dt="2025-02-03T13:34:02.198" v="12" actId="6549"/>
        <pc:sldMkLst>
          <pc:docMk/>
          <pc:sldMk cId="2649059228" sldId="87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Negative_resistance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901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u="sng" dirty="0">
                <a:solidFill>
                  <a:srgbClr val="3366CC"/>
                </a:solidFill>
                <a:effectLst/>
                <a:latin typeface="Arial" panose="020B0604020202020204" pitchFamily="34" charset="0"/>
                <a:hlinkClick r:id="rId3"/>
              </a:rPr>
              <a:t>negative differential resistance</a:t>
            </a:r>
            <a:r>
              <a:rPr lang="en-GB" b="0" i="0" u="sng" dirty="0">
                <a:solidFill>
                  <a:srgbClr val="3366CC"/>
                </a:solidFill>
                <a:effectLst/>
                <a:latin typeface="Arial" panose="020B0604020202020204" pitchFamily="34" charset="0"/>
              </a:rPr>
              <a:t>, 10 GHZ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37754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A5CE67-65E5-4AB2-2E2A-83737118D5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F86B44-0A87-8F63-A68E-75C348FCDD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CE337D6-E655-24C0-53B9-68046D82F4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13E098F-7DC0-431E-878F-6A18ED6BFFA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C4682-948A-83E7-3D0A-B3BB10048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711E5B-F37F-A460-C787-BB4ECB465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0568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21113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81102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265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1D56C4-B678-6506-777C-03FDD512AA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2DF7FC-9F41-06D0-276C-8DEF5A4E445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29B28A7-EC29-EFC9-9A93-1D43D35CD4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A8578FD-0A3F-5144-3597-8731596DA75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A949E7-0AAD-87A8-984D-90EE572E27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A09556-B3B0-10B6-1BBD-9668D92A7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14414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None/>
            </a:pP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60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5674AB-1FEB-AAD9-A215-2478B611DF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16D9DB-75FD-CD17-3B9F-C33EB4749C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A52FDDD-9DF0-B48E-B7A8-BB7801C213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CA9BC2F-7017-5057-74EC-B747D5869AE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FED821-9940-BDF4-1FF6-2FEA38E549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099183-A189-FABA-BD33-72CFD44915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30585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17672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8B2C27-B14A-01B6-1C8C-FA39978C48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0B9568-71C0-474F-AF72-8E3936EA0A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29D514-6063-A8CB-EB81-69487B9ABD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E7FC07C-A1D8-BB98-733C-85281E9FC8C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74FA25-D38F-05E7-3F4C-21A97B6CBC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B1883E-D67F-B749-E31A-0203463A1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7927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1995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2962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73795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42EF2C-5107-632F-A397-A5C622B485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85E15B-1B07-D001-F67E-1CB57DA64D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DAC9292-73E9-93C7-FDB9-BFD4D27D8A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D3E8F62-9D2E-455E-E76A-4FE43600D84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3F83A-6306-4A45-2352-B17201648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72CC6F-FD4C-7F29-98FA-9B171DFED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5768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5560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52797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0306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05BBAB-1EF7-C2A2-2678-1073591CC9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68AC8B-D7C5-8704-052E-7C074F43E0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8ABBC3-EC11-D04F-A21A-2EC649A815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5D00FED-F2FD-8994-448F-CF425087437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4B400C-164D-A833-25B7-125119C22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80742D-853D-FDE2-6F42-C91B9DE4C0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848028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4323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4340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66263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335457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88123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539327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76857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74879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70436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81442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717048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80920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505BC-B26B-48A8-BA7C-2378964F0FD0}" type="datetime1">
              <a:rPr lang="en-GB" smtClean="0"/>
              <a:t>03/02/2025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- 6 / Electromagnetic Radiation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4423" y="1413794"/>
            <a:ext cx="10780808" cy="5230549"/>
          </a:xfrm>
        </p:spPr>
        <p:txBody>
          <a:bodyPr>
            <a:normAutofit fontScale="62500" lnSpcReduction="20000"/>
          </a:bodyPr>
          <a:lstStyle/>
          <a:p>
            <a:pPr marL="88900" indent="0">
              <a:buNone/>
            </a:pPr>
            <a:r>
              <a:rPr lang="en-IN" sz="6000" dirty="0">
                <a:cs typeface="Times New Roman" panose="02020603050405020304" pitchFamily="18" charset="0"/>
              </a:rPr>
              <a:t>Waveguide components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Gunn diode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Slotted section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Attenuator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Side screw tuner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Circulator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Isolator</a:t>
            </a:r>
          </a:p>
          <a:p>
            <a:pPr marL="446088" indent="-357188"/>
            <a:r>
              <a:rPr lang="en-IN" sz="4500">
                <a:cs typeface="Times New Roman" panose="02020603050405020304" pitchFamily="18" charset="0"/>
              </a:rPr>
              <a:t>Phase </a:t>
            </a:r>
            <a:r>
              <a:rPr lang="en-IN" sz="4500" dirty="0">
                <a:cs typeface="Times New Roman" panose="02020603050405020304" pitchFamily="18" charset="0"/>
              </a:rPr>
              <a:t>shifter</a:t>
            </a:r>
          </a:p>
          <a:p>
            <a:pPr marL="446088" indent="-357188"/>
            <a:r>
              <a:rPr lang="en-IN" sz="4500" dirty="0" err="1">
                <a:cs typeface="Times New Roman" panose="02020603050405020304" pitchFamily="18" charset="0"/>
              </a:rPr>
              <a:t>Multihole</a:t>
            </a:r>
            <a:r>
              <a:rPr lang="en-IN" sz="4500" dirty="0">
                <a:cs typeface="Times New Roman" panose="02020603050405020304" pitchFamily="18" charset="0"/>
              </a:rPr>
              <a:t> Directional Coupler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Magic Tee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Matched Termination</a:t>
            </a:r>
          </a:p>
          <a:p>
            <a:pPr marL="446088" indent="-357188"/>
            <a:r>
              <a:rPr lang="en-IN" sz="4500" dirty="0">
                <a:cs typeface="Times New Roman" panose="02020603050405020304" pitchFamily="18" charset="0"/>
              </a:rPr>
              <a:t>Optic </a:t>
            </a:r>
            <a:r>
              <a:rPr lang="en-IN" sz="4500" dirty="0" err="1">
                <a:cs typeface="Times New Roman" panose="02020603050405020304" pitchFamily="18" charset="0"/>
              </a:rPr>
              <a:t>fiber</a:t>
            </a:r>
            <a:r>
              <a:rPr lang="en-IN" sz="4500" dirty="0">
                <a:cs typeface="Times New Roman" panose="02020603050405020304" pitchFamily="18" charset="0"/>
              </a:rPr>
              <a:t> couplers</a:t>
            </a: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GB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3627" b="1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- 6 / Electromagnetic Radiation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the uses of Waveguide components.</a:t>
            </a:r>
          </a:p>
          <a:p>
            <a:pPr marL="514350"/>
            <a:r>
              <a:rPr lang="en-IN" sz="3200" dirty="0"/>
              <a:t>Define the types of waveguide components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- 6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  Generators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11325435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effectLst/>
              </a:rPr>
              <a:t>Microwave Generators: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b="0" i="0" dirty="0">
                <a:effectLst/>
              </a:rPr>
              <a:t>Microwave generators are devices that produce </a:t>
            </a:r>
            <a:r>
              <a:rPr lang="en-GB" b="1" i="0" dirty="0">
                <a:effectLst/>
              </a:rPr>
              <a:t>microwave radiation</a:t>
            </a:r>
            <a:r>
              <a:rPr lang="en-GB" b="0" i="0" dirty="0">
                <a:effectLst/>
              </a:rPr>
              <a:t>, which falls within the electromagnetic spectrum with frequencies ranging from about </a:t>
            </a:r>
            <a:r>
              <a:rPr lang="en-GB" b="1" i="0" dirty="0">
                <a:effectLst/>
              </a:rPr>
              <a:t>300 MHz to 300 GHz.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6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/>
              <a:t>Lecture - 6 / </a:t>
            </a:r>
            <a:r>
              <a:rPr lang="fr-FR" dirty="0" err="1"/>
              <a:t>Electromagnetic</a:t>
            </a:r>
            <a:r>
              <a:rPr lang="fr-FR" dirty="0"/>
              <a:t>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9884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2304" y="1485208"/>
            <a:ext cx="8427177" cy="5037216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0" i="0" dirty="0">
                <a:effectLst/>
              </a:rPr>
              <a:t>Gunn Oscillator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effectLst/>
              </a:rPr>
              <a:t>Gunn diode</a:t>
            </a:r>
            <a:r>
              <a:rPr lang="en-GB" b="0" i="0" dirty="0">
                <a:effectLst/>
              </a:rPr>
              <a:t>, also known as a </a:t>
            </a:r>
            <a:r>
              <a:rPr lang="en-GB" b="1" dirty="0"/>
              <a:t>T</a:t>
            </a:r>
            <a:r>
              <a:rPr lang="en-GB" b="1" i="0" dirty="0">
                <a:effectLst/>
              </a:rPr>
              <a:t>ransferred electron device</a:t>
            </a:r>
            <a:r>
              <a:rPr lang="en-GB" b="0" i="0" dirty="0">
                <a:effectLst/>
              </a:rPr>
              <a:t> (</a:t>
            </a:r>
            <a:r>
              <a:rPr lang="en-GB" b="1" i="0" dirty="0">
                <a:effectLst/>
              </a:rPr>
              <a:t>TED</a:t>
            </a:r>
            <a:r>
              <a:rPr lang="en-GB" b="0" i="0" dirty="0">
                <a:effectLst/>
              </a:rPr>
              <a:t>).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effectLst/>
              </a:rPr>
              <a:t>Function: </a:t>
            </a:r>
            <a:r>
              <a:rPr lang="en-GB" i="0" dirty="0">
                <a:effectLst/>
              </a:rPr>
              <a:t>Two-terminal </a:t>
            </a:r>
            <a:r>
              <a:rPr lang="en-GB" i="0" u="none" strike="noStrike" dirty="0">
                <a:effectLst/>
              </a:rPr>
              <a:t>semiconductor</a:t>
            </a:r>
            <a:r>
              <a:rPr lang="en-GB" u="none" strike="noStrike" dirty="0"/>
              <a:t> </a:t>
            </a:r>
            <a:r>
              <a:rPr lang="en-GB" i="0" dirty="0">
                <a:effectLst/>
              </a:rPr>
              <a:t>electronic component, </a:t>
            </a:r>
            <a:r>
              <a:rPr lang="en-GB" b="0" i="0" dirty="0">
                <a:effectLst/>
              </a:rPr>
              <a:t>used to generate microwave signals. </a:t>
            </a:r>
          </a:p>
          <a:p>
            <a:pPr>
              <a:lnSpc>
                <a:spcPct val="120000"/>
              </a:lnSpc>
            </a:pP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id="{C0AED7BB-01B7-D5ED-B9E7-5B1797A369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364" y="3189767"/>
            <a:ext cx="4777359" cy="3272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0735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974491-D967-55C3-7E17-7001AE0248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154B8-2E37-8C94-417B-06114CA30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8BAA0-7BA7-BE89-96CD-6BF858C9F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845" y="1190847"/>
            <a:ext cx="11367435" cy="5453496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dirty="0"/>
              <a:t>Material Composition:</a:t>
            </a:r>
          </a:p>
          <a:p>
            <a:pPr lvl="1">
              <a:lnSpc>
                <a:spcPct val="120000"/>
              </a:lnSpc>
            </a:pPr>
            <a:r>
              <a:rPr lang="en-GB" sz="2800" i="0" dirty="0">
                <a:effectLst/>
              </a:rPr>
              <a:t>Made from </a:t>
            </a:r>
            <a:r>
              <a:rPr lang="en-GB" sz="2800" b="1" dirty="0"/>
              <a:t>N</a:t>
            </a:r>
            <a:r>
              <a:rPr lang="en-GB" sz="2800" b="1" i="0" dirty="0">
                <a:effectLst/>
              </a:rPr>
              <a:t>-type</a:t>
            </a:r>
            <a:r>
              <a:rPr lang="en-GB" sz="2800" i="0" dirty="0">
                <a:effectLst/>
              </a:rPr>
              <a:t> semiconductor.</a:t>
            </a:r>
          </a:p>
          <a:p>
            <a:pPr lvl="1">
              <a:lnSpc>
                <a:spcPct val="120000"/>
              </a:lnSpc>
            </a:pPr>
            <a:r>
              <a:rPr lang="en-GB" sz="2800" i="0" dirty="0">
                <a:effectLst/>
              </a:rPr>
              <a:t>Common Materials include </a:t>
            </a:r>
            <a:r>
              <a:rPr lang="en-GB" sz="2800" b="1" i="0" dirty="0">
                <a:effectLst/>
              </a:rPr>
              <a:t>Gallium Arsenide (GaAs), Indium Phosphide (</a:t>
            </a:r>
            <a:r>
              <a:rPr lang="en-GB" sz="2800" b="1" i="0" dirty="0" err="1">
                <a:effectLst/>
              </a:rPr>
              <a:t>InP</a:t>
            </a:r>
            <a:r>
              <a:rPr lang="en-GB" sz="2800" b="1" i="0" dirty="0">
                <a:effectLst/>
              </a:rPr>
              <a:t>), Gallium Nitride etc</a:t>
            </a:r>
            <a:r>
              <a:rPr lang="en-GB" sz="2800" b="1" dirty="0"/>
              <a:t>..,</a:t>
            </a:r>
          </a:p>
          <a:p>
            <a:pPr lvl="1">
              <a:lnSpc>
                <a:spcPct val="120000"/>
              </a:lnSpc>
            </a:pPr>
            <a:r>
              <a:rPr lang="en-GB" sz="2800" dirty="0">
                <a:effectLst/>
              </a:rPr>
              <a:t>It has </a:t>
            </a:r>
            <a:r>
              <a:rPr lang="en-GB" sz="2800" b="1" dirty="0">
                <a:effectLst/>
              </a:rPr>
              <a:t>three layers</a:t>
            </a:r>
            <a:r>
              <a:rPr lang="en-GB" sz="2800" dirty="0">
                <a:effectLst/>
              </a:rPr>
              <a:t>, the outer layers are heavily doped N - type region and Lightly doped N-type region (active layer)</a:t>
            </a:r>
            <a:endParaRPr lang="en-GB" sz="2800" i="0" dirty="0">
              <a:effectLst/>
            </a:endParaRPr>
          </a:p>
          <a:p>
            <a:pPr lvl="1">
              <a:lnSpc>
                <a:spcPct val="120000"/>
              </a:lnSpc>
            </a:pPr>
            <a:endParaRPr lang="en-GB" sz="2800" b="1" dirty="0"/>
          </a:p>
          <a:p>
            <a:pPr>
              <a:lnSpc>
                <a:spcPct val="120000"/>
              </a:lnSpc>
            </a:pPr>
            <a:endParaRPr lang="en-GB" b="0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1FB9D33-AA15-E15B-AFB4-9594EA6F3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0DF8529-5EF3-BAF6-633A-F143196801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0312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075064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br>
              <a:rPr lang="en-GB" sz="2800" b="0" i="0" dirty="0">
                <a:effectLst/>
                <a:latin typeface="palatino linotype" panose="02040502050505030304" pitchFamily="18" charset="0"/>
              </a:rPr>
            </a:b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FD0C6B4-A853-480F-2012-C020D9B3A3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034" y="1820729"/>
            <a:ext cx="7232195" cy="3841689"/>
          </a:xfrm>
          <a:prstGeom prst="rect">
            <a:avLst/>
          </a:prstGeom>
        </p:spPr>
      </p:pic>
      <p:pic>
        <p:nvPicPr>
          <p:cNvPr id="1026" name="Picture 2" descr="What is Gunn Diode : Construction &amp; Its Working-Electron-FMUSER FM/TV  Broadcast One-Stop Supplier">
            <a:extLst>
              <a:ext uri="{FF2B5EF4-FFF2-40B4-BE49-F238E27FC236}">
                <a16:creationId xmlns:a16="http://schemas.microsoft.com/office/drawing/2014/main" id="{FBB77873-DE85-9EEE-3788-0B7799A7D1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7904" y="3243705"/>
            <a:ext cx="286702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4230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075064" cy="5256224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On applying a </a:t>
            </a:r>
            <a:r>
              <a:rPr lang="en-GB" sz="3000" b="1" i="0" dirty="0">
                <a:effectLst/>
              </a:rPr>
              <a:t>DC voltage</a:t>
            </a:r>
            <a:r>
              <a:rPr lang="en-GB" sz="3000" b="0" i="0" dirty="0">
                <a:effectLst/>
              </a:rPr>
              <a:t>, an </a:t>
            </a:r>
            <a:r>
              <a:rPr lang="en-GB" sz="3000" b="1" i="0" u="none" strike="noStrike" dirty="0">
                <a:effectLst/>
              </a:rPr>
              <a:t>electric field</a:t>
            </a:r>
            <a:r>
              <a:rPr lang="en-GB" sz="3000" b="1" i="0" dirty="0">
                <a:effectLst/>
              </a:rPr>
              <a:t> is developed </a:t>
            </a:r>
            <a:r>
              <a:rPr lang="en-GB" sz="3000" b="0" i="0" dirty="0">
                <a:effectLst/>
              </a:rPr>
              <a:t>across the layers, which appears across the </a:t>
            </a:r>
            <a:r>
              <a:rPr lang="en-GB" sz="3000" b="1" i="0" dirty="0">
                <a:effectLst/>
              </a:rPr>
              <a:t>central active region.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At initial stages, the </a:t>
            </a:r>
            <a:r>
              <a:rPr lang="en-GB" sz="3000" b="1" i="0" dirty="0">
                <a:effectLst/>
              </a:rPr>
              <a:t>conduction increases </a:t>
            </a:r>
            <a:r>
              <a:rPr lang="en-GB" sz="3000" b="0" i="0" dirty="0">
                <a:effectLst/>
              </a:rPr>
              <a:t>(</a:t>
            </a:r>
            <a:r>
              <a:rPr lang="en-GB" sz="3000" dirty="0"/>
              <a:t>current</a:t>
            </a:r>
            <a:r>
              <a:rPr lang="en-GB" sz="3000" b="0" i="0" dirty="0">
                <a:effectLst/>
              </a:rPr>
              <a:t> increases) due to the </a:t>
            </a:r>
            <a:r>
              <a:rPr lang="en-GB" sz="3000" b="1" i="0" dirty="0">
                <a:effectLst/>
              </a:rPr>
              <a:t>movement of electrons from the valence band into the conduction band.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Later the </a:t>
            </a:r>
            <a:r>
              <a:rPr lang="en-GB" sz="3000" b="1" i="0" dirty="0">
                <a:effectLst/>
              </a:rPr>
              <a:t>conduction reduces </a:t>
            </a:r>
            <a:r>
              <a:rPr lang="en-GB" sz="3000" b="0" i="0" dirty="0">
                <a:effectLst/>
              </a:rPr>
              <a:t>(current reduces), due to the </a:t>
            </a:r>
            <a:r>
              <a:rPr lang="en-GB" sz="3000" b="1" i="0" dirty="0">
                <a:effectLst/>
              </a:rPr>
              <a:t>reduction in the </a:t>
            </a:r>
            <a:r>
              <a:rPr lang="en-GB" sz="3000" b="1" dirty="0"/>
              <a:t>electron mobility,  </a:t>
            </a:r>
            <a:r>
              <a:rPr lang="en-GB" sz="3000" dirty="0"/>
              <a:t>resulting in </a:t>
            </a:r>
            <a:r>
              <a:rPr lang="en-GB" sz="3000" b="1" i="0" dirty="0">
                <a:effectLst/>
              </a:rPr>
              <a:t>negative </a:t>
            </a:r>
            <a:r>
              <a:rPr lang="en-GB" sz="3000" b="1" i="0" u="none" strike="noStrike" dirty="0">
                <a:effectLst/>
              </a:rPr>
              <a:t>resistance (</a:t>
            </a:r>
            <a:r>
              <a:rPr lang="en-GB" sz="3000" b="1" i="0" dirty="0">
                <a:effectLst/>
              </a:rPr>
              <a:t>transferred electron effect)</a:t>
            </a:r>
            <a:r>
              <a:rPr lang="en-GB" sz="30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000" dirty="0"/>
              <a:t>Thus, a</a:t>
            </a:r>
            <a:r>
              <a:rPr lang="en-GB" sz="3000" b="0" i="0" dirty="0">
                <a:effectLst/>
              </a:rPr>
              <a:t> </a:t>
            </a:r>
            <a:r>
              <a:rPr lang="en-GB" sz="3000" b="1" i="0" dirty="0">
                <a:effectLst/>
              </a:rPr>
              <a:t>current pulse is generated </a:t>
            </a:r>
            <a:r>
              <a:rPr lang="en-GB" sz="3000" b="0" i="0" dirty="0">
                <a:effectLst/>
              </a:rPr>
              <a:t>across the active region.</a:t>
            </a:r>
            <a:endParaRPr lang="en-GB" sz="35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475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7436722" cy="5256224"/>
          </a:xfrm>
        </p:spPr>
        <p:txBody>
          <a:bodyPr>
            <a:normAutofit fontScale="92500"/>
          </a:bodyPr>
          <a:lstStyle/>
          <a:p>
            <a:pPr>
              <a:lnSpc>
                <a:spcPct val="120000"/>
              </a:lnSpc>
            </a:pPr>
            <a:r>
              <a:rPr lang="en-GB" sz="3000" dirty="0"/>
              <a:t>Common operating voltage is </a:t>
            </a:r>
            <a:r>
              <a:rPr lang="en-GB" sz="3000" b="1" dirty="0"/>
              <a:t>6-12V.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Generates excessive heat, often requiring a </a:t>
            </a:r>
            <a:r>
              <a:rPr lang="en-GB" sz="3000" b="1" i="0" dirty="0">
                <a:effectLst/>
              </a:rPr>
              <a:t>heat sink</a:t>
            </a:r>
            <a:r>
              <a:rPr lang="en-GB" sz="30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3000" b="1" i="0" dirty="0">
                <a:effectLst/>
              </a:rPr>
              <a:t>Frequency Tuning: </a:t>
            </a:r>
            <a:r>
              <a:rPr lang="en-GB" sz="3000" b="0" i="0" dirty="0">
                <a:effectLst/>
              </a:rPr>
              <a:t>Adjust oscillation frequency by varying the active layer thickness.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Applications: </a:t>
            </a:r>
            <a:r>
              <a:rPr lang="en-GB" sz="3000" b="1" i="0" u="none" strike="noStrike" dirty="0">
                <a:effectLst/>
              </a:rPr>
              <a:t>radar speed guns</a:t>
            </a:r>
            <a:r>
              <a:rPr lang="en-GB" sz="3000" b="0" i="0" dirty="0">
                <a:effectLst/>
              </a:rPr>
              <a:t>, </a:t>
            </a:r>
            <a:r>
              <a:rPr lang="en-GB" sz="3000" b="1" i="0" u="none" strike="noStrike" dirty="0">
                <a:effectLst/>
              </a:rPr>
              <a:t>microwave relay</a:t>
            </a:r>
            <a:r>
              <a:rPr lang="en-GB" sz="3000" b="1" i="0" dirty="0">
                <a:effectLst/>
              </a:rPr>
              <a:t> data link transmitters, and automatic door openers.</a:t>
            </a:r>
            <a:endParaRPr lang="en-GB" sz="4300" b="1" i="0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sz="3000" dirty="0"/>
              <a:t>It generates</a:t>
            </a:r>
            <a:r>
              <a:rPr lang="en-GB" sz="3000" b="1" dirty="0"/>
              <a:t>, I, J, K, Q band of frequencies</a:t>
            </a:r>
          </a:p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  <a:latin typeface="palatino linotype" panose="0204050205050503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8304F5-E218-8449-30DC-9129A5A7DC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0679" y="1850571"/>
            <a:ext cx="4113605" cy="38331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6507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CF7548-4438-7C1E-5645-92666C2035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ABA88-2AFE-8516-507F-5B2EA9F1D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/>
          </a:bodyPr>
          <a:lstStyle/>
          <a:p>
            <a:pPr algn="ctr"/>
            <a:r>
              <a:rPr lang="en-GB" sz="4400" b="1" i="0" dirty="0">
                <a:solidFill>
                  <a:schemeClr val="bg1"/>
                </a:solidFill>
                <a:effectLst/>
              </a:rPr>
              <a:t>Gunn Oscillator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182A2-B81F-8B19-9421-736A2C78C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865" y="1329968"/>
            <a:ext cx="7436722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endParaRPr lang="en-GB" b="1" i="0" dirty="0">
              <a:effectLst/>
              <a:latin typeface="palatino linotype" panose="02040502050505030304" pitchFamily="18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4CA7A0B-495B-77FE-5F34-76C86F7CA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4EA54E8-1FB7-314A-9C47-2728FF80CB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028" name="Picture 4" descr="What is the state of Royal Navy anti-ballistic missile capability? | Navy  Lookout">
            <a:extLst>
              <a:ext uri="{FF2B5EF4-FFF2-40B4-BE49-F238E27FC236}">
                <a16:creationId xmlns:a16="http://schemas.microsoft.com/office/drawing/2014/main" id="{3B21D71E-7B88-551C-1F62-E554D9353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617" y="2069118"/>
            <a:ext cx="9995932" cy="3719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8731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6"/>
            <a:ext cx="6241301" cy="900647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Klystron - oscillator amplifier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075064" cy="5528032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5900" b="1" i="0" dirty="0">
                <a:effectLst/>
              </a:rPr>
              <a:t>Klystron:</a:t>
            </a:r>
            <a:r>
              <a:rPr lang="en-GB" sz="5900" b="0" i="0" dirty="0">
                <a:effectLst/>
              </a:rPr>
              <a:t> </a:t>
            </a:r>
          </a:p>
          <a:p>
            <a:pPr>
              <a:lnSpc>
                <a:spcPct val="120000"/>
              </a:lnSpc>
            </a:pPr>
            <a:r>
              <a:rPr lang="en-GB" sz="6000" b="0" i="0" dirty="0">
                <a:effectLst/>
              </a:rPr>
              <a:t>A </a:t>
            </a:r>
            <a:r>
              <a:rPr lang="en-GB" sz="6000" i="0" dirty="0">
                <a:effectLst/>
              </a:rPr>
              <a:t>Klystron</a:t>
            </a:r>
            <a:r>
              <a:rPr lang="en-GB" sz="6000" b="0" i="0" dirty="0">
                <a:effectLst/>
              </a:rPr>
              <a:t> is a vacuum tube that is used to </a:t>
            </a:r>
            <a:r>
              <a:rPr lang="en-GB" sz="6000" b="1" i="0" dirty="0">
                <a:effectLst/>
              </a:rPr>
              <a:t>oscillate and amplify microwave frequency signals</a:t>
            </a:r>
            <a:r>
              <a:rPr lang="en-GB" sz="60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6000" b="0" i="0" dirty="0">
                <a:effectLst/>
              </a:rPr>
              <a:t>Operates on the principle of </a:t>
            </a:r>
            <a:r>
              <a:rPr lang="en-GB" sz="6000" b="1" i="0" dirty="0">
                <a:effectLst/>
              </a:rPr>
              <a:t>velocity modulation of electrons</a:t>
            </a:r>
            <a:r>
              <a:rPr lang="en-GB" sz="6000" b="0" i="0" dirty="0">
                <a:effectLst/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GB" sz="6000" b="0" i="0" dirty="0">
                <a:effectLst/>
              </a:rPr>
              <a:t>It has 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Electron gun</a:t>
            </a:r>
            <a:r>
              <a:rPr lang="en-GB" sz="5000" b="0" i="0" dirty="0">
                <a:effectLst/>
              </a:rPr>
              <a:t>,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Resonant Cavities, 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Buncher Cavity, 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Drift Tube, 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Catcher Cavity, 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Output Cavity, </a:t>
            </a:r>
          </a:p>
          <a:p>
            <a:pPr lvl="1">
              <a:lnSpc>
                <a:spcPct val="120000"/>
              </a:lnSpc>
            </a:pPr>
            <a:r>
              <a:rPr lang="en-GB" sz="5000" b="1" i="0" dirty="0">
                <a:effectLst/>
              </a:rPr>
              <a:t>Collector 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5531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899926-DAC1-7A97-DD1A-73CDF413AC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BA96A-142B-D42C-22FC-A42BDF920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6"/>
            <a:ext cx="6241301" cy="900647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Klystron - oscillator amplifier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8A8C78-814F-6F5B-89BF-AD11027C7A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865" y="1329968"/>
            <a:ext cx="11075064" cy="5528032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3000" b="1" dirty="0"/>
              <a:t>E</a:t>
            </a:r>
            <a:r>
              <a:rPr lang="en-GB" sz="3000" b="1" i="0" dirty="0">
                <a:effectLst/>
              </a:rPr>
              <a:t>lectron gun: </a:t>
            </a:r>
            <a:r>
              <a:rPr lang="en-GB" sz="3000" dirty="0"/>
              <a:t>G</a:t>
            </a:r>
            <a:r>
              <a:rPr lang="en-GB" sz="3000" b="0" i="0" dirty="0">
                <a:effectLst/>
              </a:rPr>
              <a:t>enerates the </a:t>
            </a:r>
            <a:r>
              <a:rPr lang="en-GB" sz="3000" b="1" i="0" dirty="0">
                <a:effectLst/>
              </a:rPr>
              <a:t>electron beam </a:t>
            </a:r>
            <a:r>
              <a:rPr lang="en-GB" sz="3000" b="0" i="0" dirty="0">
                <a:effectLst/>
              </a:rPr>
              <a:t>which will </a:t>
            </a:r>
            <a:r>
              <a:rPr lang="en-GB" sz="3000" b="1" i="0" dirty="0">
                <a:effectLst/>
              </a:rPr>
              <a:t>interact with the resonant cavities.</a:t>
            </a:r>
          </a:p>
          <a:p>
            <a:pPr>
              <a:lnSpc>
                <a:spcPct val="120000"/>
              </a:lnSpc>
            </a:pPr>
            <a:r>
              <a:rPr lang="en-GB" sz="3000" b="1" dirty="0"/>
              <a:t>R</a:t>
            </a:r>
            <a:r>
              <a:rPr lang="en-GB" sz="3000" b="1" i="0" dirty="0">
                <a:effectLst/>
              </a:rPr>
              <a:t>esonant cavities: </a:t>
            </a:r>
            <a:r>
              <a:rPr lang="en-GB" sz="3000" b="0" i="0" dirty="0">
                <a:effectLst/>
              </a:rPr>
              <a:t>Klystrons have one or more resonant cavities, which are </a:t>
            </a:r>
            <a:r>
              <a:rPr lang="en-GB" sz="3000" b="1" i="0" dirty="0">
                <a:effectLst/>
              </a:rPr>
              <a:t>h</a:t>
            </a:r>
            <a:r>
              <a:rPr lang="en-GB" sz="3000" b="1" dirty="0"/>
              <a:t>o</a:t>
            </a:r>
            <a:r>
              <a:rPr lang="en-GB" sz="3000" b="1" i="0" dirty="0">
                <a:effectLst/>
              </a:rPr>
              <a:t>llow metal structures that resonate at the desired microwave frequency.</a:t>
            </a:r>
          </a:p>
          <a:p>
            <a:r>
              <a:rPr lang="en-GB" sz="3000" b="1" dirty="0"/>
              <a:t>B</a:t>
            </a:r>
            <a:r>
              <a:rPr lang="en-GB" sz="3000" b="1" i="0" dirty="0">
                <a:effectLst/>
              </a:rPr>
              <a:t>uncher cavity </a:t>
            </a:r>
            <a:r>
              <a:rPr lang="en-GB" sz="3000" dirty="0"/>
              <a:t>: </a:t>
            </a:r>
            <a:r>
              <a:rPr lang="en-GB" sz="3000" b="1" i="0" dirty="0">
                <a:effectLst/>
              </a:rPr>
              <a:t>initial resonant cavity </a:t>
            </a:r>
            <a:r>
              <a:rPr lang="en-GB" sz="3000" b="0" i="0" dirty="0">
                <a:effectLst/>
              </a:rPr>
              <a:t>where the electron beam passes through, It </a:t>
            </a:r>
            <a:r>
              <a:rPr lang="en-GB" sz="3000" b="1" i="0" dirty="0">
                <a:effectLst/>
              </a:rPr>
              <a:t>focuses the electrons into bunches.</a:t>
            </a:r>
          </a:p>
          <a:p>
            <a:r>
              <a:rPr lang="en-GB" sz="3000" b="1" dirty="0"/>
              <a:t>D</a:t>
            </a:r>
            <a:r>
              <a:rPr lang="en-GB" sz="3000" b="1" i="0" dirty="0">
                <a:effectLst/>
              </a:rPr>
              <a:t>rift Tube</a:t>
            </a:r>
            <a:r>
              <a:rPr lang="en-GB" sz="3000" i="0" dirty="0">
                <a:effectLst/>
              </a:rPr>
              <a:t>, the electron beam then travels through a drift tube, a region with </a:t>
            </a:r>
            <a:r>
              <a:rPr lang="en-GB" sz="3000" b="1" i="0" dirty="0">
                <a:effectLst/>
              </a:rPr>
              <a:t>no resonant cavities</a:t>
            </a:r>
            <a:r>
              <a:rPr lang="en-GB" sz="3000" i="0" dirty="0">
                <a:effectLst/>
              </a:rPr>
              <a:t>, allowing the electrons </a:t>
            </a:r>
            <a:r>
              <a:rPr lang="en-GB" sz="3000" b="1" i="0" dirty="0">
                <a:effectLst/>
              </a:rPr>
              <a:t>to gain kinetic energy and velocity</a:t>
            </a:r>
            <a:r>
              <a:rPr lang="en-GB" sz="3000" i="0" dirty="0">
                <a:effectLst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48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700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B1DE3F8-E462-E38D-CA95-5B1F54925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8CE7903-B933-ED15-4129-5791ED5AE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3929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6"/>
            <a:ext cx="6241301" cy="900647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– Generators- Amplifiers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075064" cy="5256224"/>
          </a:xfrm>
        </p:spPr>
        <p:txBody>
          <a:bodyPr>
            <a:normAutofit/>
          </a:bodyPr>
          <a:lstStyle/>
          <a:p>
            <a:r>
              <a:rPr lang="en-GB" sz="3000" b="1" dirty="0"/>
              <a:t>C</a:t>
            </a:r>
            <a:r>
              <a:rPr lang="en-GB" sz="3000" b="1" i="0" dirty="0">
                <a:effectLst/>
              </a:rPr>
              <a:t>atcher cavity: </a:t>
            </a:r>
            <a:r>
              <a:rPr lang="en-GB" sz="3000" b="0" i="0" dirty="0">
                <a:effectLst/>
              </a:rPr>
              <a:t>Another resonant cavity where the </a:t>
            </a:r>
            <a:r>
              <a:rPr lang="en-GB" sz="3000" b="1" i="0" dirty="0">
                <a:effectLst/>
              </a:rPr>
              <a:t>electrons transfer their kinetic energy to the electromagnetic field</a:t>
            </a:r>
            <a:r>
              <a:rPr lang="en-GB" sz="3000" b="0" i="0" dirty="0">
                <a:effectLst/>
              </a:rPr>
              <a:t>, </a:t>
            </a:r>
            <a:r>
              <a:rPr lang="en-GB" sz="3000" b="1" i="0" dirty="0">
                <a:effectLst/>
              </a:rPr>
              <a:t>amplifying the microwave signal</a:t>
            </a:r>
            <a:r>
              <a:rPr lang="en-GB" sz="3000" b="0" i="0" dirty="0">
                <a:effectLst/>
              </a:rPr>
              <a:t>.</a:t>
            </a:r>
          </a:p>
          <a:p>
            <a:r>
              <a:rPr lang="en-GB" sz="3000" b="1" i="0" dirty="0">
                <a:effectLst/>
              </a:rPr>
              <a:t>Output cavity:  </a:t>
            </a:r>
            <a:r>
              <a:rPr lang="en-GB" sz="3000" b="0" i="0" dirty="0">
                <a:effectLst/>
              </a:rPr>
              <a:t>final resonant cavity where the </a:t>
            </a:r>
            <a:r>
              <a:rPr lang="en-GB" sz="3000" b="1" i="0" dirty="0">
                <a:effectLst/>
              </a:rPr>
              <a:t>amplified microwave signal is extracted from the klystron.</a:t>
            </a:r>
          </a:p>
          <a:p>
            <a:r>
              <a:rPr lang="en-GB" sz="3000" b="1" i="0" dirty="0">
                <a:effectLst/>
              </a:rPr>
              <a:t>Collector: </a:t>
            </a:r>
            <a:r>
              <a:rPr lang="en-GB" sz="3000" i="0" dirty="0">
                <a:effectLst/>
              </a:rPr>
              <a:t>a</a:t>
            </a:r>
            <a:r>
              <a:rPr lang="en-GB" sz="3000" b="0" i="0" dirty="0">
                <a:effectLst/>
              </a:rPr>
              <a:t>fter passing through the resonant cavities, the </a:t>
            </a:r>
            <a:r>
              <a:rPr lang="en-GB" sz="3000" b="1" i="0" dirty="0">
                <a:effectLst/>
              </a:rPr>
              <a:t>electron beam is collected, and the electrons are absorbed</a:t>
            </a:r>
            <a:r>
              <a:rPr lang="en-GB" sz="4500" b="1" i="0" dirty="0">
                <a:effectLst/>
              </a:rPr>
              <a:t>.</a:t>
            </a:r>
            <a:endParaRPr lang="en-GB" sz="38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252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989F3A-E820-55C3-214E-84F431995E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96CAB-ED6B-1CA6-5548-CF2205F77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 - Generators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7D6E3-D16E-F435-08C1-8EAAF1B98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865" y="1329968"/>
            <a:ext cx="11075064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br>
              <a:rPr lang="en-GB" sz="2800" b="0" i="0" dirty="0">
                <a:effectLst/>
                <a:latin typeface="palatino linotype" panose="02040502050505030304" pitchFamily="18" charset="0"/>
              </a:rPr>
            </a:b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dirty="0"/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4000" b="1" dirty="0"/>
          </a:p>
          <a:p>
            <a:pPr marL="0" indent="0">
              <a:lnSpc>
                <a:spcPct val="120000"/>
              </a:lnSpc>
              <a:buNone/>
            </a:pPr>
            <a:endParaRPr lang="en-GB" sz="4000" b="1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C3BB018-BC13-2FE4-0106-E0EA91B5B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A200854-2DAF-256E-A916-C9AD3E3D8D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01600F6-CF69-408C-C9FA-769B82378D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5912" y="1670277"/>
            <a:ext cx="9020175" cy="3571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42082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680" y="1388119"/>
            <a:ext cx="8391734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/>
              <a:t>Slotted Section</a:t>
            </a:r>
          </a:p>
          <a:p>
            <a:pPr algn="l"/>
            <a:r>
              <a:rPr lang="en-GB" dirty="0"/>
              <a:t>U</a:t>
            </a:r>
            <a:r>
              <a:rPr lang="en-GB" i="0" dirty="0">
                <a:effectLst/>
              </a:rPr>
              <a:t>sed</a:t>
            </a:r>
            <a:r>
              <a:rPr lang="en-GB" b="0" i="0" dirty="0">
                <a:effectLst/>
              </a:rPr>
              <a:t> for </a:t>
            </a:r>
            <a:r>
              <a:rPr lang="en-GB" b="1" i="0" u="none" strike="noStrike" dirty="0">
                <a:effectLst/>
              </a:rPr>
              <a:t>microwave</a:t>
            </a:r>
            <a:r>
              <a:rPr lang="en-GB" b="1" i="0" dirty="0">
                <a:effectLst/>
              </a:rPr>
              <a:t> measurements </a:t>
            </a:r>
            <a:r>
              <a:rPr lang="en-GB" b="0" i="0" dirty="0">
                <a:effectLst/>
              </a:rPr>
              <a:t>and consist of a </a:t>
            </a:r>
            <a:r>
              <a:rPr lang="en-GB" b="1" i="0" dirty="0">
                <a:effectLst/>
              </a:rPr>
              <a:t>movable probe inserted into a slot in a </a:t>
            </a:r>
            <a:r>
              <a:rPr lang="en-GB" b="1" i="0" u="none" strike="noStrike" dirty="0">
                <a:effectLst/>
              </a:rPr>
              <a:t>transmission line</a:t>
            </a:r>
            <a:r>
              <a:rPr lang="en-GB" b="1" i="0" dirty="0">
                <a:effectLst/>
              </a:rPr>
              <a:t>. </a:t>
            </a:r>
          </a:p>
          <a:p>
            <a:pPr algn="l"/>
            <a:r>
              <a:rPr lang="en-GB" b="0" i="0" dirty="0">
                <a:effectLst/>
              </a:rPr>
              <a:t>Measure </a:t>
            </a:r>
            <a:r>
              <a:rPr lang="en-GB" b="1" i="0" u="none" strike="noStrike" dirty="0">
                <a:effectLst/>
              </a:rPr>
              <a:t>standing waves</a:t>
            </a:r>
            <a:r>
              <a:rPr lang="en-GB" b="1" i="0" dirty="0">
                <a:effectLst/>
              </a:rPr>
              <a:t>, </a:t>
            </a:r>
            <a:r>
              <a:rPr lang="en-GB" b="1" i="0" u="none" strike="noStrike" dirty="0">
                <a:effectLst/>
              </a:rPr>
              <a:t>wavelength</a:t>
            </a:r>
            <a:r>
              <a:rPr lang="en-GB" b="0" i="0" dirty="0">
                <a:effectLst/>
              </a:rPr>
              <a:t>, and </a:t>
            </a:r>
            <a:r>
              <a:rPr lang="en-GB" dirty="0"/>
              <a:t>can calculate </a:t>
            </a:r>
            <a:r>
              <a:rPr lang="en-GB" b="0" i="0" dirty="0">
                <a:effectLst/>
              </a:rPr>
              <a:t>several other parameters including </a:t>
            </a:r>
            <a:r>
              <a:rPr lang="en-GB" b="1" i="0" u="none" strike="noStrike" dirty="0">
                <a:effectLst/>
              </a:rPr>
              <a:t>reflection coefficient</a:t>
            </a:r>
            <a:r>
              <a:rPr lang="en-GB" b="1" u="none" strike="noStrike" dirty="0"/>
              <a:t> </a:t>
            </a:r>
            <a:r>
              <a:rPr lang="en-GB" b="1" i="0" dirty="0">
                <a:effectLst/>
              </a:rPr>
              <a:t>and </a:t>
            </a:r>
            <a:r>
              <a:rPr lang="en-GB" b="1" i="0" u="none" strike="noStrike" dirty="0">
                <a:effectLst/>
              </a:rPr>
              <a:t>electrical impedance</a:t>
            </a:r>
            <a:r>
              <a:rPr lang="en-GB" b="1" i="0" dirty="0">
                <a:effectLst/>
              </a:rPr>
              <a:t>. </a:t>
            </a:r>
          </a:p>
          <a:p>
            <a:pPr algn="l"/>
            <a:r>
              <a:rPr lang="en-GB" dirty="0"/>
              <a:t>Used in radar systems to ensure </a:t>
            </a:r>
            <a:r>
              <a:rPr lang="en-GB" b="1" dirty="0"/>
              <a:t>efficient power delivery and signal clarity.</a:t>
            </a:r>
            <a:endParaRPr lang="en-GB" b="1" i="0" dirty="0">
              <a:effectLst/>
            </a:endParaRPr>
          </a:p>
          <a:p>
            <a:pPr marL="0" indent="0">
              <a:lnSpc>
                <a:spcPct val="120000"/>
              </a:lnSpc>
              <a:buNone/>
            </a:pPr>
            <a:endParaRPr lang="en-GB" sz="36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14338" name="Picture 2">
            <a:extLst>
              <a:ext uri="{FF2B5EF4-FFF2-40B4-BE49-F238E27FC236}">
                <a16:creationId xmlns:a16="http://schemas.microsoft.com/office/drawing/2014/main" id="{A711C4E4-FF55-10FF-4D08-BA0C2444E7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080" y="730592"/>
            <a:ext cx="5049962" cy="3570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lotted Section at Rs 2200/unit | Waveguide Components in Noida | ID:  21096070088">
            <a:extLst>
              <a:ext uri="{FF2B5EF4-FFF2-40B4-BE49-F238E27FC236}">
                <a16:creationId xmlns:a16="http://schemas.microsoft.com/office/drawing/2014/main" id="{241CC63F-7C33-075B-B841-3A35C7AA3E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1895" y="4118542"/>
            <a:ext cx="2708363" cy="270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14266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753" y="1452242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/>
              <a:t>Slide screw tuner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Tuning allows to match the </a:t>
            </a:r>
            <a:r>
              <a:rPr lang="en-GB" b="1" i="0" dirty="0">
                <a:effectLst/>
              </a:rPr>
              <a:t>resonant frequency of the cavity </a:t>
            </a:r>
            <a:r>
              <a:rPr lang="en-GB" b="0" i="0" dirty="0">
                <a:effectLst/>
              </a:rPr>
              <a:t>to the desired </a:t>
            </a:r>
            <a:r>
              <a:rPr lang="en-GB" b="1" i="0" dirty="0">
                <a:effectLst/>
              </a:rPr>
              <a:t>operating frequency, maximising energy transfer and efficiency</a:t>
            </a:r>
            <a:r>
              <a:rPr lang="en-GB" b="0" i="0" dirty="0">
                <a:effectLst/>
              </a:rPr>
              <a:t>.</a:t>
            </a:r>
            <a:endParaRPr lang="en-GB" b="1" i="0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b="0" i="0" dirty="0">
                <a:effectLst/>
              </a:rPr>
              <a:t>It is also used for </a:t>
            </a:r>
            <a:r>
              <a:rPr lang="en-GB" b="1" i="0" dirty="0">
                <a:effectLst/>
              </a:rPr>
              <a:t>impedance matching </a:t>
            </a:r>
            <a:r>
              <a:rPr lang="en-GB" b="0" i="0" dirty="0">
                <a:effectLst/>
              </a:rPr>
              <a:t>in the transmission lines.</a:t>
            </a:r>
          </a:p>
          <a:p>
            <a:pPr>
              <a:lnSpc>
                <a:spcPct val="120000"/>
              </a:lnSpc>
            </a:pPr>
            <a:r>
              <a:rPr lang="en-GB" dirty="0"/>
              <a:t>Impedance matching is achieved by </a:t>
            </a:r>
            <a:r>
              <a:rPr lang="en-GB" b="1" dirty="0"/>
              <a:t>tuning the screw.</a:t>
            </a:r>
          </a:p>
          <a:p>
            <a:pPr>
              <a:lnSpc>
                <a:spcPct val="120000"/>
              </a:lnSpc>
            </a:pPr>
            <a:r>
              <a:rPr lang="en-GB" dirty="0"/>
              <a:t>Used in radar systems to adjust power levels for testing or to protect sensitive components from high-power signals.</a:t>
            </a:r>
            <a:endParaRPr lang="en-GB" b="1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3074" name="Picture 2" descr="Slide Screw Tuners - everything RF">
            <a:extLst>
              <a:ext uri="{FF2B5EF4-FFF2-40B4-BE49-F238E27FC236}">
                <a16:creationId xmlns:a16="http://schemas.microsoft.com/office/drawing/2014/main" id="{61FBA4C4-75D3-85DE-7D32-24CDC679D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3556" y="5264806"/>
            <a:ext cx="2933700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7004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6" y="1188454"/>
            <a:ext cx="7232405" cy="4885775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dirty="0"/>
              <a:t>Circulator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It allows signal to travel in </a:t>
            </a:r>
            <a:r>
              <a:rPr lang="en-GB" dirty="0" err="1"/>
              <a:t>unidirection</a:t>
            </a:r>
            <a:r>
              <a:rPr lang="en-GB" dirty="0"/>
              <a:t>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dirty="0"/>
              <a:t>I</a:t>
            </a:r>
            <a:r>
              <a:rPr lang="en-GB" b="0" i="0" dirty="0">
                <a:effectLst/>
              </a:rPr>
              <a:t>t circulates the </a:t>
            </a:r>
            <a:r>
              <a:rPr lang="en-GB" b="1" i="0" dirty="0">
                <a:effectLst/>
              </a:rPr>
              <a:t>power entering a port to the next one.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b="0" i="0" dirty="0">
                <a:effectLst/>
              </a:rPr>
              <a:t>A signal applied to </a:t>
            </a:r>
            <a:r>
              <a:rPr lang="en-GB" b="1" i="0" dirty="0">
                <a:effectLst/>
              </a:rPr>
              <a:t>port 1 will be passed to port 2</a:t>
            </a:r>
            <a:r>
              <a:rPr lang="en-GB" b="0" i="0" dirty="0">
                <a:effectLst/>
              </a:rPr>
              <a:t>. A signal input to </a:t>
            </a:r>
            <a:r>
              <a:rPr lang="en-GB" b="1" i="0" dirty="0">
                <a:effectLst/>
              </a:rPr>
              <a:t>port 2 will pass to port 3, </a:t>
            </a:r>
            <a:r>
              <a:rPr lang="en-GB" b="0" i="0" dirty="0">
                <a:effectLst/>
              </a:rPr>
              <a:t>but </a:t>
            </a:r>
            <a:r>
              <a:rPr lang="en-GB" b="1" i="0" dirty="0">
                <a:effectLst/>
              </a:rPr>
              <a:t>not back to port 1. 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b="0" i="0" dirty="0">
                <a:effectLst/>
              </a:rPr>
              <a:t>An input to port 3 will pass to port 1, but not in reverse to port 2.</a:t>
            </a:r>
          </a:p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b="0" i="0" dirty="0">
                <a:effectLst/>
              </a:rPr>
              <a:t>The ideal circulator will </a:t>
            </a:r>
            <a:r>
              <a:rPr lang="en-GB" b="1" i="0" dirty="0">
                <a:effectLst/>
              </a:rPr>
              <a:t>transfer all the power from one port to the required port</a:t>
            </a:r>
            <a:r>
              <a:rPr lang="en-GB" b="0" i="0" dirty="0">
                <a:effectLst/>
              </a:rPr>
              <a:t>, and none to any other. 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17410" name="Picture 2">
            <a:extLst>
              <a:ext uri="{FF2B5EF4-FFF2-40B4-BE49-F238E27FC236}">
                <a16:creationId xmlns:a16="http://schemas.microsoft.com/office/drawing/2014/main" id="{68A96666-6AF4-9464-A3E3-791446F66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3153" y="801056"/>
            <a:ext cx="4068989" cy="2830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Concept of a basic RF circulator used for microwave RF circuit design">
            <a:extLst>
              <a:ext uri="{FF2B5EF4-FFF2-40B4-BE49-F238E27FC236}">
                <a16:creationId xmlns:a16="http://schemas.microsoft.com/office/drawing/2014/main" id="{A77F79D9-F6D4-B1C6-F963-573A2E66118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7416" name="Picture 8" descr="RF / Microwave Circulator / Isolator » Electronics Notes">
            <a:extLst>
              <a:ext uri="{FF2B5EF4-FFF2-40B4-BE49-F238E27FC236}">
                <a16:creationId xmlns:a16="http://schemas.microsoft.com/office/drawing/2014/main" id="{79424E6E-38C9-4D91-65B0-5D35F2FBEA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5567" y="3763524"/>
            <a:ext cx="3076575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A4962A4-98C1-E2D2-EA3A-732C28D7B0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13382" y="5387759"/>
            <a:ext cx="2067956" cy="1470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8476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074B9-D39D-EF2E-693D-0569FF8E8B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F8B00-FD67-8457-62F6-2A97371A8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8BB23-D981-C296-696D-AEEA41521C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866" y="1188454"/>
            <a:ext cx="11592134" cy="4885775"/>
          </a:xfrm>
        </p:spPr>
        <p:txBody>
          <a:bodyPr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dirty="0"/>
              <a:t>Circulator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/>
              <a:t>Used in radar systems to isolate the transmitter and receiver, allowing the same antenna to transmit and receive signals.</a:t>
            </a:r>
            <a:endParaRPr lang="en-GB" sz="4000" b="1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B289995-5EB7-D9AC-6BB5-FA4697FE9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31F62E0-5E0E-1C04-7906-1FAC99DDD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AutoShape 4" descr="Concept of a basic RF circulator used for microwave RF circuit design">
            <a:extLst>
              <a:ext uri="{FF2B5EF4-FFF2-40B4-BE49-F238E27FC236}">
                <a16:creationId xmlns:a16="http://schemas.microsoft.com/office/drawing/2014/main" id="{131A38B1-E4B2-CF72-7800-821F01532E0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0592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i="0" dirty="0">
                <a:effectLst/>
              </a:rPr>
              <a:t>Isolator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solidFill>
                  <a:srgbClr val="202124"/>
                </a:solidFill>
                <a:effectLst/>
              </a:rPr>
              <a:t>A two-port device that transmits microwave or radio frequency power in one direction.</a:t>
            </a:r>
          </a:p>
          <a:p>
            <a:pPr>
              <a:lnSpc>
                <a:spcPct val="120000"/>
              </a:lnSpc>
            </a:pPr>
            <a:r>
              <a:rPr lang="en-GB" b="1" i="0" dirty="0">
                <a:solidFill>
                  <a:srgbClr val="202124"/>
                </a:solidFill>
                <a:effectLst/>
              </a:rPr>
              <a:t>Isolates the unwanted reflected signals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which may cause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damage to the RF transmitter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and other units.</a:t>
            </a:r>
          </a:p>
          <a:p>
            <a:pPr>
              <a:lnSpc>
                <a:spcPct val="120000"/>
              </a:lnSpc>
            </a:pPr>
            <a:r>
              <a:rPr lang="en-GB" dirty="0"/>
              <a:t>Protects radar transmitters from back reflections, ensuring stable operation.</a:t>
            </a:r>
            <a:endParaRPr lang="en-GB" sz="40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4098" name="Picture 2" descr="Circulator &amp; Isolator - Precision Microwave">
            <a:extLst>
              <a:ext uri="{FF2B5EF4-FFF2-40B4-BE49-F238E27FC236}">
                <a16:creationId xmlns:a16="http://schemas.microsoft.com/office/drawing/2014/main" id="{1E4C8E55-BE4C-E4FE-00E5-39450A0C4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1627" y="4465159"/>
            <a:ext cx="3807697" cy="263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UHF 600~800MHz 100W UIY Isolators RF ...">
            <a:extLst>
              <a:ext uri="{FF2B5EF4-FFF2-40B4-BE49-F238E27FC236}">
                <a16:creationId xmlns:a16="http://schemas.microsoft.com/office/drawing/2014/main" id="{24B1F6DD-8906-A11E-C831-42D5E98F8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4288" y="5049864"/>
            <a:ext cx="1777042" cy="1777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64966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935" y="1291868"/>
            <a:ext cx="7247251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effectLst/>
              </a:rPr>
              <a:t>Phase shifter</a:t>
            </a:r>
          </a:p>
          <a:p>
            <a:pPr>
              <a:lnSpc>
                <a:spcPct val="120000"/>
              </a:lnSpc>
            </a:pPr>
            <a:r>
              <a:rPr lang="en-GB" dirty="0"/>
              <a:t>P</a:t>
            </a:r>
            <a:r>
              <a:rPr lang="en-GB" i="0" dirty="0">
                <a:effectLst/>
              </a:rPr>
              <a:t>assive</a:t>
            </a:r>
            <a:r>
              <a:rPr lang="en-GB" b="1" i="0" dirty="0">
                <a:effectLst/>
              </a:rPr>
              <a:t> microwave devices that change the phase angle of an Electromagnetic signal</a:t>
            </a:r>
            <a:r>
              <a:rPr lang="en-GB" b="0" i="0" dirty="0">
                <a:effectLst/>
              </a:rPr>
              <a:t>. </a:t>
            </a:r>
          </a:p>
          <a:p>
            <a:pPr>
              <a:lnSpc>
                <a:spcPct val="120000"/>
              </a:lnSpc>
            </a:pPr>
            <a:r>
              <a:rPr lang="en-GB" dirty="0"/>
              <a:t>It </a:t>
            </a:r>
            <a:r>
              <a:rPr lang="en-GB" b="0" i="0" dirty="0">
                <a:effectLst/>
              </a:rPr>
              <a:t>operate on the principle of </a:t>
            </a:r>
            <a:r>
              <a:rPr lang="en-GB" b="1" i="0" dirty="0">
                <a:effectLst/>
              </a:rPr>
              <a:t>changing the relative delay of the signal,</a:t>
            </a:r>
            <a:r>
              <a:rPr lang="en-GB" b="0" i="0" dirty="0">
                <a:effectLst/>
              </a:rPr>
              <a:t> which results in a </a:t>
            </a:r>
            <a:r>
              <a:rPr lang="en-GB" b="1" i="0" dirty="0">
                <a:effectLst/>
              </a:rPr>
              <a:t>change in phase</a:t>
            </a:r>
          </a:p>
          <a:p>
            <a:pPr>
              <a:lnSpc>
                <a:spcPct val="120000"/>
              </a:lnSpc>
            </a:pPr>
            <a:r>
              <a:rPr lang="en-GB" dirty="0"/>
              <a:t>Critical in </a:t>
            </a:r>
            <a:r>
              <a:rPr lang="en-GB" b="1" dirty="0"/>
              <a:t>phased-array radar </a:t>
            </a:r>
            <a:r>
              <a:rPr lang="en-GB" dirty="0"/>
              <a:t>systems to steer beams electronically without moving the antenna.</a:t>
            </a:r>
            <a:endParaRPr lang="en-GB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21506" name="Picture 2">
            <a:extLst>
              <a:ext uri="{FF2B5EF4-FFF2-40B4-BE49-F238E27FC236}">
                <a16:creationId xmlns:a16="http://schemas.microsoft.com/office/drawing/2014/main" id="{867A1ABC-CE65-92C9-A9E3-B643159D8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838" y="1805118"/>
            <a:ext cx="4367530" cy="372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Analog Phase Shifters from Pasternack">
            <a:extLst>
              <a:ext uri="{FF2B5EF4-FFF2-40B4-BE49-F238E27FC236}">
                <a16:creationId xmlns:a16="http://schemas.microsoft.com/office/drawing/2014/main" id="{C33A22F9-8086-E47B-3275-BB679CF18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1440" y="4816117"/>
            <a:ext cx="2390775" cy="190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0776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8608" y="1112451"/>
            <a:ext cx="11514784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/>
              <a:t>4 port - Directional Coupler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A directional coupler is designed to </a:t>
            </a:r>
            <a:r>
              <a:rPr lang="en-GB" sz="2400" b="1" i="0" dirty="0">
                <a:effectLst/>
              </a:rPr>
              <a:t>couple a fraction of the power traveling in one transmission line to another.</a:t>
            </a:r>
          </a:p>
          <a:p>
            <a:pPr>
              <a:lnSpc>
                <a:spcPct val="120000"/>
              </a:lnSpc>
            </a:pPr>
            <a:r>
              <a:rPr lang="en-GB" sz="2400" dirty="0"/>
              <a:t>It</a:t>
            </a:r>
            <a:r>
              <a:rPr lang="en-GB" sz="2400" b="0" i="0" dirty="0">
                <a:effectLst/>
              </a:rPr>
              <a:t> is a </a:t>
            </a:r>
            <a:r>
              <a:rPr lang="en-GB" sz="2400" b="1" i="0" dirty="0">
                <a:effectLst/>
              </a:rPr>
              <a:t>4-port device, </a:t>
            </a:r>
            <a:r>
              <a:rPr lang="en-GB" sz="2400" b="0" i="0" dirty="0">
                <a:effectLst/>
              </a:rPr>
              <a:t>used to sample a </a:t>
            </a:r>
            <a:r>
              <a:rPr lang="en-GB" sz="2400" b="1" i="0" dirty="0">
                <a:effectLst/>
              </a:rPr>
              <a:t>small amount of input signal power </a:t>
            </a:r>
            <a:r>
              <a:rPr lang="en-GB" sz="2400" b="0" i="0" dirty="0">
                <a:effectLst/>
              </a:rPr>
              <a:t>for </a:t>
            </a:r>
            <a:r>
              <a:rPr lang="en-GB" sz="2400" b="1" i="0" dirty="0">
                <a:effectLst/>
              </a:rPr>
              <a:t>measurement purposes</a:t>
            </a:r>
            <a:r>
              <a:rPr lang="en-GB" sz="2400" b="0" i="0" dirty="0">
                <a:effectLst/>
              </a:rPr>
              <a:t>. </a:t>
            </a:r>
            <a:endParaRPr lang="en-GB" sz="2400" dirty="0"/>
          </a:p>
          <a:p>
            <a:pPr>
              <a:lnSpc>
                <a:spcPct val="120000"/>
              </a:lnSpc>
            </a:pPr>
            <a:r>
              <a:rPr lang="en-GB" sz="2400" dirty="0"/>
              <a:t>Used in radar systems to </a:t>
            </a:r>
            <a:r>
              <a:rPr lang="en-GB" sz="2400" b="1" dirty="0"/>
              <a:t>monitor transmitted and reflected </a:t>
            </a:r>
            <a:r>
              <a:rPr lang="en-GB" sz="2400" dirty="0"/>
              <a:t>power for diagnostics and performance optimisation.</a:t>
            </a:r>
          </a:p>
          <a:p>
            <a:pPr>
              <a:lnSpc>
                <a:spcPct val="120000"/>
              </a:lnSpc>
            </a:pPr>
            <a:endParaRPr lang="en-GB" sz="24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22530" name="Picture 2">
            <a:extLst>
              <a:ext uri="{FF2B5EF4-FFF2-40B4-BE49-F238E27FC236}">
                <a16:creationId xmlns:a16="http://schemas.microsoft.com/office/drawing/2014/main" id="{099CE1A8-0F57-BF33-7363-0BC252B4E0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5322" y="3985491"/>
            <a:ext cx="4448070" cy="2936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Power dividers and directional couplers ...">
            <a:extLst>
              <a:ext uri="{FF2B5EF4-FFF2-40B4-BE49-F238E27FC236}">
                <a16:creationId xmlns:a16="http://schemas.microsoft.com/office/drawing/2014/main" id="{5363BCD2-5D9D-859B-6EFF-F038B59C5F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236" y="5255281"/>
            <a:ext cx="291465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73785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1F1905-4C23-CD4D-BB3A-4EE632AB96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A73AD-18D9-D281-A4BC-0BF8656D8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298BD-471A-38FC-9B82-03792D1FA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608" y="1112451"/>
            <a:ext cx="11514784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/>
              <a:t>Directional Coupler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Port 1</a:t>
            </a:r>
            <a:r>
              <a:rPr lang="en-GB" sz="2400" b="0" i="0" dirty="0">
                <a:effectLst/>
              </a:rPr>
              <a:t> is the </a:t>
            </a:r>
            <a:r>
              <a:rPr lang="en-GB" sz="2400" b="1" i="0" dirty="0">
                <a:effectLst/>
              </a:rPr>
              <a:t>input port, 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port 2 </a:t>
            </a:r>
            <a:r>
              <a:rPr lang="en-GB" sz="2400" b="0" i="0" dirty="0">
                <a:effectLst/>
              </a:rPr>
              <a:t>is the </a:t>
            </a:r>
            <a:r>
              <a:rPr lang="en-GB" sz="2400" b="1" i="0" dirty="0">
                <a:effectLst/>
              </a:rPr>
              <a:t>output port</a:t>
            </a:r>
            <a:r>
              <a:rPr lang="en-GB" sz="2400" b="0" i="0" dirty="0">
                <a:effectLst/>
              </a:rPr>
              <a:t>, 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port 3</a:t>
            </a:r>
            <a:r>
              <a:rPr lang="en-GB" sz="2400" b="0" i="0" dirty="0">
                <a:effectLst/>
              </a:rPr>
              <a:t> is the </a:t>
            </a:r>
            <a:r>
              <a:rPr lang="en-GB" sz="2400" b="1" i="0" dirty="0">
                <a:effectLst/>
              </a:rPr>
              <a:t>isolated/terminated</a:t>
            </a:r>
            <a:r>
              <a:rPr lang="en-GB" sz="2400" i="0" dirty="0">
                <a:effectLst/>
              </a:rPr>
              <a:t> port</a:t>
            </a:r>
            <a:r>
              <a:rPr lang="en-GB" sz="2400" b="0" i="0" dirty="0">
                <a:effectLst/>
              </a:rPr>
              <a:t>.</a:t>
            </a:r>
            <a:r>
              <a:rPr lang="en-GB" sz="2400" b="1" i="0" dirty="0">
                <a:effectLst/>
              </a:rPr>
              <a:t>,</a:t>
            </a:r>
            <a:endParaRPr lang="en-GB" sz="2400" b="0" i="0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port 4</a:t>
            </a:r>
            <a:r>
              <a:rPr lang="en-GB" sz="2400" b="0" i="0" dirty="0">
                <a:effectLst/>
              </a:rPr>
              <a:t> is the </a:t>
            </a:r>
            <a:r>
              <a:rPr lang="en-GB" sz="2400" b="1" i="0" dirty="0">
                <a:effectLst/>
              </a:rPr>
              <a:t>coupled port</a:t>
            </a:r>
            <a:endParaRPr lang="en-GB" sz="2400" b="0" i="0" dirty="0">
              <a:effectLst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4E7CBB8-239B-DF6D-A478-18242B201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CB13D65-F3A0-B055-D27D-6B9C45241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263283-C69B-B6F4-F8AD-19E7DDDB5B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5083" y="2886739"/>
            <a:ext cx="5848309" cy="2931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5200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8608" y="1112451"/>
            <a:ext cx="11514784" cy="5256224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dirty="0"/>
              <a:t>Directional Coupler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000" b="1" i="0" dirty="0">
                <a:effectLst/>
              </a:rPr>
              <a:t>Input at Port 1: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When Input signal is given to </a:t>
            </a:r>
            <a:r>
              <a:rPr lang="en-GB" sz="3000" b="1" i="0" dirty="0">
                <a:effectLst/>
              </a:rPr>
              <a:t>port 1</a:t>
            </a:r>
            <a:r>
              <a:rPr lang="en-GB" sz="3000" b="0" i="0" dirty="0">
                <a:effectLst/>
              </a:rPr>
              <a:t>, the signal appears at </a:t>
            </a:r>
            <a:r>
              <a:rPr lang="en-GB" sz="3000" b="1" i="0" dirty="0">
                <a:effectLst/>
              </a:rPr>
              <a:t>port 2 </a:t>
            </a:r>
            <a:r>
              <a:rPr lang="en-GB" sz="3000" i="0" dirty="0">
                <a:effectLst/>
              </a:rPr>
              <a:t>and</a:t>
            </a:r>
            <a:r>
              <a:rPr lang="en-GB" sz="3000" b="0" i="0" dirty="0">
                <a:effectLst/>
              </a:rPr>
              <a:t> a small portion </a:t>
            </a:r>
            <a:r>
              <a:rPr lang="en-GB" sz="3000" b="1" i="0" dirty="0">
                <a:effectLst/>
              </a:rPr>
              <a:t>of this signal is coupled to port 4</a:t>
            </a:r>
            <a:r>
              <a:rPr lang="en-GB" sz="3000" b="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No signal appears at </a:t>
            </a:r>
            <a:r>
              <a:rPr lang="en-GB" sz="3000" b="1" i="0" dirty="0">
                <a:effectLst/>
              </a:rPr>
              <a:t>port 3 </a:t>
            </a:r>
            <a:r>
              <a:rPr lang="en-GB" sz="3000" i="0" dirty="0">
                <a:effectLst/>
              </a:rPr>
              <a:t>(Signals which are not coupled to Port 2 and Port 3 will appear at Port 4)</a:t>
            </a:r>
            <a:r>
              <a:rPr lang="en-GB" sz="3000" b="0" i="0" dirty="0">
                <a:effectLst/>
              </a:rPr>
              <a:t>. 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The </a:t>
            </a:r>
            <a:r>
              <a:rPr lang="en-GB" sz="3000" b="1" i="0" dirty="0">
                <a:effectLst/>
              </a:rPr>
              <a:t>portion of the power coupled to port 4 </a:t>
            </a:r>
            <a:r>
              <a:rPr lang="en-GB" sz="3000" b="0" i="0" dirty="0">
                <a:effectLst/>
              </a:rPr>
              <a:t>depends on the coupling value of the coupler being used</a:t>
            </a:r>
            <a:r>
              <a:rPr lang="en-GB" sz="3000" b="0" i="0" dirty="0">
                <a:effectLst/>
                <a:latin typeface="Arial" panose="020B0604020202020204" pitchFamily="34" charset="0"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000" b="1" dirty="0"/>
              <a:t>Input at Port 2:</a:t>
            </a:r>
            <a:r>
              <a:rPr lang="en-GB" sz="3000" b="1" i="0" dirty="0">
                <a:effectLst/>
              </a:rPr>
              <a:t> </a:t>
            </a:r>
          </a:p>
          <a:p>
            <a:pPr>
              <a:lnSpc>
                <a:spcPct val="120000"/>
              </a:lnSpc>
            </a:pPr>
            <a:r>
              <a:rPr lang="en-GB" sz="3000" b="0" i="0" dirty="0">
                <a:effectLst/>
              </a:rPr>
              <a:t>When Input signal is at </a:t>
            </a:r>
            <a:r>
              <a:rPr lang="en-GB" sz="3000" b="1" i="0" dirty="0">
                <a:effectLst/>
              </a:rPr>
              <a:t>port 2</a:t>
            </a:r>
            <a:r>
              <a:rPr lang="en-GB" sz="3000" b="0" i="0" dirty="0">
                <a:effectLst/>
              </a:rPr>
              <a:t>, the signal appears at </a:t>
            </a:r>
            <a:r>
              <a:rPr lang="en-GB" sz="3000" b="1" i="0" dirty="0">
                <a:effectLst/>
              </a:rPr>
              <a:t>port 1, </a:t>
            </a:r>
            <a:r>
              <a:rPr lang="en-GB" sz="3000" i="0" dirty="0">
                <a:effectLst/>
              </a:rPr>
              <a:t>and</a:t>
            </a:r>
            <a:r>
              <a:rPr lang="en-GB" sz="3000" b="0" i="0" dirty="0">
                <a:effectLst/>
              </a:rPr>
              <a:t> a small portion </a:t>
            </a:r>
            <a:r>
              <a:rPr lang="en-GB" sz="3000" b="1" i="0" dirty="0">
                <a:effectLst/>
              </a:rPr>
              <a:t>of this signal is coupled to port 4 </a:t>
            </a:r>
            <a:r>
              <a:rPr lang="en-GB" sz="3000" b="0" i="0" dirty="0">
                <a:effectLst/>
              </a:rPr>
              <a:t>depends on the coupling value of the coupler being used</a:t>
            </a:r>
            <a:r>
              <a:rPr lang="en-GB" sz="3000" b="0" i="0" dirty="0">
                <a:effectLst/>
                <a:latin typeface="Arial" panose="020B0604020202020204" pitchFamily="34" charset="0"/>
              </a:rPr>
              <a:t>. </a:t>
            </a:r>
            <a:r>
              <a:rPr lang="en-GB" sz="3000" b="1" i="0" dirty="0">
                <a:effectLst/>
              </a:rPr>
              <a:t>No signal </a:t>
            </a:r>
            <a:r>
              <a:rPr lang="en-GB" sz="3000" b="0" i="0" dirty="0">
                <a:effectLst/>
              </a:rPr>
              <a:t>appears at </a:t>
            </a:r>
            <a:r>
              <a:rPr lang="en-GB" sz="3000" b="1" i="0" dirty="0">
                <a:effectLst/>
              </a:rPr>
              <a:t>port 3.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420929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b="1" dirty="0"/>
              <a:t>Magic Tee</a:t>
            </a:r>
          </a:p>
          <a:p>
            <a:pPr marL="0" indent="0" algn="l">
              <a:buNone/>
            </a:pPr>
            <a:r>
              <a:rPr lang="en-GB" b="0" i="0" dirty="0">
                <a:effectLst/>
              </a:rPr>
              <a:t>A </a:t>
            </a:r>
            <a:r>
              <a:rPr lang="en-GB" b="1" i="0" dirty="0">
                <a:effectLst/>
              </a:rPr>
              <a:t>Magic Tee or Hybrid Tee is a 4 port waveguide </a:t>
            </a:r>
            <a:r>
              <a:rPr lang="en-GB" b="0" i="0" dirty="0">
                <a:effectLst/>
              </a:rPr>
              <a:t>tee that is a combination of an </a:t>
            </a:r>
            <a:r>
              <a:rPr lang="en-GB" b="1" i="0" u="none" strike="noStrike" dirty="0">
                <a:effectLst/>
              </a:rPr>
              <a:t>E-Plane</a:t>
            </a:r>
            <a:r>
              <a:rPr lang="en-GB" b="1" i="0" dirty="0">
                <a:effectLst/>
              </a:rPr>
              <a:t> and </a:t>
            </a:r>
            <a:r>
              <a:rPr lang="en-GB" b="1" i="0" u="none" strike="noStrike" dirty="0">
                <a:effectLst/>
              </a:rPr>
              <a:t>H-Plane</a:t>
            </a:r>
            <a:r>
              <a:rPr lang="en-GB" b="1" i="0" dirty="0">
                <a:effectLst/>
              </a:rPr>
              <a:t> </a:t>
            </a:r>
            <a:r>
              <a:rPr lang="en-GB" b="0" i="0" dirty="0">
                <a:effectLst/>
              </a:rPr>
              <a:t>Waveguide Tee.</a:t>
            </a:r>
            <a:endParaRPr lang="en-GB" dirty="0"/>
          </a:p>
          <a:p>
            <a:pPr marL="0" indent="0" algn="l">
              <a:buNone/>
            </a:pPr>
            <a:r>
              <a:rPr lang="en-GB" dirty="0"/>
              <a:t>Used in radar systems for </a:t>
            </a:r>
            <a:r>
              <a:rPr lang="en-GB" b="1" dirty="0"/>
              <a:t>mixing signals or distributing power</a:t>
            </a:r>
            <a:r>
              <a:rPr lang="en-GB" dirty="0"/>
              <a:t>.</a:t>
            </a:r>
          </a:p>
          <a:p>
            <a:pPr marL="0" indent="0" algn="l">
              <a:buNone/>
            </a:pPr>
            <a:r>
              <a:rPr lang="en-GB" b="1" i="0" dirty="0">
                <a:effectLst/>
              </a:rPr>
              <a:t>A magic tee has four ports:</a:t>
            </a:r>
            <a:endParaRPr lang="en-GB" b="0" i="0" dirty="0"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Port 1 - Co-linear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Port 2 - Co-linear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Port 3 - Sum Port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Port 4 - Difference Port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6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pic>
        <p:nvPicPr>
          <p:cNvPr id="24580" name="Picture 4" descr="Magic Tees at Best Price in India">
            <a:extLst>
              <a:ext uri="{FF2B5EF4-FFF2-40B4-BE49-F238E27FC236}">
                <a16:creationId xmlns:a16="http://schemas.microsoft.com/office/drawing/2014/main" id="{F910F94D-6A40-4C7F-B02E-2539040E81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8238" y="3543981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16177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4" y="1329968"/>
            <a:ext cx="7597079" cy="525622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3200" b="1" i="0" dirty="0">
                <a:effectLst/>
              </a:rPr>
              <a:t>Operation of a Magic Tee:</a:t>
            </a:r>
            <a:endParaRPr lang="en-GB" sz="3200" b="0" i="0" dirty="0">
              <a:effectLst/>
            </a:endParaRPr>
          </a:p>
          <a:p>
            <a:pPr algn="l"/>
            <a:r>
              <a:rPr lang="en-GB" sz="2800" b="1" i="0" dirty="0">
                <a:effectLst/>
              </a:rPr>
              <a:t>Case 1: </a:t>
            </a:r>
            <a:r>
              <a:rPr lang="en-GB" sz="2800" b="0" i="0" dirty="0">
                <a:effectLst/>
              </a:rPr>
              <a:t>When </a:t>
            </a:r>
            <a:r>
              <a:rPr lang="en-GB" sz="2800" b="1" i="0" dirty="0">
                <a:effectLst/>
              </a:rPr>
              <a:t>two signals of equal magnitude </a:t>
            </a:r>
            <a:r>
              <a:rPr lang="en-GB" sz="2800" b="0" i="0" dirty="0">
                <a:effectLst/>
              </a:rPr>
              <a:t>are fed from </a:t>
            </a:r>
            <a:r>
              <a:rPr lang="en-GB" sz="2800" b="1" i="0" dirty="0">
                <a:effectLst/>
              </a:rPr>
              <a:t>port 1 and 2, </a:t>
            </a:r>
            <a:r>
              <a:rPr lang="en-GB" sz="2800" b="0" i="0" dirty="0">
                <a:effectLst/>
              </a:rPr>
              <a:t>we get a </a:t>
            </a:r>
            <a:r>
              <a:rPr lang="en-GB" sz="2800" b="1" i="0" dirty="0">
                <a:effectLst/>
              </a:rPr>
              <a:t>zero</a:t>
            </a:r>
            <a:r>
              <a:rPr lang="en-GB" sz="2800" b="0" i="0" dirty="0">
                <a:effectLst/>
              </a:rPr>
              <a:t> at </a:t>
            </a:r>
            <a:r>
              <a:rPr lang="en-GB" sz="2800" b="1" i="0" dirty="0">
                <a:effectLst/>
              </a:rPr>
              <a:t>port 4</a:t>
            </a:r>
            <a:r>
              <a:rPr lang="en-GB" sz="2800" b="0" i="0" dirty="0">
                <a:effectLst/>
              </a:rPr>
              <a:t> and the </a:t>
            </a:r>
            <a:r>
              <a:rPr lang="en-GB" sz="2800" b="1" i="0" dirty="0">
                <a:effectLst/>
              </a:rPr>
              <a:t>sum of the two signals at port 3</a:t>
            </a:r>
            <a:r>
              <a:rPr lang="en-GB" sz="2800" b="0" i="0" dirty="0">
                <a:effectLst/>
              </a:rPr>
              <a:t>.</a:t>
            </a:r>
          </a:p>
          <a:p>
            <a:pPr algn="l"/>
            <a:r>
              <a:rPr lang="en-GB" sz="2800" b="1" i="0" dirty="0">
                <a:effectLst/>
              </a:rPr>
              <a:t>Case 2:</a:t>
            </a:r>
            <a:r>
              <a:rPr lang="en-GB" sz="2800" b="0" i="0" dirty="0">
                <a:effectLst/>
              </a:rPr>
              <a:t> When a </a:t>
            </a:r>
            <a:r>
              <a:rPr lang="en-GB" sz="2800" b="1" i="0" dirty="0">
                <a:effectLst/>
              </a:rPr>
              <a:t>signal is fed through port </a:t>
            </a:r>
            <a:r>
              <a:rPr lang="en-GB" b="1" dirty="0"/>
              <a:t>3</a:t>
            </a:r>
            <a:r>
              <a:rPr lang="en-GB" sz="2800" b="0" i="0" dirty="0">
                <a:effectLst/>
              </a:rPr>
              <a:t>, it </a:t>
            </a:r>
            <a:r>
              <a:rPr lang="en-GB" sz="2800" b="1" i="0" dirty="0">
                <a:effectLst/>
              </a:rPr>
              <a:t>gets divided equally between port 1 &amp; 2 </a:t>
            </a:r>
            <a:r>
              <a:rPr lang="en-GB" sz="2800" b="0" i="0" dirty="0">
                <a:effectLst/>
              </a:rPr>
              <a:t>and </a:t>
            </a:r>
            <a:r>
              <a:rPr lang="en-GB" sz="2800" b="1" i="0" dirty="0">
                <a:effectLst/>
              </a:rPr>
              <a:t>both the outputs are in phase</a:t>
            </a:r>
            <a:r>
              <a:rPr lang="en-GB" sz="2800" b="0" i="0" dirty="0">
                <a:effectLst/>
              </a:rPr>
              <a:t>. </a:t>
            </a:r>
            <a:r>
              <a:rPr lang="en-GB" sz="2800" b="1" i="0" dirty="0">
                <a:effectLst/>
              </a:rPr>
              <a:t>No output</a:t>
            </a:r>
            <a:r>
              <a:rPr lang="en-GB" sz="2800" b="0" i="0" dirty="0">
                <a:effectLst/>
              </a:rPr>
              <a:t> from </a:t>
            </a:r>
            <a:r>
              <a:rPr lang="en-GB" sz="2800" b="1" i="0" dirty="0">
                <a:effectLst/>
              </a:rPr>
              <a:t>port 4</a:t>
            </a:r>
            <a:r>
              <a:rPr lang="en-GB" sz="2800" b="0" i="0" dirty="0">
                <a:effectLst/>
              </a:rPr>
              <a:t>.</a:t>
            </a:r>
          </a:p>
          <a:p>
            <a:pPr algn="l"/>
            <a:r>
              <a:rPr lang="en-GB" sz="2800" b="1" i="0" dirty="0">
                <a:effectLst/>
              </a:rPr>
              <a:t>Case 3:</a:t>
            </a:r>
            <a:r>
              <a:rPr lang="en-GB" sz="2800" b="0" i="0" dirty="0">
                <a:effectLst/>
              </a:rPr>
              <a:t> When a signal is </a:t>
            </a:r>
            <a:r>
              <a:rPr lang="en-GB" sz="2800" b="1" i="0" dirty="0">
                <a:effectLst/>
              </a:rPr>
              <a:t>fed through port 4</a:t>
            </a:r>
            <a:r>
              <a:rPr lang="en-GB" sz="2800" b="0" i="0" dirty="0">
                <a:effectLst/>
              </a:rPr>
              <a:t>, we get an </a:t>
            </a:r>
            <a:r>
              <a:rPr lang="en-GB" sz="2800" b="1" i="0" dirty="0">
                <a:effectLst/>
              </a:rPr>
              <a:t>output of equal magnitude but opposite phase at port 1 &amp; 2</a:t>
            </a:r>
            <a:r>
              <a:rPr lang="en-GB" sz="2800" b="0" i="0" dirty="0">
                <a:effectLst/>
              </a:rPr>
              <a:t> (the signals are </a:t>
            </a:r>
            <a:r>
              <a:rPr lang="en-GB" sz="2800" b="1" i="0" dirty="0">
                <a:effectLst/>
              </a:rPr>
              <a:t>180 degrees out of phase</a:t>
            </a:r>
            <a:r>
              <a:rPr lang="en-GB" sz="2800" b="0" i="0" dirty="0">
                <a:effectLst/>
              </a:rPr>
              <a:t>). </a:t>
            </a:r>
            <a:r>
              <a:rPr lang="en-GB" sz="2800" b="1" i="0" dirty="0">
                <a:effectLst/>
              </a:rPr>
              <a:t>Output</a:t>
            </a:r>
            <a:r>
              <a:rPr lang="en-GB" sz="2800" b="0" i="0" dirty="0">
                <a:effectLst/>
              </a:rPr>
              <a:t> at </a:t>
            </a:r>
            <a:r>
              <a:rPr lang="en-GB" sz="2800" b="1" i="0" dirty="0">
                <a:effectLst/>
              </a:rPr>
              <a:t>port 3 is zero</a:t>
            </a:r>
            <a:r>
              <a:rPr lang="en-GB" sz="2800" b="0" i="0" dirty="0">
                <a:effectLst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36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837AB5-DCDD-984E-5C38-D068B1802B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43698" y="3285460"/>
            <a:ext cx="3648302" cy="2184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23514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600" b="1" i="0" dirty="0">
                <a:effectLst/>
              </a:rPr>
              <a:t>Matched Termination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dirty="0">
                <a:solidFill>
                  <a:srgbClr val="282829"/>
                </a:solidFill>
              </a:rPr>
              <a:t>A</a:t>
            </a:r>
            <a:r>
              <a:rPr lang="en-GB" b="0" i="0" dirty="0">
                <a:solidFill>
                  <a:srgbClr val="282829"/>
                </a:solidFill>
                <a:effectLst/>
              </a:rPr>
              <a:t> slab of </a:t>
            </a:r>
            <a:r>
              <a:rPr lang="en-GB" b="1" i="0" dirty="0">
                <a:solidFill>
                  <a:srgbClr val="282829"/>
                </a:solidFill>
                <a:effectLst/>
              </a:rPr>
              <a:t>dielectric material is inserted </a:t>
            </a:r>
            <a:r>
              <a:rPr lang="en-GB" b="0" i="0" dirty="0">
                <a:solidFill>
                  <a:srgbClr val="282829"/>
                </a:solidFill>
                <a:effectLst/>
              </a:rPr>
              <a:t>in the </a:t>
            </a:r>
            <a:r>
              <a:rPr lang="en-GB" b="1" i="0" dirty="0">
                <a:solidFill>
                  <a:srgbClr val="282829"/>
                </a:solidFill>
                <a:effectLst/>
              </a:rPr>
              <a:t>end of the transmission line</a:t>
            </a:r>
            <a:r>
              <a:rPr lang="en-GB" b="0" i="0" dirty="0">
                <a:solidFill>
                  <a:srgbClr val="282829"/>
                </a:solidFill>
                <a:effectLst/>
              </a:rPr>
              <a:t>, this </a:t>
            </a:r>
            <a:r>
              <a:rPr lang="en-GB" b="1" i="0" dirty="0">
                <a:solidFill>
                  <a:srgbClr val="282829"/>
                </a:solidFill>
                <a:effectLst/>
              </a:rPr>
              <a:t>absorbs all the incident power </a:t>
            </a:r>
            <a:r>
              <a:rPr lang="en-GB" b="0" i="0" dirty="0">
                <a:solidFill>
                  <a:srgbClr val="282829"/>
                </a:solidFill>
                <a:effectLst/>
              </a:rPr>
              <a:t>giving </a:t>
            </a:r>
            <a:r>
              <a:rPr lang="en-GB" b="1" i="0" dirty="0">
                <a:solidFill>
                  <a:srgbClr val="282829"/>
                </a:solidFill>
                <a:effectLst/>
              </a:rPr>
              <a:t>no way for reflection</a:t>
            </a:r>
            <a:r>
              <a:rPr lang="en-GB" b="0" i="0" dirty="0">
                <a:solidFill>
                  <a:srgbClr val="282829"/>
                </a:solidFill>
                <a:effectLst/>
              </a:rPr>
              <a:t>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800" dirty="0"/>
              <a:t>Used in radar and communication systems to terminate unused ports and avoid signal reflections.</a:t>
            </a:r>
            <a:endParaRPr lang="en-GB" sz="4000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p:pic>
        <p:nvPicPr>
          <p:cNvPr id="11266" name="Picture 2" descr="Matched Termination : Amazon.in: Electronics">
            <a:extLst>
              <a:ext uri="{FF2B5EF4-FFF2-40B4-BE49-F238E27FC236}">
                <a16:creationId xmlns:a16="http://schemas.microsoft.com/office/drawing/2014/main" id="{61F9CDB9-80DC-108E-304A-D3D1939C30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4598" y="4153223"/>
            <a:ext cx="3250372" cy="2516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8939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208" y="1161239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solidFill>
                  <a:srgbClr val="222222"/>
                </a:solidFill>
                <a:effectLst/>
              </a:rPr>
              <a:t>Fiber optic connector: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400" b="1" i="1" dirty="0">
                <a:effectLst/>
              </a:rPr>
              <a:t>Cylindrical ferrule connectors</a:t>
            </a:r>
            <a:r>
              <a:rPr lang="en-GB" sz="2400" b="1" i="1" dirty="0"/>
              <a:t>:</a:t>
            </a:r>
            <a:endParaRPr lang="en-GB" sz="2400" b="1" i="1" dirty="0">
              <a:effectLst/>
            </a:endParaRPr>
          </a:p>
          <a:p>
            <a:pPr>
              <a:lnSpc>
                <a:spcPct val="120000"/>
              </a:lnSpc>
            </a:pPr>
            <a:r>
              <a:rPr lang="en-GB" sz="2000" b="0" i="0" dirty="0">
                <a:effectLst/>
              </a:rPr>
              <a:t>Use a </a:t>
            </a:r>
            <a:r>
              <a:rPr lang="en-GB" sz="2000" b="1" i="0" dirty="0">
                <a:effectLst/>
              </a:rPr>
              <a:t>cylindrical ferrule to align and hold the ends of optical </a:t>
            </a:r>
            <a:r>
              <a:rPr lang="en-GB" sz="2000" b="1" i="0" dirty="0" err="1">
                <a:effectLst/>
              </a:rPr>
              <a:t>fibers</a:t>
            </a:r>
            <a:r>
              <a:rPr lang="en-GB" sz="2000" b="1" i="0" dirty="0">
                <a:effectLst/>
              </a:rPr>
              <a:t> </a:t>
            </a:r>
            <a:r>
              <a:rPr lang="en-GB" sz="2000" b="0" i="0" dirty="0">
                <a:effectLst/>
              </a:rPr>
              <a:t>for efficient light transmission. </a:t>
            </a:r>
          </a:p>
          <a:p>
            <a:pPr>
              <a:lnSpc>
                <a:spcPct val="120000"/>
              </a:lnSpc>
            </a:pPr>
            <a:r>
              <a:rPr lang="en-GB" sz="2000" b="0" i="0" dirty="0">
                <a:effectLst/>
              </a:rPr>
              <a:t>The cylindrical ferrule serves as a precision component to </a:t>
            </a:r>
            <a:r>
              <a:rPr lang="en-GB" sz="2000" b="1" i="0" dirty="0">
                <a:effectLst/>
              </a:rPr>
              <a:t>ensure accurate </a:t>
            </a:r>
            <a:r>
              <a:rPr lang="en-GB" sz="2000" b="1" i="0" dirty="0" err="1">
                <a:effectLst/>
              </a:rPr>
              <a:t>fiber</a:t>
            </a:r>
            <a:r>
              <a:rPr lang="en-GB" sz="2000" b="1" i="0" dirty="0">
                <a:effectLst/>
              </a:rPr>
              <a:t> alignment and low insertion loss.</a:t>
            </a:r>
            <a:endParaRPr lang="en-GB" sz="3200" b="1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810450-8D27-AA7B-4606-66F1C549D0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32549" y="4088919"/>
            <a:ext cx="5747658" cy="2682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9445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208" y="1161239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>
                <a:solidFill>
                  <a:srgbClr val="222222"/>
                </a:solidFill>
                <a:effectLst/>
              </a:rPr>
              <a:t>Fiber optic connector: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400" b="1" i="1" dirty="0">
                <a:effectLst/>
              </a:rPr>
              <a:t>Duplex and Multiple </a:t>
            </a:r>
            <a:r>
              <a:rPr lang="en-GB" sz="2400" b="1" i="1" dirty="0" err="1">
                <a:effectLst/>
              </a:rPr>
              <a:t>fiberconnectors</a:t>
            </a:r>
            <a:r>
              <a:rPr lang="en-GB" sz="2400" b="1" i="1" dirty="0"/>
              <a:t>:</a:t>
            </a:r>
          </a:p>
          <a:p>
            <a:pPr>
              <a:lnSpc>
                <a:spcPct val="120000"/>
              </a:lnSpc>
            </a:pPr>
            <a:r>
              <a:rPr lang="en-GB" sz="2400" b="1" i="0" dirty="0">
                <a:effectLst/>
              </a:rPr>
              <a:t>Connection of two or more optical </a:t>
            </a:r>
            <a:r>
              <a:rPr lang="en-GB" sz="2400" b="1" i="0" dirty="0" err="1">
                <a:effectLst/>
              </a:rPr>
              <a:t>fibers</a:t>
            </a:r>
            <a:r>
              <a:rPr lang="en-GB" sz="2400" b="1" i="0" dirty="0">
                <a:effectLst/>
              </a:rPr>
              <a:t> </a:t>
            </a:r>
            <a:r>
              <a:rPr lang="en-GB" sz="2400" b="0" i="0" dirty="0">
                <a:effectLst/>
              </a:rPr>
              <a:t>in a </a:t>
            </a:r>
            <a:r>
              <a:rPr lang="en-GB" sz="2400" b="1" i="0" dirty="0">
                <a:effectLst/>
              </a:rPr>
              <a:t>single connector interface. </a:t>
            </a:r>
          </a:p>
          <a:p>
            <a:pPr>
              <a:lnSpc>
                <a:spcPct val="120000"/>
              </a:lnSpc>
            </a:pPr>
            <a:r>
              <a:rPr lang="en-GB" sz="2400" b="0" i="0" dirty="0">
                <a:effectLst/>
              </a:rPr>
              <a:t>Provide a means to </a:t>
            </a:r>
            <a:r>
              <a:rPr lang="en-GB" sz="2400" b="1" i="0" dirty="0">
                <a:effectLst/>
              </a:rPr>
              <a:t>transmit and receive signals simultaneously </a:t>
            </a:r>
            <a:r>
              <a:rPr lang="en-GB" sz="2400" b="0" i="0" dirty="0">
                <a:effectLst/>
              </a:rPr>
              <a:t>or by enabling the connection of multiple </a:t>
            </a:r>
            <a:r>
              <a:rPr lang="en-GB" sz="2400" b="0" i="0" dirty="0" err="1">
                <a:effectLst/>
              </a:rPr>
              <a:t>fibers</a:t>
            </a:r>
            <a:r>
              <a:rPr lang="en-GB" sz="2400" b="0" i="0" dirty="0">
                <a:effectLst/>
              </a:rPr>
              <a:t> within the </a:t>
            </a:r>
            <a:r>
              <a:rPr lang="en-GB" sz="2400" b="1" i="0" dirty="0">
                <a:effectLst/>
              </a:rPr>
              <a:t>same connector housing</a:t>
            </a:r>
            <a:r>
              <a:rPr lang="en-GB" sz="2400" b="0" i="0" dirty="0">
                <a:effectLst/>
              </a:rPr>
              <a:t>.</a:t>
            </a:r>
            <a:endParaRPr lang="en-GB" sz="3600" b="1" i="1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6146" name="Picture 2" descr="RS PRO LC to SC Duplex Multi Mode OM1 Fibre Optic Cable, 62.5/125μm,  Orange, 2m | RS">
            <a:extLst>
              <a:ext uri="{FF2B5EF4-FFF2-40B4-BE49-F238E27FC236}">
                <a16:creationId xmlns:a16="http://schemas.microsoft.com/office/drawing/2014/main" id="{974D8410-E8F5-5F08-4C9E-18B3E0E756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7813" y="4512129"/>
            <a:ext cx="284797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477C19-7895-1CCF-8C16-AE4919294D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8255" y="4512129"/>
            <a:ext cx="2856782" cy="1794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9685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200" b="1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 optic Couplers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222222"/>
                </a:solidFill>
                <a:effectLst/>
              </a:rPr>
              <a:t>Connect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three or more </a:t>
            </a:r>
            <a:r>
              <a:rPr lang="en-GB" b="1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b="1" i="0" dirty="0">
                <a:solidFill>
                  <a:srgbClr val="222222"/>
                </a:solidFill>
                <a:effectLst/>
              </a:rPr>
              <a:t> ends, dividing one input between two or more outputs, or combining two or more inputs into one output. </a:t>
            </a:r>
          </a:p>
          <a:p>
            <a:pPr>
              <a:lnSpc>
                <a:spcPct val="120000"/>
              </a:lnSpc>
            </a:pPr>
            <a:r>
              <a:rPr lang="en-GB" b="0" i="0" dirty="0">
                <a:solidFill>
                  <a:srgbClr val="222222"/>
                </a:solidFill>
                <a:effectLst/>
              </a:rPr>
              <a:t>This device allows the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transmission of light waves through multiple paths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</a:t>
            </a:r>
            <a:endParaRPr lang="en-GB" b="0" i="0" dirty="0"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6956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lnSpc>
                <a:spcPct val="100000"/>
              </a:lnSpc>
              <a:buNone/>
            </a:pPr>
            <a:r>
              <a:rPr lang="en-GB" b="1" i="0" dirty="0">
                <a:solidFill>
                  <a:srgbClr val="222222"/>
                </a:solidFill>
                <a:effectLst/>
              </a:rPr>
              <a:t>Couplers</a:t>
            </a:r>
          </a:p>
          <a:p>
            <a:pPr marL="0" indent="0" algn="l" fontAlgn="base">
              <a:lnSpc>
                <a:spcPct val="100000"/>
              </a:lnSpc>
              <a:buNone/>
            </a:pPr>
            <a:r>
              <a:rPr lang="en-GB" b="1" dirty="0"/>
              <a:t>Distributes light from a </a:t>
            </a:r>
            <a:r>
              <a:rPr lang="en-GB" b="1" dirty="0" err="1"/>
              <a:t>fiber</a:t>
            </a:r>
            <a:r>
              <a:rPr lang="en-GB" b="1" dirty="0"/>
              <a:t> into one or more branch </a:t>
            </a:r>
            <a:r>
              <a:rPr lang="en-GB" b="1" dirty="0" err="1"/>
              <a:t>fibers</a:t>
            </a:r>
            <a:endParaRPr lang="en-GB" b="1" i="0" dirty="0">
              <a:solidFill>
                <a:srgbClr val="222222"/>
              </a:solidFill>
              <a:effectLst/>
            </a:endParaRPr>
          </a:p>
          <a:p>
            <a:r>
              <a:rPr lang="en-GB" b="1" dirty="0"/>
              <a:t>Core Interaction Type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Core interaction occurs through the </a:t>
            </a:r>
            <a:r>
              <a:rPr lang="en-GB" b="1" dirty="0" err="1"/>
              <a:t>fiber</a:t>
            </a:r>
            <a:r>
              <a:rPr lang="en-GB" b="1" dirty="0"/>
              <a:t> core cross-section</a:t>
            </a:r>
            <a:r>
              <a:rPr lang="en-GB" dirty="0"/>
              <a:t>. This is achieved by directly </a:t>
            </a:r>
            <a:r>
              <a:rPr lang="en-GB" b="1" dirty="0"/>
              <a:t>butt-jointing the </a:t>
            </a:r>
            <a:r>
              <a:rPr lang="en-GB" b="1" dirty="0" err="1"/>
              <a:t>fibers</a:t>
            </a:r>
            <a:r>
              <a:rPr lang="en-GB" b="1" dirty="0"/>
              <a:t> </a:t>
            </a:r>
            <a:r>
              <a:rPr lang="en-GB" dirty="0"/>
              <a:t>or using imaging optics to align and couple them.</a:t>
            </a:r>
          </a:p>
          <a:p>
            <a:r>
              <a:rPr lang="en-GB" b="1" dirty="0"/>
              <a:t>Surface Interaction Type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Surface interaction occurs through the </a:t>
            </a:r>
            <a:r>
              <a:rPr lang="en-GB" b="1" dirty="0" err="1"/>
              <a:t>fiber</a:t>
            </a:r>
            <a:r>
              <a:rPr lang="en-GB" b="1" dirty="0"/>
              <a:t> surface</a:t>
            </a:r>
            <a:r>
              <a:rPr lang="en-GB" dirty="0"/>
              <a:t>, perpendicular to its axis. This involves converting guided core modes into cladding and refracted modes, enabling a power-sharing mechanism.</a:t>
            </a:r>
          </a:p>
          <a:p>
            <a:pPr marL="0" indent="0" algn="l" fontAlgn="base">
              <a:lnSpc>
                <a:spcPct val="10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</a:rPr>
              <a:t> </a:t>
            </a:r>
          </a:p>
          <a:p>
            <a:pPr marL="0" indent="0" algn="l" fontAlgn="base">
              <a:lnSpc>
                <a:spcPct val="100000"/>
              </a:lnSpc>
              <a:buNone/>
            </a:pPr>
            <a:endParaRPr lang="en-GB" b="0" i="0" dirty="0">
              <a:solidFill>
                <a:srgbClr val="222222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25099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lnSpc>
                <a:spcPct val="10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</a:rPr>
              <a:t> </a:t>
            </a:r>
          </a:p>
          <a:p>
            <a:pPr marL="0" indent="0" algn="l" fontAlgn="base">
              <a:lnSpc>
                <a:spcPct val="100000"/>
              </a:lnSpc>
              <a:buNone/>
            </a:pPr>
            <a:endParaRPr lang="en-GB" b="0" i="0" dirty="0">
              <a:solidFill>
                <a:srgbClr val="222222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87F549-C297-F359-C478-BF98EFBBFC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9224" y="1966912"/>
            <a:ext cx="4733925" cy="292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1983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lnSpc>
                <a:spcPct val="100000"/>
              </a:lnSpc>
              <a:buNone/>
            </a:pPr>
            <a:r>
              <a:rPr lang="en-GB" b="0" i="0" dirty="0">
                <a:solidFill>
                  <a:srgbClr val="222222"/>
                </a:solidFill>
                <a:effectLst/>
              </a:rPr>
              <a:t>Types of </a:t>
            </a:r>
            <a:r>
              <a:rPr lang="en-GB" b="0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optic couplers include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splitters, combiners, X-couplers</a:t>
            </a:r>
          </a:p>
          <a:p>
            <a:pPr marL="0" indent="0" algn="l" fontAlgn="base">
              <a:lnSpc>
                <a:spcPct val="100000"/>
              </a:lnSpc>
              <a:buNone/>
            </a:pPr>
            <a:r>
              <a:rPr lang="en-GB" b="1" i="0" dirty="0" err="1">
                <a:solidFill>
                  <a:srgbClr val="222222"/>
                </a:solidFill>
                <a:effectLst/>
              </a:rPr>
              <a:t>Fiber</a:t>
            </a:r>
            <a:r>
              <a:rPr lang="en-GB" b="1" i="0" dirty="0">
                <a:solidFill>
                  <a:srgbClr val="222222"/>
                </a:solidFill>
                <a:effectLst/>
              </a:rPr>
              <a:t> optic splitters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 take an optical signal and supply two outputs. They can further be described as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Y-couplers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.</a:t>
            </a:r>
          </a:p>
          <a:p>
            <a:pPr algn="l" fontAlgn="base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222222"/>
                </a:solidFill>
                <a:effectLst/>
              </a:rPr>
              <a:t>Y-couplers</a:t>
            </a:r>
            <a:r>
              <a:rPr lang="en-GB" b="0" i="0" dirty="0">
                <a:solidFill>
                  <a:srgbClr val="222222"/>
                </a:solidFill>
                <a:effectLst/>
              </a:rPr>
              <a:t> have equal power distribution, meaning that the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two output signal each receive half of the transmitted power.</a:t>
            </a: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42445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endParaRPr lang="en-GB" sz="2400" b="0" i="0" dirty="0">
              <a:solidFill>
                <a:srgbClr val="222222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  <p:pic>
        <p:nvPicPr>
          <p:cNvPr id="27652" name="Picture 4" descr="What Is Fiber Optic Coupler and How Does It Work? | FS Community">
            <a:extLst>
              <a:ext uri="{FF2B5EF4-FFF2-40B4-BE49-F238E27FC236}">
                <a16:creationId xmlns:a16="http://schemas.microsoft.com/office/drawing/2014/main" id="{932F68D2-58B0-0A25-4674-8C4DFE5B0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1838" y="2972060"/>
            <a:ext cx="7620000" cy="2190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15940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5728" y="188607"/>
            <a:ext cx="6241301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865" y="1329968"/>
            <a:ext cx="11216503" cy="5256224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solidFill>
                  <a:srgbClr val="222222"/>
                </a:solidFill>
                <a:effectLst/>
              </a:rPr>
              <a:t>X-couplers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 carry out the function of a </a:t>
            </a:r>
            <a:r>
              <a:rPr lang="en-GB" sz="3200" b="1" i="0" dirty="0">
                <a:solidFill>
                  <a:srgbClr val="222222"/>
                </a:solidFill>
                <a:effectLst/>
              </a:rPr>
              <a:t>splitter and combiner 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in one package. </a:t>
            </a:r>
          </a:p>
          <a:p>
            <a:pPr marL="0" indent="0" algn="l" fontAlgn="base">
              <a:buNone/>
            </a:pPr>
            <a:r>
              <a:rPr lang="en-GB" sz="3200" dirty="0">
                <a:solidFill>
                  <a:srgbClr val="222222"/>
                </a:solidFill>
              </a:rPr>
              <a:t>A</a:t>
            </a:r>
            <a:r>
              <a:rPr lang="en-GB" sz="3200" b="0" i="0" dirty="0">
                <a:solidFill>
                  <a:srgbClr val="222222"/>
                </a:solidFill>
                <a:effectLst/>
              </a:rPr>
              <a:t> 2x2 coupler that combines the power of two signals and then divides the signal between two outputs.</a:t>
            </a:r>
            <a:endParaRPr lang="en-GB" sz="6000" b="0" i="0" dirty="0">
              <a:solidFill>
                <a:srgbClr val="222222"/>
              </a:solidFill>
              <a:effectLst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/>
              <a:t>Lecture - 6 / Electromagnetic Radiation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31746" name="Picture 2" descr="What Is Fiber Optic Coupler and How Does It Work? | FS Community">
            <a:extLst>
              <a:ext uri="{FF2B5EF4-FFF2-40B4-BE49-F238E27FC236}">
                <a16:creationId xmlns:a16="http://schemas.microsoft.com/office/drawing/2014/main" id="{7BC96628-EDD6-FB49-1E17-3BD7347E9E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670" y="4001860"/>
            <a:ext cx="7955195" cy="1255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682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- 6 / Electromagnetic Radiation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1969</Words>
  <Application>Microsoft Office PowerPoint</Application>
  <PresentationFormat>Widescreen</PresentationFormat>
  <Paragraphs>314</Paragraphs>
  <Slides>35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Calibri</vt:lpstr>
      <vt:lpstr>Calibri Light</vt:lpstr>
      <vt:lpstr>palatino linotype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Electromagnetic wave -   Generators</vt:lpstr>
      <vt:lpstr>Gunn Oscillator</vt:lpstr>
      <vt:lpstr>Gunn Oscillator</vt:lpstr>
      <vt:lpstr>Gunn Oscillator</vt:lpstr>
      <vt:lpstr>Gunn Oscillator</vt:lpstr>
      <vt:lpstr>Gunn Oscillator</vt:lpstr>
      <vt:lpstr>Gunn Oscillator</vt:lpstr>
      <vt:lpstr>Klystron - oscillator amplifier</vt:lpstr>
      <vt:lpstr>Klystron - oscillator amplifier</vt:lpstr>
      <vt:lpstr>Electromagnetic wave – Generators- Amplifiers</vt:lpstr>
      <vt:lpstr>Electromagnetic wave - Generators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Electromagnetic waveguides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116</cp:revision>
  <dcterms:created xsi:type="dcterms:W3CDTF">2021-03-09T15:35:42Z</dcterms:created>
  <dcterms:modified xsi:type="dcterms:W3CDTF">2025-02-03T13:34:38Z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