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2" r:id="rId1"/>
  </p:sldMasterIdLst>
  <p:handoutMasterIdLst>
    <p:handoutMasterId r:id="rId14"/>
  </p:handoutMasterIdLst>
  <p:sldIdLst>
    <p:sldId id="256" r:id="rId2"/>
    <p:sldId id="258" r:id="rId3"/>
    <p:sldId id="259" r:id="rId4"/>
    <p:sldId id="261" r:id="rId5"/>
    <p:sldId id="260" r:id="rId6"/>
    <p:sldId id="268" r:id="rId7"/>
    <p:sldId id="264" r:id="rId8"/>
    <p:sldId id="265" r:id="rId9"/>
    <p:sldId id="262" r:id="rId10"/>
    <p:sldId id="266" r:id="rId11"/>
    <p:sldId id="267" r:id="rId12"/>
    <p:sldId id="271" r:id="rId1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0" autoAdjust="0"/>
    <p:restoredTop sz="94660"/>
  </p:normalViewPr>
  <p:slideViewPr>
    <p:cSldViewPr snapToGrid="0">
      <p:cViewPr>
        <p:scale>
          <a:sx n="95" d="100"/>
          <a:sy n="95" d="100"/>
        </p:scale>
        <p:origin x="6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0E5137-3937-4FF2-B941-0DAB985E9A1F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13FCF1-9720-47C6-9057-508DBA17C6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4445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13517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65907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22280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4321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2364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3420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173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2188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96183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1180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273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F6D25-0CC8-413B-BFEA-744A0C0DF58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5247A62-3AC6-45BD-BD43-F3F32F056C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830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814" r:id="rId2"/>
    <p:sldLayoutId id="2147483815" r:id="rId3"/>
    <p:sldLayoutId id="2147483816" r:id="rId4"/>
    <p:sldLayoutId id="2147483817" r:id="rId5"/>
    <p:sldLayoutId id="2147483818" r:id="rId6"/>
    <p:sldLayoutId id="2147483819" r:id="rId7"/>
    <p:sldLayoutId id="2147483820" r:id="rId8"/>
    <p:sldLayoutId id="2147483821" r:id="rId9"/>
    <p:sldLayoutId id="2147483822" r:id="rId10"/>
    <p:sldLayoutId id="21474838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F588A-87F4-40D5-8819-A7212A92E1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8403" y="945912"/>
            <a:ext cx="8637073" cy="3424381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i="1" dirty="0" err="1"/>
              <a:t>Havruta</a:t>
            </a:r>
            <a:r>
              <a:rPr lang="en-GB" dirty="0"/>
              <a:t> Method of/for Interfaith Engagement</a:t>
            </a:r>
          </a:p>
        </p:txBody>
      </p:sp>
    </p:spTree>
    <p:extLst>
      <p:ext uri="{BB962C8B-B14F-4D97-AF65-F5344CB8AC3E}">
        <p14:creationId xmlns:p14="http://schemas.microsoft.com/office/powerpoint/2010/main" val="39439069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C014BF94-4DFC-4A65-99BF-76277891E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11">
            <a:extLst>
              <a:ext uri="{FF2B5EF4-FFF2-40B4-BE49-F238E27FC236}">
                <a16:creationId xmlns:a16="http://schemas.microsoft.com/office/drawing/2014/main" id="{F873EA42-E9E9-4806-A9F6-1718BE38B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9" name="Rectangle 13">
            <a:extLst>
              <a:ext uri="{FF2B5EF4-FFF2-40B4-BE49-F238E27FC236}">
                <a16:creationId xmlns:a16="http://schemas.microsoft.com/office/drawing/2014/main" id="{B255C7B1-10DA-4D61-B560-5E1F081B3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5">
            <a:extLst>
              <a:ext uri="{FF2B5EF4-FFF2-40B4-BE49-F238E27FC236}">
                <a16:creationId xmlns:a16="http://schemas.microsoft.com/office/drawing/2014/main" id="{A99D5523-0BC8-4D5A-871C-69C0725E7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7">
            <a:extLst>
              <a:ext uri="{FF2B5EF4-FFF2-40B4-BE49-F238E27FC236}">
                <a16:creationId xmlns:a16="http://schemas.microsoft.com/office/drawing/2014/main" id="{88C29B8B-A62C-43CE-92FF-12EAA1D0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0419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A27FD11-9556-48DF-8E2B-3280BA71CC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1" y="1485490"/>
            <a:ext cx="5849882" cy="389283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3E064D-9724-434B-9BD8-E5EC8EBDC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028" y="948706"/>
            <a:ext cx="4507707" cy="1049235"/>
          </a:xfrm>
        </p:spPr>
        <p:txBody>
          <a:bodyPr>
            <a:normAutofit/>
          </a:bodyPr>
          <a:lstStyle/>
          <a:p>
            <a:r>
              <a:rPr lang="en-GB" dirty="0"/>
              <a:t>Definition of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C83D3-CDB8-49CC-8F05-899AE1981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030" y="2167151"/>
            <a:ext cx="4503066" cy="3299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/>
              <a:t>Haverut</a:t>
            </a:r>
          </a:p>
          <a:p>
            <a:pPr marL="0" indent="0">
              <a:buNone/>
            </a:pPr>
            <a:r>
              <a:rPr lang="en-GB"/>
              <a:t>Rooted in the Hebrew word for ‘friend’ </a:t>
            </a:r>
            <a:r>
              <a:rPr lang="en-GB" i="1"/>
              <a:t>(haver), Haverut</a:t>
            </a:r>
            <a:r>
              <a:rPr lang="en-GB"/>
              <a:t> is a Jewish approach to reading Scripture, which acknowledges that the meaning of a given text can only be found with a friend – talking, listening and debating key issues.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2697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2">
            <a:extLst>
              <a:ext uri="{FF2B5EF4-FFF2-40B4-BE49-F238E27FC236}">
                <a16:creationId xmlns:a16="http://schemas.microsoft.com/office/drawing/2014/main" id="{C014BF94-4DFC-4A65-99BF-76277891E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F873EA42-E9E9-4806-A9F6-1718BE38B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B255C7B1-10DA-4D61-B560-5E1F081B3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99D5523-0BC8-4D5A-871C-69C0725E7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>
            <a:extLst>
              <a:ext uri="{FF2B5EF4-FFF2-40B4-BE49-F238E27FC236}">
                <a16:creationId xmlns:a16="http://schemas.microsoft.com/office/drawing/2014/main" id="{88C29B8B-A62C-43CE-92FF-12EAA1D01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0419" b="36564"/>
          <a:stretch/>
        </p:blipFill>
        <p:spPr>
          <a:xfrm>
            <a:off x="1125460" y="643464"/>
            <a:ext cx="4526280" cy="15544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9AAFD9-F9C1-4AD1-8DE2-5D56661D81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4410" y="736730"/>
            <a:ext cx="5679199" cy="42593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8B8F6A-AA87-46A5-A9DA-ADBB7B5AB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028" y="948706"/>
            <a:ext cx="4507707" cy="1049235"/>
          </a:xfrm>
        </p:spPr>
        <p:txBody>
          <a:bodyPr>
            <a:normAutofit/>
          </a:bodyPr>
          <a:lstStyle/>
          <a:p>
            <a:r>
              <a:rPr lang="en-GB" dirty="0"/>
              <a:t>Definition of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C9C50-54AD-4161-B731-BE56BE07E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030" y="2167151"/>
            <a:ext cx="4503066" cy="3299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Active Listening</a:t>
            </a:r>
          </a:p>
          <a:p>
            <a:pPr marL="0" indent="0">
              <a:buNone/>
            </a:pPr>
            <a:r>
              <a:rPr lang="en-GB" dirty="0"/>
              <a:t>Active listening is a communication technique that is used in counselling, training, and conflict resolution. It requires that the listener fully concentrate, understand, respond and then remember what is being said.</a:t>
            </a:r>
          </a:p>
        </p:txBody>
      </p:sp>
    </p:spTree>
    <p:extLst>
      <p:ext uri="{BB962C8B-B14F-4D97-AF65-F5344CB8AC3E}">
        <p14:creationId xmlns:p14="http://schemas.microsoft.com/office/powerpoint/2010/main" val="121834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9BB18-F0AA-46EB-A1FA-584B1FD95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Orit Kent’s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EE5EC-A2B6-4D89-BDB9-DC9FBE206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“I identified </a:t>
            </a:r>
            <a:r>
              <a:rPr lang="en-GB" i="1" dirty="0" err="1"/>
              <a:t>havruta</a:t>
            </a:r>
            <a:r>
              <a:rPr lang="en-GB" dirty="0"/>
              <a:t> as a complex and potentially powerful Jewish interpretive social learning practice involving norms, phases, moves and stances. It involves social interaction between two human partners, and meaning-making efforts involving three partners – two people and the text” (Kent, 2010).</a:t>
            </a:r>
          </a:p>
        </p:txBody>
      </p:sp>
    </p:spTree>
    <p:extLst>
      <p:ext uri="{BB962C8B-B14F-4D97-AF65-F5344CB8AC3E}">
        <p14:creationId xmlns:p14="http://schemas.microsoft.com/office/powerpoint/2010/main" val="3904981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5EA38-3BAD-4DFB-B971-B81A1D858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Practicalities of </a:t>
            </a:r>
            <a:r>
              <a:rPr lang="en-GB" i="1" dirty="0" err="1"/>
              <a:t>Havruta</a:t>
            </a:r>
            <a:r>
              <a:rPr lang="en-GB" dirty="0"/>
              <a:t>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D51A4-853E-49E4-8B57-2D06DAF74E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 the context of studying texts, the pairs …</a:t>
            </a:r>
          </a:p>
          <a:p>
            <a:r>
              <a:rPr lang="en-GB" b="1" dirty="0"/>
              <a:t>Sit </a:t>
            </a:r>
            <a:r>
              <a:rPr lang="en-GB" dirty="0"/>
              <a:t>with one another</a:t>
            </a:r>
          </a:p>
          <a:p>
            <a:r>
              <a:rPr lang="en-GB" b="1" dirty="0"/>
              <a:t>Read</a:t>
            </a:r>
            <a:r>
              <a:rPr lang="en-GB" dirty="0"/>
              <a:t> the text together</a:t>
            </a:r>
          </a:p>
          <a:p>
            <a:r>
              <a:rPr lang="en-GB" b="1" dirty="0"/>
              <a:t>Discuss</a:t>
            </a:r>
            <a:r>
              <a:rPr lang="en-GB" dirty="0"/>
              <a:t> its meaning</a:t>
            </a:r>
          </a:p>
          <a:p>
            <a:r>
              <a:rPr lang="en-GB" b="1" dirty="0"/>
              <a:t>Listen</a:t>
            </a:r>
            <a:r>
              <a:rPr lang="en-GB" dirty="0"/>
              <a:t> to one another</a:t>
            </a:r>
          </a:p>
          <a:p>
            <a:r>
              <a:rPr lang="en-GB" b="1" dirty="0"/>
              <a:t>Explore</a:t>
            </a:r>
            <a:r>
              <a:rPr lang="en-GB" dirty="0"/>
              <a:t> broader questions about life that the text raises</a:t>
            </a:r>
          </a:p>
        </p:txBody>
      </p:sp>
    </p:spTree>
    <p:extLst>
      <p:ext uri="{BB962C8B-B14F-4D97-AF65-F5344CB8AC3E}">
        <p14:creationId xmlns:p14="http://schemas.microsoft.com/office/powerpoint/2010/main" val="1841211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2">
            <a:extLst>
              <a:ext uri="{FF2B5EF4-FFF2-40B4-BE49-F238E27FC236}">
                <a16:creationId xmlns:a16="http://schemas.microsoft.com/office/drawing/2014/main" id="{B170D861-4049-43F4-BCF4-088470D3E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14">
            <a:extLst>
              <a:ext uri="{FF2B5EF4-FFF2-40B4-BE49-F238E27FC236}">
                <a16:creationId xmlns:a16="http://schemas.microsoft.com/office/drawing/2014/main" id="{187F4E96-4E7F-4215-89B9-A7EC454B0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34" name="Rectangle 16">
            <a:extLst>
              <a:ext uri="{FF2B5EF4-FFF2-40B4-BE49-F238E27FC236}">
                <a16:creationId xmlns:a16="http://schemas.microsoft.com/office/drawing/2014/main" id="{3D9C3684-6169-49E6-99BA-EF7340136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18">
            <a:extLst>
              <a:ext uri="{FF2B5EF4-FFF2-40B4-BE49-F238E27FC236}">
                <a16:creationId xmlns:a16="http://schemas.microsoft.com/office/drawing/2014/main" id="{56D3E787-6CA7-41C8-BA4E-172D478DA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" name="Group 20">
            <a:extLst>
              <a:ext uri="{FF2B5EF4-FFF2-40B4-BE49-F238E27FC236}">
                <a16:creationId xmlns:a16="http://schemas.microsoft.com/office/drawing/2014/main" id="{65380EB2-1B03-4BD9-8B98-B3A1DD7D0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77388" y="482171"/>
            <a:chExt cx="4074533" cy="5149101"/>
          </a:xfrm>
        </p:grpSpPr>
        <p:sp>
          <p:nvSpPr>
            <p:cNvPr id="37" name="Rectangle 21">
              <a:extLst>
                <a:ext uri="{FF2B5EF4-FFF2-40B4-BE49-F238E27FC236}">
                  <a16:creationId xmlns:a16="http://schemas.microsoft.com/office/drawing/2014/main" id="{2C72F72E-336B-4BAB-9CFA-E55224D40E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77388" y="482171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D6A7AAF-A2E1-4EFB-A032-F6D220F61D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47" y="812507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8" name="Content Placeholder 4">
            <a:extLst>
              <a:ext uri="{FF2B5EF4-FFF2-40B4-BE49-F238E27FC236}">
                <a16:creationId xmlns:a16="http://schemas.microsoft.com/office/drawing/2014/main" id="{09B16761-48D1-4E6C-B16E-4248D9C6735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06" b="1"/>
          <a:stretch/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39" name="Picture 24">
            <a:extLst>
              <a:ext uri="{FF2B5EF4-FFF2-40B4-BE49-F238E27FC236}">
                <a16:creationId xmlns:a16="http://schemas.microsoft.com/office/drawing/2014/main" id="{6BBBEE02-3B78-4C29-B8FF-45FBFF8FE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DDDE3A-D740-4687-BA81-4DC88BEE9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029" y="957221"/>
            <a:ext cx="5864018" cy="1049235"/>
          </a:xfrm>
        </p:spPr>
        <p:txBody>
          <a:bodyPr>
            <a:normAutofit/>
          </a:bodyPr>
          <a:lstStyle/>
          <a:p>
            <a:r>
              <a:rPr lang="en-GB" dirty="0"/>
              <a:t>Emmanuel </a:t>
            </a:r>
            <a:r>
              <a:rPr lang="en-GB" dirty="0" err="1"/>
              <a:t>Levinas</a:t>
            </a:r>
            <a:r>
              <a:rPr lang="en-GB" dirty="0"/>
              <a:t> (1905 – 1995)</a:t>
            </a:r>
          </a:p>
        </p:txBody>
      </p:sp>
      <p:sp>
        <p:nvSpPr>
          <p:cNvPr id="40" name="Content Placeholder 9">
            <a:extLst>
              <a:ext uri="{FF2B5EF4-FFF2-40B4-BE49-F238E27FC236}">
                <a16:creationId xmlns:a16="http://schemas.microsoft.com/office/drawing/2014/main" id="{A8EC4D90-D4AC-4A9C-8248-86625132AC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029" y="2167151"/>
            <a:ext cx="5864018" cy="3299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Levinas’ Obituary, Wednesday 3</a:t>
            </a:r>
            <a:r>
              <a:rPr lang="en-US" baseline="30000" dirty="0"/>
              <a:t>rd</a:t>
            </a:r>
            <a:r>
              <a:rPr lang="en-US" dirty="0"/>
              <a:t> January 1996, The Independent  https://www.independent.co.uk/news/people/obituary-emmanuel-levinas-1322175.html</a:t>
            </a:r>
          </a:p>
        </p:txBody>
      </p:sp>
    </p:spTree>
    <p:extLst>
      <p:ext uri="{BB962C8B-B14F-4D97-AF65-F5344CB8AC3E}">
        <p14:creationId xmlns:p14="http://schemas.microsoft.com/office/powerpoint/2010/main" val="31347003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7BC6A-FD2B-45F5-AA85-4782A1814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Havruta</a:t>
            </a:r>
            <a:r>
              <a:rPr lang="en-GB" dirty="0"/>
              <a:t> from/with an Interfaith perspective?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E9874-4DF2-4C62-9A6F-C527F9BB4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2171769"/>
            <a:ext cx="9603275" cy="329457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Discussion </a:t>
            </a:r>
          </a:p>
          <a:p>
            <a:pPr marL="0" indent="0">
              <a:buNone/>
            </a:pPr>
            <a:r>
              <a:rPr lang="en-GB" dirty="0"/>
              <a:t>Abi </a:t>
            </a:r>
            <a:r>
              <a:rPr lang="en-GB" dirty="0" err="1"/>
              <a:t>Doukhan</a:t>
            </a:r>
            <a:r>
              <a:rPr lang="en-GB" dirty="0"/>
              <a:t>, ‘Beyond </a:t>
            </a:r>
            <a:r>
              <a:rPr lang="en-GB" i="1" dirty="0" err="1"/>
              <a:t>Haverut</a:t>
            </a:r>
            <a:r>
              <a:rPr lang="en-GB" dirty="0"/>
              <a:t>: Toward an Interfaith Hermeneutic’ (</a:t>
            </a:r>
            <a:r>
              <a:rPr lang="en-GB" i="1" dirty="0" err="1"/>
              <a:t>Levinas</a:t>
            </a:r>
            <a:r>
              <a:rPr lang="en-GB" i="1" dirty="0"/>
              <a:t> Studies</a:t>
            </a:r>
            <a:r>
              <a:rPr lang="en-GB" dirty="0"/>
              <a:t>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0527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7D886-E9AC-4696-9302-8BAE0DEBF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Beit Midrash Research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705C4-0AD1-4BC6-B327-C384F4885B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Orit Kent, A Theory of</a:t>
            </a:r>
            <a:r>
              <a:rPr lang="en-GB" i="1" dirty="0"/>
              <a:t> </a:t>
            </a:r>
            <a:r>
              <a:rPr lang="en-GB" i="1" dirty="0" err="1"/>
              <a:t>Havruta</a:t>
            </a:r>
            <a:r>
              <a:rPr lang="en-GB" i="1" dirty="0"/>
              <a:t> - </a:t>
            </a:r>
            <a:r>
              <a:rPr lang="en-GB" dirty="0"/>
              <a:t>A Closer Look at One </a:t>
            </a:r>
            <a:r>
              <a:rPr lang="en-GB" i="1" dirty="0" err="1"/>
              <a:t>Havruta</a:t>
            </a:r>
            <a:r>
              <a:rPr lang="en-GB" dirty="0"/>
              <a:t> Session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550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DAB05-97B6-4901-A69C-3B268409F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711" y="1467290"/>
            <a:ext cx="9550298" cy="1961710"/>
          </a:xfrm>
        </p:spPr>
        <p:txBody>
          <a:bodyPr>
            <a:normAutofit/>
          </a:bodyPr>
          <a:lstStyle/>
          <a:p>
            <a:r>
              <a:rPr lang="en-GB" dirty="0"/>
              <a:t>Babylonian Talmud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400" dirty="0"/>
              <a:t>Tractate </a:t>
            </a:r>
            <a:r>
              <a:rPr lang="en-GB" sz="2400" dirty="0" err="1"/>
              <a:t>Ta’anit</a:t>
            </a:r>
            <a:r>
              <a:rPr lang="en-GB" sz="2400" dirty="0"/>
              <a:t> 9b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F7AE7E9-E4FD-4FE9-B7CC-079334E144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483" y="1456646"/>
            <a:ext cx="3131946" cy="4448030"/>
          </a:xfrm>
        </p:spPr>
      </p:pic>
    </p:spTree>
    <p:extLst>
      <p:ext uri="{BB962C8B-B14F-4D97-AF65-F5344CB8AC3E}">
        <p14:creationId xmlns:p14="http://schemas.microsoft.com/office/powerpoint/2010/main" val="905260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044C5-DA57-4BE6-81A5-83E09BC2D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F8A41-1EDE-427F-8F52-7B593B6CA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 err="1"/>
              <a:t>Havruta</a:t>
            </a:r>
            <a:r>
              <a:rPr lang="en-GB" dirty="0"/>
              <a:t> from an interfaith perspective: </a:t>
            </a:r>
          </a:p>
          <a:p>
            <a:pPr marL="0" indent="0">
              <a:buNone/>
            </a:pPr>
            <a:r>
              <a:rPr lang="en-GB" dirty="0"/>
              <a:t>The blind scholar - Babylonian Talmud, Chagigah 5b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329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E8588-EB7E-4E42-B405-6E241F521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99BF6-4756-4A5B-A66B-BB4949223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i="1" dirty="0" err="1"/>
              <a:t>Havruta</a:t>
            </a:r>
            <a:r>
              <a:rPr lang="en-GB" dirty="0"/>
              <a:t> from an interfaith perspective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 joyous divorce - Midrash Rabbah, </a:t>
            </a:r>
            <a:r>
              <a:rPr lang="en-GB" dirty="0" err="1"/>
              <a:t>Shir</a:t>
            </a:r>
            <a:r>
              <a:rPr lang="en-GB" dirty="0"/>
              <a:t> </a:t>
            </a:r>
            <a:r>
              <a:rPr lang="en-GB" dirty="0" err="1"/>
              <a:t>HaShirim</a:t>
            </a:r>
            <a:r>
              <a:rPr lang="en-GB" dirty="0"/>
              <a:t> 1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4067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822C8-D3BE-429C-A614-D44AE445D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91B65-19C1-42BB-AB24-6D40C9445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‘At the heart of Laurie and Debbie’s </a:t>
            </a:r>
            <a:r>
              <a:rPr lang="en-GB" i="1" dirty="0" err="1"/>
              <a:t>havruta</a:t>
            </a:r>
            <a:r>
              <a:rPr lang="en-GB" dirty="0"/>
              <a:t> relationship is the responsive space that each helps create in reaction to her partner and the text – </a:t>
            </a:r>
            <a:r>
              <a:rPr lang="en-GB"/>
              <a:t>that they </a:t>
            </a:r>
            <a:r>
              <a:rPr lang="en-GB" dirty="0"/>
              <a:t>create together through their listening and articulating, their wondering and focusing, their supporting and challenging. It is through a deliberate learning relationship such as</a:t>
            </a:r>
            <a:r>
              <a:rPr lang="en-GB" i="1" dirty="0"/>
              <a:t> </a:t>
            </a:r>
            <a:r>
              <a:rPr lang="en-GB" i="1" dirty="0" err="1"/>
              <a:t>havruta</a:t>
            </a:r>
            <a:r>
              <a:rPr lang="en-GB" i="1" dirty="0"/>
              <a:t> </a:t>
            </a:r>
            <a:r>
              <a:rPr lang="en-GB" dirty="0"/>
              <a:t>that participants can create the space to notice and respond to one another’ (Kent, ‘Theory of Learning’, p.42). </a:t>
            </a:r>
          </a:p>
        </p:txBody>
      </p:sp>
    </p:spTree>
    <p:extLst>
      <p:ext uri="{BB962C8B-B14F-4D97-AF65-F5344CB8AC3E}">
        <p14:creationId xmlns:p14="http://schemas.microsoft.com/office/powerpoint/2010/main" val="379455582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1638</TotalTime>
  <Words>374</Words>
  <Application>Microsoft Macintosh PowerPoint</Application>
  <PresentationFormat>Widescreen</PresentationFormat>
  <Paragraphs>35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Century Gothic</vt:lpstr>
      <vt:lpstr>Gallery</vt:lpstr>
      <vt:lpstr>The Havruta Method of/for Interfaith Engagement</vt:lpstr>
      <vt:lpstr>Definition of Terms</vt:lpstr>
      <vt:lpstr>Definition of terms</vt:lpstr>
      <vt:lpstr>Orit Kent’s Definition</vt:lpstr>
      <vt:lpstr>Practicalities of Havruta Learning</vt:lpstr>
      <vt:lpstr>Emmanuel Levinas (1905 – 1995)</vt:lpstr>
      <vt:lpstr>Havruta from/with an Interfaith perspective?</vt:lpstr>
      <vt:lpstr>The Beit Midrash Research Project</vt:lpstr>
      <vt:lpstr>Babylonian Talmud   Tractate Ta’anit 9b</vt:lpstr>
      <vt:lpstr>PowerPoint Presentation</vt:lpstr>
      <vt:lpstr>PowerPoint Presentation</vt:lpstr>
      <vt:lpstr>Conclusions</vt:lpstr>
    </vt:vector>
  </TitlesOfParts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Hevruta Method of Interfaith Engagement</dc:title>
  <dc:creator>Jessica Keady</dc:creator>
  <cp:lastModifiedBy>Catrin Williams</cp:lastModifiedBy>
  <cp:revision>8</cp:revision>
  <cp:lastPrinted>2018-05-14T08:28:49Z</cp:lastPrinted>
  <dcterms:created xsi:type="dcterms:W3CDTF">2018-05-12T08:19:53Z</dcterms:created>
  <dcterms:modified xsi:type="dcterms:W3CDTF">2019-03-10T20:08:06Z</dcterms:modified>
</cp:coreProperties>
</file>