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9" r:id="rId24"/>
    <p:sldId id="280" r:id="rId25"/>
    <p:sldId id="281" r:id="rId26"/>
    <p:sldId id="277"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9" autoAdjust="0"/>
    <p:restoredTop sz="82947" autoAdjust="0"/>
  </p:normalViewPr>
  <p:slideViewPr>
    <p:cSldViewPr snapToGrid="0" snapToObjects="1">
      <p:cViewPr varScale="1">
        <p:scale>
          <a:sx n="95" d="100"/>
          <a:sy n="95" d="100"/>
        </p:scale>
        <p:origin x="2088"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11/2/2017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Most large-scale modern data </a:t>
            </a:r>
            <a:r>
              <a:rPr lang="en-GB" sz="1200" b="0" i="0" u="none" strike="noStrike" kern="1200" baseline="0" dirty="0" err="1">
                <a:solidFill>
                  <a:schemeClr val="tx1"/>
                </a:solidFill>
                <a:latin typeface="+mn-lt"/>
                <a:ea typeface="+mn-ea"/>
                <a:cs typeface="+mn-cs"/>
              </a:rPr>
              <a:t>centers</a:t>
            </a:r>
            <a:r>
              <a:rPr lang="en-GB" sz="1200" b="0" i="0" u="none" strike="noStrike" kern="1200" baseline="0" dirty="0">
                <a:solidFill>
                  <a:schemeClr val="tx1"/>
                </a:solidFill>
                <a:latin typeface="+mn-lt"/>
                <a:ea typeface="+mn-ea"/>
                <a:cs typeface="+mn-cs"/>
              </a:rPr>
              <a:t> are now using spine and leaf design. This design can have only</a:t>
            </a:r>
          </a:p>
          <a:p>
            <a:r>
              <a:rPr lang="en-GB" sz="1200" b="0" i="0" u="none" strike="noStrike" kern="1200" baseline="0" dirty="0">
                <a:solidFill>
                  <a:schemeClr val="tx1"/>
                </a:solidFill>
                <a:latin typeface="+mn-lt"/>
                <a:ea typeface="+mn-ea"/>
                <a:cs typeface="+mn-cs"/>
              </a:rPr>
              <a:t>two layers that are spine and leaf. In the spine and leaf design, a leaf switch acts as the access layer,</a:t>
            </a:r>
          </a:p>
          <a:p>
            <a:r>
              <a:rPr lang="en-GB" sz="1200" b="0" i="0" u="none" strike="noStrike" kern="1200" baseline="0" dirty="0">
                <a:solidFill>
                  <a:schemeClr val="tx1"/>
                </a:solidFill>
                <a:latin typeface="+mn-lt"/>
                <a:ea typeface="+mn-ea"/>
                <a:cs typeface="+mn-cs"/>
              </a:rPr>
              <a:t>and it connects to all the spine switches. The end hosts, such as servers and other edge devices,</a:t>
            </a:r>
          </a:p>
          <a:p>
            <a:r>
              <a:rPr lang="en-GB" sz="1200" b="0" i="0" u="none" strike="noStrike" kern="1200" baseline="0" dirty="0">
                <a:solidFill>
                  <a:schemeClr val="tx1"/>
                </a:solidFill>
                <a:latin typeface="+mn-lt"/>
                <a:ea typeface="+mn-ea"/>
                <a:cs typeface="+mn-cs"/>
              </a:rPr>
              <a:t>connect to leaf switches. The spine provides connectivity between the leaf switches; therefore,</a:t>
            </a:r>
          </a:p>
          <a:p>
            <a:r>
              <a:rPr lang="en-GB" sz="1200" b="0" i="0" u="none" strike="noStrike" kern="1200" baseline="0" dirty="0">
                <a:solidFill>
                  <a:schemeClr val="tx1"/>
                </a:solidFill>
                <a:latin typeface="+mn-lt"/>
                <a:ea typeface="+mn-ea"/>
                <a:cs typeface="+mn-cs"/>
              </a:rPr>
              <a:t>adding more spine switches can increase the capacity of the network, and adding more leaf switches</a:t>
            </a:r>
          </a:p>
          <a:p>
            <a:r>
              <a:rPr lang="en-GB" sz="1200" b="0" i="0" u="none" strike="noStrike" kern="1200" baseline="0" dirty="0">
                <a:solidFill>
                  <a:schemeClr val="tx1"/>
                </a:solidFill>
                <a:latin typeface="+mn-lt"/>
                <a:ea typeface="+mn-ea"/>
                <a:cs typeface="+mn-cs"/>
              </a:rPr>
              <a:t>can increase the port density on the access layer. Spine and leaf design can also be mixed with</a:t>
            </a:r>
          </a:p>
          <a:p>
            <a:r>
              <a:rPr lang="en-GB" sz="1200" b="0" i="0" u="none" strike="noStrike" kern="1200" baseline="0" dirty="0">
                <a:solidFill>
                  <a:schemeClr val="tx1"/>
                </a:solidFill>
                <a:latin typeface="+mn-lt"/>
                <a:ea typeface="+mn-ea"/>
                <a:cs typeface="+mn-cs"/>
              </a:rPr>
              <a:t>traditional multilayer data </a:t>
            </a:r>
            <a:r>
              <a:rPr lang="en-GB" sz="1200" b="0" i="0" u="none" strike="noStrike" kern="1200" baseline="0" dirty="0" err="1">
                <a:solidFill>
                  <a:schemeClr val="tx1"/>
                </a:solidFill>
                <a:latin typeface="+mn-lt"/>
                <a:ea typeface="+mn-ea"/>
                <a:cs typeface="+mn-cs"/>
              </a:rPr>
              <a:t>center</a:t>
            </a:r>
            <a:r>
              <a:rPr lang="en-GB" sz="1200" b="0" i="0" u="none" strike="noStrike" kern="1200" baseline="0" dirty="0">
                <a:solidFill>
                  <a:schemeClr val="tx1"/>
                </a:solidFill>
                <a:latin typeface="+mn-lt"/>
                <a:ea typeface="+mn-ea"/>
                <a:cs typeface="+mn-cs"/>
              </a:rPr>
              <a:t> design. In this mixed approach you can build a scalable access layer</a:t>
            </a:r>
          </a:p>
          <a:p>
            <a:r>
              <a:rPr lang="en-GB" sz="1200" b="0" i="0" u="none" strike="noStrike" kern="1200" baseline="0" dirty="0">
                <a:solidFill>
                  <a:schemeClr val="tx1"/>
                </a:solidFill>
                <a:latin typeface="+mn-lt"/>
                <a:ea typeface="+mn-ea"/>
                <a:cs typeface="+mn-cs"/>
              </a:rPr>
              <a:t>using spine and leaf architecture, while keeping other layers of the data </a:t>
            </a:r>
            <a:r>
              <a:rPr lang="en-GB" sz="1200" b="0" i="0" u="none" strike="noStrike" kern="1200" baseline="0" dirty="0" err="1">
                <a:solidFill>
                  <a:schemeClr val="tx1"/>
                </a:solidFill>
                <a:latin typeface="+mn-lt"/>
                <a:ea typeface="+mn-ea"/>
                <a:cs typeface="+mn-cs"/>
              </a:rPr>
              <a:t>center</a:t>
            </a:r>
            <a:r>
              <a:rPr lang="en-GB" sz="1200" b="0" i="0" u="none" strike="noStrike" kern="1200" baseline="0" dirty="0">
                <a:solidFill>
                  <a:schemeClr val="tx1"/>
                </a:solidFill>
                <a:latin typeface="+mn-lt"/>
                <a:ea typeface="+mn-ea"/>
                <a:cs typeface="+mn-cs"/>
              </a:rPr>
              <a:t> intact</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12</a:t>
            </a:fld>
            <a:endParaRPr lang="en-US"/>
          </a:p>
        </p:txBody>
      </p:sp>
    </p:spTree>
    <p:extLst>
      <p:ext uri="{BB962C8B-B14F-4D97-AF65-F5344CB8AC3E}">
        <p14:creationId xmlns:p14="http://schemas.microsoft.com/office/powerpoint/2010/main" val="442009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ECMP – Equal cost multi path</a:t>
            </a:r>
          </a:p>
        </p:txBody>
      </p:sp>
      <p:sp>
        <p:nvSpPr>
          <p:cNvPr id="4" name="Slide Number Placeholder 3"/>
          <p:cNvSpPr>
            <a:spLocks noGrp="1"/>
          </p:cNvSpPr>
          <p:nvPr>
            <p:ph type="sldNum" sz="quarter" idx="10"/>
          </p:nvPr>
        </p:nvSpPr>
        <p:spPr/>
        <p:txBody>
          <a:bodyPr/>
          <a:lstStyle/>
          <a:p>
            <a:fld id="{56C62A1D-4582-E74C-92F5-73A3ECD25D2F}" type="slidenum">
              <a:rPr lang="en-US" smtClean="0"/>
              <a:pPr/>
              <a:t>13</a:t>
            </a:fld>
            <a:endParaRPr lang="en-US"/>
          </a:p>
        </p:txBody>
      </p:sp>
    </p:spTree>
    <p:extLst>
      <p:ext uri="{BB962C8B-B14F-4D97-AF65-F5344CB8AC3E}">
        <p14:creationId xmlns:p14="http://schemas.microsoft.com/office/powerpoint/2010/main" val="41315250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When a port channel is created, you will see a new interface in the switch configuration. This new</a:t>
            </a:r>
          </a:p>
          <a:p>
            <a:r>
              <a:rPr lang="en-GB" sz="1200" b="0" i="0" u="none" strike="noStrike" kern="1200" baseline="0" dirty="0">
                <a:solidFill>
                  <a:schemeClr val="tx1"/>
                </a:solidFill>
                <a:latin typeface="+mn-lt"/>
                <a:ea typeface="+mn-ea"/>
                <a:cs typeface="+mn-cs"/>
              </a:rPr>
              <a:t>interface is a logical representation of all the member ports of the port channel. The port channel</a:t>
            </a:r>
          </a:p>
          <a:p>
            <a:r>
              <a:rPr lang="en-GB" sz="1200" b="0" i="0" u="none" strike="noStrike" kern="1200" baseline="0" dirty="0">
                <a:solidFill>
                  <a:schemeClr val="tx1"/>
                </a:solidFill>
                <a:latin typeface="+mn-lt"/>
                <a:ea typeface="+mn-ea"/>
                <a:cs typeface="+mn-cs"/>
              </a:rPr>
              <a:t>interface can be configured with its own speed, bandwidth, delay, IP address, duplex, flow control,</a:t>
            </a:r>
          </a:p>
          <a:p>
            <a:r>
              <a:rPr lang="en-GB" sz="1200" b="0" i="0" u="none" strike="noStrike" kern="1200" baseline="0" dirty="0">
                <a:solidFill>
                  <a:schemeClr val="tx1"/>
                </a:solidFill>
                <a:latin typeface="+mn-lt"/>
                <a:ea typeface="+mn-ea"/>
                <a:cs typeface="+mn-cs"/>
              </a:rPr>
              <a:t>maximum transmission unit (MTU), and interface description. You can also shut down the port</a:t>
            </a:r>
          </a:p>
          <a:p>
            <a:r>
              <a:rPr lang="en-GB" sz="1200" b="0" i="0" u="none" strike="noStrike" kern="1200" baseline="0" dirty="0">
                <a:solidFill>
                  <a:schemeClr val="tx1"/>
                </a:solidFill>
                <a:latin typeface="+mn-lt"/>
                <a:ea typeface="+mn-ea"/>
                <a:cs typeface="+mn-cs"/>
              </a:rPr>
              <a:t>channel interface, which will result in shutting down all member ports.</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14</a:t>
            </a:fld>
            <a:endParaRPr lang="en-US"/>
          </a:p>
        </p:txBody>
      </p:sp>
    </p:spTree>
    <p:extLst>
      <p:ext uri="{BB962C8B-B14F-4D97-AF65-F5344CB8AC3E}">
        <p14:creationId xmlns:p14="http://schemas.microsoft.com/office/powerpoint/2010/main" val="2218727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a:solidFill>
                  <a:schemeClr val="tx1"/>
                </a:solidFill>
                <a:latin typeface="+mn-lt"/>
                <a:ea typeface="+mn-ea"/>
                <a:cs typeface="+mn-cs"/>
              </a:rPr>
              <a:t>High availability: </a:t>
            </a:r>
            <a:r>
              <a:rPr lang="en-GB" sz="1200" b="0" i="0" u="none" strike="noStrike" kern="1200" baseline="0" dirty="0">
                <a:solidFill>
                  <a:schemeClr val="tx1"/>
                </a:solidFill>
                <a:latin typeface="+mn-lt"/>
                <a:ea typeface="+mn-ea"/>
                <a:cs typeface="+mn-cs"/>
              </a:rPr>
              <a:t>In a port channel, multiple Ethernet links are bundled together to create a</a:t>
            </a:r>
          </a:p>
          <a:p>
            <a:r>
              <a:rPr lang="en-GB" sz="1200" b="0" i="0" u="none" strike="noStrike" kern="1200" baseline="0" dirty="0">
                <a:solidFill>
                  <a:schemeClr val="tx1"/>
                </a:solidFill>
                <a:latin typeface="+mn-lt"/>
                <a:ea typeface="+mn-ea"/>
                <a:cs typeface="+mn-cs"/>
              </a:rPr>
              <a:t>logical link. In case of a physical link failure, the port channel continues to operate even if a</a:t>
            </a:r>
          </a:p>
          <a:p>
            <a:r>
              <a:rPr lang="en-GB" sz="1200" b="0" i="0" u="none" strike="noStrike" kern="1200" baseline="0" dirty="0">
                <a:solidFill>
                  <a:schemeClr val="tx1"/>
                </a:solidFill>
                <a:latin typeface="+mn-lt"/>
                <a:ea typeface="+mn-ea"/>
                <a:cs typeface="+mn-cs"/>
              </a:rPr>
              <a:t>single member link is alive. Therefore, it automatically increases availability of the network.</a:t>
            </a:r>
          </a:p>
          <a:p>
            <a:r>
              <a:rPr lang="en-GB" sz="1200" b="0" i="0" u="none" strike="noStrike" kern="1200" baseline="0" dirty="0">
                <a:solidFill>
                  <a:schemeClr val="tx1"/>
                </a:solidFill>
                <a:latin typeface="+mn-lt"/>
                <a:ea typeface="+mn-ea"/>
                <a:cs typeface="+mn-cs"/>
              </a:rPr>
              <a:t>As an example, when creating a port channel on a modular network switch, it is recommended</a:t>
            </a:r>
          </a:p>
          <a:p>
            <a:r>
              <a:rPr lang="en-GB" sz="1200" b="0" i="0" u="none" strike="noStrike" kern="1200" baseline="0" dirty="0">
                <a:solidFill>
                  <a:schemeClr val="tx1"/>
                </a:solidFill>
                <a:latin typeface="+mn-lt"/>
                <a:ea typeface="+mn-ea"/>
                <a:cs typeface="+mn-cs"/>
              </a:rPr>
              <a:t>that you use member ports from different line cards. This will help you increase network</a:t>
            </a:r>
          </a:p>
          <a:p>
            <a:r>
              <a:rPr lang="en-GB" sz="1200" b="0" i="0" u="none" strike="noStrike" kern="1200" baseline="0" dirty="0">
                <a:solidFill>
                  <a:schemeClr val="tx1"/>
                </a:solidFill>
                <a:latin typeface="+mn-lt"/>
                <a:ea typeface="+mn-ea"/>
                <a:cs typeface="+mn-cs"/>
              </a:rPr>
              <a:t>availability in the case of line card failure.</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Simplified network topology: </a:t>
            </a:r>
            <a:r>
              <a:rPr lang="en-GB" sz="1200" b="0" i="0" u="none" strike="noStrike" kern="1200" baseline="0" dirty="0">
                <a:solidFill>
                  <a:schemeClr val="tx1"/>
                </a:solidFill>
                <a:latin typeface="+mn-lt"/>
                <a:ea typeface="+mn-ea"/>
                <a:cs typeface="+mn-cs"/>
              </a:rPr>
              <a:t>In some cases, port channels can be used to simplify network</a:t>
            </a:r>
          </a:p>
          <a:p>
            <a:r>
              <a:rPr lang="en-GB" sz="1200" b="0" i="0" u="none" strike="noStrike" kern="1200" baseline="0" dirty="0">
                <a:solidFill>
                  <a:schemeClr val="tx1"/>
                </a:solidFill>
                <a:latin typeface="+mn-lt"/>
                <a:ea typeface="+mn-ea"/>
                <a:cs typeface="+mn-cs"/>
              </a:rPr>
              <a:t>topology by aggregating multiple links into one logical link. Typically, if you have multiple</a:t>
            </a:r>
          </a:p>
          <a:p>
            <a:r>
              <a:rPr lang="en-GB" sz="1200" b="0" i="0" u="none" strike="noStrike" kern="1200" baseline="0" dirty="0">
                <a:solidFill>
                  <a:schemeClr val="tx1"/>
                </a:solidFill>
                <a:latin typeface="+mn-lt"/>
                <a:ea typeface="+mn-ea"/>
                <a:cs typeface="+mn-cs"/>
              </a:rPr>
              <a:t>links between a pair of switches, to avoid network loops, STP blocks all the links except one.</a:t>
            </a:r>
          </a:p>
          <a:p>
            <a:r>
              <a:rPr lang="en-GB" sz="1200" b="0" i="0" u="none" strike="noStrike" kern="1200" baseline="0" dirty="0">
                <a:solidFill>
                  <a:schemeClr val="tx1"/>
                </a:solidFill>
                <a:latin typeface="+mn-lt"/>
                <a:ea typeface="+mn-ea"/>
                <a:cs typeface="+mn-cs"/>
              </a:rPr>
              <a:t>In the case of port channels, multiple links are combined into one logical link; therefore, it</a:t>
            </a:r>
          </a:p>
          <a:p>
            <a:r>
              <a:rPr lang="en-GB" sz="1200" b="0" i="0" u="none" strike="noStrike" kern="1200" baseline="0" dirty="0">
                <a:solidFill>
                  <a:schemeClr val="tx1"/>
                </a:solidFill>
                <a:latin typeface="+mn-lt"/>
                <a:ea typeface="+mn-ea"/>
                <a:cs typeface="+mn-cs"/>
              </a:rPr>
              <a:t>simplifies the network topology by avoiding the STP calculation and reducing network</a:t>
            </a:r>
          </a:p>
          <a:p>
            <a:r>
              <a:rPr lang="en-GB" sz="1200" b="0" i="0" u="none" strike="noStrike" kern="1200" baseline="0" dirty="0">
                <a:solidFill>
                  <a:schemeClr val="tx1"/>
                </a:solidFill>
                <a:latin typeface="+mn-lt"/>
                <a:ea typeface="+mn-ea"/>
                <a:cs typeface="+mn-cs"/>
              </a:rPr>
              <a:t>complexity by reducing the number of links between switches.</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15</a:t>
            </a:fld>
            <a:endParaRPr lang="en-US"/>
          </a:p>
        </p:txBody>
      </p:sp>
    </p:spTree>
    <p:extLst>
      <p:ext uri="{BB962C8B-B14F-4D97-AF65-F5344CB8AC3E}">
        <p14:creationId xmlns:p14="http://schemas.microsoft.com/office/powerpoint/2010/main" val="945675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11/2/2017</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11/2/2017</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11/2/2017</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1.png@01CE8951.83435F7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7" name="d5399414-2235-41fb-819d-363ee4936f50" descr="cid:image001.png@01CE8951.83435F70"/>
          <p:cNvPicPr/>
          <p:nvPr userDrawn="1"/>
        </p:nvPicPr>
        <p:blipFill>
          <a:blip r:embed="rId14" r:link="rId15" cstate="print"/>
          <a:srcRect/>
          <a:stretch>
            <a:fillRect/>
          </a:stretch>
        </p:blipFill>
        <p:spPr bwMode="auto">
          <a:xfrm>
            <a:off x="6134986" y="-138223"/>
            <a:ext cx="3189767" cy="1286539"/>
          </a:xfrm>
          <a:prstGeom prst="rect">
            <a:avLst/>
          </a:prstGeom>
          <a:noFill/>
          <a:ln w="9525">
            <a:noFill/>
            <a:miter lim="800000"/>
            <a:headEnd/>
            <a:tailEnd/>
          </a:ln>
        </p:spPr>
      </p:pic>
      <p:pic>
        <p:nvPicPr>
          <p:cNvPr id="9" name="Picture 8"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1559"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5586"/>
            <a:ext cx="6498158" cy="1037999"/>
          </a:xfrm>
        </p:spPr>
        <p:txBody>
          <a:bodyPr/>
          <a:lstStyle/>
          <a:p>
            <a:r>
              <a:rPr lang="en-US" altLang="ja-JP" sz="4800" dirty="0">
                <a:latin typeface="Arial" charset="0"/>
                <a:cs typeface="ＭＳ Ｐゴシック" charset="0"/>
              </a:rPr>
              <a:t>Data Centre Technologies</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Centre Network </a:t>
            </a:r>
          </a:p>
        </p:txBody>
      </p:sp>
      <p:sp>
        <p:nvSpPr>
          <p:cNvPr id="3" name="Content Placeholder 2"/>
          <p:cNvSpPr>
            <a:spLocks noGrp="1"/>
          </p:cNvSpPr>
          <p:nvPr>
            <p:ph idx="1"/>
          </p:nvPr>
        </p:nvSpPr>
        <p:spPr>
          <a:xfrm>
            <a:off x="549275" y="1447044"/>
            <a:ext cx="8042276" cy="4491531"/>
          </a:xfrm>
        </p:spPr>
        <p:txBody>
          <a:bodyPr>
            <a:normAutofit fontScale="92500" lnSpcReduction="10000"/>
          </a:bodyPr>
          <a:lstStyle/>
          <a:p>
            <a:r>
              <a:rPr lang="en-GB" dirty="0"/>
              <a:t>Data centres are designed to host critical computing resources in a centralized place. These resources can be utilized from a campus building of an enterprise network, from a branch office over the wide area network (WAN), and from the remote locations over the public Internet.</a:t>
            </a:r>
          </a:p>
          <a:p>
            <a:r>
              <a:rPr lang="en-GB" dirty="0"/>
              <a:t>Therefore, network plays an important role in the availability of data centre resources. </a:t>
            </a:r>
          </a:p>
          <a:p>
            <a:r>
              <a:rPr lang="en-GB" dirty="0"/>
              <a:t>Network architecture is an important subject that addresses many functional areas of the data centre to ensure that data centre services are running around the clock.</a:t>
            </a:r>
          </a:p>
        </p:txBody>
      </p:sp>
    </p:spTree>
    <p:extLst>
      <p:ext uri="{BB962C8B-B14F-4D97-AF65-F5344CB8AC3E}">
        <p14:creationId xmlns:p14="http://schemas.microsoft.com/office/powerpoint/2010/main" val="230482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Modular Approach </a:t>
            </a:r>
          </a:p>
        </p:txBody>
      </p:sp>
      <p:sp>
        <p:nvSpPr>
          <p:cNvPr id="3" name="Content Placeholder 2"/>
          <p:cNvSpPr>
            <a:spLocks noGrp="1"/>
          </p:cNvSpPr>
          <p:nvPr>
            <p:ph idx="1"/>
          </p:nvPr>
        </p:nvSpPr>
        <p:spPr>
          <a:xfrm>
            <a:off x="549275" y="1600200"/>
            <a:ext cx="8042276" cy="4838699"/>
          </a:xfrm>
        </p:spPr>
        <p:txBody>
          <a:bodyPr>
            <a:normAutofit fontScale="92500"/>
          </a:bodyPr>
          <a:lstStyle/>
          <a:p>
            <a:r>
              <a:rPr lang="en-GB" dirty="0"/>
              <a:t>The Multilayer Network Design</a:t>
            </a:r>
          </a:p>
          <a:p>
            <a:endParaRPr lang="en-GB" dirty="0"/>
          </a:p>
          <a:p>
            <a:endParaRPr lang="en-GB" dirty="0"/>
          </a:p>
          <a:p>
            <a:endParaRPr lang="en-GB" dirty="0"/>
          </a:p>
          <a:p>
            <a:endParaRPr lang="en-GB" dirty="0"/>
          </a:p>
          <a:p>
            <a:endParaRPr lang="en-GB" dirty="0"/>
          </a:p>
          <a:p>
            <a:r>
              <a:rPr lang="en-GB" dirty="0"/>
              <a:t>The hierarchical network model provides a modular framework that enables flexibility in network design and facilitates ease of implementation and troubleshooting</a:t>
            </a:r>
          </a:p>
        </p:txBody>
      </p:sp>
      <p:pic>
        <p:nvPicPr>
          <p:cNvPr id="5" name="Picture 4"/>
          <p:cNvPicPr>
            <a:picLocks noChangeAspect="1"/>
          </p:cNvPicPr>
          <p:nvPr/>
        </p:nvPicPr>
        <p:blipFill>
          <a:blip r:embed="rId2"/>
          <a:stretch>
            <a:fillRect/>
          </a:stretch>
        </p:blipFill>
        <p:spPr>
          <a:xfrm>
            <a:off x="2630862" y="2120900"/>
            <a:ext cx="4297688" cy="2800350"/>
          </a:xfrm>
          <a:prstGeom prst="rect">
            <a:avLst/>
          </a:prstGeom>
        </p:spPr>
      </p:pic>
    </p:spTree>
    <p:extLst>
      <p:ext uri="{BB962C8B-B14F-4D97-AF65-F5344CB8AC3E}">
        <p14:creationId xmlns:p14="http://schemas.microsoft.com/office/powerpoint/2010/main" val="1569311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Centre Functional Layers</a:t>
            </a:r>
          </a:p>
        </p:txBody>
      </p:sp>
      <p:pic>
        <p:nvPicPr>
          <p:cNvPr id="4" name="Content Placeholder 3"/>
          <p:cNvPicPr>
            <a:picLocks noGrp="1" noChangeAspect="1"/>
          </p:cNvPicPr>
          <p:nvPr>
            <p:ph idx="1"/>
          </p:nvPr>
        </p:nvPicPr>
        <p:blipFill>
          <a:blip r:embed="rId2"/>
          <a:stretch>
            <a:fillRect/>
          </a:stretch>
        </p:blipFill>
        <p:spPr>
          <a:xfrm>
            <a:off x="823965" y="1600199"/>
            <a:ext cx="7385537" cy="4891035"/>
          </a:xfrm>
          <a:prstGeom prst="rect">
            <a:avLst/>
          </a:prstGeom>
        </p:spPr>
      </p:pic>
    </p:spTree>
    <p:extLst>
      <p:ext uri="{BB962C8B-B14F-4D97-AF65-F5344CB8AC3E}">
        <p14:creationId xmlns:p14="http://schemas.microsoft.com/office/powerpoint/2010/main" val="902545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Multilayer Network Design</a:t>
            </a:r>
          </a:p>
        </p:txBody>
      </p:sp>
      <p:pic>
        <p:nvPicPr>
          <p:cNvPr id="4" name="Picture 3"/>
          <p:cNvPicPr>
            <a:picLocks noChangeAspect="1"/>
          </p:cNvPicPr>
          <p:nvPr/>
        </p:nvPicPr>
        <p:blipFill>
          <a:blip r:embed="rId2"/>
          <a:stretch>
            <a:fillRect/>
          </a:stretch>
        </p:blipFill>
        <p:spPr>
          <a:xfrm>
            <a:off x="304660" y="2166896"/>
            <a:ext cx="8407539" cy="3967203"/>
          </a:xfrm>
          <a:prstGeom prst="rect">
            <a:avLst/>
          </a:prstGeom>
        </p:spPr>
      </p:pic>
    </p:spTree>
    <p:extLst>
      <p:ext uri="{BB962C8B-B14F-4D97-AF65-F5344CB8AC3E}">
        <p14:creationId xmlns:p14="http://schemas.microsoft.com/office/powerpoint/2010/main" val="1079924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Access Layer</a:t>
            </a:r>
          </a:p>
        </p:txBody>
      </p:sp>
      <p:sp>
        <p:nvSpPr>
          <p:cNvPr id="3" name="Content Placeholder 2"/>
          <p:cNvSpPr>
            <a:spLocks noGrp="1"/>
          </p:cNvSpPr>
          <p:nvPr>
            <p:ph idx="1"/>
          </p:nvPr>
        </p:nvSpPr>
        <p:spPr>
          <a:xfrm>
            <a:off x="549275" y="1600200"/>
            <a:ext cx="8042276" cy="4648199"/>
          </a:xfrm>
        </p:spPr>
        <p:txBody>
          <a:bodyPr>
            <a:normAutofit fontScale="92500" lnSpcReduction="20000"/>
          </a:bodyPr>
          <a:lstStyle/>
          <a:p>
            <a:r>
              <a:rPr lang="en-GB" dirty="0"/>
              <a:t>The access layer is the first point of entry into the network for edge devices, end stations, and servers.</a:t>
            </a:r>
          </a:p>
          <a:p>
            <a:r>
              <a:rPr lang="en-GB" dirty="0"/>
              <a:t>The data centre access layer provides Layer 2, Layer 3, and mainframe connectivity. </a:t>
            </a:r>
          </a:p>
          <a:p>
            <a:r>
              <a:rPr lang="en-GB" dirty="0"/>
              <a:t>The access layer in the data centre is typically built at Layer 2, which allows better sharing of service devices across multiple servers. </a:t>
            </a:r>
          </a:p>
          <a:p>
            <a:r>
              <a:rPr lang="en-GB" dirty="0"/>
              <a:t>This design also enables the use of Layer 2 clustering, which requires the servers to be Layer 2 adjacent.</a:t>
            </a:r>
          </a:p>
          <a:p>
            <a:r>
              <a:rPr lang="en-GB" dirty="0"/>
              <a:t>A mix of both Layer 2 and Layer 3 access models permits a flexible solution and enables application environments to be optimally positioned.</a:t>
            </a:r>
          </a:p>
        </p:txBody>
      </p:sp>
    </p:spTree>
    <p:extLst>
      <p:ext uri="{BB962C8B-B14F-4D97-AF65-F5344CB8AC3E}">
        <p14:creationId xmlns:p14="http://schemas.microsoft.com/office/powerpoint/2010/main" val="873653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Aggregation Layer</a:t>
            </a:r>
          </a:p>
        </p:txBody>
      </p:sp>
      <p:sp>
        <p:nvSpPr>
          <p:cNvPr id="3" name="Content Placeholder 2"/>
          <p:cNvSpPr>
            <a:spLocks noGrp="1"/>
          </p:cNvSpPr>
          <p:nvPr>
            <p:ph idx="1"/>
          </p:nvPr>
        </p:nvSpPr>
        <p:spPr>
          <a:xfrm>
            <a:off x="549275" y="1600200"/>
            <a:ext cx="8042276" cy="4825999"/>
          </a:xfrm>
        </p:spPr>
        <p:txBody>
          <a:bodyPr>
            <a:normAutofit fontScale="92500" lnSpcReduction="20000"/>
          </a:bodyPr>
          <a:lstStyle/>
          <a:p>
            <a:r>
              <a:rPr lang="en-GB" dirty="0"/>
              <a:t>The aggregation (or distribution) layer aggregates the uplinks from the access layer to the data centre core.</a:t>
            </a:r>
          </a:p>
          <a:p>
            <a:r>
              <a:rPr lang="en-GB" dirty="0"/>
              <a:t>This layer is the critical point for control and application services.</a:t>
            </a:r>
          </a:p>
          <a:p>
            <a:r>
              <a:rPr lang="en-GB" dirty="0"/>
              <a:t>Security and application service devices (such as load-balancing devices, SSL offloading devices, firewalls, and IPS devices) are often deployed as a module in the aggregation layer.</a:t>
            </a:r>
          </a:p>
          <a:p>
            <a:r>
              <a:rPr lang="en-GB" dirty="0"/>
              <a:t>Typically provides Layer 3 connectivity to the core.</a:t>
            </a:r>
          </a:p>
          <a:p>
            <a:r>
              <a:rPr lang="en-GB" dirty="0"/>
              <a:t>Depending on the requirements, the boundary between Layer 2 and Layer 3 at the aggregation layer can be in the multilayer switches, the firewalls, or the content switching devices. If</a:t>
            </a:r>
          </a:p>
        </p:txBody>
      </p:sp>
    </p:spTree>
    <p:extLst>
      <p:ext uri="{BB962C8B-B14F-4D97-AF65-F5344CB8AC3E}">
        <p14:creationId xmlns:p14="http://schemas.microsoft.com/office/powerpoint/2010/main" val="3770593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layer</a:t>
            </a:r>
          </a:p>
        </p:txBody>
      </p:sp>
      <p:sp>
        <p:nvSpPr>
          <p:cNvPr id="3" name="Content Placeholder 2"/>
          <p:cNvSpPr>
            <a:spLocks noGrp="1"/>
          </p:cNvSpPr>
          <p:nvPr>
            <p:ph idx="1"/>
          </p:nvPr>
        </p:nvSpPr>
        <p:spPr/>
        <p:txBody>
          <a:bodyPr>
            <a:normAutofit fontScale="85000" lnSpcReduction="10000"/>
          </a:bodyPr>
          <a:lstStyle/>
          <a:p>
            <a:r>
              <a:rPr lang="en-GB" dirty="0"/>
              <a:t>Implementing a data centre core is a best practice for large data centres. When the core is implemented in an initial data centre design, it helps ease network  expansion and avoid disruption to the data centre environment.</a:t>
            </a:r>
          </a:p>
          <a:p>
            <a:r>
              <a:rPr lang="en-GB" dirty="0"/>
              <a:t>The data centre typically connects to the campus core using Layer 3 links. The data centre network is summarized, and the core injects a default route into the data centre network.</a:t>
            </a:r>
          </a:p>
          <a:p>
            <a:r>
              <a:rPr lang="en-GB" dirty="0"/>
              <a:t>Key core characteristics include the following:</a:t>
            </a:r>
          </a:p>
          <a:p>
            <a:pPr lvl="1"/>
            <a:r>
              <a:rPr lang="en-GB" dirty="0"/>
              <a:t>Distributed forwarding architecture</a:t>
            </a:r>
          </a:p>
          <a:p>
            <a:pPr lvl="1"/>
            <a:r>
              <a:rPr lang="en-GB" dirty="0"/>
              <a:t>Low-latency switching</a:t>
            </a:r>
          </a:p>
          <a:p>
            <a:pPr lvl="1"/>
            <a:r>
              <a:rPr lang="en-GB" dirty="0"/>
              <a:t>10 Gigabit Ethernet scalability</a:t>
            </a:r>
          </a:p>
          <a:p>
            <a:pPr lvl="1"/>
            <a:r>
              <a:rPr lang="en-GB" dirty="0"/>
              <a:t>Scalable IP multicast support</a:t>
            </a:r>
          </a:p>
        </p:txBody>
      </p:sp>
    </p:spTree>
    <p:extLst>
      <p:ext uri="{BB962C8B-B14F-4D97-AF65-F5344CB8AC3E}">
        <p14:creationId xmlns:p14="http://schemas.microsoft.com/office/powerpoint/2010/main" val="1944008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Solutions</a:t>
            </a:r>
          </a:p>
        </p:txBody>
      </p:sp>
      <p:sp>
        <p:nvSpPr>
          <p:cNvPr id="3" name="Content Placeholder 2"/>
          <p:cNvSpPr>
            <a:spLocks noGrp="1"/>
          </p:cNvSpPr>
          <p:nvPr>
            <p:ph idx="1"/>
          </p:nvPr>
        </p:nvSpPr>
        <p:spPr>
          <a:xfrm>
            <a:off x="549274" y="1612900"/>
            <a:ext cx="8277225" cy="4851400"/>
          </a:xfrm>
        </p:spPr>
        <p:txBody>
          <a:bodyPr>
            <a:normAutofit fontScale="70000" lnSpcReduction="20000"/>
          </a:bodyPr>
          <a:lstStyle/>
          <a:p>
            <a:pPr marL="0" indent="0">
              <a:buNone/>
            </a:pPr>
            <a:r>
              <a:rPr lang="en-GB" dirty="0"/>
              <a:t>The following drivers are used to determine whether a core solution is appropriate:</a:t>
            </a:r>
          </a:p>
          <a:p>
            <a:r>
              <a:rPr lang="en-GB" b="1" dirty="0"/>
              <a:t>40 and 100 Gigabit Ethernet density: </a:t>
            </a:r>
            <a:r>
              <a:rPr lang="en-GB" dirty="0"/>
              <a:t>Are there requirements for higher bandwidth connectivity, such as 40 or 100 Gigabit Ethernet? With the introduction of the Cisco Nexus, Juniper </a:t>
            </a:r>
            <a:r>
              <a:rPr lang="en-GB" dirty="0" err="1"/>
              <a:t>EXseries</a:t>
            </a:r>
            <a:r>
              <a:rPr lang="en-GB" dirty="0"/>
              <a:t>, HP and Dell switches can now support much higher bandwidth densities.</a:t>
            </a:r>
          </a:p>
          <a:p>
            <a:r>
              <a:rPr lang="en-GB" b="1" dirty="0"/>
              <a:t>10 Gigabit Ethernet density: </a:t>
            </a:r>
            <a:r>
              <a:rPr lang="en-GB" dirty="0"/>
              <a:t>Without a data centre core, will there be enough 10 Gigabit Ethernet ports on the campus core switch pair to support both the campus distribution and the data centre aggregation modules?</a:t>
            </a:r>
          </a:p>
          <a:p>
            <a:r>
              <a:rPr lang="en-GB" b="1" dirty="0"/>
              <a:t>Administrative domains and policies: </a:t>
            </a:r>
            <a:r>
              <a:rPr lang="en-GB" dirty="0"/>
              <a:t>Separate cores help to isolate campus distribution layers from data centre aggregation layers for troubleshooting, administration, and implementation of policies (such as quality of service, ACLs, troubleshooting, and maintenance).</a:t>
            </a:r>
          </a:p>
          <a:p>
            <a:r>
              <a:rPr lang="en-GB" b="1" dirty="0"/>
              <a:t>Anticipation of future development: </a:t>
            </a:r>
            <a:r>
              <a:rPr lang="en-GB" dirty="0"/>
              <a:t>The impact that can result from implementing a separate data centre core layer at a later date might make it worthwhile to install the core layer at the beginning.</a:t>
            </a:r>
          </a:p>
        </p:txBody>
      </p:sp>
    </p:spTree>
    <p:extLst>
      <p:ext uri="{BB962C8B-B14F-4D97-AF65-F5344CB8AC3E}">
        <p14:creationId xmlns:p14="http://schemas.microsoft.com/office/powerpoint/2010/main" val="136694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Collapse Core Design</a:t>
            </a:r>
          </a:p>
        </p:txBody>
      </p:sp>
      <p:sp>
        <p:nvSpPr>
          <p:cNvPr id="3" name="Content Placeholder 2"/>
          <p:cNvSpPr>
            <a:spLocks noGrp="1"/>
          </p:cNvSpPr>
          <p:nvPr>
            <p:ph idx="1"/>
          </p:nvPr>
        </p:nvSpPr>
        <p:spPr/>
        <p:txBody>
          <a:bodyPr/>
          <a:lstStyle/>
          <a:p>
            <a:r>
              <a:rPr lang="en-GB" dirty="0"/>
              <a:t>Although there are three functional layers in a network design, these layers do not have to be physical layers, but can be logical layers.</a:t>
            </a:r>
          </a:p>
        </p:txBody>
      </p:sp>
      <p:pic>
        <p:nvPicPr>
          <p:cNvPr id="4" name="Picture 3"/>
          <p:cNvPicPr>
            <a:picLocks noChangeAspect="1"/>
          </p:cNvPicPr>
          <p:nvPr/>
        </p:nvPicPr>
        <p:blipFill>
          <a:blip r:embed="rId2"/>
          <a:stretch>
            <a:fillRect/>
          </a:stretch>
        </p:blipFill>
        <p:spPr>
          <a:xfrm>
            <a:off x="482400" y="3179172"/>
            <a:ext cx="8176026" cy="2643777"/>
          </a:xfrm>
          <a:prstGeom prst="rect">
            <a:avLst/>
          </a:prstGeom>
        </p:spPr>
      </p:pic>
    </p:spTree>
    <p:extLst>
      <p:ext uri="{BB962C8B-B14F-4D97-AF65-F5344CB8AC3E}">
        <p14:creationId xmlns:p14="http://schemas.microsoft.com/office/powerpoint/2010/main" val="2854894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Collapse Core Design </a:t>
            </a:r>
            <a:r>
              <a:rPr lang="en-GB" dirty="0" err="1"/>
              <a:t>cont</a:t>
            </a:r>
            <a:r>
              <a:rPr lang="en-GB" dirty="0"/>
              <a:t>…</a:t>
            </a:r>
          </a:p>
        </p:txBody>
      </p:sp>
      <p:sp>
        <p:nvSpPr>
          <p:cNvPr id="3" name="Content Placeholder 2"/>
          <p:cNvSpPr>
            <a:spLocks noGrp="1"/>
          </p:cNvSpPr>
          <p:nvPr>
            <p:ph idx="1"/>
          </p:nvPr>
        </p:nvSpPr>
        <p:spPr/>
        <p:txBody>
          <a:bodyPr>
            <a:normAutofit/>
          </a:bodyPr>
          <a:lstStyle/>
          <a:p>
            <a:r>
              <a:rPr lang="en-GB" dirty="0"/>
              <a:t>With this option, the small or medium-sized business can reduce costs because the same switch performs both distribution and core functions. </a:t>
            </a:r>
          </a:p>
          <a:p>
            <a:r>
              <a:rPr lang="en-GB" dirty="0"/>
              <a:t>In the collapse core design, the core switches would provide direct connections to the access-layer switches, server farm, and edge modules.</a:t>
            </a:r>
          </a:p>
          <a:p>
            <a:r>
              <a:rPr lang="en-GB" dirty="0"/>
              <a:t>One disadvantage of two-tier architecture is scalability. As the small campus begins to scale, a three tier architecture should be considered.</a:t>
            </a:r>
          </a:p>
        </p:txBody>
      </p:sp>
    </p:spTree>
    <p:extLst>
      <p:ext uri="{BB962C8B-B14F-4D97-AF65-F5344CB8AC3E}">
        <p14:creationId xmlns:p14="http://schemas.microsoft.com/office/powerpoint/2010/main" val="2083130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Spine and leaf Design</a:t>
            </a:r>
          </a:p>
        </p:txBody>
      </p:sp>
      <p:sp>
        <p:nvSpPr>
          <p:cNvPr id="3" name="Content Placeholder 2"/>
          <p:cNvSpPr>
            <a:spLocks noGrp="1"/>
          </p:cNvSpPr>
          <p:nvPr>
            <p:ph idx="1"/>
          </p:nvPr>
        </p:nvSpPr>
        <p:spPr/>
        <p:txBody>
          <a:bodyPr/>
          <a:lstStyle/>
          <a:p>
            <a:r>
              <a:rPr lang="en-GB" dirty="0"/>
              <a:t>Most large-scale modern data centres are now using spine and leaf design. This design can have only two layers that are spine and leaf. </a:t>
            </a:r>
          </a:p>
          <a:p>
            <a:r>
              <a:rPr lang="en-GB" dirty="0"/>
              <a:t>In the spine and leaf design, a leaf switch acts as the access layer, and it connects to all the spine switches.</a:t>
            </a:r>
          </a:p>
        </p:txBody>
      </p:sp>
      <p:pic>
        <p:nvPicPr>
          <p:cNvPr id="4" name="Picture 3"/>
          <p:cNvPicPr>
            <a:picLocks noChangeAspect="1"/>
          </p:cNvPicPr>
          <p:nvPr/>
        </p:nvPicPr>
        <p:blipFill>
          <a:blip r:embed="rId3"/>
          <a:stretch>
            <a:fillRect/>
          </a:stretch>
        </p:blipFill>
        <p:spPr>
          <a:xfrm>
            <a:off x="882650" y="4109776"/>
            <a:ext cx="7375525" cy="2583123"/>
          </a:xfrm>
          <a:prstGeom prst="rect">
            <a:avLst/>
          </a:prstGeom>
        </p:spPr>
      </p:pic>
    </p:spTree>
    <p:extLst>
      <p:ext uri="{BB962C8B-B14F-4D97-AF65-F5344CB8AC3E}">
        <p14:creationId xmlns:p14="http://schemas.microsoft.com/office/powerpoint/2010/main" val="3527202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Characteristics</a:t>
            </a:r>
          </a:p>
        </p:txBody>
      </p:sp>
      <p:sp>
        <p:nvSpPr>
          <p:cNvPr id="3" name="Content Placeholder 2"/>
          <p:cNvSpPr>
            <a:spLocks noGrp="1"/>
          </p:cNvSpPr>
          <p:nvPr>
            <p:ph idx="1"/>
          </p:nvPr>
        </p:nvSpPr>
        <p:spPr>
          <a:xfrm>
            <a:off x="549275" y="1600200"/>
            <a:ext cx="8042276" cy="4584699"/>
          </a:xfrm>
        </p:spPr>
        <p:txBody>
          <a:bodyPr>
            <a:normAutofit fontScale="85000" lnSpcReduction="10000"/>
          </a:bodyPr>
          <a:lstStyle/>
          <a:p>
            <a:r>
              <a:rPr lang="en-GB" dirty="0"/>
              <a:t>Multiple design and deployment options enabled using a variable-length spine with ECMP to leverage multiple available paths between leaf and spine.</a:t>
            </a:r>
          </a:p>
          <a:p>
            <a:r>
              <a:rPr lang="en-GB" dirty="0"/>
              <a:t>Future proofing for higher-performance network through the selection of higher port count switches at the spine.</a:t>
            </a:r>
          </a:p>
          <a:p>
            <a:r>
              <a:rPr lang="en-GB" dirty="0"/>
              <a:t>Reduced network congestion using a large, shared buffer-switching platform for leaf node. Network congestion results when multiple packets inside a switch request the same outbound port because of application architecture.</a:t>
            </a:r>
          </a:p>
          <a:p>
            <a:r>
              <a:rPr lang="en-GB" dirty="0"/>
              <a:t>Lower power consumption using multiple 10 </a:t>
            </a:r>
            <a:r>
              <a:rPr lang="en-GB" dirty="0" err="1"/>
              <a:t>Gbps</a:t>
            </a:r>
            <a:r>
              <a:rPr lang="en-GB" dirty="0"/>
              <a:t> between spine and leaf instead of a single 40-Gbps link. The current power consumption of a 40-Gbps optic is more than ten times a single 10-Gbps optic.</a:t>
            </a:r>
          </a:p>
        </p:txBody>
      </p:sp>
    </p:spTree>
    <p:extLst>
      <p:ext uri="{BB962C8B-B14F-4D97-AF65-F5344CB8AC3E}">
        <p14:creationId xmlns:p14="http://schemas.microsoft.com/office/powerpoint/2010/main" val="1788122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 Channel</a:t>
            </a:r>
          </a:p>
        </p:txBody>
      </p:sp>
      <p:sp>
        <p:nvSpPr>
          <p:cNvPr id="3" name="Content Placeholder 2"/>
          <p:cNvSpPr>
            <a:spLocks noGrp="1"/>
          </p:cNvSpPr>
          <p:nvPr>
            <p:ph idx="1"/>
          </p:nvPr>
        </p:nvSpPr>
        <p:spPr/>
        <p:txBody>
          <a:bodyPr/>
          <a:lstStyle/>
          <a:p>
            <a:r>
              <a:rPr lang="en-GB" dirty="0"/>
              <a:t>When you connect two devices using multiple physical links, you can group these links to form a logical bundle. The two devices connected via this logical group of ports see it as a single, big network pipe between the two devices.</a:t>
            </a:r>
          </a:p>
          <a:p>
            <a:r>
              <a:rPr lang="en-GB" dirty="0"/>
              <a:t>This logical group is called </a:t>
            </a:r>
            <a:r>
              <a:rPr lang="en-GB" dirty="0" err="1"/>
              <a:t>EtherChannel</a:t>
            </a:r>
            <a:r>
              <a:rPr lang="en-GB" dirty="0"/>
              <a:t>, or port channel, and physical interfaces participating in this group are called member ports of the group.</a:t>
            </a:r>
          </a:p>
          <a:p>
            <a:endParaRPr lang="en-GB" dirty="0"/>
          </a:p>
        </p:txBody>
      </p:sp>
      <p:pic>
        <p:nvPicPr>
          <p:cNvPr id="5" name="Picture 4"/>
          <p:cNvPicPr>
            <a:picLocks noChangeAspect="1"/>
          </p:cNvPicPr>
          <p:nvPr/>
        </p:nvPicPr>
        <p:blipFill>
          <a:blip r:embed="rId3"/>
          <a:stretch>
            <a:fillRect/>
          </a:stretch>
        </p:blipFill>
        <p:spPr>
          <a:xfrm>
            <a:off x="2148946" y="5016134"/>
            <a:ext cx="4842934" cy="1630850"/>
          </a:xfrm>
          <a:prstGeom prst="rect">
            <a:avLst/>
          </a:prstGeom>
        </p:spPr>
      </p:pic>
    </p:spTree>
    <p:extLst>
      <p:ext uri="{BB962C8B-B14F-4D97-AF65-F5344CB8AC3E}">
        <p14:creationId xmlns:p14="http://schemas.microsoft.com/office/powerpoint/2010/main" val="1105211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Port Channel</a:t>
            </a:r>
          </a:p>
        </p:txBody>
      </p:sp>
      <p:sp>
        <p:nvSpPr>
          <p:cNvPr id="3" name="Content Placeholder 2"/>
          <p:cNvSpPr>
            <a:spLocks noGrp="1"/>
          </p:cNvSpPr>
          <p:nvPr>
            <p:ph idx="1"/>
          </p:nvPr>
        </p:nvSpPr>
        <p:spPr/>
        <p:txBody>
          <a:bodyPr>
            <a:normAutofit fontScale="77500" lnSpcReduction="20000"/>
          </a:bodyPr>
          <a:lstStyle/>
          <a:p>
            <a:r>
              <a:rPr lang="en-GB" b="1" dirty="0"/>
              <a:t>Increased capacity: </a:t>
            </a:r>
            <a:r>
              <a:rPr lang="en-GB" dirty="0"/>
              <a:t>By combing multiple Ethernet links into one logical link, the capacity of the link can be increased. For example, eight 10-Gbps links can be combined to create a logical link with bandwidth of 80 </a:t>
            </a:r>
            <a:r>
              <a:rPr lang="en-GB" dirty="0" err="1"/>
              <a:t>Gbps</a:t>
            </a:r>
            <a:r>
              <a:rPr lang="en-GB" dirty="0"/>
              <a:t>.</a:t>
            </a:r>
          </a:p>
          <a:p>
            <a:r>
              <a:rPr lang="en-GB" b="1" dirty="0"/>
              <a:t>High availability: </a:t>
            </a:r>
            <a:r>
              <a:rPr lang="en-GB" dirty="0"/>
              <a:t>In a port channel, multiple Ethernet links are bundled together to create a logical link. In case of a physical link failure, the port channel continues to operate even if a single member link is alive.</a:t>
            </a:r>
          </a:p>
          <a:p>
            <a:r>
              <a:rPr lang="en-GB" b="1" dirty="0"/>
              <a:t>Load balancing: </a:t>
            </a:r>
            <a:r>
              <a:rPr lang="en-GB" dirty="0"/>
              <a:t>The switch distributes traffic across all operational interfaces in the port channel. This enables you to distribute traffic across multiple physical interfaces, increasing the efficiency of your network.</a:t>
            </a:r>
          </a:p>
          <a:p>
            <a:r>
              <a:rPr lang="en-GB" b="1" dirty="0"/>
              <a:t>Simplified network topology: </a:t>
            </a:r>
            <a:r>
              <a:rPr lang="en-GB" dirty="0"/>
              <a:t>In some cases, port channels can be used to simplify network topology by aggregating multiple links into one logical link.</a:t>
            </a:r>
          </a:p>
        </p:txBody>
      </p:sp>
    </p:spTree>
    <p:extLst>
      <p:ext uri="{BB962C8B-B14F-4D97-AF65-F5344CB8AC3E}">
        <p14:creationId xmlns:p14="http://schemas.microsoft.com/office/powerpoint/2010/main" val="20765924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 Channel Requirements</a:t>
            </a:r>
          </a:p>
        </p:txBody>
      </p:sp>
      <p:sp>
        <p:nvSpPr>
          <p:cNvPr id="3" name="Content Placeholder 2"/>
          <p:cNvSpPr>
            <a:spLocks noGrp="1"/>
          </p:cNvSpPr>
          <p:nvPr>
            <p:ph idx="1"/>
          </p:nvPr>
        </p:nvSpPr>
        <p:spPr/>
        <p:txBody>
          <a:bodyPr>
            <a:normAutofit fontScale="85000" lnSpcReduction="10000"/>
          </a:bodyPr>
          <a:lstStyle/>
          <a:p>
            <a:r>
              <a:rPr lang="en-GB" dirty="0"/>
              <a:t>To bundle multiple switch interfaces into a port channel, these interfaces must meet the compatibility requirements.</a:t>
            </a:r>
          </a:p>
          <a:p>
            <a:r>
              <a:rPr lang="en-GB" dirty="0"/>
              <a:t>For example, when you add an interface to a port channel, its speed must match with other member interfaces in this port channel. In other words, you cannot put a 1 G interface and a 10G interface into the same port channel. </a:t>
            </a:r>
          </a:p>
          <a:p>
            <a:r>
              <a:rPr lang="en-GB" dirty="0"/>
              <a:t>Other interface attributes are checked by switch software to ensure that the interface is compatible with the channel group. In case of an incompatible attribute, port channel creation will fail. </a:t>
            </a:r>
          </a:p>
          <a:p>
            <a:r>
              <a:rPr lang="en-GB" dirty="0"/>
              <a:t>Some of these attributes are Speed, Duplex, Flow-control, Port mode, VLANs, MTU, Media type, and so on.</a:t>
            </a:r>
          </a:p>
        </p:txBody>
      </p:sp>
    </p:spTree>
    <p:extLst>
      <p:ext uri="{BB962C8B-B14F-4D97-AF65-F5344CB8AC3E}">
        <p14:creationId xmlns:p14="http://schemas.microsoft.com/office/powerpoint/2010/main" val="26472921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 Aggregation Control Protocol</a:t>
            </a:r>
          </a:p>
        </p:txBody>
      </p:sp>
      <p:sp>
        <p:nvSpPr>
          <p:cNvPr id="3" name="Content Placeholder 2"/>
          <p:cNvSpPr>
            <a:spLocks noGrp="1"/>
          </p:cNvSpPr>
          <p:nvPr>
            <p:ph idx="1"/>
          </p:nvPr>
        </p:nvSpPr>
        <p:spPr/>
        <p:txBody>
          <a:bodyPr>
            <a:normAutofit fontScale="77500" lnSpcReduction="20000"/>
          </a:bodyPr>
          <a:lstStyle/>
          <a:p>
            <a:pPr>
              <a:lnSpc>
                <a:spcPct val="120000"/>
              </a:lnSpc>
            </a:pPr>
            <a:r>
              <a:rPr lang="en-GB" dirty="0"/>
              <a:t>The Link Aggregation Control Protocol (LACP) provides a standard mechanism to ensure that peer switches exchange information and agree on the necessary details to bundle ports into a port channel.</a:t>
            </a:r>
          </a:p>
          <a:p>
            <a:pPr>
              <a:lnSpc>
                <a:spcPct val="120000"/>
              </a:lnSpc>
            </a:pPr>
            <a:r>
              <a:rPr lang="en-GB" dirty="0"/>
              <a:t>LACP must be enabled on switches at both ends of the link. Network devices use LACP to negotiate an automatic bundling of links by sending LACP packets to the peer. </a:t>
            </a:r>
          </a:p>
          <a:p>
            <a:pPr>
              <a:lnSpc>
                <a:spcPct val="120000"/>
              </a:lnSpc>
            </a:pPr>
            <a:r>
              <a:rPr lang="en-GB" dirty="0"/>
              <a:t>This protocol ensures that both sides of the link have compatible configuration (Speed, Duplex, Flow-control, allowed VLAN) to form a bundle.</a:t>
            </a:r>
          </a:p>
          <a:p>
            <a:pPr>
              <a:lnSpc>
                <a:spcPct val="120000"/>
              </a:lnSpc>
            </a:pPr>
            <a:r>
              <a:rPr lang="en-GB" dirty="0"/>
              <a:t>LACP was initially part of the IEEE 802.3ad standard and later moved to the IEEE 802.1AX standard.</a:t>
            </a:r>
          </a:p>
        </p:txBody>
      </p:sp>
    </p:spTree>
    <p:extLst>
      <p:ext uri="{BB962C8B-B14F-4D97-AF65-F5344CB8AC3E}">
        <p14:creationId xmlns:p14="http://schemas.microsoft.com/office/powerpoint/2010/main" val="33481700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 Channel Modes</a:t>
            </a:r>
          </a:p>
        </p:txBody>
      </p:sp>
      <p:pic>
        <p:nvPicPr>
          <p:cNvPr id="4" name="Content Placeholder 3"/>
          <p:cNvPicPr>
            <a:picLocks noGrp="1" noChangeAspect="1"/>
          </p:cNvPicPr>
          <p:nvPr>
            <p:ph idx="1"/>
          </p:nvPr>
        </p:nvPicPr>
        <p:blipFill>
          <a:blip r:embed="rId2"/>
          <a:stretch>
            <a:fillRect/>
          </a:stretch>
        </p:blipFill>
        <p:spPr>
          <a:xfrm>
            <a:off x="660827" y="1828799"/>
            <a:ext cx="7811580" cy="3772861"/>
          </a:xfrm>
          <a:prstGeom prst="rect">
            <a:avLst/>
          </a:prstGeom>
        </p:spPr>
      </p:pic>
    </p:spTree>
    <p:extLst>
      <p:ext uri="{BB962C8B-B14F-4D97-AF65-F5344CB8AC3E}">
        <p14:creationId xmlns:p14="http://schemas.microsoft.com/office/powerpoint/2010/main" val="3150647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Port Channel</a:t>
            </a:r>
          </a:p>
        </p:txBody>
      </p:sp>
      <p:sp>
        <p:nvSpPr>
          <p:cNvPr id="3" name="Content Placeholder 2"/>
          <p:cNvSpPr>
            <a:spLocks noGrp="1"/>
          </p:cNvSpPr>
          <p:nvPr>
            <p:ph idx="1"/>
          </p:nvPr>
        </p:nvSpPr>
        <p:spPr/>
        <p:txBody>
          <a:bodyPr>
            <a:normAutofit/>
          </a:bodyPr>
          <a:lstStyle/>
          <a:p>
            <a:r>
              <a:rPr lang="en-GB" sz="2000" dirty="0"/>
              <a:t>A </a:t>
            </a:r>
            <a:r>
              <a:rPr lang="en-GB" sz="2000" dirty="0" err="1"/>
              <a:t>vPC</a:t>
            </a:r>
            <a:r>
              <a:rPr lang="en-GB" sz="2000" dirty="0"/>
              <a:t> enables the extension of a port channel across two physical switches. </a:t>
            </a:r>
          </a:p>
          <a:p>
            <a:r>
              <a:rPr lang="en-GB" sz="2000" dirty="0"/>
              <a:t>These two switches work together to create a virtual domain, so a port channel can be extended across the two devices within this virtual domain.</a:t>
            </a:r>
          </a:p>
          <a:p>
            <a:r>
              <a:rPr lang="en-GB" sz="2000" dirty="0"/>
              <a:t>It means that member ports in a virtual port channel can be from two different network switches.</a:t>
            </a:r>
          </a:p>
        </p:txBody>
      </p:sp>
      <p:pic>
        <p:nvPicPr>
          <p:cNvPr id="4" name="Picture 3"/>
          <p:cNvPicPr>
            <a:picLocks noChangeAspect="1"/>
          </p:cNvPicPr>
          <p:nvPr/>
        </p:nvPicPr>
        <p:blipFill>
          <a:blip r:embed="rId2"/>
          <a:stretch>
            <a:fillRect/>
          </a:stretch>
        </p:blipFill>
        <p:spPr>
          <a:xfrm>
            <a:off x="1828800" y="4367953"/>
            <a:ext cx="5486400" cy="2425150"/>
          </a:xfrm>
          <a:prstGeom prst="rect">
            <a:avLst/>
          </a:prstGeom>
        </p:spPr>
      </p:pic>
    </p:spTree>
    <p:extLst>
      <p:ext uri="{BB962C8B-B14F-4D97-AF65-F5344CB8AC3E}">
        <p14:creationId xmlns:p14="http://schemas.microsoft.com/office/powerpoint/2010/main" val="12765905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Port Channel</a:t>
            </a:r>
          </a:p>
        </p:txBody>
      </p:sp>
      <p:sp>
        <p:nvSpPr>
          <p:cNvPr id="3" name="Content Placeholder 2"/>
          <p:cNvSpPr>
            <a:spLocks noGrp="1"/>
          </p:cNvSpPr>
          <p:nvPr>
            <p:ph idx="1"/>
          </p:nvPr>
        </p:nvSpPr>
        <p:spPr/>
        <p:txBody>
          <a:bodyPr/>
          <a:lstStyle/>
          <a:p>
            <a:r>
              <a:rPr lang="en-GB" dirty="0" err="1"/>
              <a:t>vPC</a:t>
            </a:r>
            <a:r>
              <a:rPr lang="en-GB" dirty="0"/>
              <a:t> technology allows dual-homing of a downstream device to two upstream switches. </a:t>
            </a:r>
          </a:p>
          <a:p>
            <a:r>
              <a:rPr lang="en-GB" dirty="0"/>
              <a:t>The upstream switches present themselves to the downstream device as </a:t>
            </a:r>
            <a:r>
              <a:rPr lang="en-GB" dirty="0" err="1"/>
              <a:t>oneswitch</a:t>
            </a:r>
            <a:r>
              <a:rPr lang="en-GB" dirty="0"/>
              <a:t> from the port channel and Spanning Tree Protocol (STP) perspective.</a:t>
            </a:r>
          </a:p>
        </p:txBody>
      </p:sp>
      <p:pic>
        <p:nvPicPr>
          <p:cNvPr id="4" name="Picture 3"/>
          <p:cNvPicPr>
            <a:picLocks noChangeAspect="1"/>
          </p:cNvPicPr>
          <p:nvPr/>
        </p:nvPicPr>
        <p:blipFill>
          <a:blip r:embed="rId2"/>
          <a:stretch>
            <a:fillRect/>
          </a:stretch>
        </p:blipFill>
        <p:spPr>
          <a:xfrm>
            <a:off x="1503437" y="4260501"/>
            <a:ext cx="5875867" cy="2458197"/>
          </a:xfrm>
          <a:prstGeom prst="rect">
            <a:avLst/>
          </a:prstGeom>
        </p:spPr>
      </p:pic>
    </p:spTree>
    <p:extLst>
      <p:ext uri="{BB962C8B-B14F-4D97-AF65-F5344CB8AC3E}">
        <p14:creationId xmlns:p14="http://schemas.microsoft.com/office/powerpoint/2010/main" val="1132892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90381"/>
            <a:ext cx="8042276" cy="847017"/>
          </a:xfrm>
        </p:spPr>
        <p:txBody>
          <a:bodyPr/>
          <a:lstStyle/>
          <a:p>
            <a:r>
              <a:rPr lang="en-GB" sz="3200" dirty="0"/>
              <a:t>Benefits of Using Virtual Port Channel</a:t>
            </a:r>
          </a:p>
        </p:txBody>
      </p:sp>
      <p:sp>
        <p:nvSpPr>
          <p:cNvPr id="3" name="Content Placeholder 2"/>
          <p:cNvSpPr>
            <a:spLocks noGrp="1"/>
          </p:cNvSpPr>
          <p:nvPr>
            <p:ph idx="1"/>
          </p:nvPr>
        </p:nvSpPr>
        <p:spPr>
          <a:xfrm>
            <a:off x="549275" y="1901651"/>
            <a:ext cx="8042276" cy="4343400"/>
          </a:xfrm>
        </p:spPr>
        <p:txBody>
          <a:bodyPr>
            <a:normAutofit fontScale="92500" lnSpcReduction="10000"/>
          </a:bodyPr>
          <a:lstStyle/>
          <a:p>
            <a:r>
              <a:rPr lang="en-GB" dirty="0"/>
              <a:t>Enables a single device to use a port channel across two upstream switches</a:t>
            </a:r>
          </a:p>
          <a:p>
            <a:r>
              <a:rPr lang="en-GB" dirty="0"/>
              <a:t>Eliminates STP blocked ports</a:t>
            </a:r>
          </a:p>
          <a:p>
            <a:r>
              <a:rPr lang="en-GB" dirty="0"/>
              <a:t>Provides a loop-free topology</a:t>
            </a:r>
          </a:p>
          <a:p>
            <a:r>
              <a:rPr lang="en-GB" dirty="0"/>
              <a:t>Uses all available uplink bandwidth</a:t>
            </a:r>
          </a:p>
          <a:p>
            <a:r>
              <a:rPr lang="en-GB" dirty="0"/>
              <a:t>Provides fast convergence in the case of link or device failure</a:t>
            </a:r>
          </a:p>
          <a:p>
            <a:r>
              <a:rPr lang="en-GB" dirty="0"/>
              <a:t>Provides link-level resiliency</a:t>
            </a:r>
          </a:p>
          <a:p>
            <a:r>
              <a:rPr lang="en-GB" dirty="0"/>
              <a:t>Helps ensure high availability</a:t>
            </a:r>
          </a:p>
        </p:txBody>
      </p:sp>
    </p:spTree>
    <p:extLst>
      <p:ext uri="{BB962C8B-B14F-4D97-AF65-F5344CB8AC3E}">
        <p14:creationId xmlns:p14="http://schemas.microsoft.com/office/powerpoint/2010/main" val="36759179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vPC</a:t>
            </a:r>
            <a:r>
              <a:rPr lang="en-GB" dirty="0"/>
              <a:t> Limitations</a:t>
            </a:r>
          </a:p>
        </p:txBody>
      </p:sp>
      <p:sp>
        <p:nvSpPr>
          <p:cNvPr id="3" name="Content Placeholder 2"/>
          <p:cNvSpPr>
            <a:spLocks noGrp="1"/>
          </p:cNvSpPr>
          <p:nvPr>
            <p:ph idx="1"/>
          </p:nvPr>
        </p:nvSpPr>
        <p:spPr>
          <a:xfrm>
            <a:off x="549275" y="1600200"/>
            <a:ext cx="8042276" cy="4941278"/>
          </a:xfrm>
        </p:spPr>
        <p:txBody>
          <a:bodyPr>
            <a:normAutofit lnSpcReduction="10000"/>
          </a:bodyPr>
          <a:lstStyle/>
          <a:p>
            <a:pPr>
              <a:lnSpc>
                <a:spcPct val="120000"/>
              </a:lnSpc>
            </a:pPr>
            <a:r>
              <a:rPr lang="en-GB" sz="1600" b="1" dirty="0"/>
              <a:t>Only two switches per </a:t>
            </a:r>
            <a:r>
              <a:rPr lang="en-GB" sz="1600" b="1" dirty="0" err="1"/>
              <a:t>vPC</a:t>
            </a:r>
            <a:r>
              <a:rPr lang="en-GB" sz="1600" b="1" dirty="0"/>
              <a:t> domain: </a:t>
            </a:r>
            <a:r>
              <a:rPr lang="en-GB" sz="1600" dirty="0"/>
              <a:t>A </a:t>
            </a:r>
            <a:r>
              <a:rPr lang="en-GB" sz="1600" dirty="0" err="1"/>
              <a:t>vPC</a:t>
            </a:r>
            <a:r>
              <a:rPr lang="en-GB" sz="1600" dirty="0"/>
              <a:t> domain by definition consists of a pair of switches identified by a shared </a:t>
            </a:r>
            <a:r>
              <a:rPr lang="en-GB" sz="1600" dirty="0" err="1"/>
              <a:t>vPC</a:t>
            </a:r>
            <a:r>
              <a:rPr lang="en-GB" sz="1600" dirty="0"/>
              <a:t> domain ID. It is not possible to add more than two switches or Virtual Device Context (VDC) to a </a:t>
            </a:r>
            <a:r>
              <a:rPr lang="en-GB" sz="1600" dirty="0" err="1"/>
              <a:t>vPC</a:t>
            </a:r>
            <a:r>
              <a:rPr lang="en-GB" sz="1600" dirty="0"/>
              <a:t> domain.</a:t>
            </a:r>
          </a:p>
          <a:p>
            <a:pPr>
              <a:lnSpc>
                <a:spcPct val="120000"/>
              </a:lnSpc>
            </a:pPr>
            <a:r>
              <a:rPr lang="en-GB" sz="1600" b="1" dirty="0"/>
              <a:t>Only one </a:t>
            </a:r>
            <a:r>
              <a:rPr lang="en-GB" sz="1600" b="1" dirty="0" err="1"/>
              <a:t>vPC</a:t>
            </a:r>
            <a:r>
              <a:rPr lang="en-GB" sz="1600" b="1" dirty="0"/>
              <a:t> domain ID per switch: </a:t>
            </a:r>
            <a:r>
              <a:rPr lang="en-GB" sz="1600" dirty="0"/>
              <a:t>Only one </a:t>
            </a:r>
            <a:r>
              <a:rPr lang="en-GB" sz="1600" dirty="0" err="1"/>
              <a:t>vPC</a:t>
            </a:r>
            <a:r>
              <a:rPr lang="en-GB" sz="1600" dirty="0"/>
              <a:t> domain ID can be configured on a single switch or VDC. It is not possible for a switch or VDC to participate in more than one </a:t>
            </a:r>
            <a:r>
              <a:rPr lang="en-GB" sz="1600" dirty="0" err="1"/>
              <a:t>vPC</a:t>
            </a:r>
            <a:r>
              <a:rPr lang="en-GB" sz="1600" dirty="0"/>
              <a:t> domain.</a:t>
            </a:r>
          </a:p>
          <a:p>
            <a:pPr>
              <a:lnSpc>
                <a:spcPct val="120000"/>
              </a:lnSpc>
            </a:pPr>
            <a:r>
              <a:rPr lang="en-GB" sz="1600" b="1" dirty="0"/>
              <a:t>Peer-link is always 10 </a:t>
            </a:r>
            <a:r>
              <a:rPr lang="en-GB" sz="1600" b="1" dirty="0" err="1"/>
              <a:t>Gbps</a:t>
            </a:r>
            <a:r>
              <a:rPr lang="en-GB" sz="1600" b="1" dirty="0"/>
              <a:t> or more: </a:t>
            </a:r>
            <a:r>
              <a:rPr lang="en-GB" sz="1600" dirty="0"/>
              <a:t>Only 10 Gigabit Ethernet ports can be used for the </a:t>
            </a:r>
            <a:r>
              <a:rPr lang="en-GB" sz="1600" dirty="0" err="1"/>
              <a:t>vPC</a:t>
            </a:r>
            <a:r>
              <a:rPr lang="en-GB" sz="1600" dirty="0"/>
              <a:t> peer link. It is recommended that you use at least two 10 Gigabit Ethernet ports in dedicated mode on two different I/O modules.</a:t>
            </a:r>
          </a:p>
          <a:p>
            <a:pPr>
              <a:lnSpc>
                <a:spcPct val="120000"/>
              </a:lnSpc>
            </a:pPr>
            <a:r>
              <a:rPr lang="en-GB" sz="1600" b="1" dirty="0" err="1"/>
              <a:t>vPC</a:t>
            </a:r>
            <a:r>
              <a:rPr lang="en-GB" sz="1600" b="1" dirty="0"/>
              <a:t> is a Layer 2 port channel: </a:t>
            </a:r>
            <a:r>
              <a:rPr lang="en-GB" sz="1600" dirty="0"/>
              <a:t>A </a:t>
            </a:r>
            <a:r>
              <a:rPr lang="en-GB" sz="1600" dirty="0" err="1"/>
              <a:t>vPC</a:t>
            </a:r>
            <a:r>
              <a:rPr lang="en-GB" sz="1600" dirty="0"/>
              <a:t> is a Layer 2 port channel. The </a:t>
            </a:r>
            <a:r>
              <a:rPr lang="en-GB" sz="1600" dirty="0" err="1"/>
              <a:t>vPC</a:t>
            </a:r>
            <a:r>
              <a:rPr lang="en-GB" sz="1600" dirty="0"/>
              <a:t> technology does not support the configuration of Layer 3 port channels. Dynamic routing from the </a:t>
            </a:r>
            <a:r>
              <a:rPr lang="en-GB" sz="1600" dirty="0" err="1"/>
              <a:t>vPC</a:t>
            </a:r>
            <a:r>
              <a:rPr lang="en-GB" sz="1600" dirty="0"/>
              <a:t> peers to routers connected on a </a:t>
            </a:r>
            <a:r>
              <a:rPr lang="en-GB" sz="1600" dirty="0" err="1"/>
              <a:t>vPC</a:t>
            </a:r>
            <a:r>
              <a:rPr lang="en-GB" sz="1600" dirty="0"/>
              <a:t> is not supported. It is recommended that routing adjacencies be established on separate routed links</a:t>
            </a:r>
          </a:p>
        </p:txBody>
      </p:sp>
    </p:spTree>
    <p:extLst>
      <p:ext uri="{BB962C8B-B14F-4D97-AF65-F5344CB8AC3E}">
        <p14:creationId xmlns:p14="http://schemas.microsoft.com/office/powerpoint/2010/main" val="4266219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FabricPath</a:t>
            </a:r>
          </a:p>
        </p:txBody>
      </p:sp>
      <p:sp>
        <p:nvSpPr>
          <p:cNvPr id="3" name="Content Placeholder 2"/>
          <p:cNvSpPr>
            <a:spLocks noGrp="1"/>
          </p:cNvSpPr>
          <p:nvPr>
            <p:ph idx="1"/>
          </p:nvPr>
        </p:nvSpPr>
        <p:spPr>
          <a:xfrm>
            <a:off x="549275" y="1600201"/>
            <a:ext cx="8042276" cy="4760406"/>
          </a:xfrm>
        </p:spPr>
        <p:txBody>
          <a:bodyPr>
            <a:normAutofit fontScale="70000" lnSpcReduction="20000"/>
          </a:bodyPr>
          <a:lstStyle/>
          <a:p>
            <a:pPr>
              <a:lnSpc>
                <a:spcPct val="120000"/>
              </a:lnSpc>
            </a:pPr>
            <a:r>
              <a:rPr lang="en-GB" dirty="0"/>
              <a:t>FabricPath is a Cisco innovation to build a simplified and scalable Layer 2 fabric. </a:t>
            </a:r>
          </a:p>
          <a:p>
            <a:pPr>
              <a:lnSpc>
                <a:spcPct val="120000"/>
              </a:lnSpc>
            </a:pPr>
            <a:r>
              <a:rPr lang="en-GB" dirty="0"/>
              <a:t>It combines the benefits of Layer 3 routing with the advantages of Layer 2 switching. </a:t>
            </a:r>
          </a:p>
          <a:p>
            <a:pPr>
              <a:lnSpc>
                <a:spcPct val="120000"/>
              </a:lnSpc>
            </a:pPr>
            <a:r>
              <a:rPr lang="en-GB" dirty="0"/>
              <a:t>Layer 3 routing provides scalability, </a:t>
            </a:r>
            <a:r>
              <a:rPr lang="en-GB" dirty="0" err="1"/>
              <a:t>multipathing</a:t>
            </a:r>
            <a:r>
              <a:rPr lang="en-GB" dirty="0"/>
              <a:t>, fast convergence, and shortest path selection from any host to any other host in the network. </a:t>
            </a:r>
          </a:p>
          <a:p>
            <a:pPr>
              <a:lnSpc>
                <a:spcPct val="120000"/>
              </a:lnSpc>
            </a:pPr>
            <a:r>
              <a:rPr lang="en-GB" dirty="0"/>
              <a:t>However, Layer 3 creates network segmentation, which makes it less flexible for workload mobility within a virtualized data centre. </a:t>
            </a:r>
          </a:p>
          <a:p>
            <a:pPr>
              <a:lnSpc>
                <a:spcPct val="120000"/>
              </a:lnSpc>
            </a:pPr>
            <a:r>
              <a:rPr lang="en-GB" dirty="0"/>
              <a:t>FabricPath brings the stability and performance of Layer 3 routing to the Layer 2 switched network and builds a highly resilient, massively scalable, and flexible Layer 2 fabric.</a:t>
            </a:r>
          </a:p>
          <a:p>
            <a:pPr>
              <a:lnSpc>
                <a:spcPct val="120000"/>
              </a:lnSpc>
            </a:pPr>
            <a:r>
              <a:rPr lang="en-GB" dirty="0"/>
              <a:t>Intermediate System-to-Intermediate System (IS-IS) Protocol is used to provide fabric-wide intelligence and ties the elements together.</a:t>
            </a:r>
          </a:p>
        </p:txBody>
      </p:sp>
    </p:spTree>
    <p:extLst>
      <p:ext uri="{BB962C8B-B14F-4D97-AF65-F5344CB8AC3E}">
        <p14:creationId xmlns:p14="http://schemas.microsoft.com/office/powerpoint/2010/main" val="39252826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FabricPath Topology</a:t>
            </a:r>
          </a:p>
        </p:txBody>
      </p:sp>
      <p:pic>
        <p:nvPicPr>
          <p:cNvPr id="4" name="Content Placeholder 3"/>
          <p:cNvPicPr>
            <a:picLocks noGrp="1" noChangeAspect="1"/>
          </p:cNvPicPr>
          <p:nvPr>
            <p:ph idx="1"/>
          </p:nvPr>
        </p:nvPicPr>
        <p:blipFill>
          <a:blip r:embed="rId2"/>
          <a:stretch>
            <a:fillRect/>
          </a:stretch>
        </p:blipFill>
        <p:spPr>
          <a:xfrm>
            <a:off x="399571" y="1967113"/>
            <a:ext cx="8191980" cy="3380974"/>
          </a:xfrm>
          <a:prstGeom prst="rect">
            <a:avLst/>
          </a:prstGeom>
        </p:spPr>
      </p:pic>
    </p:spTree>
    <p:extLst>
      <p:ext uri="{BB962C8B-B14F-4D97-AF65-F5344CB8AC3E}">
        <p14:creationId xmlns:p14="http://schemas.microsoft.com/office/powerpoint/2010/main" val="3610247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a:t>
            </a:r>
          </a:p>
        </p:txBody>
      </p:sp>
      <p:sp>
        <p:nvSpPr>
          <p:cNvPr id="3" name="Content Placeholder 2"/>
          <p:cNvSpPr>
            <a:spLocks noGrp="1"/>
          </p:cNvSpPr>
          <p:nvPr>
            <p:ph idx="1"/>
          </p:nvPr>
        </p:nvSpPr>
        <p:spPr>
          <a:xfrm>
            <a:off x="549275" y="1600201"/>
            <a:ext cx="8042276" cy="4820696"/>
          </a:xfrm>
        </p:spPr>
        <p:txBody>
          <a:bodyPr>
            <a:normAutofit fontScale="92500" lnSpcReduction="10000"/>
          </a:bodyPr>
          <a:lstStyle/>
          <a:p>
            <a:r>
              <a:rPr lang="en-GB" sz="1600" b="1" dirty="0"/>
              <a:t>Operational simplicity: </a:t>
            </a:r>
            <a:r>
              <a:rPr lang="en-GB" sz="1600" dirty="0"/>
              <a:t>Cisco FabricPath is simple to configure and easy to operate. The switch control plane protocol for FabricPath starts automatically, as soon as the feature is enabled and ports are assigned to the FabricPath network.</a:t>
            </a:r>
          </a:p>
          <a:p>
            <a:r>
              <a:rPr lang="en-GB" sz="1600" b="1" dirty="0"/>
              <a:t>Flexibility: </a:t>
            </a:r>
            <a:r>
              <a:rPr lang="en-GB" sz="1600" dirty="0"/>
              <a:t>FabricPath provides a single domain Layer 2 fabric to connect all the servers, offering a much more scalable and flexible network fabric.</a:t>
            </a:r>
          </a:p>
          <a:p>
            <a:r>
              <a:rPr lang="en-GB" sz="1600" b="1" dirty="0"/>
              <a:t>High performance: </a:t>
            </a:r>
            <a:r>
              <a:rPr lang="en-GB" sz="1600" dirty="0"/>
              <a:t>High performance in a FabricPath network is achieved using an equal-cost multipath (ECMP) feature.</a:t>
            </a:r>
          </a:p>
          <a:p>
            <a:r>
              <a:rPr lang="en-GB" sz="1600" b="1" dirty="0"/>
              <a:t>Reliability based on proven technologies: </a:t>
            </a:r>
            <a:r>
              <a:rPr lang="en-GB" sz="1600" dirty="0"/>
              <a:t>Cisco FabricPath uses a reliable and proven control plane mechanism, which is based on the IS-IS routing protocol.</a:t>
            </a:r>
          </a:p>
          <a:p>
            <a:r>
              <a:rPr lang="en-GB" sz="1600" b="1" dirty="0"/>
              <a:t>High scalability and high availability: </a:t>
            </a:r>
            <a:r>
              <a:rPr lang="en-GB" sz="1600" dirty="0"/>
              <a:t>FabricPath delivers highly scalable bandwidth with capabilities such as ECMP and multi-topology forwarding, enabling IT architects to start with a small Layer 2 network and build a much bigger data centre fabric.</a:t>
            </a:r>
          </a:p>
          <a:p>
            <a:r>
              <a:rPr lang="en-GB" sz="1600" b="1" dirty="0"/>
              <a:t>Efficiency: </a:t>
            </a:r>
            <a:r>
              <a:rPr lang="en-GB" sz="1600" dirty="0"/>
              <a:t>FabricPath learns MAC addresses selectively at the edge, allowing scaling the network beyond the limits of the MAC address table of individual switches.</a:t>
            </a:r>
          </a:p>
        </p:txBody>
      </p:sp>
    </p:spTree>
    <p:extLst>
      <p:ext uri="{BB962C8B-B14F-4D97-AF65-F5344CB8AC3E}">
        <p14:creationId xmlns:p14="http://schemas.microsoft.com/office/powerpoint/2010/main" val="11556677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Acknowledgment</a:t>
            </a:r>
          </a:p>
        </p:txBody>
      </p:sp>
      <p:sp>
        <p:nvSpPr>
          <p:cNvPr id="3" name="Content Placeholder 2"/>
          <p:cNvSpPr>
            <a:spLocks noGrp="1"/>
          </p:cNvSpPr>
          <p:nvPr>
            <p:ph idx="1"/>
          </p:nvPr>
        </p:nvSpPr>
        <p:spPr/>
        <p:txBody>
          <a:bodyPr/>
          <a:lstStyle/>
          <a:p>
            <a:pPr marL="0" indent="0">
              <a:buNone/>
            </a:pPr>
            <a:r>
              <a:rPr lang="en-GB" dirty="0"/>
              <a:t>All materials of this lecture are from CCNA Data Centre DCICT 640-916 official certification guide by N </a:t>
            </a:r>
            <a:r>
              <a:rPr lang="en-GB" dirty="0" err="1"/>
              <a:t>Shamsee</a:t>
            </a:r>
            <a:r>
              <a:rPr lang="en-GB" dirty="0"/>
              <a:t>, D </a:t>
            </a:r>
            <a:r>
              <a:rPr lang="en-GB" dirty="0" err="1"/>
              <a:t>Klebanov</a:t>
            </a:r>
            <a:r>
              <a:rPr lang="en-GB" dirty="0"/>
              <a:t>, H Fayed, A </a:t>
            </a:r>
            <a:r>
              <a:rPr lang="en-GB" dirty="0" err="1"/>
              <a:t>Afrose</a:t>
            </a:r>
            <a:r>
              <a:rPr lang="en-GB" dirty="0"/>
              <a:t> and O </a:t>
            </a:r>
            <a:r>
              <a:rPr lang="en-GB" dirty="0" err="1"/>
              <a:t>Karakok</a:t>
            </a:r>
            <a:r>
              <a:rPr lang="en-GB" dirty="0"/>
              <a:t> published by Cisco Press, 2015.</a:t>
            </a:r>
          </a:p>
        </p:txBody>
      </p:sp>
    </p:spTree>
    <p:extLst>
      <p:ext uri="{BB962C8B-B14F-4D97-AF65-F5344CB8AC3E}">
        <p14:creationId xmlns:p14="http://schemas.microsoft.com/office/powerpoint/2010/main" val="1747539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2934</TotalTime>
  <Words>2493</Words>
  <Application>Microsoft Office PowerPoint</Application>
  <PresentationFormat>On-screen Show (4:3)</PresentationFormat>
  <Paragraphs>142</Paragraphs>
  <Slides>26</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ＭＳ Ｐゴシック</vt:lpstr>
      <vt:lpstr>Arial</vt:lpstr>
      <vt:lpstr>Calibri</vt:lpstr>
      <vt:lpstr>News Gothic MT</vt:lpstr>
      <vt:lpstr>Times New Roman</vt:lpstr>
      <vt:lpstr>Wingdings 2</vt:lpstr>
      <vt:lpstr>Breeze</vt:lpstr>
      <vt:lpstr>Data Centre Technologies</vt:lpstr>
      <vt:lpstr>Data Centre Network </vt:lpstr>
      <vt:lpstr>Modular Approach </vt:lpstr>
      <vt:lpstr>Data Centre Functional Layers</vt:lpstr>
      <vt:lpstr>Multilayer Network Design</vt:lpstr>
      <vt:lpstr>Access Layer</vt:lpstr>
      <vt:lpstr>Aggregation Layer</vt:lpstr>
      <vt:lpstr>Core layer</vt:lpstr>
      <vt:lpstr>Core Solutions</vt:lpstr>
      <vt:lpstr>Collapse Core Design</vt:lpstr>
      <vt:lpstr>Collapse Core Design cont…</vt:lpstr>
      <vt:lpstr>Spine and leaf Design</vt:lpstr>
      <vt:lpstr>Key Characteristics</vt:lpstr>
      <vt:lpstr>Port Channel</vt:lpstr>
      <vt:lpstr>Benefits of Port Channel</vt:lpstr>
      <vt:lpstr>Port Channel Requirements</vt:lpstr>
      <vt:lpstr>Link Aggregation Control Protocol</vt:lpstr>
      <vt:lpstr>Port Channel Modes</vt:lpstr>
      <vt:lpstr>Virtual Port Channel</vt:lpstr>
      <vt:lpstr>Virtual Port Channel</vt:lpstr>
      <vt:lpstr>Benefits of Using Virtual Port Channel</vt:lpstr>
      <vt:lpstr>vPC Limitations</vt:lpstr>
      <vt:lpstr>FabricPath</vt:lpstr>
      <vt:lpstr>FabricPath Topology</vt:lpstr>
      <vt:lpstr>Benefits</vt:lpstr>
      <vt:lpstr>Acknowledgment</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118</cp:revision>
  <dcterms:created xsi:type="dcterms:W3CDTF">2011-10-03T10:20:59Z</dcterms:created>
  <dcterms:modified xsi:type="dcterms:W3CDTF">2017-11-02T09:47:52Z</dcterms:modified>
</cp:coreProperties>
</file>