
<file path=[Content_Types].xml><?xml version="1.0" encoding="utf-8"?>
<Types xmlns="http://schemas.openxmlformats.org/package/2006/content-types">
  <Default Extension="bmp" ContentType="image/bmp"/>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4"/>
  </p:sldMasterIdLst>
  <p:notesMasterIdLst>
    <p:notesMasterId r:id="rId25"/>
  </p:notesMasterIdLst>
  <p:handoutMasterIdLst>
    <p:handoutMasterId r:id="rId26"/>
  </p:handoutMasterIdLst>
  <p:sldIdLst>
    <p:sldId id="256" r:id="rId5"/>
    <p:sldId id="263" r:id="rId6"/>
    <p:sldId id="258" r:id="rId7"/>
    <p:sldId id="262" r:id="rId8"/>
    <p:sldId id="259" r:id="rId9"/>
    <p:sldId id="264" r:id="rId10"/>
    <p:sldId id="265" r:id="rId11"/>
    <p:sldId id="276" r:id="rId12"/>
    <p:sldId id="279" r:id="rId13"/>
    <p:sldId id="266" r:id="rId14"/>
    <p:sldId id="267" r:id="rId15"/>
    <p:sldId id="268" r:id="rId16"/>
    <p:sldId id="269" r:id="rId17"/>
    <p:sldId id="271" r:id="rId18"/>
    <p:sldId id="272" r:id="rId19"/>
    <p:sldId id="278" r:id="rId20"/>
    <p:sldId id="277" r:id="rId21"/>
    <p:sldId id="274" r:id="rId22"/>
    <p:sldId id="275" r:id="rId23"/>
    <p:sldId id="280"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256" autoAdjust="0"/>
  </p:normalViewPr>
  <p:slideViewPr>
    <p:cSldViewPr snapToGrid="0">
      <p:cViewPr varScale="1">
        <p:scale>
          <a:sx n="70" d="100"/>
          <a:sy n="70" d="100"/>
        </p:scale>
        <p:origin x="536" y="52"/>
      </p:cViewPr>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handoutMaster" Target="handoutMasters/handoutMaster1.xml" /><Relationship Id="rId3" Type="http://schemas.openxmlformats.org/officeDocument/2006/relationships/customXml" Target="../customXml/item3.xml" /><Relationship Id="rId21" Type="http://schemas.openxmlformats.org/officeDocument/2006/relationships/slide" Target="slides/slide17.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notesMaster" Target="notesMasters/notesMaster1.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29" Type="http://schemas.openxmlformats.org/officeDocument/2006/relationships/theme" Target="theme/theme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slide" Target="slides/slide20.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slide" Target="slides/slide19.xml" /><Relationship Id="rId28" Type="http://schemas.openxmlformats.org/officeDocument/2006/relationships/viewProps" Target="viewProps.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presProps" Target="presProps.xml" /><Relationship Id="rId30" Type="http://schemas.openxmlformats.org/officeDocument/2006/relationships/tableStyles" Target="tableStyles.xml" /></Relationships>
</file>

<file path=ppt/diagrams/_rels/data2.xml.rels><?xml version="1.0" encoding="UTF-8" standalone="yes"?>
<Relationships xmlns="http://schemas.openxmlformats.org/package/2006/relationships"><Relationship Id="rId3" Type="http://schemas.openxmlformats.org/officeDocument/2006/relationships/image" Target="../media/image6.svg" /><Relationship Id="rId2" Type="http://schemas.openxmlformats.org/officeDocument/2006/relationships/image" Target="../media/image5.svg" /><Relationship Id="rId1" Type="http://schemas.openxmlformats.org/officeDocument/2006/relationships/image" Target="../media/image4.svg" /></Relationships>
</file>

<file path=ppt/diagrams/_rels/drawing2.xml.rels><?xml version="1.0" encoding="UTF-8" standalone="yes"?>
<Relationships xmlns="http://schemas.openxmlformats.org/package/2006/relationships"><Relationship Id="rId3" Type="http://schemas.openxmlformats.org/officeDocument/2006/relationships/image" Target="../media/image6.svg" /><Relationship Id="rId2" Type="http://schemas.openxmlformats.org/officeDocument/2006/relationships/image" Target="../media/image5.svg" /><Relationship Id="rId1" Type="http://schemas.openxmlformats.org/officeDocument/2006/relationships/image" Target="../media/image4.svg" /></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D215CF-009F-48EB-9D6D-8F5589FCA3BF}" type="doc">
      <dgm:prSet loTypeId="urn:microsoft.com/office/officeart/2005/8/layout/process1" loCatId="process" qsTypeId="urn:microsoft.com/office/officeart/2005/8/quickstyle/3d2" qsCatId="3D" csTypeId="urn:microsoft.com/office/officeart/2005/8/colors/accent2_1" csCatId="accent2" phldr="1"/>
      <dgm:spPr/>
      <dgm:t>
        <a:bodyPr/>
        <a:lstStyle/>
        <a:p>
          <a:endParaRPr lang="en-GB"/>
        </a:p>
      </dgm:t>
    </dgm:pt>
    <dgm:pt modelId="{E95DC8D8-C7A5-4200-8D6E-826468F5F097}">
      <dgm:prSet phldrT="[Text]" custT="1"/>
      <dgm:spPr/>
      <dgm:t>
        <a:bodyPr/>
        <a:lstStyle/>
        <a:p>
          <a:r>
            <a:rPr kumimoji="0" lang="en-US" altLang="en-US" sz="1600" b="0" i="0" u="none" strike="noStrike" cap="none" normalizeH="0" baseline="0" dirty="0">
              <a:ln/>
              <a:effectLst/>
              <a:latin typeface="Aptos" panose="020B0004020202020204" pitchFamily="34" charset="0"/>
            </a:rPr>
            <a:t>  </a:t>
          </a:r>
          <a:r>
            <a:rPr kumimoji="0" lang="en-US" altLang="en-US" sz="1800" b="1" i="0" u="none" strike="noStrike" cap="none" normalizeH="0" baseline="0" dirty="0">
              <a:ln/>
              <a:effectLst/>
              <a:latin typeface="Aptos" panose="020B0004020202020204" pitchFamily="34" charset="0"/>
            </a:rPr>
            <a:t>SDG 3 Relevance: </a:t>
          </a:r>
        </a:p>
        <a:p>
          <a:r>
            <a:rPr kumimoji="0" lang="en-US" altLang="en-US" sz="1800" b="0" i="0" u="none" strike="noStrike" cap="none" normalizeH="0" baseline="0" dirty="0">
              <a:ln/>
              <a:effectLst/>
              <a:latin typeface="Aptos" panose="020B0004020202020204" pitchFamily="34" charset="0"/>
            </a:rPr>
            <a:t>Healthcare is sustainable when it is equal, sustainable and for all(United Nations, 2025).  </a:t>
          </a:r>
          <a:endParaRPr lang="en-GB" sz="1800" dirty="0">
            <a:latin typeface="Aptos" panose="020B0004020202020204" pitchFamily="34" charset="0"/>
          </a:endParaRPr>
        </a:p>
      </dgm:t>
    </dgm:pt>
    <dgm:pt modelId="{1135E1F8-1DC0-4FF6-BC22-C957CA05E747}" type="parTrans" cxnId="{6F7057D5-0E60-40B3-83AE-D4D77B8A6977}">
      <dgm:prSet/>
      <dgm:spPr/>
      <dgm:t>
        <a:bodyPr/>
        <a:lstStyle/>
        <a:p>
          <a:endParaRPr lang="en-GB"/>
        </a:p>
      </dgm:t>
    </dgm:pt>
    <dgm:pt modelId="{80F1169E-DA81-44AA-AB76-759A32628511}" type="sibTrans" cxnId="{6F7057D5-0E60-40B3-83AE-D4D77B8A6977}">
      <dgm:prSet/>
      <dgm:spPr/>
      <dgm:t>
        <a:bodyPr/>
        <a:lstStyle/>
        <a:p>
          <a:endParaRPr lang="en-GB" dirty="0"/>
        </a:p>
      </dgm:t>
    </dgm:pt>
    <dgm:pt modelId="{5B5487B1-4603-4D87-86F8-57C240D564EA}">
      <dgm:prSet phldrT="[Text]" custT="1"/>
      <dgm:spPr/>
      <dgm:t>
        <a:bodyPr/>
        <a:lstStyle/>
        <a:p>
          <a:r>
            <a:rPr kumimoji="0" lang="en-US" altLang="en-US" sz="1600" b="1" i="0" u="none" strike="noStrike" cap="none" normalizeH="0" baseline="0" dirty="0">
              <a:ln/>
              <a:effectLst/>
              <a:latin typeface="Aptos" panose="020B0004020202020204" pitchFamily="34" charset="0"/>
            </a:rPr>
            <a:t> </a:t>
          </a:r>
          <a:r>
            <a:rPr kumimoji="0" lang="en-US" altLang="en-US" sz="1800" b="1" i="0" u="none" strike="noStrike" cap="none" normalizeH="0" baseline="0" dirty="0">
              <a:ln/>
              <a:effectLst/>
              <a:latin typeface="Aptos" panose="020B0004020202020204" pitchFamily="34" charset="0"/>
            </a:rPr>
            <a:t>UK HSC </a:t>
          </a:r>
        </a:p>
        <a:p>
          <a:r>
            <a:rPr kumimoji="0" lang="en-US" altLang="en-US" sz="1800" b="1" i="0" u="none" strike="noStrike" cap="none" normalizeH="0" baseline="0" dirty="0">
              <a:ln/>
              <a:effectLst/>
              <a:latin typeface="Aptos" panose="020B0004020202020204" pitchFamily="34" charset="0"/>
            </a:rPr>
            <a:t>Holistic Approach </a:t>
          </a:r>
          <a:r>
            <a:rPr kumimoji="0" lang="en-US" altLang="en-US" sz="1800" b="0" i="0" u="none" strike="noStrike" cap="none" normalizeH="0" baseline="0" dirty="0">
              <a:ln/>
              <a:effectLst/>
              <a:latin typeface="Aptos" panose="020B0004020202020204" pitchFamily="34" charset="0"/>
            </a:rPr>
            <a:t>to health and wellbeing.</a:t>
          </a:r>
        </a:p>
        <a:p>
          <a:r>
            <a:rPr kumimoji="0" lang="en-US" altLang="en-US" sz="1800" b="0" i="0" u="none" strike="noStrike" cap="none" normalizeH="0" baseline="0" dirty="0">
              <a:ln/>
              <a:effectLst/>
              <a:latin typeface="Aptos" panose="020B0004020202020204" pitchFamily="34" charset="0"/>
            </a:rPr>
            <a:t>Health for all: equal, accessible and fair</a:t>
          </a:r>
        </a:p>
        <a:p>
          <a:r>
            <a:rPr kumimoji="0" lang="en-US" altLang="en-US" sz="1800" b="0" i="0" u="none" strike="noStrike" cap="none" normalizeH="0" baseline="0" dirty="0">
              <a:ln/>
              <a:effectLst/>
              <a:latin typeface="Aptos" panose="020B0004020202020204" pitchFamily="34" charset="0"/>
            </a:rPr>
            <a:t>(Wardle, 2023). </a:t>
          </a:r>
          <a:endParaRPr lang="en-GB" sz="1800" dirty="0">
            <a:latin typeface="Aptos" panose="020B0004020202020204" pitchFamily="34" charset="0"/>
          </a:endParaRPr>
        </a:p>
      </dgm:t>
    </dgm:pt>
    <dgm:pt modelId="{39D9A48C-3BE9-4D59-A0E9-2EB8383B02FC}" type="parTrans" cxnId="{6EEB8EAE-A613-48F0-934E-C35DDCD0CFDE}">
      <dgm:prSet/>
      <dgm:spPr/>
      <dgm:t>
        <a:bodyPr/>
        <a:lstStyle/>
        <a:p>
          <a:endParaRPr lang="en-GB"/>
        </a:p>
      </dgm:t>
    </dgm:pt>
    <dgm:pt modelId="{E03791EE-99FA-403B-AAE1-4C7B71CE69B8}" type="sibTrans" cxnId="{6EEB8EAE-A613-48F0-934E-C35DDCD0CFDE}">
      <dgm:prSet/>
      <dgm:spPr/>
      <dgm:t>
        <a:bodyPr/>
        <a:lstStyle/>
        <a:p>
          <a:endParaRPr lang="en-GB" dirty="0"/>
        </a:p>
      </dgm:t>
    </dgm:pt>
    <dgm:pt modelId="{9BBA1961-59E8-45B6-AD79-D393FF52132C}">
      <dgm:prSet phldrT="[Text]" custT="1"/>
      <dgm:spPr/>
      <dgm:t>
        <a:bodyPr/>
        <a:lstStyle/>
        <a:p>
          <a:pPr>
            <a:lnSpc>
              <a:spcPct val="90000"/>
            </a:lnSpc>
          </a:pPr>
          <a:r>
            <a:rPr kumimoji="0" lang="en-US" altLang="en-US" sz="1800" b="1" i="0" u="none" strike="noStrike" cap="none" normalizeH="0" baseline="0" dirty="0">
              <a:ln/>
              <a:effectLst/>
              <a:latin typeface="Aptos" panose="020B0004020202020204" pitchFamily="34" charset="0"/>
            </a:rPr>
            <a:t>Key Challenges</a:t>
          </a:r>
        </a:p>
        <a:p>
          <a:pPr>
            <a:lnSpc>
              <a:spcPct val="100000"/>
            </a:lnSpc>
          </a:pPr>
          <a:r>
            <a:rPr lang="en-US" sz="1800" b="0" dirty="0">
              <a:latin typeface="Aptos" panose="020B0004020202020204" pitchFamily="34" charset="0"/>
            </a:rPr>
            <a:t>Uk's Ageing Population,  Rising care needs , resource allocation, limited budget, Vaccine Access, Social Factors And Pandemics</a:t>
          </a:r>
        </a:p>
        <a:p>
          <a:pPr>
            <a:lnSpc>
              <a:spcPct val="90000"/>
            </a:lnSpc>
          </a:pPr>
          <a:r>
            <a:rPr lang="en-GB" sz="1800" dirty="0">
              <a:latin typeface="Aptos" panose="020B0004020202020204" pitchFamily="34" charset="0"/>
            </a:rPr>
            <a:t>(Warner and Zaranko, 2025).</a:t>
          </a:r>
        </a:p>
      </dgm:t>
    </dgm:pt>
    <dgm:pt modelId="{DDB12827-E0F1-4AE6-B71F-F60EAA71C286}" type="parTrans" cxnId="{5F801370-653A-4872-9462-64BEDE58CD77}">
      <dgm:prSet/>
      <dgm:spPr/>
      <dgm:t>
        <a:bodyPr/>
        <a:lstStyle/>
        <a:p>
          <a:endParaRPr lang="en-GB"/>
        </a:p>
      </dgm:t>
    </dgm:pt>
    <dgm:pt modelId="{1169727F-4BE5-45FF-8A33-F27BE9B86B0C}" type="sibTrans" cxnId="{5F801370-653A-4872-9462-64BEDE58CD77}">
      <dgm:prSet/>
      <dgm:spPr/>
      <dgm:t>
        <a:bodyPr/>
        <a:lstStyle/>
        <a:p>
          <a:endParaRPr lang="en-GB"/>
        </a:p>
      </dgm:t>
    </dgm:pt>
    <dgm:pt modelId="{9F087BC3-E1BD-48AA-88C1-8C8CB3D746E9}" type="pres">
      <dgm:prSet presAssocID="{F6D215CF-009F-48EB-9D6D-8F5589FCA3BF}" presName="Name0" presStyleCnt="0">
        <dgm:presLayoutVars>
          <dgm:dir/>
          <dgm:resizeHandles val="exact"/>
        </dgm:presLayoutVars>
      </dgm:prSet>
      <dgm:spPr/>
    </dgm:pt>
    <dgm:pt modelId="{69C2812A-8949-427B-A582-CA75D419300D}" type="pres">
      <dgm:prSet presAssocID="{E95DC8D8-C7A5-4200-8D6E-826468F5F097}" presName="node" presStyleLbl="node1" presStyleIdx="0" presStyleCnt="3">
        <dgm:presLayoutVars>
          <dgm:bulletEnabled val="1"/>
        </dgm:presLayoutVars>
      </dgm:prSet>
      <dgm:spPr/>
    </dgm:pt>
    <dgm:pt modelId="{66B93F65-6FC7-4391-883B-1FDA8620A0AC}" type="pres">
      <dgm:prSet presAssocID="{80F1169E-DA81-44AA-AB76-759A32628511}" presName="sibTrans" presStyleLbl="sibTrans2D1" presStyleIdx="0" presStyleCnt="2"/>
      <dgm:spPr/>
    </dgm:pt>
    <dgm:pt modelId="{4EC1C3C9-CCC6-4400-B0D6-2D70DF6AF452}" type="pres">
      <dgm:prSet presAssocID="{80F1169E-DA81-44AA-AB76-759A32628511}" presName="connectorText" presStyleLbl="sibTrans2D1" presStyleIdx="0" presStyleCnt="2"/>
      <dgm:spPr/>
    </dgm:pt>
    <dgm:pt modelId="{D5EA176E-DC27-412E-A94E-938666C64315}" type="pres">
      <dgm:prSet presAssocID="{5B5487B1-4603-4D87-86F8-57C240D564EA}" presName="node" presStyleLbl="node1" presStyleIdx="1" presStyleCnt="3">
        <dgm:presLayoutVars>
          <dgm:bulletEnabled val="1"/>
        </dgm:presLayoutVars>
      </dgm:prSet>
      <dgm:spPr/>
    </dgm:pt>
    <dgm:pt modelId="{FF783F7A-A31E-4F21-93A1-B511B445C99D}" type="pres">
      <dgm:prSet presAssocID="{E03791EE-99FA-403B-AAE1-4C7B71CE69B8}" presName="sibTrans" presStyleLbl="sibTrans2D1" presStyleIdx="1" presStyleCnt="2"/>
      <dgm:spPr/>
    </dgm:pt>
    <dgm:pt modelId="{F7974F85-7B2F-450D-8A95-90A1491DCE5C}" type="pres">
      <dgm:prSet presAssocID="{E03791EE-99FA-403B-AAE1-4C7B71CE69B8}" presName="connectorText" presStyleLbl="sibTrans2D1" presStyleIdx="1" presStyleCnt="2"/>
      <dgm:spPr/>
    </dgm:pt>
    <dgm:pt modelId="{B2D4C94D-126E-4BF3-B466-FED143227F36}" type="pres">
      <dgm:prSet presAssocID="{9BBA1961-59E8-45B6-AD79-D393FF52132C}" presName="node" presStyleLbl="node1" presStyleIdx="2" presStyleCnt="3">
        <dgm:presLayoutVars>
          <dgm:bulletEnabled val="1"/>
        </dgm:presLayoutVars>
      </dgm:prSet>
      <dgm:spPr/>
    </dgm:pt>
  </dgm:ptLst>
  <dgm:cxnLst>
    <dgm:cxn modelId="{3647541C-0E1E-4AC6-A179-E5BD35B31947}" type="presOf" srcId="{E95DC8D8-C7A5-4200-8D6E-826468F5F097}" destId="{69C2812A-8949-427B-A582-CA75D419300D}" srcOrd="0" destOrd="0" presId="urn:microsoft.com/office/officeart/2005/8/layout/process1"/>
    <dgm:cxn modelId="{25BAB635-FE94-493A-B406-875744188322}" type="presOf" srcId="{80F1169E-DA81-44AA-AB76-759A32628511}" destId="{4EC1C3C9-CCC6-4400-B0D6-2D70DF6AF452}" srcOrd="1" destOrd="0" presId="urn:microsoft.com/office/officeart/2005/8/layout/process1"/>
    <dgm:cxn modelId="{95993E63-125B-4D72-93B6-AE1FD72B0C1F}" type="presOf" srcId="{5B5487B1-4603-4D87-86F8-57C240D564EA}" destId="{D5EA176E-DC27-412E-A94E-938666C64315}" srcOrd="0" destOrd="0" presId="urn:microsoft.com/office/officeart/2005/8/layout/process1"/>
    <dgm:cxn modelId="{5F801370-653A-4872-9462-64BEDE58CD77}" srcId="{F6D215CF-009F-48EB-9D6D-8F5589FCA3BF}" destId="{9BBA1961-59E8-45B6-AD79-D393FF52132C}" srcOrd="2" destOrd="0" parTransId="{DDB12827-E0F1-4AE6-B71F-F60EAA71C286}" sibTransId="{1169727F-4BE5-45FF-8A33-F27BE9B86B0C}"/>
    <dgm:cxn modelId="{6EEB8EAE-A613-48F0-934E-C35DDCD0CFDE}" srcId="{F6D215CF-009F-48EB-9D6D-8F5589FCA3BF}" destId="{5B5487B1-4603-4D87-86F8-57C240D564EA}" srcOrd="1" destOrd="0" parTransId="{39D9A48C-3BE9-4D59-A0E9-2EB8383B02FC}" sibTransId="{E03791EE-99FA-403B-AAE1-4C7B71CE69B8}"/>
    <dgm:cxn modelId="{106BE9B3-4750-4DA5-8F68-6CA536323903}" type="presOf" srcId="{E03791EE-99FA-403B-AAE1-4C7B71CE69B8}" destId="{F7974F85-7B2F-450D-8A95-90A1491DCE5C}" srcOrd="1" destOrd="0" presId="urn:microsoft.com/office/officeart/2005/8/layout/process1"/>
    <dgm:cxn modelId="{6F7057D5-0E60-40B3-83AE-D4D77B8A6977}" srcId="{F6D215CF-009F-48EB-9D6D-8F5589FCA3BF}" destId="{E95DC8D8-C7A5-4200-8D6E-826468F5F097}" srcOrd="0" destOrd="0" parTransId="{1135E1F8-1DC0-4FF6-BC22-C957CA05E747}" sibTransId="{80F1169E-DA81-44AA-AB76-759A32628511}"/>
    <dgm:cxn modelId="{561A3DDB-4262-43DE-9DA5-902E66FB5738}" type="presOf" srcId="{80F1169E-DA81-44AA-AB76-759A32628511}" destId="{66B93F65-6FC7-4391-883B-1FDA8620A0AC}" srcOrd="0" destOrd="0" presId="urn:microsoft.com/office/officeart/2005/8/layout/process1"/>
    <dgm:cxn modelId="{9F7C22EA-2123-4C62-BB70-0F5E82E4F56F}" type="presOf" srcId="{9BBA1961-59E8-45B6-AD79-D393FF52132C}" destId="{B2D4C94D-126E-4BF3-B466-FED143227F36}" srcOrd="0" destOrd="0" presId="urn:microsoft.com/office/officeart/2005/8/layout/process1"/>
    <dgm:cxn modelId="{89D621F2-C2CB-4A6C-900F-6FABCA7805F1}" type="presOf" srcId="{E03791EE-99FA-403B-AAE1-4C7B71CE69B8}" destId="{FF783F7A-A31E-4F21-93A1-B511B445C99D}" srcOrd="0" destOrd="0" presId="urn:microsoft.com/office/officeart/2005/8/layout/process1"/>
    <dgm:cxn modelId="{89906BF5-9199-4B00-841B-D388B4869F0E}" type="presOf" srcId="{F6D215CF-009F-48EB-9D6D-8F5589FCA3BF}" destId="{9F087BC3-E1BD-48AA-88C1-8C8CB3D746E9}" srcOrd="0" destOrd="0" presId="urn:microsoft.com/office/officeart/2005/8/layout/process1"/>
    <dgm:cxn modelId="{50D02897-D17A-4BE4-AAAC-4930DF3E6D7A}" type="presParOf" srcId="{9F087BC3-E1BD-48AA-88C1-8C8CB3D746E9}" destId="{69C2812A-8949-427B-A582-CA75D419300D}" srcOrd="0" destOrd="0" presId="urn:microsoft.com/office/officeart/2005/8/layout/process1"/>
    <dgm:cxn modelId="{C7E8E602-3752-43FD-B0CD-32B1B3CB9C61}" type="presParOf" srcId="{9F087BC3-E1BD-48AA-88C1-8C8CB3D746E9}" destId="{66B93F65-6FC7-4391-883B-1FDA8620A0AC}" srcOrd="1" destOrd="0" presId="urn:microsoft.com/office/officeart/2005/8/layout/process1"/>
    <dgm:cxn modelId="{44BFECCD-DD58-44B7-9797-0E71E496C34D}" type="presParOf" srcId="{66B93F65-6FC7-4391-883B-1FDA8620A0AC}" destId="{4EC1C3C9-CCC6-4400-B0D6-2D70DF6AF452}" srcOrd="0" destOrd="0" presId="urn:microsoft.com/office/officeart/2005/8/layout/process1"/>
    <dgm:cxn modelId="{A1496282-3F70-4285-9076-7BC2A2B133E7}" type="presParOf" srcId="{9F087BC3-E1BD-48AA-88C1-8C8CB3D746E9}" destId="{D5EA176E-DC27-412E-A94E-938666C64315}" srcOrd="2" destOrd="0" presId="urn:microsoft.com/office/officeart/2005/8/layout/process1"/>
    <dgm:cxn modelId="{4ED7812E-6DD1-4A0F-99DF-DCCD635798AD}" type="presParOf" srcId="{9F087BC3-E1BD-48AA-88C1-8C8CB3D746E9}" destId="{FF783F7A-A31E-4F21-93A1-B511B445C99D}" srcOrd="3" destOrd="0" presId="urn:microsoft.com/office/officeart/2005/8/layout/process1"/>
    <dgm:cxn modelId="{0031E50A-A9D2-4935-9324-0417564223E4}" type="presParOf" srcId="{FF783F7A-A31E-4F21-93A1-B511B445C99D}" destId="{F7974F85-7B2F-450D-8A95-90A1491DCE5C}" srcOrd="0" destOrd="0" presId="urn:microsoft.com/office/officeart/2005/8/layout/process1"/>
    <dgm:cxn modelId="{0467865E-8FF6-4A92-B16E-6B11594F0D0B}" type="presParOf" srcId="{9F087BC3-E1BD-48AA-88C1-8C8CB3D746E9}" destId="{B2D4C94D-126E-4BF3-B466-FED143227F36}"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720856-93F0-4CC7-B7FD-2466914A11D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GB"/>
        </a:p>
      </dgm:t>
    </dgm:pt>
    <dgm:pt modelId="{4AF52931-E4CA-4429-AACB-B8747CDB2409}">
      <dgm:prSet phldrT="[Text]"/>
      <dgm:spPr/>
      <dgm:t>
        <a:bodyPr/>
        <a:lstStyle/>
        <a:p>
          <a:pPr>
            <a:lnSpc>
              <a:spcPct val="100000"/>
            </a:lnSpc>
          </a:pPr>
          <a:r>
            <a:rPr lang="en-US" b="1" dirty="0">
              <a:latin typeface="Aptos" panose="020B0004020202020204" pitchFamily="34" charset="0"/>
            </a:rPr>
            <a:t>Health</a:t>
          </a:r>
        </a:p>
        <a:p>
          <a:pPr>
            <a:lnSpc>
              <a:spcPct val="100000"/>
            </a:lnSpc>
          </a:pPr>
          <a:r>
            <a:rPr lang="en-US" altLang="en-US" dirty="0">
              <a:latin typeface="Aptos" panose="020B0004020202020204" pitchFamily="34" charset="0"/>
            </a:rPr>
            <a:t> A complete mental, social, and physical well-being rather than only the absence of disease or disability (WHO,1948). </a:t>
          </a:r>
          <a:endParaRPr lang="en-US" dirty="0">
            <a:latin typeface="Aptos" panose="020B0004020202020204" pitchFamily="34" charset="0"/>
          </a:endParaRPr>
        </a:p>
      </dgm:t>
    </dgm:pt>
    <dgm:pt modelId="{67B2FC97-2FAE-4EFE-9DEE-E4216C657F35}" type="parTrans" cxnId="{F82329C8-C3B2-4E9B-9033-528488D72705}">
      <dgm:prSet/>
      <dgm:spPr/>
      <dgm:t>
        <a:bodyPr/>
        <a:lstStyle/>
        <a:p>
          <a:endParaRPr lang="en-US"/>
        </a:p>
      </dgm:t>
    </dgm:pt>
    <dgm:pt modelId="{D86AF01C-9CBC-41F8-9354-48CD82BDFDC9}" type="sibTrans" cxnId="{F82329C8-C3B2-4E9B-9033-528488D72705}">
      <dgm:prSet/>
      <dgm:spPr/>
      <dgm:t>
        <a:bodyPr/>
        <a:lstStyle/>
        <a:p>
          <a:endParaRPr lang="en-US"/>
        </a:p>
      </dgm:t>
    </dgm:pt>
    <dgm:pt modelId="{81BEB84D-9A77-49C6-9301-B3359FCAC75F}">
      <dgm:prSet phldrT="[Text]" custT="1"/>
      <dgm:spPr/>
      <dgm:t>
        <a:bodyPr/>
        <a:lstStyle/>
        <a:p>
          <a:pPr>
            <a:lnSpc>
              <a:spcPct val="100000"/>
            </a:lnSpc>
          </a:pPr>
          <a:r>
            <a:rPr lang="en-US" sz="1400" b="1" dirty="0">
              <a:latin typeface="Aptos" panose="020B0004020202020204" pitchFamily="34" charset="0"/>
            </a:rPr>
            <a:t>Wellbeing</a:t>
          </a:r>
        </a:p>
        <a:p>
          <a:pPr>
            <a:lnSpc>
              <a:spcPct val="100000"/>
            </a:lnSpc>
          </a:pPr>
          <a:r>
            <a:rPr lang="en-US" altLang="en-US" sz="1400" dirty="0">
              <a:latin typeface="Aptos" panose="020B0004020202020204" pitchFamily="34" charset="0"/>
            </a:rPr>
            <a:t>The ability of individuals and groups to significantly improve the world and quality of life, involving economic, emotional, and social aspects (WHO ,2021). </a:t>
          </a:r>
          <a:r>
            <a:rPr lang="en-US" altLang="en-US" sz="1400" b="1" dirty="0">
              <a:latin typeface="Aptos" panose="020B0004020202020204" pitchFamily="34" charset="0"/>
            </a:rPr>
            <a:t>Subjective wellbeing and Objective wellbeing:</a:t>
          </a:r>
          <a:r>
            <a:rPr lang="en-US" altLang="en-US" sz="1400" dirty="0">
              <a:latin typeface="Aptos" panose="020B0004020202020204" pitchFamily="34" charset="0"/>
            </a:rPr>
            <a:t>  (Diener </a:t>
          </a:r>
          <a:r>
            <a:rPr lang="en-US" altLang="en-US" sz="1400" i="1" dirty="0">
              <a:latin typeface="Aptos" panose="020B0004020202020204" pitchFamily="34" charset="0"/>
            </a:rPr>
            <a:t>et al</a:t>
          </a:r>
          <a:r>
            <a:rPr lang="en-US" altLang="en-US" sz="1400" dirty="0">
              <a:latin typeface="Aptos" panose="020B0004020202020204" pitchFamily="34" charset="0"/>
            </a:rPr>
            <a:t>. 2009; Department of Health, 2014).  </a:t>
          </a:r>
          <a:endParaRPr lang="en-US" sz="1400" dirty="0">
            <a:latin typeface="Aptos" panose="020B0004020202020204" pitchFamily="34" charset="0"/>
          </a:endParaRPr>
        </a:p>
      </dgm:t>
    </dgm:pt>
    <dgm:pt modelId="{AE4D0D43-0332-4F79-8D35-BCD8C10758AE}" type="parTrans" cxnId="{420EF6C4-7321-43BE-A2FC-253606B1E06A}">
      <dgm:prSet/>
      <dgm:spPr/>
      <dgm:t>
        <a:bodyPr/>
        <a:lstStyle/>
        <a:p>
          <a:endParaRPr lang="en-US"/>
        </a:p>
      </dgm:t>
    </dgm:pt>
    <dgm:pt modelId="{5D260F18-25D2-4074-87F1-7E78DDA61C58}" type="sibTrans" cxnId="{420EF6C4-7321-43BE-A2FC-253606B1E06A}">
      <dgm:prSet/>
      <dgm:spPr/>
      <dgm:t>
        <a:bodyPr/>
        <a:lstStyle/>
        <a:p>
          <a:endParaRPr lang="en-US"/>
        </a:p>
      </dgm:t>
    </dgm:pt>
    <dgm:pt modelId="{BFF9359E-E9B1-4B73-BACC-2C7988765B16}">
      <dgm:prSet phldrT="[Text]"/>
      <dgm:spPr/>
      <dgm:t>
        <a:bodyPr/>
        <a:lstStyle/>
        <a:p>
          <a:pPr>
            <a:lnSpc>
              <a:spcPct val="100000"/>
            </a:lnSpc>
          </a:pPr>
          <a:r>
            <a:rPr lang="en-US" b="1" dirty="0">
              <a:latin typeface="Aptos" panose="020B0004020202020204" pitchFamily="34" charset="0"/>
            </a:rPr>
            <a:t>Sustainable Development</a:t>
          </a:r>
        </a:p>
        <a:p>
          <a:pPr>
            <a:lnSpc>
              <a:spcPct val="100000"/>
            </a:lnSpc>
          </a:pPr>
          <a:r>
            <a:rPr kumimoji="0" lang="en-US" altLang="en-US" b="0" i="0" u="none" strike="noStrike" cap="none" normalizeH="0" baseline="0" dirty="0">
              <a:ln>
                <a:noFill/>
              </a:ln>
              <a:solidFill>
                <a:schemeClr val="tx1"/>
              </a:solidFill>
              <a:effectLst/>
              <a:latin typeface="Aptos" panose="020B0004020202020204" pitchFamily="34" charset="0"/>
            </a:rPr>
            <a:t>“Meeting the needs of the present without compromising the ability of future generations to meet their own needs" (United Nations, 2025).</a:t>
          </a:r>
          <a:endParaRPr lang="en-US" dirty="0">
            <a:latin typeface="Aptos" panose="020B0004020202020204" pitchFamily="34" charset="0"/>
          </a:endParaRPr>
        </a:p>
      </dgm:t>
    </dgm:pt>
    <dgm:pt modelId="{6E0A40FA-1B79-4089-8B9A-3BA22865FE4E}" type="parTrans" cxnId="{516EC545-1971-48B3-978C-4756FCDCCFD9}">
      <dgm:prSet/>
      <dgm:spPr/>
      <dgm:t>
        <a:bodyPr/>
        <a:lstStyle/>
        <a:p>
          <a:endParaRPr lang="en-US"/>
        </a:p>
      </dgm:t>
    </dgm:pt>
    <dgm:pt modelId="{1CEF1965-C516-4C44-BAE3-2FA3F5116930}" type="sibTrans" cxnId="{516EC545-1971-48B3-978C-4756FCDCCFD9}">
      <dgm:prSet/>
      <dgm:spPr/>
      <dgm:t>
        <a:bodyPr/>
        <a:lstStyle/>
        <a:p>
          <a:endParaRPr lang="en-US"/>
        </a:p>
      </dgm:t>
    </dgm:pt>
    <dgm:pt modelId="{333BA55A-4FB9-4CDB-BE45-5B2839A9588A}" type="pres">
      <dgm:prSet presAssocID="{C7720856-93F0-4CC7-B7FD-2466914A11D4}" presName="root" presStyleCnt="0">
        <dgm:presLayoutVars>
          <dgm:dir/>
          <dgm:resizeHandles val="exact"/>
        </dgm:presLayoutVars>
      </dgm:prSet>
      <dgm:spPr/>
    </dgm:pt>
    <dgm:pt modelId="{4130BD56-E415-4C77-B902-1C7745EECC0A}" type="pres">
      <dgm:prSet presAssocID="{4AF52931-E4CA-4429-AACB-B8747CDB2409}" presName="compNode" presStyleCnt="0"/>
      <dgm:spPr/>
    </dgm:pt>
    <dgm:pt modelId="{9E0B2482-4830-4D46-8929-F9D2DADF178F}" type="pres">
      <dgm:prSet presAssocID="{4AF52931-E4CA-4429-AACB-B8747CDB2409}" presName="bgRect" presStyleLbl="bgShp" presStyleIdx="0" presStyleCnt="3"/>
      <dgm:spPr/>
    </dgm:pt>
    <dgm:pt modelId="{D1AB7B5A-7CB4-433B-BDAD-61D154FBB639}" type="pres">
      <dgm:prSet presAssocID="{4AF52931-E4CA-4429-AACB-B8747CDB240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eeds"/>
        </a:ext>
      </dgm:extLst>
    </dgm:pt>
    <dgm:pt modelId="{C4986089-54D6-48DE-88C9-751556F2884B}" type="pres">
      <dgm:prSet presAssocID="{4AF52931-E4CA-4429-AACB-B8747CDB2409}" presName="spaceRect" presStyleCnt="0"/>
      <dgm:spPr/>
    </dgm:pt>
    <dgm:pt modelId="{DC3FF7F7-2836-45AE-B06A-2E337C2233AC}" type="pres">
      <dgm:prSet presAssocID="{4AF52931-E4CA-4429-AACB-B8747CDB2409}" presName="parTx" presStyleLbl="revTx" presStyleIdx="0" presStyleCnt="3">
        <dgm:presLayoutVars>
          <dgm:chMax val="0"/>
          <dgm:chPref val="0"/>
        </dgm:presLayoutVars>
      </dgm:prSet>
      <dgm:spPr/>
    </dgm:pt>
    <dgm:pt modelId="{A37F1CBF-8F30-4D65-8129-8B458890C5FF}" type="pres">
      <dgm:prSet presAssocID="{D86AF01C-9CBC-41F8-9354-48CD82BDFDC9}" presName="sibTrans" presStyleCnt="0"/>
      <dgm:spPr/>
    </dgm:pt>
    <dgm:pt modelId="{FCE925AA-5329-46CB-93D2-5C01F58583CE}" type="pres">
      <dgm:prSet presAssocID="{81BEB84D-9A77-49C6-9301-B3359FCAC75F}" presName="compNode" presStyleCnt="0"/>
      <dgm:spPr/>
    </dgm:pt>
    <dgm:pt modelId="{3A0D703B-098B-4E59-8765-DFD90796F008}" type="pres">
      <dgm:prSet presAssocID="{81BEB84D-9A77-49C6-9301-B3359FCAC75F}" presName="bgRect" presStyleLbl="bgShp" presStyleIdx="1" presStyleCnt="3" custLinFactNeighborX="-42" custLinFactNeighborY="684"/>
      <dgm:spPr/>
    </dgm:pt>
    <dgm:pt modelId="{F065CC5F-0D7E-438D-A290-6D28C1B3EDF2}" type="pres">
      <dgm:prSet presAssocID="{81BEB84D-9A77-49C6-9301-B3359FCAC75F}"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lant"/>
        </a:ext>
      </dgm:extLst>
    </dgm:pt>
    <dgm:pt modelId="{FCFDB9D5-350E-4BFF-92DC-C71BD2A82972}" type="pres">
      <dgm:prSet presAssocID="{81BEB84D-9A77-49C6-9301-B3359FCAC75F}" presName="spaceRect" presStyleCnt="0"/>
      <dgm:spPr/>
    </dgm:pt>
    <dgm:pt modelId="{4CBA5ED1-114D-4BE5-A41A-79565ED13248}" type="pres">
      <dgm:prSet presAssocID="{81BEB84D-9A77-49C6-9301-B3359FCAC75F}" presName="parTx" presStyleLbl="revTx" presStyleIdx="1" presStyleCnt="3" custScaleX="101165">
        <dgm:presLayoutVars>
          <dgm:chMax val="0"/>
          <dgm:chPref val="0"/>
        </dgm:presLayoutVars>
      </dgm:prSet>
      <dgm:spPr/>
    </dgm:pt>
    <dgm:pt modelId="{321A91E4-7EA2-4DC4-BAB1-AA394CB05F71}" type="pres">
      <dgm:prSet presAssocID="{5D260F18-25D2-4074-87F1-7E78DDA61C58}" presName="sibTrans" presStyleCnt="0"/>
      <dgm:spPr/>
    </dgm:pt>
    <dgm:pt modelId="{F8B60166-DAD7-43EB-A140-0C239D20F607}" type="pres">
      <dgm:prSet presAssocID="{BFF9359E-E9B1-4B73-BACC-2C7988765B16}" presName="compNode" presStyleCnt="0"/>
      <dgm:spPr/>
    </dgm:pt>
    <dgm:pt modelId="{752F83EC-7F2D-41AA-973E-014FDB46F0D7}" type="pres">
      <dgm:prSet presAssocID="{BFF9359E-E9B1-4B73-BACC-2C7988765B16}" presName="bgRect" presStyleLbl="bgShp" presStyleIdx="2" presStyleCnt="3"/>
      <dgm:spPr/>
    </dgm:pt>
    <dgm:pt modelId="{364BF251-23E8-4976-BDA1-862737AF35BC}" type="pres">
      <dgm:prSet presAssocID="{BFF9359E-E9B1-4B73-BACC-2C7988765B1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Partial Sun"/>
        </a:ext>
      </dgm:extLst>
    </dgm:pt>
    <dgm:pt modelId="{DE144953-173A-42D5-AAA7-59C3FDE13693}" type="pres">
      <dgm:prSet presAssocID="{BFF9359E-E9B1-4B73-BACC-2C7988765B16}" presName="spaceRect" presStyleCnt="0"/>
      <dgm:spPr/>
    </dgm:pt>
    <dgm:pt modelId="{34A44A9A-99AA-49EC-92E7-07AA5F4F4AA9}" type="pres">
      <dgm:prSet presAssocID="{BFF9359E-E9B1-4B73-BACC-2C7988765B16}" presName="parTx" presStyleLbl="revTx" presStyleIdx="2" presStyleCnt="3" custScaleX="104378">
        <dgm:presLayoutVars>
          <dgm:chMax val="0"/>
          <dgm:chPref val="0"/>
        </dgm:presLayoutVars>
      </dgm:prSet>
      <dgm:spPr/>
    </dgm:pt>
  </dgm:ptLst>
  <dgm:cxnLst>
    <dgm:cxn modelId="{063EE20D-F15A-4699-8713-589FF62B5DDF}" type="presOf" srcId="{4AF52931-E4CA-4429-AACB-B8747CDB2409}" destId="{DC3FF7F7-2836-45AE-B06A-2E337C2233AC}" srcOrd="0" destOrd="0" presId="urn:microsoft.com/office/officeart/2018/2/layout/IconVerticalSolidList"/>
    <dgm:cxn modelId="{4C13BA31-1C1D-4AB6-A184-5A43CF867DD0}" type="presOf" srcId="{BFF9359E-E9B1-4B73-BACC-2C7988765B16}" destId="{34A44A9A-99AA-49EC-92E7-07AA5F4F4AA9}" srcOrd="0" destOrd="0" presId="urn:microsoft.com/office/officeart/2018/2/layout/IconVerticalSolidList"/>
    <dgm:cxn modelId="{516EC545-1971-48B3-978C-4756FCDCCFD9}" srcId="{C7720856-93F0-4CC7-B7FD-2466914A11D4}" destId="{BFF9359E-E9B1-4B73-BACC-2C7988765B16}" srcOrd="2" destOrd="0" parTransId="{6E0A40FA-1B79-4089-8B9A-3BA22865FE4E}" sibTransId="{1CEF1965-C516-4C44-BAE3-2FA3F5116930}"/>
    <dgm:cxn modelId="{90A3AE9C-7EDA-4EDC-9AFA-1A3CBA52AC92}" type="presOf" srcId="{81BEB84D-9A77-49C6-9301-B3359FCAC75F}" destId="{4CBA5ED1-114D-4BE5-A41A-79565ED13248}" srcOrd="0" destOrd="0" presId="urn:microsoft.com/office/officeart/2018/2/layout/IconVerticalSolidList"/>
    <dgm:cxn modelId="{420EF6C4-7321-43BE-A2FC-253606B1E06A}" srcId="{C7720856-93F0-4CC7-B7FD-2466914A11D4}" destId="{81BEB84D-9A77-49C6-9301-B3359FCAC75F}" srcOrd="1" destOrd="0" parTransId="{AE4D0D43-0332-4F79-8D35-BCD8C10758AE}" sibTransId="{5D260F18-25D2-4074-87F1-7E78DDA61C58}"/>
    <dgm:cxn modelId="{F82329C8-C3B2-4E9B-9033-528488D72705}" srcId="{C7720856-93F0-4CC7-B7FD-2466914A11D4}" destId="{4AF52931-E4CA-4429-AACB-B8747CDB2409}" srcOrd="0" destOrd="0" parTransId="{67B2FC97-2FAE-4EFE-9DEE-E4216C657F35}" sibTransId="{D86AF01C-9CBC-41F8-9354-48CD82BDFDC9}"/>
    <dgm:cxn modelId="{5D25EDCD-23D4-4BDB-8CF3-68BB138857BA}" type="presOf" srcId="{C7720856-93F0-4CC7-B7FD-2466914A11D4}" destId="{333BA55A-4FB9-4CDB-BE45-5B2839A9588A}" srcOrd="0" destOrd="0" presId="urn:microsoft.com/office/officeart/2018/2/layout/IconVerticalSolidList"/>
    <dgm:cxn modelId="{24215397-9BF3-43BD-8BE6-B67C43C17BB4}" type="presParOf" srcId="{333BA55A-4FB9-4CDB-BE45-5B2839A9588A}" destId="{4130BD56-E415-4C77-B902-1C7745EECC0A}" srcOrd="0" destOrd="0" presId="urn:microsoft.com/office/officeart/2018/2/layout/IconVerticalSolidList"/>
    <dgm:cxn modelId="{71409055-5E4C-45F9-8F81-0404D1F52BB5}" type="presParOf" srcId="{4130BD56-E415-4C77-B902-1C7745EECC0A}" destId="{9E0B2482-4830-4D46-8929-F9D2DADF178F}" srcOrd="0" destOrd="0" presId="urn:microsoft.com/office/officeart/2018/2/layout/IconVerticalSolidList"/>
    <dgm:cxn modelId="{59088EB3-503E-4C06-87B9-605B75AEE17F}" type="presParOf" srcId="{4130BD56-E415-4C77-B902-1C7745EECC0A}" destId="{D1AB7B5A-7CB4-433B-BDAD-61D154FBB639}" srcOrd="1" destOrd="0" presId="urn:microsoft.com/office/officeart/2018/2/layout/IconVerticalSolidList"/>
    <dgm:cxn modelId="{3302F49F-4915-4B99-A65D-72A2843764B2}" type="presParOf" srcId="{4130BD56-E415-4C77-B902-1C7745EECC0A}" destId="{C4986089-54D6-48DE-88C9-751556F2884B}" srcOrd="2" destOrd="0" presId="urn:microsoft.com/office/officeart/2018/2/layout/IconVerticalSolidList"/>
    <dgm:cxn modelId="{C9195B83-D72D-4D2C-9D93-48C5E930AB73}" type="presParOf" srcId="{4130BD56-E415-4C77-B902-1C7745EECC0A}" destId="{DC3FF7F7-2836-45AE-B06A-2E337C2233AC}" srcOrd="3" destOrd="0" presId="urn:microsoft.com/office/officeart/2018/2/layout/IconVerticalSolidList"/>
    <dgm:cxn modelId="{12E7F4E6-680C-435F-9C9C-8A01B6426E1F}" type="presParOf" srcId="{333BA55A-4FB9-4CDB-BE45-5B2839A9588A}" destId="{A37F1CBF-8F30-4D65-8129-8B458890C5FF}" srcOrd="1" destOrd="0" presId="urn:microsoft.com/office/officeart/2018/2/layout/IconVerticalSolidList"/>
    <dgm:cxn modelId="{DCFC8BAB-417F-4BC4-AF07-9DE4C060CDC8}" type="presParOf" srcId="{333BA55A-4FB9-4CDB-BE45-5B2839A9588A}" destId="{FCE925AA-5329-46CB-93D2-5C01F58583CE}" srcOrd="2" destOrd="0" presId="urn:microsoft.com/office/officeart/2018/2/layout/IconVerticalSolidList"/>
    <dgm:cxn modelId="{60575168-BC6B-4CAA-8296-403200EEF3B2}" type="presParOf" srcId="{FCE925AA-5329-46CB-93D2-5C01F58583CE}" destId="{3A0D703B-098B-4E59-8765-DFD90796F008}" srcOrd="0" destOrd="0" presId="urn:microsoft.com/office/officeart/2018/2/layout/IconVerticalSolidList"/>
    <dgm:cxn modelId="{61EC41A3-02C7-4A47-B293-CE1F62322095}" type="presParOf" srcId="{FCE925AA-5329-46CB-93D2-5C01F58583CE}" destId="{F065CC5F-0D7E-438D-A290-6D28C1B3EDF2}" srcOrd="1" destOrd="0" presId="urn:microsoft.com/office/officeart/2018/2/layout/IconVerticalSolidList"/>
    <dgm:cxn modelId="{349689AD-CDE3-4FB9-AFB4-0DCCB109A4B2}" type="presParOf" srcId="{FCE925AA-5329-46CB-93D2-5C01F58583CE}" destId="{FCFDB9D5-350E-4BFF-92DC-C71BD2A82972}" srcOrd="2" destOrd="0" presId="urn:microsoft.com/office/officeart/2018/2/layout/IconVerticalSolidList"/>
    <dgm:cxn modelId="{7CBAFDAF-2BE7-4CB2-A164-F487FC642633}" type="presParOf" srcId="{FCE925AA-5329-46CB-93D2-5C01F58583CE}" destId="{4CBA5ED1-114D-4BE5-A41A-79565ED13248}" srcOrd="3" destOrd="0" presId="urn:microsoft.com/office/officeart/2018/2/layout/IconVerticalSolidList"/>
    <dgm:cxn modelId="{D12283E6-19A0-45B3-8967-F64B9FE7DC2D}" type="presParOf" srcId="{333BA55A-4FB9-4CDB-BE45-5B2839A9588A}" destId="{321A91E4-7EA2-4DC4-BAB1-AA394CB05F71}" srcOrd="3" destOrd="0" presId="urn:microsoft.com/office/officeart/2018/2/layout/IconVerticalSolidList"/>
    <dgm:cxn modelId="{9700BF1A-D71B-4BD8-8926-BA981972F1C9}" type="presParOf" srcId="{333BA55A-4FB9-4CDB-BE45-5B2839A9588A}" destId="{F8B60166-DAD7-43EB-A140-0C239D20F607}" srcOrd="4" destOrd="0" presId="urn:microsoft.com/office/officeart/2018/2/layout/IconVerticalSolidList"/>
    <dgm:cxn modelId="{3CF8F750-F1AA-462D-A9CC-E1F8C399D25E}" type="presParOf" srcId="{F8B60166-DAD7-43EB-A140-0C239D20F607}" destId="{752F83EC-7F2D-41AA-973E-014FDB46F0D7}" srcOrd="0" destOrd="0" presId="urn:microsoft.com/office/officeart/2018/2/layout/IconVerticalSolidList"/>
    <dgm:cxn modelId="{8A4BE552-8543-4EED-B1C0-C8F1048A96F9}" type="presParOf" srcId="{F8B60166-DAD7-43EB-A140-0C239D20F607}" destId="{364BF251-23E8-4976-BDA1-862737AF35BC}" srcOrd="1" destOrd="0" presId="urn:microsoft.com/office/officeart/2018/2/layout/IconVerticalSolidList"/>
    <dgm:cxn modelId="{8DD0108B-32DE-4411-BE1F-7A8E752BCD37}" type="presParOf" srcId="{F8B60166-DAD7-43EB-A140-0C239D20F607}" destId="{DE144953-173A-42D5-AAA7-59C3FDE13693}" srcOrd="2" destOrd="0" presId="urn:microsoft.com/office/officeart/2018/2/layout/IconVerticalSolidList"/>
    <dgm:cxn modelId="{BE3F8C23-CBE9-46C5-94C6-673333475EF7}" type="presParOf" srcId="{F8B60166-DAD7-43EB-A140-0C239D20F607}" destId="{34A44A9A-99AA-49EC-92E7-07AA5F4F4AA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1A8632-195A-4E6C-A9D2-F5687E8B2370}" type="doc">
      <dgm:prSet loTypeId="urn:microsoft.com/office/officeart/2005/8/layout/list1" loCatId="list" qsTypeId="urn:microsoft.com/office/officeart/2005/8/quickstyle/3d1" qsCatId="3D" csTypeId="urn:microsoft.com/office/officeart/2005/8/colors/accent2_1" csCatId="accent2" phldr="1"/>
      <dgm:spPr/>
      <dgm:t>
        <a:bodyPr/>
        <a:lstStyle/>
        <a:p>
          <a:endParaRPr lang="en-GB"/>
        </a:p>
      </dgm:t>
    </dgm:pt>
    <dgm:pt modelId="{726C07A8-522E-4261-8675-93B51E731F0A}">
      <dgm:prSet phldrT="[Text]" phldr="0" custT="1"/>
      <dgm:spPr/>
      <dgm:t>
        <a:bodyPr/>
        <a:lstStyle/>
        <a:p>
          <a:r>
            <a:rPr lang="en-US" sz="1800" dirty="0">
              <a:latin typeface="Aptos" panose="020B0004020202020204" pitchFamily="34" charset="0"/>
            </a:rPr>
            <a:t>Definition</a:t>
          </a:r>
          <a:endParaRPr lang="en-GB" sz="1800" dirty="0">
            <a:latin typeface="Aptos" panose="020B0004020202020204" pitchFamily="34" charset="0"/>
          </a:endParaRPr>
        </a:p>
      </dgm:t>
    </dgm:pt>
    <dgm:pt modelId="{17386A8F-FE81-4F42-9C1F-32A5D2DC198F}" type="parTrans" cxnId="{E019FCD9-980F-41AE-A322-6EE9E1D1492D}">
      <dgm:prSet/>
      <dgm:spPr/>
      <dgm:t>
        <a:bodyPr/>
        <a:lstStyle/>
        <a:p>
          <a:endParaRPr lang="en-GB"/>
        </a:p>
      </dgm:t>
    </dgm:pt>
    <dgm:pt modelId="{4893321F-FE47-4436-957E-CA07910F91E0}" type="sibTrans" cxnId="{E019FCD9-980F-41AE-A322-6EE9E1D1492D}">
      <dgm:prSet/>
      <dgm:spPr/>
      <dgm:t>
        <a:bodyPr/>
        <a:lstStyle/>
        <a:p>
          <a:endParaRPr lang="en-GB"/>
        </a:p>
      </dgm:t>
    </dgm:pt>
    <dgm:pt modelId="{15E63FF0-E02B-4E2B-8B32-307DF09511FA}">
      <dgm:prSet phldrT="[Text]" custT="1"/>
      <dgm:spPr/>
      <dgm:t>
        <a:bodyPr/>
        <a:lstStyle/>
        <a:p>
          <a:pPr>
            <a:buClrTx/>
            <a:buSzTx/>
            <a:buFont typeface="Arial" panose="020B0604020202020204" pitchFamily="34" charset="0"/>
            <a:buChar char="•"/>
          </a:pPr>
          <a:r>
            <a:rPr kumimoji="0" lang="en-US" altLang="en-US" sz="1800" b="0" i="0" u="none" strike="noStrike" cap="none" normalizeH="0" baseline="0" dirty="0">
              <a:ln/>
              <a:effectLst/>
              <a:latin typeface="Aptos" panose="020B0004020202020204" pitchFamily="34" charset="0"/>
            </a:rPr>
            <a:t>Explains people's attitudes and beliefs on health-related behaviours. Behaviours are modifiable</a:t>
          </a:r>
          <a:endParaRPr lang="en-GB" sz="1800" b="0" dirty="0">
            <a:solidFill>
              <a:schemeClr val="bg1"/>
            </a:solidFill>
            <a:latin typeface="Aptos" panose="020B0004020202020204" pitchFamily="34" charset="0"/>
          </a:endParaRPr>
        </a:p>
      </dgm:t>
    </dgm:pt>
    <dgm:pt modelId="{40C96EAB-D749-4AE6-B933-D02185AC3844}" type="parTrans" cxnId="{B5907095-1537-40AD-B141-6B2ACE69FCEC}">
      <dgm:prSet/>
      <dgm:spPr/>
      <dgm:t>
        <a:bodyPr/>
        <a:lstStyle/>
        <a:p>
          <a:endParaRPr lang="en-GB"/>
        </a:p>
      </dgm:t>
    </dgm:pt>
    <dgm:pt modelId="{0CDE7F06-6EC0-45DF-B8A3-F37177F2A6FF}" type="sibTrans" cxnId="{B5907095-1537-40AD-B141-6B2ACE69FCEC}">
      <dgm:prSet/>
      <dgm:spPr/>
      <dgm:t>
        <a:bodyPr/>
        <a:lstStyle/>
        <a:p>
          <a:endParaRPr lang="en-GB"/>
        </a:p>
      </dgm:t>
    </dgm:pt>
    <dgm:pt modelId="{74550533-53FD-40B4-8AD1-79550A37F6A1}">
      <dgm:prSet phldrT="[Text]" phldr="0" custT="1"/>
      <dgm:spPr/>
      <dgm:t>
        <a:bodyPr/>
        <a:lstStyle/>
        <a:p>
          <a:r>
            <a:rPr lang="en-US" sz="1800" dirty="0">
              <a:latin typeface="Aptos" panose="020B0004020202020204" pitchFamily="34" charset="0"/>
            </a:rPr>
            <a:t>Perceived Risk and Self Efficacy</a:t>
          </a:r>
          <a:endParaRPr lang="en-GB" sz="1800" dirty="0">
            <a:latin typeface="Aptos" panose="020B0004020202020204" pitchFamily="34" charset="0"/>
          </a:endParaRPr>
        </a:p>
      </dgm:t>
    </dgm:pt>
    <dgm:pt modelId="{26E8B85C-91F0-42C9-AE03-758DEE8CE085}" type="parTrans" cxnId="{FE1E6200-DE4A-455C-AA0A-C7D7EF53E882}">
      <dgm:prSet/>
      <dgm:spPr/>
      <dgm:t>
        <a:bodyPr/>
        <a:lstStyle/>
        <a:p>
          <a:endParaRPr lang="en-GB"/>
        </a:p>
      </dgm:t>
    </dgm:pt>
    <dgm:pt modelId="{814E58F7-31D6-4BE7-AB95-67946659694F}" type="sibTrans" cxnId="{FE1E6200-DE4A-455C-AA0A-C7D7EF53E882}">
      <dgm:prSet/>
      <dgm:spPr/>
      <dgm:t>
        <a:bodyPr/>
        <a:lstStyle/>
        <a:p>
          <a:endParaRPr lang="en-GB"/>
        </a:p>
      </dgm:t>
    </dgm:pt>
    <dgm:pt modelId="{5448A94D-75F0-4D54-B6C8-B59D5AD62C5B}">
      <dgm:prSet phldrT="[Text]" phldr="0" custT="1"/>
      <dgm:spPr/>
      <dgm:t>
        <a:bodyPr/>
        <a:lstStyle/>
        <a:p>
          <a:r>
            <a:rPr lang="en-US" sz="1800" dirty="0">
              <a:latin typeface="Aptos" panose="020B0004020202020204" pitchFamily="34" charset="0"/>
            </a:rPr>
            <a:t>Motivation for behaviour change requires a sufficient level of perceived risks and self efficacy</a:t>
          </a:r>
          <a:endParaRPr lang="en-GB" sz="1800" dirty="0">
            <a:latin typeface="Aptos" panose="020B0004020202020204" pitchFamily="34" charset="0"/>
          </a:endParaRPr>
        </a:p>
      </dgm:t>
    </dgm:pt>
    <dgm:pt modelId="{62B13054-BD5A-4818-AF04-8C620CC9275F}" type="parTrans" cxnId="{EC53FA6D-B516-4EEE-93F8-9F1C76528AAB}">
      <dgm:prSet/>
      <dgm:spPr/>
      <dgm:t>
        <a:bodyPr/>
        <a:lstStyle/>
        <a:p>
          <a:endParaRPr lang="en-GB"/>
        </a:p>
      </dgm:t>
    </dgm:pt>
    <dgm:pt modelId="{CB8BDB94-7219-4A43-A775-11C41DF3C847}" type="sibTrans" cxnId="{EC53FA6D-B516-4EEE-93F8-9F1C76528AAB}">
      <dgm:prSet/>
      <dgm:spPr/>
      <dgm:t>
        <a:bodyPr/>
        <a:lstStyle/>
        <a:p>
          <a:endParaRPr lang="en-GB"/>
        </a:p>
      </dgm:t>
    </dgm:pt>
    <dgm:pt modelId="{ED91BAC1-DD72-42E9-A7C2-88753F17A184}">
      <dgm:prSet phldrT="[Text]" phldr="0" custT="1"/>
      <dgm:spPr/>
      <dgm:t>
        <a:bodyPr/>
        <a:lstStyle/>
        <a:p>
          <a:r>
            <a:rPr lang="en-US" sz="1800" dirty="0">
              <a:solidFill>
                <a:schemeClr val="bg1"/>
              </a:solidFill>
              <a:latin typeface="Aptos" panose="020B0004020202020204" pitchFamily="34" charset="0"/>
            </a:rPr>
            <a:t>Critique:</a:t>
          </a:r>
          <a:endParaRPr lang="en-GB" sz="1800" dirty="0">
            <a:solidFill>
              <a:schemeClr val="bg1"/>
            </a:solidFill>
            <a:latin typeface="Aptos" panose="020B0004020202020204" pitchFamily="34" charset="0"/>
          </a:endParaRPr>
        </a:p>
      </dgm:t>
    </dgm:pt>
    <dgm:pt modelId="{8FF35292-D48C-4A15-ACF7-1636F098C8DD}" type="parTrans" cxnId="{7D0E9A31-4A52-42B5-AB9A-C36225F76FAC}">
      <dgm:prSet/>
      <dgm:spPr/>
      <dgm:t>
        <a:bodyPr/>
        <a:lstStyle/>
        <a:p>
          <a:endParaRPr lang="en-GB"/>
        </a:p>
      </dgm:t>
    </dgm:pt>
    <dgm:pt modelId="{E00D8C4D-444A-4110-8398-7A0715FC477E}" type="sibTrans" cxnId="{7D0E9A31-4A52-42B5-AB9A-C36225F76FAC}">
      <dgm:prSet/>
      <dgm:spPr/>
      <dgm:t>
        <a:bodyPr/>
        <a:lstStyle/>
        <a:p>
          <a:endParaRPr lang="en-GB"/>
        </a:p>
      </dgm:t>
    </dgm:pt>
    <dgm:pt modelId="{A47A1F97-EF05-473D-A067-4C3566F50064}">
      <dgm:prSet/>
      <dgm:spPr/>
      <dgm:t>
        <a:bodyPr/>
        <a:lstStyle/>
        <a:p>
          <a:r>
            <a:rPr lang="en-US" dirty="0">
              <a:latin typeface="Aptos" panose="020B0004020202020204" pitchFamily="34" charset="0"/>
            </a:rPr>
            <a:t>Without self efficacy there will be no behaviour change  only rejection or denial.</a:t>
          </a:r>
          <a:endParaRPr lang="en-GB" dirty="0">
            <a:latin typeface="Aptos" panose="020B0004020202020204" pitchFamily="34" charset="0"/>
          </a:endParaRPr>
        </a:p>
      </dgm:t>
    </dgm:pt>
    <dgm:pt modelId="{8E45B51E-4683-48BB-A9F3-12F4EE051880}" type="parTrans" cxnId="{65A64347-4813-45F0-B4E9-63F07583C11C}">
      <dgm:prSet/>
      <dgm:spPr/>
      <dgm:t>
        <a:bodyPr/>
        <a:lstStyle/>
        <a:p>
          <a:endParaRPr lang="en-GB"/>
        </a:p>
      </dgm:t>
    </dgm:pt>
    <dgm:pt modelId="{F87FFB9D-F476-4B76-8CD9-158381DEFAC6}" type="sibTrans" cxnId="{65A64347-4813-45F0-B4E9-63F07583C11C}">
      <dgm:prSet/>
      <dgm:spPr/>
      <dgm:t>
        <a:bodyPr/>
        <a:lstStyle/>
        <a:p>
          <a:endParaRPr lang="en-GB"/>
        </a:p>
      </dgm:t>
    </dgm:pt>
    <dgm:pt modelId="{7CBE558D-1F5A-4B2B-9938-2366FE03E530}" type="pres">
      <dgm:prSet presAssocID="{E71A8632-195A-4E6C-A9D2-F5687E8B2370}" presName="linear" presStyleCnt="0">
        <dgm:presLayoutVars>
          <dgm:dir/>
          <dgm:animLvl val="lvl"/>
          <dgm:resizeHandles val="exact"/>
        </dgm:presLayoutVars>
      </dgm:prSet>
      <dgm:spPr/>
    </dgm:pt>
    <dgm:pt modelId="{B9652EDB-9EDD-4EF1-A03B-9B557D986D58}" type="pres">
      <dgm:prSet presAssocID="{726C07A8-522E-4261-8675-93B51E731F0A}" presName="parentLin" presStyleCnt="0"/>
      <dgm:spPr/>
    </dgm:pt>
    <dgm:pt modelId="{F7FD7FEC-34C1-4EE3-A8E9-D899D1E19D4C}" type="pres">
      <dgm:prSet presAssocID="{726C07A8-522E-4261-8675-93B51E731F0A}" presName="parentLeftMargin" presStyleLbl="node1" presStyleIdx="0" presStyleCnt="3"/>
      <dgm:spPr/>
    </dgm:pt>
    <dgm:pt modelId="{0B44394E-D2BC-4721-ABA8-A1C7A7BD9B9A}" type="pres">
      <dgm:prSet presAssocID="{726C07A8-522E-4261-8675-93B51E731F0A}" presName="parentText" presStyleLbl="node1" presStyleIdx="0" presStyleCnt="3">
        <dgm:presLayoutVars>
          <dgm:chMax val="0"/>
          <dgm:bulletEnabled val="1"/>
        </dgm:presLayoutVars>
      </dgm:prSet>
      <dgm:spPr/>
    </dgm:pt>
    <dgm:pt modelId="{141383C9-A3E5-4375-8384-8F1D199C608B}" type="pres">
      <dgm:prSet presAssocID="{726C07A8-522E-4261-8675-93B51E731F0A}" presName="negativeSpace" presStyleCnt="0"/>
      <dgm:spPr/>
    </dgm:pt>
    <dgm:pt modelId="{4C31969F-22BE-48EA-8C57-CAAAD7BF2938}" type="pres">
      <dgm:prSet presAssocID="{726C07A8-522E-4261-8675-93B51E731F0A}" presName="childText" presStyleLbl="conFgAcc1" presStyleIdx="0" presStyleCnt="3">
        <dgm:presLayoutVars>
          <dgm:bulletEnabled val="1"/>
        </dgm:presLayoutVars>
      </dgm:prSet>
      <dgm:spPr/>
    </dgm:pt>
    <dgm:pt modelId="{8FA64EB1-047F-4D3E-B832-7553AD04CCF4}" type="pres">
      <dgm:prSet presAssocID="{4893321F-FE47-4436-957E-CA07910F91E0}" presName="spaceBetweenRectangles" presStyleCnt="0"/>
      <dgm:spPr/>
    </dgm:pt>
    <dgm:pt modelId="{44D790BC-76AA-4C90-AFD7-D5D58BB14281}" type="pres">
      <dgm:prSet presAssocID="{74550533-53FD-40B4-8AD1-79550A37F6A1}" presName="parentLin" presStyleCnt="0"/>
      <dgm:spPr/>
    </dgm:pt>
    <dgm:pt modelId="{A370AF4A-2921-417C-924B-F2EA702EF091}" type="pres">
      <dgm:prSet presAssocID="{74550533-53FD-40B4-8AD1-79550A37F6A1}" presName="parentLeftMargin" presStyleLbl="node1" presStyleIdx="0" presStyleCnt="3"/>
      <dgm:spPr/>
    </dgm:pt>
    <dgm:pt modelId="{4D3926EA-8FED-468A-9015-BC36A5C3294A}" type="pres">
      <dgm:prSet presAssocID="{74550533-53FD-40B4-8AD1-79550A37F6A1}" presName="parentText" presStyleLbl="node1" presStyleIdx="1" presStyleCnt="3">
        <dgm:presLayoutVars>
          <dgm:chMax val="0"/>
          <dgm:bulletEnabled val="1"/>
        </dgm:presLayoutVars>
      </dgm:prSet>
      <dgm:spPr/>
    </dgm:pt>
    <dgm:pt modelId="{43284121-129B-4642-B98F-178EBF1DF9B6}" type="pres">
      <dgm:prSet presAssocID="{74550533-53FD-40B4-8AD1-79550A37F6A1}" presName="negativeSpace" presStyleCnt="0"/>
      <dgm:spPr/>
    </dgm:pt>
    <dgm:pt modelId="{CA7F93AB-B93E-4D2A-9D32-A47CE1C03896}" type="pres">
      <dgm:prSet presAssocID="{74550533-53FD-40B4-8AD1-79550A37F6A1}" presName="childText" presStyleLbl="conFgAcc1" presStyleIdx="1" presStyleCnt="3">
        <dgm:presLayoutVars>
          <dgm:bulletEnabled val="1"/>
        </dgm:presLayoutVars>
      </dgm:prSet>
      <dgm:spPr/>
    </dgm:pt>
    <dgm:pt modelId="{ED84A62C-2692-4E8A-9880-63A9B16B316F}" type="pres">
      <dgm:prSet presAssocID="{814E58F7-31D6-4BE7-AB95-67946659694F}" presName="spaceBetweenRectangles" presStyleCnt="0"/>
      <dgm:spPr/>
    </dgm:pt>
    <dgm:pt modelId="{BB5D521C-E140-489F-B99F-9C2DE7AB95D0}" type="pres">
      <dgm:prSet presAssocID="{ED91BAC1-DD72-42E9-A7C2-88753F17A184}" presName="parentLin" presStyleCnt="0"/>
      <dgm:spPr/>
    </dgm:pt>
    <dgm:pt modelId="{91FD4BCE-72A8-4E39-B960-042937ADEC44}" type="pres">
      <dgm:prSet presAssocID="{ED91BAC1-DD72-42E9-A7C2-88753F17A184}" presName="parentLeftMargin" presStyleLbl="node1" presStyleIdx="1" presStyleCnt="3"/>
      <dgm:spPr/>
    </dgm:pt>
    <dgm:pt modelId="{2CA85CE0-23F1-4B3F-8E89-8580AD5C8291}" type="pres">
      <dgm:prSet presAssocID="{ED91BAC1-DD72-42E9-A7C2-88753F17A184}" presName="parentText" presStyleLbl="node1" presStyleIdx="2" presStyleCnt="3">
        <dgm:presLayoutVars>
          <dgm:chMax val="0"/>
          <dgm:bulletEnabled val="1"/>
        </dgm:presLayoutVars>
      </dgm:prSet>
      <dgm:spPr/>
    </dgm:pt>
    <dgm:pt modelId="{5F1E6AB6-552D-4781-BC37-80FDAF1DE1A2}" type="pres">
      <dgm:prSet presAssocID="{ED91BAC1-DD72-42E9-A7C2-88753F17A184}" presName="negativeSpace" presStyleCnt="0"/>
      <dgm:spPr/>
    </dgm:pt>
    <dgm:pt modelId="{0C3142AC-CAB8-4433-976C-F8C14F914EBC}" type="pres">
      <dgm:prSet presAssocID="{ED91BAC1-DD72-42E9-A7C2-88753F17A184}" presName="childText" presStyleLbl="conFgAcc1" presStyleIdx="2" presStyleCnt="3">
        <dgm:presLayoutVars>
          <dgm:bulletEnabled val="1"/>
        </dgm:presLayoutVars>
      </dgm:prSet>
      <dgm:spPr/>
    </dgm:pt>
  </dgm:ptLst>
  <dgm:cxnLst>
    <dgm:cxn modelId="{FE1E6200-DE4A-455C-AA0A-C7D7EF53E882}" srcId="{E71A8632-195A-4E6C-A9D2-F5687E8B2370}" destId="{74550533-53FD-40B4-8AD1-79550A37F6A1}" srcOrd="1" destOrd="0" parTransId="{26E8B85C-91F0-42C9-AE03-758DEE8CE085}" sibTransId="{814E58F7-31D6-4BE7-AB95-67946659694F}"/>
    <dgm:cxn modelId="{6E8F2919-ABFC-4F9F-9786-EA87882C969E}" type="presOf" srcId="{15E63FF0-E02B-4E2B-8B32-307DF09511FA}" destId="{4C31969F-22BE-48EA-8C57-CAAAD7BF2938}" srcOrd="0" destOrd="0" presId="urn:microsoft.com/office/officeart/2005/8/layout/list1"/>
    <dgm:cxn modelId="{7D0E9A31-4A52-42B5-AB9A-C36225F76FAC}" srcId="{E71A8632-195A-4E6C-A9D2-F5687E8B2370}" destId="{ED91BAC1-DD72-42E9-A7C2-88753F17A184}" srcOrd="2" destOrd="0" parTransId="{8FF35292-D48C-4A15-ACF7-1636F098C8DD}" sibTransId="{E00D8C4D-444A-4110-8398-7A0715FC477E}"/>
    <dgm:cxn modelId="{C94B293C-5E9E-47D5-9EA2-016F2EDA444B}" type="presOf" srcId="{5448A94D-75F0-4D54-B6C8-B59D5AD62C5B}" destId="{CA7F93AB-B93E-4D2A-9D32-A47CE1C03896}" srcOrd="0" destOrd="0" presId="urn:microsoft.com/office/officeart/2005/8/layout/list1"/>
    <dgm:cxn modelId="{241DDE5D-45FC-4691-B292-F18A1CA3C839}" type="presOf" srcId="{74550533-53FD-40B4-8AD1-79550A37F6A1}" destId="{A370AF4A-2921-417C-924B-F2EA702EF091}" srcOrd="0" destOrd="0" presId="urn:microsoft.com/office/officeart/2005/8/layout/list1"/>
    <dgm:cxn modelId="{65A64347-4813-45F0-B4E9-63F07583C11C}" srcId="{ED91BAC1-DD72-42E9-A7C2-88753F17A184}" destId="{A47A1F97-EF05-473D-A067-4C3566F50064}" srcOrd="0" destOrd="0" parTransId="{8E45B51E-4683-48BB-A9F3-12F4EE051880}" sibTransId="{F87FFB9D-F476-4B76-8CD9-158381DEFAC6}"/>
    <dgm:cxn modelId="{6A7E4348-AB3B-478F-AE3B-98452CC44AEB}" type="presOf" srcId="{74550533-53FD-40B4-8AD1-79550A37F6A1}" destId="{4D3926EA-8FED-468A-9015-BC36A5C3294A}" srcOrd="1" destOrd="0" presId="urn:microsoft.com/office/officeart/2005/8/layout/list1"/>
    <dgm:cxn modelId="{EC53FA6D-B516-4EEE-93F8-9F1C76528AAB}" srcId="{74550533-53FD-40B4-8AD1-79550A37F6A1}" destId="{5448A94D-75F0-4D54-B6C8-B59D5AD62C5B}" srcOrd="0" destOrd="0" parTransId="{62B13054-BD5A-4818-AF04-8C620CC9275F}" sibTransId="{CB8BDB94-7219-4A43-A775-11C41DF3C847}"/>
    <dgm:cxn modelId="{684A9876-53C8-4EB3-AD24-A73F01C50BF8}" type="presOf" srcId="{ED91BAC1-DD72-42E9-A7C2-88753F17A184}" destId="{91FD4BCE-72A8-4E39-B960-042937ADEC44}" srcOrd="0" destOrd="0" presId="urn:microsoft.com/office/officeart/2005/8/layout/list1"/>
    <dgm:cxn modelId="{B5907095-1537-40AD-B141-6B2ACE69FCEC}" srcId="{726C07A8-522E-4261-8675-93B51E731F0A}" destId="{15E63FF0-E02B-4E2B-8B32-307DF09511FA}" srcOrd="0" destOrd="0" parTransId="{40C96EAB-D749-4AE6-B933-D02185AC3844}" sibTransId="{0CDE7F06-6EC0-45DF-B8A3-F37177F2A6FF}"/>
    <dgm:cxn modelId="{125EAA9B-C2F0-4181-A3CC-BC762071F53F}" type="presOf" srcId="{ED91BAC1-DD72-42E9-A7C2-88753F17A184}" destId="{2CA85CE0-23F1-4B3F-8E89-8580AD5C8291}" srcOrd="1" destOrd="0" presId="urn:microsoft.com/office/officeart/2005/8/layout/list1"/>
    <dgm:cxn modelId="{2CF0209C-9885-4516-A73E-EA797A6B2298}" type="presOf" srcId="{726C07A8-522E-4261-8675-93B51E731F0A}" destId="{0B44394E-D2BC-4721-ABA8-A1C7A7BD9B9A}" srcOrd="1" destOrd="0" presId="urn:microsoft.com/office/officeart/2005/8/layout/list1"/>
    <dgm:cxn modelId="{9632DEA8-BCE0-43A9-B6FA-E0443540B8D8}" type="presOf" srcId="{A47A1F97-EF05-473D-A067-4C3566F50064}" destId="{0C3142AC-CAB8-4433-976C-F8C14F914EBC}" srcOrd="0" destOrd="0" presId="urn:microsoft.com/office/officeart/2005/8/layout/list1"/>
    <dgm:cxn modelId="{3AF1ABCF-915D-4055-9D39-12CB2F6B8EAC}" type="presOf" srcId="{726C07A8-522E-4261-8675-93B51E731F0A}" destId="{F7FD7FEC-34C1-4EE3-A8E9-D899D1E19D4C}" srcOrd="0" destOrd="0" presId="urn:microsoft.com/office/officeart/2005/8/layout/list1"/>
    <dgm:cxn modelId="{E019FCD9-980F-41AE-A322-6EE9E1D1492D}" srcId="{E71A8632-195A-4E6C-A9D2-F5687E8B2370}" destId="{726C07A8-522E-4261-8675-93B51E731F0A}" srcOrd="0" destOrd="0" parTransId="{17386A8F-FE81-4F42-9C1F-32A5D2DC198F}" sibTransId="{4893321F-FE47-4436-957E-CA07910F91E0}"/>
    <dgm:cxn modelId="{54A611FF-A8EC-491E-A6FF-927A4BF2BA3D}" type="presOf" srcId="{E71A8632-195A-4E6C-A9D2-F5687E8B2370}" destId="{7CBE558D-1F5A-4B2B-9938-2366FE03E530}" srcOrd="0" destOrd="0" presId="urn:microsoft.com/office/officeart/2005/8/layout/list1"/>
    <dgm:cxn modelId="{C7982999-819E-4628-BC96-100D89FDEA60}" type="presParOf" srcId="{7CBE558D-1F5A-4B2B-9938-2366FE03E530}" destId="{B9652EDB-9EDD-4EF1-A03B-9B557D986D58}" srcOrd="0" destOrd="0" presId="urn:microsoft.com/office/officeart/2005/8/layout/list1"/>
    <dgm:cxn modelId="{23EE009D-4B14-4F1D-A9DC-08F8090F4613}" type="presParOf" srcId="{B9652EDB-9EDD-4EF1-A03B-9B557D986D58}" destId="{F7FD7FEC-34C1-4EE3-A8E9-D899D1E19D4C}" srcOrd="0" destOrd="0" presId="urn:microsoft.com/office/officeart/2005/8/layout/list1"/>
    <dgm:cxn modelId="{62DDB364-8BC5-4307-9075-E8CFB1A2E180}" type="presParOf" srcId="{B9652EDB-9EDD-4EF1-A03B-9B557D986D58}" destId="{0B44394E-D2BC-4721-ABA8-A1C7A7BD9B9A}" srcOrd="1" destOrd="0" presId="urn:microsoft.com/office/officeart/2005/8/layout/list1"/>
    <dgm:cxn modelId="{8391D7D7-435B-4027-9C67-2F4B781A8CC0}" type="presParOf" srcId="{7CBE558D-1F5A-4B2B-9938-2366FE03E530}" destId="{141383C9-A3E5-4375-8384-8F1D199C608B}" srcOrd="1" destOrd="0" presId="urn:microsoft.com/office/officeart/2005/8/layout/list1"/>
    <dgm:cxn modelId="{69EDEF3E-F3E3-4509-9469-BD63BAFCFB7E}" type="presParOf" srcId="{7CBE558D-1F5A-4B2B-9938-2366FE03E530}" destId="{4C31969F-22BE-48EA-8C57-CAAAD7BF2938}" srcOrd="2" destOrd="0" presId="urn:microsoft.com/office/officeart/2005/8/layout/list1"/>
    <dgm:cxn modelId="{8942BEC7-200D-4D04-A1F5-A35470A20914}" type="presParOf" srcId="{7CBE558D-1F5A-4B2B-9938-2366FE03E530}" destId="{8FA64EB1-047F-4D3E-B832-7553AD04CCF4}" srcOrd="3" destOrd="0" presId="urn:microsoft.com/office/officeart/2005/8/layout/list1"/>
    <dgm:cxn modelId="{931ED230-234A-4701-A92C-C67D153592F0}" type="presParOf" srcId="{7CBE558D-1F5A-4B2B-9938-2366FE03E530}" destId="{44D790BC-76AA-4C90-AFD7-D5D58BB14281}" srcOrd="4" destOrd="0" presId="urn:microsoft.com/office/officeart/2005/8/layout/list1"/>
    <dgm:cxn modelId="{B50D6ACD-F4AE-4D4C-A342-63A2C8817FA6}" type="presParOf" srcId="{44D790BC-76AA-4C90-AFD7-D5D58BB14281}" destId="{A370AF4A-2921-417C-924B-F2EA702EF091}" srcOrd="0" destOrd="0" presId="urn:microsoft.com/office/officeart/2005/8/layout/list1"/>
    <dgm:cxn modelId="{2CF36DD5-AB85-455E-BE5A-7B8B76B578B1}" type="presParOf" srcId="{44D790BC-76AA-4C90-AFD7-D5D58BB14281}" destId="{4D3926EA-8FED-468A-9015-BC36A5C3294A}" srcOrd="1" destOrd="0" presId="urn:microsoft.com/office/officeart/2005/8/layout/list1"/>
    <dgm:cxn modelId="{25229C8F-1DAD-447F-A702-EB4D79F857FD}" type="presParOf" srcId="{7CBE558D-1F5A-4B2B-9938-2366FE03E530}" destId="{43284121-129B-4642-B98F-178EBF1DF9B6}" srcOrd="5" destOrd="0" presId="urn:microsoft.com/office/officeart/2005/8/layout/list1"/>
    <dgm:cxn modelId="{80D05A0D-184A-4CCB-99FC-F267FA4DB006}" type="presParOf" srcId="{7CBE558D-1F5A-4B2B-9938-2366FE03E530}" destId="{CA7F93AB-B93E-4D2A-9D32-A47CE1C03896}" srcOrd="6" destOrd="0" presId="urn:microsoft.com/office/officeart/2005/8/layout/list1"/>
    <dgm:cxn modelId="{BD26AE31-BAE0-4BA9-B21D-5AFBAE62055E}" type="presParOf" srcId="{7CBE558D-1F5A-4B2B-9938-2366FE03E530}" destId="{ED84A62C-2692-4E8A-9880-63A9B16B316F}" srcOrd="7" destOrd="0" presId="urn:microsoft.com/office/officeart/2005/8/layout/list1"/>
    <dgm:cxn modelId="{9EA04781-69B2-4896-84D2-445E326E7EDA}" type="presParOf" srcId="{7CBE558D-1F5A-4B2B-9938-2366FE03E530}" destId="{BB5D521C-E140-489F-B99F-9C2DE7AB95D0}" srcOrd="8" destOrd="0" presId="urn:microsoft.com/office/officeart/2005/8/layout/list1"/>
    <dgm:cxn modelId="{25CF3BB5-8E9A-4052-BF5F-1ED31855EE86}" type="presParOf" srcId="{BB5D521C-E140-489F-B99F-9C2DE7AB95D0}" destId="{91FD4BCE-72A8-4E39-B960-042937ADEC44}" srcOrd="0" destOrd="0" presId="urn:microsoft.com/office/officeart/2005/8/layout/list1"/>
    <dgm:cxn modelId="{100EE062-CE72-42B6-88D8-FD430FA3D84B}" type="presParOf" srcId="{BB5D521C-E140-489F-B99F-9C2DE7AB95D0}" destId="{2CA85CE0-23F1-4B3F-8E89-8580AD5C8291}" srcOrd="1" destOrd="0" presId="urn:microsoft.com/office/officeart/2005/8/layout/list1"/>
    <dgm:cxn modelId="{FBA0850B-90CE-455B-81C9-6073E4AE0B6B}" type="presParOf" srcId="{7CBE558D-1F5A-4B2B-9938-2366FE03E530}" destId="{5F1E6AB6-552D-4781-BC37-80FDAF1DE1A2}" srcOrd="9" destOrd="0" presId="urn:microsoft.com/office/officeart/2005/8/layout/list1"/>
    <dgm:cxn modelId="{D3E15E9C-931F-42D0-9307-C4114DF3F8E2}" type="presParOf" srcId="{7CBE558D-1F5A-4B2B-9938-2366FE03E530}" destId="{0C3142AC-CAB8-4433-976C-F8C14F914EBC}"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4840FC-61FE-48DF-98E5-F45F9F22E0EB}" type="doc">
      <dgm:prSet loTypeId="urn:microsoft.com/office/officeart/2005/8/layout/cycle3" loCatId="cycle" qsTypeId="urn:microsoft.com/office/officeart/2005/8/quickstyle/3d2" qsCatId="3D" csTypeId="urn:microsoft.com/office/officeart/2005/8/colors/accent3_1" csCatId="accent3" phldr="1"/>
      <dgm:spPr/>
      <dgm:t>
        <a:bodyPr/>
        <a:lstStyle/>
        <a:p>
          <a:endParaRPr lang="en-GB"/>
        </a:p>
      </dgm:t>
    </dgm:pt>
    <dgm:pt modelId="{7188BC3D-ACC9-449D-8371-370E24DA754C}">
      <dgm:prSet phldrT="[Text]" phldr="0" custT="1"/>
      <dgm:spPr/>
      <dgm:t>
        <a:bodyPr/>
        <a:lstStyle/>
        <a:p>
          <a:pPr algn="ctr"/>
          <a:r>
            <a:rPr lang="en-US" sz="1600" b="1" dirty="0">
              <a:latin typeface="Aptos" panose="020B0004020202020204" pitchFamily="34" charset="0"/>
            </a:rPr>
            <a:t>Perceived Susceptibility</a:t>
          </a:r>
          <a:endParaRPr lang="en-GB" sz="1600" b="1" dirty="0">
            <a:latin typeface="Aptos" panose="020B0004020202020204" pitchFamily="34" charset="0"/>
          </a:endParaRPr>
        </a:p>
      </dgm:t>
    </dgm:pt>
    <dgm:pt modelId="{B4A00F27-CF07-47A4-8311-D81BA250625A}" type="parTrans" cxnId="{82F5E65E-A5FC-466F-9590-D41820D372C2}">
      <dgm:prSet/>
      <dgm:spPr/>
      <dgm:t>
        <a:bodyPr/>
        <a:lstStyle/>
        <a:p>
          <a:endParaRPr lang="en-GB"/>
        </a:p>
      </dgm:t>
    </dgm:pt>
    <dgm:pt modelId="{61319359-E055-4C6D-80D9-963B635158A4}" type="sibTrans" cxnId="{82F5E65E-A5FC-466F-9590-D41820D372C2}">
      <dgm:prSet/>
      <dgm:spPr/>
      <dgm:t>
        <a:bodyPr/>
        <a:lstStyle/>
        <a:p>
          <a:endParaRPr lang="en-GB"/>
        </a:p>
      </dgm:t>
    </dgm:pt>
    <dgm:pt modelId="{6CEB46A2-2C0A-4849-B396-902400D87620}">
      <dgm:prSet phldrT="[Text]" custT="1"/>
      <dgm:spPr/>
      <dgm:t>
        <a:bodyPr/>
        <a:lstStyle/>
        <a:p>
          <a:pPr algn="l">
            <a:buNone/>
          </a:pPr>
          <a:r>
            <a:rPr lang="en-US" sz="1600" dirty="0">
              <a:latin typeface="Aptos" panose="020B0004020202020204" pitchFamily="34" charset="0"/>
            </a:rPr>
            <a:t>A healthy lifestyle, can reduce 50% chance of death from CVD.</a:t>
          </a:r>
          <a:endParaRPr lang="en-GB" sz="1600" dirty="0">
            <a:latin typeface="Aptos" panose="020B0004020202020204" pitchFamily="34" charset="0"/>
          </a:endParaRPr>
        </a:p>
      </dgm:t>
    </dgm:pt>
    <dgm:pt modelId="{323E19F1-A698-4970-B6FE-06C760F4F3A4}" type="parTrans" cxnId="{A3D256D9-E9A1-46E5-B3E7-7EF3ED0FD54E}">
      <dgm:prSet/>
      <dgm:spPr/>
      <dgm:t>
        <a:bodyPr/>
        <a:lstStyle/>
        <a:p>
          <a:endParaRPr lang="en-GB"/>
        </a:p>
      </dgm:t>
    </dgm:pt>
    <dgm:pt modelId="{3F66576E-CEBE-45AA-A9EE-81E1996970B4}" type="sibTrans" cxnId="{A3D256D9-E9A1-46E5-B3E7-7EF3ED0FD54E}">
      <dgm:prSet/>
      <dgm:spPr/>
      <dgm:t>
        <a:bodyPr/>
        <a:lstStyle/>
        <a:p>
          <a:endParaRPr lang="en-GB"/>
        </a:p>
      </dgm:t>
    </dgm:pt>
    <dgm:pt modelId="{D5A9ACE8-97DD-4C42-95B0-953D9D00FAFD}">
      <dgm:prSet phldrT="[Text]" phldr="0" custT="1"/>
      <dgm:spPr/>
      <dgm:t>
        <a:bodyPr/>
        <a:lstStyle/>
        <a:p>
          <a:pPr algn="ctr">
            <a:lnSpc>
              <a:spcPct val="90000"/>
            </a:lnSpc>
          </a:pPr>
          <a:r>
            <a:rPr lang="en-US" sz="1600" b="1" dirty="0">
              <a:latin typeface="Aptos" panose="020B0004020202020204" pitchFamily="34" charset="0"/>
            </a:rPr>
            <a:t>Perceived Severity</a:t>
          </a:r>
        </a:p>
        <a:p>
          <a:pPr algn="ctr">
            <a:lnSpc>
              <a:spcPct val="100000"/>
            </a:lnSpc>
          </a:pPr>
          <a:r>
            <a:rPr lang="en-US" sz="1600" dirty="0">
              <a:latin typeface="Aptos" panose="020B0004020202020204" pitchFamily="34" charset="0"/>
            </a:rPr>
            <a:t>Early death, stroke and lifelong disability</a:t>
          </a:r>
          <a:endParaRPr lang="en-GB" sz="1600" b="1" dirty="0">
            <a:latin typeface="Aptos" panose="020B0004020202020204" pitchFamily="34" charset="0"/>
          </a:endParaRPr>
        </a:p>
      </dgm:t>
    </dgm:pt>
    <dgm:pt modelId="{080F7054-5CF4-4CE0-8224-A3B044B2ABA9}" type="parTrans" cxnId="{C55A60F6-922B-49AC-8B05-217349D85EED}">
      <dgm:prSet/>
      <dgm:spPr/>
      <dgm:t>
        <a:bodyPr/>
        <a:lstStyle/>
        <a:p>
          <a:endParaRPr lang="en-GB"/>
        </a:p>
      </dgm:t>
    </dgm:pt>
    <dgm:pt modelId="{3FCFFDF1-D5EB-47F2-9962-94433742F7EA}" type="sibTrans" cxnId="{C55A60F6-922B-49AC-8B05-217349D85EED}">
      <dgm:prSet/>
      <dgm:spPr/>
      <dgm:t>
        <a:bodyPr/>
        <a:lstStyle/>
        <a:p>
          <a:endParaRPr lang="en-GB"/>
        </a:p>
      </dgm:t>
    </dgm:pt>
    <dgm:pt modelId="{263F5D7B-8A64-4A93-A763-151BFF2345EA}">
      <dgm:prSet phldrT="[Text]" phldr="0" custT="1"/>
      <dgm:spPr/>
      <dgm:t>
        <a:bodyPr/>
        <a:lstStyle/>
        <a:p>
          <a:pPr algn="ctr"/>
          <a:r>
            <a:rPr lang="en-US" sz="1600" b="1" dirty="0">
              <a:latin typeface="Aptos" panose="020B0004020202020204" pitchFamily="34" charset="0"/>
            </a:rPr>
            <a:t>Perceived Benefits</a:t>
          </a:r>
          <a:endParaRPr lang="en-GB" sz="1600" b="1" dirty="0">
            <a:latin typeface="Aptos" panose="020B0004020202020204" pitchFamily="34" charset="0"/>
          </a:endParaRPr>
        </a:p>
      </dgm:t>
    </dgm:pt>
    <dgm:pt modelId="{DD1BD8CE-EB8B-483E-BDC8-30C75B132EC7}" type="parTrans" cxnId="{ACD5F912-C87B-4B12-B514-C53BFB3C864D}">
      <dgm:prSet/>
      <dgm:spPr/>
      <dgm:t>
        <a:bodyPr/>
        <a:lstStyle/>
        <a:p>
          <a:endParaRPr lang="en-GB"/>
        </a:p>
      </dgm:t>
    </dgm:pt>
    <dgm:pt modelId="{6BBCB2CA-0CF6-4911-B14D-8C992E0AECB2}" type="sibTrans" cxnId="{ACD5F912-C87B-4B12-B514-C53BFB3C864D}">
      <dgm:prSet/>
      <dgm:spPr/>
      <dgm:t>
        <a:bodyPr/>
        <a:lstStyle/>
        <a:p>
          <a:endParaRPr lang="en-GB"/>
        </a:p>
      </dgm:t>
    </dgm:pt>
    <dgm:pt modelId="{257AF68F-8FC2-4A6E-AFC7-C1E52A84043F}">
      <dgm:prSet phldrT="[Text]" custT="1"/>
      <dgm:spPr/>
      <dgm:t>
        <a:bodyPr/>
        <a:lstStyle/>
        <a:p>
          <a:pPr algn="l">
            <a:buNone/>
          </a:pPr>
          <a:r>
            <a:rPr lang="en-US" sz="1600" dirty="0">
              <a:latin typeface="Aptos" panose="020B0004020202020204" pitchFamily="34" charset="0"/>
            </a:rPr>
            <a:t>A healthy diet decreases the risk of reattacks up to </a:t>
          </a:r>
          <a:r>
            <a:rPr lang="en-US" sz="1600" b="1" dirty="0">
              <a:latin typeface="Aptos" panose="020B0004020202020204" pitchFamily="34" charset="0"/>
            </a:rPr>
            <a:t>35%.</a:t>
          </a:r>
          <a:endParaRPr lang="en-GB" sz="1600" dirty="0">
            <a:latin typeface="Aptos" panose="020B0004020202020204" pitchFamily="34" charset="0"/>
          </a:endParaRPr>
        </a:p>
      </dgm:t>
    </dgm:pt>
    <dgm:pt modelId="{0C0AAC9B-44CB-4D45-866F-AE52800FCCFB}" type="parTrans" cxnId="{56F9292E-03FB-4806-A737-408CEDE4CE23}">
      <dgm:prSet/>
      <dgm:spPr/>
      <dgm:t>
        <a:bodyPr/>
        <a:lstStyle/>
        <a:p>
          <a:endParaRPr lang="en-GB"/>
        </a:p>
      </dgm:t>
    </dgm:pt>
    <dgm:pt modelId="{55A9F6B9-72EA-4AEB-B7A1-F9F24E97C99E}" type="sibTrans" cxnId="{56F9292E-03FB-4806-A737-408CEDE4CE23}">
      <dgm:prSet/>
      <dgm:spPr/>
      <dgm:t>
        <a:bodyPr/>
        <a:lstStyle/>
        <a:p>
          <a:endParaRPr lang="en-GB"/>
        </a:p>
      </dgm:t>
    </dgm:pt>
    <dgm:pt modelId="{0781671D-5CF7-4ADE-8094-D21C75F79CB8}">
      <dgm:prSet phldrT="[Text]" phldr="0" custT="1"/>
      <dgm:spPr/>
      <dgm:t>
        <a:bodyPr/>
        <a:lstStyle/>
        <a:p>
          <a:pPr algn="ctr"/>
          <a:r>
            <a:rPr lang="en-US" sz="1600" b="1" dirty="0">
              <a:latin typeface="Aptos" panose="020B0004020202020204" pitchFamily="34" charset="0"/>
            </a:rPr>
            <a:t>Cue to Action</a:t>
          </a:r>
          <a:r>
            <a:rPr lang="en-US" sz="1600" dirty="0">
              <a:latin typeface="Aptos" panose="020B0004020202020204" pitchFamily="34" charset="0"/>
            </a:rPr>
            <a:t> understanding of healthy behaviours. </a:t>
          </a:r>
          <a:endParaRPr lang="en-GB" sz="1600" b="1" dirty="0">
            <a:latin typeface="Aptos" panose="020B0004020202020204" pitchFamily="34" charset="0"/>
          </a:endParaRPr>
        </a:p>
      </dgm:t>
    </dgm:pt>
    <dgm:pt modelId="{5DF439CA-FF6A-4F19-8145-6C8F1773733B}" type="parTrans" cxnId="{0FB11EE3-E836-4B28-A003-A944617D8FC9}">
      <dgm:prSet/>
      <dgm:spPr/>
      <dgm:t>
        <a:bodyPr/>
        <a:lstStyle/>
        <a:p>
          <a:endParaRPr lang="en-GB"/>
        </a:p>
      </dgm:t>
    </dgm:pt>
    <dgm:pt modelId="{34C302DC-D686-4034-AFF7-F549E9E554CA}" type="sibTrans" cxnId="{0FB11EE3-E836-4B28-A003-A944617D8FC9}">
      <dgm:prSet/>
      <dgm:spPr/>
      <dgm:t>
        <a:bodyPr/>
        <a:lstStyle/>
        <a:p>
          <a:endParaRPr lang="en-GB"/>
        </a:p>
      </dgm:t>
    </dgm:pt>
    <dgm:pt modelId="{104076DF-C001-421B-AC4C-F4F5111BCDC6}">
      <dgm:prSet phldrT="[Text]" phldr="0" custT="1"/>
      <dgm:spPr/>
      <dgm:t>
        <a:bodyPr/>
        <a:lstStyle/>
        <a:p>
          <a:r>
            <a:rPr lang="en-US" sz="1400" b="1" dirty="0">
              <a:latin typeface="Aptos" panose="020B0004020202020204" pitchFamily="34" charset="0"/>
            </a:rPr>
            <a:t>Self Efficacy</a:t>
          </a:r>
        </a:p>
        <a:p>
          <a:r>
            <a:rPr lang="en-US" sz="1400" dirty="0">
              <a:latin typeface="Aptos" panose="020B0004020202020204" pitchFamily="34" charset="0"/>
            </a:rPr>
            <a:t>The more people have a profound knowledge the easier they can overcome the barriers</a:t>
          </a:r>
          <a:endParaRPr lang="en-GB" sz="1400" dirty="0">
            <a:latin typeface="Aptos" panose="020B0004020202020204" pitchFamily="34" charset="0"/>
          </a:endParaRPr>
        </a:p>
      </dgm:t>
    </dgm:pt>
    <dgm:pt modelId="{E6B31859-A923-4BF7-AAF8-67AC376F11B4}" type="parTrans" cxnId="{70803706-080C-4794-9501-A757D14AFB22}">
      <dgm:prSet/>
      <dgm:spPr/>
      <dgm:t>
        <a:bodyPr/>
        <a:lstStyle/>
        <a:p>
          <a:endParaRPr lang="en-GB"/>
        </a:p>
      </dgm:t>
    </dgm:pt>
    <dgm:pt modelId="{90D8A509-2A0A-4E65-9723-066481E4F9EB}" type="sibTrans" cxnId="{70803706-080C-4794-9501-A757D14AFB22}">
      <dgm:prSet/>
      <dgm:spPr/>
      <dgm:t>
        <a:bodyPr/>
        <a:lstStyle/>
        <a:p>
          <a:endParaRPr lang="en-GB"/>
        </a:p>
      </dgm:t>
    </dgm:pt>
    <dgm:pt modelId="{E1191CD2-496D-4329-BAA6-82BE76C94DEB}" type="pres">
      <dgm:prSet presAssocID="{C84840FC-61FE-48DF-98E5-F45F9F22E0EB}" presName="Name0" presStyleCnt="0">
        <dgm:presLayoutVars>
          <dgm:dir/>
          <dgm:resizeHandles val="exact"/>
        </dgm:presLayoutVars>
      </dgm:prSet>
      <dgm:spPr/>
    </dgm:pt>
    <dgm:pt modelId="{A1AD0640-6AF1-42D5-A5F6-EA48A661F9EE}" type="pres">
      <dgm:prSet presAssocID="{C84840FC-61FE-48DF-98E5-F45F9F22E0EB}" presName="cycle" presStyleCnt="0"/>
      <dgm:spPr/>
    </dgm:pt>
    <dgm:pt modelId="{B2D89EBB-0919-4119-B0B4-A9F9D55E684A}" type="pres">
      <dgm:prSet presAssocID="{7188BC3D-ACC9-449D-8371-370E24DA754C}" presName="nodeFirstNode" presStyleLbl="node1" presStyleIdx="0" presStyleCnt="5" custScaleX="111823" custScaleY="135105">
        <dgm:presLayoutVars>
          <dgm:bulletEnabled val="1"/>
        </dgm:presLayoutVars>
      </dgm:prSet>
      <dgm:spPr/>
    </dgm:pt>
    <dgm:pt modelId="{E35A4260-1766-4477-BC0A-D09825D0E212}" type="pres">
      <dgm:prSet presAssocID="{61319359-E055-4C6D-80D9-963B635158A4}" presName="sibTransFirstNode" presStyleLbl="bgShp" presStyleIdx="0" presStyleCnt="1"/>
      <dgm:spPr/>
    </dgm:pt>
    <dgm:pt modelId="{63029993-29F3-467A-9CF6-BF0E710476DB}" type="pres">
      <dgm:prSet presAssocID="{D5A9ACE8-97DD-4C42-95B0-953D9D00FAFD}" presName="nodeFollowingNodes" presStyleLbl="node1" presStyleIdx="1" presStyleCnt="5" custScaleY="110763">
        <dgm:presLayoutVars>
          <dgm:bulletEnabled val="1"/>
        </dgm:presLayoutVars>
      </dgm:prSet>
      <dgm:spPr/>
    </dgm:pt>
    <dgm:pt modelId="{6E610FD5-AF18-4245-865A-BD5DBC09CE3B}" type="pres">
      <dgm:prSet presAssocID="{263F5D7B-8A64-4A93-A763-151BFF2345EA}" presName="nodeFollowingNodes" presStyleLbl="node1" presStyleIdx="2" presStyleCnt="5" custScaleX="112117" custScaleY="100494" custRadScaleRad="92759" custRadScaleInc="-9035">
        <dgm:presLayoutVars>
          <dgm:bulletEnabled val="1"/>
        </dgm:presLayoutVars>
      </dgm:prSet>
      <dgm:spPr/>
    </dgm:pt>
    <dgm:pt modelId="{26BADCEB-0A51-4CEF-966F-CC128819EC8E}" type="pres">
      <dgm:prSet presAssocID="{0781671D-5CF7-4ADE-8094-D21C75F79CB8}" presName="nodeFollowingNodes" presStyleLbl="node1" presStyleIdx="3" presStyleCnt="5" custRadScaleRad="99386" custRadScaleInc="14646">
        <dgm:presLayoutVars>
          <dgm:bulletEnabled val="1"/>
        </dgm:presLayoutVars>
      </dgm:prSet>
      <dgm:spPr/>
    </dgm:pt>
    <dgm:pt modelId="{29E4815C-6159-4C7E-9B09-D372703CBCB7}" type="pres">
      <dgm:prSet presAssocID="{104076DF-C001-421B-AC4C-F4F5111BCDC6}" presName="nodeFollowingNodes" presStyleLbl="node1" presStyleIdx="4" presStyleCnt="5">
        <dgm:presLayoutVars>
          <dgm:bulletEnabled val="1"/>
        </dgm:presLayoutVars>
      </dgm:prSet>
      <dgm:spPr/>
    </dgm:pt>
  </dgm:ptLst>
  <dgm:cxnLst>
    <dgm:cxn modelId="{70803706-080C-4794-9501-A757D14AFB22}" srcId="{C84840FC-61FE-48DF-98E5-F45F9F22E0EB}" destId="{104076DF-C001-421B-AC4C-F4F5111BCDC6}" srcOrd="4" destOrd="0" parTransId="{E6B31859-A923-4BF7-AAF8-67AC376F11B4}" sibTransId="{90D8A509-2A0A-4E65-9723-066481E4F9EB}"/>
    <dgm:cxn modelId="{ACD5F912-C87B-4B12-B514-C53BFB3C864D}" srcId="{C84840FC-61FE-48DF-98E5-F45F9F22E0EB}" destId="{263F5D7B-8A64-4A93-A763-151BFF2345EA}" srcOrd="2" destOrd="0" parTransId="{DD1BD8CE-EB8B-483E-BDC8-30C75B132EC7}" sibTransId="{6BBCB2CA-0CF6-4911-B14D-8C992E0AECB2}"/>
    <dgm:cxn modelId="{5425C71E-A35D-49C3-A4EA-C59E210E0D04}" type="presOf" srcId="{263F5D7B-8A64-4A93-A763-151BFF2345EA}" destId="{6E610FD5-AF18-4245-865A-BD5DBC09CE3B}" srcOrd="0" destOrd="0" presId="urn:microsoft.com/office/officeart/2005/8/layout/cycle3"/>
    <dgm:cxn modelId="{18C0792C-9086-4DD0-B915-5DC68918A3BD}" type="presOf" srcId="{D5A9ACE8-97DD-4C42-95B0-953D9D00FAFD}" destId="{63029993-29F3-467A-9CF6-BF0E710476DB}" srcOrd="0" destOrd="0" presId="urn:microsoft.com/office/officeart/2005/8/layout/cycle3"/>
    <dgm:cxn modelId="{56F9292E-03FB-4806-A737-408CEDE4CE23}" srcId="{263F5D7B-8A64-4A93-A763-151BFF2345EA}" destId="{257AF68F-8FC2-4A6E-AFC7-C1E52A84043F}" srcOrd="0" destOrd="0" parTransId="{0C0AAC9B-44CB-4D45-866F-AE52800FCCFB}" sibTransId="{55A9F6B9-72EA-4AEB-B7A1-F9F24E97C99E}"/>
    <dgm:cxn modelId="{F0EFCE2F-D282-42EB-8857-6D6CEA45F644}" type="presOf" srcId="{257AF68F-8FC2-4A6E-AFC7-C1E52A84043F}" destId="{6E610FD5-AF18-4245-865A-BD5DBC09CE3B}" srcOrd="0" destOrd="1" presId="urn:microsoft.com/office/officeart/2005/8/layout/cycle3"/>
    <dgm:cxn modelId="{82F5E65E-A5FC-466F-9590-D41820D372C2}" srcId="{C84840FC-61FE-48DF-98E5-F45F9F22E0EB}" destId="{7188BC3D-ACC9-449D-8371-370E24DA754C}" srcOrd="0" destOrd="0" parTransId="{B4A00F27-CF07-47A4-8311-D81BA250625A}" sibTransId="{61319359-E055-4C6D-80D9-963B635158A4}"/>
    <dgm:cxn modelId="{D3373369-79CB-47A4-8E63-8912A7F8C441}" type="presOf" srcId="{6CEB46A2-2C0A-4849-B396-902400D87620}" destId="{B2D89EBB-0919-4119-B0B4-A9F9D55E684A}" srcOrd="0" destOrd="1" presId="urn:microsoft.com/office/officeart/2005/8/layout/cycle3"/>
    <dgm:cxn modelId="{92BF646B-DC1D-4A46-A240-84A5186404AE}" type="presOf" srcId="{61319359-E055-4C6D-80D9-963B635158A4}" destId="{E35A4260-1766-4477-BC0A-D09825D0E212}" srcOrd="0" destOrd="0" presId="urn:microsoft.com/office/officeart/2005/8/layout/cycle3"/>
    <dgm:cxn modelId="{D0C7EB8A-AC6B-4C5B-BD00-ECC17915F75D}" type="presOf" srcId="{104076DF-C001-421B-AC4C-F4F5111BCDC6}" destId="{29E4815C-6159-4C7E-9B09-D372703CBCB7}" srcOrd="0" destOrd="0" presId="urn:microsoft.com/office/officeart/2005/8/layout/cycle3"/>
    <dgm:cxn modelId="{643D64CE-3824-4B8D-997B-07083A47FD21}" type="presOf" srcId="{0781671D-5CF7-4ADE-8094-D21C75F79CB8}" destId="{26BADCEB-0A51-4CEF-966F-CC128819EC8E}" srcOrd="0" destOrd="0" presId="urn:microsoft.com/office/officeart/2005/8/layout/cycle3"/>
    <dgm:cxn modelId="{A3D256D9-E9A1-46E5-B3E7-7EF3ED0FD54E}" srcId="{7188BC3D-ACC9-449D-8371-370E24DA754C}" destId="{6CEB46A2-2C0A-4849-B396-902400D87620}" srcOrd="0" destOrd="0" parTransId="{323E19F1-A698-4970-B6FE-06C760F4F3A4}" sibTransId="{3F66576E-CEBE-45AA-A9EE-81E1996970B4}"/>
    <dgm:cxn modelId="{0FB11EE3-E836-4B28-A003-A944617D8FC9}" srcId="{C84840FC-61FE-48DF-98E5-F45F9F22E0EB}" destId="{0781671D-5CF7-4ADE-8094-D21C75F79CB8}" srcOrd="3" destOrd="0" parTransId="{5DF439CA-FF6A-4F19-8145-6C8F1773733B}" sibTransId="{34C302DC-D686-4034-AFF7-F549E9E554CA}"/>
    <dgm:cxn modelId="{E9EA08E7-6F03-49A9-B89C-85D52CCC8AF7}" type="presOf" srcId="{C84840FC-61FE-48DF-98E5-F45F9F22E0EB}" destId="{E1191CD2-496D-4329-BAA6-82BE76C94DEB}" srcOrd="0" destOrd="0" presId="urn:microsoft.com/office/officeart/2005/8/layout/cycle3"/>
    <dgm:cxn modelId="{C55A60F6-922B-49AC-8B05-217349D85EED}" srcId="{C84840FC-61FE-48DF-98E5-F45F9F22E0EB}" destId="{D5A9ACE8-97DD-4C42-95B0-953D9D00FAFD}" srcOrd="1" destOrd="0" parTransId="{080F7054-5CF4-4CE0-8224-A3B044B2ABA9}" sibTransId="{3FCFFDF1-D5EB-47F2-9962-94433742F7EA}"/>
    <dgm:cxn modelId="{5AFF36FA-B993-4F58-83A8-C000E73BBDCC}" type="presOf" srcId="{7188BC3D-ACC9-449D-8371-370E24DA754C}" destId="{B2D89EBB-0919-4119-B0B4-A9F9D55E684A}" srcOrd="0" destOrd="0" presId="urn:microsoft.com/office/officeart/2005/8/layout/cycle3"/>
    <dgm:cxn modelId="{4749B795-9E09-4C32-B337-B6108EB21DAC}" type="presParOf" srcId="{E1191CD2-496D-4329-BAA6-82BE76C94DEB}" destId="{A1AD0640-6AF1-42D5-A5F6-EA48A661F9EE}" srcOrd="0" destOrd="0" presId="urn:microsoft.com/office/officeart/2005/8/layout/cycle3"/>
    <dgm:cxn modelId="{F061F94E-53D3-4A48-B2D0-CD607EF5AC4A}" type="presParOf" srcId="{A1AD0640-6AF1-42D5-A5F6-EA48A661F9EE}" destId="{B2D89EBB-0919-4119-B0B4-A9F9D55E684A}" srcOrd="0" destOrd="0" presId="urn:microsoft.com/office/officeart/2005/8/layout/cycle3"/>
    <dgm:cxn modelId="{C4F7F1C5-1CF5-4432-A4CE-A12B57A2BA42}" type="presParOf" srcId="{A1AD0640-6AF1-42D5-A5F6-EA48A661F9EE}" destId="{E35A4260-1766-4477-BC0A-D09825D0E212}" srcOrd="1" destOrd="0" presId="urn:microsoft.com/office/officeart/2005/8/layout/cycle3"/>
    <dgm:cxn modelId="{1BD349F3-2F94-493B-9969-4A56C7B62803}" type="presParOf" srcId="{A1AD0640-6AF1-42D5-A5F6-EA48A661F9EE}" destId="{63029993-29F3-467A-9CF6-BF0E710476DB}" srcOrd="2" destOrd="0" presId="urn:microsoft.com/office/officeart/2005/8/layout/cycle3"/>
    <dgm:cxn modelId="{11C47C2B-7539-4708-B0C6-1162B54ADD92}" type="presParOf" srcId="{A1AD0640-6AF1-42D5-A5F6-EA48A661F9EE}" destId="{6E610FD5-AF18-4245-865A-BD5DBC09CE3B}" srcOrd="3" destOrd="0" presId="urn:microsoft.com/office/officeart/2005/8/layout/cycle3"/>
    <dgm:cxn modelId="{E7B08334-159D-4DCF-826A-A3F56E54BB73}" type="presParOf" srcId="{A1AD0640-6AF1-42D5-A5F6-EA48A661F9EE}" destId="{26BADCEB-0A51-4CEF-966F-CC128819EC8E}" srcOrd="4" destOrd="0" presId="urn:microsoft.com/office/officeart/2005/8/layout/cycle3"/>
    <dgm:cxn modelId="{9FE38E19-C72C-4BCA-9E9B-F23963BB4618}" type="presParOf" srcId="{A1AD0640-6AF1-42D5-A5F6-EA48A661F9EE}" destId="{29E4815C-6159-4C7E-9B09-D372703CBCB7}" srcOrd="5"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ECF8E39-55AA-44EE-9434-FF9D8FA4D1AB}" type="doc">
      <dgm:prSet loTypeId="urn:microsoft.com/office/officeart/2005/8/layout/process1" loCatId="process" qsTypeId="urn:microsoft.com/office/officeart/2005/8/quickstyle/simple5" qsCatId="simple" csTypeId="urn:microsoft.com/office/officeart/2005/8/colors/accent2_1" csCatId="accent2" phldr="1"/>
      <dgm:spPr/>
      <dgm:t>
        <a:bodyPr/>
        <a:lstStyle/>
        <a:p>
          <a:endParaRPr lang="en-GB"/>
        </a:p>
      </dgm:t>
    </dgm:pt>
    <dgm:pt modelId="{CC4CF789-5099-4F3A-8053-E2EB876AF2D0}">
      <dgm:prSet phldrT="[Text]" custT="1"/>
      <dgm:spPr/>
      <dgm:t>
        <a:bodyPr/>
        <a:lstStyle/>
        <a:p>
          <a:r>
            <a:rPr lang="en-US" altLang="en-US" sz="1800" dirty="0">
              <a:latin typeface="Aptos" panose="020B0004020202020204" pitchFamily="34" charset="0"/>
            </a:rPr>
            <a:t>H</a:t>
          </a:r>
          <a:r>
            <a:rPr kumimoji="0" lang="en-US" altLang="en-US" sz="1800" b="0" i="0" u="none" strike="noStrike" cap="none" normalizeH="0" baseline="0" dirty="0">
              <a:ln/>
              <a:effectLst/>
              <a:latin typeface="Aptos" panose="020B0004020202020204" pitchFamily="34" charset="0"/>
            </a:rPr>
            <a:t>ighlights how </a:t>
          </a:r>
          <a:r>
            <a:rPr kumimoji="0" lang="en-US" altLang="en-US" sz="1800" b="1" i="0" u="none" strike="noStrike" cap="none" normalizeH="0" baseline="0" dirty="0">
              <a:ln/>
              <a:effectLst/>
              <a:latin typeface="Aptos" panose="020B0004020202020204" pitchFamily="34" charset="0"/>
            </a:rPr>
            <a:t>social and psychological factors </a:t>
          </a:r>
          <a:r>
            <a:rPr kumimoji="0" lang="en-US" altLang="en-US" sz="1800" b="0" i="0" u="none" strike="noStrike" cap="none" normalizeH="0" baseline="0" dirty="0">
              <a:ln/>
              <a:effectLst/>
              <a:latin typeface="Aptos" panose="020B0004020202020204" pitchFamily="34" charset="0"/>
            </a:rPr>
            <a:t>affect health. It supports holistic care and mental health strategies. </a:t>
          </a:r>
          <a:endParaRPr lang="en-GB" sz="1800" dirty="0"/>
        </a:p>
      </dgm:t>
    </dgm:pt>
    <dgm:pt modelId="{688E9547-B9FC-48B1-8C04-24938283CC4E}" type="parTrans" cxnId="{12B1994A-0126-4887-9811-F22FF4E550EE}">
      <dgm:prSet/>
      <dgm:spPr/>
      <dgm:t>
        <a:bodyPr/>
        <a:lstStyle/>
        <a:p>
          <a:endParaRPr lang="en-GB"/>
        </a:p>
      </dgm:t>
    </dgm:pt>
    <dgm:pt modelId="{CAE33387-BE7F-4670-A545-C0CA27939449}" type="sibTrans" cxnId="{12B1994A-0126-4887-9811-F22FF4E550EE}">
      <dgm:prSet/>
      <dgm:spPr/>
      <dgm:t>
        <a:bodyPr/>
        <a:lstStyle/>
        <a:p>
          <a:endParaRPr lang="en-GB" dirty="0"/>
        </a:p>
      </dgm:t>
    </dgm:pt>
    <dgm:pt modelId="{76724863-A36C-47B6-A545-4EB6F37AEE7B}">
      <dgm:prSet phldrT="[Text]" custT="1"/>
      <dgm:spPr/>
      <dgm:t>
        <a:bodyPr/>
        <a:lstStyle/>
        <a:p>
          <a:r>
            <a:rPr kumimoji="0" lang="en-US" altLang="en-US" sz="1800" b="0" i="0" u="none" strike="noStrike" cap="none" normalizeH="0" baseline="0" dirty="0">
              <a:ln/>
              <a:effectLst/>
              <a:latin typeface="Aptos" panose="020B0004020202020204" pitchFamily="34" charset="0"/>
            </a:rPr>
            <a:t>Health is influenced by </a:t>
          </a:r>
          <a:r>
            <a:rPr kumimoji="0" lang="en-US" altLang="en-US" sz="1800" b="1" i="0" u="none" strike="noStrike" cap="none" normalizeH="0" baseline="0" dirty="0">
              <a:ln/>
              <a:effectLst/>
              <a:latin typeface="Aptos" panose="020B0004020202020204" pitchFamily="34" charset="0"/>
            </a:rPr>
            <a:t>relationships, stress, emotions, and behaviour. </a:t>
          </a:r>
          <a:endParaRPr lang="en-GB" sz="1800" dirty="0"/>
        </a:p>
      </dgm:t>
    </dgm:pt>
    <dgm:pt modelId="{ABC80167-794F-4E6B-80A6-D181E2CC4936}" type="parTrans" cxnId="{1665C3CD-4AAF-4FDC-9E66-5AEBCEB77598}">
      <dgm:prSet/>
      <dgm:spPr/>
      <dgm:t>
        <a:bodyPr/>
        <a:lstStyle/>
        <a:p>
          <a:endParaRPr lang="en-GB"/>
        </a:p>
      </dgm:t>
    </dgm:pt>
    <dgm:pt modelId="{8733F699-B17D-41C5-BD7C-5E21DB2E23B9}" type="sibTrans" cxnId="{1665C3CD-4AAF-4FDC-9E66-5AEBCEB77598}">
      <dgm:prSet/>
      <dgm:spPr/>
      <dgm:t>
        <a:bodyPr/>
        <a:lstStyle/>
        <a:p>
          <a:endParaRPr lang="en-GB" dirty="0"/>
        </a:p>
      </dgm:t>
    </dgm:pt>
    <dgm:pt modelId="{3ABA6114-D6A8-4AB6-A462-D70D19E4C85E}">
      <dgm:prSet phldrT="[Text]" custT="1"/>
      <dgm:spPr/>
      <dgm:t>
        <a:bodyPr/>
        <a:lstStyle/>
        <a:p>
          <a:r>
            <a:rPr kumimoji="0" lang="en-US" altLang="en-US" sz="1800" b="1" i="0" u="none" strike="noStrike" cap="none" normalizeH="0" baseline="0" dirty="0">
              <a:ln/>
              <a:effectLst/>
              <a:latin typeface="Aptos" panose="020B0004020202020204" pitchFamily="34" charset="0"/>
            </a:rPr>
            <a:t>Critique: </a:t>
          </a:r>
        </a:p>
        <a:p>
          <a:r>
            <a:rPr kumimoji="0" lang="en-US" altLang="en-US" sz="1800" b="0" i="0" u="none" strike="noStrike" cap="none" normalizeH="0" baseline="0" dirty="0">
              <a:ln/>
              <a:effectLst/>
              <a:latin typeface="Aptos" panose="020B0004020202020204" pitchFamily="34" charset="0"/>
            </a:rPr>
            <a:t>T</a:t>
          </a:r>
          <a:r>
            <a:rPr kumimoji="0" lang="en-US" altLang="en-US" sz="1600" b="0" i="0" u="none" strike="noStrike" cap="none" normalizeH="0" baseline="0" dirty="0">
              <a:ln/>
              <a:effectLst/>
              <a:latin typeface="Aptos" panose="020B0004020202020204" pitchFamily="34" charset="0"/>
            </a:rPr>
            <a:t>he model is complex, and multidisciplinary collaboration is required </a:t>
          </a:r>
          <a:endParaRPr lang="en-GB" sz="1600" dirty="0"/>
        </a:p>
      </dgm:t>
    </dgm:pt>
    <dgm:pt modelId="{0666D3BC-B673-422A-8937-82B808E04CF1}" type="parTrans" cxnId="{FCBD726E-51F0-40DD-AF90-BD5318E06E9D}">
      <dgm:prSet/>
      <dgm:spPr/>
      <dgm:t>
        <a:bodyPr/>
        <a:lstStyle/>
        <a:p>
          <a:endParaRPr lang="en-GB"/>
        </a:p>
      </dgm:t>
    </dgm:pt>
    <dgm:pt modelId="{B707C1EA-5BA6-4C33-9597-057FB4FAFE3A}" type="sibTrans" cxnId="{FCBD726E-51F0-40DD-AF90-BD5318E06E9D}">
      <dgm:prSet/>
      <dgm:spPr/>
      <dgm:t>
        <a:bodyPr/>
        <a:lstStyle/>
        <a:p>
          <a:endParaRPr lang="en-GB"/>
        </a:p>
      </dgm:t>
    </dgm:pt>
    <dgm:pt modelId="{F740E6BE-D6DB-427C-A4E2-323816394473}" type="pres">
      <dgm:prSet presAssocID="{7ECF8E39-55AA-44EE-9434-FF9D8FA4D1AB}" presName="Name0" presStyleCnt="0">
        <dgm:presLayoutVars>
          <dgm:dir/>
          <dgm:resizeHandles val="exact"/>
        </dgm:presLayoutVars>
      </dgm:prSet>
      <dgm:spPr/>
    </dgm:pt>
    <dgm:pt modelId="{FA65708A-2137-4B52-ABCA-5B4EB9F819A1}" type="pres">
      <dgm:prSet presAssocID="{CC4CF789-5099-4F3A-8053-E2EB876AF2D0}" presName="node" presStyleLbl="node1" presStyleIdx="0" presStyleCnt="3">
        <dgm:presLayoutVars>
          <dgm:bulletEnabled val="1"/>
        </dgm:presLayoutVars>
      </dgm:prSet>
      <dgm:spPr/>
    </dgm:pt>
    <dgm:pt modelId="{F1E67A00-C31C-4293-85EA-7A7D80A0C36D}" type="pres">
      <dgm:prSet presAssocID="{CAE33387-BE7F-4670-A545-C0CA27939449}" presName="sibTrans" presStyleLbl="sibTrans2D1" presStyleIdx="0" presStyleCnt="2"/>
      <dgm:spPr/>
    </dgm:pt>
    <dgm:pt modelId="{5AF49B19-0BB2-49F0-AECB-C1D1C1E8B187}" type="pres">
      <dgm:prSet presAssocID="{CAE33387-BE7F-4670-A545-C0CA27939449}" presName="connectorText" presStyleLbl="sibTrans2D1" presStyleIdx="0" presStyleCnt="2"/>
      <dgm:spPr/>
    </dgm:pt>
    <dgm:pt modelId="{7DE402F5-A4FB-4D9A-84AA-9FCE5EFB5A39}" type="pres">
      <dgm:prSet presAssocID="{76724863-A36C-47B6-A545-4EB6F37AEE7B}" presName="node" presStyleLbl="node1" presStyleIdx="1" presStyleCnt="3">
        <dgm:presLayoutVars>
          <dgm:bulletEnabled val="1"/>
        </dgm:presLayoutVars>
      </dgm:prSet>
      <dgm:spPr/>
    </dgm:pt>
    <dgm:pt modelId="{D049F878-6114-440E-BD9D-4E45AF40BF25}" type="pres">
      <dgm:prSet presAssocID="{8733F699-B17D-41C5-BD7C-5E21DB2E23B9}" presName="sibTrans" presStyleLbl="sibTrans2D1" presStyleIdx="1" presStyleCnt="2"/>
      <dgm:spPr/>
    </dgm:pt>
    <dgm:pt modelId="{46A2684D-7B83-46FC-8F4C-C659AD52D972}" type="pres">
      <dgm:prSet presAssocID="{8733F699-B17D-41C5-BD7C-5E21DB2E23B9}" presName="connectorText" presStyleLbl="sibTrans2D1" presStyleIdx="1" presStyleCnt="2"/>
      <dgm:spPr/>
    </dgm:pt>
    <dgm:pt modelId="{A37C44E0-367D-4317-A887-5B91A4F26A60}" type="pres">
      <dgm:prSet presAssocID="{3ABA6114-D6A8-4AB6-A462-D70D19E4C85E}" presName="node" presStyleLbl="node1" presStyleIdx="2" presStyleCnt="3">
        <dgm:presLayoutVars>
          <dgm:bulletEnabled val="1"/>
        </dgm:presLayoutVars>
      </dgm:prSet>
      <dgm:spPr/>
    </dgm:pt>
  </dgm:ptLst>
  <dgm:cxnLst>
    <dgm:cxn modelId="{1DFC4E0A-E9B6-4880-9349-5A1D88A91F4F}" type="presOf" srcId="{7ECF8E39-55AA-44EE-9434-FF9D8FA4D1AB}" destId="{F740E6BE-D6DB-427C-A4E2-323816394473}" srcOrd="0" destOrd="0" presId="urn:microsoft.com/office/officeart/2005/8/layout/process1"/>
    <dgm:cxn modelId="{E4A26A2B-C779-427F-898B-8CE9A076AF51}" type="presOf" srcId="{CAE33387-BE7F-4670-A545-C0CA27939449}" destId="{F1E67A00-C31C-4293-85EA-7A7D80A0C36D}" srcOrd="0" destOrd="0" presId="urn:microsoft.com/office/officeart/2005/8/layout/process1"/>
    <dgm:cxn modelId="{8C99D731-C587-41DA-8E28-952445AB79DF}" type="presOf" srcId="{CC4CF789-5099-4F3A-8053-E2EB876AF2D0}" destId="{FA65708A-2137-4B52-ABCA-5B4EB9F819A1}" srcOrd="0" destOrd="0" presId="urn:microsoft.com/office/officeart/2005/8/layout/process1"/>
    <dgm:cxn modelId="{2EE2FA64-CF38-49E7-8AE1-AC4296D2671D}" type="presOf" srcId="{3ABA6114-D6A8-4AB6-A462-D70D19E4C85E}" destId="{A37C44E0-367D-4317-A887-5B91A4F26A60}" srcOrd="0" destOrd="0" presId="urn:microsoft.com/office/officeart/2005/8/layout/process1"/>
    <dgm:cxn modelId="{FD8E8048-B183-4472-B110-6E80AC27AA2D}" type="presOf" srcId="{8733F699-B17D-41C5-BD7C-5E21DB2E23B9}" destId="{46A2684D-7B83-46FC-8F4C-C659AD52D972}" srcOrd="1" destOrd="0" presId="urn:microsoft.com/office/officeart/2005/8/layout/process1"/>
    <dgm:cxn modelId="{1F9EC048-327C-4698-A843-A1B5C37A7754}" type="presOf" srcId="{76724863-A36C-47B6-A545-4EB6F37AEE7B}" destId="{7DE402F5-A4FB-4D9A-84AA-9FCE5EFB5A39}" srcOrd="0" destOrd="0" presId="urn:microsoft.com/office/officeart/2005/8/layout/process1"/>
    <dgm:cxn modelId="{12B1994A-0126-4887-9811-F22FF4E550EE}" srcId="{7ECF8E39-55AA-44EE-9434-FF9D8FA4D1AB}" destId="{CC4CF789-5099-4F3A-8053-E2EB876AF2D0}" srcOrd="0" destOrd="0" parTransId="{688E9547-B9FC-48B1-8C04-24938283CC4E}" sibTransId="{CAE33387-BE7F-4670-A545-C0CA27939449}"/>
    <dgm:cxn modelId="{FCBD726E-51F0-40DD-AF90-BD5318E06E9D}" srcId="{7ECF8E39-55AA-44EE-9434-FF9D8FA4D1AB}" destId="{3ABA6114-D6A8-4AB6-A462-D70D19E4C85E}" srcOrd="2" destOrd="0" parTransId="{0666D3BC-B673-422A-8937-82B808E04CF1}" sibTransId="{B707C1EA-5BA6-4C33-9597-057FB4FAFE3A}"/>
    <dgm:cxn modelId="{7D6BD5AB-FE3D-4A9B-9F86-DFE12BFD467C}" type="presOf" srcId="{CAE33387-BE7F-4670-A545-C0CA27939449}" destId="{5AF49B19-0BB2-49F0-AECB-C1D1C1E8B187}" srcOrd="1" destOrd="0" presId="urn:microsoft.com/office/officeart/2005/8/layout/process1"/>
    <dgm:cxn modelId="{454789C4-9B4E-4599-BD13-414F8DC6358E}" type="presOf" srcId="{8733F699-B17D-41C5-BD7C-5E21DB2E23B9}" destId="{D049F878-6114-440E-BD9D-4E45AF40BF25}" srcOrd="0" destOrd="0" presId="urn:microsoft.com/office/officeart/2005/8/layout/process1"/>
    <dgm:cxn modelId="{1665C3CD-4AAF-4FDC-9E66-5AEBCEB77598}" srcId="{7ECF8E39-55AA-44EE-9434-FF9D8FA4D1AB}" destId="{76724863-A36C-47B6-A545-4EB6F37AEE7B}" srcOrd="1" destOrd="0" parTransId="{ABC80167-794F-4E6B-80A6-D181E2CC4936}" sibTransId="{8733F699-B17D-41C5-BD7C-5E21DB2E23B9}"/>
    <dgm:cxn modelId="{DC7CDCFD-0B24-40F5-8050-721294FDF84A}" type="presParOf" srcId="{F740E6BE-D6DB-427C-A4E2-323816394473}" destId="{FA65708A-2137-4B52-ABCA-5B4EB9F819A1}" srcOrd="0" destOrd="0" presId="urn:microsoft.com/office/officeart/2005/8/layout/process1"/>
    <dgm:cxn modelId="{A472B43C-20C4-4B16-8A89-47125A9CD69A}" type="presParOf" srcId="{F740E6BE-D6DB-427C-A4E2-323816394473}" destId="{F1E67A00-C31C-4293-85EA-7A7D80A0C36D}" srcOrd="1" destOrd="0" presId="urn:microsoft.com/office/officeart/2005/8/layout/process1"/>
    <dgm:cxn modelId="{8864D2E0-6817-48B8-AE37-2EAADAA1BE18}" type="presParOf" srcId="{F1E67A00-C31C-4293-85EA-7A7D80A0C36D}" destId="{5AF49B19-0BB2-49F0-AECB-C1D1C1E8B187}" srcOrd="0" destOrd="0" presId="urn:microsoft.com/office/officeart/2005/8/layout/process1"/>
    <dgm:cxn modelId="{7F06A763-FCB4-4FBF-83D5-777E13735DB8}" type="presParOf" srcId="{F740E6BE-D6DB-427C-A4E2-323816394473}" destId="{7DE402F5-A4FB-4D9A-84AA-9FCE5EFB5A39}" srcOrd="2" destOrd="0" presId="urn:microsoft.com/office/officeart/2005/8/layout/process1"/>
    <dgm:cxn modelId="{16B73F07-E909-4176-B3FB-8D3EB1F8AF62}" type="presParOf" srcId="{F740E6BE-D6DB-427C-A4E2-323816394473}" destId="{D049F878-6114-440E-BD9D-4E45AF40BF25}" srcOrd="3" destOrd="0" presId="urn:microsoft.com/office/officeart/2005/8/layout/process1"/>
    <dgm:cxn modelId="{440C7B52-05B4-4021-8E3E-DB7FBB3FEFF5}" type="presParOf" srcId="{D049F878-6114-440E-BD9D-4E45AF40BF25}" destId="{46A2684D-7B83-46FC-8F4C-C659AD52D972}" srcOrd="0" destOrd="0" presId="urn:microsoft.com/office/officeart/2005/8/layout/process1"/>
    <dgm:cxn modelId="{D87638F8-3396-4CE3-A7A4-21AAC7A97634}" type="presParOf" srcId="{F740E6BE-D6DB-427C-A4E2-323816394473}" destId="{A37C44E0-367D-4317-A887-5B91A4F26A60}"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137DA6B-8C2F-415F-91E1-36CC84937B24}"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FCFE2ADF-43E3-43F5-8098-6A45BA6F004C}">
      <dgm:prSet phldrT="[Text]" phldr="0" custT="1"/>
      <dgm:spPr/>
      <dgm:t>
        <a:bodyPr/>
        <a:lstStyle/>
        <a:p>
          <a:r>
            <a:rPr lang="en-US" sz="1800" dirty="0">
              <a:latin typeface="Aptos" panose="020B0004020202020204" pitchFamily="34" charset="0"/>
            </a:rPr>
            <a:t>Biopsychosocial Approach to Prevention </a:t>
          </a:r>
          <a:endParaRPr lang="en-GB" sz="1800" dirty="0">
            <a:latin typeface="Aptos" panose="020B0004020202020204" pitchFamily="34" charset="0"/>
          </a:endParaRPr>
        </a:p>
      </dgm:t>
    </dgm:pt>
    <dgm:pt modelId="{4B8A8EC3-3A2A-4990-9B89-055E7EF8C228}" type="parTrans" cxnId="{F8ADEEFC-6F22-4707-BDB9-84BADC122885}">
      <dgm:prSet/>
      <dgm:spPr/>
      <dgm:t>
        <a:bodyPr/>
        <a:lstStyle/>
        <a:p>
          <a:endParaRPr lang="en-GB"/>
        </a:p>
      </dgm:t>
    </dgm:pt>
    <dgm:pt modelId="{22D39EB8-6191-4BF0-9A52-53B10982EA2D}" type="sibTrans" cxnId="{F8ADEEFC-6F22-4707-BDB9-84BADC122885}">
      <dgm:prSet/>
      <dgm:spPr/>
      <dgm:t>
        <a:bodyPr/>
        <a:lstStyle/>
        <a:p>
          <a:endParaRPr lang="en-GB"/>
        </a:p>
      </dgm:t>
    </dgm:pt>
    <dgm:pt modelId="{5A1B5E4E-6C2C-45C6-86F9-96166445C6B9}">
      <dgm:prSet phldrT="[Text]" custT="1"/>
      <dgm:spPr/>
      <dgm:t>
        <a:bodyPr/>
        <a:lstStyle/>
        <a:p>
          <a:pPr>
            <a:buFont typeface="Wingdings" panose="05000000000000000000" pitchFamily="2" charset="2"/>
            <a:buNone/>
          </a:pPr>
          <a:r>
            <a:rPr lang="en-US" altLang="en-US" sz="1800" dirty="0">
              <a:latin typeface="Aptos" panose="020B0004020202020204" pitchFamily="34" charset="0"/>
            </a:rPr>
            <a:t>Health and QOL through prevention and intervention strategies including psychological, emotional, social, and spiritual aspects.</a:t>
          </a:r>
          <a:endParaRPr lang="en-GB" sz="1800" dirty="0"/>
        </a:p>
      </dgm:t>
    </dgm:pt>
    <dgm:pt modelId="{4771C9B6-3490-4E01-A1B5-1756B1788524}" type="parTrans" cxnId="{76BEE23C-0375-4625-8C1D-688D8773273F}">
      <dgm:prSet/>
      <dgm:spPr/>
      <dgm:t>
        <a:bodyPr/>
        <a:lstStyle/>
        <a:p>
          <a:endParaRPr lang="en-GB"/>
        </a:p>
      </dgm:t>
    </dgm:pt>
    <dgm:pt modelId="{DD71FAEA-9CFF-4145-BD64-56CF6E884353}" type="sibTrans" cxnId="{76BEE23C-0375-4625-8C1D-688D8773273F}">
      <dgm:prSet/>
      <dgm:spPr/>
      <dgm:t>
        <a:bodyPr/>
        <a:lstStyle/>
        <a:p>
          <a:endParaRPr lang="en-GB"/>
        </a:p>
      </dgm:t>
    </dgm:pt>
    <dgm:pt modelId="{670ACCAF-A73D-4FBA-9AEC-99F2C819749C}">
      <dgm:prSet phldrT="[Text]" phldr="0" custT="1"/>
      <dgm:spPr/>
      <dgm:t>
        <a:bodyPr/>
        <a:lstStyle/>
        <a:p>
          <a:r>
            <a:rPr lang="en-US" sz="2000" dirty="0">
              <a:latin typeface="Aptos" panose="020B0004020202020204" pitchFamily="34" charset="0"/>
            </a:rPr>
            <a:t>Addressing Psychosocial Risk Factors</a:t>
          </a:r>
          <a:endParaRPr lang="en-GB" sz="2000" dirty="0">
            <a:latin typeface="Aptos" panose="020B0004020202020204" pitchFamily="34" charset="0"/>
          </a:endParaRPr>
        </a:p>
      </dgm:t>
    </dgm:pt>
    <dgm:pt modelId="{47E138FD-D6D7-41BA-98BD-C198184DE142}" type="parTrans" cxnId="{BE4C4F82-0D1E-46A1-95F7-18BC0AEF032A}">
      <dgm:prSet/>
      <dgm:spPr/>
      <dgm:t>
        <a:bodyPr/>
        <a:lstStyle/>
        <a:p>
          <a:endParaRPr lang="en-GB"/>
        </a:p>
      </dgm:t>
    </dgm:pt>
    <dgm:pt modelId="{A9A5B2D1-E40E-4284-8C79-823B72F31539}" type="sibTrans" cxnId="{BE4C4F82-0D1E-46A1-95F7-18BC0AEF032A}">
      <dgm:prSet/>
      <dgm:spPr/>
      <dgm:t>
        <a:bodyPr/>
        <a:lstStyle/>
        <a:p>
          <a:endParaRPr lang="en-GB"/>
        </a:p>
      </dgm:t>
    </dgm:pt>
    <dgm:pt modelId="{36541B61-2E2F-488D-884A-FF3DC18B1591}">
      <dgm:prSet phldrT="[Text]" custT="1"/>
      <dgm:spPr/>
      <dgm:t>
        <a:bodyPr/>
        <a:lstStyle/>
        <a:p>
          <a:pPr>
            <a:buNone/>
          </a:pPr>
          <a:r>
            <a:rPr lang="en-US" altLang="en-US" sz="1800" dirty="0">
              <a:latin typeface="Aptos" panose="020B0004020202020204" pitchFamily="34" charset="0"/>
            </a:rPr>
            <a:t> Interventions aim to reduce discrimination and stigma, stress, depression, alcohol and drug abuse, smoking, lack of physical activity, and many other socio-economic factors.</a:t>
          </a:r>
          <a:endParaRPr lang="en-GB" sz="1800" dirty="0"/>
        </a:p>
      </dgm:t>
    </dgm:pt>
    <dgm:pt modelId="{F3BE3437-6968-4F20-9266-D3815D8E5710}" type="parTrans" cxnId="{DABCD54C-A3B6-4A53-A514-13C394BEC282}">
      <dgm:prSet/>
      <dgm:spPr/>
      <dgm:t>
        <a:bodyPr/>
        <a:lstStyle/>
        <a:p>
          <a:endParaRPr lang="en-GB"/>
        </a:p>
      </dgm:t>
    </dgm:pt>
    <dgm:pt modelId="{D4A8EF68-ECE6-46EF-8A04-71AD8F76FA22}" type="sibTrans" cxnId="{DABCD54C-A3B6-4A53-A514-13C394BEC282}">
      <dgm:prSet/>
      <dgm:spPr/>
      <dgm:t>
        <a:bodyPr/>
        <a:lstStyle/>
        <a:p>
          <a:endParaRPr lang="en-GB"/>
        </a:p>
      </dgm:t>
    </dgm:pt>
    <dgm:pt modelId="{4E09085C-C957-499A-952A-0F7F97C9E81C}">
      <dgm:prSet phldrT="[Text]" phldr="0" custT="1"/>
      <dgm:spPr/>
      <dgm:t>
        <a:bodyPr/>
        <a:lstStyle/>
        <a:p>
          <a:r>
            <a:rPr lang="en-US" sz="2000" dirty="0">
              <a:latin typeface="Aptos" panose="020B0004020202020204" pitchFamily="34" charset="0"/>
            </a:rPr>
            <a:t>Mental Health and CVDs</a:t>
          </a:r>
          <a:endParaRPr lang="en-GB" sz="2000" dirty="0">
            <a:latin typeface="Aptos" panose="020B0004020202020204" pitchFamily="34" charset="0"/>
          </a:endParaRPr>
        </a:p>
      </dgm:t>
    </dgm:pt>
    <dgm:pt modelId="{35135476-56B9-4D7C-86C6-D97D09989FAD}" type="parTrans" cxnId="{F4133490-BAC0-47B0-B444-A9D87D4F137E}">
      <dgm:prSet/>
      <dgm:spPr/>
      <dgm:t>
        <a:bodyPr/>
        <a:lstStyle/>
        <a:p>
          <a:endParaRPr lang="en-GB"/>
        </a:p>
      </dgm:t>
    </dgm:pt>
    <dgm:pt modelId="{A8B97B06-B42B-4872-BF08-1727718E1C8B}" type="sibTrans" cxnId="{F4133490-BAC0-47B0-B444-A9D87D4F137E}">
      <dgm:prSet/>
      <dgm:spPr/>
      <dgm:t>
        <a:bodyPr/>
        <a:lstStyle/>
        <a:p>
          <a:endParaRPr lang="en-GB"/>
        </a:p>
      </dgm:t>
    </dgm:pt>
    <dgm:pt modelId="{B8EE9F64-4AFB-4981-BA8A-917291E46157}">
      <dgm:prSet phldrT="[Text]" custT="1"/>
      <dgm:spPr/>
      <dgm:t>
        <a:bodyPr/>
        <a:lstStyle/>
        <a:p>
          <a:pPr>
            <a:buFontTx/>
            <a:buNone/>
          </a:pPr>
          <a:r>
            <a:rPr lang="en-US" altLang="en-US" sz="1800" dirty="0">
              <a:latin typeface="Aptos" panose="020B0004020202020204" pitchFamily="34" charset="0"/>
            </a:rPr>
            <a:t>CVDs prevention ignores mental health in favour of food and exercise. </a:t>
          </a:r>
          <a:endParaRPr lang="en-GB" sz="1800" dirty="0"/>
        </a:p>
      </dgm:t>
    </dgm:pt>
    <dgm:pt modelId="{52FD4E96-DA69-4BD6-B349-4DD4EDCF694B}" type="parTrans" cxnId="{7BD0B144-8B67-4DCC-A7B2-C2CB770219C7}">
      <dgm:prSet/>
      <dgm:spPr/>
      <dgm:t>
        <a:bodyPr/>
        <a:lstStyle/>
        <a:p>
          <a:endParaRPr lang="en-GB"/>
        </a:p>
      </dgm:t>
    </dgm:pt>
    <dgm:pt modelId="{D128EA1F-CB0F-4C14-8758-84D00C93E9B3}" type="sibTrans" cxnId="{7BD0B144-8B67-4DCC-A7B2-C2CB770219C7}">
      <dgm:prSet/>
      <dgm:spPr/>
      <dgm:t>
        <a:bodyPr/>
        <a:lstStyle/>
        <a:p>
          <a:endParaRPr lang="en-GB"/>
        </a:p>
      </dgm:t>
    </dgm:pt>
    <dgm:pt modelId="{5AEB471F-252B-49AD-B9FF-2EEE7DBFE527}" type="pres">
      <dgm:prSet presAssocID="{1137DA6B-8C2F-415F-91E1-36CC84937B24}" presName="Name0" presStyleCnt="0">
        <dgm:presLayoutVars>
          <dgm:dir/>
          <dgm:animLvl val="lvl"/>
          <dgm:resizeHandles val="exact"/>
        </dgm:presLayoutVars>
      </dgm:prSet>
      <dgm:spPr/>
    </dgm:pt>
    <dgm:pt modelId="{F525940C-B915-4964-9FC9-A374D18B4787}" type="pres">
      <dgm:prSet presAssocID="{FCFE2ADF-43E3-43F5-8098-6A45BA6F004C}" presName="linNode" presStyleCnt="0"/>
      <dgm:spPr/>
    </dgm:pt>
    <dgm:pt modelId="{52AEA1DF-E9DC-4490-A334-D668F314004C}" type="pres">
      <dgm:prSet presAssocID="{FCFE2ADF-43E3-43F5-8098-6A45BA6F004C}" presName="parentText" presStyleLbl="node1" presStyleIdx="0" presStyleCnt="3">
        <dgm:presLayoutVars>
          <dgm:chMax val="1"/>
          <dgm:bulletEnabled val="1"/>
        </dgm:presLayoutVars>
      </dgm:prSet>
      <dgm:spPr/>
    </dgm:pt>
    <dgm:pt modelId="{9E2ABCCB-CA0F-4B5C-BD80-40176B1472EC}" type="pres">
      <dgm:prSet presAssocID="{FCFE2ADF-43E3-43F5-8098-6A45BA6F004C}" presName="descendantText" presStyleLbl="alignAccFollowNode1" presStyleIdx="0" presStyleCnt="3">
        <dgm:presLayoutVars>
          <dgm:bulletEnabled val="1"/>
        </dgm:presLayoutVars>
      </dgm:prSet>
      <dgm:spPr/>
    </dgm:pt>
    <dgm:pt modelId="{9902253D-399B-4FDF-A384-E7F6E3B227AE}" type="pres">
      <dgm:prSet presAssocID="{22D39EB8-6191-4BF0-9A52-53B10982EA2D}" presName="sp" presStyleCnt="0"/>
      <dgm:spPr/>
    </dgm:pt>
    <dgm:pt modelId="{C839142A-38A9-4F80-BD6E-BC3AB1DD9606}" type="pres">
      <dgm:prSet presAssocID="{670ACCAF-A73D-4FBA-9AEC-99F2C819749C}" presName="linNode" presStyleCnt="0"/>
      <dgm:spPr/>
    </dgm:pt>
    <dgm:pt modelId="{C9F462A9-073C-4058-95DF-B053ED62142B}" type="pres">
      <dgm:prSet presAssocID="{670ACCAF-A73D-4FBA-9AEC-99F2C819749C}" presName="parentText" presStyleLbl="node1" presStyleIdx="1" presStyleCnt="3">
        <dgm:presLayoutVars>
          <dgm:chMax val="1"/>
          <dgm:bulletEnabled val="1"/>
        </dgm:presLayoutVars>
      </dgm:prSet>
      <dgm:spPr/>
    </dgm:pt>
    <dgm:pt modelId="{2F2FCEB3-27C2-46E0-8AC4-B8679443B856}" type="pres">
      <dgm:prSet presAssocID="{670ACCAF-A73D-4FBA-9AEC-99F2C819749C}" presName="descendantText" presStyleLbl="alignAccFollowNode1" presStyleIdx="1" presStyleCnt="3">
        <dgm:presLayoutVars>
          <dgm:bulletEnabled val="1"/>
        </dgm:presLayoutVars>
      </dgm:prSet>
      <dgm:spPr/>
    </dgm:pt>
    <dgm:pt modelId="{28A41077-7C90-4A63-9EFD-CE6920112136}" type="pres">
      <dgm:prSet presAssocID="{A9A5B2D1-E40E-4284-8C79-823B72F31539}" presName="sp" presStyleCnt="0"/>
      <dgm:spPr/>
    </dgm:pt>
    <dgm:pt modelId="{10BA4327-0AB1-420F-837C-EFEA5BA21DFC}" type="pres">
      <dgm:prSet presAssocID="{4E09085C-C957-499A-952A-0F7F97C9E81C}" presName="linNode" presStyleCnt="0"/>
      <dgm:spPr/>
    </dgm:pt>
    <dgm:pt modelId="{3EC6A516-F717-42F0-8F08-E834ABD916B1}" type="pres">
      <dgm:prSet presAssocID="{4E09085C-C957-499A-952A-0F7F97C9E81C}" presName="parentText" presStyleLbl="node1" presStyleIdx="2" presStyleCnt="3">
        <dgm:presLayoutVars>
          <dgm:chMax val="1"/>
          <dgm:bulletEnabled val="1"/>
        </dgm:presLayoutVars>
      </dgm:prSet>
      <dgm:spPr/>
    </dgm:pt>
    <dgm:pt modelId="{3C0B34FE-4567-44AE-A7CA-B98CAE943029}" type="pres">
      <dgm:prSet presAssocID="{4E09085C-C957-499A-952A-0F7F97C9E81C}" presName="descendantText" presStyleLbl="alignAccFollowNode1" presStyleIdx="2" presStyleCnt="3" custScaleY="93707">
        <dgm:presLayoutVars>
          <dgm:bulletEnabled val="1"/>
        </dgm:presLayoutVars>
      </dgm:prSet>
      <dgm:spPr/>
    </dgm:pt>
  </dgm:ptLst>
  <dgm:cxnLst>
    <dgm:cxn modelId="{DC57E902-6909-416A-AD90-0E874411F425}" type="presOf" srcId="{670ACCAF-A73D-4FBA-9AEC-99F2C819749C}" destId="{C9F462A9-073C-4058-95DF-B053ED62142B}" srcOrd="0" destOrd="0" presId="urn:microsoft.com/office/officeart/2005/8/layout/vList5"/>
    <dgm:cxn modelId="{C575AC16-1227-4F21-BD5C-22AB6AB6C89F}" type="presOf" srcId="{5A1B5E4E-6C2C-45C6-86F9-96166445C6B9}" destId="{9E2ABCCB-CA0F-4B5C-BD80-40176B1472EC}" srcOrd="0" destOrd="0" presId="urn:microsoft.com/office/officeart/2005/8/layout/vList5"/>
    <dgm:cxn modelId="{76BEE23C-0375-4625-8C1D-688D8773273F}" srcId="{FCFE2ADF-43E3-43F5-8098-6A45BA6F004C}" destId="{5A1B5E4E-6C2C-45C6-86F9-96166445C6B9}" srcOrd="0" destOrd="0" parTransId="{4771C9B6-3490-4E01-A1B5-1756B1788524}" sibTransId="{DD71FAEA-9CFF-4145-BD64-56CF6E884353}"/>
    <dgm:cxn modelId="{4A899063-08F7-4081-BE40-B80A721E29F2}" type="presOf" srcId="{36541B61-2E2F-488D-884A-FF3DC18B1591}" destId="{2F2FCEB3-27C2-46E0-8AC4-B8679443B856}" srcOrd="0" destOrd="0" presId="urn:microsoft.com/office/officeart/2005/8/layout/vList5"/>
    <dgm:cxn modelId="{7BD0B144-8B67-4DCC-A7B2-C2CB770219C7}" srcId="{4E09085C-C957-499A-952A-0F7F97C9E81C}" destId="{B8EE9F64-4AFB-4981-BA8A-917291E46157}" srcOrd="0" destOrd="0" parTransId="{52FD4E96-DA69-4BD6-B349-4DD4EDCF694B}" sibTransId="{D128EA1F-CB0F-4C14-8758-84D00C93E9B3}"/>
    <dgm:cxn modelId="{DABCD54C-A3B6-4A53-A514-13C394BEC282}" srcId="{670ACCAF-A73D-4FBA-9AEC-99F2C819749C}" destId="{36541B61-2E2F-488D-884A-FF3DC18B1591}" srcOrd="0" destOrd="0" parTransId="{F3BE3437-6968-4F20-9266-D3815D8E5710}" sibTransId="{D4A8EF68-ECE6-46EF-8A04-71AD8F76FA22}"/>
    <dgm:cxn modelId="{1004306F-1DCE-42F2-812C-9615588C6C86}" type="presOf" srcId="{4E09085C-C957-499A-952A-0F7F97C9E81C}" destId="{3EC6A516-F717-42F0-8F08-E834ABD916B1}" srcOrd="0" destOrd="0" presId="urn:microsoft.com/office/officeart/2005/8/layout/vList5"/>
    <dgm:cxn modelId="{BE4C4F82-0D1E-46A1-95F7-18BC0AEF032A}" srcId="{1137DA6B-8C2F-415F-91E1-36CC84937B24}" destId="{670ACCAF-A73D-4FBA-9AEC-99F2C819749C}" srcOrd="1" destOrd="0" parTransId="{47E138FD-D6D7-41BA-98BD-C198184DE142}" sibTransId="{A9A5B2D1-E40E-4284-8C79-823B72F31539}"/>
    <dgm:cxn modelId="{F4133490-BAC0-47B0-B444-A9D87D4F137E}" srcId="{1137DA6B-8C2F-415F-91E1-36CC84937B24}" destId="{4E09085C-C957-499A-952A-0F7F97C9E81C}" srcOrd="2" destOrd="0" parTransId="{35135476-56B9-4D7C-86C6-D97D09989FAD}" sibTransId="{A8B97B06-B42B-4872-BF08-1727718E1C8B}"/>
    <dgm:cxn modelId="{21DF4AA8-014E-4265-BCBD-CB33ABFBF446}" type="presOf" srcId="{FCFE2ADF-43E3-43F5-8098-6A45BA6F004C}" destId="{52AEA1DF-E9DC-4490-A334-D668F314004C}" srcOrd="0" destOrd="0" presId="urn:microsoft.com/office/officeart/2005/8/layout/vList5"/>
    <dgm:cxn modelId="{08B220B3-4BB4-49B8-BE41-675F1CE58414}" type="presOf" srcId="{1137DA6B-8C2F-415F-91E1-36CC84937B24}" destId="{5AEB471F-252B-49AD-B9FF-2EEE7DBFE527}" srcOrd="0" destOrd="0" presId="urn:microsoft.com/office/officeart/2005/8/layout/vList5"/>
    <dgm:cxn modelId="{ECA352F8-62E4-41F2-A2A0-4584F30BF344}" type="presOf" srcId="{B8EE9F64-4AFB-4981-BA8A-917291E46157}" destId="{3C0B34FE-4567-44AE-A7CA-B98CAE943029}" srcOrd="0" destOrd="0" presId="urn:microsoft.com/office/officeart/2005/8/layout/vList5"/>
    <dgm:cxn modelId="{F8ADEEFC-6F22-4707-BDB9-84BADC122885}" srcId="{1137DA6B-8C2F-415F-91E1-36CC84937B24}" destId="{FCFE2ADF-43E3-43F5-8098-6A45BA6F004C}" srcOrd="0" destOrd="0" parTransId="{4B8A8EC3-3A2A-4990-9B89-055E7EF8C228}" sibTransId="{22D39EB8-6191-4BF0-9A52-53B10982EA2D}"/>
    <dgm:cxn modelId="{9502AB7E-3C78-4FC6-8659-651A835E4FFF}" type="presParOf" srcId="{5AEB471F-252B-49AD-B9FF-2EEE7DBFE527}" destId="{F525940C-B915-4964-9FC9-A374D18B4787}" srcOrd="0" destOrd="0" presId="urn:microsoft.com/office/officeart/2005/8/layout/vList5"/>
    <dgm:cxn modelId="{E4CEAAA7-B915-4D0B-B498-61F880CB8AEB}" type="presParOf" srcId="{F525940C-B915-4964-9FC9-A374D18B4787}" destId="{52AEA1DF-E9DC-4490-A334-D668F314004C}" srcOrd="0" destOrd="0" presId="urn:microsoft.com/office/officeart/2005/8/layout/vList5"/>
    <dgm:cxn modelId="{202C5DC2-25DF-4534-8932-35132883FA76}" type="presParOf" srcId="{F525940C-B915-4964-9FC9-A374D18B4787}" destId="{9E2ABCCB-CA0F-4B5C-BD80-40176B1472EC}" srcOrd="1" destOrd="0" presId="urn:microsoft.com/office/officeart/2005/8/layout/vList5"/>
    <dgm:cxn modelId="{7C6B60FB-9A2B-42DC-808F-92B12E0836CF}" type="presParOf" srcId="{5AEB471F-252B-49AD-B9FF-2EEE7DBFE527}" destId="{9902253D-399B-4FDF-A384-E7F6E3B227AE}" srcOrd="1" destOrd="0" presId="urn:microsoft.com/office/officeart/2005/8/layout/vList5"/>
    <dgm:cxn modelId="{A45C2129-2B3E-4C5B-99A8-BD2FCEFDA807}" type="presParOf" srcId="{5AEB471F-252B-49AD-B9FF-2EEE7DBFE527}" destId="{C839142A-38A9-4F80-BD6E-BC3AB1DD9606}" srcOrd="2" destOrd="0" presId="urn:microsoft.com/office/officeart/2005/8/layout/vList5"/>
    <dgm:cxn modelId="{62657EA0-778E-404F-8B7C-80490BCD63F7}" type="presParOf" srcId="{C839142A-38A9-4F80-BD6E-BC3AB1DD9606}" destId="{C9F462A9-073C-4058-95DF-B053ED62142B}" srcOrd="0" destOrd="0" presId="urn:microsoft.com/office/officeart/2005/8/layout/vList5"/>
    <dgm:cxn modelId="{E60221F5-808C-44C4-AD79-F14B7F6680DA}" type="presParOf" srcId="{C839142A-38A9-4F80-BD6E-BC3AB1DD9606}" destId="{2F2FCEB3-27C2-46E0-8AC4-B8679443B856}" srcOrd="1" destOrd="0" presId="urn:microsoft.com/office/officeart/2005/8/layout/vList5"/>
    <dgm:cxn modelId="{64B10F31-12AE-4E46-B379-061F725877C0}" type="presParOf" srcId="{5AEB471F-252B-49AD-B9FF-2EEE7DBFE527}" destId="{28A41077-7C90-4A63-9EFD-CE6920112136}" srcOrd="3" destOrd="0" presId="urn:microsoft.com/office/officeart/2005/8/layout/vList5"/>
    <dgm:cxn modelId="{8773A763-6547-4DD7-84B5-017477E94717}" type="presParOf" srcId="{5AEB471F-252B-49AD-B9FF-2EEE7DBFE527}" destId="{10BA4327-0AB1-420F-837C-EFEA5BA21DFC}" srcOrd="4" destOrd="0" presId="urn:microsoft.com/office/officeart/2005/8/layout/vList5"/>
    <dgm:cxn modelId="{E37657E3-27C4-4D46-B9CD-AFCB18192F9B}" type="presParOf" srcId="{10BA4327-0AB1-420F-837C-EFEA5BA21DFC}" destId="{3EC6A516-F717-42F0-8F08-E834ABD916B1}" srcOrd="0" destOrd="0" presId="urn:microsoft.com/office/officeart/2005/8/layout/vList5"/>
    <dgm:cxn modelId="{918E1875-2F35-4E19-8B5E-90A9168A9A85}" type="presParOf" srcId="{10BA4327-0AB1-420F-837C-EFEA5BA21DFC}" destId="{3C0B34FE-4567-44AE-A7CA-B98CAE94302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332657B-2B50-4B8C-A5C0-B282D68C3327}" type="doc">
      <dgm:prSet loTypeId="urn:microsoft.com/office/officeart/2005/8/layout/process4" loCatId="list" qsTypeId="urn:microsoft.com/office/officeart/2005/8/quickstyle/3d3" qsCatId="3D" csTypeId="urn:microsoft.com/office/officeart/2005/8/colors/accent1_3" csCatId="accent1" phldr="1"/>
      <dgm:spPr/>
      <dgm:t>
        <a:bodyPr/>
        <a:lstStyle/>
        <a:p>
          <a:endParaRPr lang="en-GB"/>
        </a:p>
      </dgm:t>
    </dgm:pt>
    <dgm:pt modelId="{4C5CEF59-4035-48B0-922B-BA053D76D3C0}">
      <dgm:prSet phldrT="[Text]" phldr="0" custT="1"/>
      <dgm:spPr/>
      <dgm:t>
        <a:bodyPr/>
        <a:lstStyle/>
        <a:p>
          <a:r>
            <a:rPr lang="en-US" sz="1800" dirty="0">
              <a:latin typeface="Aptos" panose="020B0004020202020204" pitchFamily="34" charset="0"/>
            </a:rPr>
            <a:t>Develop a coordinated National Health Strategy </a:t>
          </a:r>
          <a:r>
            <a:rPr kumimoji="0" lang="en-US" altLang="en-US" sz="180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(The Health Foundation, 2023).</a:t>
          </a:r>
          <a:endParaRPr lang="en-GB" sz="1800" dirty="0">
            <a:latin typeface="Aptos" panose="020B0004020202020204" pitchFamily="34" charset="0"/>
          </a:endParaRPr>
        </a:p>
      </dgm:t>
    </dgm:pt>
    <dgm:pt modelId="{4744FBA6-60A2-4837-B874-23B462A96C48}" type="parTrans" cxnId="{78D2EB90-DBA6-40DD-8AF2-E877DB387359}">
      <dgm:prSet/>
      <dgm:spPr/>
      <dgm:t>
        <a:bodyPr/>
        <a:lstStyle/>
        <a:p>
          <a:endParaRPr lang="en-GB"/>
        </a:p>
      </dgm:t>
    </dgm:pt>
    <dgm:pt modelId="{2D9699C4-85C6-442E-A0F3-7E0CA2E86556}" type="sibTrans" cxnId="{78D2EB90-DBA6-40DD-8AF2-E877DB387359}">
      <dgm:prSet/>
      <dgm:spPr/>
      <dgm:t>
        <a:bodyPr/>
        <a:lstStyle/>
        <a:p>
          <a:endParaRPr lang="en-GB"/>
        </a:p>
      </dgm:t>
    </dgm:pt>
    <dgm:pt modelId="{F7F19E8C-C57E-48B5-AB86-D6A491B7FCC7}">
      <dgm:prSet phldrT="[Text]" phldr="0" custT="1"/>
      <dgm:spPr/>
      <dgm:t>
        <a:bodyPr/>
        <a:lstStyle/>
        <a:p>
          <a:r>
            <a:rPr lang="en-US" sz="1600" dirty="0">
              <a:latin typeface="Aptos" panose="020B0004020202020204" pitchFamily="34" charset="0"/>
            </a:rPr>
            <a:t> T</a:t>
          </a:r>
          <a:r>
            <a:rPr kumimoji="0" lang="en-US" altLang="en-US" sz="1600" b="0" i="0" u="none" strike="noStrike" cap="none" normalizeH="0" baseline="0" dirty="0">
              <a:ln/>
              <a:effectLst/>
              <a:latin typeface="Aptos" panose="020B0004020202020204" pitchFamily="34" charset="0"/>
            </a:rPr>
            <a:t>he need for more upstream interventions. </a:t>
          </a:r>
          <a:r>
            <a:rPr lang="en-US" sz="1600" dirty="0">
              <a:latin typeface="Aptos" panose="020B0004020202020204" pitchFamily="34" charset="0"/>
            </a:rPr>
            <a:t>Expand Initiatives such as NHS Core20PLUS5 </a:t>
          </a:r>
          <a:r>
            <a:rPr lang="en-US" altLang="en-US" sz="1600" dirty="0">
              <a:latin typeface="Arial" panose="020B0604020202020204" pitchFamily="34" charset="0"/>
            </a:rPr>
            <a:t>(NHS England, 2025).</a:t>
          </a:r>
          <a:endParaRPr lang="en-GB" sz="1600" dirty="0">
            <a:latin typeface="Aptos" panose="020B0004020202020204" pitchFamily="34" charset="0"/>
          </a:endParaRPr>
        </a:p>
      </dgm:t>
    </dgm:pt>
    <dgm:pt modelId="{C0D0E958-34B6-4595-B1F8-5953F68F2EAE}" type="parTrans" cxnId="{5C1C8CCD-EC7E-4B7C-8D3C-71CEE2748031}">
      <dgm:prSet/>
      <dgm:spPr/>
      <dgm:t>
        <a:bodyPr/>
        <a:lstStyle/>
        <a:p>
          <a:endParaRPr lang="en-GB"/>
        </a:p>
      </dgm:t>
    </dgm:pt>
    <dgm:pt modelId="{6D62BE05-0436-4E47-AE8F-C08E83B7C361}" type="sibTrans" cxnId="{5C1C8CCD-EC7E-4B7C-8D3C-71CEE2748031}">
      <dgm:prSet/>
      <dgm:spPr/>
      <dgm:t>
        <a:bodyPr/>
        <a:lstStyle/>
        <a:p>
          <a:endParaRPr lang="en-GB"/>
        </a:p>
      </dgm:t>
    </dgm:pt>
    <dgm:pt modelId="{19689E4F-5FF1-44A9-8696-67FD7014C034}">
      <dgm:prSet phldrT="[Text]" phldr="0" custT="1"/>
      <dgm:spPr/>
      <dgm:t>
        <a:bodyPr/>
        <a:lstStyle/>
        <a:p>
          <a:pPr>
            <a:lnSpc>
              <a:spcPct val="100000"/>
            </a:lnSpc>
          </a:pPr>
          <a:r>
            <a:rPr lang="en-US" sz="1600" dirty="0">
              <a:latin typeface="Aptos" panose="020B0004020202020204" pitchFamily="34" charset="0"/>
            </a:rPr>
            <a:t>Invest in Digital Inclusion</a:t>
          </a:r>
        </a:p>
        <a:p>
          <a:pPr>
            <a:lnSpc>
              <a:spcPct val="100000"/>
            </a:lnSpc>
          </a:pPr>
          <a:r>
            <a:rPr lang="en-US" altLang="en-US" sz="1600" dirty="0">
              <a:latin typeface="Aptos" panose="020B0004020202020204" pitchFamily="34" charset="0"/>
            </a:rPr>
            <a:t>23% of people do not have digital skills, and 1.6 million people in the UK live offline (GOV.UK, 2026). </a:t>
          </a:r>
          <a:endParaRPr lang="en-GB" sz="1600" dirty="0">
            <a:latin typeface="Aptos" panose="020B0004020202020204" pitchFamily="34" charset="0"/>
          </a:endParaRPr>
        </a:p>
      </dgm:t>
    </dgm:pt>
    <dgm:pt modelId="{397E6879-B9CE-4833-B04A-7558B714CD9B}" type="parTrans" cxnId="{A80958E7-B9D2-4C55-87D4-F2AB6228CB10}">
      <dgm:prSet/>
      <dgm:spPr/>
      <dgm:t>
        <a:bodyPr/>
        <a:lstStyle/>
        <a:p>
          <a:endParaRPr lang="en-GB"/>
        </a:p>
      </dgm:t>
    </dgm:pt>
    <dgm:pt modelId="{A7C8F631-98AE-4410-B0BC-C39FFDC149E5}" type="sibTrans" cxnId="{A80958E7-B9D2-4C55-87D4-F2AB6228CB10}">
      <dgm:prSet/>
      <dgm:spPr/>
      <dgm:t>
        <a:bodyPr/>
        <a:lstStyle/>
        <a:p>
          <a:endParaRPr lang="en-GB"/>
        </a:p>
      </dgm:t>
    </dgm:pt>
    <dgm:pt modelId="{51FEB041-EA1D-4A8F-9210-DA039EC65870}">
      <dgm:prSet phldrT="[Text]" phldr="0" custT="1"/>
      <dgm:spPr/>
      <dgm:t>
        <a:bodyPr/>
        <a:lstStyle/>
        <a:p>
          <a:r>
            <a:rPr lang="en-US" sz="1600" dirty="0">
              <a:latin typeface="Aptos" panose="020B0004020202020204" pitchFamily="34" charset="0"/>
            </a:rPr>
            <a:t>Implement a comprehensive healthcare workforce plan </a:t>
          </a:r>
          <a:r>
            <a:rPr lang="en-US" altLang="en-US" sz="1600" dirty="0">
              <a:latin typeface="Aptos" panose="020B0004020202020204" pitchFamily="34" charset="0"/>
            </a:rPr>
            <a:t>(Ramzani </a:t>
          </a:r>
          <a:r>
            <a:rPr lang="en-US" altLang="en-US" sz="1600" i="1" dirty="0">
              <a:latin typeface="Aptos" panose="020B0004020202020204" pitchFamily="34" charset="0"/>
            </a:rPr>
            <a:t>et al</a:t>
          </a:r>
          <a:r>
            <a:rPr lang="en-US" altLang="en-US" sz="1600" dirty="0">
              <a:latin typeface="Aptos" panose="020B0004020202020204" pitchFamily="34" charset="0"/>
            </a:rPr>
            <a:t>., 2022).</a:t>
          </a:r>
          <a:endParaRPr lang="en-GB" sz="1600" dirty="0">
            <a:latin typeface="Aptos" panose="020B0004020202020204" pitchFamily="34" charset="0"/>
          </a:endParaRPr>
        </a:p>
      </dgm:t>
    </dgm:pt>
    <dgm:pt modelId="{06AE5D21-4103-43A2-BBFB-4CBEE334FE41}" type="parTrans" cxnId="{0A89CCDD-07A5-407B-9F54-ECD50140F1FE}">
      <dgm:prSet/>
      <dgm:spPr/>
      <dgm:t>
        <a:bodyPr/>
        <a:lstStyle/>
        <a:p>
          <a:endParaRPr lang="en-GB"/>
        </a:p>
      </dgm:t>
    </dgm:pt>
    <dgm:pt modelId="{6891F279-1FC9-4894-A7E8-2F50306A5778}" type="sibTrans" cxnId="{0A89CCDD-07A5-407B-9F54-ECD50140F1FE}">
      <dgm:prSet/>
      <dgm:spPr/>
      <dgm:t>
        <a:bodyPr/>
        <a:lstStyle/>
        <a:p>
          <a:endParaRPr lang="en-GB"/>
        </a:p>
      </dgm:t>
    </dgm:pt>
    <dgm:pt modelId="{27331819-D83F-407D-87BD-D8DEF8984BEC}" type="pres">
      <dgm:prSet presAssocID="{1332657B-2B50-4B8C-A5C0-B282D68C3327}" presName="Name0" presStyleCnt="0">
        <dgm:presLayoutVars>
          <dgm:dir/>
          <dgm:animLvl val="lvl"/>
          <dgm:resizeHandles val="exact"/>
        </dgm:presLayoutVars>
      </dgm:prSet>
      <dgm:spPr/>
    </dgm:pt>
    <dgm:pt modelId="{275DB38C-D3C3-4650-88BC-D6B963C3FDDF}" type="pres">
      <dgm:prSet presAssocID="{51FEB041-EA1D-4A8F-9210-DA039EC65870}" presName="boxAndChildren" presStyleCnt="0"/>
      <dgm:spPr/>
    </dgm:pt>
    <dgm:pt modelId="{9A41A2F3-0B8D-465D-8908-DCBD29ABEE38}" type="pres">
      <dgm:prSet presAssocID="{51FEB041-EA1D-4A8F-9210-DA039EC65870}" presName="parentTextBox" presStyleLbl="node1" presStyleIdx="0" presStyleCnt="4"/>
      <dgm:spPr/>
    </dgm:pt>
    <dgm:pt modelId="{C06DE0EB-578F-4CFA-818B-10D4ED5DDB41}" type="pres">
      <dgm:prSet presAssocID="{A7C8F631-98AE-4410-B0BC-C39FFDC149E5}" presName="sp" presStyleCnt="0"/>
      <dgm:spPr/>
    </dgm:pt>
    <dgm:pt modelId="{BE410695-2F7F-4DA4-998A-40B332085820}" type="pres">
      <dgm:prSet presAssocID="{19689E4F-5FF1-44A9-8696-67FD7014C034}" presName="arrowAndChildren" presStyleCnt="0"/>
      <dgm:spPr/>
    </dgm:pt>
    <dgm:pt modelId="{FF472067-F11B-485D-BA81-4DE5158E11CA}" type="pres">
      <dgm:prSet presAssocID="{19689E4F-5FF1-44A9-8696-67FD7014C034}" presName="parentTextArrow" presStyleLbl="node1" presStyleIdx="1" presStyleCnt="4" custScaleY="121388"/>
      <dgm:spPr/>
    </dgm:pt>
    <dgm:pt modelId="{111580F8-169B-4B68-AB22-9458C03E0EBA}" type="pres">
      <dgm:prSet presAssocID="{6D62BE05-0436-4E47-AE8F-C08E83B7C361}" presName="sp" presStyleCnt="0"/>
      <dgm:spPr/>
    </dgm:pt>
    <dgm:pt modelId="{DFF788BC-1F77-40F0-8801-B07E7C9CDB48}" type="pres">
      <dgm:prSet presAssocID="{F7F19E8C-C57E-48B5-AB86-D6A491B7FCC7}" presName="arrowAndChildren" presStyleCnt="0"/>
      <dgm:spPr/>
    </dgm:pt>
    <dgm:pt modelId="{46F5DAAC-0378-47AB-A094-8839F0441F55}" type="pres">
      <dgm:prSet presAssocID="{F7F19E8C-C57E-48B5-AB86-D6A491B7FCC7}" presName="parentTextArrow" presStyleLbl="node1" presStyleIdx="2" presStyleCnt="4"/>
      <dgm:spPr/>
    </dgm:pt>
    <dgm:pt modelId="{7574CCB9-A3E0-461E-95D3-E482EF8FE478}" type="pres">
      <dgm:prSet presAssocID="{2D9699C4-85C6-442E-A0F3-7E0CA2E86556}" presName="sp" presStyleCnt="0"/>
      <dgm:spPr/>
    </dgm:pt>
    <dgm:pt modelId="{F8A51407-D14A-4B8C-B1BC-CAC2565F13B2}" type="pres">
      <dgm:prSet presAssocID="{4C5CEF59-4035-48B0-922B-BA053D76D3C0}" presName="arrowAndChildren" presStyleCnt="0"/>
      <dgm:spPr/>
    </dgm:pt>
    <dgm:pt modelId="{CF2964E0-0FA5-4B27-A8FA-F5CF07AA2C46}" type="pres">
      <dgm:prSet presAssocID="{4C5CEF59-4035-48B0-922B-BA053D76D3C0}" presName="parentTextArrow" presStyleLbl="node1" presStyleIdx="3" presStyleCnt="4"/>
      <dgm:spPr/>
    </dgm:pt>
  </dgm:ptLst>
  <dgm:cxnLst>
    <dgm:cxn modelId="{B8DD0C24-9F9E-4BD4-9219-1B777D657978}" type="presOf" srcId="{51FEB041-EA1D-4A8F-9210-DA039EC65870}" destId="{9A41A2F3-0B8D-465D-8908-DCBD29ABEE38}" srcOrd="0" destOrd="0" presId="urn:microsoft.com/office/officeart/2005/8/layout/process4"/>
    <dgm:cxn modelId="{6C20366F-4C50-4542-877B-516A2370D2CE}" type="presOf" srcId="{F7F19E8C-C57E-48B5-AB86-D6A491B7FCC7}" destId="{46F5DAAC-0378-47AB-A094-8839F0441F55}" srcOrd="0" destOrd="0" presId="urn:microsoft.com/office/officeart/2005/8/layout/process4"/>
    <dgm:cxn modelId="{78D2EB90-DBA6-40DD-8AF2-E877DB387359}" srcId="{1332657B-2B50-4B8C-A5C0-B282D68C3327}" destId="{4C5CEF59-4035-48B0-922B-BA053D76D3C0}" srcOrd="0" destOrd="0" parTransId="{4744FBA6-60A2-4837-B874-23B462A96C48}" sibTransId="{2D9699C4-85C6-442E-A0F3-7E0CA2E86556}"/>
    <dgm:cxn modelId="{27403697-6DDA-418C-ABCB-313EEF4DC891}" type="presOf" srcId="{19689E4F-5FF1-44A9-8696-67FD7014C034}" destId="{FF472067-F11B-485D-BA81-4DE5158E11CA}" srcOrd="0" destOrd="0" presId="urn:microsoft.com/office/officeart/2005/8/layout/process4"/>
    <dgm:cxn modelId="{F426FDAA-2547-461A-B4E9-B15065AA9DF6}" type="presOf" srcId="{4C5CEF59-4035-48B0-922B-BA053D76D3C0}" destId="{CF2964E0-0FA5-4B27-A8FA-F5CF07AA2C46}" srcOrd="0" destOrd="0" presId="urn:microsoft.com/office/officeart/2005/8/layout/process4"/>
    <dgm:cxn modelId="{5C1C8CCD-EC7E-4B7C-8D3C-71CEE2748031}" srcId="{1332657B-2B50-4B8C-A5C0-B282D68C3327}" destId="{F7F19E8C-C57E-48B5-AB86-D6A491B7FCC7}" srcOrd="1" destOrd="0" parTransId="{C0D0E958-34B6-4595-B1F8-5953F68F2EAE}" sibTransId="{6D62BE05-0436-4E47-AE8F-C08E83B7C361}"/>
    <dgm:cxn modelId="{0AAC70D6-D429-4815-8168-5DD1AA27EA3F}" type="presOf" srcId="{1332657B-2B50-4B8C-A5C0-B282D68C3327}" destId="{27331819-D83F-407D-87BD-D8DEF8984BEC}" srcOrd="0" destOrd="0" presId="urn:microsoft.com/office/officeart/2005/8/layout/process4"/>
    <dgm:cxn modelId="{0A89CCDD-07A5-407B-9F54-ECD50140F1FE}" srcId="{1332657B-2B50-4B8C-A5C0-B282D68C3327}" destId="{51FEB041-EA1D-4A8F-9210-DA039EC65870}" srcOrd="3" destOrd="0" parTransId="{06AE5D21-4103-43A2-BBFB-4CBEE334FE41}" sibTransId="{6891F279-1FC9-4894-A7E8-2F50306A5778}"/>
    <dgm:cxn modelId="{A80958E7-B9D2-4C55-87D4-F2AB6228CB10}" srcId="{1332657B-2B50-4B8C-A5C0-B282D68C3327}" destId="{19689E4F-5FF1-44A9-8696-67FD7014C034}" srcOrd="2" destOrd="0" parTransId="{397E6879-B9CE-4833-B04A-7558B714CD9B}" sibTransId="{A7C8F631-98AE-4410-B0BC-C39FFDC149E5}"/>
    <dgm:cxn modelId="{5C9F4727-A772-4143-B7FC-A5050D4A065E}" type="presParOf" srcId="{27331819-D83F-407D-87BD-D8DEF8984BEC}" destId="{275DB38C-D3C3-4650-88BC-D6B963C3FDDF}" srcOrd="0" destOrd="0" presId="urn:microsoft.com/office/officeart/2005/8/layout/process4"/>
    <dgm:cxn modelId="{C540A37E-0FC8-4D5D-BCA0-1066F0B8B82D}" type="presParOf" srcId="{275DB38C-D3C3-4650-88BC-D6B963C3FDDF}" destId="{9A41A2F3-0B8D-465D-8908-DCBD29ABEE38}" srcOrd="0" destOrd="0" presId="urn:microsoft.com/office/officeart/2005/8/layout/process4"/>
    <dgm:cxn modelId="{FA0C12AA-7B56-476C-A3A6-860757E747B9}" type="presParOf" srcId="{27331819-D83F-407D-87BD-D8DEF8984BEC}" destId="{C06DE0EB-578F-4CFA-818B-10D4ED5DDB41}" srcOrd="1" destOrd="0" presId="urn:microsoft.com/office/officeart/2005/8/layout/process4"/>
    <dgm:cxn modelId="{7420B036-D284-479B-AB11-B6818BABAC9C}" type="presParOf" srcId="{27331819-D83F-407D-87BD-D8DEF8984BEC}" destId="{BE410695-2F7F-4DA4-998A-40B332085820}" srcOrd="2" destOrd="0" presId="urn:microsoft.com/office/officeart/2005/8/layout/process4"/>
    <dgm:cxn modelId="{48B4BD37-3D3A-49AC-B92A-A69EFEDFF66D}" type="presParOf" srcId="{BE410695-2F7F-4DA4-998A-40B332085820}" destId="{FF472067-F11B-485D-BA81-4DE5158E11CA}" srcOrd="0" destOrd="0" presId="urn:microsoft.com/office/officeart/2005/8/layout/process4"/>
    <dgm:cxn modelId="{7BD22C5D-A3C6-47A8-9BFF-D866F80806EB}" type="presParOf" srcId="{27331819-D83F-407D-87BD-D8DEF8984BEC}" destId="{111580F8-169B-4B68-AB22-9458C03E0EBA}" srcOrd="3" destOrd="0" presId="urn:microsoft.com/office/officeart/2005/8/layout/process4"/>
    <dgm:cxn modelId="{BFA8B7BF-27C1-4D1B-965F-886A07BAD705}" type="presParOf" srcId="{27331819-D83F-407D-87BD-D8DEF8984BEC}" destId="{DFF788BC-1F77-40F0-8801-B07E7C9CDB48}" srcOrd="4" destOrd="0" presId="urn:microsoft.com/office/officeart/2005/8/layout/process4"/>
    <dgm:cxn modelId="{4F1CE8BD-2373-49A4-AAAF-1AA1A53665CA}" type="presParOf" srcId="{DFF788BC-1F77-40F0-8801-B07E7C9CDB48}" destId="{46F5DAAC-0378-47AB-A094-8839F0441F55}" srcOrd="0" destOrd="0" presId="urn:microsoft.com/office/officeart/2005/8/layout/process4"/>
    <dgm:cxn modelId="{9D50E00D-2692-4F7B-99D2-8EC328238C4A}" type="presParOf" srcId="{27331819-D83F-407D-87BD-D8DEF8984BEC}" destId="{7574CCB9-A3E0-461E-95D3-E482EF8FE478}" srcOrd="5" destOrd="0" presId="urn:microsoft.com/office/officeart/2005/8/layout/process4"/>
    <dgm:cxn modelId="{1799FD4D-2E4B-49E3-B4CF-30C82E31B55C}" type="presParOf" srcId="{27331819-D83F-407D-87BD-D8DEF8984BEC}" destId="{F8A51407-D14A-4B8C-B1BC-CAC2565F13B2}" srcOrd="6" destOrd="0" presId="urn:microsoft.com/office/officeart/2005/8/layout/process4"/>
    <dgm:cxn modelId="{AC339845-A091-4B60-B0D6-93AC8155E46D}" type="presParOf" srcId="{F8A51407-D14A-4B8C-B1BC-CAC2565F13B2}" destId="{CF2964E0-0FA5-4B27-A8FA-F5CF07AA2C4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2812A-8949-427B-A582-CA75D419300D}">
      <dsp:nvSpPr>
        <dsp:cNvPr id="0" name=""/>
        <dsp:cNvSpPr/>
      </dsp:nvSpPr>
      <dsp:spPr>
        <a:xfrm>
          <a:off x="7823" y="974034"/>
          <a:ext cx="2338351" cy="3470597"/>
        </a:xfrm>
        <a:prstGeom prst="roundRect">
          <a:avLst>
            <a:gd name="adj" fmla="val 10000"/>
          </a:avLst>
        </a:prstGeom>
        <a:gradFill rotWithShape="0">
          <a:gsLst>
            <a:gs pos="0">
              <a:schemeClr val="lt1">
                <a:hueOff val="0"/>
                <a:satOff val="0"/>
                <a:lumOff val="0"/>
                <a:alphaOff val="0"/>
                <a:satMod val="100000"/>
                <a:lumMod val="100000"/>
              </a:schemeClr>
            </a:gs>
            <a:gs pos="50000">
              <a:schemeClr val="lt1">
                <a:hueOff val="0"/>
                <a:satOff val="0"/>
                <a:lumOff val="0"/>
                <a:alphaOff val="0"/>
                <a:shade val="99000"/>
                <a:satMod val="105000"/>
                <a:lumMod val="100000"/>
              </a:schemeClr>
            </a:gs>
            <a:gs pos="100000">
              <a:schemeClr val="l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US" altLang="en-US" sz="1600" b="0" i="0" u="none" strike="noStrike" kern="1200" cap="none" normalizeH="0" baseline="0" dirty="0">
              <a:ln/>
              <a:effectLst/>
              <a:latin typeface="Aptos" panose="020B0004020202020204" pitchFamily="34" charset="0"/>
            </a:rPr>
            <a:t>  </a:t>
          </a:r>
          <a:r>
            <a:rPr kumimoji="0" lang="en-US" altLang="en-US" sz="1800" b="1" i="0" u="none" strike="noStrike" kern="1200" cap="none" normalizeH="0" baseline="0" dirty="0">
              <a:ln/>
              <a:effectLst/>
              <a:latin typeface="Aptos" panose="020B0004020202020204" pitchFamily="34" charset="0"/>
            </a:rPr>
            <a:t>SDG 3 Relevance: </a:t>
          </a:r>
        </a:p>
        <a:p>
          <a:pPr marL="0" lvl="0" indent="0" algn="ctr" defTabSz="711200">
            <a:lnSpc>
              <a:spcPct val="90000"/>
            </a:lnSpc>
            <a:spcBef>
              <a:spcPct val="0"/>
            </a:spcBef>
            <a:spcAft>
              <a:spcPct val="35000"/>
            </a:spcAft>
            <a:buNone/>
          </a:pPr>
          <a:r>
            <a:rPr kumimoji="0" lang="en-US" altLang="en-US" sz="1800" b="0" i="0" u="none" strike="noStrike" kern="1200" cap="none" normalizeH="0" baseline="0" dirty="0">
              <a:ln/>
              <a:effectLst/>
              <a:latin typeface="Aptos" panose="020B0004020202020204" pitchFamily="34" charset="0"/>
            </a:rPr>
            <a:t>Healthcare is sustainable when it is equal, sustainable and for all(United Nations, 2025).  </a:t>
          </a:r>
          <a:endParaRPr lang="en-GB" sz="1800" kern="1200" dirty="0">
            <a:latin typeface="Aptos" panose="020B0004020202020204" pitchFamily="34" charset="0"/>
          </a:endParaRPr>
        </a:p>
      </dsp:txBody>
      <dsp:txXfrm>
        <a:off x="76311" y="1042522"/>
        <a:ext cx="2201375" cy="3333621"/>
      </dsp:txXfrm>
    </dsp:sp>
    <dsp:sp modelId="{66B93F65-6FC7-4391-883B-1FDA8620A0AC}">
      <dsp:nvSpPr>
        <dsp:cNvPr id="0" name=""/>
        <dsp:cNvSpPr/>
      </dsp:nvSpPr>
      <dsp:spPr>
        <a:xfrm>
          <a:off x="2580009" y="2419377"/>
          <a:ext cx="495730" cy="579911"/>
        </a:xfrm>
        <a:prstGeom prst="rightArrow">
          <a:avLst>
            <a:gd name="adj1" fmla="val 60000"/>
            <a:gd name="adj2" fmla="val 50000"/>
          </a:avLst>
        </a:prstGeom>
        <a:solidFill>
          <a:schemeClr val="accent2">
            <a:tint val="60000"/>
            <a:hueOff val="0"/>
            <a:satOff val="0"/>
            <a:lumOff val="0"/>
            <a:alphaOff val="0"/>
          </a:schemeClr>
        </a:solidFill>
        <a:ln>
          <a:noFill/>
        </a:ln>
        <a:effectLst>
          <a:outerShdw blurRad="38100" dist="12700" dir="5400000" algn="ctr" rotWithShape="0">
            <a:srgbClr val="000000">
              <a:alpha val="63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dirty="0"/>
        </a:p>
      </dsp:txBody>
      <dsp:txXfrm>
        <a:off x="2580009" y="2535359"/>
        <a:ext cx="347011" cy="347947"/>
      </dsp:txXfrm>
    </dsp:sp>
    <dsp:sp modelId="{D5EA176E-DC27-412E-A94E-938666C64315}">
      <dsp:nvSpPr>
        <dsp:cNvPr id="0" name=""/>
        <dsp:cNvSpPr/>
      </dsp:nvSpPr>
      <dsp:spPr>
        <a:xfrm>
          <a:off x="3281514" y="974034"/>
          <a:ext cx="2338351" cy="3470597"/>
        </a:xfrm>
        <a:prstGeom prst="roundRect">
          <a:avLst>
            <a:gd name="adj" fmla="val 10000"/>
          </a:avLst>
        </a:prstGeom>
        <a:gradFill rotWithShape="0">
          <a:gsLst>
            <a:gs pos="0">
              <a:schemeClr val="lt1">
                <a:hueOff val="0"/>
                <a:satOff val="0"/>
                <a:lumOff val="0"/>
                <a:alphaOff val="0"/>
                <a:satMod val="100000"/>
                <a:lumMod val="100000"/>
              </a:schemeClr>
            </a:gs>
            <a:gs pos="50000">
              <a:schemeClr val="lt1">
                <a:hueOff val="0"/>
                <a:satOff val="0"/>
                <a:lumOff val="0"/>
                <a:alphaOff val="0"/>
                <a:shade val="99000"/>
                <a:satMod val="105000"/>
                <a:lumMod val="100000"/>
              </a:schemeClr>
            </a:gs>
            <a:gs pos="100000">
              <a:schemeClr val="l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US" altLang="en-US" sz="1600" b="1" i="0" u="none" strike="noStrike" kern="1200" cap="none" normalizeH="0" baseline="0" dirty="0">
              <a:ln/>
              <a:effectLst/>
              <a:latin typeface="Aptos" panose="020B0004020202020204" pitchFamily="34" charset="0"/>
            </a:rPr>
            <a:t> </a:t>
          </a:r>
          <a:r>
            <a:rPr kumimoji="0" lang="en-US" altLang="en-US" sz="1800" b="1" i="0" u="none" strike="noStrike" kern="1200" cap="none" normalizeH="0" baseline="0" dirty="0">
              <a:ln/>
              <a:effectLst/>
              <a:latin typeface="Aptos" panose="020B0004020202020204" pitchFamily="34" charset="0"/>
            </a:rPr>
            <a:t>UK HSC </a:t>
          </a:r>
        </a:p>
        <a:p>
          <a:pPr marL="0" lvl="0" indent="0" algn="ctr" defTabSz="711200">
            <a:lnSpc>
              <a:spcPct val="90000"/>
            </a:lnSpc>
            <a:spcBef>
              <a:spcPct val="0"/>
            </a:spcBef>
            <a:spcAft>
              <a:spcPct val="35000"/>
            </a:spcAft>
            <a:buNone/>
          </a:pPr>
          <a:r>
            <a:rPr kumimoji="0" lang="en-US" altLang="en-US" sz="1800" b="1" i="0" u="none" strike="noStrike" kern="1200" cap="none" normalizeH="0" baseline="0" dirty="0">
              <a:ln/>
              <a:effectLst/>
              <a:latin typeface="Aptos" panose="020B0004020202020204" pitchFamily="34" charset="0"/>
            </a:rPr>
            <a:t>Holistic Approach </a:t>
          </a:r>
          <a:r>
            <a:rPr kumimoji="0" lang="en-US" altLang="en-US" sz="1800" b="0" i="0" u="none" strike="noStrike" kern="1200" cap="none" normalizeH="0" baseline="0" dirty="0">
              <a:ln/>
              <a:effectLst/>
              <a:latin typeface="Aptos" panose="020B0004020202020204" pitchFamily="34" charset="0"/>
            </a:rPr>
            <a:t>to health and wellbeing.</a:t>
          </a:r>
        </a:p>
        <a:p>
          <a:pPr marL="0" lvl="0" indent="0" algn="ctr" defTabSz="711200">
            <a:lnSpc>
              <a:spcPct val="90000"/>
            </a:lnSpc>
            <a:spcBef>
              <a:spcPct val="0"/>
            </a:spcBef>
            <a:spcAft>
              <a:spcPct val="35000"/>
            </a:spcAft>
            <a:buNone/>
          </a:pPr>
          <a:r>
            <a:rPr kumimoji="0" lang="en-US" altLang="en-US" sz="1800" b="0" i="0" u="none" strike="noStrike" kern="1200" cap="none" normalizeH="0" baseline="0" dirty="0">
              <a:ln/>
              <a:effectLst/>
              <a:latin typeface="Aptos" panose="020B0004020202020204" pitchFamily="34" charset="0"/>
            </a:rPr>
            <a:t>Health for all: equal, accessible and fair</a:t>
          </a:r>
        </a:p>
        <a:p>
          <a:pPr marL="0" lvl="0" indent="0" algn="ctr" defTabSz="711200">
            <a:lnSpc>
              <a:spcPct val="90000"/>
            </a:lnSpc>
            <a:spcBef>
              <a:spcPct val="0"/>
            </a:spcBef>
            <a:spcAft>
              <a:spcPct val="35000"/>
            </a:spcAft>
            <a:buNone/>
          </a:pPr>
          <a:r>
            <a:rPr kumimoji="0" lang="en-US" altLang="en-US" sz="1800" b="0" i="0" u="none" strike="noStrike" kern="1200" cap="none" normalizeH="0" baseline="0" dirty="0">
              <a:ln/>
              <a:effectLst/>
              <a:latin typeface="Aptos" panose="020B0004020202020204" pitchFamily="34" charset="0"/>
            </a:rPr>
            <a:t>(Wardle, 2023). </a:t>
          </a:r>
          <a:endParaRPr lang="en-GB" sz="1800" kern="1200" dirty="0">
            <a:latin typeface="Aptos" panose="020B0004020202020204" pitchFamily="34" charset="0"/>
          </a:endParaRPr>
        </a:p>
      </dsp:txBody>
      <dsp:txXfrm>
        <a:off x="3350002" y="1042522"/>
        <a:ext cx="2201375" cy="3333621"/>
      </dsp:txXfrm>
    </dsp:sp>
    <dsp:sp modelId="{FF783F7A-A31E-4F21-93A1-B511B445C99D}">
      <dsp:nvSpPr>
        <dsp:cNvPr id="0" name=""/>
        <dsp:cNvSpPr/>
      </dsp:nvSpPr>
      <dsp:spPr>
        <a:xfrm>
          <a:off x="5853701" y="2419377"/>
          <a:ext cx="495730" cy="579911"/>
        </a:xfrm>
        <a:prstGeom prst="rightArrow">
          <a:avLst>
            <a:gd name="adj1" fmla="val 60000"/>
            <a:gd name="adj2" fmla="val 50000"/>
          </a:avLst>
        </a:prstGeom>
        <a:solidFill>
          <a:schemeClr val="accent2">
            <a:tint val="60000"/>
            <a:hueOff val="0"/>
            <a:satOff val="0"/>
            <a:lumOff val="0"/>
            <a:alphaOff val="0"/>
          </a:schemeClr>
        </a:solidFill>
        <a:ln>
          <a:noFill/>
        </a:ln>
        <a:effectLst>
          <a:outerShdw blurRad="38100" dist="12700" dir="5400000" algn="ctr" rotWithShape="0">
            <a:srgbClr val="000000">
              <a:alpha val="63000"/>
            </a:srgbClr>
          </a:outerShdw>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dirty="0"/>
        </a:p>
      </dsp:txBody>
      <dsp:txXfrm>
        <a:off x="5853701" y="2535359"/>
        <a:ext cx="347011" cy="347947"/>
      </dsp:txXfrm>
    </dsp:sp>
    <dsp:sp modelId="{B2D4C94D-126E-4BF3-B466-FED143227F36}">
      <dsp:nvSpPr>
        <dsp:cNvPr id="0" name=""/>
        <dsp:cNvSpPr/>
      </dsp:nvSpPr>
      <dsp:spPr>
        <a:xfrm>
          <a:off x="6555206" y="974034"/>
          <a:ext cx="2338351" cy="3470597"/>
        </a:xfrm>
        <a:prstGeom prst="roundRect">
          <a:avLst>
            <a:gd name="adj" fmla="val 10000"/>
          </a:avLst>
        </a:prstGeom>
        <a:gradFill rotWithShape="0">
          <a:gsLst>
            <a:gs pos="0">
              <a:schemeClr val="lt1">
                <a:hueOff val="0"/>
                <a:satOff val="0"/>
                <a:lumOff val="0"/>
                <a:alphaOff val="0"/>
                <a:satMod val="100000"/>
                <a:lumMod val="100000"/>
              </a:schemeClr>
            </a:gs>
            <a:gs pos="50000">
              <a:schemeClr val="lt1">
                <a:hueOff val="0"/>
                <a:satOff val="0"/>
                <a:lumOff val="0"/>
                <a:alphaOff val="0"/>
                <a:shade val="99000"/>
                <a:satMod val="105000"/>
                <a:lumMod val="100000"/>
              </a:schemeClr>
            </a:gs>
            <a:gs pos="100000">
              <a:schemeClr val="l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US" altLang="en-US" sz="1800" b="1" i="0" u="none" strike="noStrike" kern="1200" cap="none" normalizeH="0" baseline="0" dirty="0">
              <a:ln/>
              <a:effectLst/>
              <a:latin typeface="Aptos" panose="020B0004020202020204" pitchFamily="34" charset="0"/>
            </a:rPr>
            <a:t>Key Challenges</a:t>
          </a:r>
        </a:p>
        <a:p>
          <a:pPr marL="0" lvl="0" indent="0" algn="ctr" defTabSz="800100">
            <a:lnSpc>
              <a:spcPct val="100000"/>
            </a:lnSpc>
            <a:spcBef>
              <a:spcPct val="0"/>
            </a:spcBef>
            <a:spcAft>
              <a:spcPct val="35000"/>
            </a:spcAft>
            <a:buNone/>
          </a:pPr>
          <a:r>
            <a:rPr lang="en-US" sz="1800" b="0" kern="1200" dirty="0">
              <a:latin typeface="Aptos" panose="020B0004020202020204" pitchFamily="34" charset="0"/>
            </a:rPr>
            <a:t>Uk's Ageing Population,  Rising care needs , resource allocation, limited budget, Vaccine Access, Social Factors And Pandemics</a:t>
          </a:r>
        </a:p>
        <a:p>
          <a:pPr marL="0" lvl="0" indent="0" algn="ctr" defTabSz="800100">
            <a:lnSpc>
              <a:spcPct val="90000"/>
            </a:lnSpc>
            <a:spcBef>
              <a:spcPct val="0"/>
            </a:spcBef>
            <a:spcAft>
              <a:spcPct val="35000"/>
            </a:spcAft>
            <a:buNone/>
          </a:pPr>
          <a:r>
            <a:rPr lang="en-GB" sz="1800" kern="1200" dirty="0">
              <a:latin typeface="Aptos" panose="020B0004020202020204" pitchFamily="34" charset="0"/>
            </a:rPr>
            <a:t>(Warner and Zaranko, 2025).</a:t>
          </a:r>
        </a:p>
      </dsp:txBody>
      <dsp:txXfrm>
        <a:off x="6623694" y="1042522"/>
        <a:ext cx="2201375" cy="33336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0B2482-4830-4D46-8929-F9D2DADF178F}">
      <dsp:nvSpPr>
        <dsp:cNvPr id="0" name=""/>
        <dsp:cNvSpPr/>
      </dsp:nvSpPr>
      <dsp:spPr>
        <a:xfrm>
          <a:off x="0" y="4173"/>
          <a:ext cx="6747310" cy="115286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AB7B5A-7CB4-433B-BDAD-61D154FBB639}">
      <dsp:nvSpPr>
        <dsp:cNvPr id="0" name=""/>
        <dsp:cNvSpPr/>
      </dsp:nvSpPr>
      <dsp:spPr>
        <a:xfrm>
          <a:off x="348741" y="263567"/>
          <a:ext cx="634695" cy="6340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3FF7F7-2836-45AE-B06A-2E337C2233AC}">
      <dsp:nvSpPr>
        <dsp:cNvPr id="0" name=""/>
        <dsp:cNvSpPr/>
      </dsp:nvSpPr>
      <dsp:spPr>
        <a:xfrm>
          <a:off x="1332179" y="4173"/>
          <a:ext cx="5237503" cy="1153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131" tIns="122131" rIns="122131" bIns="122131" numCol="1" spcCol="1270" anchor="ctr" anchorCtr="0">
          <a:noAutofit/>
        </a:bodyPr>
        <a:lstStyle/>
        <a:p>
          <a:pPr marL="0" lvl="0" indent="0" algn="l" defTabSz="622300">
            <a:lnSpc>
              <a:spcPct val="100000"/>
            </a:lnSpc>
            <a:spcBef>
              <a:spcPct val="0"/>
            </a:spcBef>
            <a:spcAft>
              <a:spcPct val="35000"/>
            </a:spcAft>
            <a:buNone/>
          </a:pPr>
          <a:r>
            <a:rPr lang="en-US" sz="1400" b="1" kern="1200" dirty="0">
              <a:latin typeface="Aptos" panose="020B0004020202020204" pitchFamily="34" charset="0"/>
            </a:rPr>
            <a:t>Health</a:t>
          </a:r>
        </a:p>
        <a:p>
          <a:pPr marL="0" lvl="0" indent="0" algn="l" defTabSz="622300">
            <a:lnSpc>
              <a:spcPct val="100000"/>
            </a:lnSpc>
            <a:spcBef>
              <a:spcPct val="0"/>
            </a:spcBef>
            <a:spcAft>
              <a:spcPct val="35000"/>
            </a:spcAft>
            <a:buNone/>
          </a:pPr>
          <a:r>
            <a:rPr lang="en-US" altLang="en-US" sz="1400" kern="1200" dirty="0">
              <a:latin typeface="Aptos" panose="020B0004020202020204" pitchFamily="34" charset="0"/>
            </a:rPr>
            <a:t> A complete mental, social, and physical well-being rather than only the absence of disease or disability (WHO,1948). </a:t>
          </a:r>
          <a:endParaRPr lang="en-US" sz="1400" kern="1200" dirty="0">
            <a:latin typeface="Aptos" panose="020B0004020202020204" pitchFamily="34" charset="0"/>
          </a:endParaRPr>
        </a:p>
      </dsp:txBody>
      <dsp:txXfrm>
        <a:off x="1332179" y="4173"/>
        <a:ext cx="5237503" cy="1153992"/>
      </dsp:txXfrm>
    </dsp:sp>
    <dsp:sp modelId="{3A0D703B-098B-4E59-8765-DFD90796F008}">
      <dsp:nvSpPr>
        <dsp:cNvPr id="0" name=""/>
        <dsp:cNvSpPr/>
      </dsp:nvSpPr>
      <dsp:spPr>
        <a:xfrm>
          <a:off x="0" y="1396849"/>
          <a:ext cx="6747310" cy="115286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65CC5F-0D7E-438D-A290-6D28C1B3EDF2}">
      <dsp:nvSpPr>
        <dsp:cNvPr id="0" name=""/>
        <dsp:cNvSpPr/>
      </dsp:nvSpPr>
      <dsp:spPr>
        <a:xfrm>
          <a:off x="348741" y="1648358"/>
          <a:ext cx="634695" cy="6340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BA5ED1-114D-4BE5-A41A-79565ED13248}">
      <dsp:nvSpPr>
        <dsp:cNvPr id="0" name=""/>
        <dsp:cNvSpPr/>
      </dsp:nvSpPr>
      <dsp:spPr>
        <a:xfrm>
          <a:off x="1301670" y="1388963"/>
          <a:ext cx="5298520" cy="1153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131" tIns="122131" rIns="122131" bIns="122131" numCol="1" spcCol="1270" anchor="ctr" anchorCtr="0">
          <a:noAutofit/>
        </a:bodyPr>
        <a:lstStyle/>
        <a:p>
          <a:pPr marL="0" lvl="0" indent="0" algn="l" defTabSz="622300">
            <a:lnSpc>
              <a:spcPct val="100000"/>
            </a:lnSpc>
            <a:spcBef>
              <a:spcPct val="0"/>
            </a:spcBef>
            <a:spcAft>
              <a:spcPct val="35000"/>
            </a:spcAft>
            <a:buNone/>
          </a:pPr>
          <a:r>
            <a:rPr lang="en-US" sz="1400" b="1" kern="1200" dirty="0">
              <a:latin typeface="Aptos" panose="020B0004020202020204" pitchFamily="34" charset="0"/>
            </a:rPr>
            <a:t>Wellbeing</a:t>
          </a:r>
        </a:p>
        <a:p>
          <a:pPr marL="0" lvl="0" indent="0" algn="l" defTabSz="622300">
            <a:lnSpc>
              <a:spcPct val="100000"/>
            </a:lnSpc>
            <a:spcBef>
              <a:spcPct val="0"/>
            </a:spcBef>
            <a:spcAft>
              <a:spcPct val="35000"/>
            </a:spcAft>
            <a:buNone/>
          </a:pPr>
          <a:r>
            <a:rPr lang="en-US" altLang="en-US" sz="1400" kern="1200" dirty="0">
              <a:latin typeface="Aptos" panose="020B0004020202020204" pitchFamily="34" charset="0"/>
            </a:rPr>
            <a:t>The ability of individuals and groups to significantly improve the world and quality of life, involving economic, emotional, and social aspects (WHO ,2021). </a:t>
          </a:r>
          <a:r>
            <a:rPr lang="en-US" altLang="en-US" sz="1400" b="1" kern="1200" dirty="0">
              <a:latin typeface="Aptos" panose="020B0004020202020204" pitchFamily="34" charset="0"/>
            </a:rPr>
            <a:t>Subjective wellbeing and Objective wellbeing:</a:t>
          </a:r>
          <a:r>
            <a:rPr lang="en-US" altLang="en-US" sz="1400" kern="1200" dirty="0">
              <a:latin typeface="Aptos" panose="020B0004020202020204" pitchFamily="34" charset="0"/>
            </a:rPr>
            <a:t>  (Diener </a:t>
          </a:r>
          <a:r>
            <a:rPr lang="en-US" altLang="en-US" sz="1400" i="1" kern="1200" dirty="0">
              <a:latin typeface="Aptos" panose="020B0004020202020204" pitchFamily="34" charset="0"/>
            </a:rPr>
            <a:t>et al</a:t>
          </a:r>
          <a:r>
            <a:rPr lang="en-US" altLang="en-US" sz="1400" kern="1200" dirty="0">
              <a:latin typeface="Aptos" panose="020B0004020202020204" pitchFamily="34" charset="0"/>
            </a:rPr>
            <a:t>. 2009; Department of Health, 2014).  </a:t>
          </a:r>
          <a:endParaRPr lang="en-US" sz="1400" kern="1200" dirty="0">
            <a:latin typeface="Aptos" panose="020B0004020202020204" pitchFamily="34" charset="0"/>
          </a:endParaRPr>
        </a:p>
      </dsp:txBody>
      <dsp:txXfrm>
        <a:off x="1301670" y="1388963"/>
        <a:ext cx="5298520" cy="1153992"/>
      </dsp:txXfrm>
    </dsp:sp>
    <dsp:sp modelId="{752F83EC-7F2D-41AA-973E-014FDB46F0D7}">
      <dsp:nvSpPr>
        <dsp:cNvPr id="0" name=""/>
        <dsp:cNvSpPr/>
      </dsp:nvSpPr>
      <dsp:spPr>
        <a:xfrm>
          <a:off x="0" y="2773754"/>
          <a:ext cx="6747310" cy="115286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4BF251-23E8-4976-BDA1-862737AF35BC}">
      <dsp:nvSpPr>
        <dsp:cNvPr id="0" name=""/>
        <dsp:cNvSpPr/>
      </dsp:nvSpPr>
      <dsp:spPr>
        <a:xfrm>
          <a:off x="348741" y="3033149"/>
          <a:ext cx="634695" cy="6340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A44A9A-99AA-49EC-92E7-07AA5F4F4AA9}">
      <dsp:nvSpPr>
        <dsp:cNvPr id="0" name=""/>
        <dsp:cNvSpPr/>
      </dsp:nvSpPr>
      <dsp:spPr>
        <a:xfrm>
          <a:off x="1217530" y="2773754"/>
          <a:ext cx="5466801" cy="1153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131" tIns="122131" rIns="122131" bIns="122131" numCol="1" spcCol="1270" anchor="ctr" anchorCtr="0">
          <a:noAutofit/>
        </a:bodyPr>
        <a:lstStyle/>
        <a:p>
          <a:pPr marL="0" lvl="0" indent="0" algn="l" defTabSz="622300">
            <a:lnSpc>
              <a:spcPct val="100000"/>
            </a:lnSpc>
            <a:spcBef>
              <a:spcPct val="0"/>
            </a:spcBef>
            <a:spcAft>
              <a:spcPct val="35000"/>
            </a:spcAft>
            <a:buNone/>
          </a:pPr>
          <a:r>
            <a:rPr lang="en-US" sz="1400" b="1" kern="1200" dirty="0">
              <a:latin typeface="Aptos" panose="020B0004020202020204" pitchFamily="34" charset="0"/>
            </a:rPr>
            <a:t>Sustainable Development</a:t>
          </a:r>
        </a:p>
        <a:p>
          <a:pPr marL="0" lvl="0" indent="0" algn="l" defTabSz="622300">
            <a:lnSpc>
              <a:spcPct val="100000"/>
            </a:lnSpc>
            <a:spcBef>
              <a:spcPct val="0"/>
            </a:spcBef>
            <a:spcAft>
              <a:spcPct val="35000"/>
            </a:spcAft>
            <a:buNone/>
          </a:pPr>
          <a:r>
            <a:rPr kumimoji="0" lang="en-US" altLang="en-US" sz="1400" b="0" i="0" u="none" strike="noStrike" kern="1200" cap="none" normalizeH="0" baseline="0" dirty="0">
              <a:ln>
                <a:noFill/>
              </a:ln>
              <a:solidFill>
                <a:schemeClr val="tx1"/>
              </a:solidFill>
              <a:effectLst/>
              <a:latin typeface="Aptos" panose="020B0004020202020204" pitchFamily="34" charset="0"/>
            </a:rPr>
            <a:t>“Meeting the needs of the present without compromising the ability of future generations to meet their own needs" (United Nations, 2025).</a:t>
          </a:r>
          <a:endParaRPr lang="en-US" sz="1400" kern="1200" dirty="0">
            <a:latin typeface="Aptos" panose="020B0004020202020204" pitchFamily="34" charset="0"/>
          </a:endParaRPr>
        </a:p>
      </dsp:txBody>
      <dsp:txXfrm>
        <a:off x="1217530" y="2773754"/>
        <a:ext cx="5466801" cy="11539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31969F-22BE-48EA-8C57-CAAAD7BF2938}">
      <dsp:nvSpPr>
        <dsp:cNvPr id="0" name=""/>
        <dsp:cNvSpPr/>
      </dsp:nvSpPr>
      <dsp:spPr>
        <a:xfrm>
          <a:off x="0" y="352888"/>
          <a:ext cx="6944954" cy="1047375"/>
        </a:xfrm>
        <a:prstGeom prst="rect">
          <a:avLst/>
        </a:prstGeom>
        <a:solidFill>
          <a:schemeClr val="accent2">
            <a:alpha val="90000"/>
            <a:tint val="40000"/>
            <a:hueOff val="0"/>
            <a:satOff val="0"/>
            <a:lumOff val="0"/>
            <a:alphaOff val="0"/>
          </a:schemeClr>
        </a:solidFill>
        <a:ln w="6350" cap="flat" cmpd="sng" algn="ctr">
          <a:solidFill>
            <a:schemeClr val="accent2">
              <a:hueOff val="0"/>
              <a:satOff val="0"/>
              <a:lumOff val="0"/>
              <a:alphaOff val="0"/>
            </a:schemeClr>
          </a:solidFill>
          <a:prstDash val="solid"/>
        </a:ln>
        <a:effectLst>
          <a:outerShdw blurRad="38100" dist="12700" dir="5400000" algn="ctr" rotWithShape="0">
            <a:srgbClr val="000000">
              <a:alpha val="63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39006" tIns="395732" rIns="539006" bIns="128016" numCol="1" spcCol="1270" anchor="t" anchorCtr="0">
          <a:noAutofit/>
        </a:bodyPr>
        <a:lstStyle/>
        <a:p>
          <a:pPr marL="171450" lvl="1" indent="-171450" algn="l" defTabSz="800100">
            <a:lnSpc>
              <a:spcPct val="90000"/>
            </a:lnSpc>
            <a:spcBef>
              <a:spcPct val="0"/>
            </a:spcBef>
            <a:spcAft>
              <a:spcPct val="15000"/>
            </a:spcAft>
            <a:buClrTx/>
            <a:buSzTx/>
            <a:buFont typeface="Arial" panose="020B0604020202020204" pitchFamily="34" charset="0"/>
            <a:buChar char="•"/>
          </a:pPr>
          <a:r>
            <a:rPr kumimoji="0" lang="en-US" altLang="en-US" sz="1800" b="0" i="0" u="none" strike="noStrike" kern="1200" cap="none" normalizeH="0" baseline="0" dirty="0">
              <a:ln/>
              <a:effectLst/>
              <a:latin typeface="Aptos" panose="020B0004020202020204" pitchFamily="34" charset="0"/>
            </a:rPr>
            <a:t>Explains people's attitudes and beliefs on health-related behaviours. Behaviours are modifiable</a:t>
          </a:r>
          <a:endParaRPr lang="en-GB" sz="1800" b="0" kern="1200" dirty="0">
            <a:solidFill>
              <a:schemeClr val="bg1"/>
            </a:solidFill>
            <a:latin typeface="Aptos" panose="020B0004020202020204" pitchFamily="34" charset="0"/>
          </a:endParaRPr>
        </a:p>
      </dsp:txBody>
      <dsp:txXfrm>
        <a:off x="0" y="352888"/>
        <a:ext cx="6944954" cy="1047375"/>
      </dsp:txXfrm>
    </dsp:sp>
    <dsp:sp modelId="{0B44394E-D2BC-4721-ABA8-A1C7A7BD9B9A}">
      <dsp:nvSpPr>
        <dsp:cNvPr id="0" name=""/>
        <dsp:cNvSpPr/>
      </dsp:nvSpPr>
      <dsp:spPr>
        <a:xfrm>
          <a:off x="347247" y="72448"/>
          <a:ext cx="4861467" cy="560880"/>
        </a:xfrm>
        <a:prstGeom prst="roundRect">
          <a:avLst/>
        </a:prstGeom>
        <a:gradFill rotWithShape="0">
          <a:gsLst>
            <a:gs pos="0">
              <a:schemeClr val="lt1">
                <a:hueOff val="0"/>
                <a:satOff val="0"/>
                <a:lumOff val="0"/>
                <a:alphaOff val="0"/>
                <a:satMod val="100000"/>
                <a:lumMod val="100000"/>
              </a:schemeClr>
            </a:gs>
            <a:gs pos="50000">
              <a:schemeClr val="lt1">
                <a:hueOff val="0"/>
                <a:satOff val="0"/>
                <a:lumOff val="0"/>
                <a:alphaOff val="0"/>
                <a:shade val="99000"/>
                <a:satMod val="105000"/>
                <a:lumMod val="100000"/>
              </a:schemeClr>
            </a:gs>
            <a:gs pos="100000">
              <a:schemeClr val="l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83752" tIns="0" rIns="183752"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ptos" panose="020B0004020202020204" pitchFamily="34" charset="0"/>
            </a:rPr>
            <a:t>Definition</a:t>
          </a:r>
          <a:endParaRPr lang="en-GB" sz="1800" kern="1200" dirty="0">
            <a:latin typeface="Aptos" panose="020B0004020202020204" pitchFamily="34" charset="0"/>
          </a:endParaRPr>
        </a:p>
      </dsp:txBody>
      <dsp:txXfrm>
        <a:off x="374627" y="99828"/>
        <a:ext cx="4806707" cy="506120"/>
      </dsp:txXfrm>
    </dsp:sp>
    <dsp:sp modelId="{CA7F93AB-B93E-4D2A-9D32-A47CE1C03896}">
      <dsp:nvSpPr>
        <dsp:cNvPr id="0" name=""/>
        <dsp:cNvSpPr/>
      </dsp:nvSpPr>
      <dsp:spPr>
        <a:xfrm>
          <a:off x="0" y="1783303"/>
          <a:ext cx="6944954" cy="1047375"/>
        </a:xfrm>
        <a:prstGeom prst="rect">
          <a:avLst/>
        </a:prstGeom>
        <a:solidFill>
          <a:schemeClr val="accent2">
            <a:alpha val="90000"/>
            <a:tint val="40000"/>
            <a:hueOff val="0"/>
            <a:satOff val="0"/>
            <a:lumOff val="0"/>
            <a:alphaOff val="0"/>
          </a:schemeClr>
        </a:solidFill>
        <a:ln w="6350" cap="flat" cmpd="sng" algn="ctr">
          <a:solidFill>
            <a:schemeClr val="accent2">
              <a:hueOff val="0"/>
              <a:satOff val="0"/>
              <a:lumOff val="0"/>
              <a:alphaOff val="0"/>
            </a:schemeClr>
          </a:solidFill>
          <a:prstDash val="solid"/>
        </a:ln>
        <a:effectLst>
          <a:outerShdw blurRad="38100" dist="12700" dir="5400000" algn="ctr" rotWithShape="0">
            <a:srgbClr val="000000">
              <a:alpha val="63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39006" tIns="395732" rIns="539006"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ptos" panose="020B0004020202020204" pitchFamily="34" charset="0"/>
            </a:rPr>
            <a:t>Motivation for behaviour change requires a sufficient level of perceived risks and self efficacy</a:t>
          </a:r>
          <a:endParaRPr lang="en-GB" sz="1800" kern="1200" dirty="0">
            <a:latin typeface="Aptos" panose="020B0004020202020204" pitchFamily="34" charset="0"/>
          </a:endParaRPr>
        </a:p>
      </dsp:txBody>
      <dsp:txXfrm>
        <a:off x="0" y="1783303"/>
        <a:ext cx="6944954" cy="1047375"/>
      </dsp:txXfrm>
    </dsp:sp>
    <dsp:sp modelId="{4D3926EA-8FED-468A-9015-BC36A5C3294A}">
      <dsp:nvSpPr>
        <dsp:cNvPr id="0" name=""/>
        <dsp:cNvSpPr/>
      </dsp:nvSpPr>
      <dsp:spPr>
        <a:xfrm>
          <a:off x="347247" y="1502863"/>
          <a:ext cx="4861467" cy="560880"/>
        </a:xfrm>
        <a:prstGeom prst="roundRect">
          <a:avLst/>
        </a:prstGeom>
        <a:gradFill rotWithShape="0">
          <a:gsLst>
            <a:gs pos="0">
              <a:schemeClr val="lt1">
                <a:hueOff val="0"/>
                <a:satOff val="0"/>
                <a:lumOff val="0"/>
                <a:alphaOff val="0"/>
                <a:satMod val="100000"/>
                <a:lumMod val="100000"/>
              </a:schemeClr>
            </a:gs>
            <a:gs pos="50000">
              <a:schemeClr val="lt1">
                <a:hueOff val="0"/>
                <a:satOff val="0"/>
                <a:lumOff val="0"/>
                <a:alphaOff val="0"/>
                <a:shade val="99000"/>
                <a:satMod val="105000"/>
                <a:lumMod val="100000"/>
              </a:schemeClr>
            </a:gs>
            <a:gs pos="100000">
              <a:schemeClr val="l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83752" tIns="0" rIns="183752"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ptos" panose="020B0004020202020204" pitchFamily="34" charset="0"/>
            </a:rPr>
            <a:t>Perceived Risk and Self Efficacy</a:t>
          </a:r>
          <a:endParaRPr lang="en-GB" sz="1800" kern="1200" dirty="0">
            <a:latin typeface="Aptos" panose="020B0004020202020204" pitchFamily="34" charset="0"/>
          </a:endParaRPr>
        </a:p>
      </dsp:txBody>
      <dsp:txXfrm>
        <a:off x="374627" y="1530243"/>
        <a:ext cx="4806707" cy="506120"/>
      </dsp:txXfrm>
    </dsp:sp>
    <dsp:sp modelId="{0C3142AC-CAB8-4433-976C-F8C14F914EBC}">
      <dsp:nvSpPr>
        <dsp:cNvPr id="0" name=""/>
        <dsp:cNvSpPr/>
      </dsp:nvSpPr>
      <dsp:spPr>
        <a:xfrm>
          <a:off x="0" y="3213718"/>
          <a:ext cx="6944954" cy="1077300"/>
        </a:xfrm>
        <a:prstGeom prst="rect">
          <a:avLst/>
        </a:prstGeom>
        <a:solidFill>
          <a:schemeClr val="accent2">
            <a:alpha val="90000"/>
            <a:tint val="40000"/>
            <a:hueOff val="0"/>
            <a:satOff val="0"/>
            <a:lumOff val="0"/>
            <a:alphaOff val="0"/>
          </a:schemeClr>
        </a:solidFill>
        <a:ln w="6350" cap="flat" cmpd="sng" algn="ctr">
          <a:solidFill>
            <a:schemeClr val="accent2">
              <a:hueOff val="0"/>
              <a:satOff val="0"/>
              <a:lumOff val="0"/>
              <a:alphaOff val="0"/>
            </a:schemeClr>
          </a:solidFill>
          <a:prstDash val="solid"/>
        </a:ln>
        <a:effectLst>
          <a:outerShdw blurRad="38100" dist="12700" dir="5400000" algn="ctr" rotWithShape="0">
            <a:srgbClr val="000000">
              <a:alpha val="63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39006" tIns="395732" rIns="539006"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dirty="0">
              <a:latin typeface="Aptos" panose="020B0004020202020204" pitchFamily="34" charset="0"/>
            </a:rPr>
            <a:t>Without self efficacy there will be no behaviour change  only rejection or denial.</a:t>
          </a:r>
          <a:endParaRPr lang="en-GB" sz="1900" kern="1200" dirty="0">
            <a:latin typeface="Aptos" panose="020B0004020202020204" pitchFamily="34" charset="0"/>
          </a:endParaRPr>
        </a:p>
      </dsp:txBody>
      <dsp:txXfrm>
        <a:off x="0" y="3213718"/>
        <a:ext cx="6944954" cy="1077300"/>
      </dsp:txXfrm>
    </dsp:sp>
    <dsp:sp modelId="{2CA85CE0-23F1-4B3F-8E89-8580AD5C8291}">
      <dsp:nvSpPr>
        <dsp:cNvPr id="0" name=""/>
        <dsp:cNvSpPr/>
      </dsp:nvSpPr>
      <dsp:spPr>
        <a:xfrm>
          <a:off x="347247" y="2933278"/>
          <a:ext cx="4861467" cy="560880"/>
        </a:xfrm>
        <a:prstGeom prst="roundRect">
          <a:avLst/>
        </a:prstGeom>
        <a:gradFill rotWithShape="0">
          <a:gsLst>
            <a:gs pos="0">
              <a:schemeClr val="lt1">
                <a:hueOff val="0"/>
                <a:satOff val="0"/>
                <a:lumOff val="0"/>
                <a:alphaOff val="0"/>
                <a:satMod val="100000"/>
                <a:lumMod val="100000"/>
              </a:schemeClr>
            </a:gs>
            <a:gs pos="50000">
              <a:schemeClr val="lt1">
                <a:hueOff val="0"/>
                <a:satOff val="0"/>
                <a:lumOff val="0"/>
                <a:alphaOff val="0"/>
                <a:shade val="99000"/>
                <a:satMod val="105000"/>
                <a:lumMod val="100000"/>
              </a:schemeClr>
            </a:gs>
            <a:gs pos="100000">
              <a:schemeClr val="l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83752" tIns="0" rIns="183752" bIns="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bg1"/>
              </a:solidFill>
              <a:latin typeface="Aptos" panose="020B0004020202020204" pitchFamily="34" charset="0"/>
            </a:rPr>
            <a:t>Critique:</a:t>
          </a:r>
          <a:endParaRPr lang="en-GB" sz="1800" kern="1200" dirty="0">
            <a:solidFill>
              <a:schemeClr val="bg1"/>
            </a:solidFill>
            <a:latin typeface="Aptos" panose="020B0004020202020204" pitchFamily="34" charset="0"/>
          </a:endParaRPr>
        </a:p>
      </dsp:txBody>
      <dsp:txXfrm>
        <a:off x="374627" y="2960658"/>
        <a:ext cx="4806707" cy="506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5A4260-1766-4477-BC0A-D09825D0E212}">
      <dsp:nvSpPr>
        <dsp:cNvPr id="0" name=""/>
        <dsp:cNvSpPr/>
      </dsp:nvSpPr>
      <dsp:spPr>
        <a:xfrm>
          <a:off x="755248" y="-17249"/>
          <a:ext cx="4658238" cy="4658238"/>
        </a:xfrm>
        <a:prstGeom prst="circularArrow">
          <a:avLst>
            <a:gd name="adj1" fmla="val 5544"/>
            <a:gd name="adj2" fmla="val 330680"/>
            <a:gd name="adj3" fmla="val 13541025"/>
            <a:gd name="adj4" fmla="val 17530643"/>
            <a:gd name="adj5" fmla="val 5757"/>
          </a:avLst>
        </a:prstGeom>
        <a:gradFill rotWithShape="0">
          <a:gsLst>
            <a:gs pos="0">
              <a:schemeClr val="accent3">
                <a:tint val="40000"/>
                <a:hueOff val="0"/>
                <a:satOff val="0"/>
                <a:lumOff val="0"/>
                <a:alphaOff val="0"/>
                <a:satMod val="100000"/>
                <a:lumMod val="100000"/>
              </a:schemeClr>
            </a:gs>
            <a:gs pos="50000">
              <a:schemeClr val="accent3">
                <a:tint val="40000"/>
                <a:hueOff val="0"/>
                <a:satOff val="0"/>
                <a:lumOff val="0"/>
                <a:alphaOff val="0"/>
                <a:shade val="99000"/>
                <a:satMod val="105000"/>
                <a:lumMod val="100000"/>
              </a:schemeClr>
            </a:gs>
            <a:gs pos="100000">
              <a:schemeClr val="accent3">
                <a:tint val="40000"/>
                <a:hueOff val="0"/>
                <a:satOff val="0"/>
                <a:lumOff val="0"/>
                <a:alphaOff val="0"/>
                <a:shade val="98000"/>
                <a:satMod val="105000"/>
                <a:lumMod val="100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B2D89EBB-0919-4119-B0B4-A9F9D55E684A}">
      <dsp:nvSpPr>
        <dsp:cNvPr id="0" name=""/>
        <dsp:cNvSpPr/>
      </dsp:nvSpPr>
      <dsp:spPr>
        <a:xfrm>
          <a:off x="1885290" y="-94819"/>
          <a:ext cx="2398155" cy="1448730"/>
        </a:xfrm>
        <a:prstGeom prst="roundRect">
          <a:avLst/>
        </a:prstGeom>
        <a:gradFill rotWithShape="0">
          <a:gsLst>
            <a:gs pos="0">
              <a:schemeClr val="lt1">
                <a:hueOff val="0"/>
                <a:satOff val="0"/>
                <a:lumOff val="0"/>
                <a:alphaOff val="0"/>
                <a:satMod val="100000"/>
                <a:lumMod val="100000"/>
              </a:schemeClr>
            </a:gs>
            <a:gs pos="50000">
              <a:schemeClr val="lt1">
                <a:hueOff val="0"/>
                <a:satOff val="0"/>
                <a:lumOff val="0"/>
                <a:alphaOff val="0"/>
                <a:shade val="99000"/>
                <a:satMod val="105000"/>
                <a:lumMod val="100000"/>
              </a:schemeClr>
            </a:gs>
            <a:gs pos="100000">
              <a:schemeClr val="l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t" anchorCtr="0">
          <a:noAutofit/>
        </a:bodyPr>
        <a:lstStyle/>
        <a:p>
          <a:pPr marL="0" lvl="0" indent="0" algn="ctr" defTabSz="711200">
            <a:lnSpc>
              <a:spcPct val="90000"/>
            </a:lnSpc>
            <a:spcBef>
              <a:spcPct val="0"/>
            </a:spcBef>
            <a:spcAft>
              <a:spcPct val="35000"/>
            </a:spcAft>
            <a:buNone/>
          </a:pPr>
          <a:r>
            <a:rPr lang="en-US" sz="1600" b="1" kern="1200" dirty="0">
              <a:latin typeface="Aptos" panose="020B0004020202020204" pitchFamily="34" charset="0"/>
            </a:rPr>
            <a:t>Perceived Susceptibility</a:t>
          </a:r>
          <a:endParaRPr lang="en-GB" sz="1600" b="1" kern="1200" dirty="0">
            <a:latin typeface="Aptos" panose="020B0004020202020204" pitchFamily="34" charset="0"/>
          </a:endParaRPr>
        </a:p>
        <a:p>
          <a:pPr marL="171450" lvl="1" indent="-171450" algn="l" defTabSz="711200">
            <a:lnSpc>
              <a:spcPct val="90000"/>
            </a:lnSpc>
            <a:spcBef>
              <a:spcPct val="0"/>
            </a:spcBef>
            <a:spcAft>
              <a:spcPct val="15000"/>
            </a:spcAft>
            <a:buNone/>
          </a:pPr>
          <a:r>
            <a:rPr lang="en-US" sz="1600" kern="1200" dirty="0">
              <a:latin typeface="Aptos" panose="020B0004020202020204" pitchFamily="34" charset="0"/>
            </a:rPr>
            <a:t>A healthy lifestyle, can reduce 50% chance of death from CVD.</a:t>
          </a:r>
          <a:endParaRPr lang="en-GB" sz="1600" kern="1200" dirty="0">
            <a:latin typeface="Aptos" panose="020B0004020202020204" pitchFamily="34" charset="0"/>
          </a:endParaRPr>
        </a:p>
      </dsp:txBody>
      <dsp:txXfrm>
        <a:off x="1956011" y="-24098"/>
        <a:ext cx="2256713" cy="1307288"/>
      </dsp:txXfrm>
    </dsp:sp>
    <dsp:sp modelId="{63029993-29F3-467A-9CF6-BF0E710476DB}">
      <dsp:nvSpPr>
        <dsp:cNvPr id="0" name=""/>
        <dsp:cNvSpPr/>
      </dsp:nvSpPr>
      <dsp:spPr>
        <a:xfrm>
          <a:off x="3901299" y="1408297"/>
          <a:ext cx="2144599" cy="1187711"/>
        </a:xfrm>
        <a:prstGeom prst="roundRect">
          <a:avLst/>
        </a:prstGeom>
        <a:gradFill rotWithShape="0">
          <a:gsLst>
            <a:gs pos="0">
              <a:schemeClr val="lt1">
                <a:hueOff val="0"/>
                <a:satOff val="0"/>
                <a:lumOff val="0"/>
                <a:alphaOff val="0"/>
                <a:satMod val="100000"/>
                <a:lumMod val="100000"/>
              </a:schemeClr>
            </a:gs>
            <a:gs pos="50000">
              <a:schemeClr val="lt1">
                <a:hueOff val="0"/>
                <a:satOff val="0"/>
                <a:lumOff val="0"/>
                <a:alphaOff val="0"/>
                <a:shade val="99000"/>
                <a:satMod val="105000"/>
                <a:lumMod val="100000"/>
              </a:schemeClr>
            </a:gs>
            <a:gs pos="100000">
              <a:schemeClr val="l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Aptos" panose="020B0004020202020204" pitchFamily="34" charset="0"/>
            </a:rPr>
            <a:t>Perceived Severity</a:t>
          </a:r>
        </a:p>
        <a:p>
          <a:pPr marL="0" lvl="0" indent="0" algn="ctr" defTabSz="711200">
            <a:lnSpc>
              <a:spcPct val="100000"/>
            </a:lnSpc>
            <a:spcBef>
              <a:spcPct val="0"/>
            </a:spcBef>
            <a:spcAft>
              <a:spcPct val="35000"/>
            </a:spcAft>
            <a:buNone/>
          </a:pPr>
          <a:r>
            <a:rPr lang="en-US" sz="1600" kern="1200" dirty="0">
              <a:latin typeface="Aptos" panose="020B0004020202020204" pitchFamily="34" charset="0"/>
            </a:rPr>
            <a:t>Early death, stroke and lifelong disability</a:t>
          </a:r>
          <a:endParaRPr lang="en-GB" sz="1600" b="1" kern="1200" dirty="0">
            <a:latin typeface="Aptos" panose="020B0004020202020204" pitchFamily="34" charset="0"/>
          </a:endParaRPr>
        </a:p>
      </dsp:txBody>
      <dsp:txXfrm>
        <a:off x="3959278" y="1466276"/>
        <a:ext cx="2028641" cy="1071753"/>
      </dsp:txXfrm>
    </dsp:sp>
    <dsp:sp modelId="{6E610FD5-AF18-4245-865A-BD5DBC09CE3B}">
      <dsp:nvSpPr>
        <dsp:cNvPr id="0" name=""/>
        <dsp:cNvSpPr/>
      </dsp:nvSpPr>
      <dsp:spPr>
        <a:xfrm>
          <a:off x="3101188" y="3458923"/>
          <a:ext cx="2404460" cy="1077596"/>
        </a:xfrm>
        <a:prstGeom prst="roundRect">
          <a:avLst/>
        </a:prstGeom>
        <a:gradFill rotWithShape="0">
          <a:gsLst>
            <a:gs pos="0">
              <a:schemeClr val="lt1">
                <a:hueOff val="0"/>
                <a:satOff val="0"/>
                <a:lumOff val="0"/>
                <a:alphaOff val="0"/>
                <a:satMod val="100000"/>
                <a:lumMod val="100000"/>
              </a:schemeClr>
            </a:gs>
            <a:gs pos="50000">
              <a:schemeClr val="lt1">
                <a:hueOff val="0"/>
                <a:satOff val="0"/>
                <a:lumOff val="0"/>
                <a:alphaOff val="0"/>
                <a:shade val="99000"/>
                <a:satMod val="105000"/>
                <a:lumMod val="100000"/>
              </a:schemeClr>
            </a:gs>
            <a:gs pos="100000">
              <a:schemeClr val="l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t" anchorCtr="0">
          <a:noAutofit/>
        </a:bodyPr>
        <a:lstStyle/>
        <a:p>
          <a:pPr marL="0" lvl="0" indent="0" algn="ctr" defTabSz="711200">
            <a:lnSpc>
              <a:spcPct val="90000"/>
            </a:lnSpc>
            <a:spcBef>
              <a:spcPct val="0"/>
            </a:spcBef>
            <a:spcAft>
              <a:spcPct val="35000"/>
            </a:spcAft>
            <a:buNone/>
          </a:pPr>
          <a:r>
            <a:rPr lang="en-US" sz="1600" b="1" kern="1200" dirty="0">
              <a:latin typeface="Aptos" panose="020B0004020202020204" pitchFamily="34" charset="0"/>
            </a:rPr>
            <a:t>Perceived Benefits</a:t>
          </a:r>
          <a:endParaRPr lang="en-GB" sz="1600" b="1" kern="1200" dirty="0">
            <a:latin typeface="Aptos" panose="020B0004020202020204" pitchFamily="34" charset="0"/>
          </a:endParaRPr>
        </a:p>
        <a:p>
          <a:pPr marL="171450" lvl="1" indent="-171450" algn="l" defTabSz="711200">
            <a:lnSpc>
              <a:spcPct val="90000"/>
            </a:lnSpc>
            <a:spcBef>
              <a:spcPct val="0"/>
            </a:spcBef>
            <a:spcAft>
              <a:spcPct val="15000"/>
            </a:spcAft>
            <a:buNone/>
          </a:pPr>
          <a:r>
            <a:rPr lang="en-US" sz="1600" kern="1200" dirty="0">
              <a:latin typeface="Aptos" panose="020B0004020202020204" pitchFamily="34" charset="0"/>
            </a:rPr>
            <a:t>A healthy diet decreases the risk of reattacks up to </a:t>
          </a:r>
          <a:r>
            <a:rPr lang="en-US" sz="1600" b="1" kern="1200" dirty="0">
              <a:latin typeface="Aptos" panose="020B0004020202020204" pitchFamily="34" charset="0"/>
            </a:rPr>
            <a:t>35%.</a:t>
          </a:r>
          <a:endParaRPr lang="en-GB" sz="1600" kern="1200" dirty="0">
            <a:latin typeface="Aptos" panose="020B0004020202020204" pitchFamily="34" charset="0"/>
          </a:endParaRPr>
        </a:p>
      </dsp:txBody>
      <dsp:txXfrm>
        <a:off x="3153792" y="3511527"/>
        <a:ext cx="2299252" cy="972388"/>
      </dsp:txXfrm>
    </dsp:sp>
    <dsp:sp modelId="{26BADCEB-0A51-4CEF-966F-CC128819EC8E}">
      <dsp:nvSpPr>
        <dsp:cNvPr id="0" name=""/>
        <dsp:cNvSpPr/>
      </dsp:nvSpPr>
      <dsp:spPr>
        <a:xfrm>
          <a:off x="621241" y="3481028"/>
          <a:ext cx="2144599" cy="1072299"/>
        </a:xfrm>
        <a:prstGeom prst="roundRect">
          <a:avLst/>
        </a:prstGeom>
        <a:gradFill rotWithShape="0">
          <a:gsLst>
            <a:gs pos="0">
              <a:schemeClr val="lt1">
                <a:hueOff val="0"/>
                <a:satOff val="0"/>
                <a:lumOff val="0"/>
                <a:alphaOff val="0"/>
                <a:satMod val="100000"/>
                <a:lumMod val="100000"/>
              </a:schemeClr>
            </a:gs>
            <a:gs pos="50000">
              <a:schemeClr val="lt1">
                <a:hueOff val="0"/>
                <a:satOff val="0"/>
                <a:lumOff val="0"/>
                <a:alphaOff val="0"/>
                <a:shade val="99000"/>
                <a:satMod val="105000"/>
                <a:lumMod val="100000"/>
              </a:schemeClr>
            </a:gs>
            <a:gs pos="100000">
              <a:schemeClr val="l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Aptos" panose="020B0004020202020204" pitchFamily="34" charset="0"/>
            </a:rPr>
            <a:t>Cue to Action</a:t>
          </a:r>
          <a:r>
            <a:rPr lang="en-US" sz="1600" kern="1200" dirty="0">
              <a:latin typeface="Aptos" panose="020B0004020202020204" pitchFamily="34" charset="0"/>
            </a:rPr>
            <a:t> understanding of healthy behaviours. </a:t>
          </a:r>
          <a:endParaRPr lang="en-GB" sz="1600" b="1" kern="1200" dirty="0">
            <a:latin typeface="Aptos" panose="020B0004020202020204" pitchFamily="34" charset="0"/>
          </a:endParaRPr>
        </a:p>
      </dsp:txBody>
      <dsp:txXfrm>
        <a:off x="673586" y="3533373"/>
        <a:ext cx="2039909" cy="967609"/>
      </dsp:txXfrm>
    </dsp:sp>
    <dsp:sp modelId="{29E4815C-6159-4C7E-9B09-D372703CBCB7}">
      <dsp:nvSpPr>
        <dsp:cNvPr id="0" name=""/>
        <dsp:cNvSpPr/>
      </dsp:nvSpPr>
      <dsp:spPr>
        <a:xfrm>
          <a:off x="122836" y="1466003"/>
          <a:ext cx="2144599" cy="1072299"/>
        </a:xfrm>
        <a:prstGeom prst="roundRect">
          <a:avLst/>
        </a:prstGeom>
        <a:gradFill rotWithShape="0">
          <a:gsLst>
            <a:gs pos="0">
              <a:schemeClr val="lt1">
                <a:hueOff val="0"/>
                <a:satOff val="0"/>
                <a:lumOff val="0"/>
                <a:alphaOff val="0"/>
                <a:satMod val="100000"/>
                <a:lumMod val="100000"/>
              </a:schemeClr>
            </a:gs>
            <a:gs pos="50000">
              <a:schemeClr val="lt1">
                <a:hueOff val="0"/>
                <a:satOff val="0"/>
                <a:lumOff val="0"/>
                <a:alphaOff val="0"/>
                <a:shade val="99000"/>
                <a:satMod val="105000"/>
                <a:lumMod val="100000"/>
              </a:schemeClr>
            </a:gs>
            <a:gs pos="100000">
              <a:schemeClr val="l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ptos" panose="020B0004020202020204" pitchFamily="34" charset="0"/>
            </a:rPr>
            <a:t>Self Efficacy</a:t>
          </a:r>
        </a:p>
        <a:p>
          <a:pPr marL="0" lvl="0" indent="0" algn="ctr" defTabSz="622300">
            <a:lnSpc>
              <a:spcPct val="90000"/>
            </a:lnSpc>
            <a:spcBef>
              <a:spcPct val="0"/>
            </a:spcBef>
            <a:spcAft>
              <a:spcPct val="35000"/>
            </a:spcAft>
            <a:buNone/>
          </a:pPr>
          <a:r>
            <a:rPr lang="en-US" sz="1400" kern="1200" dirty="0">
              <a:latin typeface="Aptos" panose="020B0004020202020204" pitchFamily="34" charset="0"/>
            </a:rPr>
            <a:t>The more people have a profound knowledge the easier they can overcome the barriers</a:t>
          </a:r>
          <a:endParaRPr lang="en-GB" sz="1400" kern="1200" dirty="0">
            <a:latin typeface="Aptos" panose="020B0004020202020204" pitchFamily="34" charset="0"/>
          </a:endParaRPr>
        </a:p>
      </dsp:txBody>
      <dsp:txXfrm>
        <a:off x="175181" y="1518348"/>
        <a:ext cx="2039909" cy="96760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65708A-2137-4B52-ABCA-5B4EB9F819A1}">
      <dsp:nvSpPr>
        <dsp:cNvPr id="0" name=""/>
        <dsp:cNvSpPr/>
      </dsp:nvSpPr>
      <dsp:spPr>
        <a:xfrm>
          <a:off x="7194" y="794415"/>
          <a:ext cx="2150312" cy="2318305"/>
        </a:xfrm>
        <a:prstGeom prst="roundRect">
          <a:avLst>
            <a:gd name="adj" fmla="val 10000"/>
          </a:avLst>
        </a:prstGeom>
        <a:gradFill rotWithShape="0">
          <a:gsLst>
            <a:gs pos="0">
              <a:schemeClr val="lt1">
                <a:hueOff val="0"/>
                <a:satOff val="0"/>
                <a:lumOff val="0"/>
                <a:alphaOff val="0"/>
                <a:satMod val="100000"/>
                <a:lumMod val="100000"/>
              </a:schemeClr>
            </a:gs>
            <a:gs pos="50000">
              <a:schemeClr val="lt1">
                <a:hueOff val="0"/>
                <a:satOff val="0"/>
                <a:lumOff val="0"/>
                <a:alphaOff val="0"/>
                <a:shade val="99000"/>
                <a:satMod val="105000"/>
                <a:lumMod val="100000"/>
              </a:schemeClr>
            </a:gs>
            <a:gs pos="100000">
              <a:schemeClr val="lt1">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altLang="en-US" sz="1800" kern="1200" dirty="0">
              <a:latin typeface="Aptos" panose="020B0004020202020204" pitchFamily="34" charset="0"/>
            </a:rPr>
            <a:t>H</a:t>
          </a:r>
          <a:r>
            <a:rPr kumimoji="0" lang="en-US" altLang="en-US" sz="1800" b="0" i="0" u="none" strike="noStrike" kern="1200" cap="none" normalizeH="0" baseline="0" dirty="0">
              <a:ln/>
              <a:effectLst/>
              <a:latin typeface="Aptos" panose="020B0004020202020204" pitchFamily="34" charset="0"/>
            </a:rPr>
            <a:t>ighlights how </a:t>
          </a:r>
          <a:r>
            <a:rPr kumimoji="0" lang="en-US" altLang="en-US" sz="1800" b="1" i="0" u="none" strike="noStrike" kern="1200" cap="none" normalizeH="0" baseline="0" dirty="0">
              <a:ln/>
              <a:effectLst/>
              <a:latin typeface="Aptos" panose="020B0004020202020204" pitchFamily="34" charset="0"/>
            </a:rPr>
            <a:t>social and psychological factors </a:t>
          </a:r>
          <a:r>
            <a:rPr kumimoji="0" lang="en-US" altLang="en-US" sz="1800" b="0" i="0" u="none" strike="noStrike" kern="1200" cap="none" normalizeH="0" baseline="0" dirty="0">
              <a:ln/>
              <a:effectLst/>
              <a:latin typeface="Aptos" panose="020B0004020202020204" pitchFamily="34" charset="0"/>
            </a:rPr>
            <a:t>affect health. It supports holistic care and mental health strategies. </a:t>
          </a:r>
          <a:endParaRPr lang="en-GB" sz="1800" kern="1200" dirty="0"/>
        </a:p>
      </dsp:txBody>
      <dsp:txXfrm>
        <a:off x="70174" y="857395"/>
        <a:ext cx="2024352" cy="2192345"/>
      </dsp:txXfrm>
    </dsp:sp>
    <dsp:sp modelId="{F1E67A00-C31C-4293-85EA-7A7D80A0C36D}">
      <dsp:nvSpPr>
        <dsp:cNvPr id="0" name=""/>
        <dsp:cNvSpPr/>
      </dsp:nvSpPr>
      <dsp:spPr>
        <a:xfrm>
          <a:off x="2372537" y="1686929"/>
          <a:ext cx="455866" cy="533277"/>
        </a:xfrm>
        <a:prstGeom prst="rightArrow">
          <a:avLst>
            <a:gd name="adj1" fmla="val 60000"/>
            <a:gd name="adj2" fmla="val 50000"/>
          </a:avLst>
        </a:prstGeom>
        <a:gradFill rotWithShape="0">
          <a:gsLst>
            <a:gs pos="0">
              <a:schemeClr val="accent2">
                <a:tint val="60000"/>
                <a:hueOff val="0"/>
                <a:satOff val="0"/>
                <a:lumOff val="0"/>
                <a:alphaOff val="0"/>
                <a:satMod val="100000"/>
                <a:lumMod val="100000"/>
              </a:schemeClr>
            </a:gs>
            <a:gs pos="50000">
              <a:schemeClr val="accent2">
                <a:tint val="60000"/>
                <a:hueOff val="0"/>
                <a:satOff val="0"/>
                <a:lumOff val="0"/>
                <a:alphaOff val="0"/>
                <a:shade val="99000"/>
                <a:satMod val="105000"/>
                <a:lumMod val="100000"/>
              </a:schemeClr>
            </a:gs>
            <a:gs pos="100000">
              <a:schemeClr val="accent2">
                <a:tint val="60000"/>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dirty="0"/>
        </a:p>
      </dsp:txBody>
      <dsp:txXfrm>
        <a:off x="2372537" y="1793584"/>
        <a:ext cx="319106" cy="319967"/>
      </dsp:txXfrm>
    </dsp:sp>
    <dsp:sp modelId="{7DE402F5-A4FB-4D9A-84AA-9FCE5EFB5A39}">
      <dsp:nvSpPr>
        <dsp:cNvPr id="0" name=""/>
        <dsp:cNvSpPr/>
      </dsp:nvSpPr>
      <dsp:spPr>
        <a:xfrm>
          <a:off x="3017631" y="794415"/>
          <a:ext cx="2150312" cy="2318305"/>
        </a:xfrm>
        <a:prstGeom prst="roundRect">
          <a:avLst>
            <a:gd name="adj" fmla="val 10000"/>
          </a:avLst>
        </a:prstGeom>
        <a:gradFill rotWithShape="0">
          <a:gsLst>
            <a:gs pos="0">
              <a:schemeClr val="lt1">
                <a:hueOff val="0"/>
                <a:satOff val="0"/>
                <a:lumOff val="0"/>
                <a:alphaOff val="0"/>
                <a:satMod val="100000"/>
                <a:lumMod val="100000"/>
              </a:schemeClr>
            </a:gs>
            <a:gs pos="50000">
              <a:schemeClr val="lt1">
                <a:hueOff val="0"/>
                <a:satOff val="0"/>
                <a:lumOff val="0"/>
                <a:alphaOff val="0"/>
                <a:shade val="99000"/>
                <a:satMod val="105000"/>
                <a:lumMod val="100000"/>
              </a:schemeClr>
            </a:gs>
            <a:gs pos="100000">
              <a:schemeClr val="lt1">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US" altLang="en-US" sz="1800" b="0" i="0" u="none" strike="noStrike" kern="1200" cap="none" normalizeH="0" baseline="0" dirty="0">
              <a:ln/>
              <a:effectLst/>
              <a:latin typeface="Aptos" panose="020B0004020202020204" pitchFamily="34" charset="0"/>
            </a:rPr>
            <a:t>Health is influenced by </a:t>
          </a:r>
          <a:r>
            <a:rPr kumimoji="0" lang="en-US" altLang="en-US" sz="1800" b="1" i="0" u="none" strike="noStrike" kern="1200" cap="none" normalizeH="0" baseline="0" dirty="0">
              <a:ln/>
              <a:effectLst/>
              <a:latin typeface="Aptos" panose="020B0004020202020204" pitchFamily="34" charset="0"/>
            </a:rPr>
            <a:t>relationships, stress, emotions, and behaviour. </a:t>
          </a:r>
          <a:endParaRPr lang="en-GB" sz="1800" kern="1200" dirty="0"/>
        </a:p>
      </dsp:txBody>
      <dsp:txXfrm>
        <a:off x="3080611" y="857395"/>
        <a:ext cx="2024352" cy="2192345"/>
      </dsp:txXfrm>
    </dsp:sp>
    <dsp:sp modelId="{D049F878-6114-440E-BD9D-4E45AF40BF25}">
      <dsp:nvSpPr>
        <dsp:cNvPr id="0" name=""/>
        <dsp:cNvSpPr/>
      </dsp:nvSpPr>
      <dsp:spPr>
        <a:xfrm>
          <a:off x="5382974" y="1686929"/>
          <a:ext cx="455866" cy="533277"/>
        </a:xfrm>
        <a:prstGeom prst="rightArrow">
          <a:avLst>
            <a:gd name="adj1" fmla="val 60000"/>
            <a:gd name="adj2" fmla="val 50000"/>
          </a:avLst>
        </a:prstGeom>
        <a:gradFill rotWithShape="0">
          <a:gsLst>
            <a:gs pos="0">
              <a:schemeClr val="accent2">
                <a:tint val="60000"/>
                <a:hueOff val="0"/>
                <a:satOff val="0"/>
                <a:lumOff val="0"/>
                <a:alphaOff val="0"/>
                <a:satMod val="100000"/>
                <a:lumMod val="100000"/>
              </a:schemeClr>
            </a:gs>
            <a:gs pos="50000">
              <a:schemeClr val="accent2">
                <a:tint val="60000"/>
                <a:hueOff val="0"/>
                <a:satOff val="0"/>
                <a:lumOff val="0"/>
                <a:alphaOff val="0"/>
                <a:shade val="99000"/>
                <a:satMod val="105000"/>
                <a:lumMod val="100000"/>
              </a:schemeClr>
            </a:gs>
            <a:gs pos="100000">
              <a:schemeClr val="accent2">
                <a:tint val="60000"/>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dirty="0"/>
        </a:p>
      </dsp:txBody>
      <dsp:txXfrm>
        <a:off x="5382974" y="1793584"/>
        <a:ext cx="319106" cy="319967"/>
      </dsp:txXfrm>
    </dsp:sp>
    <dsp:sp modelId="{A37C44E0-367D-4317-A887-5B91A4F26A60}">
      <dsp:nvSpPr>
        <dsp:cNvPr id="0" name=""/>
        <dsp:cNvSpPr/>
      </dsp:nvSpPr>
      <dsp:spPr>
        <a:xfrm>
          <a:off x="6028068" y="794415"/>
          <a:ext cx="2150312" cy="2318305"/>
        </a:xfrm>
        <a:prstGeom prst="roundRect">
          <a:avLst>
            <a:gd name="adj" fmla="val 10000"/>
          </a:avLst>
        </a:prstGeom>
        <a:gradFill rotWithShape="0">
          <a:gsLst>
            <a:gs pos="0">
              <a:schemeClr val="lt1">
                <a:hueOff val="0"/>
                <a:satOff val="0"/>
                <a:lumOff val="0"/>
                <a:alphaOff val="0"/>
                <a:satMod val="100000"/>
                <a:lumMod val="100000"/>
              </a:schemeClr>
            </a:gs>
            <a:gs pos="50000">
              <a:schemeClr val="lt1">
                <a:hueOff val="0"/>
                <a:satOff val="0"/>
                <a:lumOff val="0"/>
                <a:alphaOff val="0"/>
                <a:shade val="99000"/>
                <a:satMod val="105000"/>
                <a:lumMod val="100000"/>
              </a:schemeClr>
            </a:gs>
            <a:gs pos="100000">
              <a:schemeClr val="lt1">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US" altLang="en-US" sz="1800" b="1" i="0" u="none" strike="noStrike" kern="1200" cap="none" normalizeH="0" baseline="0" dirty="0">
              <a:ln/>
              <a:effectLst/>
              <a:latin typeface="Aptos" panose="020B0004020202020204" pitchFamily="34" charset="0"/>
            </a:rPr>
            <a:t>Critique: </a:t>
          </a:r>
        </a:p>
        <a:p>
          <a:pPr marL="0" lvl="0" indent="0" algn="ctr" defTabSz="800100">
            <a:lnSpc>
              <a:spcPct val="90000"/>
            </a:lnSpc>
            <a:spcBef>
              <a:spcPct val="0"/>
            </a:spcBef>
            <a:spcAft>
              <a:spcPct val="35000"/>
            </a:spcAft>
            <a:buNone/>
          </a:pPr>
          <a:r>
            <a:rPr kumimoji="0" lang="en-US" altLang="en-US" sz="1800" b="0" i="0" u="none" strike="noStrike" kern="1200" cap="none" normalizeH="0" baseline="0" dirty="0">
              <a:ln/>
              <a:effectLst/>
              <a:latin typeface="Aptos" panose="020B0004020202020204" pitchFamily="34" charset="0"/>
            </a:rPr>
            <a:t>T</a:t>
          </a:r>
          <a:r>
            <a:rPr kumimoji="0" lang="en-US" altLang="en-US" sz="1600" b="0" i="0" u="none" strike="noStrike" kern="1200" cap="none" normalizeH="0" baseline="0" dirty="0">
              <a:ln/>
              <a:effectLst/>
              <a:latin typeface="Aptos" panose="020B0004020202020204" pitchFamily="34" charset="0"/>
            </a:rPr>
            <a:t>he model is complex, and multidisciplinary collaboration is required </a:t>
          </a:r>
          <a:endParaRPr lang="en-GB" sz="1600" kern="1200" dirty="0"/>
        </a:p>
      </dsp:txBody>
      <dsp:txXfrm>
        <a:off x="6091048" y="857395"/>
        <a:ext cx="2024352" cy="21923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2ABCCB-CA0F-4B5C-BD80-40176B1472EC}">
      <dsp:nvSpPr>
        <dsp:cNvPr id="0" name=""/>
        <dsp:cNvSpPr/>
      </dsp:nvSpPr>
      <dsp:spPr>
        <a:xfrm rot="5400000">
          <a:off x="6694195" y="-2677312"/>
          <a:ext cx="1207602" cy="686870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Font typeface="Wingdings" panose="05000000000000000000" pitchFamily="2" charset="2"/>
            <a:buNone/>
          </a:pPr>
          <a:r>
            <a:rPr lang="en-US" altLang="en-US" sz="1800" kern="1200" dirty="0">
              <a:latin typeface="Aptos" panose="020B0004020202020204" pitchFamily="34" charset="0"/>
            </a:rPr>
            <a:t>Health and QOL through prevention and intervention strategies including psychological, emotional, social, and spiritual aspects.</a:t>
          </a:r>
          <a:endParaRPr lang="en-GB" sz="1800" kern="1200" dirty="0"/>
        </a:p>
      </dsp:txBody>
      <dsp:txXfrm rot="-5400000">
        <a:off x="3863645" y="212188"/>
        <a:ext cx="6809752" cy="1089702"/>
      </dsp:txXfrm>
    </dsp:sp>
    <dsp:sp modelId="{52AEA1DF-E9DC-4490-A334-D668F314004C}">
      <dsp:nvSpPr>
        <dsp:cNvPr id="0" name=""/>
        <dsp:cNvSpPr/>
      </dsp:nvSpPr>
      <dsp:spPr>
        <a:xfrm>
          <a:off x="0" y="2287"/>
          <a:ext cx="3863645" cy="15095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ptos" panose="020B0004020202020204" pitchFamily="34" charset="0"/>
            </a:rPr>
            <a:t>Biopsychosocial Approach to Prevention </a:t>
          </a:r>
          <a:endParaRPr lang="en-GB" sz="1800" kern="1200" dirty="0">
            <a:latin typeface="Aptos" panose="020B0004020202020204" pitchFamily="34" charset="0"/>
          </a:endParaRPr>
        </a:p>
      </dsp:txBody>
      <dsp:txXfrm>
        <a:off x="73688" y="75975"/>
        <a:ext cx="3716269" cy="1362126"/>
      </dsp:txXfrm>
    </dsp:sp>
    <dsp:sp modelId="{2F2FCEB3-27C2-46E0-8AC4-B8679443B856}">
      <dsp:nvSpPr>
        <dsp:cNvPr id="0" name=""/>
        <dsp:cNvSpPr/>
      </dsp:nvSpPr>
      <dsp:spPr>
        <a:xfrm rot="5400000">
          <a:off x="6694195" y="-1092334"/>
          <a:ext cx="1207602" cy="686870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None/>
          </a:pPr>
          <a:r>
            <a:rPr lang="en-US" altLang="en-US" sz="1800" kern="1200" dirty="0">
              <a:latin typeface="Aptos" panose="020B0004020202020204" pitchFamily="34" charset="0"/>
            </a:rPr>
            <a:t> Interventions aim to reduce discrimination and stigma, stress, depression, alcohol and drug abuse, smoking, lack of physical activity, and many other socio-economic factors.</a:t>
          </a:r>
          <a:endParaRPr lang="en-GB" sz="1800" kern="1200" dirty="0"/>
        </a:p>
      </dsp:txBody>
      <dsp:txXfrm rot="-5400000">
        <a:off x="3863645" y="1797166"/>
        <a:ext cx="6809752" cy="1089702"/>
      </dsp:txXfrm>
    </dsp:sp>
    <dsp:sp modelId="{C9F462A9-073C-4058-95DF-B053ED62142B}">
      <dsp:nvSpPr>
        <dsp:cNvPr id="0" name=""/>
        <dsp:cNvSpPr/>
      </dsp:nvSpPr>
      <dsp:spPr>
        <a:xfrm>
          <a:off x="0" y="1587265"/>
          <a:ext cx="3863645" cy="15095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ptos" panose="020B0004020202020204" pitchFamily="34" charset="0"/>
            </a:rPr>
            <a:t>Addressing Psychosocial Risk Factors</a:t>
          </a:r>
          <a:endParaRPr lang="en-GB" sz="2000" kern="1200" dirty="0">
            <a:latin typeface="Aptos" panose="020B0004020202020204" pitchFamily="34" charset="0"/>
          </a:endParaRPr>
        </a:p>
      </dsp:txBody>
      <dsp:txXfrm>
        <a:off x="73688" y="1660953"/>
        <a:ext cx="3716269" cy="1362126"/>
      </dsp:txXfrm>
    </dsp:sp>
    <dsp:sp modelId="{3C0B34FE-4567-44AE-A7CA-B98CAE943029}">
      <dsp:nvSpPr>
        <dsp:cNvPr id="0" name=""/>
        <dsp:cNvSpPr/>
      </dsp:nvSpPr>
      <dsp:spPr>
        <a:xfrm rot="5400000">
          <a:off x="6732192" y="492643"/>
          <a:ext cx="1131607" cy="686870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FontTx/>
            <a:buNone/>
          </a:pPr>
          <a:r>
            <a:rPr lang="en-US" altLang="en-US" sz="1800" kern="1200" dirty="0">
              <a:latin typeface="Aptos" panose="020B0004020202020204" pitchFamily="34" charset="0"/>
            </a:rPr>
            <a:t>CVDs prevention ignores mental health in favour of food and exercise. </a:t>
          </a:r>
          <a:endParaRPr lang="en-GB" sz="1800" kern="1200" dirty="0"/>
        </a:p>
      </dsp:txBody>
      <dsp:txXfrm rot="-5400000">
        <a:off x="3863645" y="3416432"/>
        <a:ext cx="6813461" cy="1021125"/>
      </dsp:txXfrm>
    </dsp:sp>
    <dsp:sp modelId="{3EC6A516-F717-42F0-8F08-E834ABD916B1}">
      <dsp:nvSpPr>
        <dsp:cNvPr id="0" name=""/>
        <dsp:cNvSpPr/>
      </dsp:nvSpPr>
      <dsp:spPr>
        <a:xfrm>
          <a:off x="0" y="3172243"/>
          <a:ext cx="3863645" cy="15095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ptos" panose="020B0004020202020204" pitchFamily="34" charset="0"/>
            </a:rPr>
            <a:t>Mental Health and CVDs</a:t>
          </a:r>
          <a:endParaRPr lang="en-GB" sz="2000" kern="1200" dirty="0">
            <a:latin typeface="Aptos" panose="020B0004020202020204" pitchFamily="34" charset="0"/>
          </a:endParaRPr>
        </a:p>
      </dsp:txBody>
      <dsp:txXfrm>
        <a:off x="73688" y="3245931"/>
        <a:ext cx="3716269" cy="13621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41A2F3-0B8D-465D-8908-DCBD29ABEE38}">
      <dsp:nvSpPr>
        <dsp:cNvPr id="0" name=""/>
        <dsp:cNvSpPr/>
      </dsp:nvSpPr>
      <dsp:spPr>
        <a:xfrm>
          <a:off x="0" y="3451341"/>
          <a:ext cx="7185892" cy="704357"/>
        </a:xfrm>
        <a:prstGeom prst="rect">
          <a:avLst/>
        </a:prstGeom>
        <a:solidFill>
          <a:schemeClr val="accent1">
            <a:shade val="80000"/>
            <a:hueOff val="0"/>
            <a:satOff val="0"/>
            <a:lumOff val="0"/>
            <a:alphaOff val="0"/>
          </a:schemeClr>
        </a:solidFill>
        <a:ln>
          <a:noFill/>
        </a:ln>
        <a:effectLst>
          <a:outerShdw blurRad="38100" dist="12700" dir="5400000" algn="ctr" rotWithShape="0">
            <a:srgbClr val="000000">
              <a:alpha val="63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ptos" panose="020B0004020202020204" pitchFamily="34" charset="0"/>
            </a:rPr>
            <a:t>Implement a comprehensive healthcare workforce plan </a:t>
          </a:r>
          <a:r>
            <a:rPr lang="en-US" altLang="en-US" sz="1600" kern="1200" dirty="0">
              <a:latin typeface="Aptos" panose="020B0004020202020204" pitchFamily="34" charset="0"/>
            </a:rPr>
            <a:t>(Ramzani </a:t>
          </a:r>
          <a:r>
            <a:rPr lang="en-US" altLang="en-US" sz="1600" i="1" kern="1200" dirty="0">
              <a:latin typeface="Aptos" panose="020B0004020202020204" pitchFamily="34" charset="0"/>
            </a:rPr>
            <a:t>et al</a:t>
          </a:r>
          <a:r>
            <a:rPr lang="en-US" altLang="en-US" sz="1600" kern="1200" dirty="0">
              <a:latin typeface="Aptos" panose="020B0004020202020204" pitchFamily="34" charset="0"/>
            </a:rPr>
            <a:t>., 2022).</a:t>
          </a:r>
          <a:endParaRPr lang="en-GB" sz="1600" kern="1200" dirty="0">
            <a:latin typeface="Aptos" panose="020B0004020202020204" pitchFamily="34" charset="0"/>
          </a:endParaRPr>
        </a:p>
      </dsp:txBody>
      <dsp:txXfrm>
        <a:off x="0" y="3451341"/>
        <a:ext cx="7185892" cy="704357"/>
      </dsp:txXfrm>
    </dsp:sp>
    <dsp:sp modelId="{FF472067-F11B-485D-BA81-4DE5158E11CA}">
      <dsp:nvSpPr>
        <dsp:cNvPr id="0" name=""/>
        <dsp:cNvSpPr/>
      </dsp:nvSpPr>
      <dsp:spPr>
        <a:xfrm rot="10800000">
          <a:off x="0" y="2146907"/>
          <a:ext cx="7185892" cy="1314999"/>
        </a:xfrm>
        <a:prstGeom prst="upArrowCallout">
          <a:avLst/>
        </a:prstGeom>
        <a:solidFill>
          <a:schemeClr val="accent1">
            <a:shade val="80000"/>
            <a:hueOff val="105230"/>
            <a:satOff val="-7819"/>
            <a:lumOff val="10179"/>
            <a:alphaOff val="0"/>
          </a:schemeClr>
        </a:solidFill>
        <a:ln>
          <a:noFill/>
        </a:ln>
        <a:effectLst>
          <a:outerShdw blurRad="38100" dist="12700" dir="5400000" algn="ctr" rotWithShape="0">
            <a:srgbClr val="000000">
              <a:alpha val="63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100000"/>
            </a:lnSpc>
            <a:spcBef>
              <a:spcPct val="0"/>
            </a:spcBef>
            <a:spcAft>
              <a:spcPct val="35000"/>
            </a:spcAft>
            <a:buNone/>
          </a:pPr>
          <a:r>
            <a:rPr lang="en-US" sz="1600" kern="1200" dirty="0">
              <a:latin typeface="Aptos" panose="020B0004020202020204" pitchFamily="34" charset="0"/>
            </a:rPr>
            <a:t>Invest in Digital Inclusion</a:t>
          </a:r>
        </a:p>
        <a:p>
          <a:pPr marL="0" lvl="0" indent="0" algn="ctr" defTabSz="711200">
            <a:lnSpc>
              <a:spcPct val="100000"/>
            </a:lnSpc>
            <a:spcBef>
              <a:spcPct val="0"/>
            </a:spcBef>
            <a:spcAft>
              <a:spcPct val="35000"/>
            </a:spcAft>
            <a:buNone/>
          </a:pPr>
          <a:r>
            <a:rPr lang="en-US" altLang="en-US" sz="1600" kern="1200" dirty="0">
              <a:latin typeface="Aptos" panose="020B0004020202020204" pitchFamily="34" charset="0"/>
            </a:rPr>
            <a:t>23% of people do not have digital skills, and 1.6 million people in the UK live offline (GOV.UK, 2026). </a:t>
          </a:r>
          <a:endParaRPr lang="en-GB" sz="1600" kern="1200" dirty="0">
            <a:latin typeface="Aptos" panose="020B0004020202020204" pitchFamily="34" charset="0"/>
          </a:endParaRPr>
        </a:p>
      </dsp:txBody>
      <dsp:txXfrm rot="10800000">
        <a:off x="0" y="2146907"/>
        <a:ext cx="7185892" cy="854447"/>
      </dsp:txXfrm>
    </dsp:sp>
    <dsp:sp modelId="{46F5DAAC-0378-47AB-A094-8839F0441F55}">
      <dsp:nvSpPr>
        <dsp:cNvPr id="0" name=""/>
        <dsp:cNvSpPr/>
      </dsp:nvSpPr>
      <dsp:spPr>
        <a:xfrm rot="10800000">
          <a:off x="0" y="1074170"/>
          <a:ext cx="7185892" cy="1083302"/>
        </a:xfrm>
        <a:prstGeom prst="upArrowCallout">
          <a:avLst/>
        </a:prstGeom>
        <a:solidFill>
          <a:schemeClr val="accent1">
            <a:shade val="80000"/>
            <a:hueOff val="210461"/>
            <a:satOff val="-15639"/>
            <a:lumOff val="20357"/>
            <a:alphaOff val="0"/>
          </a:schemeClr>
        </a:solidFill>
        <a:ln>
          <a:noFill/>
        </a:ln>
        <a:effectLst>
          <a:outerShdw blurRad="38100" dist="12700" dir="5400000" algn="ctr" rotWithShape="0">
            <a:srgbClr val="000000">
              <a:alpha val="63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ptos" panose="020B0004020202020204" pitchFamily="34" charset="0"/>
            </a:rPr>
            <a:t> T</a:t>
          </a:r>
          <a:r>
            <a:rPr kumimoji="0" lang="en-US" altLang="en-US" sz="1600" b="0" i="0" u="none" strike="noStrike" kern="1200" cap="none" normalizeH="0" baseline="0" dirty="0">
              <a:ln/>
              <a:effectLst/>
              <a:latin typeface="Aptos" panose="020B0004020202020204" pitchFamily="34" charset="0"/>
            </a:rPr>
            <a:t>he need for more upstream interventions. </a:t>
          </a:r>
          <a:r>
            <a:rPr lang="en-US" sz="1600" kern="1200" dirty="0">
              <a:latin typeface="Aptos" panose="020B0004020202020204" pitchFamily="34" charset="0"/>
            </a:rPr>
            <a:t>Expand Initiatives such as NHS Core20PLUS5 </a:t>
          </a:r>
          <a:r>
            <a:rPr lang="en-US" altLang="en-US" sz="1600" kern="1200" dirty="0">
              <a:latin typeface="Arial" panose="020B0604020202020204" pitchFamily="34" charset="0"/>
            </a:rPr>
            <a:t>(NHS England, 2025).</a:t>
          </a:r>
          <a:endParaRPr lang="en-GB" sz="1600" kern="1200" dirty="0">
            <a:latin typeface="Aptos" panose="020B0004020202020204" pitchFamily="34" charset="0"/>
          </a:endParaRPr>
        </a:p>
      </dsp:txBody>
      <dsp:txXfrm rot="10800000">
        <a:off x="0" y="1074170"/>
        <a:ext cx="7185892" cy="703897"/>
      </dsp:txXfrm>
    </dsp:sp>
    <dsp:sp modelId="{CF2964E0-0FA5-4B27-A8FA-F5CF07AA2C46}">
      <dsp:nvSpPr>
        <dsp:cNvPr id="0" name=""/>
        <dsp:cNvSpPr/>
      </dsp:nvSpPr>
      <dsp:spPr>
        <a:xfrm rot="10800000">
          <a:off x="0" y="1433"/>
          <a:ext cx="7185892" cy="1083302"/>
        </a:xfrm>
        <a:prstGeom prst="upArrowCallout">
          <a:avLst/>
        </a:prstGeom>
        <a:solidFill>
          <a:schemeClr val="accent1">
            <a:shade val="80000"/>
            <a:hueOff val="315691"/>
            <a:satOff val="-23458"/>
            <a:lumOff val="30536"/>
            <a:alphaOff val="0"/>
          </a:schemeClr>
        </a:solidFill>
        <a:ln>
          <a:noFill/>
        </a:ln>
        <a:effectLst>
          <a:outerShdw blurRad="38100" dist="12700" dir="5400000" algn="ctr" rotWithShape="0">
            <a:srgbClr val="000000">
              <a:alpha val="63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ptos" panose="020B0004020202020204" pitchFamily="34" charset="0"/>
            </a:rPr>
            <a:t>Develop a coordinated National Health Strategy </a:t>
          </a:r>
          <a:r>
            <a:rPr kumimoji="0" lang="en-US" altLang="en-US" sz="1800" b="0" i="0" u="none" strike="noStrike" kern="1200" cap="none" normalizeH="0" baseline="0" dirty="0">
              <a:ln>
                <a:noFill/>
              </a:ln>
              <a:solidFill>
                <a:schemeClr val="tx1"/>
              </a:solidFill>
              <a:effectLst/>
              <a:latin typeface="Aptos" panose="020B0004020202020204" pitchFamily="34" charset="0"/>
              <a:cs typeface="Times New Roman" panose="02020603050405020304" pitchFamily="18" charset="0"/>
            </a:rPr>
            <a:t>(The Health Foundation, 2023).</a:t>
          </a:r>
          <a:endParaRPr lang="en-GB" sz="1800" kern="1200" dirty="0">
            <a:latin typeface="Aptos" panose="020B0004020202020204" pitchFamily="34" charset="0"/>
          </a:endParaRPr>
        </a:p>
      </dsp:txBody>
      <dsp:txXfrm rot="10800000">
        <a:off x="0" y="1433"/>
        <a:ext cx="7185892" cy="703897"/>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8F4EA64-D5E8-4450-BC30-7DFC4EBD38F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6641F71-C740-4CC1-840C-5FB23C8519F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CD963B1-226B-4B24-8975-7DD28730789D}" type="datetimeFigureOut">
              <a:rPr lang="en-US" smtClean="0"/>
              <a:t>6/20/2026</a:t>
            </a:fld>
            <a:endParaRPr lang="en-US" dirty="0"/>
          </a:p>
        </p:txBody>
      </p:sp>
      <p:sp>
        <p:nvSpPr>
          <p:cNvPr id="4" name="Footer Placeholder 3">
            <a:extLst>
              <a:ext uri="{FF2B5EF4-FFF2-40B4-BE49-F238E27FC236}">
                <a16:creationId xmlns:a16="http://schemas.microsoft.com/office/drawing/2014/main" id="{C1BCE577-AAC9-4588-9221-506DA251D45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49921CD-9C42-44C5-B535-5F5FA40227C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FA9CF0-FE85-40E5-A3E4-9D8D4A205BC2}" type="slidenum">
              <a:rPr lang="en-US" smtClean="0"/>
              <a:t>‹#›</a:t>
            </a:fld>
            <a:endParaRPr lang="en-US" dirty="0"/>
          </a:p>
        </p:txBody>
      </p:sp>
    </p:spTree>
    <p:extLst>
      <p:ext uri="{BB962C8B-B14F-4D97-AF65-F5344CB8AC3E}">
        <p14:creationId xmlns:p14="http://schemas.microsoft.com/office/powerpoint/2010/main" val="14096780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C0BE83-1F76-412F-817F-6B87541A62B7}" type="datetimeFigureOut">
              <a:rPr lang="en-US" smtClean="0"/>
              <a:t>6/20/2026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B54AA9-D1C5-4A71-8BC1-393246244DDE}" type="slidenum">
              <a:rPr lang="en-US" smtClean="0"/>
              <a:t>‹#›</a:t>
            </a:fld>
            <a:endParaRPr lang="en-US" dirty="0"/>
          </a:p>
        </p:txBody>
      </p:sp>
    </p:spTree>
    <p:extLst>
      <p:ext uri="{BB962C8B-B14F-4D97-AF65-F5344CB8AC3E}">
        <p14:creationId xmlns:p14="http://schemas.microsoft.com/office/powerpoint/2010/main" val="1341209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CB54AA9-D1C5-4A71-8BC1-393246244DDE}" type="slidenum">
              <a:rPr lang="en-US" smtClean="0"/>
              <a:t>1</a:t>
            </a:fld>
            <a:endParaRPr lang="en-US" dirty="0"/>
          </a:p>
        </p:txBody>
      </p:sp>
    </p:spTree>
    <p:extLst>
      <p:ext uri="{BB962C8B-B14F-4D97-AF65-F5344CB8AC3E}">
        <p14:creationId xmlns:p14="http://schemas.microsoft.com/office/powerpoint/2010/main" val="1610098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CB54AA9-D1C5-4A71-8BC1-393246244DDE}" type="slidenum">
              <a:rPr lang="en-US" smtClean="0"/>
              <a:t>3</a:t>
            </a:fld>
            <a:endParaRPr lang="en-US" dirty="0"/>
          </a:p>
        </p:txBody>
      </p:sp>
    </p:spTree>
    <p:extLst>
      <p:ext uri="{BB962C8B-B14F-4D97-AF65-F5344CB8AC3E}">
        <p14:creationId xmlns:p14="http://schemas.microsoft.com/office/powerpoint/2010/main" val="2570254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Health in All Policies (HiAP) acknowledges that policies that direct actions outside of the health sector play a major role in determining public health, rather than just being a result of health sector initiatives. Every branch of government has policies that may have an impact on health and health disparities. In order to enhance general health and health equality, a HiAP approach seeks to address policies that affect transportation, housing and urban planning, the environment, education, agriculture, finance, taxation, and economic development. HiAP is about integrated governance that produces reciprocal advantages for partnered sectors while advancing health and equitable objectives. </a:t>
            </a:r>
            <a:r>
              <a:rPr lang="en-GB" sz="1200" kern="1200" dirty="0">
                <a:solidFill>
                  <a:schemeClr val="tx1"/>
                </a:solidFill>
                <a:effectLst/>
                <a:latin typeface="+mn-lt"/>
                <a:ea typeface="+mn-ea"/>
                <a:cs typeface="+mn-cs"/>
              </a:rPr>
              <a:t>(WHO, 2018). </a:t>
            </a:r>
            <a:r>
              <a:rPr lang="en-US" dirty="0"/>
              <a:t>Both the WHO European Region's Action Plan for the Prevention and Control of Noncommunicable Diseases and the European Food and Nutrition Action Plan call on Member States to promote healthier diets. </a:t>
            </a:r>
            <a:br>
              <a:rPr lang="en-US" dirty="0"/>
            </a:br>
            <a:r>
              <a:rPr lang="en-US" dirty="0"/>
              <a:t>Among the primary risk factors for NCD-related death and disability in the WHO European Region are low nutritional status, unhealthy diets, excessive body weight, and physical inactivity.</a:t>
            </a:r>
          </a:p>
        </p:txBody>
      </p:sp>
      <p:sp>
        <p:nvSpPr>
          <p:cNvPr id="4" name="Slide Number Placeholder 3"/>
          <p:cNvSpPr>
            <a:spLocks noGrp="1"/>
          </p:cNvSpPr>
          <p:nvPr>
            <p:ph type="sldNum" sz="quarter" idx="5"/>
          </p:nvPr>
        </p:nvSpPr>
        <p:spPr/>
        <p:txBody>
          <a:bodyPr/>
          <a:lstStyle/>
          <a:p>
            <a:fld id="{6CB54AA9-D1C5-4A71-8BC1-393246244DDE}" type="slidenum">
              <a:rPr lang="en-US" smtClean="0"/>
              <a:t>4</a:t>
            </a:fld>
            <a:endParaRPr lang="en-US" dirty="0"/>
          </a:p>
        </p:txBody>
      </p:sp>
    </p:spTree>
    <p:extLst>
      <p:ext uri="{BB962C8B-B14F-4D97-AF65-F5344CB8AC3E}">
        <p14:creationId xmlns:p14="http://schemas.microsoft.com/office/powerpoint/2010/main" val="22488963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CB54AA9-D1C5-4A71-8BC1-393246244DDE}" type="slidenum">
              <a:rPr lang="en-US" smtClean="0"/>
              <a:t>5</a:t>
            </a:fld>
            <a:endParaRPr lang="en-US" dirty="0"/>
          </a:p>
        </p:txBody>
      </p:sp>
    </p:spTree>
    <p:extLst>
      <p:ext uri="{BB962C8B-B14F-4D97-AF65-F5344CB8AC3E}">
        <p14:creationId xmlns:p14="http://schemas.microsoft.com/office/powerpoint/2010/main" val="1435338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5BDA3B-CA05-05A5-41E8-9D8E6E43A5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F651D9-641D-F6F2-9E27-9F2C6E3ED6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81423F-613B-8A75-2345-9DA5A047920D}"/>
              </a:ext>
            </a:extLst>
          </p:cNvPr>
          <p:cNvSpPr>
            <a:spLocks noGrp="1"/>
          </p:cNvSpPr>
          <p:nvPr>
            <p:ph type="body" idx="1"/>
          </p:nvPr>
        </p:nvSpPr>
        <p:spPr/>
        <p:txBody>
          <a:bodyPr/>
          <a:lstStyle/>
          <a:p>
            <a:r>
              <a:rPr lang="en-US" dirty="0"/>
              <a:t>Poor cardiovascular health can cause heart attacks, strokes, heart failure, chronic kidney disease, peripheral arterial disease and the onset of vascular dementia. Furthermore, it disproportionately affects people from the poorest communities.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Falling mortality rates from heart disease were the biggest cause of increases in life expectancy between 2001 and 2016 in England, according to the Health Profile for England. Yearly healthcare costs in England relating to CVD are estimated at £7.4 billion, with an annual cost to the wider economy of £15.8 billion </a:t>
            </a:r>
            <a:r>
              <a:rPr kumimoji="0" lang="en-US" altLang="en-US" sz="120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(Public Health England, 2019).</a:t>
            </a:r>
            <a:endParaRPr lang="en-GB" dirty="0">
              <a:latin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a:extLst>
              <a:ext uri="{FF2B5EF4-FFF2-40B4-BE49-F238E27FC236}">
                <a16:creationId xmlns:a16="http://schemas.microsoft.com/office/drawing/2014/main" id="{34DE0FE4-EF19-553C-707A-45EE80975CE5}"/>
              </a:ext>
            </a:extLst>
          </p:cNvPr>
          <p:cNvSpPr>
            <a:spLocks noGrp="1"/>
          </p:cNvSpPr>
          <p:nvPr>
            <p:ph type="sldNum" sz="quarter" idx="5"/>
          </p:nvPr>
        </p:nvSpPr>
        <p:spPr/>
        <p:txBody>
          <a:bodyPr/>
          <a:lstStyle/>
          <a:p>
            <a:fld id="{6CB54AA9-D1C5-4A71-8BC1-393246244DDE}" type="slidenum">
              <a:rPr lang="en-US" smtClean="0"/>
              <a:t>6</a:t>
            </a:fld>
            <a:endParaRPr lang="en-US" dirty="0"/>
          </a:p>
        </p:txBody>
      </p:sp>
    </p:spTree>
    <p:extLst>
      <p:ext uri="{BB962C8B-B14F-4D97-AF65-F5344CB8AC3E}">
        <p14:creationId xmlns:p14="http://schemas.microsoft.com/office/powerpoint/2010/main" val="143977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While whole-person care, including spiritual and psychosocial needs, is the expectation of patients and families, many clinicians feel ill-equipped to tend to these concerns. The recognition and management of psychological distress is an important clinical skill, and there is an urgent need for research that results in effective interventions to support the emotional health of patients with end-stage cardiovascular disease.</a:t>
            </a:r>
          </a:p>
          <a:p>
            <a:endParaRPr lang="en-GB" dirty="0"/>
          </a:p>
        </p:txBody>
      </p:sp>
      <p:sp>
        <p:nvSpPr>
          <p:cNvPr id="4" name="Slide Number Placeholder 3"/>
          <p:cNvSpPr>
            <a:spLocks noGrp="1"/>
          </p:cNvSpPr>
          <p:nvPr>
            <p:ph type="sldNum" sz="quarter" idx="5"/>
          </p:nvPr>
        </p:nvSpPr>
        <p:spPr/>
        <p:txBody>
          <a:bodyPr/>
          <a:lstStyle/>
          <a:p>
            <a:fld id="{6CB54AA9-D1C5-4A71-8BC1-393246244DDE}" type="slidenum">
              <a:rPr lang="en-US" smtClean="0"/>
              <a:t>10</a:t>
            </a:fld>
            <a:endParaRPr lang="en-US" dirty="0"/>
          </a:p>
        </p:txBody>
      </p:sp>
    </p:spTree>
    <p:extLst>
      <p:ext uri="{BB962C8B-B14F-4D97-AF65-F5344CB8AC3E}">
        <p14:creationId xmlns:p14="http://schemas.microsoft.com/office/powerpoint/2010/main" val="39313073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MECC Toolkit contains a library of national and local resources that can be used to support the development, implementation and evaluation of MECC programmes across local communities. This includes details of how to join a MECC Community of Practice and covers topics around making changes, such as stopping smoking, improving diet, increasing physical activity, losing weight and reducing alcohol consumption.</a:t>
            </a:r>
          </a:p>
          <a:p>
            <a:r>
              <a:rPr lang="en-US" dirty="0"/>
              <a:t>This programme also includes an e-learning session on the Five Ways to Wellbeing, a set of simple steps we can take to make a difference to our health and wellbeing.</a:t>
            </a:r>
          </a:p>
          <a:p>
            <a:r>
              <a:rPr lang="en-US" dirty="0"/>
              <a:t>All of these can help health and social care staff to support people to reduce their risk of poor health significantly. Evidence suggests adoption of the MECC approach across health and care could have a significant impact on the health of our population.</a:t>
            </a:r>
          </a:p>
          <a:p>
            <a:endParaRPr lang="en-GB" dirty="0"/>
          </a:p>
        </p:txBody>
      </p:sp>
      <p:sp>
        <p:nvSpPr>
          <p:cNvPr id="4" name="Slide Number Placeholder 3"/>
          <p:cNvSpPr>
            <a:spLocks noGrp="1"/>
          </p:cNvSpPr>
          <p:nvPr>
            <p:ph type="sldNum" sz="quarter" idx="5"/>
          </p:nvPr>
        </p:nvSpPr>
        <p:spPr/>
        <p:txBody>
          <a:bodyPr/>
          <a:lstStyle/>
          <a:p>
            <a:fld id="{6CB54AA9-D1C5-4A71-8BC1-393246244DDE}" type="slidenum">
              <a:rPr lang="en-US" smtClean="0"/>
              <a:t>11</a:t>
            </a:fld>
            <a:endParaRPr lang="en-US" dirty="0"/>
          </a:p>
        </p:txBody>
      </p:sp>
    </p:spTree>
    <p:extLst>
      <p:ext uri="{BB962C8B-B14F-4D97-AF65-F5344CB8AC3E}">
        <p14:creationId xmlns:p14="http://schemas.microsoft.com/office/powerpoint/2010/main" val="20946772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B54AA9-D1C5-4A71-8BC1-393246244DDE}" type="slidenum">
              <a:rPr lang="en-US" smtClean="0"/>
              <a:t>13</a:t>
            </a:fld>
            <a:endParaRPr lang="en-US" dirty="0"/>
          </a:p>
        </p:txBody>
      </p:sp>
    </p:spTree>
    <p:extLst>
      <p:ext uri="{BB962C8B-B14F-4D97-AF65-F5344CB8AC3E}">
        <p14:creationId xmlns:p14="http://schemas.microsoft.com/office/powerpoint/2010/main" val="27030460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CVD is one of the conditions most strongly associated with health inequalities. If you live in England’s most deprived areas, you are almost 4 times more likely to die prematurely than someone in the least deprived. Furthermore, CVD is more common where a person is male, older, has a severe mental illness or ethnicity is South Asian or African Caribbean.</a:t>
            </a:r>
          </a:p>
          <a:p>
            <a:endParaRPr lang="en-GB" dirty="0"/>
          </a:p>
        </p:txBody>
      </p:sp>
      <p:sp>
        <p:nvSpPr>
          <p:cNvPr id="4" name="Slide Number Placeholder 3"/>
          <p:cNvSpPr>
            <a:spLocks noGrp="1"/>
          </p:cNvSpPr>
          <p:nvPr>
            <p:ph type="sldNum" sz="quarter" idx="5"/>
          </p:nvPr>
        </p:nvSpPr>
        <p:spPr/>
        <p:txBody>
          <a:bodyPr/>
          <a:lstStyle/>
          <a:p>
            <a:fld id="{6CB54AA9-D1C5-4A71-8BC1-393246244DDE}" type="slidenum">
              <a:rPr lang="en-US" smtClean="0"/>
              <a:t>16</a:t>
            </a:fld>
            <a:endParaRPr lang="en-US" dirty="0"/>
          </a:p>
        </p:txBody>
      </p:sp>
    </p:spTree>
    <p:extLst>
      <p:ext uri="{BB962C8B-B14F-4D97-AF65-F5344CB8AC3E}">
        <p14:creationId xmlns:p14="http://schemas.microsoft.com/office/powerpoint/2010/main" val="38426501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rPr>
              <a:t>The absence of a clear public plan to direct its efforts on global health has prevented the UK from achieving SDG 3 with overall coherence and coordination. Among other policy areas, Bond's 2019 SDG report urged the UK government to prioritise mental health and fair access to high-quality medications, immunisations, and diagnostics (Bond, 2019). </a:t>
            </a:r>
            <a:br>
              <a:rPr kumimoji="0" lang="en-US" altLang="en-US" sz="1200" b="0" i="0" u="none" strike="noStrike" cap="none" normalizeH="0" baseline="0" dirty="0">
                <a:ln>
                  <a:noFill/>
                </a:ln>
                <a:solidFill>
                  <a:schemeClr val="tx1"/>
                </a:solidFill>
                <a:effectLst/>
                <a:latin typeface="Aptos" panose="020B0004020202020204" pitchFamily="34" charset="0"/>
              </a:rPr>
            </a:br>
            <a:r>
              <a:rPr kumimoji="0" lang="en-US" altLang="en-US" sz="1200" b="0" i="0" u="none" strike="noStrike" cap="none" normalizeH="0" baseline="0" dirty="0">
                <a:ln>
                  <a:noFill/>
                </a:ln>
                <a:solidFill>
                  <a:schemeClr val="tx1"/>
                </a:solidFill>
                <a:effectLst/>
                <a:latin typeface="Aptos" panose="020B0004020202020204" pitchFamily="34" charset="0"/>
              </a:rPr>
              <a:t>Initiatives such as NHS Core20PLUS5 indicate the need for more upstream interventions: </a:t>
            </a:r>
            <a:br>
              <a:rPr kumimoji="0" lang="en-US" altLang="en-US" sz="1200" b="0" i="0" u="none" strike="noStrike" cap="none" normalizeH="0" baseline="0" dirty="0">
                <a:ln>
                  <a:noFill/>
                </a:ln>
                <a:solidFill>
                  <a:schemeClr val="tx1"/>
                </a:solidFill>
                <a:effectLst/>
                <a:latin typeface="Aptos" panose="020B0004020202020204" pitchFamily="34" charset="0"/>
              </a:rPr>
            </a:br>
            <a:r>
              <a:rPr kumimoji="0" lang="en-US" altLang="en-US" sz="1200" b="0" i="0" u="none" strike="noStrike" cap="none" normalizeH="0" baseline="0" dirty="0">
                <a:ln>
                  <a:noFill/>
                </a:ln>
                <a:solidFill>
                  <a:schemeClr val="tx1"/>
                </a:solidFill>
                <a:effectLst/>
                <a:latin typeface="Aptos" panose="020B0004020202020204" pitchFamily="34" charset="0"/>
              </a:rPr>
              <a:t>persistent health inequalities, especially in underprivileged areas. To guarantee fair progress towards SDG 3 and to guarantee that no one is left behind, it is imperative to address the socioeconomic determinants of health.</a:t>
            </a:r>
          </a:p>
          <a:p>
            <a:pPr defTabSz="914400" eaLnBrk="0" fontAlgn="base" hangingPunct="0">
              <a:spcBef>
                <a:spcPct val="0"/>
              </a:spcBef>
              <a:spcAft>
                <a:spcPct val="0"/>
              </a:spcAft>
            </a:pPr>
            <a:r>
              <a:rPr lang="en-US" altLang="en-US" dirty="0">
                <a:latin typeface="Aptos" panose="020B0004020202020204" pitchFamily="34" charset="0"/>
              </a:rPr>
              <a:t>With equal access to information, opportunities for social connection, and resources for leading happy, healthy lives, digital technology has completely changed the globe. Millions of individuals in the UK struggle with the digital divide, lack of connectivity, and incapacity to use technology efficiently. According to Lloyds, 23% of people may find it difficult to use internet services, and 1.6 million people in the UK live offline (GOV.UK, 2025). </a:t>
            </a:r>
            <a:br>
              <a:rPr lang="en-US" altLang="en-US" dirty="0">
                <a:latin typeface="Aptos" panose="020B0004020202020204" pitchFamily="34" charset="0"/>
              </a:rPr>
            </a:br>
            <a:r>
              <a:rPr lang="en-US" altLang="en-US" dirty="0">
                <a:latin typeface="Aptos" panose="020B0004020202020204" pitchFamily="34" charset="0"/>
              </a:rPr>
              <a:t>A thorough strategy and funding to deal with the issue of recruiting and keeping medical staff (Ramzani et al., 2022).</a:t>
            </a:r>
          </a:p>
          <a:p>
            <a:endParaRPr lang="en-GB" dirty="0"/>
          </a:p>
        </p:txBody>
      </p:sp>
      <p:sp>
        <p:nvSpPr>
          <p:cNvPr id="4" name="Slide Number Placeholder 3"/>
          <p:cNvSpPr>
            <a:spLocks noGrp="1"/>
          </p:cNvSpPr>
          <p:nvPr>
            <p:ph type="sldNum" sz="quarter" idx="5"/>
          </p:nvPr>
        </p:nvSpPr>
        <p:spPr/>
        <p:txBody>
          <a:bodyPr/>
          <a:lstStyle/>
          <a:p>
            <a:fld id="{6CB54AA9-D1C5-4A71-8BC1-393246244DDE}" type="slidenum">
              <a:rPr lang="en-US" smtClean="0"/>
              <a:t>17</a:t>
            </a:fld>
            <a:endParaRPr lang="en-US" dirty="0"/>
          </a:p>
        </p:txBody>
      </p:sp>
    </p:spTree>
    <p:extLst>
      <p:ext uri="{BB962C8B-B14F-4D97-AF65-F5344CB8AC3E}">
        <p14:creationId xmlns:p14="http://schemas.microsoft.com/office/powerpoint/2010/main" val="39007094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bmp"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03FCE02C-6EC6-4E09-BC2C-9FDED4DE236E}" type="datetimeFigureOut">
              <a:rPr lang="en-US" dirty="0"/>
              <a:t>6/20/2026</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4D8F36E1-9596-4E98-8786-4A17C5D29C65}" type="datetimeFigureOut">
              <a:rPr lang="en-US" dirty="0"/>
              <a:pPr/>
              <a:t>6/20/2026</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EE4D1A55-63BC-4BA2-9538-7DDEADA10621}" type="datetimeFigureOut">
              <a:rPr lang="en-US" dirty="0"/>
              <a:t>6/20/2026</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66D01ABB-8821-4BF5-97A9-E1A66ACAEAA9}" type="datetimeFigureOut">
              <a:rPr lang="en-US" dirty="0"/>
              <a:pPr/>
              <a:t>6/20/2026</a:t>
            </a:fld>
            <a:endParaRPr lang="en-US" dirty="0"/>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20C37B1C-D4A1-4A4F-A470-80868146AFC5}" type="datetimeFigureOut">
              <a:rPr lang="en-US" dirty="0"/>
              <a:pPr/>
              <a:t>6/20/2026</a:t>
            </a:fld>
            <a:endParaRPr lang="en-US" dirty="0"/>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6D31D1B9-F39E-471E-80A9-595CAA5664AD}" type="datetimeFigureOut">
              <a:rPr lang="en-US" dirty="0"/>
              <a:pPr/>
              <a:t>6/20/2026</a:t>
            </a:fld>
            <a:endParaRPr lang="en-US" dirty="0"/>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33FCEABC-E2B9-4606-A74F-CB06AF596887}" type="datetimeFigureOut">
              <a:rPr lang="en-US" dirty="0"/>
              <a:pPr/>
              <a:t>6/20/2026</a:t>
            </a:fld>
            <a:endParaRPr lang="en-US" dirty="0"/>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dirty="0"/>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FA8850A0-01A3-4F4E-AA52-F716A9BFD4EB}" type="datetimeFigureOut">
              <a:rPr lang="en-US" dirty="0"/>
              <a:pPr/>
              <a:t>6/20/2026</a:t>
            </a:fld>
            <a:endParaRPr lang="en-US" dirty="0"/>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4FAB73BC-B049-4115-A692-8D63A059BFB8}" type="slidenum">
              <a:rPr lang="en-US" dirty="0"/>
              <a:pPr/>
              <a:t>‹#›</a:t>
            </a:fld>
            <a:endParaRPr lang="en-US" dirty="0"/>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E5811CCA-BB49-46C7-A0E2-F42339750F9A}" type="datetimeFigureOut">
              <a:rPr lang="en-US" dirty="0"/>
              <a:t>6/20/2026</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FB075A7A-4A9A-410F-B848-AB998ACC9419}" type="datetimeFigureOut">
              <a:rPr lang="en-US" dirty="0"/>
              <a:pPr/>
              <a:t>6/20/2026</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AA5F3E88-2D66-4D17-B0FA-EA13CB20B2FF}" type="datetimeFigureOut">
              <a:rPr lang="en-US" dirty="0"/>
              <a:pPr/>
              <a:t>6/20/2026</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txBody>
          <a:bodyPr/>
          <a:lstStyle/>
          <a:p>
            <a:endParaRPr lang="en-GB"/>
          </a:p>
        </p:txBody>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17205CAA-4E5A-4223-BD55-C5D2841AC9EF}" type="datetimeFigureOut">
              <a:rPr lang="en-US" dirty="0"/>
              <a:t>6/20/2026</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4FAB73BC-B049-4115-A692-8D63A059BFB8}"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6.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3.xml.rels><?xml version="1.0" encoding="UTF-8" standalone="yes"?>
<Relationships xmlns="http://schemas.openxmlformats.org/package/2006/relationships"><Relationship Id="rId8" Type="http://schemas.openxmlformats.org/officeDocument/2006/relationships/image" Target="../media/image7.png" /><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9.jpeg" /></Relationships>
</file>

<file path=ppt/slides/_rels/slide5.xml.rels><?xml version="1.0" encoding="UTF-8" standalone="yes"?>
<Relationships xmlns="http://schemas.openxmlformats.org/package/2006/relationships"><Relationship Id="rId3" Type="http://schemas.openxmlformats.org/officeDocument/2006/relationships/image" Target="../media/image2.bmp"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image" Target="../media/image12.png" /><Relationship Id="rId5" Type="http://schemas.openxmlformats.org/officeDocument/2006/relationships/image" Target="../media/image11.png" /><Relationship Id="rId4" Type="http://schemas.openxmlformats.org/officeDocument/2006/relationships/image" Target="../media/image10.png" /></Relationships>
</file>

<file path=ppt/slides/_rels/slide6.xml.rels><?xml version="1.0" encoding="UTF-8" standalone="yes"?>
<Relationships xmlns="http://schemas.openxmlformats.org/package/2006/relationships"><Relationship Id="rId3" Type="http://schemas.openxmlformats.org/officeDocument/2006/relationships/image" Target="../media/image2.bmp" /><Relationship Id="rId2" Type="http://schemas.openxmlformats.org/officeDocument/2006/relationships/notesSlide" Target="../notesSlides/notesSlide5.xml" /><Relationship Id="rId1" Type="http://schemas.openxmlformats.org/officeDocument/2006/relationships/slideLayout" Target="../slideLayouts/slideLayout2.xml" /><Relationship Id="rId5" Type="http://schemas.openxmlformats.org/officeDocument/2006/relationships/image" Target="../media/image14.jpeg" /><Relationship Id="rId4" Type="http://schemas.openxmlformats.org/officeDocument/2006/relationships/image" Target="../media/image13.jpeg" /></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image" Target="../media/image15.jpeg" /><Relationship Id="rId1" Type="http://schemas.openxmlformats.org/officeDocument/2006/relationships/slideLayout" Target="../slideLayouts/slideLayout6.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8.xml.rels><?xml version="1.0" encoding="UTF-8" standalone="yes"?>
<Relationships xmlns="http://schemas.openxmlformats.org/package/2006/relationships"><Relationship Id="rId8" Type="http://schemas.openxmlformats.org/officeDocument/2006/relationships/image" Target="../media/image17.jpeg" /><Relationship Id="rId3" Type="http://schemas.openxmlformats.org/officeDocument/2006/relationships/diagramLayout" Target="../diagrams/layout4.xml" /><Relationship Id="rId7" Type="http://schemas.openxmlformats.org/officeDocument/2006/relationships/image" Target="../media/image16.jpeg" /><Relationship Id="rId2" Type="http://schemas.openxmlformats.org/officeDocument/2006/relationships/diagramData" Target="../diagrams/data4.xml" /><Relationship Id="rId1" Type="http://schemas.openxmlformats.org/officeDocument/2006/relationships/slideLayout" Target="../slideLayouts/slideLayout6.xml" /><Relationship Id="rId6" Type="http://schemas.microsoft.com/office/2007/relationships/diagramDrawing" Target="../diagrams/drawing4.xml" /><Relationship Id="rId5" Type="http://schemas.openxmlformats.org/officeDocument/2006/relationships/diagramColors" Target="../diagrams/colors4.xml" /><Relationship Id="rId4" Type="http://schemas.openxmlformats.org/officeDocument/2006/relationships/diagramQuickStyle" Target="../diagrams/quickStyle4.xml" /></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 /><Relationship Id="rId2" Type="http://schemas.openxmlformats.org/officeDocument/2006/relationships/diagramData" Target="../diagrams/data5.xml" /><Relationship Id="rId1" Type="http://schemas.openxmlformats.org/officeDocument/2006/relationships/slideLayout" Target="../slideLayouts/slideLayout6.xml" /><Relationship Id="rId6" Type="http://schemas.microsoft.com/office/2007/relationships/diagramDrawing" Target="../diagrams/drawing5.xml" /><Relationship Id="rId5" Type="http://schemas.openxmlformats.org/officeDocument/2006/relationships/diagramColors" Target="../diagrams/colors5.xml" /><Relationship Id="rId4" Type="http://schemas.openxmlformats.org/officeDocument/2006/relationships/diagramQuickStyle" Target="../diagrams/quickStyle5.xml" /></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notesSlide" Target="../notesSlides/notesSlide6.xml" /><Relationship Id="rId1" Type="http://schemas.openxmlformats.org/officeDocument/2006/relationships/slideLayout" Target="../slideLayouts/slideLayout7.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5.xml" /></Relationships>
</file>

<file path=ppt/slides/_rels/slide12.xml.rels><?xml version="1.0" encoding="UTF-8" standalone="yes"?>
<Relationships xmlns="http://schemas.openxmlformats.org/package/2006/relationships"><Relationship Id="rId2" Type="http://schemas.openxmlformats.org/officeDocument/2006/relationships/image" Target="../media/image18.jpeg" /><Relationship Id="rId1" Type="http://schemas.openxmlformats.org/officeDocument/2006/relationships/slideLayout" Target="../slideLayouts/slideLayout8.xml" /></Relationships>
</file>

<file path=ppt/slides/_rels/slide13.xml.rels><?xml version="1.0" encoding="UTF-8" standalone="yes"?>
<Relationships xmlns="http://schemas.openxmlformats.org/package/2006/relationships"><Relationship Id="rId3" Type="http://schemas.openxmlformats.org/officeDocument/2006/relationships/image" Target="../media/image19.jpeg" /><Relationship Id="rId2" Type="http://schemas.openxmlformats.org/officeDocument/2006/relationships/notesSlide" Target="../notesSlides/notesSlide8.xml" /><Relationship Id="rId1" Type="http://schemas.openxmlformats.org/officeDocument/2006/relationships/slideLayout" Target="../slideLayouts/slideLayout9.xml" /></Relationships>
</file>

<file path=ppt/slides/_rels/slide14.xml.rels><?xml version="1.0" encoding="UTF-8" standalone="yes"?>
<Relationships xmlns="http://schemas.openxmlformats.org/package/2006/relationships"><Relationship Id="rId2" Type="http://schemas.openxmlformats.org/officeDocument/2006/relationships/image" Target="../media/image20.png" /><Relationship Id="rId1" Type="http://schemas.openxmlformats.org/officeDocument/2006/relationships/slideLayout" Target="../slideLayouts/slideLayout4.xml" /></Relationships>
</file>

<file path=ppt/slides/_rels/slide15.xml.rels><?xml version="1.0" encoding="UTF-8" standalone="yes"?>
<Relationships xmlns="http://schemas.openxmlformats.org/package/2006/relationships"><Relationship Id="rId3" Type="http://schemas.openxmlformats.org/officeDocument/2006/relationships/image" Target="../media/image22.png" /><Relationship Id="rId2" Type="http://schemas.openxmlformats.org/officeDocument/2006/relationships/image" Target="../media/image21.png" /><Relationship Id="rId1" Type="http://schemas.openxmlformats.org/officeDocument/2006/relationships/slideLayout" Target="../slideLayouts/slideLayout4.xml" /></Relationships>
</file>

<file path=ppt/slides/_rels/slide16.xml.rels><?xml version="1.0" encoding="UTF-8" standalone="yes"?>
<Relationships xmlns="http://schemas.openxmlformats.org/package/2006/relationships"><Relationship Id="rId3" Type="http://schemas.openxmlformats.org/officeDocument/2006/relationships/image" Target="../media/image23.jpeg" /><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7.xml" /><Relationship Id="rId7" Type="http://schemas.microsoft.com/office/2007/relationships/diagramDrawing" Target="../diagrams/drawing7.xml" /><Relationship Id="rId2" Type="http://schemas.openxmlformats.org/officeDocument/2006/relationships/notesSlide" Target="../notesSlides/notesSlide10.xml" /><Relationship Id="rId1" Type="http://schemas.openxmlformats.org/officeDocument/2006/relationships/slideLayout" Target="../slideLayouts/slideLayout7.xml" /><Relationship Id="rId6" Type="http://schemas.openxmlformats.org/officeDocument/2006/relationships/diagramColors" Target="../diagrams/colors7.xml" /><Relationship Id="rId5" Type="http://schemas.openxmlformats.org/officeDocument/2006/relationships/diagramQuickStyle" Target="../diagrams/quickStyle7.xml" /><Relationship Id="rId4" Type="http://schemas.openxmlformats.org/officeDocument/2006/relationships/diagramLayout" Target="../diagrams/layout7.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19.xml.rels><?xml version="1.0" encoding="UTF-8" standalone="yes"?>
<Relationships xmlns="http://schemas.openxmlformats.org/package/2006/relationships"><Relationship Id="rId8" Type="http://schemas.openxmlformats.org/officeDocument/2006/relationships/hyperlink" Target="https://www.sciencedirect.com/topics/medicine-and-dentistry/health-belief-model" TargetMode="External" /><Relationship Id="rId13" Type="http://schemas.openxmlformats.org/officeDocument/2006/relationships/hyperlink" Target="https://www.gov.uk/government/news/new-digital-health-check-to-tackle-deadly-cardiovascular-disease" TargetMode="External" /><Relationship Id="rId3" Type="http://schemas.openxmlformats.org/officeDocument/2006/relationships/hyperlink" Target="https://www.acc.org/Latest-in-Cardiology/Articles/2024/05/01/01/42/Feature-Cardiopsychology-Exploring-the-Heart-Brain-Connection-in-Cardiovascular-Disease" TargetMode="External" /><Relationship Id="rId7" Type="http://schemas.openxmlformats.org/officeDocument/2006/relationships/hyperlink" Target="https://doi.org/10.7759/cureus.33425" TargetMode="External" /><Relationship Id="rId12" Type="http://schemas.openxmlformats.org/officeDocument/2006/relationships/hyperlink" Target="https://doi.org/10.1002/hsr2.1966" TargetMode="External" /><Relationship Id="rId17" Type="http://schemas.openxmlformats.org/officeDocument/2006/relationships/hyperlink" Target="https://www.instituteofhealthequity.org/resources-reports/fair-society-healthy-lives-the-marmot-review" TargetMode="External" /><Relationship Id="rId2" Type="http://schemas.openxmlformats.org/officeDocument/2006/relationships/hyperlink" Target="https://doi.org/10.7759/cureus.39549" TargetMode="External" /><Relationship Id="rId16" Type="http://schemas.openxmlformats.org/officeDocument/2006/relationships/hyperlink" Target="https://www.kingsfund.org.uk/insight-and-analysis/long-reads/shifting-prevention-integrated-care-systems-tackle-cardiovascular-disease" TargetMode="External" /><Relationship Id="rId1" Type="http://schemas.openxmlformats.org/officeDocument/2006/relationships/slideLayout" Target="../slideLayouts/slideLayout6.xml" /><Relationship Id="rId6" Type="http://schemas.openxmlformats.org/officeDocument/2006/relationships/hyperlink" Target="https://www.bhf.org.uk/what-we-do/our-research/heart-statistics/health-inequalities-research/cardiovascular-inequalities-in-england-an-analysis" TargetMode="External" /><Relationship Id="rId11" Type="http://schemas.openxmlformats.org/officeDocument/2006/relationships/hyperlink" Target="https://www.health-ni.gov.uk/articles/nice-public-health-guidance?utm_source=chatgpt.com" TargetMode="External" /><Relationship Id="rId5" Type="http://schemas.openxmlformats.org/officeDocument/2006/relationships/hyperlink" Target="https://www.bhf.org.uk/for-professionals/healthcare-professionals/innovation-in-care/integrated-care-for-long-term-conditions" TargetMode="External" /><Relationship Id="rId15" Type="http://schemas.openxmlformats.org/officeDocument/2006/relationships/hyperlink" Target="https://doi.org/10.1136/bmj.d4163" TargetMode="External" /><Relationship Id="rId10" Type="http://schemas.openxmlformats.org/officeDocument/2006/relationships/hyperlink" Target="https://assets.publishing.service.gov.uk/media/5a7ba1d6ed915d4147621a24/Narrative__January_2014_.pdf" TargetMode="External" /><Relationship Id="rId4" Type="http://schemas.openxmlformats.org/officeDocument/2006/relationships/hyperlink" Target="https://www.bhf.org.uk/-/media/files/what-we-do/policy-and-public-affairs/bridging-hearts-british-heart-foundation.pdf?rev=2d366ec8dec34e41bb471f829a690719&amp;hash=FB5B61CA287720024001784697E54B5A" TargetMode="External" /><Relationship Id="rId9" Type="http://schemas.openxmlformats.org/officeDocument/2006/relationships/hyperlink" Target="https://www.susana.org/_resources/documents/default/3-4654-7-1641372192.pdf" TargetMode="External" /><Relationship Id="rId14" Type="http://schemas.openxmlformats.org/officeDocument/2006/relationships/hyperlink" Target="https://www.gov.uk/government/publications/digital-inclusion-action-plan-one-year-on/digital-inclusion-action-plan-one-year-on" TargetMode="External" /></Relationships>
</file>

<file path=ppt/slides/_rels/slide20.xml.rels><?xml version="1.0" encoding="UTF-8" standalone="yes"?>
<Relationships xmlns="http://schemas.openxmlformats.org/package/2006/relationships"><Relationship Id="rId8" Type="http://schemas.openxmlformats.org/officeDocument/2006/relationships/hyperlink" Target="https://www.england.nhs.uk/ourwork/clinical-policy/cvd/" TargetMode="External" /><Relationship Id="rId13" Type="http://schemas.openxmlformats.org/officeDocument/2006/relationships/hyperlink" Target="https://doi.org/10.1186/s13040-023-00346-w" TargetMode="External" /><Relationship Id="rId18" Type="http://schemas.openxmlformats.org/officeDocument/2006/relationships/hyperlink" Target="https://doi.org/10.1016/j.pec.2021.05.024" TargetMode="External" /><Relationship Id="rId3" Type="http://schemas.openxmlformats.org/officeDocument/2006/relationships/hyperlink" Target="https://www.nhs.uk/live-well/eat-well/food-guidelines-and-food-labels/the-eatwell-guide/" TargetMode="External" /><Relationship Id="rId21" Type="http://schemas.openxmlformats.org/officeDocument/2006/relationships/hyperlink" Target="https://www.who.int/activities/promoting-health-in-all-policies-and-intersectoral-action-capacities" TargetMode="External" /><Relationship Id="rId7" Type="http://schemas.openxmlformats.org/officeDocument/2006/relationships/hyperlink" Target="https://www.england.nhs.uk/integratedcare/what-is-integrated-care/" TargetMode="External" /><Relationship Id="rId12" Type="http://schemas.openxmlformats.org/officeDocument/2006/relationships/hyperlink" Target="https://www.gov.uk/government/publications/health-matters-preventing-cardiovascular-disease/health-matters-preventing-cardiovascular-disease" TargetMode="External" /><Relationship Id="rId17" Type="http://schemas.openxmlformats.org/officeDocument/2006/relationships/hyperlink" Target="https://www.un.org/en/academic-impact/sustainability" TargetMode="External" /><Relationship Id="rId2" Type="http://schemas.openxmlformats.org/officeDocument/2006/relationships/hyperlink" Target="https://ecosilky.com.vn/en/achieving-sdg-3-good-health-and-well-being-for-all/" TargetMode="External" /><Relationship Id="rId16" Type="http://schemas.openxmlformats.org/officeDocument/2006/relationships/hyperlink" Target="https://www.bond.org.uk/resources/the-uks-global-contribution-to-the-sustainable-development-goals" TargetMode="External" /><Relationship Id="rId20" Type="http://schemas.openxmlformats.org/officeDocument/2006/relationships/hyperlink" Target="https://doi.org/10.1093/oxrep/graf005" TargetMode="External" /><Relationship Id="rId1" Type="http://schemas.openxmlformats.org/officeDocument/2006/relationships/slideLayout" Target="../slideLayouts/slideLayout7.xml" /><Relationship Id="rId6" Type="http://schemas.openxmlformats.org/officeDocument/2006/relationships/hyperlink" Target="https://www.hee.nhs.uk/our-work/population-health/our-resources-hub/making-every-contact-count-mecc" TargetMode="External" /><Relationship Id="rId11" Type="http://schemas.openxmlformats.org/officeDocument/2006/relationships/hyperlink" Target="https://www.gov.uk/government/organisations/office-for-health-improvement-and-disparities" TargetMode="External" /><Relationship Id="rId5" Type="http://schemas.openxmlformats.org/officeDocument/2006/relationships/hyperlink" Target="https://www.england.nhs.uk/long-term-plan/" TargetMode="External" /><Relationship Id="rId15" Type="http://schemas.openxmlformats.org/officeDocument/2006/relationships/hyperlink" Target="https://globalgoals.org/goals/3-good-health-and-well-being/" TargetMode="External" /><Relationship Id="rId10" Type="http://schemas.openxmlformats.org/officeDocument/2006/relationships/hyperlink" Target="https://www.youtube.com/watch?v=X069KJuT4zs" TargetMode="External" /><Relationship Id="rId19" Type="http://schemas.openxmlformats.org/officeDocument/2006/relationships/hyperlink" Target="https://www.theaccessgroup.com/en-gb/blog/hsc-wellbeing-in-health-and-social-care-what-is-it-and-why-is-it-important/" TargetMode="External" /><Relationship Id="rId4" Type="http://schemas.openxmlformats.org/officeDocument/2006/relationships/hyperlink" Target="https://www.nhs.uk/tests-and-treatments/nhs-health-check/" TargetMode="External" /><Relationship Id="rId9" Type="http://schemas.openxmlformats.org/officeDocument/2006/relationships/hyperlink" Target="https://www.thensmc.com/resources/showcase/change4life" TargetMode="External" /><Relationship Id="rId14" Type="http://schemas.openxmlformats.org/officeDocument/2006/relationships/hyperlink" Target="https://www.health.org.uk/reports-and-analysis/reports/health-inequalities-in-2040" TargetMode="External" /><Relationship Id="rId22" Type="http://schemas.openxmlformats.org/officeDocument/2006/relationships/hyperlink" Target="https://www.who.int/europe/health-topics/nutrition#tab=tab_3"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93BFCDB3-13C4-4D69-848D-3F1F4D6B8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CC2B9599-6E7A-4DD2-B13A-B4F68A135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3E377648-1ED1-4112-805B-16C14CE99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909241" cy="5571072"/>
          </a:xfrm>
          <a:prstGeom prst="rect">
            <a:avLst/>
          </a:prstGeom>
          <a:solidFill>
            <a:schemeClr val="tx1"/>
          </a:solidFill>
          <a:ln w="6350" cap="flat" cmpd="sng" algn="ctr">
            <a:solidFill>
              <a:schemeClr val="tx1"/>
            </a:solidFill>
            <a:prstDash val="solid"/>
          </a:ln>
          <a:effectLst>
            <a:outerShdw blurRad="63500" algn="ctr" rotWithShape="0">
              <a:prstClr val="black">
                <a:alpha val="40000"/>
              </a:prstClr>
            </a:outerShdw>
            <a:softEdge rad="0"/>
          </a:effectLst>
        </p:spPr>
        <p:txBody>
          <a:bodyPr/>
          <a:lstStyle/>
          <a:p>
            <a:endParaRPr lang="en-GB"/>
          </a:p>
        </p:txBody>
      </p:sp>
      <p:sp>
        <p:nvSpPr>
          <p:cNvPr id="30" name="Rectangle 29">
            <a:extLst>
              <a:ext uri="{FF2B5EF4-FFF2-40B4-BE49-F238E27FC236}">
                <a16:creationId xmlns:a16="http://schemas.microsoft.com/office/drawing/2014/main" id="{D63B59CB-289C-4850-A932-358B9E412B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877" y="806752"/>
            <a:ext cx="6570161" cy="5244497"/>
          </a:xfrm>
          <a:prstGeom prst="rect">
            <a:avLst/>
          </a:prstGeom>
          <a:solidFill>
            <a:schemeClr val="tx1"/>
          </a:solidFill>
          <a:ln w="6350" cap="sq" cmpd="sng" algn="ctr">
            <a:solidFill>
              <a:schemeClr val="bg2"/>
            </a:solidFill>
            <a:prstDash val="solid"/>
            <a:miter lim="800000"/>
          </a:ln>
          <a:effectLst/>
        </p:spPr>
        <p:txBody>
          <a:bodyPr/>
          <a:lstStyle/>
          <a:p>
            <a:endParaRPr lang="en-GB"/>
          </a:p>
        </p:txBody>
      </p:sp>
      <p:sp>
        <p:nvSpPr>
          <p:cNvPr id="32" name="Rectangle 31">
            <a:extLst>
              <a:ext uri="{FF2B5EF4-FFF2-40B4-BE49-F238E27FC236}">
                <a16:creationId xmlns:a16="http://schemas.microsoft.com/office/drawing/2014/main" id="{98867647-07B7-4265-832F-DE0E80979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837" y="640856"/>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4" name="Straight Connector 33">
            <a:extLst>
              <a:ext uri="{FF2B5EF4-FFF2-40B4-BE49-F238E27FC236}">
                <a16:creationId xmlns:a16="http://schemas.microsoft.com/office/drawing/2014/main" id="{516AC468-2C3D-4337-A9A2-81175F6D54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640855"/>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A873262-74DB-4FD1-9625-E4616CF01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43777" y="640855"/>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9F3D15D-CB95-47AD-87F5-9CFF84F615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1286150"/>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D90EC3D-482A-4E73-B198-E8341A0D0973}"/>
              </a:ext>
            </a:extLst>
          </p:cNvPr>
          <p:cNvSpPr>
            <a:spLocks noGrp="1"/>
          </p:cNvSpPr>
          <p:nvPr>
            <p:ph type="ctrTitle"/>
          </p:nvPr>
        </p:nvSpPr>
        <p:spPr>
          <a:xfrm>
            <a:off x="8235473" y="1118452"/>
            <a:ext cx="3887930" cy="3252231"/>
          </a:xfrm>
        </p:spPr>
        <p:txBody>
          <a:bodyPr>
            <a:noAutofit/>
          </a:bodyPr>
          <a:lstStyle/>
          <a:p>
            <a:pPr>
              <a:lnSpc>
                <a:spcPct val="100000"/>
              </a:lnSpc>
            </a:pPr>
            <a:r>
              <a:rPr lang="en-US" sz="2800" dirty="0">
                <a:latin typeface="Aptos" panose="020B0004020202020204" pitchFamily="34" charset="0"/>
                <a:ea typeface="Arial Bold"/>
                <a:cs typeface="Arial Bold"/>
                <a:sym typeface="Arial Bold"/>
              </a:rPr>
              <a:t>BMHP6030 </a:t>
            </a:r>
            <a:br>
              <a:rPr lang="en-US" sz="2800" dirty="0">
                <a:latin typeface="Aptos" panose="020B0004020202020204" pitchFamily="34" charset="0"/>
                <a:ea typeface="Arial Bold"/>
                <a:cs typeface="Arial Bold"/>
                <a:sym typeface="Arial Bold"/>
              </a:rPr>
            </a:br>
            <a:r>
              <a:rPr lang="en-US" sz="2800" dirty="0">
                <a:latin typeface="Aptos" panose="020B0004020202020204" pitchFamily="34" charset="0"/>
                <a:ea typeface="Arial Bold"/>
                <a:cs typeface="Arial Bold"/>
                <a:sym typeface="Arial Bold"/>
              </a:rPr>
              <a:t>Health, Wellbeing and Sustainable Development</a:t>
            </a:r>
            <a:br>
              <a:rPr lang="en-US" sz="2800" dirty="0">
                <a:latin typeface="Aptos" panose="020B0004020202020204" pitchFamily="34" charset="0"/>
                <a:ea typeface="Arial Bold"/>
                <a:cs typeface="Arial Bold"/>
                <a:sym typeface="Arial Bold"/>
              </a:rPr>
            </a:br>
            <a:r>
              <a:rPr lang="en-US" sz="2800" dirty="0">
                <a:latin typeface="Aptos" panose="020B0004020202020204" pitchFamily="34" charset="0"/>
                <a:ea typeface="Arial Bold"/>
                <a:cs typeface="Arial Bold"/>
                <a:sym typeface="Arial Bold"/>
              </a:rPr>
              <a:t>Component 1: Presentation </a:t>
            </a:r>
            <a:br>
              <a:rPr lang="en-US" sz="2800" dirty="0">
                <a:latin typeface="Aptos" panose="020B0004020202020204" pitchFamily="34" charset="0"/>
                <a:ea typeface="Arial Bold"/>
                <a:cs typeface="Arial Bold"/>
                <a:sym typeface="Arial Bold"/>
              </a:rPr>
            </a:br>
            <a:endParaRPr lang="en-US" sz="2800" dirty="0">
              <a:latin typeface="Aptos" panose="020B0004020202020204" pitchFamily="34" charset="0"/>
            </a:endParaRPr>
          </a:p>
        </p:txBody>
      </p:sp>
      <p:sp>
        <p:nvSpPr>
          <p:cNvPr id="7" name="Subtitle 6">
            <a:extLst>
              <a:ext uri="{FF2B5EF4-FFF2-40B4-BE49-F238E27FC236}">
                <a16:creationId xmlns:a16="http://schemas.microsoft.com/office/drawing/2014/main" id="{2048EE7C-B77F-4E59-88A7-DD66337BB69C}"/>
              </a:ext>
            </a:extLst>
          </p:cNvPr>
          <p:cNvSpPr>
            <a:spLocks noGrp="1"/>
          </p:cNvSpPr>
          <p:nvPr>
            <p:ph type="subTitle" idx="1"/>
          </p:nvPr>
        </p:nvSpPr>
        <p:spPr>
          <a:xfrm>
            <a:off x="8336416" y="4717720"/>
            <a:ext cx="3631976" cy="1496816"/>
          </a:xfrm>
          <a:solidFill>
            <a:schemeClr val="accent2"/>
          </a:solidFill>
        </p:spPr>
        <p:txBody>
          <a:bodyPr>
            <a:normAutofit fontScale="25000" lnSpcReduction="20000"/>
          </a:bodyPr>
          <a:lstStyle/>
          <a:p>
            <a:pPr>
              <a:lnSpc>
                <a:spcPct val="170000"/>
              </a:lnSpc>
            </a:pPr>
            <a:r>
              <a:rPr lang="en-US" sz="8000" dirty="0">
                <a:solidFill>
                  <a:srgbClr val="000000"/>
                </a:solidFill>
                <a:latin typeface="Aptos" panose="020B0004020202020204" pitchFamily="34" charset="0"/>
                <a:ea typeface="Gotham"/>
                <a:cs typeface="Gotham"/>
                <a:sym typeface="Gotham"/>
              </a:rPr>
              <a:t>Name: Sehrish Kayani</a:t>
            </a:r>
          </a:p>
          <a:p>
            <a:pPr>
              <a:lnSpc>
                <a:spcPct val="170000"/>
              </a:lnSpc>
            </a:pPr>
            <a:r>
              <a:rPr lang="en-US" sz="8000" dirty="0">
                <a:solidFill>
                  <a:srgbClr val="000000"/>
                </a:solidFill>
                <a:latin typeface="Aptos" panose="020B0004020202020204" pitchFamily="34" charset="0"/>
                <a:ea typeface="Gotham"/>
                <a:cs typeface="Gotham"/>
                <a:sym typeface="Gotham"/>
              </a:rPr>
              <a:t>Student ID: 2315822</a:t>
            </a:r>
          </a:p>
          <a:p>
            <a:pPr>
              <a:lnSpc>
                <a:spcPct val="170000"/>
              </a:lnSpc>
            </a:pPr>
            <a:r>
              <a:rPr lang="en-US" sz="8000" dirty="0">
                <a:solidFill>
                  <a:srgbClr val="000000"/>
                </a:solidFill>
                <a:latin typeface="Aptos" panose="020B0004020202020204" pitchFamily="34" charset="0"/>
                <a:ea typeface="Gotham"/>
                <a:cs typeface="Gotham"/>
                <a:sym typeface="Gotham"/>
              </a:rPr>
              <a:t>Date: 21</a:t>
            </a:r>
            <a:r>
              <a:rPr lang="en-US" sz="8000" baseline="30000" dirty="0">
                <a:solidFill>
                  <a:srgbClr val="000000"/>
                </a:solidFill>
                <a:latin typeface="Aptos" panose="020B0004020202020204" pitchFamily="34" charset="0"/>
                <a:ea typeface="Gotham"/>
                <a:cs typeface="Gotham"/>
                <a:sym typeface="Gotham"/>
              </a:rPr>
              <a:t>st</a:t>
            </a:r>
            <a:r>
              <a:rPr lang="en-US" sz="8000" dirty="0">
                <a:solidFill>
                  <a:srgbClr val="000000"/>
                </a:solidFill>
                <a:latin typeface="Aptos" panose="020B0004020202020204" pitchFamily="34" charset="0"/>
                <a:ea typeface="Gotham"/>
                <a:cs typeface="Gotham"/>
                <a:sym typeface="Gotham"/>
              </a:rPr>
              <a:t> June 2026</a:t>
            </a:r>
          </a:p>
          <a:p>
            <a:endParaRPr lang="en-US" sz="1400" dirty="0">
              <a:solidFill>
                <a:srgbClr val="FFFFFF"/>
              </a:solidFill>
            </a:endParaRPr>
          </a:p>
        </p:txBody>
      </p:sp>
      <p:pic>
        <p:nvPicPr>
          <p:cNvPr id="1026" name="Picture 2" descr="Achieving SDG 3: Good Health and Well-being for All">
            <a:extLst>
              <a:ext uri="{FF2B5EF4-FFF2-40B4-BE49-F238E27FC236}">
                <a16:creationId xmlns:a16="http://schemas.microsoft.com/office/drawing/2014/main" id="{BD5C8FF5-9CD4-963F-3768-779D459561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46763" y="1535664"/>
            <a:ext cx="4236408" cy="42046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5769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A1524-56B9-1AF6-842B-AF7692CB7A59}"/>
              </a:ext>
            </a:extLst>
          </p:cNvPr>
          <p:cNvSpPr>
            <a:spLocks noGrp="1"/>
          </p:cNvSpPr>
          <p:nvPr>
            <p:ph type="title"/>
          </p:nvPr>
        </p:nvSpPr>
        <p:spPr>
          <a:xfrm>
            <a:off x="4307180" y="472779"/>
            <a:ext cx="3182549" cy="687000"/>
          </a:xfrm>
        </p:spPr>
        <p:txBody>
          <a:bodyPr>
            <a:normAutofit/>
          </a:bodyPr>
          <a:lstStyle/>
          <a:p>
            <a:pPr algn="ctr"/>
            <a:r>
              <a:rPr lang="en-US" sz="3600" b="1" dirty="0">
                <a:latin typeface="Aptos" panose="020B0004020202020204" pitchFamily="34" charset="0"/>
              </a:rPr>
              <a:t>Introduction</a:t>
            </a:r>
            <a:endParaRPr lang="en-GB" sz="3600" b="1" dirty="0">
              <a:latin typeface="Aptos" panose="020B0004020202020204" pitchFamily="34" charset="0"/>
            </a:endParaRPr>
          </a:p>
        </p:txBody>
      </p:sp>
      <p:graphicFrame>
        <p:nvGraphicFramePr>
          <p:cNvPr id="6" name="Diagram 5">
            <a:extLst>
              <a:ext uri="{FF2B5EF4-FFF2-40B4-BE49-F238E27FC236}">
                <a16:creationId xmlns:a16="http://schemas.microsoft.com/office/drawing/2014/main" id="{F47E2EC7-41E9-06FD-B1AC-2413229D77C1}"/>
              </a:ext>
            </a:extLst>
          </p:cNvPr>
          <p:cNvGraphicFramePr/>
          <p:nvPr>
            <p:extLst>
              <p:ext uri="{D42A27DB-BD31-4B8C-83A1-F6EECF244321}">
                <p14:modId xmlns:p14="http://schemas.microsoft.com/office/powerpoint/2010/main" val="1385454411"/>
              </p:ext>
            </p:extLst>
          </p:nvPr>
        </p:nvGraphicFramePr>
        <p:xfrm>
          <a:off x="1534472" y="570136"/>
          <a:ext cx="8901381"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Rectangle: Rounded Corners 7">
            <a:extLst>
              <a:ext uri="{FF2B5EF4-FFF2-40B4-BE49-F238E27FC236}">
                <a16:creationId xmlns:a16="http://schemas.microsoft.com/office/drawing/2014/main" id="{A8CD30C6-787B-89D7-4FB0-44BDE2AD39AF}"/>
              </a:ext>
            </a:extLst>
          </p:cNvPr>
          <p:cNvSpPr/>
          <p:nvPr/>
        </p:nvSpPr>
        <p:spPr>
          <a:xfrm>
            <a:off x="1534472" y="5303289"/>
            <a:ext cx="9448055" cy="984575"/>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defTabSz="914400" eaLnBrk="0" fontAlgn="base" hangingPunct="0">
              <a:spcBef>
                <a:spcPct val="0"/>
              </a:spcBef>
              <a:spcAft>
                <a:spcPct val="0"/>
              </a:spcAft>
            </a:pPr>
            <a:r>
              <a:rPr lang="en-US" altLang="en-US" b="1" dirty="0">
                <a:solidFill>
                  <a:schemeClr val="bg1"/>
                </a:solidFill>
                <a:latin typeface="Aptos" panose="020B0004020202020204" pitchFamily="34" charset="0"/>
              </a:rPr>
              <a:t>Aim</a:t>
            </a:r>
            <a:r>
              <a:rPr lang="en-US" altLang="en-US" dirty="0">
                <a:solidFill>
                  <a:schemeClr val="bg1"/>
                </a:solidFill>
                <a:latin typeface="Aptos" panose="020B0004020202020204" pitchFamily="34" charset="0"/>
              </a:rPr>
              <a:t>: </a:t>
            </a:r>
            <a:r>
              <a:rPr lang="en-US" altLang="en-US" sz="1600" dirty="0">
                <a:solidFill>
                  <a:schemeClr val="bg1"/>
                </a:solidFill>
                <a:latin typeface="Aptos" panose="020B0004020202020204" pitchFamily="34" charset="0"/>
              </a:rPr>
              <a:t>The presentation evaluates SDG 3, UK healthcare system through theoretical perspective, government policies, health promotions and case studies. It also covers health disparities, and equitable access to health services, offering recommendations while discussing contemporary challenges </a:t>
            </a:r>
          </a:p>
        </p:txBody>
      </p:sp>
    </p:spTree>
    <p:extLst>
      <p:ext uri="{BB962C8B-B14F-4D97-AF65-F5344CB8AC3E}">
        <p14:creationId xmlns:p14="http://schemas.microsoft.com/office/powerpoint/2010/main" val="3176877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27">
            <a:extLst>
              <a:ext uri="{FF2B5EF4-FFF2-40B4-BE49-F238E27FC236}">
                <a16:creationId xmlns:a16="http://schemas.microsoft.com/office/drawing/2014/main" id="{F9C9470D-F677-4F4D-91C6-DDAAFB41E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34" name="Rectangle 29">
            <a:extLst>
              <a:ext uri="{FF2B5EF4-FFF2-40B4-BE49-F238E27FC236}">
                <a16:creationId xmlns:a16="http://schemas.microsoft.com/office/drawing/2014/main" id="{BF9DC97C-B63C-41D6-923D-44FF13CF2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9943" y="237744"/>
            <a:ext cx="7652977" cy="63825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89D35CC7-2F55-4CD1-8570-56ADF4255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17103" y="374904"/>
            <a:ext cx="7340156" cy="6108192"/>
          </a:xfrm>
          <a:prstGeom prst="rect">
            <a:avLst/>
          </a:prstGeom>
          <a:solidFill>
            <a:schemeClr val="tx2">
              <a:alpha val="90000"/>
            </a:schemeClr>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9" name="Content Placeholder 8" descr="Smart Art Icons">
            <a:extLst>
              <a:ext uri="{FF2B5EF4-FFF2-40B4-BE49-F238E27FC236}">
                <a16:creationId xmlns:a16="http://schemas.microsoft.com/office/drawing/2014/main" id="{8FF6EDB8-0D3A-4193-BDFE-DD56CEA7DAB2}"/>
              </a:ext>
            </a:extLst>
          </p:cNvPr>
          <p:cNvGraphicFramePr>
            <a:graphicFrameLocks noGrp="1"/>
          </p:cNvGraphicFramePr>
          <p:nvPr>
            <p:ph idx="1"/>
            <p:extLst>
              <p:ext uri="{D42A27DB-BD31-4B8C-83A1-F6EECF244321}">
                <p14:modId xmlns:p14="http://schemas.microsoft.com/office/powerpoint/2010/main" val="1042258586"/>
              </p:ext>
            </p:extLst>
          </p:nvPr>
        </p:nvGraphicFramePr>
        <p:xfrm>
          <a:off x="4716378" y="2103120"/>
          <a:ext cx="6747310" cy="3931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1">
            <a:extLst>
              <a:ext uri="{FF2B5EF4-FFF2-40B4-BE49-F238E27FC236}">
                <a16:creationId xmlns:a16="http://schemas.microsoft.com/office/drawing/2014/main" id="{630E69B8-97CF-467C-7453-15E10483AC5D}"/>
              </a:ext>
            </a:extLst>
          </p:cNvPr>
          <p:cNvSpPr>
            <a:spLocks noGrp="1" noChangeArrowheads="1"/>
          </p:cNvSpPr>
          <p:nvPr>
            <p:ph type="title"/>
          </p:nvPr>
        </p:nvSpPr>
        <p:spPr bwMode="auto">
          <a:xfrm>
            <a:off x="4716463" y="543908"/>
            <a:ext cx="6905266"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bg1"/>
                </a:solidFill>
                <a:effectLst/>
                <a:latin typeface="Aptos" panose="020B0004020202020204" pitchFamily="34" charset="0"/>
              </a:rPr>
              <a:t>Definitions</a:t>
            </a:r>
            <a:br>
              <a:rPr kumimoji="0" lang="en-US" altLang="en-US" sz="1800" b="0" i="0" u="none" strike="noStrike" cap="none" normalizeH="0" baseline="0" dirty="0">
                <a:ln>
                  <a:noFill/>
                </a:ln>
                <a:solidFill>
                  <a:schemeClr val="tx1"/>
                </a:solidFill>
                <a:effectLst/>
                <a:latin typeface="Aptos" panose="020B0004020202020204" pitchFamily="34" charset="0"/>
              </a:rPr>
            </a:br>
            <a:r>
              <a:rPr kumimoji="0" lang="en-US" altLang="en-US" sz="1800" b="0" i="0" u="none" strike="noStrike" cap="none" normalizeH="0" baseline="0" dirty="0">
                <a:ln>
                  <a:noFill/>
                </a:ln>
                <a:solidFill>
                  <a:schemeClr val="bg1"/>
                </a:solidFill>
                <a:effectLst/>
                <a:latin typeface="Aptos" panose="020B0004020202020204" pitchFamily="34" charset="0"/>
              </a:rPr>
              <a:t>Health and well-being are interlinked. </a:t>
            </a:r>
            <a:br>
              <a:rPr kumimoji="0" lang="en-US" altLang="en-US" sz="1800" b="0" i="0" u="none" strike="noStrike" cap="none" normalizeH="0" baseline="0" dirty="0">
                <a:ln>
                  <a:noFill/>
                </a:ln>
                <a:solidFill>
                  <a:schemeClr val="bg1"/>
                </a:solidFill>
                <a:effectLst/>
                <a:latin typeface="Aptos" panose="020B0004020202020204" pitchFamily="34" charset="0"/>
              </a:rPr>
            </a:br>
            <a:r>
              <a:rPr kumimoji="0" lang="en-US" altLang="en-US" sz="1800" b="0" i="0" u="none" strike="noStrike" cap="none" normalizeH="0" baseline="0" dirty="0">
                <a:ln>
                  <a:noFill/>
                </a:ln>
                <a:solidFill>
                  <a:schemeClr val="bg1"/>
                </a:solidFill>
                <a:effectLst/>
                <a:latin typeface="Aptos" panose="020B0004020202020204" pitchFamily="34" charset="0"/>
              </a:rPr>
              <a:t>Each helps and encourages the others. According to Dodge </a:t>
            </a:r>
            <a:r>
              <a:rPr kumimoji="0" lang="en-US" altLang="en-US" sz="1800" b="0" i="1" u="none" strike="noStrike" cap="none" normalizeH="0" baseline="0" dirty="0">
                <a:ln>
                  <a:noFill/>
                </a:ln>
                <a:solidFill>
                  <a:schemeClr val="bg1"/>
                </a:solidFill>
                <a:effectLst/>
                <a:latin typeface="Aptos" panose="020B0004020202020204" pitchFamily="34" charset="0"/>
              </a:rPr>
              <a:t>et al</a:t>
            </a:r>
            <a:r>
              <a:rPr kumimoji="0" lang="en-US" altLang="en-US" sz="1800" b="0" i="0" u="none" strike="noStrike" cap="none" normalizeH="0" baseline="0" dirty="0">
                <a:ln>
                  <a:noFill/>
                </a:ln>
                <a:solidFill>
                  <a:schemeClr val="bg1"/>
                </a:solidFill>
                <a:effectLst/>
                <a:latin typeface="Aptos" panose="020B0004020202020204" pitchFamily="34" charset="0"/>
              </a:rPr>
              <a:t>. (2012), long-term good health is maintained through wellbeing, which is based on health.</a:t>
            </a:r>
          </a:p>
        </p:txBody>
      </p:sp>
      <p:sp>
        <p:nvSpPr>
          <p:cNvPr id="14" name="Rectangle 7">
            <a:extLst>
              <a:ext uri="{FF2B5EF4-FFF2-40B4-BE49-F238E27FC236}">
                <a16:creationId xmlns:a16="http://schemas.microsoft.com/office/drawing/2014/main" id="{CAD6D9DE-CDFA-54EB-AF81-F393662778F6}"/>
              </a:ext>
            </a:extLst>
          </p:cNvPr>
          <p:cNvSpPr>
            <a:spLocks noChangeArrowheads="1"/>
          </p:cNvSpPr>
          <p:nvPr/>
        </p:nvSpPr>
        <p:spPr bwMode="auto">
          <a:xfrm>
            <a:off x="0" y="-184666"/>
            <a:ext cx="26642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t>
            </a:r>
          </a:p>
        </p:txBody>
      </p:sp>
      <p:pic>
        <p:nvPicPr>
          <p:cNvPr id="2" name="Picture 4" descr="Sustainable Development Goals (SDGs)- Good health and well-being | Climate  Connection">
            <a:extLst>
              <a:ext uri="{FF2B5EF4-FFF2-40B4-BE49-F238E27FC236}">
                <a16:creationId xmlns:a16="http://schemas.microsoft.com/office/drawing/2014/main" id="{58DA0A66-F0F0-7471-E2CA-EC574BD63652}"/>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7168" t="3484" r="8782" b="5233"/>
          <a:stretch>
            <a:fillRect/>
          </a:stretch>
        </p:blipFill>
        <p:spPr bwMode="auto">
          <a:xfrm>
            <a:off x="398646" y="646453"/>
            <a:ext cx="3622216" cy="538858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TextBox 3">
            <a:extLst>
              <a:ext uri="{FF2B5EF4-FFF2-40B4-BE49-F238E27FC236}">
                <a16:creationId xmlns:a16="http://schemas.microsoft.com/office/drawing/2014/main" id="{1077FA54-9680-B838-3A6F-9A1E75BBF0F8}"/>
              </a:ext>
            </a:extLst>
          </p:cNvPr>
          <p:cNvSpPr txBox="1"/>
          <p:nvPr/>
        </p:nvSpPr>
        <p:spPr>
          <a:xfrm>
            <a:off x="1285559" y="6172245"/>
            <a:ext cx="1779410" cy="276999"/>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effectLst/>
                <a:latin typeface="Aptos" panose="020B0004020202020204" pitchFamily="34" charset="0"/>
                <a:cs typeface="Arial" panose="020B0604020202020204" pitchFamily="34" charset="0"/>
              </a:rPr>
              <a:t>(United Nations, 2025)</a:t>
            </a:r>
            <a:endParaRPr kumimoji="0" lang="en-US" altLang="en-US" sz="1200" b="0" i="0" u="none" strike="noStrike" cap="none" normalizeH="0" baseline="0" dirty="0">
              <a:ln>
                <a:noFill/>
              </a:ln>
              <a:effectLst/>
              <a:latin typeface="Aptos" panose="020B0004020202020204" pitchFamily="34" charset="0"/>
            </a:endParaRPr>
          </a:p>
        </p:txBody>
      </p:sp>
    </p:spTree>
    <p:extLst>
      <p:ext uri="{BB962C8B-B14F-4D97-AF65-F5344CB8AC3E}">
        <p14:creationId xmlns:p14="http://schemas.microsoft.com/office/powerpoint/2010/main" val="2276795429"/>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alpha val="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A4D183E-A455-400F-B558-5EF3C42F6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solidFill>
            <a:schemeClr val="tx2"/>
          </a:solidFill>
          <a:ln w="6350" cap="sq" cmpd="sng" algn="ctr">
            <a:noFill/>
            <a:prstDash val="solid"/>
            <a:miter lim="800000"/>
          </a:ln>
          <a:effectLst/>
        </p:spPr>
        <p:txBody>
          <a:bodyPr/>
          <a:lstStyle/>
          <a:p>
            <a:endParaRPr lang="en-GB"/>
          </a:p>
        </p:txBody>
      </p:sp>
      <p:sp>
        <p:nvSpPr>
          <p:cNvPr id="23" name="Rectangle 22">
            <a:extLst>
              <a:ext uri="{FF2B5EF4-FFF2-40B4-BE49-F238E27FC236}">
                <a16:creationId xmlns:a16="http://schemas.microsoft.com/office/drawing/2014/main" id="{46EC6A0A-8EDD-4CAD-8301-B0613EFB6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2175" y="1005675"/>
            <a:ext cx="4800601" cy="4870174"/>
          </a:xfrm>
          <a:prstGeom prst="rect">
            <a:avLst/>
          </a:prstGeom>
          <a:solidFill>
            <a:schemeClr val="tx1"/>
          </a:solidFill>
          <a:ln w="6350"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2FBE61F3-2745-486A-9B37-D1351783A8A7}"/>
              </a:ext>
            </a:extLst>
          </p:cNvPr>
          <p:cNvSpPr>
            <a:spLocks noGrp="1"/>
          </p:cNvSpPr>
          <p:nvPr>
            <p:ph type="title"/>
          </p:nvPr>
        </p:nvSpPr>
        <p:spPr>
          <a:xfrm>
            <a:off x="6096000" y="563936"/>
            <a:ext cx="5258184" cy="1371600"/>
          </a:xfrm>
        </p:spPr>
        <p:txBody>
          <a:bodyPr>
            <a:normAutofit fontScale="90000"/>
          </a:bodyPr>
          <a:lstStyle/>
          <a:p>
            <a:pPr algn="ctr"/>
            <a:r>
              <a:rPr lang="en-US" sz="3200" b="1" dirty="0">
                <a:latin typeface="Aptos" panose="020B0004020202020204" pitchFamily="34" charset="0"/>
              </a:rPr>
              <a:t>Sustainable Development Frameworks In Health Policies</a:t>
            </a:r>
          </a:p>
        </p:txBody>
      </p:sp>
      <p:pic>
        <p:nvPicPr>
          <p:cNvPr id="2054" name="Picture 6" descr="Health in all policies » (#HiAP), on en parle ?">
            <a:extLst>
              <a:ext uri="{FF2B5EF4-FFF2-40B4-BE49-F238E27FC236}">
                <a16:creationId xmlns:a16="http://schemas.microsoft.com/office/drawing/2014/main" id="{A3FA9C61-F60C-EF6C-D145-D1F59FE23C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66519" y="1671467"/>
            <a:ext cx="3098180" cy="291113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08D802F9-B62A-5306-BED9-1540EB5132B6}"/>
              </a:ext>
            </a:extLst>
          </p:cNvPr>
          <p:cNvSpPr txBox="1"/>
          <p:nvPr/>
        </p:nvSpPr>
        <p:spPr>
          <a:xfrm>
            <a:off x="8846513" y="5820028"/>
            <a:ext cx="2726746" cy="347092"/>
          </a:xfrm>
          <a:prstGeom prst="rect">
            <a:avLst/>
          </a:prstGeom>
          <a:noFill/>
        </p:spPr>
        <p:txBody>
          <a:bodyPr wrap="square">
            <a:spAutoFit/>
          </a:bodyPr>
          <a:lstStyle/>
          <a:p>
            <a:r>
              <a:rPr lang="en-GB" sz="1600" kern="1200" dirty="0">
                <a:effectLst/>
                <a:latin typeface="Aptos" panose="020B0004020202020204" pitchFamily="34" charset="0"/>
              </a:rPr>
              <a:t>(WHO, 2018 ; </a:t>
            </a:r>
            <a:r>
              <a:rPr lang="en-US" altLang="en-US" sz="1600" dirty="0">
                <a:latin typeface="Aptos" panose="020B0004020202020204" pitchFamily="34" charset="0"/>
                <a:cs typeface="Times New Roman" panose="02020603050405020304" pitchFamily="18" charset="0"/>
              </a:rPr>
              <a:t>WHO, 2026)</a:t>
            </a:r>
          </a:p>
        </p:txBody>
      </p:sp>
      <p:pic>
        <p:nvPicPr>
          <p:cNvPr id="2058" name="Picture 10" descr="WHO EMRO - Prevention of NCDs">
            <a:extLst>
              <a:ext uri="{FF2B5EF4-FFF2-40B4-BE49-F238E27FC236}">
                <a16:creationId xmlns:a16="http://schemas.microsoft.com/office/drawing/2014/main" id="{EB45F058-8697-19FB-CD7C-7580B2C9E5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66692" y="3383364"/>
            <a:ext cx="2818186" cy="29107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3B0B7628-D8D3-EB4C-90CB-7DBEB86824B9}"/>
              </a:ext>
            </a:extLst>
          </p:cNvPr>
          <p:cNvSpPr txBox="1"/>
          <p:nvPr/>
        </p:nvSpPr>
        <p:spPr>
          <a:xfrm>
            <a:off x="1012175" y="1143344"/>
            <a:ext cx="4755811" cy="4401205"/>
          </a:xfrm>
          <a:prstGeom prst="rect">
            <a:avLst/>
          </a:prstGeom>
          <a:noFill/>
        </p:spPr>
        <p:txBody>
          <a:bodyPr wrap="square">
            <a:spAutoFit/>
          </a:bodyPr>
          <a:lstStyle/>
          <a:p>
            <a:pPr marL="285750" indent="-285750" defTabSz="914400" eaLnBrk="0" fontAlgn="base" hangingPunct="0">
              <a:spcBef>
                <a:spcPct val="0"/>
              </a:spcBef>
              <a:spcAft>
                <a:spcPct val="0"/>
              </a:spcAft>
              <a:buFont typeface="Arial" panose="020B0604020202020204" pitchFamily="34" charset="0"/>
              <a:buChar char="•"/>
            </a:pPr>
            <a:r>
              <a:rPr lang="en-US" sz="2000" b="1" dirty="0">
                <a:solidFill>
                  <a:schemeClr val="bg1"/>
                </a:solidFill>
                <a:latin typeface="Aptos" panose="020B0004020202020204" pitchFamily="34" charset="0"/>
              </a:rPr>
              <a:t>European Food and Nutrition Action Plan </a:t>
            </a:r>
            <a:r>
              <a:rPr lang="en-US" altLang="en-US" sz="2000" b="1" dirty="0">
                <a:solidFill>
                  <a:schemeClr val="bg1"/>
                </a:solidFill>
                <a:latin typeface="Aptos" panose="020B0004020202020204" pitchFamily="34" charset="0"/>
              </a:rPr>
              <a:t>WHO/Europe</a:t>
            </a:r>
            <a:r>
              <a:rPr lang="en-US" altLang="en-US" sz="2000" dirty="0">
                <a:solidFill>
                  <a:schemeClr val="bg1"/>
                </a:solidFill>
                <a:latin typeface="Aptos" panose="020B0004020202020204" pitchFamily="34" charset="0"/>
              </a:rPr>
              <a:t> collaborates with Member States </a:t>
            </a:r>
            <a:r>
              <a:rPr lang="en-US" sz="2000" dirty="0">
                <a:solidFill>
                  <a:schemeClr val="bg1"/>
                </a:solidFill>
                <a:latin typeface="Aptos" panose="020B0004020202020204" pitchFamily="34" charset="0"/>
              </a:rPr>
              <a:t>to</a:t>
            </a:r>
            <a:r>
              <a:rPr lang="en-US" sz="2000" b="1" dirty="0">
                <a:solidFill>
                  <a:schemeClr val="bg1"/>
                </a:solidFill>
                <a:latin typeface="Aptos" panose="020B0004020202020204" pitchFamily="34" charset="0"/>
              </a:rPr>
              <a:t> </a:t>
            </a:r>
            <a:r>
              <a:rPr lang="en-US" altLang="en-US" sz="2000" dirty="0">
                <a:solidFill>
                  <a:schemeClr val="bg1"/>
                </a:solidFill>
                <a:latin typeface="Aptos" panose="020B0004020202020204" pitchFamily="34" charset="0"/>
              </a:rPr>
              <a:t>addresses the high rates of obesity and diet-related NCDs </a:t>
            </a:r>
            <a:r>
              <a:rPr lang="en-US" altLang="en-US" sz="2000" dirty="0">
                <a:solidFill>
                  <a:schemeClr val="bg1"/>
                </a:solidFill>
                <a:latin typeface="Aptos" panose="020B0004020202020204" pitchFamily="34" charset="0"/>
                <a:cs typeface="Times New Roman" panose="02020603050405020304" pitchFamily="18" charset="0"/>
              </a:rPr>
              <a:t>(WHO, 2026).</a:t>
            </a:r>
          </a:p>
          <a:p>
            <a:pPr marL="285750" indent="-285750" defTabSz="914400" eaLnBrk="0" fontAlgn="base" hangingPunct="0">
              <a:spcBef>
                <a:spcPct val="0"/>
              </a:spcBef>
              <a:spcAft>
                <a:spcPct val="0"/>
              </a:spcAft>
              <a:buFont typeface="Arial" panose="020B0604020202020204" pitchFamily="34" charset="0"/>
              <a:buChar char="•"/>
            </a:pPr>
            <a:r>
              <a:rPr lang="en-US" sz="2000" dirty="0">
                <a:solidFill>
                  <a:schemeClr val="bg1"/>
                </a:solidFill>
                <a:latin typeface="Aptos" panose="020B0004020202020204" pitchFamily="34" charset="0"/>
                <a:cs typeface="Times New Roman" panose="02020603050405020304" pitchFamily="18" charset="0"/>
              </a:rPr>
              <a:t>In UK, </a:t>
            </a:r>
            <a:r>
              <a:rPr lang="en-GB" sz="2000" dirty="0">
                <a:solidFill>
                  <a:schemeClr val="bg1"/>
                </a:solidFill>
                <a:latin typeface="Aptos" panose="020B0004020202020204" pitchFamily="34" charset="0"/>
              </a:rPr>
              <a:t>The </a:t>
            </a:r>
            <a:r>
              <a:rPr lang="en-GB" sz="2000" b="1" dirty="0">
                <a:solidFill>
                  <a:schemeClr val="bg1"/>
                </a:solidFill>
                <a:latin typeface="Aptos" panose="020B0004020202020204" pitchFamily="34" charset="0"/>
              </a:rPr>
              <a:t>Public Health Outcomes Framework (PHOF) </a:t>
            </a:r>
            <a:r>
              <a:rPr lang="en-GB" sz="2000" dirty="0">
                <a:solidFill>
                  <a:schemeClr val="bg1"/>
                </a:solidFill>
                <a:latin typeface="Aptos" panose="020B0004020202020204" pitchFamily="34" charset="0"/>
              </a:rPr>
              <a:t>contributes SDG 3 by:</a:t>
            </a:r>
          </a:p>
          <a:p>
            <a:pPr marL="342900" indent="-342900" defTabSz="914400" eaLnBrk="0" fontAlgn="base" hangingPunct="0">
              <a:spcBef>
                <a:spcPct val="0"/>
              </a:spcBef>
              <a:spcAft>
                <a:spcPct val="0"/>
              </a:spcAft>
              <a:buFont typeface="+mj-lt"/>
              <a:buAutoNum type="arabicPeriod"/>
            </a:pPr>
            <a:r>
              <a:rPr lang="en-GB" sz="2000" dirty="0">
                <a:solidFill>
                  <a:schemeClr val="bg1"/>
                </a:solidFill>
                <a:latin typeface="Aptos" panose="020B0004020202020204" pitchFamily="34" charset="0"/>
              </a:rPr>
              <a:t>Monitoring health inequalities</a:t>
            </a:r>
          </a:p>
          <a:p>
            <a:pPr marL="342900" indent="-342900" defTabSz="914400" eaLnBrk="0" fontAlgn="base" hangingPunct="0">
              <a:spcBef>
                <a:spcPct val="0"/>
              </a:spcBef>
              <a:spcAft>
                <a:spcPct val="0"/>
              </a:spcAft>
              <a:buFont typeface="+mj-lt"/>
              <a:buAutoNum type="arabicPeriod"/>
            </a:pPr>
            <a:r>
              <a:rPr lang="en-GB" sz="2000" dirty="0">
                <a:solidFill>
                  <a:schemeClr val="bg1"/>
                </a:solidFill>
                <a:latin typeface="Aptos" panose="020B0004020202020204" pitchFamily="34" charset="0"/>
              </a:rPr>
              <a:t>Tracking preventable causes of death (SDG 3.4).</a:t>
            </a:r>
          </a:p>
          <a:p>
            <a:pPr marL="342900" indent="-342900" defTabSz="914400" eaLnBrk="0" fontAlgn="base" hangingPunct="0">
              <a:spcBef>
                <a:spcPct val="0"/>
              </a:spcBef>
              <a:spcAft>
                <a:spcPct val="0"/>
              </a:spcAft>
              <a:buFont typeface="+mj-lt"/>
              <a:buAutoNum type="arabicPeriod"/>
            </a:pPr>
            <a:r>
              <a:rPr lang="en-GB" sz="2000" dirty="0">
                <a:solidFill>
                  <a:schemeClr val="bg1"/>
                </a:solidFill>
                <a:latin typeface="Aptos" panose="020B0004020202020204" pitchFamily="34" charset="0"/>
              </a:rPr>
              <a:t>Guiding public health services to make data-driven decisions: </a:t>
            </a:r>
            <a:r>
              <a:rPr lang="en-GB" sz="2000" b="1" dirty="0">
                <a:solidFill>
                  <a:schemeClr val="bg1"/>
                </a:solidFill>
                <a:latin typeface="Aptos" panose="020B0004020202020204" pitchFamily="34" charset="0"/>
              </a:rPr>
              <a:t>NHS CVDPREVENT.</a:t>
            </a:r>
          </a:p>
        </p:txBody>
      </p:sp>
    </p:spTree>
    <p:extLst>
      <p:ext uri="{BB962C8B-B14F-4D97-AF65-F5344CB8AC3E}">
        <p14:creationId xmlns:p14="http://schemas.microsoft.com/office/powerpoint/2010/main" val="4911860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B763E74-B111-4F0A-990A-DC546EDB6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59261977-BEC4-4705-BB60-C4C0C74711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E61F1EFE-E608-4FCB-8DBB-12FA3AC1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43" y="643464"/>
            <a:ext cx="6909336" cy="5571072"/>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useBgFill="1">
        <p:nvSpPr>
          <p:cNvPr id="17" name="Rectangle 16">
            <a:extLst>
              <a:ext uri="{FF2B5EF4-FFF2-40B4-BE49-F238E27FC236}">
                <a16:creationId xmlns:a16="http://schemas.microsoft.com/office/drawing/2014/main" id="{4C7DD595-7EA3-45FF-B181-2B606353F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071" y="809244"/>
            <a:ext cx="6583680" cy="5239512"/>
          </a:xfrm>
          <a:prstGeom prst="rect">
            <a:avLst/>
          </a:prstGeom>
          <a:ln w="6350" cap="sq" cmpd="sng" algn="ctr">
            <a:solidFill>
              <a:schemeClr val="tx1">
                <a:lumMod val="65000"/>
                <a:lumOff val="35000"/>
              </a:schemeClr>
            </a:solidFill>
            <a:prstDash val="solid"/>
            <a:miter lim="800000"/>
          </a:ln>
          <a:effectLst/>
        </p:spPr>
        <p:txBody>
          <a:bodyPr/>
          <a:lstStyle/>
          <a:p>
            <a:endParaRPr lang="en-GB"/>
          </a:p>
        </p:txBody>
      </p:sp>
      <p:sp>
        <p:nvSpPr>
          <p:cNvPr id="19" name="Rectangle 18">
            <a:extLst>
              <a:ext uri="{FF2B5EF4-FFF2-40B4-BE49-F238E27FC236}">
                <a16:creationId xmlns:a16="http://schemas.microsoft.com/office/drawing/2014/main" id="{848B10FE-6408-43F6-9A62-B98F2DB0FF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6971" y="-1"/>
            <a:ext cx="4025029" cy="6858000"/>
          </a:xfrm>
          <a:prstGeom prst="rect">
            <a:avLst/>
          </a:prstGeom>
          <a:blipFill dpi="0" rotWithShape="1">
            <a:blip r:embed="rId3">
              <a:alphaModFix amt="1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F3F6C66-D6D7-4A72-9928-967AEA400766}"/>
              </a:ext>
            </a:extLst>
          </p:cNvPr>
          <p:cNvSpPr>
            <a:spLocks noGrp="1"/>
          </p:cNvSpPr>
          <p:nvPr>
            <p:ph type="title"/>
          </p:nvPr>
        </p:nvSpPr>
        <p:spPr>
          <a:xfrm>
            <a:off x="8679853" y="770464"/>
            <a:ext cx="3207346" cy="5571071"/>
          </a:xfrm>
        </p:spPr>
        <p:txBody>
          <a:bodyPr>
            <a:normAutofit fontScale="90000"/>
          </a:bodyPr>
          <a:lstStyle/>
          <a:p>
            <a:pPr algn="ctr"/>
            <a:r>
              <a:rPr lang="en-US" sz="3600" b="1" dirty="0">
                <a:latin typeface="Aptos" panose="020B0004020202020204" pitchFamily="34" charset="0"/>
                <a:cs typeface="Arial" panose="020B0604020202020204" pitchFamily="34" charset="0"/>
              </a:rPr>
              <a:t>Integration of SDGs in HSC</a:t>
            </a:r>
            <a:br>
              <a:rPr lang="en-US" sz="3600" b="1" dirty="0">
                <a:latin typeface="Aptos" panose="020B0004020202020204" pitchFamily="34" charset="0"/>
                <a:cs typeface="Arial" panose="020B0604020202020204" pitchFamily="34" charset="0"/>
              </a:rPr>
            </a:br>
            <a:br>
              <a:rPr lang="en-US" sz="3600" b="1" dirty="0">
                <a:latin typeface="Aptos" panose="020B0004020202020204" pitchFamily="34" charset="0"/>
                <a:cs typeface="Arial" panose="020B0604020202020204" pitchFamily="34" charset="0"/>
              </a:rPr>
            </a:br>
            <a:r>
              <a:rPr lang="en-US" altLang="en-US" sz="2400" b="1" dirty="0">
                <a:latin typeface="Aptos" panose="020B0004020202020204" pitchFamily="34" charset="0"/>
                <a:cs typeface="Arial" panose="020B0604020202020204" pitchFamily="34" charset="0"/>
              </a:rPr>
              <a:t>SDGs </a:t>
            </a:r>
            <a:r>
              <a:rPr lang="en-US" altLang="en-US" sz="2400" dirty="0">
                <a:latin typeface="Aptos" panose="020B0004020202020204" pitchFamily="34" charset="0"/>
                <a:cs typeface="Arial" panose="020B0604020202020204" pitchFamily="34" charset="0"/>
              </a:rPr>
              <a:t>address inequality, health, education, climate change, and peace (United Nations, 2025).</a:t>
            </a:r>
            <a:br>
              <a:rPr lang="en-US" altLang="en-US" sz="2400" dirty="0">
                <a:latin typeface="Aptos" panose="020B0004020202020204" pitchFamily="34" charset="0"/>
                <a:cs typeface="Arial" panose="020B0604020202020204" pitchFamily="34" charset="0"/>
              </a:rPr>
            </a:br>
            <a:r>
              <a:rPr lang="en-US" altLang="en-US" sz="2400" dirty="0">
                <a:latin typeface="Aptos" panose="020B0004020202020204" pitchFamily="34" charset="0"/>
              </a:rPr>
              <a:t>SDG Target 3.4: Avoid death from preventable diseases</a:t>
            </a:r>
            <a:br>
              <a:rPr lang="en-US" altLang="en-US" sz="2400" dirty="0">
                <a:latin typeface="Aptos" panose="020B0004020202020204" pitchFamily="34" charset="0"/>
              </a:rPr>
            </a:br>
            <a:r>
              <a:rPr lang="en-US" altLang="en-US" sz="2400" b="1" dirty="0">
                <a:latin typeface="Aptos" panose="020B0004020202020204" pitchFamily="34" charset="0"/>
              </a:rPr>
              <a:t>NHS Long Term Plan; </a:t>
            </a:r>
            <a:r>
              <a:rPr lang="en-US" altLang="en-US" sz="2400" dirty="0">
                <a:latin typeface="Aptos" panose="020B0004020202020204" pitchFamily="34" charset="0"/>
              </a:rPr>
              <a:t>How</a:t>
            </a:r>
            <a:r>
              <a:rPr lang="en-US" altLang="en-US" sz="2400" b="1" dirty="0">
                <a:latin typeface="Aptos" panose="020B0004020202020204" pitchFamily="34" charset="0"/>
              </a:rPr>
              <a:t> </a:t>
            </a:r>
            <a:r>
              <a:rPr lang="en-US" altLang="en-US" sz="2400" dirty="0">
                <a:latin typeface="Aptos" panose="020B0004020202020204" pitchFamily="34" charset="0"/>
              </a:rPr>
              <a:t>UK will achieve this goal </a:t>
            </a:r>
            <a:br>
              <a:rPr lang="en-US" altLang="en-US" sz="2400" dirty="0">
                <a:latin typeface="Aptos" panose="020B0004020202020204" pitchFamily="34" charset="0"/>
              </a:rPr>
            </a:br>
            <a:r>
              <a:rPr lang="en-US" altLang="en-US" sz="2400" dirty="0">
                <a:latin typeface="Aptos" panose="020B0004020202020204" pitchFamily="34" charset="0"/>
                <a:cs typeface="Times New Roman" panose="02020603050405020304" pitchFamily="18" charset="0"/>
              </a:rPr>
              <a:t>(NHS England, 2025).</a:t>
            </a:r>
            <a:r>
              <a:rPr lang="en-US" altLang="en-US" sz="2400" dirty="0">
                <a:latin typeface="Aptos" panose="020B0004020202020204" pitchFamily="34" charset="0"/>
              </a:rPr>
              <a:t> </a:t>
            </a:r>
            <a:br>
              <a:rPr lang="en-US" altLang="en-US" sz="2400" dirty="0">
                <a:latin typeface="Aptos" panose="020B0004020202020204" pitchFamily="34" charset="0"/>
                <a:cs typeface="Arial" panose="020B0604020202020204" pitchFamily="34" charset="0"/>
              </a:rPr>
            </a:br>
            <a:endParaRPr lang="en-US" sz="2400" dirty="0">
              <a:solidFill>
                <a:srgbClr val="FFFFFF"/>
              </a:solidFill>
              <a:latin typeface="Aptos" panose="020B0004020202020204" pitchFamily="34" charset="0"/>
            </a:endParaRPr>
          </a:p>
        </p:txBody>
      </p:sp>
      <p:sp>
        <p:nvSpPr>
          <p:cNvPr id="9" name="TextBox 8">
            <a:extLst>
              <a:ext uri="{FF2B5EF4-FFF2-40B4-BE49-F238E27FC236}">
                <a16:creationId xmlns:a16="http://schemas.microsoft.com/office/drawing/2014/main" id="{AAB0A93E-0812-3B7F-A7C1-AED78F5FB6DE}"/>
              </a:ext>
            </a:extLst>
          </p:cNvPr>
          <p:cNvSpPr txBox="1"/>
          <p:nvPr/>
        </p:nvSpPr>
        <p:spPr>
          <a:xfrm>
            <a:off x="805976" y="5700146"/>
            <a:ext cx="3048000" cy="33855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(European Commission, 2025)</a:t>
            </a:r>
            <a:endParaRPr kumimoji="0" lang="en-US" altLang="en-US" sz="1600" b="0" i="0" u="none" strike="noStrike" cap="none" normalizeH="0" baseline="0" dirty="0">
              <a:ln>
                <a:noFill/>
              </a:ln>
              <a:solidFill>
                <a:schemeClr val="tx1"/>
              </a:solidFill>
              <a:effectLst/>
              <a:latin typeface="Aptos" panose="020B0004020202020204" pitchFamily="34" charset="0"/>
            </a:endParaRPr>
          </a:p>
        </p:txBody>
      </p:sp>
      <p:sp>
        <p:nvSpPr>
          <p:cNvPr id="14" name="TextBox 13">
            <a:extLst>
              <a:ext uri="{FF2B5EF4-FFF2-40B4-BE49-F238E27FC236}">
                <a16:creationId xmlns:a16="http://schemas.microsoft.com/office/drawing/2014/main" id="{FD9F43E0-ABCB-4599-9F6E-930296831D68}"/>
              </a:ext>
            </a:extLst>
          </p:cNvPr>
          <p:cNvSpPr txBox="1"/>
          <p:nvPr/>
        </p:nvSpPr>
        <p:spPr>
          <a:xfrm>
            <a:off x="914409" y="941333"/>
            <a:ext cx="6381125"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34" name="Picture 10" descr="SDG 3.4: Reduce Mortality from Non-Communicable Diseases and Promote Mental  Health | ICCROM | Our Collections Matter">
            <a:extLst>
              <a:ext uri="{FF2B5EF4-FFF2-40B4-BE49-F238E27FC236}">
                <a16:creationId xmlns:a16="http://schemas.microsoft.com/office/drawing/2014/main" id="{31ED0D68-F8E0-18EC-E996-5352498B2E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8753" y="1587664"/>
            <a:ext cx="2418726" cy="3553345"/>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B2BD8149-A8A5-9B8D-F5C2-9A77A7AEE744}"/>
              </a:ext>
            </a:extLst>
          </p:cNvPr>
          <p:cNvSpPr txBox="1"/>
          <p:nvPr/>
        </p:nvSpPr>
        <p:spPr>
          <a:xfrm>
            <a:off x="820192" y="858074"/>
            <a:ext cx="6282899" cy="646331"/>
          </a:xfrm>
          <a:prstGeom prst="rect">
            <a:avLst/>
          </a:prstGeom>
          <a:noFill/>
        </p:spPr>
        <p:txBody>
          <a:bodyPr wrap="square">
            <a:spAutoFit/>
          </a:bodyPr>
          <a:lstStyle/>
          <a:p>
            <a:pPr defTabSz="914400" eaLnBrk="0" fontAlgn="base" hangingPunct="0">
              <a:spcBef>
                <a:spcPct val="0"/>
              </a:spcBef>
              <a:spcAft>
                <a:spcPct val="0"/>
              </a:spcAft>
            </a:pPr>
            <a:r>
              <a:rPr kumimoji="0" lang="en-US" altLang="en-US" sz="1800" b="0" i="0" u="none" strike="noStrike" cap="none" normalizeH="0" baseline="0" dirty="0">
                <a:ln>
                  <a:noFill/>
                </a:ln>
                <a:solidFill>
                  <a:schemeClr val="tx1"/>
                </a:solidFill>
                <a:effectLst/>
                <a:latin typeface="Aptos" panose="020B0004020202020204" pitchFamily="34" charset="0"/>
              </a:rPr>
              <a:t>By </a:t>
            </a:r>
            <a:r>
              <a:rPr kumimoji="0" lang="en-US" altLang="en-US" sz="1800" b="1" i="0" u="none" strike="noStrike" cap="none" normalizeH="0" baseline="0" dirty="0">
                <a:ln>
                  <a:noFill/>
                </a:ln>
                <a:solidFill>
                  <a:schemeClr val="tx1"/>
                </a:solidFill>
                <a:effectLst/>
                <a:latin typeface="Aptos" panose="020B0004020202020204" pitchFamily="34" charset="0"/>
              </a:rPr>
              <a:t>2029</a:t>
            </a:r>
            <a:r>
              <a:rPr kumimoji="0" lang="en-US" altLang="en-US" sz="1800" b="0" i="0" u="none" strike="noStrike" cap="none" normalizeH="0" baseline="0" dirty="0">
                <a:ln>
                  <a:noFill/>
                </a:ln>
                <a:solidFill>
                  <a:schemeClr val="tx1"/>
                </a:solidFill>
                <a:effectLst/>
                <a:latin typeface="Aptos" panose="020B0004020202020204" pitchFamily="34" charset="0"/>
              </a:rPr>
              <a:t>, the NHS wants to help prevent over </a:t>
            </a:r>
            <a:r>
              <a:rPr kumimoji="0" lang="en-US" altLang="en-US" sz="1800" b="1" i="0" u="none" strike="noStrike" cap="none" normalizeH="0" baseline="0" dirty="0">
                <a:ln>
                  <a:noFill/>
                </a:ln>
                <a:solidFill>
                  <a:schemeClr val="tx1"/>
                </a:solidFill>
                <a:effectLst/>
                <a:latin typeface="Aptos" panose="020B0004020202020204" pitchFamily="34" charset="0"/>
              </a:rPr>
              <a:t>150,000 heart attacks, strokes, and dementia cases</a:t>
            </a:r>
            <a:r>
              <a:rPr kumimoji="0" lang="en-US" altLang="en-US" sz="1800" b="0" i="0" u="none" strike="noStrike" cap="none" normalizeH="0" baseline="0" dirty="0">
                <a:ln>
                  <a:noFill/>
                </a:ln>
                <a:solidFill>
                  <a:schemeClr val="tx1"/>
                </a:solidFill>
                <a:effectLst/>
                <a:latin typeface="Aptos" panose="020B0004020202020204" pitchFamily="34" charset="0"/>
              </a:rPr>
              <a:t>. </a:t>
            </a:r>
            <a:endParaRPr lang="en-US" altLang="en-US" sz="2800" dirty="0">
              <a:latin typeface="Aptos" panose="020B0004020202020204" pitchFamily="34" charset="0"/>
            </a:endParaRPr>
          </a:p>
        </p:txBody>
      </p:sp>
      <p:pic>
        <p:nvPicPr>
          <p:cNvPr id="1038" name="Picture 14" descr="CVDPREVENT">
            <a:extLst>
              <a:ext uri="{FF2B5EF4-FFF2-40B4-BE49-F238E27FC236}">
                <a16:creationId xmlns:a16="http://schemas.microsoft.com/office/drawing/2014/main" id="{E53585A9-6AFD-C2AE-E648-0B142E046F5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12953"/>
          <a:stretch>
            <a:fillRect/>
          </a:stretch>
        </p:blipFill>
        <p:spPr bwMode="auto">
          <a:xfrm>
            <a:off x="3922854" y="3751300"/>
            <a:ext cx="3195183" cy="206662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HS Health Check | Health and social care | Hampshire County Council">
            <a:extLst>
              <a:ext uri="{FF2B5EF4-FFF2-40B4-BE49-F238E27FC236}">
                <a16:creationId xmlns:a16="http://schemas.microsoft.com/office/drawing/2014/main" id="{13BD509C-AAC4-A20F-0C33-D89D1349C7C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6415" t="13726" r="6954" b="40589"/>
          <a:stretch>
            <a:fillRect/>
          </a:stretch>
        </p:blipFill>
        <p:spPr bwMode="auto">
          <a:xfrm>
            <a:off x="3828948" y="1704526"/>
            <a:ext cx="3274143" cy="172662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1DE4E56-EC88-7098-C5C7-E99B39196A9B}"/>
              </a:ext>
            </a:extLst>
          </p:cNvPr>
          <p:cNvSpPr txBox="1"/>
          <p:nvPr/>
        </p:nvSpPr>
        <p:spPr>
          <a:xfrm>
            <a:off x="3907908" y="5825933"/>
            <a:ext cx="1612490" cy="27561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(NHS England, 2025)</a:t>
            </a:r>
            <a:endParaRPr kumimoji="0" lang="en-US" altLang="en-US" sz="1200" b="0" i="0" u="none" strike="noStrike" cap="none" normalizeH="0" baseline="0" dirty="0">
              <a:ln>
                <a:noFill/>
              </a:ln>
              <a:solidFill>
                <a:schemeClr val="tx1"/>
              </a:solidFill>
              <a:effectLst/>
              <a:latin typeface="Aptos" panose="020B0004020202020204" pitchFamily="34" charset="0"/>
            </a:endParaRPr>
          </a:p>
        </p:txBody>
      </p:sp>
      <p:sp>
        <p:nvSpPr>
          <p:cNvPr id="8" name="TextBox 7">
            <a:extLst>
              <a:ext uri="{FF2B5EF4-FFF2-40B4-BE49-F238E27FC236}">
                <a16:creationId xmlns:a16="http://schemas.microsoft.com/office/drawing/2014/main" id="{7448FE44-6FDD-6ADC-AE02-A0561AD85093}"/>
              </a:ext>
            </a:extLst>
          </p:cNvPr>
          <p:cNvSpPr txBox="1"/>
          <p:nvPr/>
        </p:nvSpPr>
        <p:spPr>
          <a:xfrm>
            <a:off x="6012810" y="3474301"/>
            <a:ext cx="1090281" cy="276999"/>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(NHS, 2023)</a:t>
            </a:r>
            <a:endParaRPr kumimoji="0" lang="en-US" altLang="en-US" sz="1200" b="0" i="0" u="none" strike="noStrike" cap="none" normalizeH="0" baseline="0" dirty="0">
              <a:ln>
                <a:noFill/>
              </a:ln>
              <a:solidFill>
                <a:schemeClr val="tx1"/>
              </a:solidFill>
              <a:effectLst/>
              <a:latin typeface="Aptos" panose="020B0004020202020204" pitchFamily="34" charset="0"/>
            </a:endParaRPr>
          </a:p>
        </p:txBody>
      </p:sp>
    </p:spTree>
    <p:extLst>
      <p:ext uri="{BB962C8B-B14F-4D97-AF65-F5344CB8AC3E}">
        <p14:creationId xmlns:p14="http://schemas.microsoft.com/office/powerpoint/2010/main" val="411277295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8CC880-A41E-393B-CB18-66AAE04BA4C9}"/>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E4EFCCD0-4EDC-19D6-D004-DC4E803A7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D2E55F2-6395-2D6E-B464-AB1CE0014C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A9CD87CB-7624-8E5E-A9AB-6B8D7FE52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43" y="643464"/>
            <a:ext cx="6909336" cy="5571072"/>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useBgFill="1">
        <p:nvSpPr>
          <p:cNvPr id="17" name="Rectangle 16">
            <a:extLst>
              <a:ext uri="{FF2B5EF4-FFF2-40B4-BE49-F238E27FC236}">
                <a16:creationId xmlns:a16="http://schemas.microsoft.com/office/drawing/2014/main" id="{14B7F4C3-6E01-B0DB-C38F-ECED62E6E8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071" y="809244"/>
            <a:ext cx="6583680" cy="5239512"/>
          </a:xfrm>
          <a:prstGeom prst="rect">
            <a:avLst/>
          </a:prstGeom>
          <a:ln w="6350" cap="sq" cmpd="sng" algn="ctr">
            <a:solidFill>
              <a:schemeClr val="tx1">
                <a:lumMod val="65000"/>
                <a:lumOff val="35000"/>
              </a:schemeClr>
            </a:solidFill>
            <a:prstDash val="solid"/>
            <a:miter lim="800000"/>
          </a:ln>
          <a:effectLst/>
        </p:spPr>
        <p:txBody>
          <a:bodyPr/>
          <a:lstStyle/>
          <a:p>
            <a:endParaRPr lang="en-GB"/>
          </a:p>
        </p:txBody>
      </p:sp>
      <p:sp>
        <p:nvSpPr>
          <p:cNvPr id="19" name="Rectangle 18">
            <a:extLst>
              <a:ext uri="{FF2B5EF4-FFF2-40B4-BE49-F238E27FC236}">
                <a16:creationId xmlns:a16="http://schemas.microsoft.com/office/drawing/2014/main" id="{EC810BE6-CF7F-3902-F35C-74B22610C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6971" y="-1"/>
            <a:ext cx="4025029" cy="6858000"/>
          </a:xfrm>
          <a:prstGeom prst="rect">
            <a:avLst/>
          </a:prstGeom>
          <a:blipFill dpi="0" rotWithShape="1">
            <a:blip r:embed="rId3">
              <a:alphaModFix amt="1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BD42F61-D2C2-0651-CB35-562F1425A44F}"/>
              </a:ext>
            </a:extLst>
          </p:cNvPr>
          <p:cNvSpPr>
            <a:spLocks noGrp="1"/>
          </p:cNvSpPr>
          <p:nvPr>
            <p:ph type="title"/>
          </p:nvPr>
        </p:nvSpPr>
        <p:spPr>
          <a:xfrm>
            <a:off x="8626428" y="1125999"/>
            <a:ext cx="3207346" cy="4731177"/>
          </a:xfrm>
        </p:spPr>
        <p:txBody>
          <a:bodyPr>
            <a:normAutofit/>
          </a:bodyPr>
          <a:lstStyle/>
          <a:p>
            <a:pPr algn="ctr" eaLnBrk="0" fontAlgn="base" hangingPunct="0">
              <a:lnSpc>
                <a:spcPct val="100000"/>
              </a:lnSpc>
              <a:spcAft>
                <a:spcPct val="0"/>
              </a:spcAft>
            </a:pPr>
            <a:r>
              <a:rPr lang="en-US" sz="3600" b="1" dirty="0">
                <a:latin typeface="Aptos" panose="020B0004020202020204" pitchFamily="34" charset="0"/>
                <a:cs typeface="Arial" panose="020B0604020202020204" pitchFamily="34" charset="0"/>
              </a:rPr>
              <a:t>Impact</a:t>
            </a:r>
            <a:br>
              <a:rPr lang="en-US" sz="3600" b="1" dirty="0">
                <a:latin typeface="Aptos" panose="020B0004020202020204" pitchFamily="34" charset="0"/>
                <a:cs typeface="Arial" panose="020B0604020202020204" pitchFamily="34" charset="0"/>
              </a:rPr>
            </a:br>
            <a:r>
              <a:rPr lang="en-US" altLang="en-US" sz="2000" dirty="0">
                <a:latin typeface="Aptos" panose="020B0004020202020204" pitchFamily="34" charset="0"/>
              </a:rPr>
              <a:t>NCDs the biggest causes of death worldwide.</a:t>
            </a:r>
            <a:br>
              <a:rPr lang="en-US" altLang="en-US" sz="2000" dirty="0">
                <a:latin typeface="Aptos" panose="020B0004020202020204" pitchFamily="34" charset="0"/>
              </a:rPr>
            </a:br>
            <a:r>
              <a:rPr lang="en-US" altLang="en-US" sz="2000" dirty="0">
                <a:latin typeface="Aptos" panose="020B0004020202020204" pitchFamily="34" charset="0"/>
              </a:rPr>
              <a:t>NCDs cause premature deaths before the age of 70.  </a:t>
            </a:r>
            <a:br>
              <a:rPr lang="en-US" altLang="en-US" sz="2000" dirty="0">
                <a:latin typeface="Aptos" panose="020B0004020202020204" pitchFamily="34" charset="0"/>
              </a:rPr>
            </a:br>
            <a:r>
              <a:rPr lang="en-US" altLang="en-US" sz="2000" dirty="0">
                <a:latin typeface="Aptos" panose="020B0004020202020204" pitchFamily="34" charset="0"/>
              </a:rPr>
              <a:t>More than </a:t>
            </a:r>
            <a:r>
              <a:rPr lang="en-US" altLang="en-US" sz="2000" b="1" dirty="0">
                <a:latin typeface="Aptos" panose="020B0004020202020204" pitchFamily="34" charset="0"/>
              </a:rPr>
              <a:t>19 million people </a:t>
            </a:r>
            <a:r>
              <a:rPr lang="en-US" altLang="en-US" sz="2000" dirty="0">
                <a:latin typeface="Aptos" panose="020B0004020202020204" pitchFamily="34" charset="0"/>
              </a:rPr>
              <a:t>per year,  died by Cardiovascular Disease (PHE</a:t>
            </a:r>
            <a:r>
              <a:rPr lang="en-US" altLang="en-US" sz="2000" dirty="0">
                <a:latin typeface="Aptos" panose="020B0004020202020204" pitchFamily="34" charset="0"/>
                <a:cs typeface="Times New Roman" panose="02020603050405020304" pitchFamily="18" charset="0"/>
              </a:rPr>
              <a:t>, 2019)</a:t>
            </a:r>
            <a:r>
              <a:rPr lang="en-GB" altLang="en-US" sz="2000" dirty="0">
                <a:latin typeface="Aptos" panose="020B0004020202020204" pitchFamily="34" charset="0"/>
                <a:cs typeface="Times New Roman" panose="02020603050405020304" pitchFamily="18" charset="0"/>
              </a:rPr>
              <a:t>.</a:t>
            </a:r>
            <a:endParaRPr lang="en-US" sz="2000" dirty="0">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EA5E1109-41AE-AF16-C2A4-7B587E9DF5E5}"/>
              </a:ext>
            </a:extLst>
          </p:cNvPr>
          <p:cNvSpPr txBox="1"/>
          <p:nvPr/>
        </p:nvSpPr>
        <p:spPr>
          <a:xfrm>
            <a:off x="914409" y="941333"/>
            <a:ext cx="6381125"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3074" name="Picture 2">
            <a:extLst>
              <a:ext uri="{FF2B5EF4-FFF2-40B4-BE49-F238E27FC236}">
                <a16:creationId xmlns:a16="http://schemas.microsoft.com/office/drawing/2014/main" id="{F18A928D-DD05-3337-73D3-3F39267980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5931" y="854899"/>
            <a:ext cx="4168741" cy="302215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D185C89-D19E-B0E2-3E3F-BDFAF0A62853}"/>
              </a:ext>
            </a:extLst>
          </p:cNvPr>
          <p:cNvSpPr txBox="1"/>
          <p:nvPr/>
        </p:nvSpPr>
        <p:spPr>
          <a:xfrm>
            <a:off x="4217143" y="6214536"/>
            <a:ext cx="3243072" cy="369332"/>
          </a:xfrm>
          <a:prstGeom prst="rect">
            <a:avLst/>
          </a:prstGeom>
          <a:noFill/>
        </p:spPr>
        <p:txBody>
          <a:bodyPr wrap="square">
            <a:spAutoFit/>
          </a:bodyPr>
          <a:lstStyle/>
          <a:p>
            <a:r>
              <a:rPr kumimoji="0" lang="en-US" altLang="en-US" sz="180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(PHE, 2019)</a:t>
            </a:r>
            <a:endParaRPr lang="en-GB" dirty="0">
              <a:latin typeface="Aptos" panose="020B0004020202020204" pitchFamily="34" charset="0"/>
            </a:endParaRPr>
          </a:p>
        </p:txBody>
      </p:sp>
      <p:pic>
        <p:nvPicPr>
          <p:cNvPr id="3077" name="Picture 5">
            <a:extLst>
              <a:ext uri="{FF2B5EF4-FFF2-40B4-BE49-F238E27FC236}">
                <a16:creationId xmlns:a16="http://schemas.microsoft.com/office/drawing/2014/main" id="{B26CE04A-7B58-A837-9E50-DF21E78D188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83593" y="3239981"/>
            <a:ext cx="3906158" cy="2763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3662170"/>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B33DB-43A6-D171-81A8-E64FFE23B60E}"/>
              </a:ext>
            </a:extLst>
          </p:cNvPr>
          <p:cNvSpPr>
            <a:spLocks noGrp="1"/>
          </p:cNvSpPr>
          <p:nvPr>
            <p:ph type="title"/>
          </p:nvPr>
        </p:nvSpPr>
        <p:spPr>
          <a:xfrm>
            <a:off x="2016831" y="543255"/>
            <a:ext cx="7762240" cy="733505"/>
          </a:xfrm>
        </p:spPr>
        <p:txBody>
          <a:bodyPr>
            <a:normAutofit/>
          </a:bodyPr>
          <a:lstStyle/>
          <a:p>
            <a:pPr algn="ctr"/>
            <a:r>
              <a:rPr lang="en-US" sz="3600" b="1" dirty="0">
                <a:latin typeface="Aptos" panose="020B0004020202020204" pitchFamily="34" charset="0"/>
              </a:rPr>
              <a:t>Health Belief Model</a:t>
            </a:r>
            <a:endParaRPr lang="en-GB" sz="3600" b="1" dirty="0">
              <a:latin typeface="Aptos" panose="020B0004020202020204" pitchFamily="34" charset="0"/>
            </a:endParaRPr>
          </a:p>
        </p:txBody>
      </p:sp>
      <p:pic>
        <p:nvPicPr>
          <p:cNvPr id="4102" name="Picture 6" descr="1.03 health belief model">
            <a:extLst>
              <a:ext uri="{FF2B5EF4-FFF2-40B4-BE49-F238E27FC236}">
                <a16:creationId xmlns:a16="http://schemas.microsoft.com/office/drawing/2014/main" id="{83775673-68B2-A433-EE87-9B0A96B316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0352" y="1846833"/>
            <a:ext cx="3642020" cy="345484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Diagram 2">
            <a:extLst>
              <a:ext uri="{FF2B5EF4-FFF2-40B4-BE49-F238E27FC236}">
                <a16:creationId xmlns:a16="http://schemas.microsoft.com/office/drawing/2014/main" id="{9382A48F-E3D1-14D4-E5B3-01D48EDBF469}"/>
              </a:ext>
            </a:extLst>
          </p:cNvPr>
          <p:cNvGraphicFramePr/>
          <p:nvPr>
            <p:extLst>
              <p:ext uri="{D42A27DB-BD31-4B8C-83A1-F6EECF244321}">
                <p14:modId xmlns:p14="http://schemas.microsoft.com/office/powerpoint/2010/main" val="4081094489"/>
              </p:ext>
            </p:extLst>
          </p:nvPr>
        </p:nvGraphicFramePr>
        <p:xfrm>
          <a:off x="789172" y="1319738"/>
          <a:ext cx="6944954" cy="43634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1">
            <a:extLst>
              <a:ext uri="{FF2B5EF4-FFF2-40B4-BE49-F238E27FC236}">
                <a16:creationId xmlns:a16="http://schemas.microsoft.com/office/drawing/2014/main" id="{59DCDA62-153E-CA0C-E25E-7CA834CA59C8}"/>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2">
            <a:extLst>
              <a:ext uri="{FF2B5EF4-FFF2-40B4-BE49-F238E27FC236}">
                <a16:creationId xmlns:a16="http://schemas.microsoft.com/office/drawing/2014/main" id="{5BA6190A-CAC9-0B42-16B6-BF0006987AF3}"/>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2F39CA7D-CF7D-0AB0-719D-286857F3532E}"/>
              </a:ext>
            </a:extLst>
          </p:cNvPr>
          <p:cNvSpPr txBox="1"/>
          <p:nvPr/>
        </p:nvSpPr>
        <p:spPr>
          <a:xfrm>
            <a:off x="3548547" y="5871746"/>
            <a:ext cx="5467927" cy="338554"/>
          </a:xfrm>
          <a:prstGeom prst="rect">
            <a:avLst/>
          </a:prstGeom>
          <a:noFill/>
        </p:spPr>
        <p:txBody>
          <a:bodyPr wrap="square">
            <a:spAutoFit/>
          </a:bodyPr>
          <a:lstStyle/>
          <a:p>
            <a:pPr defTabSz="914400" eaLnBrk="0" fontAlgn="base" hangingPunct="0">
              <a:spcBef>
                <a:spcPct val="0"/>
              </a:spcBef>
              <a:spcAft>
                <a:spcPct val="0"/>
              </a:spcAft>
            </a:pPr>
            <a:r>
              <a:rPr lang="en-US" altLang="en-US" sz="1600" dirty="0">
                <a:latin typeface="Aptos" panose="020B0004020202020204" pitchFamily="34" charset="0"/>
                <a:cs typeface="Times New Roman" panose="02020603050405020304" pitchFamily="18" charset="0"/>
              </a:rPr>
              <a:t>(Conner and Norman, 2019a;</a:t>
            </a:r>
            <a:r>
              <a:rPr lang="en-US" altLang="en-US" sz="1600" dirty="0">
                <a:latin typeface="Aptos" panose="020B0004020202020204" pitchFamily="34" charset="0"/>
              </a:rPr>
              <a:t> </a:t>
            </a:r>
            <a:r>
              <a:rPr kumimoji="0" lang="en-US" altLang="en-US" sz="160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Conner and Norman, 2019b)</a:t>
            </a:r>
            <a:endParaRPr kumimoji="0" lang="en-US" altLang="en-US" sz="1600" b="0" i="0" u="none" strike="noStrike" cap="none" normalizeH="0" baseline="0" dirty="0">
              <a:ln>
                <a:noFill/>
              </a:ln>
              <a:solidFill>
                <a:schemeClr val="tx1"/>
              </a:solidFill>
              <a:effectLst/>
              <a:latin typeface="Aptos" panose="020B0004020202020204" pitchFamily="34" charset="0"/>
            </a:endParaRPr>
          </a:p>
        </p:txBody>
      </p:sp>
    </p:spTree>
    <p:extLst>
      <p:ext uri="{BB962C8B-B14F-4D97-AF65-F5344CB8AC3E}">
        <p14:creationId xmlns:p14="http://schemas.microsoft.com/office/powerpoint/2010/main" val="2384388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ED50E-8BC2-53C2-D9E5-AA1323734D27}"/>
              </a:ext>
            </a:extLst>
          </p:cNvPr>
          <p:cNvSpPr>
            <a:spLocks noGrp="1"/>
          </p:cNvSpPr>
          <p:nvPr>
            <p:ph type="title"/>
          </p:nvPr>
        </p:nvSpPr>
        <p:spPr>
          <a:xfrm>
            <a:off x="566291" y="588853"/>
            <a:ext cx="5428671" cy="815567"/>
          </a:xfrm>
        </p:spPr>
        <p:txBody>
          <a:bodyPr>
            <a:normAutofit/>
          </a:bodyPr>
          <a:lstStyle/>
          <a:p>
            <a:pPr algn="ctr"/>
            <a:r>
              <a:rPr lang="en-US" sz="3600" b="1" dirty="0">
                <a:latin typeface="Aptos" panose="020B0004020202020204" pitchFamily="34" charset="0"/>
              </a:rPr>
              <a:t>HBM: Preventing CVDs</a:t>
            </a:r>
            <a:endParaRPr lang="en-GB" sz="2800" dirty="0">
              <a:latin typeface="Aptos" panose="020B0004020202020204" pitchFamily="34" charset="0"/>
            </a:endParaRPr>
          </a:p>
        </p:txBody>
      </p:sp>
      <p:graphicFrame>
        <p:nvGraphicFramePr>
          <p:cNvPr id="3" name="Diagram 2">
            <a:extLst>
              <a:ext uri="{FF2B5EF4-FFF2-40B4-BE49-F238E27FC236}">
                <a16:creationId xmlns:a16="http://schemas.microsoft.com/office/drawing/2014/main" id="{4E071CC8-90AD-4087-CAB2-89C5C0FE812B}"/>
              </a:ext>
            </a:extLst>
          </p:cNvPr>
          <p:cNvGraphicFramePr/>
          <p:nvPr>
            <p:extLst>
              <p:ext uri="{D42A27DB-BD31-4B8C-83A1-F6EECF244321}">
                <p14:modId xmlns:p14="http://schemas.microsoft.com/office/powerpoint/2010/main" val="3486463465"/>
              </p:ext>
            </p:extLst>
          </p:nvPr>
        </p:nvGraphicFramePr>
        <p:xfrm>
          <a:off x="5653810" y="1095471"/>
          <a:ext cx="6168736" cy="46670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133D195-83DF-6C44-E157-4EFB4C99D049}"/>
              </a:ext>
            </a:extLst>
          </p:cNvPr>
          <p:cNvSpPr txBox="1"/>
          <p:nvPr/>
        </p:nvSpPr>
        <p:spPr>
          <a:xfrm>
            <a:off x="667329" y="1720536"/>
            <a:ext cx="4865253" cy="1785104"/>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defTabSz="914400" eaLnBrk="0" fontAlgn="base" hangingPunct="0">
              <a:spcBef>
                <a:spcPct val="0"/>
              </a:spcBef>
              <a:spcAft>
                <a:spcPct val="0"/>
              </a:spcAft>
            </a:pPr>
            <a:r>
              <a:rPr kumimoji="0" lang="en-US" altLang="en-US" sz="2000" b="1" i="0" u="none" strike="noStrike" cap="none" normalizeH="0" baseline="0" dirty="0">
                <a:ln>
                  <a:noFill/>
                </a:ln>
                <a:solidFill>
                  <a:schemeClr val="bg1"/>
                </a:solidFill>
                <a:effectLst/>
                <a:latin typeface="Aptos" panose="020B0004020202020204" pitchFamily="34" charset="0"/>
              </a:rPr>
              <a:t>Practice implications: </a:t>
            </a:r>
          </a:p>
          <a:p>
            <a:pPr marL="342900" indent="-342900" defTabSz="914400" eaLnBrk="0" fontAlgn="base" hangingPunct="0">
              <a:spcBef>
                <a:spcPct val="0"/>
              </a:spcBef>
              <a:spcAft>
                <a:spcPct val="0"/>
              </a:spcAft>
              <a:buFont typeface="+mj-lt"/>
              <a:buAutoNum type="arabicPeriod"/>
            </a:pPr>
            <a:r>
              <a:rPr lang="en-US" altLang="en-US" dirty="0">
                <a:solidFill>
                  <a:schemeClr val="bg1"/>
                </a:solidFill>
                <a:latin typeface="Aptos" panose="020B0004020202020204" pitchFamily="34" charset="0"/>
              </a:rPr>
              <a:t>H</a:t>
            </a:r>
            <a:r>
              <a:rPr kumimoji="0" lang="en-US" altLang="en-US" b="0" i="0" u="none" strike="noStrike" cap="none" normalizeH="0" baseline="0" dirty="0">
                <a:ln>
                  <a:noFill/>
                </a:ln>
                <a:solidFill>
                  <a:schemeClr val="bg1"/>
                </a:solidFill>
                <a:effectLst/>
                <a:latin typeface="Aptos" panose="020B0004020202020204" pitchFamily="34" charset="0"/>
              </a:rPr>
              <a:t>ealth education </a:t>
            </a:r>
            <a:r>
              <a:rPr lang="en-US" altLang="en-US" dirty="0">
                <a:solidFill>
                  <a:schemeClr val="bg1"/>
                </a:solidFill>
                <a:latin typeface="Aptos" panose="020B0004020202020204" pitchFamily="34" charset="0"/>
              </a:rPr>
              <a:t>aims to change </a:t>
            </a:r>
            <a:r>
              <a:rPr kumimoji="0" lang="en-US" altLang="en-US" b="0" i="0" u="none" strike="noStrike" cap="none" normalizeH="0" baseline="0" dirty="0">
                <a:ln>
                  <a:noFill/>
                </a:ln>
                <a:solidFill>
                  <a:schemeClr val="bg1"/>
                </a:solidFill>
                <a:effectLst/>
                <a:latin typeface="Aptos" panose="020B0004020202020204" pitchFamily="34" charset="0"/>
              </a:rPr>
              <a:t>sedentary  and unhealthy lifestyle. </a:t>
            </a:r>
          </a:p>
          <a:p>
            <a:pPr marL="342900" indent="-342900" defTabSz="914400" eaLnBrk="0" fontAlgn="base" hangingPunct="0">
              <a:spcBef>
                <a:spcPct val="0"/>
              </a:spcBef>
              <a:spcAft>
                <a:spcPct val="0"/>
              </a:spcAft>
              <a:buFont typeface="+mj-lt"/>
              <a:buAutoNum type="arabicPeriod"/>
            </a:pPr>
            <a:r>
              <a:rPr lang="en-US" altLang="en-US" dirty="0">
                <a:solidFill>
                  <a:schemeClr val="bg1"/>
                </a:solidFill>
                <a:latin typeface="Aptos" panose="020B0004020202020204" pitchFamily="34" charset="0"/>
              </a:rPr>
              <a:t>H</a:t>
            </a:r>
            <a:r>
              <a:rPr kumimoji="0" lang="en-US" altLang="en-US" b="0" i="0" u="none" strike="noStrike" cap="none" normalizeH="0" baseline="0" dirty="0">
                <a:ln>
                  <a:noFill/>
                </a:ln>
                <a:solidFill>
                  <a:schemeClr val="bg1"/>
                </a:solidFill>
                <a:effectLst/>
                <a:latin typeface="Aptos" panose="020B0004020202020204" pitchFamily="34" charset="0"/>
              </a:rPr>
              <a:t>ealth education based on HBM  </a:t>
            </a:r>
            <a:r>
              <a:rPr lang="en-US" altLang="en-US" dirty="0">
                <a:solidFill>
                  <a:schemeClr val="bg1"/>
                </a:solidFill>
                <a:latin typeface="Aptos" panose="020B0004020202020204" pitchFamily="34" charset="0"/>
              </a:rPr>
              <a:t>helps in </a:t>
            </a:r>
            <a:r>
              <a:rPr kumimoji="0" lang="en-US" altLang="en-US" b="0" i="0" u="none" strike="noStrike" cap="none" normalizeH="0" baseline="0" dirty="0">
                <a:ln>
                  <a:noFill/>
                </a:ln>
                <a:solidFill>
                  <a:schemeClr val="bg1"/>
                </a:solidFill>
                <a:effectLst/>
                <a:latin typeface="Aptos" panose="020B0004020202020204" pitchFamily="34" charset="0"/>
              </a:rPr>
              <a:t>overcoming </a:t>
            </a:r>
            <a:r>
              <a:rPr lang="en-US" altLang="en-US" dirty="0">
                <a:solidFill>
                  <a:schemeClr val="bg1"/>
                </a:solidFill>
                <a:latin typeface="Aptos" panose="020B0004020202020204" pitchFamily="34" charset="0"/>
              </a:rPr>
              <a:t>challenges and </a:t>
            </a:r>
            <a:r>
              <a:rPr kumimoji="0" lang="en-US" altLang="en-US" b="0" i="0" u="none" strike="noStrike" cap="none" normalizeH="0" baseline="0" dirty="0">
                <a:ln>
                  <a:noFill/>
                </a:ln>
                <a:solidFill>
                  <a:schemeClr val="bg1"/>
                </a:solidFill>
                <a:effectLst/>
                <a:latin typeface="Aptos" panose="020B0004020202020204" pitchFamily="34" charset="0"/>
              </a:rPr>
              <a:t>changing behaviour</a:t>
            </a:r>
            <a:r>
              <a:rPr lang="en-US" altLang="en-US" dirty="0">
                <a:solidFill>
                  <a:schemeClr val="bg1"/>
                </a:solidFill>
                <a:latin typeface="Aptos" panose="020B0004020202020204" pitchFamily="34" charset="0"/>
              </a:rPr>
              <a:t> </a:t>
            </a:r>
            <a:r>
              <a:rPr lang="en-US" altLang="en-US" dirty="0">
                <a:solidFill>
                  <a:schemeClr val="bg1"/>
                </a:solidFill>
                <a:latin typeface="Aptos" panose="020B0004020202020204" pitchFamily="34" charset="0"/>
                <a:cs typeface="Times New Roman" panose="02020603050405020304" pitchFamily="18" charset="0"/>
              </a:rPr>
              <a:t>(Wang </a:t>
            </a:r>
            <a:r>
              <a:rPr lang="en-US" altLang="en-US" i="1" dirty="0">
                <a:solidFill>
                  <a:schemeClr val="bg1"/>
                </a:solidFill>
                <a:latin typeface="Aptos" panose="020B0004020202020204" pitchFamily="34" charset="0"/>
                <a:cs typeface="Times New Roman" panose="02020603050405020304" pitchFamily="18" charset="0"/>
              </a:rPr>
              <a:t>et al.</a:t>
            </a:r>
            <a:r>
              <a:rPr lang="en-US" altLang="en-US" dirty="0">
                <a:solidFill>
                  <a:schemeClr val="bg1"/>
                </a:solidFill>
                <a:latin typeface="Aptos" panose="020B0004020202020204" pitchFamily="34" charset="0"/>
                <a:cs typeface="Times New Roman" panose="02020603050405020304" pitchFamily="18" charset="0"/>
              </a:rPr>
              <a:t>, 2024).</a:t>
            </a:r>
          </a:p>
        </p:txBody>
      </p:sp>
      <p:sp>
        <p:nvSpPr>
          <p:cNvPr id="7" name="TextBox 6">
            <a:extLst>
              <a:ext uri="{FF2B5EF4-FFF2-40B4-BE49-F238E27FC236}">
                <a16:creationId xmlns:a16="http://schemas.microsoft.com/office/drawing/2014/main" id="{EB684D99-B06C-848A-93E5-F107AAEC5311}"/>
              </a:ext>
            </a:extLst>
          </p:cNvPr>
          <p:cNvSpPr txBox="1"/>
          <p:nvPr/>
        </p:nvSpPr>
        <p:spPr>
          <a:xfrm>
            <a:off x="7610764" y="5846276"/>
            <a:ext cx="2909454" cy="338554"/>
          </a:xfrm>
          <a:prstGeom prst="rect">
            <a:avLst/>
          </a:prstGeom>
          <a:noFill/>
        </p:spPr>
        <p:txBody>
          <a:bodyPr wrap="square" rtlCol="0">
            <a:spAutoFit/>
          </a:bodyPr>
          <a:lstStyle/>
          <a:p>
            <a:r>
              <a:rPr lang="en-US" altLang="en-US" sz="1600" dirty="0">
                <a:latin typeface="Aptos" panose="020B0004020202020204" pitchFamily="34" charset="0"/>
                <a:cs typeface="Times New Roman" panose="02020603050405020304" pitchFamily="18" charset="0"/>
              </a:rPr>
              <a:t>(Fatemeh Fatahian </a:t>
            </a:r>
            <a:r>
              <a:rPr lang="en-US" altLang="en-US" sz="1600" i="1" dirty="0">
                <a:latin typeface="Aptos" panose="020B0004020202020204" pitchFamily="34" charset="0"/>
                <a:cs typeface="Times New Roman" panose="02020603050405020304" pitchFamily="18" charset="0"/>
              </a:rPr>
              <a:t>et al.</a:t>
            </a:r>
            <a:r>
              <a:rPr lang="en-US" altLang="en-US" sz="1600" dirty="0">
                <a:latin typeface="Aptos" panose="020B0004020202020204" pitchFamily="34" charset="0"/>
                <a:cs typeface="Times New Roman" panose="02020603050405020304" pitchFamily="18" charset="0"/>
              </a:rPr>
              <a:t>, 2024)</a:t>
            </a:r>
            <a:endParaRPr lang="en-GB" sz="1600" dirty="0"/>
          </a:p>
        </p:txBody>
      </p:sp>
      <p:pic>
        <p:nvPicPr>
          <p:cNvPr id="8" name="Picture 3">
            <a:extLst>
              <a:ext uri="{FF2B5EF4-FFF2-40B4-BE49-F238E27FC236}">
                <a16:creationId xmlns:a16="http://schemas.microsoft.com/office/drawing/2014/main" id="{9F9BE13B-86BC-9864-3BAE-F277140D022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23934" y="3647563"/>
            <a:ext cx="3195779" cy="213051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A560517-CFA4-397B-26B4-543A8F3B4151}"/>
              </a:ext>
            </a:extLst>
          </p:cNvPr>
          <p:cNvSpPr txBox="1"/>
          <p:nvPr/>
        </p:nvSpPr>
        <p:spPr>
          <a:xfrm>
            <a:off x="861983" y="5846276"/>
            <a:ext cx="2519680"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Aptos" panose="020B0004020202020204" pitchFamily="34" charset="0"/>
                <a:cs typeface="Times New Roman" panose="02020603050405020304" pitchFamily="18" charset="0"/>
              </a:rPr>
              <a:t>(Public Health England, 2019)</a:t>
            </a:r>
            <a:endParaRPr kumimoji="0" lang="en-US" altLang="en-US" sz="1400" b="0" i="0" u="none" strike="noStrike" cap="none" normalizeH="0" baseline="0" dirty="0">
              <a:ln>
                <a:noFill/>
              </a:ln>
              <a:effectLst/>
              <a:latin typeface="Aptos" panose="020B0004020202020204" pitchFamily="34" charset="0"/>
            </a:endParaRPr>
          </a:p>
        </p:txBody>
      </p:sp>
      <p:pic>
        <p:nvPicPr>
          <p:cNvPr id="10" name="Picture 7" descr="Eatwell Guide: How to eat a healthy balanced diet | NHS inform">
            <a:extLst>
              <a:ext uri="{FF2B5EF4-FFF2-40B4-BE49-F238E27FC236}">
                <a16:creationId xmlns:a16="http://schemas.microsoft.com/office/drawing/2014/main" id="{39D8B906-C03B-564A-ED3F-05D8C82BB5A3}"/>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7873" r="7564"/>
          <a:stretch>
            <a:fillRect/>
          </a:stretch>
        </p:blipFill>
        <p:spPr bwMode="auto">
          <a:xfrm>
            <a:off x="3825570" y="3863152"/>
            <a:ext cx="2270430" cy="185798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54F6B427-5E73-F7C7-6460-A062E59D404F}"/>
              </a:ext>
            </a:extLst>
          </p:cNvPr>
          <p:cNvSpPr txBox="1"/>
          <p:nvPr/>
        </p:nvSpPr>
        <p:spPr>
          <a:xfrm>
            <a:off x="4323181" y="5784302"/>
            <a:ext cx="1524000"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Aptos" panose="020B0004020202020204" pitchFamily="34" charset="0"/>
                <a:cs typeface="Times New Roman" panose="02020603050405020304" pitchFamily="18" charset="0"/>
              </a:rPr>
              <a:t>(NHS, 2022)</a:t>
            </a:r>
            <a:endParaRPr kumimoji="0" lang="en-US" altLang="en-US" sz="1400" b="0" i="0" u="none" strike="noStrike" cap="none" normalizeH="0" baseline="0" dirty="0">
              <a:ln>
                <a:noFill/>
              </a:ln>
              <a:effectLst/>
              <a:latin typeface="Aptos" panose="020B0004020202020204" pitchFamily="34" charset="0"/>
            </a:endParaRPr>
          </a:p>
        </p:txBody>
      </p:sp>
    </p:spTree>
    <p:extLst>
      <p:ext uri="{BB962C8B-B14F-4D97-AF65-F5344CB8AC3E}">
        <p14:creationId xmlns:p14="http://schemas.microsoft.com/office/powerpoint/2010/main" val="917970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1F74F-2CD1-C5FB-B985-A98951BE8C84}"/>
              </a:ext>
            </a:extLst>
          </p:cNvPr>
          <p:cNvSpPr>
            <a:spLocks noGrp="1"/>
          </p:cNvSpPr>
          <p:nvPr>
            <p:ph type="title"/>
          </p:nvPr>
        </p:nvSpPr>
        <p:spPr>
          <a:xfrm>
            <a:off x="3373656" y="650969"/>
            <a:ext cx="5029200" cy="708116"/>
          </a:xfrm>
        </p:spPr>
        <p:txBody>
          <a:bodyPr>
            <a:normAutofit/>
          </a:bodyPr>
          <a:lstStyle/>
          <a:p>
            <a:r>
              <a:rPr lang="en-US" sz="3600" b="1" dirty="0">
                <a:latin typeface="Aptos" panose="020B0004020202020204" pitchFamily="34" charset="0"/>
              </a:rPr>
              <a:t>Biopsychosocial Model</a:t>
            </a:r>
            <a:endParaRPr lang="en-GB" sz="3600" b="1" dirty="0">
              <a:latin typeface="Aptos" panose="020B0004020202020204" pitchFamily="34" charset="0"/>
            </a:endParaRPr>
          </a:p>
        </p:txBody>
      </p:sp>
      <p:graphicFrame>
        <p:nvGraphicFramePr>
          <p:cNvPr id="5" name="Diagram 4">
            <a:extLst>
              <a:ext uri="{FF2B5EF4-FFF2-40B4-BE49-F238E27FC236}">
                <a16:creationId xmlns:a16="http://schemas.microsoft.com/office/drawing/2014/main" id="{ED7F9807-FBF1-B1DB-FDED-3F0C9EC87D39}"/>
              </a:ext>
            </a:extLst>
          </p:cNvPr>
          <p:cNvGraphicFramePr/>
          <p:nvPr>
            <p:extLst>
              <p:ext uri="{D42A27DB-BD31-4B8C-83A1-F6EECF244321}">
                <p14:modId xmlns:p14="http://schemas.microsoft.com/office/powerpoint/2010/main" val="115714401"/>
              </p:ext>
            </p:extLst>
          </p:nvPr>
        </p:nvGraphicFramePr>
        <p:xfrm>
          <a:off x="1878415" y="2152471"/>
          <a:ext cx="8185575" cy="39071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040ED974-CDC0-0F6F-8C71-D6B3F7B9195F}"/>
              </a:ext>
            </a:extLst>
          </p:cNvPr>
          <p:cNvSpPr txBox="1"/>
          <p:nvPr/>
        </p:nvSpPr>
        <p:spPr>
          <a:xfrm>
            <a:off x="4485407" y="5721054"/>
            <a:ext cx="3221181" cy="338554"/>
          </a:xfrm>
          <a:prstGeom prst="rect">
            <a:avLst/>
          </a:prstGeom>
          <a:noFill/>
        </p:spPr>
        <p:txBody>
          <a:bodyPr wrap="square">
            <a:spAutoFit/>
          </a:bodyPr>
          <a:lstStyle/>
          <a:p>
            <a:pPr defTabSz="914400" eaLnBrk="0" fontAlgn="base" hangingPunct="0">
              <a:spcBef>
                <a:spcPct val="0"/>
              </a:spcBef>
              <a:spcAft>
                <a:spcPct val="0"/>
              </a:spcAft>
            </a:pPr>
            <a:r>
              <a:rPr kumimoji="0" lang="en-US" altLang="en-US" sz="160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(Dodge </a:t>
            </a:r>
            <a:r>
              <a:rPr kumimoji="0" lang="en-US" altLang="en-US" sz="160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et al.</a:t>
            </a:r>
            <a:r>
              <a:rPr kumimoji="0" lang="en-US" altLang="en-US" sz="160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2012</a:t>
            </a:r>
            <a:r>
              <a:rPr lang="en-US" altLang="en-US" sz="1600" dirty="0">
                <a:latin typeface="Aptos" panose="020B0004020202020204" pitchFamily="34" charset="0"/>
                <a:cs typeface="Times New Roman" panose="02020603050405020304" pitchFamily="18" charset="0"/>
              </a:rPr>
              <a:t>; Huber, 2011)</a:t>
            </a:r>
            <a:endParaRPr lang="en-US" altLang="en-US" sz="1600" dirty="0">
              <a:latin typeface="Aptos" panose="020B0004020202020204" pitchFamily="34" charset="0"/>
            </a:endParaRPr>
          </a:p>
        </p:txBody>
      </p:sp>
      <p:sp>
        <p:nvSpPr>
          <p:cNvPr id="9" name="Rectangle 2">
            <a:extLst>
              <a:ext uri="{FF2B5EF4-FFF2-40B4-BE49-F238E27FC236}">
                <a16:creationId xmlns:a16="http://schemas.microsoft.com/office/drawing/2014/main" id="{7A4E2C70-AC28-5DC0-7351-69C2C77A812F}"/>
              </a:ext>
            </a:extLst>
          </p:cNvPr>
          <p:cNvSpPr>
            <a:spLocks noChangeArrowheads="1"/>
          </p:cNvSpPr>
          <p:nvPr/>
        </p:nvSpPr>
        <p:spPr bwMode="auto">
          <a:xfrm>
            <a:off x="152400" y="152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(Huber, 2011)</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2" name="TextBox 11">
            <a:extLst>
              <a:ext uri="{FF2B5EF4-FFF2-40B4-BE49-F238E27FC236}">
                <a16:creationId xmlns:a16="http://schemas.microsoft.com/office/drawing/2014/main" id="{46CA0916-95A8-60C0-9A8E-33966A94ADB6}"/>
              </a:ext>
            </a:extLst>
          </p:cNvPr>
          <p:cNvSpPr txBox="1"/>
          <p:nvPr/>
        </p:nvSpPr>
        <p:spPr>
          <a:xfrm>
            <a:off x="1474915" y="1429680"/>
            <a:ext cx="9242167" cy="715089"/>
          </a:xfrm>
          <a:prstGeom prst="round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algn="ctr" eaLnBrk="0" fontAlgn="base" hangingPunct="0">
              <a:spcBef>
                <a:spcPct val="0"/>
              </a:spcBef>
              <a:spcAft>
                <a:spcPct val="0"/>
              </a:spcAft>
            </a:pPr>
            <a:r>
              <a:rPr lang="en-US" altLang="en-US" dirty="0">
                <a:solidFill>
                  <a:schemeClr val="bg1"/>
                </a:solidFill>
                <a:latin typeface="Aptos" panose="020B0004020202020204" pitchFamily="34" charset="0"/>
              </a:rPr>
              <a:t>Saunders 1978: “I</a:t>
            </a:r>
            <a:r>
              <a:rPr kumimoji="0" lang="en-US" altLang="en-US" b="0" i="0" u="none" strike="noStrike" cap="none" normalizeH="0" baseline="0" dirty="0">
                <a:ln>
                  <a:noFill/>
                </a:ln>
                <a:solidFill>
                  <a:schemeClr val="bg1"/>
                </a:solidFill>
                <a:effectLst/>
                <a:latin typeface="Aptos" panose="020B0004020202020204" pitchFamily="34" charset="0"/>
              </a:rPr>
              <a:t>t has long been known that pain can have psychological, social, and spiritual components in addition to its physical ones.”</a:t>
            </a:r>
            <a:r>
              <a:rPr lang="en-GB" dirty="0">
                <a:solidFill>
                  <a:schemeClr val="bg1"/>
                </a:solidFill>
                <a:latin typeface="Aptos" panose="020B0004020202020204" pitchFamily="34" charset="0"/>
                <a:cs typeface="Arial" panose="020B0604020202020204" pitchFamily="34" charset="0"/>
              </a:rPr>
              <a:t> (PHE, 2016)</a:t>
            </a:r>
            <a:r>
              <a:rPr lang="en-US" altLang="en-US" dirty="0">
                <a:ln/>
                <a:solidFill>
                  <a:schemeClr val="bg1"/>
                </a:solidFill>
                <a:latin typeface="Aptos" panose="020B0004020202020204" pitchFamily="34" charset="0"/>
                <a:cs typeface="Arial" panose="020B0604020202020204" pitchFamily="34" charset="0"/>
              </a:rPr>
              <a:t>.</a:t>
            </a:r>
            <a:endParaRPr lang="en-GB" dirty="0">
              <a:solidFill>
                <a:schemeClr val="bg1"/>
              </a:solidFill>
              <a:latin typeface="Aptos" panose="020B0004020202020204" pitchFamily="34" charset="0"/>
            </a:endParaRPr>
          </a:p>
        </p:txBody>
      </p:sp>
    </p:spTree>
    <p:extLst>
      <p:ext uri="{BB962C8B-B14F-4D97-AF65-F5344CB8AC3E}">
        <p14:creationId xmlns:p14="http://schemas.microsoft.com/office/powerpoint/2010/main" val="2729110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5799C-C1CF-0C89-C495-0963C8980909}"/>
              </a:ext>
            </a:extLst>
          </p:cNvPr>
          <p:cNvSpPr txBox="1">
            <a:spLocks/>
          </p:cNvSpPr>
          <p:nvPr/>
        </p:nvSpPr>
        <p:spPr>
          <a:xfrm>
            <a:off x="2468420" y="433186"/>
            <a:ext cx="5428671" cy="815567"/>
          </a:xfrm>
          <a:prstGeom prst="rect">
            <a:avLst/>
          </a:prstGeom>
        </p:spPr>
        <p:txBody>
          <a:bodyPr>
            <a:normAutofit/>
          </a:bodyPr>
          <a:lst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a:lstStyle>
          <a:p>
            <a:pPr algn="ctr"/>
            <a:endParaRPr lang="en-GB" sz="2800" dirty="0">
              <a:latin typeface="Aptos" panose="020B0004020202020204" pitchFamily="34" charset="0"/>
            </a:endParaRPr>
          </a:p>
        </p:txBody>
      </p:sp>
      <p:sp>
        <p:nvSpPr>
          <p:cNvPr id="4" name="TextBox 3">
            <a:extLst>
              <a:ext uri="{FF2B5EF4-FFF2-40B4-BE49-F238E27FC236}">
                <a16:creationId xmlns:a16="http://schemas.microsoft.com/office/drawing/2014/main" id="{35DBA7BB-593D-943D-F772-047720873F04}"/>
              </a:ext>
            </a:extLst>
          </p:cNvPr>
          <p:cNvSpPr txBox="1"/>
          <p:nvPr/>
        </p:nvSpPr>
        <p:spPr>
          <a:xfrm>
            <a:off x="582197" y="453745"/>
            <a:ext cx="10845188" cy="523220"/>
          </a:xfrm>
          <a:prstGeom prst="rect">
            <a:avLst/>
          </a:prstGeom>
          <a:noFill/>
        </p:spPr>
        <p:txBody>
          <a:bodyPr wrap="square">
            <a:spAutoFit/>
          </a:bodyPr>
          <a:lstStyle/>
          <a:p>
            <a:pPr algn="ctr"/>
            <a:r>
              <a:rPr lang="en-US" altLang="en-US" sz="2800" b="1" dirty="0">
                <a:latin typeface="Aptos" panose="020B0004020202020204" pitchFamily="34" charset="0"/>
              </a:rPr>
              <a:t>Biopsychosocial Perspectives and Practices for Addressing NCDs</a:t>
            </a:r>
            <a:endParaRPr lang="en-GB" sz="2800" b="1" dirty="0"/>
          </a:p>
        </p:txBody>
      </p:sp>
      <p:sp>
        <p:nvSpPr>
          <p:cNvPr id="6" name="Rectangle 3">
            <a:extLst>
              <a:ext uri="{FF2B5EF4-FFF2-40B4-BE49-F238E27FC236}">
                <a16:creationId xmlns:a16="http://schemas.microsoft.com/office/drawing/2014/main" id="{FDD0A424-09B6-FA6C-A194-7D9D52E271CD}"/>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B53A6A57-11EF-8EBC-F008-14434CD70EAB}"/>
              </a:ext>
            </a:extLst>
          </p:cNvPr>
          <p:cNvSpPr txBox="1"/>
          <p:nvPr/>
        </p:nvSpPr>
        <p:spPr>
          <a:xfrm>
            <a:off x="2955636" y="6065701"/>
            <a:ext cx="6687127" cy="338554"/>
          </a:xfrm>
          <a:prstGeom prst="rect">
            <a:avLst/>
          </a:prstGeom>
          <a:noFill/>
        </p:spPr>
        <p:txBody>
          <a:bodyPr wrap="square">
            <a:spAutoFit/>
          </a:bodyPr>
          <a:lstStyle/>
          <a:p>
            <a:pPr defTabSz="914400" eaLnBrk="0" fontAlgn="base" hangingPunct="0">
              <a:spcBef>
                <a:spcPct val="0"/>
              </a:spcBef>
              <a:spcAft>
                <a:spcPct val="0"/>
              </a:spcAft>
            </a:pPr>
            <a:r>
              <a:rPr lang="en-US" altLang="en-US" sz="1200" dirty="0">
                <a:latin typeface="Aptos" panose="020B0004020202020204" pitchFamily="34" charset="0"/>
                <a:cs typeface="Times New Roman" panose="02020603050405020304" pitchFamily="18" charset="0"/>
              </a:rPr>
              <a:t> </a:t>
            </a:r>
            <a:r>
              <a:rPr lang="en-US" altLang="en-US" sz="1600" dirty="0">
                <a:latin typeface="Aptos" panose="020B0004020202020204" pitchFamily="34" charset="0"/>
                <a:cs typeface="Times New Roman" panose="02020603050405020304" pitchFamily="18" charset="0"/>
              </a:rPr>
              <a:t>(Simon George Taukeni, 2020; </a:t>
            </a:r>
            <a:r>
              <a:rPr kumimoji="0" lang="en-US" altLang="en-US" sz="160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American College of Cardiology, </a:t>
            </a:r>
            <a:r>
              <a:rPr kumimoji="0" lang="en-US" altLang="en-US" sz="1600" b="0" i="0" u="none" strike="noStrike" cap="none" normalizeH="0" baseline="0" dirty="0">
                <a:ln>
                  <a:noFill/>
                </a:ln>
                <a:effectLst/>
                <a:latin typeface="Aptos" panose="020B0004020202020204" pitchFamily="34" charset="0"/>
                <a:cs typeface="Times New Roman" panose="02020603050405020304" pitchFamily="18" charset="0"/>
              </a:rPr>
              <a:t>2024)</a:t>
            </a:r>
            <a:endParaRPr kumimoji="0" lang="en-US" altLang="en-US" sz="1600" b="0" i="0" u="none" strike="noStrike" cap="none" normalizeH="0" baseline="0" dirty="0">
              <a:ln>
                <a:noFill/>
              </a:ln>
              <a:effectLst/>
              <a:latin typeface="Aptos" panose="020B0004020202020204" pitchFamily="34" charset="0"/>
            </a:endParaRPr>
          </a:p>
        </p:txBody>
      </p:sp>
      <p:graphicFrame>
        <p:nvGraphicFramePr>
          <p:cNvPr id="12" name="Diagram 11">
            <a:extLst>
              <a:ext uri="{FF2B5EF4-FFF2-40B4-BE49-F238E27FC236}">
                <a16:creationId xmlns:a16="http://schemas.microsoft.com/office/drawing/2014/main" id="{5A0E51B9-F26D-6B2D-1073-05F94C3E539D}"/>
              </a:ext>
            </a:extLst>
          </p:cNvPr>
          <p:cNvGraphicFramePr/>
          <p:nvPr>
            <p:extLst>
              <p:ext uri="{D42A27DB-BD31-4B8C-83A1-F6EECF244321}">
                <p14:modId xmlns:p14="http://schemas.microsoft.com/office/powerpoint/2010/main" val="1490334767"/>
              </p:ext>
            </p:extLst>
          </p:nvPr>
        </p:nvGraphicFramePr>
        <p:xfrm>
          <a:off x="859288" y="1276972"/>
          <a:ext cx="10732348" cy="46840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18736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58515-9C21-9433-4D8C-9265DD287372}"/>
              </a:ext>
            </a:extLst>
          </p:cNvPr>
          <p:cNvSpPr>
            <a:spLocks noGrp="1"/>
          </p:cNvSpPr>
          <p:nvPr>
            <p:ph type="title"/>
          </p:nvPr>
        </p:nvSpPr>
        <p:spPr>
          <a:xfrm>
            <a:off x="1063752" y="166860"/>
            <a:ext cx="10058400" cy="1371600"/>
          </a:xfrm>
        </p:spPr>
        <p:txBody>
          <a:bodyPr>
            <a:normAutofit/>
          </a:bodyPr>
          <a:lstStyle/>
          <a:p>
            <a:pPr algn="ctr"/>
            <a:r>
              <a:rPr lang="en-US" sz="3600" b="1" dirty="0">
                <a:latin typeface="Aptos" panose="020B0004020202020204" pitchFamily="34" charset="0"/>
              </a:rPr>
              <a:t>Policy and Governance</a:t>
            </a:r>
            <a:endParaRPr lang="en-GB" sz="3600" b="1" dirty="0">
              <a:latin typeface="Aptos" panose="020B0004020202020204" pitchFamily="34" charset="0"/>
            </a:endParaRPr>
          </a:p>
        </p:txBody>
      </p:sp>
      <p:sp>
        <p:nvSpPr>
          <p:cNvPr id="3" name="Text Placeholder 2">
            <a:extLst>
              <a:ext uri="{FF2B5EF4-FFF2-40B4-BE49-F238E27FC236}">
                <a16:creationId xmlns:a16="http://schemas.microsoft.com/office/drawing/2014/main" id="{C5CE0724-D8C7-B578-498C-A2CFEF67F752}"/>
              </a:ext>
            </a:extLst>
          </p:cNvPr>
          <p:cNvSpPr>
            <a:spLocks noGrp="1"/>
          </p:cNvSpPr>
          <p:nvPr>
            <p:ph type="body" idx="1"/>
          </p:nvPr>
        </p:nvSpPr>
        <p:spPr>
          <a:xfrm>
            <a:off x="858981" y="1171813"/>
            <a:ext cx="5006109" cy="640080"/>
          </a:xfrm>
        </p:spPr>
        <p:txBody>
          <a:bodyPr>
            <a:normAutofit/>
          </a:bodyPr>
          <a:lstStyle/>
          <a:p>
            <a:r>
              <a:rPr lang="en-US" sz="2400" dirty="0">
                <a:solidFill>
                  <a:schemeClr val="tx1"/>
                </a:solidFill>
                <a:latin typeface="Aptos" panose="020B0004020202020204" pitchFamily="34" charset="0"/>
              </a:rPr>
              <a:t>Legislation and NICE Guidelines</a:t>
            </a:r>
            <a:endParaRPr lang="en-GB" sz="2400" dirty="0">
              <a:solidFill>
                <a:schemeClr val="tx1"/>
              </a:solidFill>
              <a:latin typeface="Aptos" panose="020B0004020202020204" pitchFamily="34" charset="0"/>
            </a:endParaRPr>
          </a:p>
        </p:txBody>
      </p:sp>
      <p:sp>
        <p:nvSpPr>
          <p:cNvPr id="4" name="Content Placeholder 3">
            <a:extLst>
              <a:ext uri="{FF2B5EF4-FFF2-40B4-BE49-F238E27FC236}">
                <a16:creationId xmlns:a16="http://schemas.microsoft.com/office/drawing/2014/main" id="{37AE9379-3F7C-90B7-2B9D-8D2D60F45E7D}"/>
              </a:ext>
            </a:extLst>
          </p:cNvPr>
          <p:cNvSpPr>
            <a:spLocks noGrp="1"/>
          </p:cNvSpPr>
          <p:nvPr>
            <p:ph sz="half" idx="2"/>
          </p:nvPr>
        </p:nvSpPr>
        <p:spPr>
          <a:xfrm>
            <a:off x="581890" y="1784965"/>
            <a:ext cx="5283200" cy="2426818"/>
          </a:xfrm>
        </p:spPr>
        <p:style>
          <a:lnRef idx="2">
            <a:schemeClr val="accent2"/>
          </a:lnRef>
          <a:fillRef idx="1">
            <a:schemeClr val="lt1"/>
          </a:fillRef>
          <a:effectRef idx="0">
            <a:schemeClr val="accent2"/>
          </a:effectRef>
          <a:fontRef idx="minor">
            <a:schemeClr val="dk1"/>
          </a:fontRef>
        </p:style>
        <p:txBody>
          <a:bodyPr>
            <a:noAutofit/>
          </a:bodyPr>
          <a:lstStyle/>
          <a:p>
            <a:pPr marL="0" indent="0">
              <a:buNone/>
            </a:pPr>
            <a:r>
              <a:rPr lang="en-GB" sz="1600" b="1" dirty="0">
                <a:latin typeface="Aptos" panose="020B0004020202020204" pitchFamily="34" charset="0"/>
              </a:rPr>
              <a:t>Health and Care Act 2022</a:t>
            </a:r>
          </a:p>
          <a:p>
            <a:pPr marL="0" indent="0">
              <a:buNone/>
            </a:pPr>
            <a:r>
              <a:rPr lang="en-US" altLang="en-US" sz="1600" dirty="0">
                <a:solidFill>
                  <a:schemeClr val="bg1"/>
                </a:solidFill>
                <a:latin typeface="Aptos" panose="020B0004020202020204" pitchFamily="34" charset="0"/>
                <a:cs typeface="Times New Roman" panose="02020603050405020304" pitchFamily="18" charset="0"/>
              </a:rPr>
              <a:t>(Health and Care Act, 2022).</a:t>
            </a:r>
            <a:br>
              <a:rPr lang="en-GB" sz="1600" dirty="0">
                <a:latin typeface="Aptos" panose="020B0004020202020204" pitchFamily="34" charset="0"/>
              </a:rPr>
            </a:br>
            <a:r>
              <a:rPr lang="en-GB" sz="1600" b="1" dirty="0">
                <a:latin typeface="Aptos" panose="020B0004020202020204" pitchFamily="34" charset="0"/>
              </a:rPr>
              <a:t>SDG 3 Alignment</a:t>
            </a:r>
            <a:r>
              <a:rPr lang="en-GB" sz="1600" dirty="0">
                <a:latin typeface="Aptos" panose="020B0004020202020204" pitchFamily="34" charset="0"/>
              </a:rPr>
              <a:t>: Supports Target 3.8 (universal health coverage) and Target 3.4 (reduce premature mortality) by promoting person-centred care and reducing health inequalities.</a:t>
            </a:r>
          </a:p>
          <a:p>
            <a:pPr marL="0" indent="0">
              <a:buNone/>
            </a:pPr>
            <a:r>
              <a:rPr lang="en-GB" sz="1600" b="1" dirty="0">
                <a:latin typeface="Aptos" panose="020B0004020202020204" pitchFamily="34" charset="0"/>
              </a:rPr>
              <a:t>NG183 – Behaviour change: digital and mobile health interventions </a:t>
            </a:r>
            <a:r>
              <a:rPr lang="en-US" altLang="en-US" sz="1600" dirty="0">
                <a:solidFill>
                  <a:schemeClr val="bg1"/>
                </a:solidFill>
                <a:latin typeface="Aptos" panose="020B0004020202020204" pitchFamily="34" charset="0"/>
                <a:cs typeface="Times New Roman" panose="02020603050405020304" pitchFamily="18" charset="0"/>
              </a:rPr>
              <a:t>(Department of Health, 2014).</a:t>
            </a:r>
            <a:endParaRPr lang="en-US" altLang="en-US" sz="1600" dirty="0">
              <a:solidFill>
                <a:schemeClr val="bg1"/>
              </a:solidFill>
              <a:latin typeface="Aptos" panose="020B0004020202020204" pitchFamily="34" charset="0"/>
            </a:endParaRPr>
          </a:p>
          <a:p>
            <a:pPr marL="0" indent="0">
              <a:buNone/>
            </a:pPr>
            <a:endParaRPr lang="en-US" altLang="en-US" sz="1400" dirty="0">
              <a:solidFill>
                <a:schemeClr val="bg1"/>
              </a:solidFill>
              <a:latin typeface="Aptos" panose="020B0004020202020204" pitchFamily="34" charset="0"/>
            </a:endParaRPr>
          </a:p>
        </p:txBody>
      </p:sp>
      <p:sp>
        <p:nvSpPr>
          <p:cNvPr id="5" name="Text Placeholder 4">
            <a:extLst>
              <a:ext uri="{FF2B5EF4-FFF2-40B4-BE49-F238E27FC236}">
                <a16:creationId xmlns:a16="http://schemas.microsoft.com/office/drawing/2014/main" id="{42F03F02-0CD6-D29B-9D0E-82A3C8419EA9}"/>
              </a:ext>
            </a:extLst>
          </p:cNvPr>
          <p:cNvSpPr>
            <a:spLocks noGrp="1"/>
          </p:cNvSpPr>
          <p:nvPr>
            <p:ph type="body" sz="quarter" idx="3"/>
          </p:nvPr>
        </p:nvSpPr>
        <p:spPr>
          <a:xfrm>
            <a:off x="6234546" y="1218420"/>
            <a:ext cx="4754880" cy="640080"/>
          </a:xfrm>
        </p:spPr>
        <p:txBody>
          <a:bodyPr>
            <a:normAutofit/>
          </a:bodyPr>
          <a:lstStyle/>
          <a:p>
            <a:r>
              <a:rPr lang="en-US" sz="2400" dirty="0">
                <a:solidFill>
                  <a:schemeClr val="tx1"/>
                </a:solidFill>
                <a:latin typeface="Aptos" panose="020B0004020202020204" pitchFamily="34" charset="0"/>
              </a:rPr>
              <a:t>Policy</a:t>
            </a:r>
            <a:endParaRPr lang="en-GB" sz="2400" dirty="0">
              <a:solidFill>
                <a:schemeClr val="tx1"/>
              </a:solidFill>
              <a:latin typeface="Aptos" panose="020B0004020202020204" pitchFamily="34" charset="0"/>
            </a:endParaRPr>
          </a:p>
        </p:txBody>
      </p:sp>
      <p:sp>
        <p:nvSpPr>
          <p:cNvPr id="6" name="Content Placeholder 5">
            <a:extLst>
              <a:ext uri="{FF2B5EF4-FFF2-40B4-BE49-F238E27FC236}">
                <a16:creationId xmlns:a16="http://schemas.microsoft.com/office/drawing/2014/main" id="{2DCDF264-6CD0-C4CE-E62F-27CDB574E69C}"/>
              </a:ext>
            </a:extLst>
          </p:cNvPr>
          <p:cNvSpPr>
            <a:spLocks noGrp="1"/>
          </p:cNvSpPr>
          <p:nvPr>
            <p:ph sz="quarter" idx="4"/>
          </p:nvPr>
        </p:nvSpPr>
        <p:spPr>
          <a:xfrm>
            <a:off x="6367272" y="1784964"/>
            <a:ext cx="5242838" cy="2426819"/>
          </a:xfrm>
        </p:spPr>
        <p:style>
          <a:lnRef idx="2">
            <a:schemeClr val="accent2"/>
          </a:lnRef>
          <a:fillRef idx="1">
            <a:schemeClr val="lt1"/>
          </a:fillRef>
          <a:effectRef idx="0">
            <a:schemeClr val="accent2"/>
          </a:effectRef>
          <a:fontRef idx="minor">
            <a:schemeClr val="dk1"/>
          </a:fontRef>
        </p:style>
        <p:txBody>
          <a:bodyPr>
            <a:noAutofit/>
          </a:bodyPr>
          <a:lstStyle/>
          <a:p>
            <a:pPr marL="0" indent="0">
              <a:lnSpc>
                <a:spcPct val="150000"/>
              </a:lnSpc>
              <a:buNone/>
            </a:pPr>
            <a:r>
              <a:rPr lang="en-US" b="1" dirty="0">
                <a:solidFill>
                  <a:schemeClr val="bg1"/>
                </a:solidFill>
                <a:latin typeface="Aptos" panose="020B0004020202020204" pitchFamily="34" charset="0"/>
              </a:rPr>
              <a:t>MECC</a:t>
            </a:r>
            <a:r>
              <a:rPr lang="en-US" altLang="en-US" dirty="0">
                <a:solidFill>
                  <a:schemeClr val="bg1"/>
                </a:solidFill>
                <a:latin typeface="Aptos" panose="020B0004020202020204" pitchFamily="34" charset="0"/>
                <a:cs typeface="Times New Roman" panose="02020603050405020304" pitchFamily="18" charset="0"/>
              </a:rPr>
              <a:t>(NHS England, 2020),</a:t>
            </a:r>
            <a:r>
              <a:rPr lang="en-US" dirty="0">
                <a:solidFill>
                  <a:schemeClr val="bg1"/>
                </a:solidFill>
                <a:latin typeface="Aptos" panose="020B0004020202020204" pitchFamily="34" charset="0"/>
              </a:rPr>
              <a:t> the </a:t>
            </a:r>
            <a:r>
              <a:rPr lang="en-US" b="1" dirty="0">
                <a:solidFill>
                  <a:schemeClr val="bg1"/>
                </a:solidFill>
                <a:latin typeface="Aptos" panose="020B0004020202020204" pitchFamily="34" charset="0"/>
              </a:rPr>
              <a:t>NHS Long Term Plan </a:t>
            </a:r>
            <a:r>
              <a:rPr lang="en-US" altLang="en-US" dirty="0">
                <a:solidFill>
                  <a:schemeClr val="bg1"/>
                </a:solidFill>
                <a:latin typeface="Aptos" panose="020B0004020202020204" pitchFamily="34" charset="0"/>
                <a:cs typeface="Times New Roman" panose="02020603050405020304" pitchFamily="18" charset="0"/>
              </a:rPr>
              <a:t>(NHS England, 2019)</a:t>
            </a:r>
            <a:r>
              <a:rPr lang="en-US" b="1" dirty="0">
                <a:solidFill>
                  <a:schemeClr val="bg1"/>
                </a:solidFill>
                <a:latin typeface="Aptos" panose="020B0004020202020204" pitchFamily="34" charset="0"/>
              </a:rPr>
              <a:t> </a:t>
            </a:r>
            <a:r>
              <a:rPr lang="en-US" dirty="0">
                <a:solidFill>
                  <a:schemeClr val="bg1"/>
                </a:solidFill>
                <a:latin typeface="Aptos" panose="020B0004020202020204" pitchFamily="34" charset="0"/>
              </a:rPr>
              <a:t>, and the </a:t>
            </a:r>
            <a:r>
              <a:rPr lang="en-US" b="1" dirty="0">
                <a:solidFill>
                  <a:schemeClr val="bg1"/>
                </a:solidFill>
                <a:latin typeface="Aptos" panose="020B0004020202020204" pitchFamily="34" charset="0"/>
              </a:rPr>
              <a:t>Marmot Review</a:t>
            </a:r>
            <a:r>
              <a:rPr lang="en-US" altLang="en-US" dirty="0">
                <a:solidFill>
                  <a:schemeClr val="bg1"/>
                </a:solidFill>
                <a:latin typeface="Aptos" panose="020B0004020202020204" pitchFamily="34" charset="0"/>
                <a:cs typeface="Times New Roman" panose="02020603050405020304" pitchFamily="18" charset="0"/>
              </a:rPr>
              <a:t>(Marmot, 2010)</a:t>
            </a:r>
            <a:r>
              <a:rPr lang="en-US" altLang="en-US" sz="2800" dirty="0">
                <a:solidFill>
                  <a:schemeClr val="bg1"/>
                </a:solidFill>
                <a:latin typeface="Aptos" panose="020B0004020202020204" pitchFamily="34" charset="0"/>
                <a:cs typeface="Times New Roman" panose="02020603050405020304" pitchFamily="18" charset="0"/>
              </a:rPr>
              <a:t> </a:t>
            </a:r>
            <a:r>
              <a:rPr lang="en-US" dirty="0">
                <a:solidFill>
                  <a:schemeClr val="bg1"/>
                </a:solidFill>
                <a:latin typeface="Aptos" panose="020B0004020202020204" pitchFamily="34" charset="0"/>
              </a:rPr>
              <a:t>all contribute to SDG 3 by focusing on prevention, equity, and integrated care.</a:t>
            </a:r>
            <a:endParaRPr lang="en-GB" dirty="0">
              <a:solidFill>
                <a:schemeClr val="bg1"/>
              </a:solidFill>
              <a:latin typeface="Aptos" panose="020B0004020202020204" pitchFamily="34" charset="0"/>
            </a:endParaRPr>
          </a:p>
        </p:txBody>
      </p:sp>
      <p:sp>
        <p:nvSpPr>
          <p:cNvPr id="8" name="Rectangle: Rounded Corners 7">
            <a:extLst>
              <a:ext uri="{FF2B5EF4-FFF2-40B4-BE49-F238E27FC236}">
                <a16:creationId xmlns:a16="http://schemas.microsoft.com/office/drawing/2014/main" id="{2F4F0A5C-93BA-0730-2A1A-5A9CAF5A4EA3}"/>
              </a:ext>
            </a:extLst>
          </p:cNvPr>
          <p:cNvSpPr/>
          <p:nvPr/>
        </p:nvSpPr>
        <p:spPr>
          <a:xfrm>
            <a:off x="1499066" y="4652250"/>
            <a:ext cx="9193867" cy="1371600"/>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US" sz="1600" dirty="0">
              <a:solidFill>
                <a:schemeClr val="bg1"/>
              </a:solidFill>
              <a:latin typeface="Aptos" panose="020B0004020202020204" pitchFamily="34" charset="0"/>
            </a:endParaRPr>
          </a:p>
          <a:p>
            <a:pPr algn="ctr"/>
            <a:endParaRPr lang="en-US" sz="1600" b="1" dirty="0">
              <a:solidFill>
                <a:schemeClr val="bg1"/>
              </a:solidFill>
              <a:latin typeface="Aptos" panose="020B0004020202020204" pitchFamily="34" charset="0"/>
            </a:endParaRPr>
          </a:p>
          <a:p>
            <a:pPr algn="ctr"/>
            <a:r>
              <a:rPr lang="en-US" b="1" dirty="0">
                <a:solidFill>
                  <a:schemeClr val="bg1"/>
                </a:solidFill>
                <a:latin typeface="Aptos" panose="020B0004020202020204" pitchFamily="34" charset="0"/>
              </a:rPr>
              <a:t>Challenges: </a:t>
            </a:r>
          </a:p>
          <a:p>
            <a:pPr marL="285750" indent="-285750">
              <a:buFont typeface="Arial" panose="020B0604020202020204" pitchFamily="34" charset="0"/>
              <a:buChar char="•"/>
            </a:pPr>
            <a:r>
              <a:rPr lang="en-US" altLang="en-US" dirty="0">
                <a:solidFill>
                  <a:schemeClr val="bg1"/>
                </a:solidFill>
                <a:latin typeface="Aptos" panose="020B0004020202020204" pitchFamily="34" charset="0"/>
              </a:rPr>
              <a:t>Health disparities (The Health Foundation, 2023). </a:t>
            </a:r>
          </a:p>
          <a:p>
            <a:pPr marL="285750" indent="-285750">
              <a:buFont typeface="Arial" panose="020B0604020202020204" pitchFamily="34" charset="0"/>
              <a:buChar char="•"/>
            </a:pPr>
            <a:r>
              <a:rPr lang="en-US" altLang="en-US" dirty="0">
                <a:solidFill>
                  <a:schemeClr val="bg1"/>
                </a:solidFill>
                <a:latin typeface="Aptos" panose="020B0004020202020204" pitchFamily="34" charset="0"/>
              </a:rPr>
              <a:t>Resource limitations: Healthcare budget, infrastructure, and staffing (United Nations, 2025).</a:t>
            </a:r>
            <a:endParaRPr lang="en-US" altLang="en-US" dirty="0">
              <a:solidFill>
                <a:srgbClr val="FFFFFF"/>
              </a:solidFill>
              <a:latin typeface="Aptos" panose="020B0004020202020204" pitchFamily="34" charset="0"/>
            </a:endParaRPr>
          </a:p>
          <a:p>
            <a:pPr algn="ctr"/>
            <a:endParaRPr lang="en-US" dirty="0"/>
          </a:p>
          <a:p>
            <a:pPr algn="ctr"/>
            <a:r>
              <a:rPr lang="en-US" dirty="0"/>
              <a:t> </a:t>
            </a:r>
            <a:endParaRPr lang="en-GB" dirty="0"/>
          </a:p>
        </p:txBody>
      </p:sp>
      <p:sp>
        <p:nvSpPr>
          <p:cNvPr id="9" name="Rectangle 2">
            <a:extLst>
              <a:ext uri="{FF2B5EF4-FFF2-40B4-BE49-F238E27FC236}">
                <a16:creationId xmlns:a16="http://schemas.microsoft.com/office/drawing/2014/main" id="{56AABCEF-3437-7A5C-E682-EF7DF16E58ED}"/>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Rectangle 4">
            <a:extLst>
              <a:ext uri="{FF2B5EF4-FFF2-40B4-BE49-F238E27FC236}">
                <a16:creationId xmlns:a16="http://schemas.microsoft.com/office/drawing/2014/main" id="{6E71DCC0-23DE-A8E9-F458-760181CB7340}"/>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5" name="Rectangle 8">
            <a:extLst>
              <a:ext uri="{FF2B5EF4-FFF2-40B4-BE49-F238E27FC236}">
                <a16:creationId xmlns:a16="http://schemas.microsoft.com/office/drawing/2014/main" id="{2079909F-FD03-C497-243F-41104F7A07A4}"/>
              </a:ext>
            </a:extLst>
          </p:cNvPr>
          <p:cNvSpPr>
            <a:spLocks noChangeArrowheads="1"/>
          </p:cNvSpPr>
          <p:nvPr/>
        </p:nvSpPr>
        <p:spPr bwMode="auto">
          <a:xfrm>
            <a:off x="0" y="-138499"/>
            <a:ext cx="1928285"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(Health and Care Act, 2022)</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15894666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D8AC8-7F5B-ADE0-C758-30F39EBD9538}"/>
              </a:ext>
            </a:extLst>
          </p:cNvPr>
          <p:cNvSpPr>
            <a:spLocks noGrp="1"/>
          </p:cNvSpPr>
          <p:nvPr>
            <p:ph type="title"/>
          </p:nvPr>
        </p:nvSpPr>
        <p:spPr/>
        <p:txBody>
          <a:bodyPr>
            <a:normAutofit/>
          </a:bodyPr>
          <a:lstStyle/>
          <a:p>
            <a:pPr algn="ctr"/>
            <a:r>
              <a:rPr lang="en-GB" sz="3600" b="1" dirty="0">
                <a:latin typeface="Aptos" panose="020B0004020202020204" pitchFamily="34" charset="0"/>
              </a:rPr>
              <a:t>Service Delivery</a:t>
            </a:r>
          </a:p>
        </p:txBody>
      </p:sp>
      <p:sp>
        <p:nvSpPr>
          <p:cNvPr id="5" name="Rectangle 1">
            <a:extLst>
              <a:ext uri="{FF2B5EF4-FFF2-40B4-BE49-F238E27FC236}">
                <a16:creationId xmlns:a16="http://schemas.microsoft.com/office/drawing/2014/main" id="{30DB8901-6460-0A42-4299-5036BD20A325}"/>
              </a:ext>
            </a:extLst>
          </p:cNvPr>
          <p:cNvSpPr>
            <a:spLocks noGrp="1" noChangeArrowheads="1"/>
          </p:cNvSpPr>
          <p:nvPr>
            <p:ph type="body" sz="half" idx="2"/>
          </p:nvPr>
        </p:nvSpPr>
        <p:spPr bwMode="auto">
          <a:xfrm>
            <a:off x="9227603" y="3013501"/>
            <a:ext cx="2568374"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2400" dirty="0">
                <a:latin typeface="Aptos" panose="020B0004020202020204" pitchFamily="34" charset="0"/>
              </a:rPr>
              <a:t>D</a:t>
            </a:r>
            <a:r>
              <a:rPr kumimoji="0" lang="en-US" altLang="en-US" sz="2400" b="0" i="0" u="none" strike="noStrike" cap="none" normalizeH="0" baseline="0" dirty="0">
                <a:ln>
                  <a:noFill/>
                </a:ln>
                <a:effectLst/>
                <a:latin typeface="Aptos" panose="020B0004020202020204" pitchFamily="34" charset="0"/>
              </a:rPr>
              <a:t>igital Health Check</a:t>
            </a:r>
          </a:p>
        </p:txBody>
      </p:sp>
      <p:sp>
        <p:nvSpPr>
          <p:cNvPr id="6" name="Rectangle 2">
            <a:extLst>
              <a:ext uri="{FF2B5EF4-FFF2-40B4-BE49-F238E27FC236}">
                <a16:creationId xmlns:a16="http://schemas.microsoft.com/office/drawing/2014/main" id="{3E9DE5D4-2DB3-0847-A202-9C5BCC80D28A}"/>
              </a:ext>
            </a:extLst>
          </p:cNvPr>
          <p:cNvSpPr>
            <a:spLocks noGrp="1" noChangeArrowheads="1"/>
          </p:cNvSpPr>
          <p:nvPr>
            <p:ph idx="1"/>
          </p:nvPr>
        </p:nvSpPr>
        <p:spPr bwMode="auto">
          <a:xfrm>
            <a:off x="772103" y="5077861"/>
            <a:ext cx="7495586"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lgn="ctr" eaLnBrk="0" fontAlgn="base" hangingPunct="0">
              <a:spcBef>
                <a:spcPct val="0"/>
              </a:spcBef>
              <a:spcAft>
                <a:spcPct val="0"/>
              </a:spcAft>
              <a:buClrTx/>
              <a:buNone/>
            </a:pPr>
            <a:r>
              <a:rPr kumimoji="0" lang="en-US" altLang="en-US" sz="2000" b="0" i="0" u="none" strike="noStrike" cap="none" normalizeH="0" baseline="0" dirty="0">
                <a:ln>
                  <a:noFill/>
                </a:ln>
                <a:solidFill>
                  <a:schemeClr val="tx1"/>
                </a:solidFill>
                <a:effectLst/>
                <a:latin typeface="Aptos" panose="020B0004020202020204" pitchFamily="34" charset="0"/>
              </a:rPr>
              <a:t>Simple health checkups can save thousands of heart attacks and strokes annually, saving lives and relieving pressure on the NHS. It will ease the burden on GP services </a:t>
            </a:r>
            <a:r>
              <a:rPr lang="en-US" altLang="en-US" sz="2000" dirty="0">
                <a:latin typeface="Aptos" panose="020B0004020202020204" pitchFamily="34" charset="0"/>
                <a:cs typeface="Times New Roman" panose="02020603050405020304" pitchFamily="18" charset="0"/>
              </a:rPr>
              <a:t>(GOV.UK, 2023).</a:t>
            </a:r>
            <a:endParaRPr lang="en-US" altLang="en-US" sz="2000" dirty="0">
              <a:latin typeface="Aptos" panose="020B0004020202020204" pitchFamily="34" charset="0"/>
            </a:endParaRPr>
          </a:p>
        </p:txBody>
      </p:sp>
      <p:pic>
        <p:nvPicPr>
          <p:cNvPr id="2055" name="Picture 7" descr="No photo description available.">
            <a:extLst>
              <a:ext uri="{FF2B5EF4-FFF2-40B4-BE49-F238E27FC236}">
                <a16:creationId xmlns:a16="http://schemas.microsoft.com/office/drawing/2014/main" id="{72100337-7102-4DFB-D1DA-B8592DB9FC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79361" y="533644"/>
            <a:ext cx="4555548" cy="45555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13035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66291-6483-088A-E88F-F4B0B905473E}"/>
              </a:ext>
            </a:extLst>
          </p:cNvPr>
          <p:cNvSpPr>
            <a:spLocks noGrp="1"/>
          </p:cNvSpPr>
          <p:nvPr>
            <p:ph type="title"/>
          </p:nvPr>
        </p:nvSpPr>
        <p:spPr>
          <a:xfrm>
            <a:off x="9277927" y="751285"/>
            <a:ext cx="2432304" cy="1645920"/>
          </a:xfrm>
        </p:spPr>
        <p:txBody>
          <a:bodyPr/>
          <a:lstStyle/>
          <a:p>
            <a:pPr algn="ctr"/>
            <a:r>
              <a:rPr lang="en-US" b="1" dirty="0">
                <a:latin typeface="Aptos" panose="020B0004020202020204" pitchFamily="34" charset="0"/>
              </a:rPr>
              <a:t>Integrated Care System and CVDS</a:t>
            </a:r>
            <a:endParaRPr lang="en-GB" b="1" dirty="0">
              <a:latin typeface="Aptos" panose="020B0004020202020204" pitchFamily="34" charset="0"/>
            </a:endParaRPr>
          </a:p>
        </p:txBody>
      </p:sp>
      <p:sp>
        <p:nvSpPr>
          <p:cNvPr id="6" name="Rectangle 2">
            <a:extLst>
              <a:ext uri="{FF2B5EF4-FFF2-40B4-BE49-F238E27FC236}">
                <a16:creationId xmlns:a16="http://schemas.microsoft.com/office/drawing/2014/main" id="{550E6109-8E93-3624-7F60-122297868C15}"/>
              </a:ext>
            </a:extLst>
          </p:cNvPr>
          <p:cNvSpPr>
            <a:spLocks noGrp="1" noChangeArrowheads="1"/>
          </p:cNvSpPr>
          <p:nvPr>
            <p:ph type="body" sz="half" idx="2"/>
          </p:nvPr>
        </p:nvSpPr>
        <p:spPr bwMode="auto">
          <a:xfrm>
            <a:off x="5624947" y="518666"/>
            <a:ext cx="3083232"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buClrTx/>
            </a:pPr>
            <a:r>
              <a:rPr lang="en-US" altLang="en-US" sz="1200" dirty="0">
                <a:latin typeface="Arial" panose="020B0604020202020204" pitchFamily="34" charset="0"/>
              </a:rPr>
              <a:t>A "whole-system" approach to CVD prevention, integrated care systems (ICSs) rely on coordinated action from all local partners, including stepping up efforts to lower obesity and smoking. The NHS, public health teams, and local government collaborate closely to achieve this.</a:t>
            </a:r>
            <a:br>
              <a:rPr lang="en-US" altLang="en-US" sz="1200" dirty="0">
                <a:latin typeface="Arial" panose="020B0604020202020204" pitchFamily="34" charset="0"/>
              </a:rPr>
            </a:br>
            <a:r>
              <a:rPr lang="en-US" altLang="en-US" sz="1200" dirty="0">
                <a:latin typeface="Arial" panose="020B0604020202020204" pitchFamily="34" charset="0"/>
              </a:rPr>
              <a:t>Heart attacks, strokes, and fatalities can be avoided by proactively identifying, monitoring, and treating high-risk patients in primary care; but, this approach must be applied much more uniformly throughout England. GP practices require practical assistance from integrated care boards (ICBs) and others in order to do this. Issues with primary care's capacity and finances must also be addressed. It will require both practical assistance for creating new methods of working and resources that meet the request (King's Fund,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3078" name="Picture 6" descr="Integrated Care Systems: benefits and challenges | Health Business">
            <a:extLst>
              <a:ext uri="{FF2B5EF4-FFF2-40B4-BE49-F238E27FC236}">
                <a16:creationId xmlns:a16="http://schemas.microsoft.com/office/drawing/2014/main" id="{74150BE4-BCF0-4721-6B16-71AFBB10307B}"/>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14015" r="14015"/>
          <a:stretch>
            <a:fillRect/>
          </a:stretch>
        </p:blipFill>
        <p:spPr bwMode="auto">
          <a:xfrm>
            <a:off x="184731" y="184666"/>
            <a:ext cx="8518812" cy="347713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0562F11-C16F-7CE0-59AD-4770691938DA}"/>
              </a:ext>
            </a:extLst>
          </p:cNvPr>
          <p:cNvSpPr txBox="1"/>
          <p:nvPr/>
        </p:nvSpPr>
        <p:spPr>
          <a:xfrm>
            <a:off x="278685" y="3661804"/>
            <a:ext cx="8706721" cy="3011530"/>
          </a:xfrm>
          <a:prstGeom prst="rect">
            <a:avLst/>
          </a:prstGeom>
          <a:noFill/>
        </p:spPr>
        <p:txBody>
          <a:bodyPr wrap="square" rtlCol="0">
            <a:spAutoFit/>
          </a:bodyPr>
          <a:lstStyle/>
          <a:p>
            <a:pPr algn="ctr" defTabSz="914400" eaLnBrk="0" fontAlgn="base" hangingPunct="0">
              <a:lnSpc>
                <a:spcPct val="150000"/>
              </a:lnSpc>
              <a:spcBef>
                <a:spcPct val="0"/>
              </a:spcBef>
              <a:spcAft>
                <a:spcPct val="0"/>
              </a:spcAft>
            </a:pPr>
            <a:r>
              <a:rPr lang="en-US" altLang="en-US" sz="1600" b="1" dirty="0">
                <a:solidFill>
                  <a:schemeClr val="bg1"/>
                </a:solidFill>
                <a:latin typeface="Aptos" panose="020B0004020202020204" pitchFamily="34" charset="0"/>
              </a:rPr>
              <a:t>Case Study: </a:t>
            </a:r>
            <a:r>
              <a:rPr lang="en-US" altLang="en-US" sz="1600" dirty="0">
                <a:solidFill>
                  <a:schemeClr val="bg1"/>
                </a:solidFill>
                <a:latin typeface="Aptos" panose="020B0004020202020204" pitchFamily="34" charset="0"/>
              </a:rPr>
              <a:t>Nine NHS hospitals in the UK participated in a two-year Integrated Care pilot programme by the British Heart Foundation. </a:t>
            </a:r>
          </a:p>
          <a:p>
            <a:pPr algn="ctr" defTabSz="914400" eaLnBrk="0" fontAlgn="base" hangingPunct="0">
              <a:lnSpc>
                <a:spcPct val="150000"/>
              </a:lnSpc>
              <a:spcBef>
                <a:spcPct val="0"/>
              </a:spcBef>
              <a:spcAft>
                <a:spcPct val="0"/>
              </a:spcAft>
            </a:pPr>
            <a:r>
              <a:rPr lang="en-US" altLang="en-US" sz="1600" b="1" dirty="0">
                <a:solidFill>
                  <a:schemeClr val="bg1"/>
                </a:solidFill>
                <a:latin typeface="Aptos" panose="020B0004020202020204" pitchFamily="34" charset="0"/>
              </a:rPr>
              <a:t>The goal: </a:t>
            </a:r>
            <a:r>
              <a:rPr lang="en-US" altLang="en-US" sz="1600" dirty="0">
                <a:solidFill>
                  <a:schemeClr val="bg1"/>
                </a:solidFill>
                <a:latin typeface="Aptos" panose="020B0004020202020204" pitchFamily="34" charset="0"/>
              </a:rPr>
              <a:t>Enhance the services provided to individuals with CVD </a:t>
            </a:r>
            <a:r>
              <a:rPr lang="en-US" altLang="en-US" sz="1600" dirty="0">
                <a:solidFill>
                  <a:schemeClr val="bg1"/>
                </a:solidFill>
                <a:latin typeface="Aptos" panose="020B0004020202020204" pitchFamily="34" charset="0"/>
                <a:cs typeface="Times New Roman" panose="02020603050405020304" pitchFamily="18" charset="0"/>
              </a:rPr>
              <a:t>(British Heart Foundation, 2024).</a:t>
            </a:r>
          </a:p>
          <a:p>
            <a:pPr algn="ctr" defTabSz="914400" eaLnBrk="0" fontAlgn="base" hangingPunct="0">
              <a:lnSpc>
                <a:spcPct val="150000"/>
              </a:lnSpc>
              <a:spcBef>
                <a:spcPct val="0"/>
              </a:spcBef>
              <a:spcAft>
                <a:spcPct val="0"/>
              </a:spcAft>
            </a:pPr>
            <a:r>
              <a:rPr lang="en-US" altLang="en-US" sz="1600" b="1" dirty="0">
                <a:solidFill>
                  <a:schemeClr val="bg1"/>
                </a:solidFill>
                <a:latin typeface="Aptos" panose="020B0004020202020204" pitchFamily="34" charset="0"/>
                <a:cs typeface="Times New Roman" panose="02020603050405020304" pitchFamily="18" charset="0"/>
              </a:rPr>
              <a:t>Outcomes:</a:t>
            </a:r>
            <a:r>
              <a:rPr lang="en-US" altLang="en-US" sz="1600" dirty="0">
                <a:solidFill>
                  <a:schemeClr val="bg1"/>
                </a:solidFill>
                <a:latin typeface="Aptos" panose="020B0004020202020204" pitchFamily="34" charset="0"/>
                <a:cs typeface="Times New Roman" panose="02020603050405020304" pitchFamily="18" charset="0"/>
              </a:rPr>
              <a:t> C</a:t>
            </a:r>
            <a:r>
              <a:rPr lang="en-US" altLang="en-US" sz="1600" dirty="0">
                <a:solidFill>
                  <a:schemeClr val="bg1"/>
                </a:solidFill>
                <a:latin typeface="Aptos" panose="020B0004020202020204" pitchFamily="34" charset="0"/>
              </a:rPr>
              <a:t>ombined savings of over £1.5 million over 1.5 years, mainly due to hospital admission avoidance. </a:t>
            </a:r>
          </a:p>
          <a:p>
            <a:pPr algn="ctr" defTabSz="914400" eaLnBrk="0" fontAlgn="base" hangingPunct="0">
              <a:lnSpc>
                <a:spcPct val="150000"/>
              </a:lnSpc>
              <a:spcBef>
                <a:spcPct val="0"/>
              </a:spcBef>
              <a:spcAft>
                <a:spcPct val="0"/>
              </a:spcAft>
            </a:pPr>
            <a:r>
              <a:rPr lang="en-US" altLang="en-US" sz="1600" b="1" dirty="0">
                <a:solidFill>
                  <a:schemeClr val="bg1"/>
                </a:solidFill>
                <a:latin typeface="Aptos" panose="020B0004020202020204" pitchFamily="34" charset="0"/>
              </a:rPr>
              <a:t>Challenges:</a:t>
            </a:r>
            <a:r>
              <a:rPr lang="en-US" altLang="en-US" sz="1600" dirty="0">
                <a:solidFill>
                  <a:schemeClr val="bg1"/>
                </a:solidFill>
                <a:latin typeface="Aptos" panose="020B0004020202020204" pitchFamily="34" charset="0"/>
              </a:rPr>
              <a:t> GP practices require practical assistance from integrated care boards (ICBs) and others. It will require both practical assistance for creating new methods of working , funding and resources (King's Fund, 2025).</a:t>
            </a:r>
          </a:p>
        </p:txBody>
      </p:sp>
      <p:sp>
        <p:nvSpPr>
          <p:cNvPr id="9" name="Rectangle 7">
            <a:extLst>
              <a:ext uri="{FF2B5EF4-FFF2-40B4-BE49-F238E27FC236}">
                <a16:creationId xmlns:a16="http://schemas.microsoft.com/office/drawing/2014/main" id="{86E446C3-8339-EEE2-594A-5113939B4D25}"/>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2" name="TextBox 11">
            <a:extLst>
              <a:ext uri="{FF2B5EF4-FFF2-40B4-BE49-F238E27FC236}">
                <a16:creationId xmlns:a16="http://schemas.microsoft.com/office/drawing/2014/main" id="{BD0E336B-ACF8-BF78-4B3B-80EBA9D7E64B}"/>
              </a:ext>
            </a:extLst>
          </p:cNvPr>
          <p:cNvSpPr txBox="1"/>
          <p:nvPr/>
        </p:nvSpPr>
        <p:spPr>
          <a:xfrm>
            <a:off x="9277927" y="2642324"/>
            <a:ext cx="2432304" cy="3139321"/>
          </a:xfrm>
          <a:prstGeom prst="rect">
            <a:avLst/>
          </a:prstGeom>
          <a:noFill/>
        </p:spPr>
        <p:txBody>
          <a:bodyPr wrap="square">
            <a:spAutoFit/>
          </a:bodyPr>
          <a:lstStyle/>
          <a:p>
            <a:pPr algn="ctr" defTabSz="914400" eaLnBrk="0" fontAlgn="base" hangingPunct="0">
              <a:spcBef>
                <a:spcPct val="0"/>
              </a:spcBef>
              <a:spcAft>
                <a:spcPct val="0"/>
              </a:spcAft>
            </a:pPr>
            <a:r>
              <a:rPr kumimoji="0" lang="en-US" altLang="en-US" b="0" i="0" u="none" strike="noStrike" cap="none" normalizeH="0" baseline="0" dirty="0">
                <a:ln>
                  <a:noFill/>
                </a:ln>
                <a:solidFill>
                  <a:schemeClr val="tx1"/>
                </a:solidFill>
                <a:effectLst/>
                <a:latin typeface="Aptos" panose="020B0004020202020204" pitchFamily="34" charset="0"/>
              </a:rPr>
              <a:t>People get greater results when they participate in care. Together, the NHS, councils, the voluntary sector, and other local partners may provide better services that are tailored to local needs. </a:t>
            </a:r>
            <a:br>
              <a:rPr kumimoji="0" lang="en-US" altLang="en-US" b="0" i="0" u="none" strike="noStrike" cap="none" normalizeH="0" baseline="0" dirty="0">
                <a:ln>
                  <a:noFill/>
                </a:ln>
                <a:solidFill>
                  <a:schemeClr val="tx1"/>
                </a:solidFill>
                <a:effectLst/>
                <a:latin typeface="Aptos" panose="020B0004020202020204" pitchFamily="34" charset="0"/>
              </a:rPr>
            </a:br>
            <a:r>
              <a:rPr lang="en-US" altLang="en-US" dirty="0">
                <a:latin typeface="Aptos" panose="020B0004020202020204" pitchFamily="34" charset="0"/>
                <a:cs typeface="Times New Roman" panose="02020603050405020304" pitchFamily="18" charset="0"/>
              </a:rPr>
              <a:t>(NHS England, 2022).</a:t>
            </a:r>
            <a:endParaRPr lang="en-US" altLang="en-US" dirty="0">
              <a:latin typeface="Aptos" panose="020B0004020202020204" pitchFamily="34" charset="0"/>
            </a:endParaRPr>
          </a:p>
        </p:txBody>
      </p:sp>
      <p:sp>
        <p:nvSpPr>
          <p:cNvPr id="13" name="Rectangle 9">
            <a:extLst>
              <a:ext uri="{FF2B5EF4-FFF2-40B4-BE49-F238E27FC236}">
                <a16:creationId xmlns:a16="http://schemas.microsoft.com/office/drawing/2014/main" id="{A70B891A-A1EC-68B6-967E-E9DB498E158A}"/>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4" name="Rectangle 10">
            <a:extLst>
              <a:ext uri="{FF2B5EF4-FFF2-40B4-BE49-F238E27FC236}">
                <a16:creationId xmlns:a16="http://schemas.microsoft.com/office/drawing/2014/main" id="{1940CEC6-04EB-7860-5E5E-A4499A690E6D}"/>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6" name="Rectangle 12">
            <a:extLst>
              <a:ext uri="{FF2B5EF4-FFF2-40B4-BE49-F238E27FC236}">
                <a16:creationId xmlns:a16="http://schemas.microsoft.com/office/drawing/2014/main" id="{107494EE-9CBF-ADA7-CE1B-7544F3849F29}"/>
              </a:ext>
            </a:extLst>
          </p:cNvPr>
          <p:cNvSpPr>
            <a:spLocks noChangeArrowheads="1"/>
          </p:cNvSpPr>
          <p:nvPr/>
        </p:nvSpPr>
        <p:spPr bwMode="auto">
          <a:xfrm>
            <a:off x="0" y="43934"/>
            <a:ext cx="24878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33342808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5F8FA-99B8-16B2-9C0D-C45ACF595137}"/>
              </a:ext>
            </a:extLst>
          </p:cNvPr>
          <p:cNvSpPr>
            <a:spLocks noGrp="1"/>
          </p:cNvSpPr>
          <p:nvPr>
            <p:ph type="title"/>
          </p:nvPr>
        </p:nvSpPr>
        <p:spPr/>
        <p:txBody>
          <a:bodyPr>
            <a:normAutofit/>
          </a:bodyPr>
          <a:lstStyle/>
          <a:p>
            <a:pPr algn="ctr"/>
            <a:r>
              <a:rPr lang="en-GB" dirty="0"/>
              <a:t> </a:t>
            </a:r>
            <a:r>
              <a:rPr lang="en-GB" sz="4000" b="1" dirty="0">
                <a:latin typeface="Aptos" panose="020B0004020202020204" pitchFamily="34" charset="0"/>
              </a:rPr>
              <a:t>Impact of Public Health Initiatives on Health Promotions </a:t>
            </a:r>
          </a:p>
        </p:txBody>
      </p:sp>
      <p:sp>
        <p:nvSpPr>
          <p:cNvPr id="3" name="Content Placeholder 2">
            <a:extLst>
              <a:ext uri="{FF2B5EF4-FFF2-40B4-BE49-F238E27FC236}">
                <a16:creationId xmlns:a16="http://schemas.microsoft.com/office/drawing/2014/main" id="{CB6B77DB-5DF7-0A3B-25C4-D53E4B2334B6}"/>
              </a:ext>
            </a:extLst>
          </p:cNvPr>
          <p:cNvSpPr>
            <a:spLocks noGrp="1"/>
          </p:cNvSpPr>
          <p:nvPr>
            <p:ph sz="half" idx="1"/>
          </p:nvPr>
        </p:nvSpPr>
        <p:spPr>
          <a:xfrm>
            <a:off x="744451" y="2730587"/>
            <a:ext cx="5763433" cy="3032647"/>
          </a:xfrm>
        </p:spPr>
        <p:style>
          <a:lnRef idx="2">
            <a:schemeClr val="accent3"/>
          </a:lnRef>
          <a:fillRef idx="1">
            <a:schemeClr val="lt1"/>
          </a:fillRef>
          <a:effectRef idx="0">
            <a:schemeClr val="accent3"/>
          </a:effectRef>
          <a:fontRef idx="minor">
            <a:schemeClr val="dk1"/>
          </a:fontRef>
        </p:style>
        <p:txBody>
          <a:bodyPr>
            <a:normAutofit lnSpcReduction="10000"/>
          </a:bodyPr>
          <a:lstStyle/>
          <a:p>
            <a:pPr marL="0" lvl="0" indent="0" algn="ctr" eaLnBrk="0" fontAlgn="base" hangingPunct="0">
              <a:spcBef>
                <a:spcPct val="0"/>
              </a:spcBef>
              <a:spcAft>
                <a:spcPct val="0"/>
              </a:spcAft>
              <a:buClrTx/>
              <a:buNone/>
            </a:pPr>
            <a:r>
              <a:rPr lang="en-US" altLang="en-US" sz="2000" b="1" dirty="0">
                <a:latin typeface="Arial" panose="020B0604020202020204" pitchFamily="34" charset="0"/>
              </a:rPr>
              <a:t>Social Processes and Ideologies </a:t>
            </a:r>
            <a:r>
              <a:rPr lang="en-US" altLang="en-US" sz="2000" dirty="0">
                <a:latin typeface="Arial" panose="020B0604020202020204" pitchFamily="34" charset="0"/>
              </a:rPr>
              <a:t>help how to provide</a:t>
            </a:r>
            <a:r>
              <a:rPr lang="en-US" altLang="en-US" sz="2000" b="1" dirty="0">
                <a:latin typeface="Arial" panose="020B0604020202020204" pitchFamily="34" charset="0"/>
              </a:rPr>
              <a:t> </a:t>
            </a:r>
            <a:r>
              <a:rPr lang="en-US" altLang="en-US" dirty="0">
                <a:solidFill>
                  <a:schemeClr val="bg1"/>
                </a:solidFill>
                <a:latin typeface="Arial" panose="020B0604020202020204" pitchFamily="34" charset="0"/>
              </a:rPr>
              <a:t>quality, equal and fair access of health care services.</a:t>
            </a:r>
          </a:p>
          <a:p>
            <a:pPr marL="0" indent="0" algn="ctr" eaLnBrk="0" fontAlgn="base" hangingPunct="0">
              <a:lnSpc>
                <a:spcPct val="160000"/>
              </a:lnSpc>
              <a:spcBef>
                <a:spcPct val="0"/>
              </a:spcBef>
              <a:spcAft>
                <a:spcPct val="0"/>
              </a:spcAft>
              <a:buNone/>
            </a:pPr>
            <a:r>
              <a:rPr lang="en-US" altLang="en-US" dirty="0">
                <a:solidFill>
                  <a:schemeClr val="bg1"/>
                </a:solidFill>
                <a:latin typeface="Arial" panose="020B0604020202020204" pitchFamily="34" charset="0"/>
              </a:rPr>
              <a:t>Crucial for achieving SDG 3.</a:t>
            </a:r>
          </a:p>
          <a:p>
            <a:pPr marL="0" indent="0" algn="ctr" eaLnBrk="0" fontAlgn="base" hangingPunct="0">
              <a:lnSpc>
                <a:spcPct val="160000"/>
              </a:lnSpc>
              <a:spcBef>
                <a:spcPct val="0"/>
              </a:spcBef>
              <a:spcAft>
                <a:spcPct val="0"/>
              </a:spcAft>
              <a:buNone/>
            </a:pPr>
            <a:r>
              <a:rPr lang="en-US" altLang="en-US" dirty="0">
                <a:solidFill>
                  <a:schemeClr val="bg1"/>
                </a:solidFill>
                <a:latin typeface="Arial" panose="020B0604020202020204" pitchFamily="34" charset="0"/>
              </a:rPr>
              <a:t> Impact of Brexit and other economic and political beliefs on  budget, human resource allocation, policy design, access, and provision of resources </a:t>
            </a:r>
            <a:r>
              <a:rPr lang="en-US" altLang="en-US" dirty="0">
                <a:solidFill>
                  <a:schemeClr val="bg1"/>
                </a:solidFill>
                <a:latin typeface="Aptos" panose="020B0004020202020204" pitchFamily="34" charset="0"/>
                <a:cs typeface="Times New Roman" panose="02020603050405020304" pitchFamily="18" charset="0"/>
              </a:rPr>
              <a:t>(Nuffield Trust, 2022).</a:t>
            </a:r>
            <a:endParaRPr lang="en-US" altLang="en-US" dirty="0">
              <a:solidFill>
                <a:schemeClr val="bg1"/>
              </a:solidFill>
              <a:latin typeface="Aptos" panose="020B0004020202020204" pitchFamily="34" charset="0"/>
            </a:endParaRPr>
          </a:p>
        </p:txBody>
      </p:sp>
      <p:sp>
        <p:nvSpPr>
          <p:cNvPr id="4" name="Content Placeholder 3">
            <a:extLst>
              <a:ext uri="{FF2B5EF4-FFF2-40B4-BE49-F238E27FC236}">
                <a16:creationId xmlns:a16="http://schemas.microsoft.com/office/drawing/2014/main" id="{06E26D19-0D72-C6E0-1777-52D0414C203F}"/>
              </a:ext>
            </a:extLst>
          </p:cNvPr>
          <p:cNvSpPr>
            <a:spLocks noGrp="1"/>
          </p:cNvSpPr>
          <p:nvPr>
            <p:ph sz="half" idx="2"/>
          </p:nvPr>
        </p:nvSpPr>
        <p:spPr>
          <a:xfrm>
            <a:off x="6692669" y="2014194"/>
            <a:ext cx="4754880" cy="3749040"/>
          </a:xfrm>
        </p:spPr>
        <p:txBody>
          <a:bodyPr>
            <a:normAutofit lnSpcReduction="10000"/>
          </a:bodyPr>
          <a:lstStyle/>
          <a:p>
            <a:pPr algn="ctr" eaLnBrk="0" fontAlgn="base" hangingPunct="0">
              <a:lnSpc>
                <a:spcPct val="150000"/>
              </a:lnSpc>
              <a:spcBef>
                <a:spcPct val="0"/>
              </a:spcBef>
              <a:spcAft>
                <a:spcPct val="0"/>
              </a:spcAft>
            </a:pPr>
            <a:r>
              <a:rPr lang="en-GB" b="1" dirty="0">
                <a:latin typeface="Arial" panose="020B0604020202020204" pitchFamily="34" charset="0"/>
                <a:ea typeface="+mj-lt"/>
                <a:cs typeface="Arial" panose="020B0604020202020204" pitchFamily="34" charset="0"/>
              </a:rPr>
              <a:t>Public Health Campaigns Influence </a:t>
            </a:r>
          </a:p>
          <a:p>
            <a:pPr marL="0" indent="0" algn="ctr" eaLnBrk="0" fontAlgn="base" hangingPunct="0">
              <a:lnSpc>
                <a:spcPct val="150000"/>
              </a:lnSpc>
              <a:spcBef>
                <a:spcPct val="0"/>
              </a:spcBef>
              <a:spcAft>
                <a:spcPct val="0"/>
              </a:spcAft>
              <a:buNone/>
            </a:pPr>
            <a:r>
              <a:rPr lang="en-US" altLang="en-US" dirty="0">
                <a:latin typeface="Aptos" panose="020B0004020202020204" pitchFamily="34" charset="0"/>
                <a:cs typeface="Times New Roman" panose="02020603050405020304" pitchFamily="18" charset="0"/>
              </a:rPr>
              <a:t>(PHE, 2019)</a:t>
            </a:r>
            <a:r>
              <a:rPr lang="en-US" altLang="en-US" dirty="0">
                <a:latin typeface="Arial" panose="020B0604020202020204" pitchFamily="34" charset="0"/>
                <a:cs typeface="Times New Roman" panose="02020603050405020304" pitchFamily="18" charset="0"/>
              </a:rPr>
              <a:t>.</a:t>
            </a:r>
            <a:endParaRPr lang="en-GB" dirty="0">
              <a:latin typeface="Aptos" panose="020B0004020202020204" pitchFamily="34" charset="0"/>
            </a:endParaRPr>
          </a:p>
          <a:p>
            <a:pPr lvl="0" eaLnBrk="0" fontAlgn="base" hangingPunct="0">
              <a:lnSpc>
                <a:spcPct val="150000"/>
              </a:lnSpc>
              <a:spcBef>
                <a:spcPct val="0"/>
              </a:spcBef>
              <a:spcAft>
                <a:spcPct val="0"/>
              </a:spcAft>
            </a:pPr>
            <a:endParaRPr lang="en-GB" dirty="0">
              <a:latin typeface="Aptos" panose="020B0004020202020204" pitchFamily="34" charset="0"/>
            </a:endParaRPr>
          </a:p>
        </p:txBody>
      </p:sp>
      <p:sp>
        <p:nvSpPr>
          <p:cNvPr id="5" name="Rectangle 1">
            <a:extLst>
              <a:ext uri="{FF2B5EF4-FFF2-40B4-BE49-F238E27FC236}">
                <a16:creationId xmlns:a16="http://schemas.microsoft.com/office/drawing/2014/main" id="{FA662F05-EB8F-C840-15EF-7E6F226F031C}"/>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9219" name="Picture 3" descr="Change4life Projects :: Photos, videos, logos, illustrations and branding  :: Behance">
            <a:extLst>
              <a:ext uri="{FF2B5EF4-FFF2-40B4-BE49-F238E27FC236}">
                <a16:creationId xmlns:a16="http://schemas.microsoft.com/office/drawing/2014/main" id="{645333E1-58C7-71C9-BD5F-A2F8229946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0400" y="2882338"/>
            <a:ext cx="4262784" cy="320514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68F8150-EA57-4FA3-C2A5-5D15476E94C0}"/>
              </a:ext>
            </a:extLst>
          </p:cNvPr>
          <p:cNvSpPr txBox="1"/>
          <p:nvPr/>
        </p:nvSpPr>
        <p:spPr>
          <a:xfrm>
            <a:off x="8460509" y="6030740"/>
            <a:ext cx="2364509"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(NSMC, 2020)</a:t>
            </a:r>
            <a:endParaRPr kumimoji="0" lang="en-US" altLang="en-US" sz="2800" b="0" i="0" u="none" strike="noStrike" cap="none" normalizeH="0" baseline="0" dirty="0">
              <a:ln>
                <a:noFill/>
              </a:ln>
              <a:solidFill>
                <a:schemeClr val="tx1"/>
              </a:solidFill>
              <a:effectLst/>
              <a:latin typeface="Aptos" panose="020B0004020202020204" pitchFamily="34" charset="0"/>
            </a:endParaRPr>
          </a:p>
        </p:txBody>
      </p:sp>
    </p:spTree>
    <p:extLst>
      <p:ext uri="{BB962C8B-B14F-4D97-AF65-F5344CB8AC3E}">
        <p14:creationId xmlns:p14="http://schemas.microsoft.com/office/powerpoint/2010/main" val="42916667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1F9BA-56A2-38FC-7AEE-BBEBD39272A3}"/>
              </a:ext>
            </a:extLst>
          </p:cNvPr>
          <p:cNvSpPr>
            <a:spLocks noGrp="1"/>
          </p:cNvSpPr>
          <p:nvPr>
            <p:ph type="title"/>
          </p:nvPr>
        </p:nvSpPr>
        <p:spPr>
          <a:xfrm>
            <a:off x="2799815" y="507848"/>
            <a:ext cx="6045200" cy="658681"/>
          </a:xfrm>
        </p:spPr>
        <p:txBody>
          <a:bodyPr>
            <a:normAutofit/>
          </a:bodyPr>
          <a:lstStyle/>
          <a:p>
            <a:pPr algn="ctr"/>
            <a:r>
              <a:rPr lang="en-GB" sz="3600" dirty="0">
                <a:latin typeface="Aptos" panose="020B0004020202020204" pitchFamily="34" charset="0"/>
              </a:rPr>
              <a:t>Equity and Access</a:t>
            </a:r>
          </a:p>
        </p:txBody>
      </p:sp>
      <p:sp>
        <p:nvSpPr>
          <p:cNvPr id="5" name="Rectangle 1">
            <a:extLst>
              <a:ext uri="{FF2B5EF4-FFF2-40B4-BE49-F238E27FC236}">
                <a16:creationId xmlns:a16="http://schemas.microsoft.com/office/drawing/2014/main" id="{3FD49297-808A-BB90-AC67-C954BC3FB390}"/>
              </a:ext>
            </a:extLst>
          </p:cNvPr>
          <p:cNvSpPr>
            <a:spLocks noChangeArrowheads="1"/>
          </p:cNvSpPr>
          <p:nvPr/>
        </p:nvSpPr>
        <p:spPr bwMode="auto">
          <a:xfrm>
            <a:off x="0" y="-18466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Arrow: Notched Right 7">
            <a:extLst>
              <a:ext uri="{FF2B5EF4-FFF2-40B4-BE49-F238E27FC236}">
                <a16:creationId xmlns:a16="http://schemas.microsoft.com/office/drawing/2014/main" id="{56C53BDB-6C5C-01A5-8BBF-60E1A9525461}"/>
              </a:ext>
            </a:extLst>
          </p:cNvPr>
          <p:cNvSpPr/>
          <p:nvPr/>
        </p:nvSpPr>
        <p:spPr>
          <a:xfrm>
            <a:off x="5795818" y="3630712"/>
            <a:ext cx="600364" cy="374074"/>
          </a:xfrm>
          <a:prstGeom prst="notch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81DADAE8-956F-7F83-5BE5-6453EDE08439}"/>
              </a:ext>
            </a:extLst>
          </p:cNvPr>
          <p:cNvPicPr>
            <a:picLocks noChangeAspect="1"/>
          </p:cNvPicPr>
          <p:nvPr/>
        </p:nvPicPr>
        <p:blipFill>
          <a:blip r:embed="rId2"/>
          <a:srcRect l="34947" t="30071" r="20851" b="20568"/>
          <a:stretch>
            <a:fillRect/>
          </a:stretch>
        </p:blipFill>
        <p:spPr>
          <a:xfrm>
            <a:off x="656519" y="1944027"/>
            <a:ext cx="5165896" cy="3747444"/>
          </a:xfrm>
          <a:prstGeom prst="rect">
            <a:avLst/>
          </a:prstGeom>
        </p:spPr>
      </p:pic>
      <p:sp>
        <p:nvSpPr>
          <p:cNvPr id="13" name="TextBox 12">
            <a:extLst>
              <a:ext uri="{FF2B5EF4-FFF2-40B4-BE49-F238E27FC236}">
                <a16:creationId xmlns:a16="http://schemas.microsoft.com/office/drawing/2014/main" id="{C68012CE-9353-E9E4-2292-0C6087F89941}"/>
              </a:ext>
            </a:extLst>
          </p:cNvPr>
          <p:cNvSpPr txBox="1"/>
          <p:nvPr/>
        </p:nvSpPr>
        <p:spPr>
          <a:xfrm>
            <a:off x="2082069" y="994493"/>
            <a:ext cx="8628226" cy="467885"/>
          </a:xfrm>
          <a:prstGeom prst="rect">
            <a:avLst/>
          </a:prstGeom>
          <a:noFill/>
        </p:spPr>
        <p:txBody>
          <a:bodyPr wrap="square">
            <a:spAutoFit/>
          </a:bodyPr>
          <a:lstStyle/>
          <a:p>
            <a:pPr marL="342900" lvl="0" indent="-342900" eaLnBrk="0" fontAlgn="base" hangingPunct="0">
              <a:lnSpc>
                <a:spcPct val="150000"/>
              </a:lnSpc>
              <a:spcBef>
                <a:spcPct val="0"/>
              </a:spcBef>
              <a:spcAft>
                <a:spcPct val="0"/>
              </a:spcAft>
              <a:buClrTx/>
            </a:pPr>
            <a:r>
              <a:rPr lang="en-US" altLang="en-US" sz="1800" dirty="0">
                <a:latin typeface="Aptos" panose="020B0004020202020204" pitchFamily="34" charset="0"/>
              </a:rPr>
              <a:t>Health inequities will persist for the next 20 years </a:t>
            </a:r>
            <a:r>
              <a:rPr lang="en-US" altLang="en-US" sz="1800" dirty="0">
                <a:latin typeface="Aptos" panose="020B0004020202020204" pitchFamily="34" charset="0"/>
                <a:cs typeface="Arial" panose="020B0604020202020204" pitchFamily="34" charset="0"/>
              </a:rPr>
              <a:t>(Raymond </a:t>
            </a:r>
            <a:r>
              <a:rPr lang="en-US" altLang="en-US" sz="1800" i="1" dirty="0">
                <a:latin typeface="Aptos" panose="020B0004020202020204" pitchFamily="34" charset="0"/>
                <a:cs typeface="Arial" panose="020B0604020202020204" pitchFamily="34" charset="0"/>
              </a:rPr>
              <a:t>et al.</a:t>
            </a:r>
            <a:r>
              <a:rPr lang="en-US" altLang="en-US" sz="1800" dirty="0">
                <a:latin typeface="Aptos" panose="020B0004020202020204" pitchFamily="34" charset="0"/>
                <a:cs typeface="Arial" panose="020B0604020202020204" pitchFamily="34" charset="0"/>
              </a:rPr>
              <a:t>, 2023).</a:t>
            </a:r>
            <a:endParaRPr lang="en-US" altLang="en-US" sz="1800" dirty="0">
              <a:latin typeface="Aptos" panose="020B0004020202020204" pitchFamily="34" charset="0"/>
            </a:endParaRPr>
          </a:p>
        </p:txBody>
      </p:sp>
      <p:pic>
        <p:nvPicPr>
          <p:cNvPr id="17" name="Picture 16">
            <a:extLst>
              <a:ext uri="{FF2B5EF4-FFF2-40B4-BE49-F238E27FC236}">
                <a16:creationId xmlns:a16="http://schemas.microsoft.com/office/drawing/2014/main" id="{2F06FF4B-5B51-A9D9-B941-8AA2914A6C55}"/>
              </a:ext>
            </a:extLst>
          </p:cNvPr>
          <p:cNvPicPr>
            <a:picLocks noChangeAspect="1"/>
          </p:cNvPicPr>
          <p:nvPr/>
        </p:nvPicPr>
        <p:blipFill>
          <a:blip r:embed="rId3"/>
          <a:srcRect l="41649" t="28477" r="27234" b="16880"/>
          <a:stretch>
            <a:fillRect/>
          </a:stretch>
        </p:blipFill>
        <p:spPr>
          <a:xfrm>
            <a:off x="6676761" y="1533036"/>
            <a:ext cx="5004635" cy="4943500"/>
          </a:xfrm>
          <a:prstGeom prst="rect">
            <a:avLst/>
          </a:prstGeom>
        </p:spPr>
      </p:pic>
    </p:spTree>
    <p:extLst>
      <p:ext uri="{BB962C8B-B14F-4D97-AF65-F5344CB8AC3E}">
        <p14:creationId xmlns:p14="http://schemas.microsoft.com/office/powerpoint/2010/main" val="12182788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a:extLst>
              <a:ext uri="{FF2B5EF4-FFF2-40B4-BE49-F238E27FC236}">
                <a16:creationId xmlns:a16="http://schemas.microsoft.com/office/drawing/2014/main" id="{6735B4AE-636D-523E-38F5-543D94284B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1381" y="1228436"/>
            <a:ext cx="7130473" cy="475364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A97E8F7-F3A6-FC53-A817-D558CD4C3B91}"/>
              </a:ext>
            </a:extLst>
          </p:cNvPr>
          <p:cNvSpPr txBox="1">
            <a:spLocks/>
          </p:cNvSpPr>
          <p:nvPr/>
        </p:nvSpPr>
        <p:spPr>
          <a:xfrm>
            <a:off x="2987964" y="569755"/>
            <a:ext cx="6045200" cy="658681"/>
          </a:xfrm>
          <a:prstGeom prst="rect">
            <a:avLst/>
          </a:prstGeom>
        </p:spPr>
        <p:txBody>
          <a:bodyPr>
            <a:normAutofit/>
          </a:bodyPr>
          <a:lst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a:lstStyle>
          <a:p>
            <a:pPr algn="ctr"/>
            <a:r>
              <a:rPr lang="en-GB" sz="3600" dirty="0">
                <a:latin typeface="Aptos" panose="020B0004020202020204" pitchFamily="34" charset="0"/>
              </a:rPr>
              <a:t>Equity and Access</a:t>
            </a:r>
          </a:p>
        </p:txBody>
      </p:sp>
      <p:sp>
        <p:nvSpPr>
          <p:cNvPr id="4" name="TextBox 3">
            <a:extLst>
              <a:ext uri="{FF2B5EF4-FFF2-40B4-BE49-F238E27FC236}">
                <a16:creationId xmlns:a16="http://schemas.microsoft.com/office/drawing/2014/main" id="{52FFB9FF-05A2-0895-B7C1-38D178A869C9}"/>
              </a:ext>
            </a:extLst>
          </p:cNvPr>
          <p:cNvSpPr txBox="1"/>
          <p:nvPr/>
        </p:nvSpPr>
        <p:spPr>
          <a:xfrm>
            <a:off x="2987964" y="5982085"/>
            <a:ext cx="3177309" cy="369332"/>
          </a:xfrm>
          <a:prstGeom prst="rect">
            <a:avLst/>
          </a:prstGeom>
          <a:noFill/>
        </p:spPr>
        <p:txBody>
          <a:bodyPr wrap="square">
            <a:spAutoFit/>
          </a:bodyPr>
          <a:lstStyle/>
          <a:p>
            <a:r>
              <a:rPr kumimoji="0" lang="en-US" altLang="en-US" sz="180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(Public Health England, 2019)</a:t>
            </a:r>
            <a:endParaRPr lang="en-GB" dirty="0">
              <a:latin typeface="Aptos" panose="020B0004020202020204" pitchFamily="34" charset="0"/>
            </a:endParaRPr>
          </a:p>
        </p:txBody>
      </p:sp>
      <p:sp>
        <p:nvSpPr>
          <p:cNvPr id="7" name="TextBox 6">
            <a:extLst>
              <a:ext uri="{FF2B5EF4-FFF2-40B4-BE49-F238E27FC236}">
                <a16:creationId xmlns:a16="http://schemas.microsoft.com/office/drawing/2014/main" id="{9E5D6CAB-82A8-454D-5A0A-50E3EB246227}"/>
              </a:ext>
            </a:extLst>
          </p:cNvPr>
          <p:cNvSpPr txBox="1"/>
          <p:nvPr/>
        </p:nvSpPr>
        <p:spPr>
          <a:xfrm>
            <a:off x="8312727" y="1989509"/>
            <a:ext cx="3352799" cy="2246769"/>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ptos" panose="020B0004020202020204" pitchFamily="34" charset="0"/>
              </a:rPr>
              <a:t>In England now, 6.4 million people suffer from CVDs.</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ptos" panose="020B0004020202020204" pitchFamily="34" charset="0"/>
              </a:rPr>
              <a:t>Millions more people have risk factors for these diseases</a:t>
            </a:r>
            <a:endParaRPr lang="en-US" altLang="en-US" sz="2000" dirty="0">
              <a:latin typeface="Aptos" panose="020B00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ptos" panose="020B0004020202020204" pitchFamily="34" charset="0"/>
              </a:rPr>
              <a:t>(British Heart Foundation, 2025).</a:t>
            </a:r>
          </a:p>
        </p:txBody>
      </p:sp>
    </p:spTree>
    <p:extLst>
      <p:ext uri="{BB962C8B-B14F-4D97-AF65-F5344CB8AC3E}">
        <p14:creationId xmlns:p14="http://schemas.microsoft.com/office/powerpoint/2010/main" val="42123886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BFBF97E0-22DD-A876-1682-8DADA7975167}"/>
              </a:ext>
            </a:extLst>
          </p:cNvPr>
          <p:cNvGraphicFramePr/>
          <p:nvPr>
            <p:extLst>
              <p:ext uri="{D42A27DB-BD31-4B8C-83A1-F6EECF244321}">
                <p14:modId xmlns:p14="http://schemas.microsoft.com/office/powerpoint/2010/main" val="2559851038"/>
              </p:ext>
            </p:extLst>
          </p:nvPr>
        </p:nvGraphicFramePr>
        <p:xfrm>
          <a:off x="2429164" y="2068175"/>
          <a:ext cx="7185892" cy="4157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864C67CD-2F31-074B-30BA-37001B212A8D}"/>
              </a:ext>
            </a:extLst>
          </p:cNvPr>
          <p:cNvSpPr txBox="1"/>
          <p:nvPr/>
        </p:nvSpPr>
        <p:spPr>
          <a:xfrm>
            <a:off x="771236" y="1069466"/>
            <a:ext cx="10958945" cy="923330"/>
          </a:xfrm>
          <a:prstGeom prst="rect">
            <a:avLst/>
          </a:prstGeom>
          <a:noFill/>
        </p:spPr>
        <p:txBody>
          <a:bodyPr wrap="square">
            <a:spAutoFit/>
          </a:bodyPr>
          <a:lstStyle/>
          <a:p>
            <a:pPr algn="ctr"/>
            <a:r>
              <a:rPr kumimoji="0" lang="en-US" altLang="en-US" b="0" i="0" u="none" strike="noStrike" cap="none" normalizeH="0" baseline="0" dirty="0">
                <a:ln>
                  <a:noFill/>
                </a:ln>
                <a:solidFill>
                  <a:schemeClr val="tx1"/>
                </a:solidFill>
                <a:effectLst/>
                <a:latin typeface="Aptos" panose="020B0004020202020204" pitchFamily="34" charset="0"/>
              </a:rPr>
              <a:t>Among other policy areas, Bond's 2019 SDG report urged the UK government to prioritise mental health and fair access to high-quality medications, immunisations, and diagnostics </a:t>
            </a:r>
          </a:p>
          <a:p>
            <a:pPr algn="ctr"/>
            <a:r>
              <a:rPr lang="en-US" altLang="en-US" dirty="0">
                <a:latin typeface="Aptos" panose="020B0004020202020204" pitchFamily="34" charset="0"/>
                <a:cs typeface="Times New Roman" panose="02020603050405020304" pitchFamily="18" charset="0"/>
              </a:rPr>
              <a:t>(The Health Foundation, 2023)</a:t>
            </a:r>
            <a:r>
              <a:rPr lang="en-GB" altLang="en-US" dirty="0">
                <a:latin typeface="Aptos" panose="020B0004020202020204" pitchFamily="34" charset="0"/>
                <a:cs typeface="Times New Roman" panose="02020603050405020304" pitchFamily="18" charset="0"/>
              </a:rPr>
              <a:t>.</a:t>
            </a:r>
            <a:endParaRPr lang="en-US" altLang="en-US" dirty="0">
              <a:latin typeface="Aptos" panose="020B0004020202020204" pitchFamily="34" charset="0"/>
            </a:endParaRPr>
          </a:p>
        </p:txBody>
      </p:sp>
      <p:sp>
        <p:nvSpPr>
          <p:cNvPr id="5" name="Title 1">
            <a:extLst>
              <a:ext uri="{FF2B5EF4-FFF2-40B4-BE49-F238E27FC236}">
                <a16:creationId xmlns:a16="http://schemas.microsoft.com/office/drawing/2014/main" id="{CFB4EB22-677E-EF28-A89F-82DF76DBBAD7}"/>
              </a:ext>
            </a:extLst>
          </p:cNvPr>
          <p:cNvSpPr txBox="1">
            <a:spLocks/>
          </p:cNvSpPr>
          <p:nvPr/>
        </p:nvSpPr>
        <p:spPr>
          <a:xfrm>
            <a:off x="3909291" y="500083"/>
            <a:ext cx="4225637" cy="635495"/>
          </a:xfrm>
          <a:prstGeom prst="rect">
            <a:avLst/>
          </a:prstGeom>
        </p:spPr>
        <p:txBody>
          <a:bodyPr/>
          <a:lst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a:lstStyle>
          <a:p>
            <a:r>
              <a:rPr lang="en-US" sz="3600" dirty="0">
                <a:latin typeface="Aptos" panose="020B0004020202020204" pitchFamily="34" charset="0"/>
              </a:rPr>
              <a:t>Recommendations </a:t>
            </a:r>
            <a:endParaRPr lang="en-GB" sz="3600" dirty="0">
              <a:latin typeface="Aptos" panose="020B0004020202020204" pitchFamily="34" charset="0"/>
            </a:endParaRPr>
          </a:p>
        </p:txBody>
      </p:sp>
    </p:spTree>
    <p:extLst>
      <p:ext uri="{BB962C8B-B14F-4D97-AF65-F5344CB8AC3E}">
        <p14:creationId xmlns:p14="http://schemas.microsoft.com/office/powerpoint/2010/main" val="7395642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00533-4C32-7970-BE70-7FDED4C38F8C}"/>
              </a:ext>
            </a:extLst>
          </p:cNvPr>
          <p:cNvSpPr>
            <a:spLocks noGrp="1"/>
          </p:cNvSpPr>
          <p:nvPr>
            <p:ph type="title"/>
          </p:nvPr>
        </p:nvSpPr>
        <p:spPr>
          <a:xfrm>
            <a:off x="2812473" y="655851"/>
            <a:ext cx="5731164" cy="622121"/>
          </a:xfrm>
        </p:spPr>
        <p:txBody>
          <a:bodyPr>
            <a:normAutofit/>
          </a:bodyPr>
          <a:lstStyle/>
          <a:p>
            <a:pPr algn="ctr"/>
            <a:r>
              <a:rPr lang="en-US" sz="3600" b="1" dirty="0">
                <a:latin typeface="Aptos" panose="020B0004020202020204" pitchFamily="34" charset="0"/>
              </a:rPr>
              <a:t>Conclusion</a:t>
            </a:r>
            <a:endParaRPr lang="en-GB" sz="3600" b="1" dirty="0">
              <a:latin typeface="Aptos" panose="020B0004020202020204" pitchFamily="34" charset="0"/>
            </a:endParaRPr>
          </a:p>
        </p:txBody>
      </p:sp>
      <p:sp>
        <p:nvSpPr>
          <p:cNvPr id="3" name="TextBox 2">
            <a:extLst>
              <a:ext uri="{FF2B5EF4-FFF2-40B4-BE49-F238E27FC236}">
                <a16:creationId xmlns:a16="http://schemas.microsoft.com/office/drawing/2014/main" id="{3EDCD6FB-B388-849A-11E3-911D368975EB}"/>
              </a:ext>
            </a:extLst>
          </p:cNvPr>
          <p:cNvSpPr txBox="1"/>
          <p:nvPr/>
        </p:nvSpPr>
        <p:spPr>
          <a:xfrm>
            <a:off x="884382" y="1145309"/>
            <a:ext cx="10141528" cy="5038367"/>
          </a:xfrm>
          <a:prstGeom prst="rect">
            <a:avLst/>
          </a:prstGeom>
          <a:noFill/>
        </p:spPr>
        <p:txBody>
          <a:bodyPr wrap="square" rtlCol="0">
            <a:spAutoFit/>
          </a:bodyPr>
          <a:lstStyle/>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dirty="0">
                <a:latin typeface="Aptos" panose="020B0004020202020204" pitchFamily="34" charset="0"/>
              </a:rPr>
              <a:t>SDGS introduced by the UN in 2015.</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dirty="0">
                <a:latin typeface="Aptos" panose="020B0004020202020204" pitchFamily="34" charset="0"/>
              </a:rPr>
              <a:t>Health is defined as the absence of disease and mental well-being. </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dirty="0">
                <a:latin typeface="Aptos" panose="020B0004020202020204" pitchFamily="34" charset="0"/>
              </a:rPr>
              <a:t>Well-being and health interlinked. </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dirty="0">
                <a:latin typeface="Aptos" panose="020B0004020202020204" pitchFamily="34" charset="0"/>
              </a:rPr>
              <a:t>Wellbeing : QoL, purpose, emotional stability, and personal fulfilment. </a:t>
            </a:r>
          </a:p>
          <a:p>
            <a:pPr marL="285750" lvl="0" indent="-285750" defTabSz="914400" eaLnBrk="0" fontAlgn="base" hangingPunct="0">
              <a:lnSpc>
                <a:spcPct val="150000"/>
              </a:lnSpc>
              <a:spcBef>
                <a:spcPct val="0"/>
              </a:spcBef>
              <a:spcAft>
                <a:spcPct val="0"/>
              </a:spcAft>
              <a:buFont typeface="Arial" panose="020B0604020202020204" pitchFamily="34" charset="0"/>
              <a:buChar char="•"/>
            </a:pPr>
            <a:r>
              <a:rPr lang="en-US" altLang="en-US" dirty="0">
                <a:latin typeface="Aptos" panose="020B0004020202020204" pitchFamily="34" charset="0"/>
              </a:rPr>
              <a:t>A sustainable health care system : Empowerment through sustainable policy, advocacy, education, and support.</a:t>
            </a:r>
          </a:p>
          <a:p>
            <a:pPr marL="285750" indent="-285750" defTabSz="914400" eaLnBrk="0" fontAlgn="base" hangingPunct="0">
              <a:lnSpc>
                <a:spcPct val="150000"/>
              </a:lnSpc>
              <a:spcBef>
                <a:spcPct val="0"/>
              </a:spcBef>
              <a:spcAft>
                <a:spcPct val="0"/>
              </a:spcAft>
              <a:buFont typeface="Arial" panose="020B0604020202020204" pitchFamily="34" charset="0"/>
              <a:buChar char="•"/>
            </a:pPr>
            <a:r>
              <a:rPr lang="en-US" altLang="en-US" dirty="0">
                <a:latin typeface="Aptos" panose="020B0004020202020204" pitchFamily="34" charset="0"/>
              </a:rPr>
              <a:t>It is necessary to use preventive measures and behaviour modification interventions in HSC to achieve SDG 3.</a:t>
            </a:r>
          </a:p>
          <a:p>
            <a:pPr marL="285750" indent="-285750" defTabSz="914400" eaLnBrk="0" fontAlgn="base" hangingPunct="0">
              <a:lnSpc>
                <a:spcPct val="150000"/>
              </a:lnSpc>
              <a:spcBef>
                <a:spcPct val="0"/>
              </a:spcBef>
              <a:spcAft>
                <a:spcPct val="0"/>
              </a:spcAft>
              <a:buFont typeface="Arial" panose="020B0604020202020204" pitchFamily="34" charset="0"/>
              <a:buChar char="•"/>
            </a:pPr>
            <a:r>
              <a:rPr lang="en-US" altLang="en-US" dirty="0">
                <a:latin typeface="Aptos" panose="020B0004020202020204" pitchFamily="34" charset="0"/>
              </a:rPr>
              <a:t>To collaborate, an integrated care approach is required. </a:t>
            </a:r>
          </a:p>
          <a:p>
            <a:pPr marL="285750" indent="-285750" defTabSz="914400" eaLnBrk="0" fontAlgn="base" hangingPunct="0">
              <a:lnSpc>
                <a:spcPct val="150000"/>
              </a:lnSpc>
              <a:spcBef>
                <a:spcPct val="0"/>
              </a:spcBef>
              <a:spcAft>
                <a:spcPct val="0"/>
              </a:spcAft>
              <a:buFont typeface="Arial" panose="020B0604020202020204" pitchFamily="34" charset="0"/>
              <a:buChar char="•"/>
            </a:pPr>
            <a:r>
              <a:rPr lang="en-US" altLang="en-US" dirty="0">
                <a:latin typeface="Aptos" panose="020B0004020202020204" pitchFamily="34" charset="0"/>
              </a:rPr>
              <a:t> There is need to address disparities and accomplish the goal of universal health. </a:t>
            </a:r>
          </a:p>
          <a:p>
            <a:pPr marL="285750" indent="-285750" defTabSz="914400" eaLnBrk="0" fontAlgn="base" hangingPunct="0">
              <a:lnSpc>
                <a:spcPct val="150000"/>
              </a:lnSpc>
              <a:spcBef>
                <a:spcPct val="0"/>
              </a:spcBef>
              <a:spcAft>
                <a:spcPct val="0"/>
              </a:spcAft>
              <a:buFont typeface="Arial" panose="020B0604020202020204" pitchFamily="34" charset="0"/>
              <a:buChar char="•"/>
            </a:pPr>
            <a:r>
              <a:rPr lang="en-US" altLang="en-US" dirty="0">
                <a:latin typeface="Aptos" panose="020B0004020202020204" pitchFamily="34" charset="0"/>
              </a:rPr>
              <a:t>The UK’s HSC supports the SDGs : Holistic approach, targets equity, access, resilience, and bridging health disparities.</a:t>
            </a:r>
          </a:p>
        </p:txBody>
      </p:sp>
    </p:spTree>
    <p:extLst>
      <p:ext uri="{BB962C8B-B14F-4D97-AF65-F5344CB8AC3E}">
        <p14:creationId xmlns:p14="http://schemas.microsoft.com/office/powerpoint/2010/main" val="8662266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6D6D1-A79B-B89C-C2A6-305853693799}"/>
              </a:ext>
            </a:extLst>
          </p:cNvPr>
          <p:cNvSpPr>
            <a:spLocks noGrp="1"/>
          </p:cNvSpPr>
          <p:nvPr>
            <p:ph type="title"/>
          </p:nvPr>
        </p:nvSpPr>
        <p:spPr>
          <a:xfrm>
            <a:off x="4530437" y="421539"/>
            <a:ext cx="2720109" cy="604315"/>
          </a:xfrm>
        </p:spPr>
        <p:txBody>
          <a:bodyPr>
            <a:normAutofit/>
          </a:bodyPr>
          <a:lstStyle/>
          <a:p>
            <a:pPr algn="ctr"/>
            <a:r>
              <a:rPr lang="en-US" sz="3200" dirty="0">
                <a:latin typeface="Aptos" panose="020B0004020202020204" pitchFamily="34" charset="0"/>
              </a:rPr>
              <a:t>References</a:t>
            </a:r>
            <a:endParaRPr lang="en-GB" sz="3200" dirty="0">
              <a:latin typeface="Aptos" panose="020B0004020202020204" pitchFamily="34" charset="0"/>
            </a:endParaRPr>
          </a:p>
        </p:txBody>
      </p:sp>
      <p:sp>
        <p:nvSpPr>
          <p:cNvPr id="5" name="TextBox 4">
            <a:extLst>
              <a:ext uri="{FF2B5EF4-FFF2-40B4-BE49-F238E27FC236}">
                <a16:creationId xmlns:a16="http://schemas.microsoft.com/office/drawing/2014/main" id="{B2DCB6EC-C0D1-2F90-3FC0-C34B457409C3}"/>
              </a:ext>
            </a:extLst>
          </p:cNvPr>
          <p:cNvSpPr txBox="1"/>
          <p:nvPr/>
        </p:nvSpPr>
        <p:spPr>
          <a:xfrm>
            <a:off x="521854" y="1000169"/>
            <a:ext cx="11420763" cy="510139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Ahad, A., Gonzalez, M. and Junquera, P. (2023) ‘Understanding and Addressing Mental Health Stigma Across Cultures for Improving Psychiatric Care: A Narrative Review’,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Cureus</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15(5).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2"/>
              </a:rPr>
              <a:t>https://doi.org/10.7759/cureus.39549</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American College of Cardiology (2024)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Feature | Cardiopsychology: Exploring the Heart/Brain Connection in Cardiovascular Disease</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American College of Cardiology</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3"/>
              </a:rPr>
              <a:t>https://www.acc.org/Latest-in-Cardiology/Articles/2024/05/01/01/42/Feature-Cardiopsychology-Exploring-the-Heart-Brain-Connection-in-Cardiovascular-Disease</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BHF (2024)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Bridging Hearts</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4"/>
              </a:rPr>
              <a:t>https://www.bhf.org.uk/-/media/files/what-we-do/policy-and-public-affairs/bridging-hearts-british-heart-foundation.pdf?rev=2d366ec8dec34e41bb471f829a690719&amp;hash=FB5B61CA287720024001784697E54B5A</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British Heart Foundation (2024)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Integrated Care for long-term Conditions</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British Heart Foundation</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5"/>
              </a:rPr>
              <a:t>https://www.bhf.org.uk/for-professionals/healthcare-professionals/innovation-in-care/integrated-care-for-long-term-conditions</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British Heart Foundation (2025)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Cardiovascular inequalities in England: an analysis</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British Heart Foundation</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6"/>
              </a:rPr>
              <a:t>https://www.bhf.org.uk/what-we-do/our-research/heart-statistics/health-inequalities-research/cardiovascular-inequalities-in-england-an-analysis</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Chelak, K. and Chakole, S. (2023) ‘The role of social determinants of health in promoting health equality: a narrative review’,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Cureus</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15(1).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7"/>
              </a:rPr>
              <a:t>https://doi.org/10.7759/cureus.33425</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Conner, M. and Norman, P. (2019a)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Health Belief Model - An overview</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Sciencedirect.com</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Science Direct.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8"/>
              </a:rPr>
              <a:t>https://www.sciencedirect.com/topics/medicine-and-dentistry/health-belief-model</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Conner, M. and Norman, P. (2019b)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Predicting Health Behaviour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Mcgraw-Hill Education.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9"/>
              </a:rPr>
              <a:t>https://www.susana.org/_resources/documents/default/3-4654-7-1641372192.pdf</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Department of Health (2014)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Wellbeing Why it matters to health policy Health is the top thing people say matters to their wellbeing</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10"/>
              </a:rPr>
              <a:t>https://assets.publishing.service.gov.uk/media/5a7ba1d6ed915d4147621a24/Narrative__January_2014_.pdf</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Department of Health (2015)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NICE - Public Health Guidance</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Department of Health</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11"/>
              </a:rPr>
              <a:t>https://www.health-ni.gov.uk/articles/nice-public-health-guidance?utm_source=chatgpt.com</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Dodge, R.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et al.</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(2012) ‘The Challenge of Defining Wellbeing’,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International Journal of Wellbeing</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2(3), pp. 222–235. Available at: https://doi.org/10.5502/ijw.v2i3.4.</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European Commission (2025)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SDGs | KnowSDGs</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Europa.eu</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https://know-sdgs.jrc.ec.europa.eu/sdg/3.</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Fatemeh Fatahian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et al.</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(2024) ‘The effect of a health belief model‐based education on nutritional behavior and biochemical factors of patients with myocardial infarction: A line follow‐up experimental study’,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Health science reports</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7(3).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12"/>
              </a:rPr>
              <a:t>https://doi.org/10.1002/hsr2.1966</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GOV.UK (2023)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New digital health check to tackle deadly cardiovascular disease</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GOV.UK</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13"/>
              </a:rPr>
              <a:t>https://www.gov.uk/government/news/new-digital-health-check-to-tackle-deadly-cardiovascular-disease</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GOV.UK (2026)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Digital Inclusion Action Plan: One Year On</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GOV.UK</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14"/>
              </a:rPr>
              <a:t>https://www.gov.uk/government/publications/digital-inclusion-action-plan-one-year-on/digital-inclusion-action-plan-one-year-on</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Health and Care Act (2022)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Health and Care Act 2022</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Legislation.gov.uk</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https://www.legislation.gov.uk/ukpga/2022/31/contents.</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Huber, M. (2011) ‘How should we define health?’,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BMJ</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343(343).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15"/>
              </a:rPr>
              <a:t>https://doi.org/10.1136/bmj.d4163</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King's Fund (2025)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How Integrated Care Systems Can Prevent Cardiovascular Disease | The King’s Fund</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The King’s Fund</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16"/>
              </a:rPr>
              <a:t>https://www.kingsfund.org.uk/insight-and-analysis/long-reads/shifting-prevention-integrated-care-systems-tackle-cardiovascular-disease</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Marmot, M. (2010)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Fair Society Healthy Lives (The Marmot Review)</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Institute of Health Equity</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17"/>
              </a:rPr>
              <a:t>https://www.instituteofhealthequity.org/resources-reports/fair-society-healthy-lives-the-marmot-review</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p:txBody>
      </p:sp>
    </p:spTree>
    <p:extLst>
      <p:ext uri="{BB962C8B-B14F-4D97-AF65-F5344CB8AC3E}">
        <p14:creationId xmlns:p14="http://schemas.microsoft.com/office/powerpoint/2010/main" val="11673480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A5E6A23-EB46-CB62-3722-5CF2EFBB0690}"/>
              </a:ext>
            </a:extLst>
          </p:cNvPr>
          <p:cNvSpPr txBox="1"/>
          <p:nvPr/>
        </p:nvSpPr>
        <p:spPr>
          <a:xfrm>
            <a:off x="789709" y="1073577"/>
            <a:ext cx="10612582" cy="5178341"/>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nguyenvuhoaha (2023)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Achieving SDG 3: Good Health and Well-being for All</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Ecosilky</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2"/>
              </a:rPr>
              <a:t>https://ecosilky.com.vn/en/achieving-sdg-3-good-health-and-well-being-for-all/</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NHS (2022)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The Eatwell Guide</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NHS</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3"/>
              </a:rPr>
              <a:t>https://www.nhs.uk/live-well/eat-well/food-guidelines-and-food-labels/the-eatwell-guide/</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NHS (2023)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NHS Health Check</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nhs.uk</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4"/>
              </a:rPr>
              <a:t>https://www.nhs.uk/tests-and-treatments/nhs-health-check/</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NHS England (2019)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NHS Long Term Plan</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NHS</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5"/>
              </a:rPr>
              <a:t>https://www.england.nhs.uk/long-term-plan/</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NHS England (2020)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Making Every Contact Count (MECC)</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NHS England</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6"/>
              </a:rPr>
              <a:t>https://www.hee.nhs.uk/our-work/population-health/our-resources-hub/making-every-contact-count-mecc</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NHS England (2022)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What Are Integrated Care systems?</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NHS England</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7"/>
              </a:rPr>
              <a:t>https://www.england.nhs.uk/integratedcare/what-is-integrated-care/</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NHS England (2025)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Cardiovascular Disease (CVD)</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England.nhs.uk</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8"/>
              </a:rPr>
              <a:t>https://www.england.nhs.uk/ourwork/clinical-policy/cvd/</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p>
          <a:p>
            <a:pPr defTabSz="914400" eaLnBrk="0" fontAlgn="base" hangingPunct="0">
              <a:spcBef>
                <a:spcPct val="0"/>
              </a:spcBef>
              <a:spcAft>
                <a:spcPct val="0"/>
              </a:spcAft>
            </a:pPr>
            <a:r>
              <a:rPr lang="en-US" altLang="en-US" sz="1050" dirty="0">
                <a:latin typeface="Aptos" panose="020B0004020202020204" pitchFamily="34" charset="0"/>
                <a:cs typeface="Times New Roman" panose="02020603050405020304" pitchFamily="18" charset="0"/>
              </a:rPr>
              <a:t>NSMC (2020) </a:t>
            </a:r>
            <a:r>
              <a:rPr lang="en-US" altLang="en-US" sz="1050" i="1" dirty="0">
                <a:latin typeface="Aptos" panose="020B0004020202020204" pitchFamily="34" charset="0"/>
                <a:cs typeface="Times New Roman" panose="02020603050405020304" pitchFamily="18" charset="0"/>
              </a:rPr>
              <a:t>Change4Life </a:t>
            </a:r>
            <a:r>
              <a:rPr lang="en-US" altLang="en-US" sz="1050" dirty="0">
                <a:latin typeface="Aptos" panose="020B0004020202020204" pitchFamily="34" charset="0"/>
                <a:cs typeface="Times New Roman" panose="02020603050405020304" pitchFamily="18" charset="0"/>
              </a:rPr>
              <a:t>, </a:t>
            </a:r>
            <a:r>
              <a:rPr lang="en-US" altLang="en-US" sz="1050" i="1" dirty="0">
                <a:latin typeface="Aptos" panose="020B0004020202020204" pitchFamily="34" charset="0"/>
                <a:cs typeface="Times New Roman" panose="02020603050405020304" pitchFamily="18" charset="0"/>
              </a:rPr>
              <a:t>NSMC</a:t>
            </a:r>
            <a:r>
              <a:rPr lang="en-US" altLang="en-US" sz="1050" dirty="0">
                <a:latin typeface="Aptos" panose="020B0004020202020204" pitchFamily="34" charset="0"/>
                <a:cs typeface="Times New Roman" panose="02020603050405020304" pitchFamily="18" charset="0"/>
              </a:rPr>
              <a:t>. Available at: </a:t>
            </a:r>
            <a:r>
              <a:rPr lang="en-US" altLang="en-US" sz="1050" dirty="0">
                <a:latin typeface="Aptos" panose="020B0004020202020204" pitchFamily="34" charset="0"/>
                <a:cs typeface="Times New Roman" panose="02020603050405020304" pitchFamily="18" charset="0"/>
                <a:hlinkClick r:id="rId9"/>
              </a:rPr>
              <a:t>https://www.thensmc.com/resources/showcase/change4life</a:t>
            </a:r>
            <a:r>
              <a:rPr lang="en-US" altLang="en-US" sz="1050" dirty="0">
                <a:latin typeface="Aptos" panose="020B0004020202020204" pitchFamily="34" charset="0"/>
                <a:cs typeface="Times New Roman" panose="02020603050405020304" pitchFamily="18" charset="0"/>
              </a:rPr>
              <a:t>.</a:t>
            </a:r>
            <a:r>
              <a:rPr lang="en-US" altLang="en-US" sz="1400" dirty="0">
                <a:latin typeface="Aptos" panose="020B0004020202020204" pitchFamily="34" charset="0"/>
                <a:cs typeface="Times New Roman" panose="02020603050405020304" pitchFamily="18" charset="0"/>
              </a:rPr>
              <a:t> </a:t>
            </a:r>
          </a:p>
          <a:p>
            <a:pPr defTabSz="914400" eaLnBrk="0" fontAlgn="base" hangingPunct="0">
              <a:spcBef>
                <a:spcPct val="0"/>
              </a:spcBef>
              <a:spcAft>
                <a:spcPct val="0"/>
              </a:spcAft>
            </a:pPr>
            <a:r>
              <a:rPr lang="en-US" altLang="en-US" sz="1050" dirty="0">
                <a:latin typeface="Aptos" panose="020B0004020202020204" pitchFamily="34" charset="0"/>
                <a:cs typeface="Times New Roman" panose="02020603050405020304" pitchFamily="18" charset="0"/>
              </a:rPr>
              <a:t>Nuffield Trust (2022) </a:t>
            </a:r>
            <a:r>
              <a:rPr lang="en-US" altLang="en-US" sz="1050" i="1" dirty="0">
                <a:latin typeface="Aptos" panose="020B0004020202020204" pitchFamily="34" charset="0"/>
                <a:cs typeface="Times New Roman" panose="02020603050405020304" pitchFamily="18" charset="0"/>
              </a:rPr>
              <a:t>What impact have five years of Brexit had on health and care in the UK?</a:t>
            </a:r>
            <a:r>
              <a:rPr lang="en-US" altLang="en-US" sz="1050" dirty="0">
                <a:latin typeface="Aptos" panose="020B0004020202020204" pitchFamily="34" charset="0"/>
                <a:cs typeface="Times New Roman" panose="02020603050405020304" pitchFamily="18" charset="0"/>
              </a:rPr>
              <a:t>, </a:t>
            </a:r>
            <a:r>
              <a:rPr lang="en-US" altLang="en-US" sz="1050" i="1" dirty="0">
                <a:latin typeface="Aptos" panose="020B0004020202020204" pitchFamily="34" charset="0"/>
                <a:cs typeface="Times New Roman" panose="02020603050405020304" pitchFamily="18" charset="0"/>
              </a:rPr>
              <a:t>YouTube</a:t>
            </a:r>
            <a:r>
              <a:rPr lang="en-US" altLang="en-US" sz="1050" dirty="0">
                <a:latin typeface="Aptos" panose="020B0004020202020204" pitchFamily="34" charset="0"/>
                <a:cs typeface="Times New Roman" panose="02020603050405020304" pitchFamily="18" charset="0"/>
              </a:rPr>
              <a:t>. Available at: </a:t>
            </a:r>
            <a:r>
              <a:rPr lang="en-US" altLang="en-US" sz="1050" dirty="0">
                <a:latin typeface="Aptos" panose="020B0004020202020204" pitchFamily="34" charset="0"/>
                <a:cs typeface="Times New Roman" panose="02020603050405020304" pitchFamily="18" charset="0"/>
                <a:hlinkClick r:id="rId10"/>
              </a:rPr>
              <a:t>https://www.youtube.com/watch?v=X069KJuT4zs</a:t>
            </a:r>
            <a:r>
              <a:rPr lang="en-US" altLang="en-US" sz="1050" dirty="0">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OHID (2023)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Office for Health Improvement and Disparities</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GOV.UK</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11"/>
              </a:rPr>
              <a:t>https://www.gov.uk/government/organisations/office-for-health-improvement-and-disparities</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Public Health England (2019)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Health matters: preventing cardiovascular disease</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GOV.UK</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12"/>
              </a:rPr>
              <a:t>https://www.gov.uk/government/publications/health-matters-preventing-cardiovascular-disease/health-matters-preventing-cardiovascular-disease</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Ramezani, M.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et al.</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(2023) ‘Research agenda for using artificial intelligence in health governance: interpretive scoping review and framework’,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BioData Mining</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16(1).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13"/>
              </a:rPr>
              <a:t>https://doi.org/10.1186/s13040-023-00346-w</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Raymond, A.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et al.</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(2023)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Health inequalities in 2040</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The Health Foundation</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14"/>
              </a:rPr>
              <a:t>https://www.health.org.uk/reports-and-analysis/reports/health-inequalities-in-2040</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Simon George Taukeni (2020)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Biopsychosocial perspectives and practices for addressing communicable and non-communicable diseases</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Medical Information Science Reference.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The Global Goals (2025)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Goal 3: Good health and well-being</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The Global Goals</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15"/>
              </a:rPr>
              <a:t>https://globalgoals.org/goals/3-good-health-and-well-being/</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The Health Foundation (2023)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The UK’s global contribution to the Sustainable Development Goals | Bond</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Bond | The international development network</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16"/>
              </a:rPr>
              <a:t>https://www.bond.org.uk/resources/the-uks-global-contribution-to-the-sustainable-development-goals</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(Accessed: 11 June 2026).</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United Nations (2025) ‘Sustainability’,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United Nations</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17"/>
              </a:rPr>
              <a:t>https://www.un.org/en/academic-impact/sustainability</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Wang, 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et al.</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(2021) ‘Health beliefs associated with preventive behaviors against noncommunicable diseases’,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Patient Education and Counseling</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105(1).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18"/>
              </a:rPr>
              <a:t>https://doi.org/10.1016/j.pec.2021.05.024</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Wardle, C. (2023)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Wellbeing in health and social care – what is it and why is it important?</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www.theaccessgroup.com</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19"/>
              </a:rPr>
              <a:t>https://www.theaccessgroup.com/en-gb/blog/hsc-wellbeing-in-health-and-social-care-what-is-it-and-why-is-it-important/</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Warner, M. and Zaranko, B. (2025) ‘Future challenges for health and social care provision in the UK’,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Oxford Review of Economic Policy</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41(1), pp. 179–194.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20"/>
              </a:rPr>
              <a:t>https://doi.org/10.1093/oxrep/graf005</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WHO (2018)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Promoting Health in All Policies and intersectoral action capacities</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world health organization</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21"/>
              </a:rPr>
              <a:t>https://www.who.int/activities/promoting-health-in-all-policies-and-intersectoral-action-capacities</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WHO (2026)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Nutrition EURO</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r>
              <a:rPr kumimoji="0" lang="en-US" altLang="en-US" sz="1050" b="0" i="1"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www.who.int</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Available at: </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hlinkClick r:id="rId22"/>
              </a:rPr>
              <a:t>https://www.who.int/europe/health-topics/nutrition#tab=tab_3</a:t>
            </a:r>
            <a:r>
              <a:rPr kumimoji="0" lang="en-US" altLang="en-US" sz="105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 </a:t>
            </a:r>
            <a:endParaRPr kumimoji="0" lang="en-US" altLang="en-US" sz="1050" b="0" i="0" u="none" strike="noStrike" cap="none" normalizeH="0" baseline="0" dirty="0">
              <a:ln>
                <a:noFill/>
              </a:ln>
              <a:solidFill>
                <a:schemeClr val="tx1"/>
              </a:solidFill>
              <a:effectLst/>
              <a:latin typeface="Aptos" panose="020B0004020202020204" pitchFamily="34" charset="0"/>
            </a:endParaRPr>
          </a:p>
        </p:txBody>
      </p:sp>
      <p:sp>
        <p:nvSpPr>
          <p:cNvPr id="4" name="Title 1">
            <a:extLst>
              <a:ext uri="{FF2B5EF4-FFF2-40B4-BE49-F238E27FC236}">
                <a16:creationId xmlns:a16="http://schemas.microsoft.com/office/drawing/2014/main" id="{86D1490E-9CB8-73F9-426E-D84C8633436D}"/>
              </a:ext>
            </a:extLst>
          </p:cNvPr>
          <p:cNvSpPr txBox="1">
            <a:spLocks/>
          </p:cNvSpPr>
          <p:nvPr/>
        </p:nvSpPr>
        <p:spPr>
          <a:xfrm>
            <a:off x="4576618" y="606082"/>
            <a:ext cx="2720109" cy="604315"/>
          </a:xfrm>
          <a:prstGeom prst="rect">
            <a:avLst/>
          </a:prstGeom>
        </p:spPr>
        <p:txBody>
          <a:bodyPr>
            <a:normAutofit/>
          </a:bodyPr>
          <a:lst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a:lstStyle>
          <a:p>
            <a:pPr algn="ctr"/>
            <a:r>
              <a:rPr lang="en-GB" sz="3200" dirty="0">
                <a:latin typeface="Aptos" panose="020B0004020202020204" pitchFamily="34" charset="0"/>
              </a:rPr>
              <a:t>References</a:t>
            </a:r>
          </a:p>
        </p:txBody>
      </p:sp>
      <p:sp>
        <p:nvSpPr>
          <p:cNvPr id="6" name="Rectangle 2">
            <a:extLst>
              <a:ext uri="{FF2B5EF4-FFF2-40B4-BE49-F238E27FC236}">
                <a16:creationId xmlns:a16="http://schemas.microsoft.com/office/drawing/2014/main" id="{88CC3369-11BC-8D1F-C548-4F7F4043F49B}"/>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Nuffield Trust (2022)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What impact have five years of Brexit had on health and care in the UK?</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YouTube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https://www.youtube.com/watch?v=X069KJuT4zs.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888607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Savon">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62B7C465-BD8F-4B6A-8925-267AB00CDBA0}">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2.xml><?xml version="1.0" encoding="utf-8"?>
<ds:datastoreItem xmlns:ds="http://schemas.openxmlformats.org/officeDocument/2006/customXml" ds:itemID="{B3949939-2C9E-4399-80BE-3FEFB064CF1C}">
  <ds:schemaRefs>
    <ds:schemaRef ds:uri="http://schemas.microsoft.com/sharepoint/v3/contenttype/forms"/>
  </ds:schemaRefs>
</ds:datastoreItem>
</file>

<file path=customXml/itemProps3.xml><?xml version="1.0" encoding="utf-8"?>
<ds:datastoreItem xmlns:ds="http://schemas.openxmlformats.org/officeDocument/2006/customXml" ds:itemID="{B9FC83A0-AB98-4659-ACD5-D2185007C703}">
  <ds:schemaRefs>
    <ds:schemaRef ds:uri="http://schemas.microsoft.com/office/2006/metadata/properties"/>
    <ds:schemaRef ds:uri="http://www.w3.org/2000/xmlns/"/>
    <ds:schemaRef ds:uri="71af3243-3dd4-4a8d-8c0d-dd76da1f02a5"/>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Garden design</Template>
  <TotalTime>0</TotalTime>
  <Words>4151</Words>
  <Application>Microsoft Office PowerPoint</Application>
  <PresentationFormat>Widescreen</PresentationFormat>
  <Paragraphs>200</Paragraphs>
  <Slides>20</Slides>
  <Notes>10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Savon</vt:lpstr>
      <vt:lpstr>BMHP6030  Health, Wellbeing and Sustainable Development Component 1: Presentation  </vt:lpstr>
      <vt:lpstr>Introduction</vt:lpstr>
      <vt:lpstr>Definitions Health and well-being are interlinked.  Each helps and encourages the others. According to Dodge et al. (2012), long-term good health is maintained through wellbeing, which is based on health.</vt:lpstr>
      <vt:lpstr>Sustainable Development Frameworks In Health Policies</vt:lpstr>
      <vt:lpstr>Integration of SDGs in HSC  SDGs address inequality, health, education, climate change, and peace (United Nations, 2025). SDG Target 3.4: Avoid death from preventable diseases NHS Long Term Plan; How UK will achieve this goal  (NHS England, 2025).  </vt:lpstr>
      <vt:lpstr>Impact NCDs the biggest causes of death worldwide. NCDs cause premature deaths before the age of 70.   More than 19 million people per year,  died by Cardiovascular Disease (PHE, 2019).</vt:lpstr>
      <vt:lpstr>Health Belief Model</vt:lpstr>
      <vt:lpstr>HBM: Preventing CVDs</vt:lpstr>
      <vt:lpstr>Biopsychosocial Model</vt:lpstr>
      <vt:lpstr>PowerPoint Presentation</vt:lpstr>
      <vt:lpstr>Policy and Governance</vt:lpstr>
      <vt:lpstr>Service Delivery</vt:lpstr>
      <vt:lpstr>Integrated Care System and CVDS</vt:lpstr>
      <vt:lpstr> Impact of Public Health Initiatives on Health Promotions </vt:lpstr>
      <vt:lpstr>Equity and Access</vt:lpstr>
      <vt:lpstr>PowerPoint Presentation</vt:lpstr>
      <vt:lpstr>PowerPoint Presentation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BMHP6030  Health, Wellbeing and Sustainable Development Component 1: Presentation  </dc:title>
  <dc:creator>Sehrish Kayani</dc:creator>
  <cp:lastModifiedBy>Guest User</cp:lastModifiedBy>
  <cp:revision>25</cp:revision>
  <dcterms:created xsi:type="dcterms:W3CDTF">2026-06-10T11:07:33Z</dcterms:created>
  <dcterms:modified xsi:type="dcterms:W3CDTF">2026-06-20T04:19:53Z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