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Override PartName="/ppt/slides/slide27.xml" ContentType="application/vnd.openxmlformats-officedocument.presentationml.slide+xml"/>
  <Default Extension="png" ContentType="image/png"/>
  <Override PartName="/ppt/slides/slide11.xml" ContentType="application/vnd.openxmlformats-officedocument.presentationml.slide+xml"/>
  <Default Extension="xml" ContentType="application/xml"/>
  <Override PartName="/ppt/slides/slide9.xml" ContentType="application/vnd.openxmlformats-officedocument.presentationml.slide+xml"/>
  <Default Extension="jpeg" ContentType="image/jpeg"/>
  <Override PartName="/ppt/slides/slide25.xml" ContentType="application/vnd.openxmlformats-officedocument.presentationml.slide+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s/slide18.xml" ContentType="application/vnd.openxmlformats-officedocument.presentationml.slide+xml"/>
  <Override PartName="/ppt/slides/slide23.xml" ContentType="application/vnd.openxmlformats-officedocument.presentationml.slide+xml"/>
  <Override PartName="/ppt/slideLayouts/slideLayout6.xml" ContentType="application/vnd.openxmlformats-officedocument.presentationml.slideLayout+xml"/>
  <Override PartName="/ppt/slides/slide5.xml" ContentType="application/vnd.openxmlformats-officedocument.presentationml.slide+xml"/>
  <Override PartName="/ppt/slides/slide16.xml" ContentType="application/vnd.openxmlformats-officedocument.presentationml.slide+xml"/>
  <Override PartName="/ppt/slides/slide21.xml" ContentType="application/vnd.openxmlformats-officedocument.presentationml.slid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ppt/slides/slide14.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28.xml" ContentType="application/vnd.openxmlformats-officedocument.presentationml.slide+xml"/>
  <Override PartName="/ppt/slides/slide1.xml" ContentType="application/vnd.openxmlformats-officedocument.presentationml.slide+xml"/>
  <Override PartName="/ppt/slides/slide12.xml" ContentType="application/vnd.openxmlformats-officedocument.presentationml.slide+xml"/>
  <Default Extension="bin" ContentType="application/vnd.openxmlformats-officedocument.presentationml.printerSettings"/>
  <Override PartName="/ppt/slides/slide26.xml" ContentType="application/vnd.openxmlformats-officedocument.presentationml.slide+xml"/>
  <Override PartName="/ppt/slides/slide10.xml" ContentType="application/vnd.openxmlformats-officedocument.presentationml.slide+xml"/>
  <Override PartName="/ppt/viewProps.xml" ContentType="application/vnd.openxmlformats-officedocument.presentationml.viewProps+xml"/>
  <Override PartName="/ppt/slides/slide8.xml" ContentType="application/vnd.openxmlformats-officedocument.presentationml.slide+xml"/>
  <Override PartName="/ppt/presentation.xml" ContentType="application/vnd.openxmlformats-officedocument.presentationml.presentation.main+xml"/>
  <Override PartName="/ppt/slides/slide19.xml" ContentType="application/vnd.openxmlformats-officedocument.presentationml.slide+xml"/>
  <Override PartName="/ppt/slides/slide24.xml" ContentType="application/vnd.openxmlformats-officedocument.presentationml.slide+xml"/>
  <Override PartName="/ppt/slideLayouts/slideLayout9.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s/slide17.xml" ContentType="application/vnd.openxmlformats-officedocument.presentationml.slide+xml"/>
  <Override PartName="/ppt/slides/slide22.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slides/slide15.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theme/theme1.xml" ContentType="application/vnd.openxmlformats-officedocument.theme+xml"/>
  <Override PartName="/ppt/slideLayouts/slideLayout3.xml" ContentType="application/vnd.openxmlformats-officedocument.presentationml.slideLayout+xml"/>
  <Override PartName="/ppt/slides/slide2.xml" ContentType="application/vnd.openxmlformats-officedocument.presentationml.slide+xml"/>
  <Override PartName="/ppt/slides/slide13.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48" r:id="rId1"/>
  </p:sldMasterIdLst>
  <p:sldIdLst>
    <p:sldId id="256" r:id="rId2"/>
    <p:sldId id="291" r:id="rId3"/>
    <p:sldId id="292" r:id="rId4"/>
    <p:sldId id="294" r:id="rId5"/>
    <p:sldId id="288" r:id="rId6"/>
    <p:sldId id="289" r:id="rId7"/>
    <p:sldId id="301" r:id="rId8"/>
    <p:sldId id="285" r:id="rId9"/>
    <p:sldId id="258" r:id="rId10"/>
    <p:sldId id="296" r:id="rId11"/>
    <p:sldId id="268" r:id="rId12"/>
    <p:sldId id="269" r:id="rId13"/>
    <p:sldId id="270" r:id="rId14"/>
    <p:sldId id="271" r:id="rId15"/>
    <p:sldId id="272" r:id="rId16"/>
    <p:sldId id="257" r:id="rId17"/>
    <p:sldId id="265" r:id="rId18"/>
    <p:sldId id="260" r:id="rId19"/>
    <p:sldId id="259" r:id="rId20"/>
    <p:sldId id="278" r:id="rId21"/>
    <p:sldId id="279" r:id="rId22"/>
    <p:sldId id="295" r:id="rId23"/>
    <p:sldId id="300" r:id="rId24"/>
    <p:sldId id="297" r:id="rId25"/>
    <p:sldId id="298" r:id="rId26"/>
    <p:sldId id="299" r:id="rId27"/>
    <p:sldId id="293" r:id="rId28"/>
    <p:sldId id="27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a="http://schemas.openxmlformats.org/drawingml/2006/main" xmlns:r="http://schemas.openxmlformats.org/officeDocument/2006/relationships" xmlns:p="http://schemas.openxmlformats.org/presentationml/2006/main" xmlns:p15="http://schemas.microsoft.com/office/powerpoint/2012/main" xmlns:mv="urn:schemas-microsoft-com:mac:vml" xmlns:mc="http://schemas.openxmlformats.org/markup-compatibility/2006">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0"/>
    </p:ext>
    <p:ext uri="{FD5EFAAD-0ECE-453E-9831-46B23BE46B34}">
      <p15:chartTrackingRefBased xmlns="" xmlns:a="http://schemas.openxmlformats.org/drawingml/2006/main" xmlns:r="http://schemas.openxmlformats.org/officeDocument/2006/relationships" xmlns:p="http://schemas.openxmlformats.org/presentationml/2006/main" xmlns:p15="http://schemas.microsoft.com/office/powerpoint/2012/main" xmlns:mv="urn:schemas-microsoft-com:mac:vml" xmlns:mc="http://schemas.openxmlformats.org/markup-compatibility/2006"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normalViewPr>
    <p:restoredLeft sz="15620"/>
    <p:restoredTop sz="94660"/>
  </p:normalViewPr>
  <p:slideViewPr>
    <p:cSldViewPr snapToGrid="0">
      <p:cViewPr varScale="1">
        <p:scale>
          <a:sx n="60" d="100"/>
          <a:sy n="60" d="100"/>
        </p:scale>
        <p:origin x="-128" y="-102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44FE73-0682-4A33-A80C-C61DDD297F6E}" type="datetimeFigureOut">
              <a:rPr lang="en-GB" smtClean="0"/>
              <a:pPr/>
              <a:t>10/17/18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206780657"/>
      </p:ext>
    </p:extLst>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44FE73-0682-4A33-A80C-C61DDD297F6E}" type="datetimeFigureOut">
              <a:rPr lang="en-GB" smtClean="0"/>
              <a:pPr/>
              <a:t>10/17/18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00845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44FE73-0682-4A33-A80C-C61DDD297F6E}" type="datetimeFigureOut">
              <a:rPr lang="en-GB" smtClean="0"/>
              <a:pPr/>
              <a:t>10/17/18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22319351"/>
      </p:ext>
    </p:extLst>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44FE73-0682-4A33-A80C-C61DDD297F6E}" type="datetimeFigureOut">
              <a:rPr lang="en-GB" smtClean="0"/>
              <a:pPr/>
              <a:t>10/17/18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205332523"/>
      </p:ext>
    </p:extLst>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44FE73-0682-4A33-A80C-C61DDD297F6E}" type="datetimeFigureOut">
              <a:rPr lang="en-GB" smtClean="0"/>
              <a:pPr/>
              <a:t>10/17/18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50168949"/>
      </p:ext>
    </p:extLst>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44FE73-0682-4A33-A80C-C61DDD297F6E}" type="datetimeFigureOut">
              <a:rPr lang="en-GB" smtClean="0"/>
              <a:pPr/>
              <a:t>10/17/18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974321055"/>
      </p:ext>
    </p:extLst>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44FE73-0682-4A33-A80C-C61DDD297F6E}" type="datetimeFigureOut">
              <a:rPr lang="en-GB" smtClean="0"/>
              <a:pPr/>
              <a:t>10/17/18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896645977"/>
      </p:ext>
    </p:extLst>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44FE73-0682-4A33-A80C-C61DDD297F6E}" type="datetimeFigureOut">
              <a:rPr lang="en-GB" smtClean="0"/>
              <a:pPr/>
              <a:t>10/17/18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141640813"/>
      </p:ext>
    </p:extLst>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44FE73-0682-4A33-A80C-C61DDD297F6E}" type="datetimeFigureOut">
              <a:rPr lang="en-GB" smtClean="0"/>
              <a:pPr/>
              <a:t>10/17/18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441902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44FE73-0682-4A33-A80C-C61DDD297F6E}" type="datetimeFigureOut">
              <a:rPr lang="en-GB" smtClean="0"/>
              <a:pPr/>
              <a:t>10/17/18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660725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44FE73-0682-4A33-A80C-C61DDD297F6E}" type="datetimeFigureOut">
              <a:rPr lang="en-GB" smtClean="0"/>
              <a:pPr/>
              <a:t>10/17/18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3775572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44FE73-0682-4A33-A80C-C61DDD297F6E}" type="datetimeFigureOut">
              <a:rPr lang="en-GB" smtClean="0"/>
              <a:pPr/>
              <a:t>10/17/18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F2B96-821F-4861-AAFD-4EBCED5C75FA}" type="slidenum">
              <a:rPr lang="en-GB" smtClean="0"/>
              <a:pPr/>
              <a:t>‹#›</a:t>
            </a:fld>
            <a:endParaRPr lang="en-GB"/>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1249023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mQaqXK7z9LM" TargetMode="External"/><Relationship Id="rId3" Type="http://schemas.openxmlformats.org/officeDocument/2006/relationships/hyperlink" Target="https://www.youtube.com/watch?v=5OnhOXq7m4w"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fSQgCy_iIcc"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history.com/topics/christmas%20.%20Accessed%2016/10/17" TargetMode="External"/><Relationship Id="rId3" Type="http://schemas.openxmlformats.org/officeDocument/2006/relationships/hyperlink" Target="https://www.merriam-webster.com/dictionary/relativism%20Accessed%2016/10/17"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Theoretical Perspectives</a:t>
            </a:r>
            <a:endParaRPr lang="en-GB" dirty="0"/>
          </a:p>
        </p:txBody>
      </p:sp>
      <p:sp>
        <p:nvSpPr>
          <p:cNvPr id="3" name="Subtitle 2"/>
          <p:cNvSpPr>
            <a:spLocks noGrp="1"/>
          </p:cNvSpPr>
          <p:nvPr>
            <p:ph type="subTitle" idx="1"/>
          </p:nvPr>
        </p:nvSpPr>
        <p:spPr/>
        <p:txBody>
          <a:bodyPr/>
          <a:lstStyle/>
          <a:p>
            <a:r>
              <a:rPr lang="en-GB" dirty="0" smtClean="0"/>
              <a:t>Very brief introduction to some key ideas </a:t>
            </a:r>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9491194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TextBox 4"/>
          <p:cNvSpPr txBox="1"/>
          <p:nvPr/>
        </p:nvSpPr>
        <p:spPr>
          <a:xfrm>
            <a:off x="2635769" y="5612025"/>
            <a:ext cx="6921160" cy="1015663"/>
          </a:xfrm>
          <a:prstGeom prst="rect">
            <a:avLst/>
          </a:prstGeom>
          <a:noFill/>
        </p:spPr>
        <p:txBody>
          <a:bodyPr wrap="none" rtlCol="0">
            <a:spAutoFit/>
          </a:bodyPr>
          <a:lstStyle/>
          <a:p>
            <a:r>
              <a:rPr lang="en-US" sz="2000" dirty="0" smtClean="0">
                <a:solidFill>
                  <a:schemeClr val="bg1"/>
                </a:solidFill>
              </a:rPr>
              <a:t>Consider </a:t>
            </a:r>
            <a:r>
              <a:rPr lang="en-US" sz="2000" dirty="0" smtClean="0">
                <a:solidFill>
                  <a:schemeClr val="bg1"/>
                </a:solidFill>
              </a:rPr>
              <a:t>the expectations and potential prejudices relating to</a:t>
            </a:r>
          </a:p>
          <a:p>
            <a:r>
              <a:rPr lang="en-US" sz="2000" dirty="0" smtClean="0">
                <a:solidFill>
                  <a:schemeClr val="bg1"/>
                </a:solidFill>
              </a:rPr>
              <a:t>Christmas – how might theoretical perspectives influence certain</a:t>
            </a:r>
          </a:p>
          <a:p>
            <a:r>
              <a:rPr lang="en-US" sz="2000" dirty="0" smtClean="0">
                <a:solidFill>
                  <a:schemeClr val="bg1"/>
                </a:solidFill>
              </a:rPr>
              <a:t>expectations of Christmas?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Theoretical lenses</a:t>
            </a:r>
            <a:endParaRPr lang="en-US" dirty="0"/>
          </a:p>
        </p:txBody>
      </p:sp>
      <p:sp>
        <p:nvSpPr>
          <p:cNvPr id="3" name="Content Placeholder 2"/>
          <p:cNvSpPr>
            <a:spLocks noGrp="1"/>
          </p:cNvSpPr>
          <p:nvPr>
            <p:ph idx="1"/>
          </p:nvPr>
        </p:nvSpPr>
        <p:spPr/>
        <p:txBody>
          <a:bodyPr>
            <a:normAutofit lnSpcReduction="10000"/>
          </a:bodyPr>
          <a:lstStyle/>
          <a:p>
            <a:r>
              <a:rPr lang="en-US" dirty="0" smtClean="0"/>
              <a:t>We need to know where information comes from – and for this we use referencing. </a:t>
            </a:r>
          </a:p>
          <a:p>
            <a:r>
              <a:rPr lang="en-US" dirty="0" smtClean="0"/>
              <a:t>If we want to know where </a:t>
            </a:r>
            <a:r>
              <a:rPr lang="en-US" b="1" dirty="0" smtClean="0"/>
              <a:t>opinions</a:t>
            </a:r>
            <a:r>
              <a:rPr lang="en-US" dirty="0" smtClean="0"/>
              <a:t> or </a:t>
            </a:r>
            <a:r>
              <a:rPr lang="en-US" b="1" dirty="0" smtClean="0"/>
              <a:t>stances</a:t>
            </a:r>
            <a:r>
              <a:rPr lang="en-US" dirty="0" smtClean="0"/>
              <a:t> come from, we may consider social background, ethnicity, religion, sex or any myriad of defining factors or life experiences.</a:t>
            </a:r>
          </a:p>
          <a:p>
            <a:r>
              <a:rPr lang="en-US" dirty="0" smtClean="0"/>
              <a:t>From an academic perspective, we need to understand the implications of how we create, frame and </a:t>
            </a:r>
            <a:r>
              <a:rPr lang="en-US" dirty="0" err="1" smtClean="0"/>
              <a:t>analyse</a:t>
            </a:r>
            <a:r>
              <a:rPr lang="en-US" dirty="0" smtClean="0"/>
              <a:t> our work.</a:t>
            </a:r>
          </a:p>
          <a:p>
            <a:r>
              <a:rPr lang="en-US" dirty="0" smtClean="0"/>
              <a:t>The following slides are meant to raise your awareness of your own biases and preferences and introduce some key concepts of some </a:t>
            </a:r>
            <a:r>
              <a:rPr lang="en-US" dirty="0" smtClean="0"/>
              <a:t>theoretical lenses </a:t>
            </a:r>
            <a:r>
              <a:rPr lang="en-US" dirty="0" smtClean="0"/>
              <a:t>to support healthy discussion and analysis in your creative and academic work. </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Theoretical lenses</a:t>
            </a:r>
            <a:endParaRPr lang="en-US" dirty="0"/>
          </a:p>
        </p:txBody>
      </p:sp>
      <p:sp>
        <p:nvSpPr>
          <p:cNvPr id="3" name="Content Placeholder 2"/>
          <p:cNvSpPr>
            <a:spLocks noGrp="1"/>
          </p:cNvSpPr>
          <p:nvPr>
            <p:ph idx="1"/>
          </p:nvPr>
        </p:nvSpPr>
        <p:spPr/>
        <p:txBody>
          <a:bodyPr/>
          <a:lstStyle/>
          <a:p>
            <a:endParaRPr lang="en-US" dirty="0" smtClean="0"/>
          </a:p>
          <a:p>
            <a:endParaRPr lang="en-US" dirty="0" smtClean="0"/>
          </a:p>
          <a:p>
            <a:r>
              <a:rPr lang="en-US" dirty="0" smtClean="0"/>
              <a:t>The </a:t>
            </a:r>
            <a:r>
              <a:rPr lang="en-US" dirty="0" smtClean="0"/>
              <a:t>following slides are meant to raise your awareness of your own biases and preferences and introduce some key concepts of some theoretical lenses to support healthy discussion and analysis in your creative and academic work. </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Against Relativism </a:t>
            </a:r>
            <a:endParaRPr lang="en-US" dirty="0"/>
          </a:p>
        </p:txBody>
      </p:sp>
      <p:sp>
        <p:nvSpPr>
          <p:cNvPr id="3" name="Content Placeholder 2"/>
          <p:cNvSpPr>
            <a:spLocks noGrp="1"/>
          </p:cNvSpPr>
          <p:nvPr>
            <p:ph idx="1"/>
          </p:nvPr>
        </p:nvSpPr>
        <p:spPr>
          <a:xfrm>
            <a:off x="838200" y="1496405"/>
            <a:ext cx="10515600" cy="5092808"/>
          </a:xfrm>
        </p:spPr>
        <p:txBody>
          <a:bodyPr>
            <a:normAutofit fontScale="92500" lnSpcReduction="10000"/>
          </a:bodyPr>
          <a:lstStyle/>
          <a:p>
            <a:pPr fontAlgn="t"/>
            <a:r>
              <a:rPr lang="en-GB" b="1" dirty="0" smtClean="0"/>
              <a:t>Merriam Webster Definition </a:t>
            </a:r>
            <a:r>
              <a:rPr lang="en-GB" b="1" dirty="0"/>
              <a:t>of relativism</a:t>
            </a:r>
          </a:p>
          <a:p>
            <a:pPr fontAlgn="t"/>
            <a:r>
              <a:rPr lang="en-GB" dirty="0"/>
              <a:t>1 a </a:t>
            </a:r>
            <a:r>
              <a:rPr lang="en-GB" b="1" dirty="0"/>
              <a:t>:</a:t>
            </a:r>
            <a:r>
              <a:rPr lang="en-GB" dirty="0"/>
              <a:t>a theory that knowledge is relative to the limited nature of the mind and the conditions of knowing </a:t>
            </a:r>
          </a:p>
          <a:p>
            <a:pPr fontAlgn="t"/>
            <a:r>
              <a:rPr lang="en-GB" dirty="0"/>
              <a:t>b </a:t>
            </a:r>
            <a:r>
              <a:rPr lang="en-GB" b="1" dirty="0"/>
              <a:t>:</a:t>
            </a:r>
            <a:r>
              <a:rPr lang="en-GB" dirty="0"/>
              <a:t>a view that ethical truths depend on the individuals and groups holding them </a:t>
            </a:r>
          </a:p>
          <a:p>
            <a:endParaRPr lang="en-US" dirty="0" smtClean="0"/>
          </a:p>
          <a:p>
            <a:r>
              <a:rPr lang="en-US" dirty="0" smtClean="0"/>
              <a:t>What does this mean?</a:t>
            </a:r>
            <a:endParaRPr lang="en-US" dirty="0" smtClean="0"/>
          </a:p>
          <a:p>
            <a:r>
              <a:rPr lang="en-US" dirty="0" smtClean="0"/>
              <a:t>I</a:t>
            </a:r>
            <a:r>
              <a:rPr lang="en-US" dirty="0" smtClean="0"/>
              <a:t>f </a:t>
            </a:r>
            <a:r>
              <a:rPr lang="en-US" dirty="0" smtClean="0"/>
              <a:t>you have been raised a certain way</a:t>
            </a:r>
            <a:r>
              <a:rPr lang="en-US" dirty="0" smtClean="0"/>
              <a:t> and with certain beliefs, </a:t>
            </a:r>
            <a:r>
              <a:rPr lang="en-US" dirty="0" smtClean="0"/>
              <a:t>then</a:t>
            </a:r>
            <a:r>
              <a:rPr lang="en-US" dirty="0" smtClean="0"/>
              <a:t> the </a:t>
            </a:r>
            <a:r>
              <a:rPr lang="en-US" dirty="0" smtClean="0"/>
              <a:t>habits and rules of that community are </a:t>
            </a:r>
            <a:r>
              <a:rPr lang="en-US" dirty="0" smtClean="0"/>
              <a:t>your ‘truth’. </a:t>
            </a:r>
          </a:p>
          <a:p>
            <a:r>
              <a:rPr lang="en-US" dirty="0" smtClean="0"/>
              <a:t>If people disagree with your stance or do not fit into your world view, they are probably wrong.</a:t>
            </a:r>
          </a:p>
          <a:p>
            <a:r>
              <a:rPr lang="en-US" dirty="0" smtClean="0"/>
              <a:t>This obviously is </a:t>
            </a:r>
            <a:r>
              <a:rPr lang="en-US" b="1" dirty="0" smtClean="0"/>
              <a:t>not</a:t>
            </a:r>
            <a:r>
              <a:rPr lang="en-US" dirty="0" smtClean="0"/>
              <a:t> a good stance to take in a broader global society.</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Against Relativism </a:t>
            </a:r>
            <a:endParaRPr lang="en-US" dirty="0"/>
          </a:p>
        </p:txBody>
      </p:sp>
      <p:sp>
        <p:nvSpPr>
          <p:cNvPr id="3" name="Content Placeholder 2"/>
          <p:cNvSpPr>
            <a:spLocks noGrp="1"/>
          </p:cNvSpPr>
          <p:nvPr>
            <p:ph idx="1"/>
          </p:nvPr>
        </p:nvSpPr>
        <p:spPr/>
        <p:txBody>
          <a:bodyPr>
            <a:normAutofit lnSpcReduction="10000"/>
          </a:bodyPr>
          <a:lstStyle/>
          <a:p>
            <a:r>
              <a:rPr lang="en-US" dirty="0" smtClean="0"/>
              <a:t>Does everyone have the same needs, opinions, aspirations and backgrounds? </a:t>
            </a:r>
          </a:p>
          <a:p>
            <a:pPr>
              <a:buNone/>
            </a:pPr>
            <a:r>
              <a:rPr lang="en-US" dirty="0" smtClean="0"/>
              <a:t>	Highly unlikely. No two people are the same therefore no two people will share an identical opinion. Consider our ‘Christmas’ discussion.</a:t>
            </a:r>
          </a:p>
          <a:p>
            <a:endParaRPr lang="en-US" dirty="0" smtClean="0"/>
          </a:p>
          <a:p>
            <a:r>
              <a:rPr lang="en-US" dirty="0" smtClean="0"/>
              <a:t>‘Society cannot be explained in terms of the characteristics of its individual members’ (</a:t>
            </a:r>
            <a:r>
              <a:rPr lang="en-US" dirty="0"/>
              <a:t>Hughes et al, </a:t>
            </a:r>
            <a:r>
              <a:rPr lang="en-US" dirty="0" smtClean="0"/>
              <a:t>2003: 7)</a:t>
            </a:r>
          </a:p>
          <a:p>
            <a:endParaRPr lang="en-US" dirty="0"/>
          </a:p>
          <a:p>
            <a:r>
              <a:rPr lang="en-US" dirty="0" smtClean="0"/>
              <a:t>One person does not represent an entire community or </a:t>
            </a:r>
            <a:r>
              <a:rPr lang="en-US" dirty="0" smtClean="0"/>
              <a:t>society, and believing that difference is a negative trait is not a positive stance. </a:t>
            </a:r>
            <a:endParaRPr lang="en-US"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557439622"/>
      </p:ext>
    </p:extLst>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Sociology</a:t>
            </a:r>
            <a:endParaRPr lang="en-US" dirty="0"/>
          </a:p>
        </p:txBody>
      </p:sp>
      <p:sp>
        <p:nvSpPr>
          <p:cNvPr id="3" name="Content Placeholder 2"/>
          <p:cNvSpPr>
            <a:spLocks noGrp="1"/>
          </p:cNvSpPr>
          <p:nvPr>
            <p:ph idx="1"/>
          </p:nvPr>
        </p:nvSpPr>
        <p:spPr/>
        <p:txBody>
          <a:bodyPr/>
          <a:lstStyle/>
          <a:p>
            <a:r>
              <a:rPr lang="en-US" dirty="0" smtClean="0"/>
              <a:t>‘individuals cannot be the starting point for the analysis of society since all individuals are shaped, influenced and constrained by the social order in which they live.’ </a:t>
            </a:r>
            <a:r>
              <a:rPr lang="en-US" sz="2000" dirty="0" smtClean="0"/>
              <a:t>(Hughes et al, 2003: 10)</a:t>
            </a:r>
          </a:p>
          <a:p>
            <a:endParaRPr lang="en-US" dirty="0" smtClean="0"/>
          </a:p>
          <a:p>
            <a:r>
              <a:rPr lang="en-US" dirty="0" smtClean="0"/>
              <a:t>Sociology seeks to ‘</a:t>
            </a:r>
            <a:r>
              <a:rPr lang="en-US" dirty="0" err="1" smtClean="0"/>
              <a:t>recognise</a:t>
            </a:r>
            <a:r>
              <a:rPr lang="en-US" dirty="0" smtClean="0"/>
              <a:t>’ humans as a ‘part of a wider set of </a:t>
            </a:r>
            <a:r>
              <a:rPr lang="en-US" dirty="0" err="1" smtClean="0"/>
              <a:t>organisational</a:t>
            </a:r>
            <a:r>
              <a:rPr lang="en-US" dirty="0" smtClean="0"/>
              <a:t> relationships’ </a:t>
            </a:r>
            <a:r>
              <a:rPr lang="en-US" sz="2000" dirty="0" smtClean="0"/>
              <a:t>(Hughes et al, 2003,ibid)</a:t>
            </a: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Class differences affectin</a:t>
            </a:r>
            <a:r>
              <a:rPr lang="en-US" dirty="0" smtClean="0"/>
              <a:t>g opinion?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It’s worth a mention that ‘</a:t>
            </a:r>
            <a:r>
              <a:rPr lang="en-US" i="1" dirty="0" err="1" smtClean="0"/>
              <a:t>Embourgeoisement</a:t>
            </a:r>
            <a:r>
              <a:rPr lang="en-US" dirty="0" smtClean="0"/>
              <a:t>’ influences contemporary British society.</a:t>
            </a:r>
          </a:p>
          <a:p>
            <a:endParaRPr lang="en-US" dirty="0" smtClean="0"/>
          </a:p>
          <a:p>
            <a:r>
              <a:rPr lang="en-US" dirty="0" smtClean="0"/>
              <a:t>What is it?</a:t>
            </a:r>
          </a:p>
          <a:p>
            <a:r>
              <a:rPr lang="en-US" dirty="0" smtClean="0"/>
              <a:t>‘Working people increasingly adopting the values and consumer lifestyles of the middle classes</a:t>
            </a:r>
            <a:r>
              <a:rPr lang="en-US" dirty="0"/>
              <a:t>’ </a:t>
            </a:r>
            <a:r>
              <a:rPr lang="en-US" sz="2000" dirty="0"/>
              <a:t>(Hughes et al, </a:t>
            </a:r>
            <a:r>
              <a:rPr lang="en-US" sz="2000" dirty="0" smtClean="0"/>
              <a:t>2003</a:t>
            </a:r>
            <a:r>
              <a:rPr lang="en-US" sz="2000" dirty="0"/>
              <a:t> </a:t>
            </a:r>
            <a:r>
              <a:rPr lang="en-US" sz="2000" dirty="0" smtClean="0"/>
              <a:t>:80)</a:t>
            </a:r>
          </a:p>
          <a:p>
            <a:endParaRPr lang="en-US" dirty="0" smtClean="0"/>
          </a:p>
          <a:p>
            <a:r>
              <a:rPr lang="en-US" dirty="0" smtClean="0"/>
              <a:t>How does this resonate with </a:t>
            </a:r>
            <a:r>
              <a:rPr lang="en-US" dirty="0" smtClean="0"/>
              <a:t>the media and the performing </a:t>
            </a:r>
            <a:r>
              <a:rPr lang="en-US" dirty="0" smtClean="0"/>
              <a:t>arts</a:t>
            </a:r>
            <a:r>
              <a:rPr lang="en-US" dirty="0" smtClean="0"/>
              <a:t>?</a:t>
            </a:r>
            <a:r>
              <a:rPr lang="en-US" dirty="0" smtClean="0"/>
              <a:t> </a:t>
            </a:r>
          </a:p>
          <a:p>
            <a:r>
              <a:rPr lang="en-US" dirty="0" smtClean="0"/>
              <a:t>Elitist </a:t>
            </a:r>
            <a:r>
              <a:rPr lang="en-US" dirty="0" smtClean="0"/>
              <a:t>art form </a:t>
            </a:r>
            <a:r>
              <a:rPr lang="en-US" dirty="0" err="1" smtClean="0"/>
              <a:t>vs</a:t>
            </a:r>
            <a:r>
              <a:rPr lang="en-US" dirty="0" smtClean="0"/>
              <a:t> community art </a:t>
            </a:r>
            <a:r>
              <a:rPr lang="en-US" dirty="0" smtClean="0"/>
              <a:t>forms?</a:t>
            </a:r>
          </a:p>
          <a:p>
            <a:r>
              <a:rPr lang="en-US" dirty="0" smtClean="0"/>
              <a:t>Value </a:t>
            </a:r>
            <a:r>
              <a:rPr lang="en-US" dirty="0" err="1" smtClean="0"/>
              <a:t>vs</a:t>
            </a:r>
            <a:r>
              <a:rPr lang="en-US" dirty="0" smtClean="0"/>
              <a:t> </a:t>
            </a:r>
            <a:r>
              <a:rPr lang="en-US" dirty="0" smtClean="0"/>
              <a:t>worth?</a:t>
            </a:r>
          </a:p>
          <a:p>
            <a:endParaRPr lang="en-US"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181670312"/>
      </p:ext>
    </p:extLst>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Hughes et al</a:t>
            </a:r>
            <a:r>
              <a:rPr lang="en-GB" dirty="0" smtClean="0"/>
              <a:t> discuss Sociology and state…</a:t>
            </a:r>
            <a:endParaRPr lang="en-GB" dirty="0"/>
          </a:p>
        </p:txBody>
      </p:sp>
      <p:sp>
        <p:nvSpPr>
          <p:cNvPr id="3" name="Content Placeholder 2"/>
          <p:cNvSpPr>
            <a:spLocks noGrp="1"/>
          </p:cNvSpPr>
          <p:nvPr>
            <p:ph idx="1"/>
          </p:nvPr>
        </p:nvSpPr>
        <p:spPr/>
        <p:txBody>
          <a:bodyPr/>
          <a:lstStyle/>
          <a:p>
            <a:pPr>
              <a:buNone/>
            </a:pPr>
            <a:endParaRPr lang="en-GB" dirty="0" smtClean="0"/>
          </a:p>
          <a:p>
            <a:r>
              <a:rPr lang="en-GB" sz="3200" dirty="0" smtClean="0"/>
              <a:t>'</a:t>
            </a:r>
            <a:r>
              <a:rPr lang="en-GB" sz="3200" dirty="0"/>
              <a:t>There is a need to change the status quo, not merely to understand or interpret it.</a:t>
            </a:r>
            <a:r>
              <a:rPr lang="en-GB" sz="3200" dirty="0" smtClean="0"/>
              <a:t> </a:t>
            </a:r>
            <a:r>
              <a:rPr lang="en-GB" sz="3200" dirty="0" smtClean="0"/>
              <a:t>’</a:t>
            </a:r>
          </a:p>
          <a:p>
            <a:endParaRPr lang="en-GB" sz="3200" dirty="0" smtClean="0"/>
          </a:p>
          <a:p>
            <a:r>
              <a:rPr lang="en-GB" sz="3200" dirty="0" smtClean="0"/>
              <a:t>By understanding the relevance of theoretical lenses we may understand the opinion and actions, </a:t>
            </a:r>
            <a:r>
              <a:rPr lang="en-GB" sz="3200" dirty="0" smtClean="0"/>
              <a:t>ideas and reactions of companies, people and political parties that influence society. </a:t>
            </a:r>
            <a:endParaRPr lang="en-GB" sz="3200" dirty="0" smtClean="0"/>
          </a:p>
          <a:p>
            <a:endParaRPr lang="en-GB" dirty="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9770508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Towards a feminist </a:t>
            </a:r>
            <a:r>
              <a:rPr lang="en-GB" dirty="0" smtClean="0"/>
              <a:t>stance</a:t>
            </a:r>
            <a:endParaRPr lang="en-US" dirty="0"/>
          </a:p>
        </p:txBody>
      </p:sp>
      <p:sp>
        <p:nvSpPr>
          <p:cNvPr id="3" name="Content Placeholder 2"/>
          <p:cNvSpPr>
            <a:spLocks noGrp="1"/>
          </p:cNvSpPr>
          <p:nvPr>
            <p:ph idx="1"/>
          </p:nvPr>
        </p:nvSpPr>
        <p:spPr/>
        <p:txBody>
          <a:bodyPr/>
          <a:lstStyle/>
          <a:p>
            <a:endParaRPr lang="en-GB" dirty="0" smtClean="0"/>
          </a:p>
          <a:p>
            <a:endParaRPr lang="en-GB" dirty="0" smtClean="0"/>
          </a:p>
          <a:p>
            <a:endParaRPr lang="en-GB" dirty="0" smtClean="0"/>
          </a:p>
          <a:p>
            <a:r>
              <a:rPr lang="en-GB" dirty="0" smtClean="0"/>
              <a:t>A</a:t>
            </a:r>
            <a:r>
              <a:rPr lang="en-GB" dirty="0" smtClean="0"/>
              <a:t>nalysis </a:t>
            </a:r>
            <a:r>
              <a:rPr lang="en-GB" dirty="0" smtClean="0"/>
              <a:t>should reflect a dialogue between equals rather than an imbalanced exchange of information.</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a:t>
            </a:r>
            <a:r>
              <a:rPr lang="en-GB" dirty="0" smtClean="0"/>
              <a:t>stance</a:t>
            </a:r>
            <a:endParaRPr lang="en-GB" dirty="0"/>
          </a:p>
        </p:txBody>
      </p:sp>
      <p:sp>
        <p:nvSpPr>
          <p:cNvPr id="3" name="Content Placeholder 2"/>
          <p:cNvSpPr>
            <a:spLocks noGrp="1"/>
          </p:cNvSpPr>
          <p:nvPr>
            <p:ph idx="1"/>
          </p:nvPr>
        </p:nvSpPr>
        <p:spPr/>
        <p:txBody>
          <a:bodyPr/>
          <a:lstStyle/>
          <a:p>
            <a:r>
              <a:rPr lang="en-GB" dirty="0" smtClean="0"/>
              <a:t>Was not created </a:t>
            </a:r>
            <a:r>
              <a:rPr lang="en-GB" dirty="0" smtClean="0"/>
              <a:t>in isolation</a:t>
            </a:r>
            <a:r>
              <a:rPr lang="en-GB" dirty="0" smtClean="0"/>
              <a:t> but was </a:t>
            </a:r>
            <a:r>
              <a:rPr lang="en-GB" dirty="0" smtClean="0"/>
              <a:t>formed by both women and men</a:t>
            </a:r>
          </a:p>
          <a:p>
            <a:r>
              <a:rPr lang="en-GB" dirty="0" smtClean="0"/>
              <a:t>Shared and discussed new work from particular stances</a:t>
            </a:r>
          </a:p>
          <a:p>
            <a:r>
              <a:rPr lang="en-GB" dirty="0" smtClean="0"/>
              <a:t>Theoretically rigorous discipline – what are the rules?</a:t>
            </a:r>
          </a:p>
          <a:p>
            <a:endParaRPr lang="en-GB" dirty="0" smtClean="0"/>
          </a:p>
          <a:p>
            <a:r>
              <a:rPr lang="en-GB" dirty="0" smtClean="0"/>
              <a:t>‘</a:t>
            </a:r>
            <a:r>
              <a:rPr lang="en-GB" b="1" dirty="0" smtClean="0"/>
              <a:t>Cultural materialism </a:t>
            </a:r>
            <a:r>
              <a:rPr lang="en-GB" dirty="0" smtClean="0"/>
              <a:t>refers to the study of the social, political and economic conditions that shape the choices made by individuals in specific real-world contexts as well as by characters on stage…’ </a:t>
            </a:r>
          </a:p>
          <a:p>
            <a:r>
              <a:rPr lang="en-GB" sz="1800" dirty="0" smtClean="0"/>
              <a:t>(</a:t>
            </a:r>
            <a:r>
              <a:rPr lang="en-GB" sz="1800" dirty="0" err="1" smtClean="0"/>
              <a:t>Solga</a:t>
            </a:r>
            <a:r>
              <a:rPr lang="en-GB" sz="1800" dirty="0" smtClean="0"/>
              <a:t>, 2016: 18)</a:t>
            </a: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5086107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stance</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Some approaches:</a:t>
            </a:r>
          </a:p>
          <a:p>
            <a:r>
              <a:rPr lang="en-US" dirty="0" smtClean="0"/>
              <a:t>‘examine how humans become subjects through the acts of looking, watching and desiring what they see.’</a:t>
            </a:r>
          </a:p>
          <a:p>
            <a:endParaRPr lang="en-US" dirty="0" smtClean="0"/>
          </a:p>
          <a:p>
            <a:r>
              <a:rPr lang="en-US" dirty="0" smtClean="0"/>
              <a:t>The ‘gaze’</a:t>
            </a:r>
          </a:p>
          <a:p>
            <a:endParaRPr lang="en-US" dirty="0" smtClean="0"/>
          </a:p>
          <a:p>
            <a:r>
              <a:rPr lang="en-US" dirty="0" smtClean="0"/>
              <a:t>More than just the act of just ‘watching’ this may be a ‘viewers unconscious commitment to shared social and cultural </a:t>
            </a:r>
            <a:r>
              <a:rPr lang="en-US" b="1" dirty="0" smtClean="0"/>
              <a:t>expectations</a:t>
            </a:r>
            <a:r>
              <a:rPr lang="en-US" dirty="0" smtClean="0"/>
              <a:t> about how men and women should each appear, act and speak both on stage and in the world in a given place and time.’ </a:t>
            </a:r>
          </a:p>
          <a:p>
            <a:r>
              <a:rPr lang="en-US" sz="2000" dirty="0" smtClean="0"/>
              <a:t>(</a:t>
            </a:r>
            <a:r>
              <a:rPr lang="en-US" sz="2000" dirty="0" err="1" smtClean="0"/>
              <a:t>Solga</a:t>
            </a:r>
            <a:r>
              <a:rPr lang="en-US" sz="2000" dirty="0" smtClean="0"/>
              <a:t>, 2016: 19)</a:t>
            </a:r>
          </a:p>
          <a:p>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stance</a:t>
            </a:r>
            <a:endParaRPr lang="en-US" dirty="0"/>
          </a:p>
        </p:txBody>
      </p:sp>
      <p:sp>
        <p:nvSpPr>
          <p:cNvPr id="3" name="Content Placeholder 2"/>
          <p:cNvSpPr>
            <a:spLocks noGrp="1"/>
          </p:cNvSpPr>
          <p:nvPr>
            <p:ph idx="1"/>
          </p:nvPr>
        </p:nvSpPr>
        <p:spPr/>
        <p:txBody>
          <a:bodyPr/>
          <a:lstStyle/>
          <a:p>
            <a:r>
              <a:rPr lang="en-US" dirty="0" smtClean="0"/>
              <a:t>Some approaches:</a:t>
            </a:r>
          </a:p>
          <a:p>
            <a:r>
              <a:rPr lang="en-US" dirty="0" smtClean="0"/>
              <a:t>‘examine how humans become subjects through the acts of looking, watching and desiring what they see.’</a:t>
            </a:r>
          </a:p>
          <a:p>
            <a:endParaRPr lang="en-US" dirty="0" smtClean="0"/>
          </a:p>
          <a:p>
            <a:r>
              <a:rPr lang="en-US" dirty="0" smtClean="0"/>
              <a:t>Freudian and </a:t>
            </a:r>
            <a:r>
              <a:rPr lang="en-US" dirty="0" err="1" smtClean="0"/>
              <a:t>Lacanian</a:t>
            </a:r>
            <a:r>
              <a:rPr lang="en-US" dirty="0" smtClean="0"/>
              <a:t> psychoanalytic theories</a:t>
            </a:r>
          </a:p>
          <a:p>
            <a:r>
              <a:rPr lang="en-US" dirty="0" smtClean="0"/>
              <a:t>Sigmund </a:t>
            </a:r>
            <a:r>
              <a:rPr lang="en-US" dirty="0" smtClean="0">
                <a:hlinkClick r:id="rId2"/>
              </a:rPr>
              <a:t>Freud</a:t>
            </a:r>
            <a:r>
              <a:rPr lang="en-US" dirty="0" smtClean="0"/>
              <a:t> 1856-1939</a:t>
            </a:r>
          </a:p>
          <a:p>
            <a:r>
              <a:rPr lang="en-US" dirty="0" smtClean="0"/>
              <a:t>Jacques </a:t>
            </a:r>
            <a:r>
              <a:rPr lang="en-US" dirty="0" smtClean="0">
                <a:hlinkClick r:id="rId3"/>
              </a:rPr>
              <a:t>Lacan </a:t>
            </a:r>
            <a:r>
              <a:rPr lang="en-US" dirty="0" smtClean="0"/>
              <a:t>1901-1981</a:t>
            </a:r>
          </a:p>
          <a:p>
            <a:endParaRPr lang="en-US"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Male gaze</a:t>
            </a:r>
            <a:endParaRPr lang="en-US" dirty="0"/>
          </a:p>
        </p:txBody>
      </p:sp>
      <p:sp>
        <p:nvSpPr>
          <p:cNvPr id="3" name="Content Placeholder 2"/>
          <p:cNvSpPr>
            <a:spLocks noGrp="1"/>
          </p:cNvSpPr>
          <p:nvPr>
            <p:ph idx="1"/>
          </p:nvPr>
        </p:nvSpPr>
        <p:spPr/>
        <p:txBody>
          <a:bodyPr>
            <a:normAutofit lnSpcReduction="10000"/>
          </a:bodyPr>
          <a:lstStyle/>
          <a:p>
            <a:r>
              <a:rPr lang="en-US" dirty="0" smtClean="0"/>
              <a:t>Encourages male identification with the male hero.</a:t>
            </a:r>
          </a:p>
          <a:p>
            <a:endParaRPr lang="en-US" dirty="0" smtClean="0"/>
          </a:p>
          <a:p>
            <a:r>
              <a:rPr lang="en-US" dirty="0" smtClean="0"/>
              <a:t>Objectifies women as passive, invisible or unspoken subjects.</a:t>
            </a:r>
          </a:p>
          <a:p>
            <a:endParaRPr lang="en-US" dirty="0" smtClean="0"/>
          </a:p>
          <a:p>
            <a:r>
              <a:rPr lang="en-US" dirty="0" smtClean="0"/>
              <a:t>Can impact the viewing for both men and women. </a:t>
            </a:r>
          </a:p>
          <a:p>
            <a:endParaRPr lang="en-US" dirty="0" smtClean="0"/>
          </a:p>
          <a:p>
            <a:r>
              <a:rPr lang="en-US" dirty="0" smtClean="0"/>
              <a:t>Active/male + passive/female </a:t>
            </a:r>
          </a:p>
          <a:p>
            <a:endParaRPr lang="en-US" dirty="0" smtClean="0"/>
          </a:p>
          <a:p>
            <a:r>
              <a:rPr lang="en-US" dirty="0" smtClean="0"/>
              <a:t>Made to appear and act to empower a particular gendered spectator.</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turn</a:t>
            </a:r>
            <a:endParaRPr lang="en-US" dirty="0"/>
          </a:p>
        </p:txBody>
      </p:sp>
      <p:sp>
        <p:nvSpPr>
          <p:cNvPr id="3" name="Content Placeholder 2"/>
          <p:cNvSpPr>
            <a:spLocks noGrp="1"/>
          </p:cNvSpPr>
          <p:nvPr>
            <p:ph idx="1"/>
          </p:nvPr>
        </p:nvSpPr>
        <p:spPr/>
        <p:txBody>
          <a:bodyPr>
            <a:normAutofit lnSpcReduction="10000"/>
          </a:bodyPr>
          <a:lstStyle/>
          <a:p>
            <a:r>
              <a:rPr lang="en-US" dirty="0" smtClean="0"/>
              <a:t> Can you identify with the use and impact of the male </a:t>
            </a:r>
            <a:r>
              <a:rPr lang="en-US" dirty="0" smtClean="0"/>
              <a:t>gaze in creative work?</a:t>
            </a:r>
            <a:endParaRPr lang="en-US" dirty="0" smtClean="0"/>
          </a:p>
          <a:p>
            <a:endParaRPr lang="en-US" dirty="0" smtClean="0"/>
          </a:p>
          <a:p>
            <a:r>
              <a:rPr lang="en-US" dirty="0" smtClean="0"/>
              <a:t>Mechanics and narrative – i.e. portrayal and plot</a:t>
            </a:r>
          </a:p>
          <a:p>
            <a:r>
              <a:rPr lang="en-US" dirty="0" smtClean="0"/>
              <a:t>The way a camera focuses attention on the actors </a:t>
            </a:r>
            <a:r>
              <a:rPr lang="en-US" b="1" dirty="0" smtClean="0"/>
              <a:t>and</a:t>
            </a:r>
            <a:r>
              <a:rPr lang="en-US" dirty="0" smtClean="0"/>
              <a:t> the use of the character’s traits based on sex.</a:t>
            </a:r>
          </a:p>
          <a:p>
            <a:endParaRPr lang="en-US" dirty="0" smtClean="0"/>
          </a:p>
          <a:p>
            <a:r>
              <a:rPr lang="en-US" dirty="0" smtClean="0"/>
              <a:t>Can you ‘look through and at’ the male gaze to ‘expose it’s ideological workings’? </a:t>
            </a:r>
          </a:p>
          <a:p>
            <a:r>
              <a:rPr lang="en-US" sz="2000" dirty="0" smtClean="0"/>
              <a:t>(</a:t>
            </a:r>
            <a:r>
              <a:rPr lang="en-US" sz="2000" dirty="0" err="1" smtClean="0"/>
              <a:t>Mulvay</a:t>
            </a:r>
            <a:r>
              <a:rPr lang="en-US" sz="2000" dirty="0" smtClean="0"/>
              <a:t> in </a:t>
            </a:r>
            <a:r>
              <a:rPr lang="en-US" sz="2000" dirty="0" err="1" smtClean="0"/>
              <a:t>Solga</a:t>
            </a:r>
            <a:r>
              <a:rPr lang="en-US" sz="2000" dirty="0" smtClean="0"/>
              <a:t>, 2016: ibid)</a:t>
            </a:r>
            <a:endParaRPr 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a:t>
            </a:r>
            <a:r>
              <a:rPr lang="en-GB" dirty="0" smtClean="0"/>
              <a:t> </a:t>
            </a:r>
            <a:r>
              <a:rPr lang="en-GB" dirty="0" smtClean="0"/>
              <a:t>r</a:t>
            </a:r>
            <a:r>
              <a:rPr lang="en-GB" dirty="0" smtClean="0"/>
              <a:t>esearch</a:t>
            </a:r>
            <a:endParaRPr lang="en-GB" dirty="0"/>
          </a:p>
        </p:txBody>
      </p:sp>
      <p:sp>
        <p:nvSpPr>
          <p:cNvPr id="3" name="Content Placeholder 2"/>
          <p:cNvSpPr>
            <a:spLocks noGrp="1"/>
          </p:cNvSpPr>
          <p:nvPr>
            <p:ph idx="1"/>
          </p:nvPr>
        </p:nvSpPr>
        <p:spPr/>
        <p:txBody>
          <a:bodyPr>
            <a:normAutofit/>
          </a:bodyPr>
          <a:lstStyle/>
          <a:p>
            <a:r>
              <a:rPr lang="en-GB" sz="3600" dirty="0" smtClean="0"/>
              <a:t>Particularly supports:</a:t>
            </a:r>
          </a:p>
          <a:p>
            <a:r>
              <a:rPr lang="en-GB" sz="3600" dirty="0" smtClean="0"/>
              <a:t>the </a:t>
            </a:r>
            <a:r>
              <a:rPr lang="en-GB" sz="3600" dirty="0"/>
              <a:t>acknowledgement of the pervasive influence of gender as a category of analysis and organisation</a:t>
            </a:r>
          </a:p>
          <a:p>
            <a:r>
              <a:rPr lang="en-GB" sz="3600" dirty="0"/>
              <a:t>the deconstruction of traditional commitments to truth, objectivity and neutrality</a:t>
            </a:r>
          </a:p>
          <a:p>
            <a:r>
              <a:rPr lang="en-GB" sz="3600" dirty="0"/>
              <a:t>the adoption of an approach to knowledge creation which recognises that all theories are perspectival</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9318843"/>
      </p:ext>
    </p:extLst>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Feminist </a:t>
            </a:r>
            <a:r>
              <a:rPr lang="en-GB" dirty="0" smtClean="0"/>
              <a:t>research</a:t>
            </a:r>
            <a:endParaRPr lang="en-GB" dirty="0"/>
          </a:p>
        </p:txBody>
      </p:sp>
      <p:sp>
        <p:nvSpPr>
          <p:cNvPr id="3" name="Content Placeholder 2"/>
          <p:cNvSpPr>
            <a:spLocks noGrp="1"/>
          </p:cNvSpPr>
          <p:nvPr>
            <p:ph idx="1"/>
          </p:nvPr>
        </p:nvSpPr>
        <p:spPr/>
        <p:txBody>
          <a:bodyPr>
            <a:normAutofit/>
          </a:bodyPr>
          <a:lstStyle/>
          <a:p>
            <a:r>
              <a:rPr lang="en-GB" sz="3600" dirty="0" smtClean="0"/>
              <a:t>Particularly supports</a:t>
            </a:r>
            <a:r>
              <a:rPr lang="en-GB" sz="3600" dirty="0" smtClean="0"/>
              <a:t>:</a:t>
            </a:r>
            <a:endParaRPr lang="en-GB" sz="3600" dirty="0" smtClean="0"/>
          </a:p>
          <a:p>
            <a:r>
              <a:rPr lang="en-GB" sz="3600" dirty="0" smtClean="0"/>
              <a:t>the </a:t>
            </a:r>
            <a:r>
              <a:rPr lang="en-GB" sz="3600" dirty="0"/>
              <a:t>utilisation of a multiplicity of research methods</a:t>
            </a:r>
          </a:p>
          <a:p>
            <a:r>
              <a:rPr lang="en-GB" sz="3600" dirty="0"/>
              <a:t>the inter-disciplinary nature of feminist research</a:t>
            </a:r>
          </a:p>
          <a:p>
            <a:r>
              <a:rPr lang="en-GB" sz="3600" dirty="0"/>
              <a:t>involvement of the researcher and the people being researched </a:t>
            </a:r>
          </a:p>
          <a:p>
            <a:r>
              <a:rPr lang="en-GB" sz="3600" dirty="0"/>
              <a:t>the deconstruction of the theory / practice relationships.</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233523889"/>
      </p:ext>
    </p:extLst>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on the female</a:t>
            </a:r>
            <a:endParaRPr lang="en-GB" dirty="0"/>
          </a:p>
        </p:txBody>
      </p:sp>
      <p:sp>
        <p:nvSpPr>
          <p:cNvPr id="3" name="Content Placeholder 2"/>
          <p:cNvSpPr>
            <a:spLocks noGrp="1"/>
          </p:cNvSpPr>
          <p:nvPr>
            <p:ph idx="1"/>
          </p:nvPr>
        </p:nvSpPr>
        <p:spPr/>
        <p:txBody>
          <a:bodyPr>
            <a:normAutofit/>
          </a:bodyPr>
          <a:lstStyle/>
          <a:p>
            <a:r>
              <a:rPr lang="en-GB" dirty="0" smtClean="0"/>
              <a:t>raised </a:t>
            </a:r>
            <a:r>
              <a:rPr lang="en-GB" dirty="0"/>
              <a:t>consciousness of oppression, exploitation, empowerment, equality, voice and representation is a methodological tool.</a:t>
            </a:r>
          </a:p>
          <a:p>
            <a:r>
              <a:rPr lang="en-GB" dirty="0"/>
              <a:t>Collective research is necessary - women need to collectivise their own individual histories if they are to appropriate these histories for emancipation. </a:t>
            </a:r>
          </a:p>
          <a:p>
            <a:r>
              <a:rPr lang="en-GB" dirty="0"/>
              <a:t>insistence on connection between private/ public/ domestic/ political</a:t>
            </a:r>
          </a:p>
          <a:p>
            <a:r>
              <a:rPr lang="en-GB" dirty="0"/>
              <a:t>gendered nature of ... anything </a:t>
            </a:r>
          </a:p>
          <a:p>
            <a:r>
              <a:rPr lang="en-GB" dirty="0"/>
              <a:t>'the primacy of women's personal subjective experience' </a:t>
            </a:r>
          </a:p>
          <a:p>
            <a:r>
              <a:rPr lang="en-GB" dirty="0"/>
              <a:t>'the rejection of social hierarchies in social research'</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328423440"/>
      </p:ext>
    </p:extLst>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Marxist stance</a:t>
            </a:r>
            <a:endParaRPr lang="en-GB" dirty="0"/>
          </a:p>
        </p:txBody>
      </p:sp>
      <p:sp>
        <p:nvSpPr>
          <p:cNvPr id="3" name="Content Placeholder 2"/>
          <p:cNvSpPr>
            <a:spLocks noGrp="1"/>
          </p:cNvSpPr>
          <p:nvPr>
            <p:ph idx="1"/>
          </p:nvPr>
        </p:nvSpPr>
        <p:spPr/>
        <p:txBody>
          <a:bodyPr>
            <a:normAutofit lnSpcReduction="10000"/>
          </a:bodyPr>
          <a:lstStyle/>
          <a:p>
            <a:r>
              <a:rPr lang="en-GB" dirty="0" smtClean="0"/>
              <a:t>Karl </a:t>
            </a:r>
            <a:r>
              <a:rPr lang="en-GB" dirty="0" smtClean="0">
                <a:hlinkClick r:id="rId2"/>
              </a:rPr>
              <a:t>Marx</a:t>
            </a:r>
            <a:r>
              <a:rPr lang="en-GB" dirty="0" smtClean="0"/>
              <a:t> – 1883</a:t>
            </a:r>
          </a:p>
          <a:p>
            <a:endParaRPr lang="en-GB" dirty="0" smtClean="0"/>
          </a:p>
          <a:p>
            <a:r>
              <a:rPr lang="en-GB" dirty="0" smtClean="0"/>
              <a:t>Anti-Capitalist</a:t>
            </a:r>
          </a:p>
          <a:p>
            <a:r>
              <a:rPr lang="en-GB" dirty="0" smtClean="0"/>
              <a:t>Communist ideology</a:t>
            </a:r>
          </a:p>
          <a:p>
            <a:endParaRPr lang="en-GB" dirty="0" smtClean="0"/>
          </a:p>
          <a:p>
            <a:r>
              <a:rPr lang="en-GB" dirty="0" smtClean="0"/>
              <a:t>Ideas around work, class, economics, worker-capitalist relationship</a:t>
            </a:r>
          </a:p>
          <a:p>
            <a:endParaRPr lang="en-GB" dirty="0" smtClean="0"/>
          </a:p>
          <a:p>
            <a:r>
              <a:rPr lang="en-GB" dirty="0" smtClean="0"/>
              <a:t>It is ‘the destiny of the working class to lead society into the future’ </a:t>
            </a:r>
            <a:r>
              <a:rPr lang="en-GB" sz="2000" dirty="0" smtClean="0"/>
              <a:t>(Leach, 2008: 55)</a:t>
            </a:r>
          </a:p>
          <a:p>
            <a:endParaRPr lang="en-GB" dirty="0" smtClean="0"/>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310760636"/>
      </p:ext>
    </p:extLst>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Marx influence on sociology as a stance</a:t>
            </a:r>
            <a:endParaRPr lang="en-US" dirty="0"/>
          </a:p>
        </p:txBody>
      </p:sp>
      <p:sp>
        <p:nvSpPr>
          <p:cNvPr id="3" name="Content Placeholder 2"/>
          <p:cNvSpPr>
            <a:spLocks noGrp="1"/>
          </p:cNvSpPr>
          <p:nvPr>
            <p:ph idx="1"/>
          </p:nvPr>
        </p:nvSpPr>
        <p:spPr/>
        <p:txBody>
          <a:bodyPr>
            <a:normAutofit lnSpcReduction="10000"/>
          </a:bodyPr>
          <a:lstStyle/>
          <a:p>
            <a:r>
              <a:rPr lang="en-US" dirty="0" smtClean="0"/>
              <a:t>People make –</a:t>
            </a:r>
            <a:r>
              <a:rPr lang="en-US" dirty="0" smtClean="0"/>
              <a:t> or produce </a:t>
            </a:r>
            <a:r>
              <a:rPr lang="en-US" dirty="0" smtClean="0"/>
              <a:t>– materials and cultural objects</a:t>
            </a:r>
          </a:p>
          <a:p>
            <a:endParaRPr lang="en-US" dirty="0" smtClean="0"/>
          </a:p>
          <a:p>
            <a:r>
              <a:rPr lang="en-US" dirty="0" smtClean="0"/>
              <a:t>No human is totally isolated from society.</a:t>
            </a:r>
          </a:p>
          <a:p>
            <a:endParaRPr lang="en-US" dirty="0" smtClean="0"/>
          </a:p>
          <a:p>
            <a:r>
              <a:rPr lang="en-US" dirty="0" smtClean="0"/>
              <a:t>Understanding the </a:t>
            </a:r>
            <a:r>
              <a:rPr lang="en-US" i="1" dirty="0" smtClean="0"/>
              <a:t>individual</a:t>
            </a:r>
            <a:r>
              <a:rPr lang="en-US" dirty="0" smtClean="0"/>
              <a:t> is essential to understanding </a:t>
            </a:r>
            <a:r>
              <a:rPr lang="en-US" i="1" dirty="0" smtClean="0"/>
              <a:t>social order.</a:t>
            </a:r>
          </a:p>
          <a:p>
            <a:endParaRPr lang="en-US" dirty="0" smtClean="0"/>
          </a:p>
          <a:p>
            <a:r>
              <a:rPr lang="en-US" dirty="0" smtClean="0"/>
              <a:t>Individuals always act within the context of existing institutions and cultural patterns.</a:t>
            </a:r>
          </a:p>
          <a:p>
            <a:r>
              <a:rPr lang="en-US" sz="2162" dirty="0" smtClean="0"/>
              <a:t>(Hughes et al 2003: 79)</a:t>
            </a:r>
          </a:p>
          <a:p>
            <a:endParaRPr lang="en-US" dirty="0" smtClean="0"/>
          </a:p>
          <a:p>
            <a:endParaRPr lang="en-US" dirty="0" smtClean="0"/>
          </a:p>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Nice easy quote:</a:t>
            </a:r>
            <a:endParaRPr lang="en-US" dirty="0"/>
          </a:p>
        </p:txBody>
      </p:sp>
      <p:sp>
        <p:nvSpPr>
          <p:cNvPr id="3" name="Content Placeholder 2"/>
          <p:cNvSpPr>
            <a:spLocks noGrp="1"/>
          </p:cNvSpPr>
          <p:nvPr>
            <p:ph idx="1"/>
          </p:nvPr>
        </p:nvSpPr>
        <p:spPr/>
        <p:txBody>
          <a:bodyPr>
            <a:normAutofit/>
          </a:bodyPr>
          <a:lstStyle/>
          <a:p>
            <a:r>
              <a:rPr lang="en-US" sz="3200" dirty="0" smtClean="0"/>
              <a:t>‘circumstances make men just as men make circumstances’</a:t>
            </a:r>
          </a:p>
          <a:p>
            <a:endParaRPr lang="en-US" sz="3200" dirty="0" smtClean="0"/>
          </a:p>
          <a:p>
            <a:r>
              <a:rPr lang="en-US" sz="3200" dirty="0" smtClean="0"/>
              <a:t>or – ‘It is people who make history, but they do not make it as they please’ </a:t>
            </a:r>
            <a:endParaRPr lang="en-US" sz="3200" dirty="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a:t>
            </a:r>
            <a:endParaRPr lang="en-GB" dirty="0"/>
          </a:p>
        </p:txBody>
      </p:sp>
      <p:sp>
        <p:nvSpPr>
          <p:cNvPr id="3" name="Content Placeholder 2"/>
          <p:cNvSpPr>
            <a:spLocks noGrp="1"/>
          </p:cNvSpPr>
          <p:nvPr>
            <p:ph idx="1"/>
          </p:nvPr>
        </p:nvSpPr>
        <p:spPr/>
        <p:txBody>
          <a:bodyPr>
            <a:normAutofit/>
          </a:bodyPr>
          <a:lstStyle/>
          <a:p>
            <a:r>
              <a:rPr lang="en-GB" dirty="0" smtClean="0"/>
              <a:t>Think of</a:t>
            </a:r>
            <a:r>
              <a:rPr lang="en-GB" dirty="0" smtClean="0"/>
              <a:t> </a:t>
            </a:r>
            <a:r>
              <a:rPr lang="en-GB" dirty="0" smtClean="0"/>
              <a:t>the name of a…</a:t>
            </a:r>
          </a:p>
          <a:p>
            <a:r>
              <a:rPr lang="en-GB" dirty="0" smtClean="0"/>
              <a:t>TV programme…</a:t>
            </a:r>
          </a:p>
          <a:p>
            <a:r>
              <a:rPr lang="en-GB" dirty="0" smtClean="0"/>
              <a:t>A singer…</a:t>
            </a:r>
          </a:p>
          <a:p>
            <a:r>
              <a:rPr lang="en-GB" dirty="0" smtClean="0"/>
              <a:t>A sports personality…</a:t>
            </a:r>
          </a:p>
          <a:p>
            <a:r>
              <a:rPr lang="en-GB" dirty="0" smtClean="0"/>
              <a:t>A politician…</a:t>
            </a:r>
          </a:p>
          <a:p>
            <a:r>
              <a:rPr lang="en-GB" dirty="0" smtClean="0"/>
              <a:t>A newspaper…</a:t>
            </a:r>
          </a:p>
          <a:p>
            <a:r>
              <a:rPr lang="en-GB" dirty="0" smtClean="0"/>
              <a:t>A shop…</a:t>
            </a:r>
            <a:endParaRPr lang="en-GB" dirty="0" smtClean="0"/>
          </a:p>
          <a:p>
            <a:pPr>
              <a:buNone/>
            </a:pPr>
            <a:endParaRPr lang="en-GB" dirty="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9523689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a:t>
            </a:r>
            <a:endParaRPr lang="en-GB" sz="3800" dirty="0"/>
          </a:p>
        </p:txBody>
      </p:sp>
      <p:sp>
        <p:nvSpPr>
          <p:cNvPr id="4" name="Text Placeholder 3"/>
          <p:cNvSpPr>
            <a:spLocks noGrp="1"/>
          </p:cNvSpPr>
          <p:nvPr>
            <p:ph type="body" idx="1"/>
          </p:nvPr>
        </p:nvSpPr>
        <p:spPr/>
        <p:txBody>
          <a:bodyPr/>
          <a:lstStyle/>
          <a:p>
            <a:r>
              <a:rPr lang="en-GB" dirty="0" smtClean="0"/>
              <a:t>Give me a…</a:t>
            </a:r>
            <a:endParaRPr lang="en-GB" dirty="0"/>
          </a:p>
        </p:txBody>
      </p:sp>
      <p:sp>
        <p:nvSpPr>
          <p:cNvPr id="3" name="Content Placeholder 2"/>
          <p:cNvSpPr>
            <a:spLocks noGrp="1"/>
          </p:cNvSpPr>
          <p:nvPr>
            <p:ph sz="half" idx="2"/>
          </p:nvPr>
        </p:nvSpPr>
        <p:spPr/>
        <p:txBody>
          <a:bodyPr/>
          <a:lstStyle/>
          <a:p>
            <a:r>
              <a:rPr lang="en-GB" dirty="0" smtClean="0"/>
              <a:t>TV programme…</a:t>
            </a:r>
          </a:p>
          <a:p>
            <a:r>
              <a:rPr lang="en-GB" dirty="0" smtClean="0"/>
              <a:t>A singer…</a:t>
            </a:r>
          </a:p>
          <a:p>
            <a:r>
              <a:rPr lang="en-GB" dirty="0" smtClean="0"/>
              <a:t>A sports personality…</a:t>
            </a:r>
          </a:p>
          <a:p>
            <a:r>
              <a:rPr lang="en-GB" dirty="0" smtClean="0"/>
              <a:t>A politician…</a:t>
            </a:r>
          </a:p>
          <a:p>
            <a:r>
              <a:rPr lang="en-GB" dirty="0" smtClean="0"/>
              <a:t>A newspaper…</a:t>
            </a:r>
          </a:p>
          <a:p>
            <a:r>
              <a:rPr lang="en-GB" dirty="0" smtClean="0"/>
              <a:t>A shop…</a:t>
            </a:r>
          </a:p>
          <a:p>
            <a:endParaRPr lang="en-GB" dirty="0"/>
          </a:p>
        </p:txBody>
      </p:sp>
      <p:sp>
        <p:nvSpPr>
          <p:cNvPr id="5" name="Text Placeholder 4"/>
          <p:cNvSpPr>
            <a:spLocks noGrp="1"/>
          </p:cNvSpPr>
          <p:nvPr>
            <p:ph type="body" sz="quarter" idx="3"/>
          </p:nvPr>
        </p:nvSpPr>
        <p:spPr/>
        <p:txBody>
          <a:bodyPr/>
          <a:lstStyle/>
          <a:p>
            <a:r>
              <a:rPr lang="en-GB" dirty="0" smtClean="0"/>
              <a:t>Describe some of their characteristics</a:t>
            </a:r>
            <a:endParaRPr lang="en-GB" dirty="0"/>
          </a:p>
        </p:txBody>
      </p:sp>
      <p:sp>
        <p:nvSpPr>
          <p:cNvPr id="6" name="Content Placeholder 5"/>
          <p:cNvSpPr>
            <a:spLocks noGrp="1"/>
          </p:cNvSpPr>
          <p:nvPr>
            <p:ph sz="quarter" idx="4"/>
          </p:nvPr>
        </p:nvSpPr>
        <p:spPr/>
        <p:txBody>
          <a:bodyPr/>
          <a:lstStyle/>
          <a:p>
            <a:r>
              <a:rPr lang="en-GB" dirty="0"/>
              <a:t>S</a:t>
            </a:r>
            <a:r>
              <a:rPr lang="en-GB" dirty="0" smtClean="0"/>
              <a:t>ize</a:t>
            </a:r>
          </a:p>
          <a:p>
            <a:r>
              <a:rPr lang="en-GB" dirty="0" smtClean="0"/>
              <a:t>Age</a:t>
            </a:r>
          </a:p>
          <a:p>
            <a:r>
              <a:rPr lang="en-GB" dirty="0" smtClean="0"/>
              <a:t>Audience</a:t>
            </a:r>
          </a:p>
          <a:p>
            <a:r>
              <a:rPr lang="en-GB" dirty="0" smtClean="0"/>
              <a:t>Influence</a:t>
            </a:r>
          </a:p>
          <a:p>
            <a:r>
              <a:rPr lang="en-GB" dirty="0"/>
              <a:t>U</a:t>
            </a:r>
            <a:r>
              <a:rPr lang="en-GB" dirty="0" smtClean="0"/>
              <a:t>sefulness to you</a:t>
            </a:r>
          </a:p>
          <a:p>
            <a:r>
              <a:rPr lang="en-GB" b="1" dirty="0" smtClean="0"/>
              <a:t>Cultural use</a:t>
            </a:r>
          </a:p>
          <a:p>
            <a:r>
              <a:rPr lang="en-GB" b="1" dirty="0" smtClean="0"/>
              <a:t>Social use</a:t>
            </a:r>
          </a:p>
          <a:p>
            <a:endParaRPr lang="en-GB" dirty="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4278817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 Why did you choose these names?</a:t>
            </a:r>
            <a:endParaRPr lang="en-GB" dirty="0"/>
          </a:p>
        </p:txBody>
      </p:sp>
      <p:sp>
        <p:nvSpPr>
          <p:cNvPr id="3" name="Content Placeholder 2"/>
          <p:cNvSpPr>
            <a:spLocks noGrp="1"/>
          </p:cNvSpPr>
          <p:nvPr>
            <p:ph idx="1"/>
          </p:nvPr>
        </p:nvSpPr>
        <p:spPr/>
        <p:txBody>
          <a:bodyPr>
            <a:normAutofit/>
          </a:bodyPr>
          <a:lstStyle/>
          <a:p>
            <a:r>
              <a:rPr lang="en-GB" dirty="0" smtClean="0"/>
              <a:t>By describing what specific characteristics are present, and what characteristics are ‘missing’ (e.g. aspects which may fit into equality and diversity statements) we can start to consider representation.</a:t>
            </a:r>
          </a:p>
          <a:p>
            <a:endParaRPr lang="en-GB" dirty="0" smtClean="0"/>
          </a:p>
          <a:p>
            <a:r>
              <a:rPr lang="en-GB" dirty="0" smtClean="0"/>
              <a:t>This will affect what impact the drama or object has on you, on a group of people and on the broader society. </a:t>
            </a:r>
          </a:p>
          <a:p>
            <a:endParaRPr lang="en-GB" dirty="0" smtClean="0"/>
          </a:p>
          <a:p>
            <a:r>
              <a:rPr lang="en-GB" dirty="0" smtClean="0"/>
              <a:t>You will start to consider a ‘meaning’ for the work.</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0506283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 Why did you choose these names?</a:t>
            </a:r>
            <a:endParaRPr lang="en-US" dirty="0"/>
          </a:p>
        </p:txBody>
      </p:sp>
      <p:sp>
        <p:nvSpPr>
          <p:cNvPr id="3" name="Content Placeholder 2"/>
          <p:cNvSpPr>
            <a:spLocks noGrp="1"/>
          </p:cNvSpPr>
          <p:nvPr>
            <p:ph idx="1"/>
          </p:nvPr>
        </p:nvSpPr>
        <p:spPr/>
        <p:txBody>
          <a:bodyPr/>
          <a:lstStyle/>
          <a:p>
            <a:endParaRPr lang="en-GB" dirty="0" smtClean="0"/>
          </a:p>
          <a:p>
            <a:r>
              <a:rPr lang="en-GB" dirty="0" smtClean="0"/>
              <a:t>You will start to consider a ‘meaning’ for the work.</a:t>
            </a:r>
          </a:p>
          <a:p>
            <a:endParaRPr lang="en-GB" dirty="0" smtClean="0"/>
          </a:p>
          <a:p>
            <a:r>
              <a:rPr lang="en-GB" dirty="0" smtClean="0"/>
              <a:t>In the case of this module you need to apply these rules to your own work.</a:t>
            </a:r>
          </a:p>
          <a:p>
            <a:endParaRPr lang="en-GB" dirty="0" smtClean="0"/>
          </a:p>
          <a:p>
            <a:r>
              <a:rPr lang="en-GB" dirty="0" smtClean="0"/>
              <a:t>How?</a:t>
            </a:r>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 Application </a:t>
            </a:r>
            <a:r>
              <a:rPr lang="en-GB" dirty="0" smtClean="0"/>
              <a:t>to own work:</a:t>
            </a:r>
            <a:endParaRPr lang="en-GB" dirty="0"/>
          </a:p>
        </p:txBody>
      </p:sp>
      <p:sp>
        <p:nvSpPr>
          <p:cNvPr id="3" name="Content Placeholder 2"/>
          <p:cNvSpPr>
            <a:spLocks noGrp="1"/>
          </p:cNvSpPr>
          <p:nvPr>
            <p:ph idx="1"/>
          </p:nvPr>
        </p:nvSpPr>
        <p:spPr/>
        <p:txBody>
          <a:bodyPr>
            <a:normAutofit lnSpcReduction="10000"/>
          </a:bodyPr>
          <a:lstStyle/>
          <a:p>
            <a:r>
              <a:rPr lang="en-GB" dirty="0" smtClean="0"/>
              <a:t>The words you use</a:t>
            </a:r>
          </a:p>
          <a:p>
            <a:r>
              <a:rPr lang="en-GB" dirty="0" smtClean="0"/>
              <a:t>The work you reference</a:t>
            </a:r>
          </a:p>
          <a:p>
            <a:r>
              <a:rPr lang="en-GB" dirty="0" smtClean="0"/>
              <a:t>The period of the work you reference</a:t>
            </a:r>
          </a:p>
          <a:p>
            <a:r>
              <a:rPr lang="en-GB" dirty="0" smtClean="0"/>
              <a:t>The broad use of the work</a:t>
            </a:r>
          </a:p>
          <a:p>
            <a:r>
              <a:rPr lang="en-GB" dirty="0" smtClean="0"/>
              <a:t>The ‘meaning’ of the work to you</a:t>
            </a:r>
          </a:p>
          <a:p>
            <a:r>
              <a:rPr lang="en-GB" dirty="0" smtClean="0"/>
              <a:t>The ‘meaning’ of the work to other people</a:t>
            </a:r>
          </a:p>
          <a:p>
            <a:endParaRPr lang="en-GB" dirty="0"/>
          </a:p>
          <a:p>
            <a:r>
              <a:rPr lang="en-GB" dirty="0" smtClean="0"/>
              <a:t>Words such as semiotics, context and represent will be vital in the Contextual Studies module.</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0356823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Optional homework: Soap </a:t>
            </a:r>
            <a:r>
              <a:rPr lang="en-US" dirty="0" smtClean="0"/>
              <a:t>Opera</a:t>
            </a:r>
            <a:endParaRPr lang="en-US" dirty="0"/>
          </a:p>
        </p:txBody>
      </p:sp>
      <p:sp>
        <p:nvSpPr>
          <p:cNvPr id="3" name="Content Placeholder 2"/>
          <p:cNvSpPr>
            <a:spLocks noGrp="1"/>
          </p:cNvSpPr>
          <p:nvPr>
            <p:ph idx="1"/>
          </p:nvPr>
        </p:nvSpPr>
        <p:spPr/>
        <p:txBody>
          <a:bodyPr/>
          <a:lstStyle/>
          <a:p>
            <a:r>
              <a:rPr lang="en-US" dirty="0" smtClean="0"/>
              <a:t>Watch a section of a UK soap opera </a:t>
            </a:r>
          </a:p>
          <a:p>
            <a:endParaRPr lang="en-US" dirty="0" smtClean="0"/>
          </a:p>
          <a:p>
            <a:r>
              <a:rPr lang="en-US" dirty="0" smtClean="0"/>
              <a:t>Consider a character or characters and their situation(s) using the theoretical perspectives that we have discussed.</a:t>
            </a:r>
          </a:p>
          <a:p>
            <a:endParaRPr lang="en-US" dirty="0" smtClean="0"/>
          </a:p>
          <a:p>
            <a:r>
              <a:rPr lang="en-US" dirty="0" smtClean="0"/>
              <a:t>Does a specific perspective alter your ‘natural’ response</a:t>
            </a:r>
            <a:r>
              <a:rPr lang="en-US" dirty="0" smtClean="0"/>
              <a:t>?</a:t>
            </a: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a:bodyPr>
          <a:lstStyle/>
          <a:p>
            <a:r>
              <a:rPr lang="en-US" dirty="0" smtClean="0"/>
              <a:t>Hughes, J. </a:t>
            </a:r>
            <a:r>
              <a:rPr lang="en-US" dirty="0" err="1" smtClean="0"/>
              <a:t>Sharrock</a:t>
            </a:r>
            <a:r>
              <a:rPr lang="en-US" dirty="0" smtClean="0"/>
              <a:t>, W. Martin, P. </a:t>
            </a:r>
            <a:r>
              <a:rPr lang="en-US" i="1" dirty="0" smtClean="0"/>
              <a:t>Understanding Classical Sociology. </a:t>
            </a:r>
            <a:r>
              <a:rPr lang="en-US" dirty="0" smtClean="0"/>
              <a:t>Sage Publications, London, 2003.</a:t>
            </a:r>
          </a:p>
          <a:p>
            <a:r>
              <a:rPr lang="en-US" dirty="0" smtClean="0"/>
              <a:t>Leach, R. </a:t>
            </a:r>
            <a:r>
              <a:rPr lang="en-US" i="1" dirty="0" smtClean="0"/>
              <a:t>Theatre Studies: The Basics</a:t>
            </a:r>
            <a:r>
              <a:rPr lang="en-US" dirty="0" smtClean="0"/>
              <a:t>. </a:t>
            </a:r>
            <a:r>
              <a:rPr lang="en-US" dirty="0" err="1" smtClean="0"/>
              <a:t>Routledge</a:t>
            </a:r>
            <a:r>
              <a:rPr lang="en-US" dirty="0" smtClean="0"/>
              <a:t>, London, 2008.</a:t>
            </a:r>
          </a:p>
          <a:p>
            <a:r>
              <a:rPr lang="en-US" dirty="0" err="1" smtClean="0"/>
              <a:t>Solga</a:t>
            </a:r>
            <a:r>
              <a:rPr lang="en-US" dirty="0" smtClean="0"/>
              <a:t>, K. Theatre &amp; Feminism. Palgrave, London, 2016.</a:t>
            </a:r>
          </a:p>
          <a:p>
            <a:endParaRPr lang="en-US" dirty="0" smtClean="0"/>
          </a:p>
          <a:p>
            <a:r>
              <a:rPr lang="en-US" sz="2000" dirty="0" smtClean="0"/>
              <a:t>Image – Christmas Scene:</a:t>
            </a:r>
          </a:p>
          <a:p>
            <a:r>
              <a:rPr lang="en-US" sz="2000" dirty="0" smtClean="0"/>
              <a:t>Available at: </a:t>
            </a:r>
            <a:r>
              <a:rPr lang="en-US" sz="2000" dirty="0" smtClean="0">
                <a:hlinkClick r:id="rId2"/>
              </a:rPr>
              <a:t>http://www.history.com/topics/christmas . Accessed 16/10/17</a:t>
            </a:r>
            <a:endParaRPr lang="en-US" sz="2000" dirty="0" smtClean="0"/>
          </a:p>
          <a:p>
            <a:r>
              <a:rPr lang="en-US" sz="2000" dirty="0" smtClean="0"/>
              <a:t>Definition of Relativism:</a:t>
            </a:r>
          </a:p>
          <a:p>
            <a:r>
              <a:rPr lang="en-US" sz="2000" dirty="0" smtClean="0"/>
              <a:t>Available at: </a:t>
            </a:r>
            <a:r>
              <a:rPr lang="en-US" sz="2000" dirty="0" smtClean="0">
                <a:hlinkClick r:id="rId3"/>
              </a:rPr>
              <a:t>https://www.merriam-webster.com/dictionary/relativism Accessed 16/10/17</a:t>
            </a:r>
            <a:r>
              <a:rPr lang="en-US" sz="2000" dirty="0" smtClean="0"/>
              <a:t> </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a="http://schemas.openxmlformats.org/drawingml/2006/main"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876</TotalTime>
  <Words>1647</Words>
  <Application>Microsoft Macintosh PowerPoint</Application>
  <PresentationFormat>Custom</PresentationFormat>
  <Paragraphs>195</Paragraphs>
  <Slides>28</Slides>
  <Notes>0</Notes>
  <HiddenSlides>0</HiddenSlides>
  <MMClips>0</MMClips>
  <ScaleCrop>false</ScaleCrop>
  <HeadingPairs>
    <vt:vector size="4" baseType="variant">
      <vt:variant>
        <vt:lpstr>Design Template</vt:lpstr>
      </vt:variant>
      <vt:variant>
        <vt:i4>1</vt:i4>
      </vt:variant>
      <vt:variant>
        <vt:lpstr>Slide Titles</vt:lpstr>
      </vt:variant>
      <vt:variant>
        <vt:i4>28</vt:i4>
      </vt:variant>
    </vt:vector>
  </HeadingPairs>
  <TitlesOfParts>
    <vt:vector size="29" baseType="lpstr">
      <vt:lpstr>Office Theme</vt:lpstr>
      <vt:lpstr>Theoretical Perspectives</vt:lpstr>
      <vt:lpstr>Slide 2</vt:lpstr>
      <vt:lpstr>Theoretical lenses</vt:lpstr>
      <vt:lpstr>Theoretical lenses</vt:lpstr>
      <vt:lpstr>Against Relativism </vt:lpstr>
      <vt:lpstr>Against Relativism </vt:lpstr>
      <vt:lpstr>Sociology</vt:lpstr>
      <vt:lpstr>Class differences affecting opinion?</vt:lpstr>
      <vt:lpstr>Hughes et al discuss Sociology and state…</vt:lpstr>
      <vt:lpstr>Towards a feminist stance</vt:lpstr>
      <vt:lpstr>Feminist stance</vt:lpstr>
      <vt:lpstr>Feminist stance</vt:lpstr>
      <vt:lpstr>Feminist stance</vt:lpstr>
      <vt:lpstr>Male gaze</vt:lpstr>
      <vt:lpstr>Your turn</vt:lpstr>
      <vt:lpstr>Feminist research</vt:lpstr>
      <vt:lpstr>Feminist research</vt:lpstr>
      <vt:lpstr>Perspectives on the female</vt:lpstr>
      <vt:lpstr>Marxist stance</vt:lpstr>
      <vt:lpstr>Marx influence on sociology as a stance</vt:lpstr>
      <vt:lpstr>Nice easy quote:</vt:lpstr>
      <vt:lpstr>What’s in a name?</vt:lpstr>
      <vt:lpstr>What’s in a name?</vt:lpstr>
      <vt:lpstr>What’s in a name? Why did you choose these names?</vt:lpstr>
      <vt:lpstr>What’s in a name? Why did you choose these names?</vt:lpstr>
      <vt:lpstr>What’s in a name? Application to own work:</vt:lpstr>
      <vt:lpstr>Optional homework: Soap Opera</vt:lpstr>
      <vt:lpstr>Bibliography</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Theoretical Perspectives</dc:title>
  <dc:creator>Jonathan Pugh</dc:creator>
  <cp:lastModifiedBy>Coleg y Drindod</cp:lastModifiedBy>
  <cp:revision>16</cp:revision>
  <dcterms:created xsi:type="dcterms:W3CDTF">2018-10-17T09:53:04Z</dcterms:created>
  <dcterms:modified xsi:type="dcterms:W3CDTF">2018-10-17T16:25:29Z</dcterms:modified>
</cp:coreProperties>
</file>