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0"/>
  </p:notesMasterIdLst>
  <p:sldIdLst>
    <p:sldId id="256" r:id="rId5"/>
    <p:sldId id="259" r:id="rId6"/>
    <p:sldId id="272" r:id="rId7"/>
    <p:sldId id="260" r:id="rId8"/>
    <p:sldId id="261" r:id="rId9"/>
    <p:sldId id="262" r:id="rId10"/>
    <p:sldId id="263" r:id="rId11"/>
    <p:sldId id="264" r:id="rId12"/>
    <p:sldId id="266" r:id="rId13"/>
    <p:sldId id="265" r:id="rId14"/>
    <p:sldId id="268" r:id="rId15"/>
    <p:sldId id="269" r:id="rId16"/>
    <p:sldId id="270" r:id="rId17"/>
    <p:sldId id="267" r:id="rId18"/>
    <p:sldId id="273" r:id="rId19"/>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10214B-9429-4184-9393-E32286EFA217}" v="824" dt="2021-03-15T11:28:20.7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5541" autoAdjust="0"/>
  </p:normalViewPr>
  <p:slideViewPr>
    <p:cSldViewPr snapToGrid="0">
      <p:cViewPr varScale="1">
        <p:scale>
          <a:sx n="93" d="100"/>
          <a:sy n="93" d="100"/>
        </p:scale>
        <p:origin x="127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830F83-8E72-4D83-A4B5-2BB692CEE204}"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CE612D9B-504C-4783-A53C-6B18AD829D95}">
      <dgm:prSet/>
      <dgm:spPr/>
      <dgm:t>
        <a:bodyPr/>
        <a:lstStyle/>
        <a:p>
          <a:r>
            <a:rPr lang="en-GB" b="1" u="sng"/>
            <a:t>Destroy</a:t>
          </a:r>
          <a:r>
            <a:rPr lang="en-GB" b="1"/>
            <a:t> – </a:t>
          </a:r>
          <a:r>
            <a:rPr lang="en-GB"/>
            <a:t>nothing short of complete destruction suffices. Anything less is likely to be damage.</a:t>
          </a:r>
          <a:endParaRPr lang="en-US"/>
        </a:p>
      </dgm:t>
    </dgm:pt>
    <dgm:pt modelId="{FD64EA45-8DAF-43AA-845E-95DA4454AAED}" type="parTrans" cxnId="{F40C7D12-C7DC-4144-98B4-85B4B659C127}">
      <dgm:prSet/>
      <dgm:spPr/>
      <dgm:t>
        <a:bodyPr/>
        <a:lstStyle/>
        <a:p>
          <a:endParaRPr lang="en-US"/>
        </a:p>
      </dgm:t>
    </dgm:pt>
    <dgm:pt modelId="{CB11D2EC-A0DB-4840-85B9-CE9AAC730E9D}" type="sibTrans" cxnId="{F40C7D12-C7DC-4144-98B4-85B4B659C127}">
      <dgm:prSet/>
      <dgm:spPr/>
      <dgm:t>
        <a:bodyPr/>
        <a:lstStyle/>
        <a:p>
          <a:endParaRPr lang="en-US"/>
        </a:p>
      </dgm:t>
    </dgm:pt>
    <dgm:pt modelId="{58FE0BE8-D6DE-461E-AB4D-4943CC402AF4}">
      <dgm:prSet/>
      <dgm:spPr/>
      <dgm:t>
        <a:bodyPr/>
        <a:lstStyle/>
        <a:p>
          <a:r>
            <a:rPr lang="en-GB" b="1" u="sng"/>
            <a:t>Damage</a:t>
          </a:r>
          <a:r>
            <a:rPr lang="en-GB"/>
            <a:t> – can be physical, may render property unfit for its purpose or reduce its value</a:t>
          </a:r>
          <a:endParaRPr lang="en-US"/>
        </a:p>
      </dgm:t>
    </dgm:pt>
    <dgm:pt modelId="{ADAA9B31-871B-45F3-8C58-7BBA06A7DDCC}" type="parTrans" cxnId="{7FC72D0E-8CB6-4E20-9C0A-9D848305469A}">
      <dgm:prSet/>
      <dgm:spPr/>
      <dgm:t>
        <a:bodyPr/>
        <a:lstStyle/>
        <a:p>
          <a:endParaRPr lang="en-US"/>
        </a:p>
      </dgm:t>
    </dgm:pt>
    <dgm:pt modelId="{E434708B-43FE-430E-84A1-8CBA340DE863}" type="sibTrans" cxnId="{7FC72D0E-8CB6-4E20-9C0A-9D848305469A}">
      <dgm:prSet/>
      <dgm:spPr/>
      <dgm:t>
        <a:bodyPr/>
        <a:lstStyle/>
        <a:p>
          <a:endParaRPr lang="en-US"/>
        </a:p>
      </dgm:t>
    </dgm:pt>
    <dgm:pt modelId="{2723C4BA-6D3C-4889-BD13-2D2C8DE67379}">
      <dgm:prSet/>
      <dgm:spPr/>
      <dgm:t>
        <a:bodyPr/>
        <a:lstStyle/>
        <a:p>
          <a:r>
            <a:rPr lang="en-GB"/>
            <a:t>Physical damage:</a:t>
          </a:r>
          <a:endParaRPr lang="en-US"/>
        </a:p>
      </dgm:t>
    </dgm:pt>
    <dgm:pt modelId="{BFC1D240-FDD4-4640-B4A8-20F11D3DFF65}" type="parTrans" cxnId="{BA87FB8C-6809-4A80-928C-D85CFB4C36F2}">
      <dgm:prSet/>
      <dgm:spPr/>
      <dgm:t>
        <a:bodyPr/>
        <a:lstStyle/>
        <a:p>
          <a:endParaRPr lang="en-US"/>
        </a:p>
      </dgm:t>
    </dgm:pt>
    <dgm:pt modelId="{E1FFA20C-B6F0-445E-96CB-296756D36E5E}" type="sibTrans" cxnId="{BA87FB8C-6809-4A80-928C-D85CFB4C36F2}">
      <dgm:prSet/>
      <dgm:spPr/>
      <dgm:t>
        <a:bodyPr/>
        <a:lstStyle/>
        <a:p>
          <a:endParaRPr lang="en-US"/>
        </a:p>
      </dgm:t>
    </dgm:pt>
    <dgm:pt modelId="{29465B03-962F-4E6E-8D15-5D91CCE462D7}">
      <dgm:prSet/>
      <dgm:spPr/>
      <dgm:t>
        <a:bodyPr/>
        <a:lstStyle/>
        <a:p>
          <a:r>
            <a:rPr lang="en-GB"/>
            <a:t>May depend on the nature of the property </a:t>
          </a:r>
          <a:r>
            <a:rPr lang="en-GB" b="1"/>
            <a:t>(Morphitis v Salmon [1990])</a:t>
          </a:r>
          <a:endParaRPr lang="en-US"/>
        </a:p>
      </dgm:t>
    </dgm:pt>
    <dgm:pt modelId="{EFED43D4-1C00-4C94-8B57-55B490E87D05}" type="parTrans" cxnId="{B9E9424E-3A3F-4432-84BE-DD0B64069172}">
      <dgm:prSet/>
      <dgm:spPr/>
      <dgm:t>
        <a:bodyPr/>
        <a:lstStyle/>
        <a:p>
          <a:endParaRPr lang="en-US"/>
        </a:p>
      </dgm:t>
    </dgm:pt>
    <dgm:pt modelId="{A4D238A4-8170-4543-A905-19486DCCE5AB}" type="sibTrans" cxnId="{B9E9424E-3A3F-4432-84BE-DD0B64069172}">
      <dgm:prSet/>
      <dgm:spPr/>
      <dgm:t>
        <a:bodyPr/>
        <a:lstStyle/>
        <a:p>
          <a:endParaRPr lang="en-US"/>
        </a:p>
      </dgm:t>
    </dgm:pt>
    <dgm:pt modelId="{B790B844-87FE-4D20-8264-F9ABFE9A620D}">
      <dgm:prSet/>
      <dgm:spPr/>
      <dgm:t>
        <a:bodyPr/>
        <a:lstStyle/>
        <a:p>
          <a:r>
            <a:rPr lang="en-GB"/>
            <a:t>Need only be slight </a:t>
          </a:r>
          <a:r>
            <a:rPr lang="en-GB" b="1"/>
            <a:t>(Gayford v Chouler [1898])</a:t>
          </a:r>
          <a:endParaRPr lang="en-US"/>
        </a:p>
      </dgm:t>
    </dgm:pt>
    <dgm:pt modelId="{262E6AAE-A56E-4536-8393-CB6F7DFD498F}" type="parTrans" cxnId="{DB7E9CCC-A191-4E3B-90BB-A18DF648E698}">
      <dgm:prSet/>
      <dgm:spPr/>
      <dgm:t>
        <a:bodyPr/>
        <a:lstStyle/>
        <a:p>
          <a:endParaRPr lang="en-US"/>
        </a:p>
      </dgm:t>
    </dgm:pt>
    <dgm:pt modelId="{15ECAE2C-A73C-4A2A-B1D2-35B78D004682}" type="sibTrans" cxnId="{DB7E9CCC-A191-4E3B-90BB-A18DF648E698}">
      <dgm:prSet/>
      <dgm:spPr/>
      <dgm:t>
        <a:bodyPr/>
        <a:lstStyle/>
        <a:p>
          <a:endParaRPr lang="en-US"/>
        </a:p>
      </dgm:t>
    </dgm:pt>
    <dgm:pt modelId="{1F60F6B2-8EA4-430C-97BE-61F4CCA096C8}">
      <dgm:prSet/>
      <dgm:spPr/>
      <dgm:t>
        <a:bodyPr/>
        <a:lstStyle/>
        <a:p>
          <a:r>
            <a:rPr lang="en-GB"/>
            <a:t>Can be permanent or temporary </a:t>
          </a:r>
          <a:r>
            <a:rPr lang="en-GB" b="1"/>
            <a:t>(Roe v Kingerlee [1986])</a:t>
          </a:r>
          <a:endParaRPr lang="en-US"/>
        </a:p>
      </dgm:t>
    </dgm:pt>
    <dgm:pt modelId="{12704185-261D-4122-9767-6B895B59805E}" type="parTrans" cxnId="{F195EF49-1742-490F-8AC7-73E142AA7B8B}">
      <dgm:prSet/>
      <dgm:spPr/>
      <dgm:t>
        <a:bodyPr/>
        <a:lstStyle/>
        <a:p>
          <a:endParaRPr lang="en-US"/>
        </a:p>
      </dgm:t>
    </dgm:pt>
    <dgm:pt modelId="{D0493605-07B0-4725-858D-D55A260B0683}" type="sibTrans" cxnId="{F195EF49-1742-490F-8AC7-73E142AA7B8B}">
      <dgm:prSet/>
      <dgm:spPr/>
      <dgm:t>
        <a:bodyPr/>
        <a:lstStyle/>
        <a:p>
          <a:endParaRPr lang="en-US"/>
        </a:p>
      </dgm:t>
    </dgm:pt>
    <dgm:pt modelId="{3E90EBB8-FAC9-498E-B0D4-58985B36B5D3}">
      <dgm:prSet/>
      <dgm:spPr/>
      <dgm:t>
        <a:bodyPr/>
        <a:lstStyle/>
        <a:p>
          <a:r>
            <a:rPr lang="en-GB" b="1"/>
            <a:t>Hardman and Another v Chief Constable of Avon and Somerset Constabulary [1986]</a:t>
          </a:r>
          <a:endParaRPr lang="en-US"/>
        </a:p>
      </dgm:t>
    </dgm:pt>
    <dgm:pt modelId="{973BCEE4-5098-4CEC-A743-54406E8F1C2E}" type="parTrans" cxnId="{B51C0D0D-87E3-4CA0-9822-A453775E459A}">
      <dgm:prSet/>
      <dgm:spPr/>
      <dgm:t>
        <a:bodyPr/>
        <a:lstStyle/>
        <a:p>
          <a:endParaRPr lang="en-US"/>
        </a:p>
      </dgm:t>
    </dgm:pt>
    <dgm:pt modelId="{38273EE1-AC6A-4961-B997-8BC3AB8602A2}" type="sibTrans" cxnId="{B51C0D0D-87E3-4CA0-9822-A453775E459A}">
      <dgm:prSet/>
      <dgm:spPr/>
      <dgm:t>
        <a:bodyPr/>
        <a:lstStyle/>
        <a:p>
          <a:endParaRPr lang="en-US"/>
        </a:p>
      </dgm:t>
    </dgm:pt>
    <dgm:pt modelId="{ABC2F5D9-264C-4780-9181-B9B8F0E226B3}">
      <dgm:prSet/>
      <dgm:spPr/>
      <dgm:t>
        <a:bodyPr/>
        <a:lstStyle/>
        <a:p>
          <a:r>
            <a:rPr lang="en-GB" b="1"/>
            <a:t>A (a juvenile) [1978]</a:t>
          </a:r>
          <a:endParaRPr lang="en-US"/>
        </a:p>
      </dgm:t>
    </dgm:pt>
    <dgm:pt modelId="{5462305C-0D50-4F17-BA93-E658153CB733}" type="parTrans" cxnId="{4F5C9943-5356-445A-B3E0-CF4CC4E34A9A}">
      <dgm:prSet/>
      <dgm:spPr/>
      <dgm:t>
        <a:bodyPr/>
        <a:lstStyle/>
        <a:p>
          <a:endParaRPr lang="en-US"/>
        </a:p>
      </dgm:t>
    </dgm:pt>
    <dgm:pt modelId="{4FFDAEB7-382A-4516-9B31-951585510853}" type="sibTrans" cxnId="{4F5C9943-5356-445A-B3E0-CF4CC4E34A9A}">
      <dgm:prSet/>
      <dgm:spPr/>
      <dgm:t>
        <a:bodyPr/>
        <a:lstStyle/>
        <a:p>
          <a:endParaRPr lang="en-US"/>
        </a:p>
      </dgm:t>
    </dgm:pt>
    <dgm:pt modelId="{0D6EDEB8-6302-4FD1-837F-670FBD6807DC}">
      <dgm:prSet/>
      <dgm:spPr/>
      <dgm:t>
        <a:bodyPr/>
        <a:lstStyle/>
        <a:p>
          <a:r>
            <a:rPr lang="en-GB" b="1"/>
            <a:t>Samuels v Stubbs [1972]</a:t>
          </a:r>
          <a:endParaRPr lang="en-US"/>
        </a:p>
      </dgm:t>
    </dgm:pt>
    <dgm:pt modelId="{35BB54C3-9A74-4101-9777-A0D89C16C686}" type="parTrans" cxnId="{F5BEFE4B-312D-43E1-BEBC-22D63B2400D1}">
      <dgm:prSet/>
      <dgm:spPr/>
      <dgm:t>
        <a:bodyPr/>
        <a:lstStyle/>
        <a:p>
          <a:endParaRPr lang="en-US"/>
        </a:p>
      </dgm:t>
    </dgm:pt>
    <dgm:pt modelId="{CACD911E-BE4B-49E4-97D7-158FB7217FB4}" type="sibTrans" cxnId="{F5BEFE4B-312D-43E1-BEBC-22D63B2400D1}">
      <dgm:prSet/>
      <dgm:spPr/>
      <dgm:t>
        <a:bodyPr/>
        <a:lstStyle/>
        <a:p>
          <a:endParaRPr lang="en-US"/>
        </a:p>
      </dgm:t>
    </dgm:pt>
    <dgm:pt modelId="{4ACD4433-DE05-4DCC-A7CA-33AABBEE9038}">
      <dgm:prSet/>
      <dgm:spPr/>
      <dgm:t>
        <a:bodyPr/>
        <a:lstStyle/>
        <a:p>
          <a:r>
            <a:rPr lang="en-GB" b="1"/>
            <a:t>Fiak [2005]</a:t>
          </a:r>
          <a:endParaRPr lang="en-US"/>
        </a:p>
      </dgm:t>
    </dgm:pt>
    <dgm:pt modelId="{A0F1F25E-10C8-4228-A657-6471F1FB719A}" type="parTrans" cxnId="{74CDD515-95AF-46FC-80BC-85D4B675847D}">
      <dgm:prSet/>
      <dgm:spPr/>
      <dgm:t>
        <a:bodyPr/>
        <a:lstStyle/>
        <a:p>
          <a:endParaRPr lang="en-US"/>
        </a:p>
      </dgm:t>
    </dgm:pt>
    <dgm:pt modelId="{636E422F-CD80-42D9-843E-2854B2591187}" type="sibTrans" cxnId="{74CDD515-95AF-46FC-80BC-85D4B675847D}">
      <dgm:prSet/>
      <dgm:spPr/>
      <dgm:t>
        <a:bodyPr/>
        <a:lstStyle/>
        <a:p>
          <a:endParaRPr lang="en-US"/>
        </a:p>
      </dgm:t>
    </dgm:pt>
    <dgm:pt modelId="{678A6D7A-B0FE-4BFF-9719-FB128B831298}">
      <dgm:prSet/>
      <dgm:spPr/>
      <dgm:t>
        <a:bodyPr/>
        <a:lstStyle/>
        <a:p>
          <a:r>
            <a:rPr lang="en-GB"/>
            <a:t>Rendered unfit for purpose:</a:t>
          </a:r>
          <a:endParaRPr lang="en-US"/>
        </a:p>
      </dgm:t>
    </dgm:pt>
    <dgm:pt modelId="{EECAD511-676A-4BB9-9BFC-408DF025F453}" type="parTrans" cxnId="{C9FA0839-293A-4971-9F12-E91C5914D3FC}">
      <dgm:prSet/>
      <dgm:spPr/>
      <dgm:t>
        <a:bodyPr/>
        <a:lstStyle/>
        <a:p>
          <a:endParaRPr lang="en-US"/>
        </a:p>
      </dgm:t>
    </dgm:pt>
    <dgm:pt modelId="{2EA9D2C0-F2A3-47F3-8DD1-DA4545E76F0A}" type="sibTrans" cxnId="{C9FA0839-293A-4971-9F12-E91C5914D3FC}">
      <dgm:prSet/>
      <dgm:spPr/>
      <dgm:t>
        <a:bodyPr/>
        <a:lstStyle/>
        <a:p>
          <a:endParaRPr lang="en-US"/>
        </a:p>
      </dgm:t>
    </dgm:pt>
    <dgm:pt modelId="{1DDA761B-C6B4-409C-A5DF-843FBE8EC7E8}">
      <dgm:prSet/>
      <dgm:spPr/>
      <dgm:t>
        <a:bodyPr/>
        <a:lstStyle/>
        <a:p>
          <a:r>
            <a:rPr lang="en-GB"/>
            <a:t>Must be interference with the property</a:t>
          </a:r>
          <a:endParaRPr lang="en-US"/>
        </a:p>
      </dgm:t>
    </dgm:pt>
    <dgm:pt modelId="{01505492-150A-4733-9DD0-A8654E29D6B0}" type="parTrans" cxnId="{BD9DE666-364B-49D0-9803-72E7A364DA8D}">
      <dgm:prSet/>
      <dgm:spPr/>
      <dgm:t>
        <a:bodyPr/>
        <a:lstStyle/>
        <a:p>
          <a:endParaRPr lang="en-US"/>
        </a:p>
      </dgm:t>
    </dgm:pt>
    <dgm:pt modelId="{3D109D23-B4B5-4CBB-BC06-8270D448281A}" type="sibTrans" cxnId="{BD9DE666-364B-49D0-9803-72E7A364DA8D}">
      <dgm:prSet/>
      <dgm:spPr/>
      <dgm:t>
        <a:bodyPr/>
        <a:lstStyle/>
        <a:p>
          <a:endParaRPr lang="en-US"/>
        </a:p>
      </dgm:t>
    </dgm:pt>
    <dgm:pt modelId="{E57ED76F-B593-496F-AE36-9FE6D6CE0EB3}">
      <dgm:prSet/>
      <dgm:spPr/>
      <dgm:t>
        <a:bodyPr/>
        <a:lstStyle/>
        <a:p>
          <a:r>
            <a:rPr lang="en-GB" dirty="0"/>
            <a:t>Lloyd v </a:t>
          </a:r>
          <a:r>
            <a:rPr lang="en-GB" dirty="0" err="1"/>
            <a:t>Dpp</a:t>
          </a:r>
          <a:r>
            <a:rPr lang="en-GB" dirty="0"/>
            <a:t> [1992]</a:t>
          </a:r>
          <a:endParaRPr lang="en-US" dirty="0"/>
        </a:p>
      </dgm:t>
    </dgm:pt>
    <dgm:pt modelId="{68DADF69-FD1A-489D-B1F6-49B19203DB1C}" type="parTrans" cxnId="{4DEF7EC9-1AF5-4434-B274-A05F44D9311C}">
      <dgm:prSet/>
      <dgm:spPr/>
      <dgm:t>
        <a:bodyPr/>
        <a:lstStyle/>
        <a:p>
          <a:endParaRPr lang="en-US"/>
        </a:p>
      </dgm:t>
    </dgm:pt>
    <dgm:pt modelId="{6F3C081C-9BA7-461C-BAA3-9098F7024398}" type="sibTrans" cxnId="{4DEF7EC9-1AF5-4434-B274-A05F44D9311C}">
      <dgm:prSet/>
      <dgm:spPr/>
      <dgm:t>
        <a:bodyPr/>
        <a:lstStyle/>
        <a:p>
          <a:endParaRPr lang="en-US"/>
        </a:p>
      </dgm:t>
    </dgm:pt>
    <dgm:pt modelId="{9B5EE9E6-BA9B-4CB4-8B45-28E2E3979888}">
      <dgm:prSet/>
      <dgm:spPr/>
      <dgm:t>
        <a:bodyPr/>
        <a:lstStyle/>
        <a:p>
          <a:r>
            <a:rPr lang="en-GB" dirty="0"/>
            <a:t>Whitely [1991]</a:t>
          </a:r>
          <a:endParaRPr lang="en-US" dirty="0"/>
        </a:p>
      </dgm:t>
    </dgm:pt>
    <dgm:pt modelId="{805EDC19-42BD-4BC8-BB85-5820223372B2}" type="parTrans" cxnId="{225C7CB2-A22B-4BFB-90A3-40E47833BBD5}">
      <dgm:prSet/>
      <dgm:spPr/>
      <dgm:t>
        <a:bodyPr/>
        <a:lstStyle/>
        <a:p>
          <a:endParaRPr lang="en-US"/>
        </a:p>
      </dgm:t>
    </dgm:pt>
    <dgm:pt modelId="{17B8F6D9-552A-42B8-9854-2CCFBED1A4A4}" type="sibTrans" cxnId="{225C7CB2-A22B-4BFB-90A3-40E47833BBD5}">
      <dgm:prSet/>
      <dgm:spPr/>
      <dgm:t>
        <a:bodyPr/>
        <a:lstStyle/>
        <a:p>
          <a:endParaRPr lang="en-US"/>
        </a:p>
      </dgm:t>
    </dgm:pt>
    <dgm:pt modelId="{7D938B1F-6D59-4E47-A61A-34136FD0CF05}">
      <dgm:prSet/>
      <dgm:spPr/>
      <dgm:t>
        <a:bodyPr/>
        <a:lstStyle/>
        <a:p>
          <a:r>
            <a:rPr lang="en-GB"/>
            <a:t>Value impaired:</a:t>
          </a:r>
          <a:endParaRPr lang="en-US"/>
        </a:p>
      </dgm:t>
    </dgm:pt>
    <dgm:pt modelId="{45B077C8-538D-412F-9FE7-314610954730}" type="parTrans" cxnId="{4125F015-DD59-4675-844C-D2AE5F50E12B}">
      <dgm:prSet/>
      <dgm:spPr/>
      <dgm:t>
        <a:bodyPr/>
        <a:lstStyle/>
        <a:p>
          <a:endParaRPr lang="en-US"/>
        </a:p>
      </dgm:t>
    </dgm:pt>
    <dgm:pt modelId="{08044FFA-E98F-496F-BEBB-D017C0FDFA56}" type="sibTrans" cxnId="{4125F015-DD59-4675-844C-D2AE5F50E12B}">
      <dgm:prSet/>
      <dgm:spPr/>
      <dgm:t>
        <a:bodyPr/>
        <a:lstStyle/>
        <a:p>
          <a:endParaRPr lang="en-US"/>
        </a:p>
      </dgm:t>
    </dgm:pt>
    <dgm:pt modelId="{20ADE18D-AEB8-414D-9D0F-A97249755F29}">
      <dgm:prSet/>
      <dgm:spPr/>
      <dgm:t>
        <a:bodyPr/>
        <a:lstStyle/>
        <a:p>
          <a:r>
            <a:rPr lang="en-GB"/>
            <a:t>Property need not be rendered useless and may still be fit for its purpose </a:t>
          </a:r>
          <a:r>
            <a:rPr lang="en-GB" b="1"/>
            <a:t>(Roper v Knott [1898])</a:t>
          </a:r>
          <a:endParaRPr lang="en-US"/>
        </a:p>
      </dgm:t>
    </dgm:pt>
    <dgm:pt modelId="{DEC3664C-5750-4DB0-8F51-FCBB341A6698}" type="parTrans" cxnId="{F2885F2B-F211-4471-B20D-5D6CD8D57A1D}">
      <dgm:prSet/>
      <dgm:spPr/>
      <dgm:t>
        <a:bodyPr/>
        <a:lstStyle/>
        <a:p>
          <a:endParaRPr lang="en-US"/>
        </a:p>
      </dgm:t>
    </dgm:pt>
    <dgm:pt modelId="{16DDDB39-618C-4C72-A540-C663076E4E15}" type="sibTrans" cxnId="{F2885F2B-F211-4471-B20D-5D6CD8D57A1D}">
      <dgm:prSet/>
      <dgm:spPr/>
      <dgm:t>
        <a:bodyPr/>
        <a:lstStyle/>
        <a:p>
          <a:endParaRPr lang="en-US"/>
        </a:p>
      </dgm:t>
    </dgm:pt>
    <dgm:pt modelId="{3C154529-84F0-48AD-9B40-0E0114E0A929}" type="pres">
      <dgm:prSet presAssocID="{B4830F83-8E72-4D83-A4B5-2BB692CEE204}" presName="linear" presStyleCnt="0">
        <dgm:presLayoutVars>
          <dgm:dir/>
          <dgm:animLvl val="lvl"/>
          <dgm:resizeHandles val="exact"/>
        </dgm:presLayoutVars>
      </dgm:prSet>
      <dgm:spPr/>
    </dgm:pt>
    <dgm:pt modelId="{F679AB63-8DB5-4668-9A38-6A7818B02744}" type="pres">
      <dgm:prSet presAssocID="{CE612D9B-504C-4783-A53C-6B18AD829D95}" presName="parentLin" presStyleCnt="0"/>
      <dgm:spPr/>
    </dgm:pt>
    <dgm:pt modelId="{C12FD6CE-ED79-48B1-A7D8-9FE8CEAE1222}" type="pres">
      <dgm:prSet presAssocID="{CE612D9B-504C-4783-A53C-6B18AD829D95}" presName="parentLeftMargin" presStyleLbl="node1" presStyleIdx="0" presStyleCnt="2"/>
      <dgm:spPr/>
    </dgm:pt>
    <dgm:pt modelId="{B73CFCAB-714F-4F79-BC11-D90ECEE72B76}" type="pres">
      <dgm:prSet presAssocID="{CE612D9B-504C-4783-A53C-6B18AD829D95}" presName="parentText" presStyleLbl="node1" presStyleIdx="0" presStyleCnt="2">
        <dgm:presLayoutVars>
          <dgm:chMax val="0"/>
          <dgm:bulletEnabled val="1"/>
        </dgm:presLayoutVars>
      </dgm:prSet>
      <dgm:spPr/>
    </dgm:pt>
    <dgm:pt modelId="{940BB404-AF56-4A22-ACAE-184078225A33}" type="pres">
      <dgm:prSet presAssocID="{CE612D9B-504C-4783-A53C-6B18AD829D95}" presName="negativeSpace" presStyleCnt="0"/>
      <dgm:spPr/>
    </dgm:pt>
    <dgm:pt modelId="{9E3F4283-1961-4C86-8B94-322899ACA20B}" type="pres">
      <dgm:prSet presAssocID="{CE612D9B-504C-4783-A53C-6B18AD829D95}" presName="childText" presStyleLbl="conFgAcc1" presStyleIdx="0" presStyleCnt="2">
        <dgm:presLayoutVars>
          <dgm:bulletEnabled val="1"/>
        </dgm:presLayoutVars>
      </dgm:prSet>
      <dgm:spPr/>
    </dgm:pt>
    <dgm:pt modelId="{2D3A8465-DA5A-4880-A0A1-C4112B9D128D}" type="pres">
      <dgm:prSet presAssocID="{CB11D2EC-A0DB-4840-85B9-CE9AAC730E9D}" presName="spaceBetweenRectangles" presStyleCnt="0"/>
      <dgm:spPr/>
    </dgm:pt>
    <dgm:pt modelId="{5522E5C4-AE9C-4E73-BE15-24EF8CA11F71}" type="pres">
      <dgm:prSet presAssocID="{58FE0BE8-D6DE-461E-AB4D-4943CC402AF4}" presName="parentLin" presStyleCnt="0"/>
      <dgm:spPr/>
    </dgm:pt>
    <dgm:pt modelId="{BDDA651D-FE87-420A-A1E4-3365B38B26B5}" type="pres">
      <dgm:prSet presAssocID="{58FE0BE8-D6DE-461E-AB4D-4943CC402AF4}" presName="parentLeftMargin" presStyleLbl="node1" presStyleIdx="0" presStyleCnt="2"/>
      <dgm:spPr/>
    </dgm:pt>
    <dgm:pt modelId="{CE59DD3A-C66F-4B38-8D6E-397C5E42584D}" type="pres">
      <dgm:prSet presAssocID="{58FE0BE8-D6DE-461E-AB4D-4943CC402AF4}" presName="parentText" presStyleLbl="node1" presStyleIdx="1" presStyleCnt="2">
        <dgm:presLayoutVars>
          <dgm:chMax val="0"/>
          <dgm:bulletEnabled val="1"/>
        </dgm:presLayoutVars>
      </dgm:prSet>
      <dgm:spPr/>
    </dgm:pt>
    <dgm:pt modelId="{0A372503-E276-4AF7-9C93-FC87685C39D5}" type="pres">
      <dgm:prSet presAssocID="{58FE0BE8-D6DE-461E-AB4D-4943CC402AF4}" presName="negativeSpace" presStyleCnt="0"/>
      <dgm:spPr/>
    </dgm:pt>
    <dgm:pt modelId="{78412FD5-4EF3-49BD-B160-FE7441DBA77A}" type="pres">
      <dgm:prSet presAssocID="{58FE0BE8-D6DE-461E-AB4D-4943CC402AF4}" presName="childText" presStyleLbl="conFgAcc1" presStyleIdx="1" presStyleCnt="2">
        <dgm:presLayoutVars>
          <dgm:bulletEnabled val="1"/>
        </dgm:presLayoutVars>
      </dgm:prSet>
      <dgm:spPr/>
    </dgm:pt>
  </dgm:ptLst>
  <dgm:cxnLst>
    <dgm:cxn modelId="{2E12670A-9C86-47D6-B150-DA265C061ABC}" type="presOf" srcId="{58FE0BE8-D6DE-461E-AB4D-4943CC402AF4}" destId="{BDDA651D-FE87-420A-A1E4-3365B38B26B5}" srcOrd="0" destOrd="0" presId="urn:microsoft.com/office/officeart/2005/8/layout/list1"/>
    <dgm:cxn modelId="{B51C0D0D-87E3-4CA0-9822-A453775E459A}" srcId="{2723C4BA-6D3C-4889-BD13-2D2C8DE67379}" destId="{3E90EBB8-FAC9-498E-B0D4-58985B36B5D3}" srcOrd="3" destOrd="0" parTransId="{973BCEE4-5098-4CEC-A743-54406E8F1C2E}" sibTransId="{38273EE1-AC6A-4961-B997-8BC3AB8602A2}"/>
    <dgm:cxn modelId="{7FC72D0E-8CB6-4E20-9C0A-9D848305469A}" srcId="{B4830F83-8E72-4D83-A4B5-2BB692CEE204}" destId="{58FE0BE8-D6DE-461E-AB4D-4943CC402AF4}" srcOrd="1" destOrd="0" parTransId="{ADAA9B31-871B-45F3-8C58-7BBA06A7DDCC}" sibTransId="{E434708B-43FE-430E-84A1-8CBA340DE863}"/>
    <dgm:cxn modelId="{F40C7D12-C7DC-4144-98B4-85B4B659C127}" srcId="{B4830F83-8E72-4D83-A4B5-2BB692CEE204}" destId="{CE612D9B-504C-4783-A53C-6B18AD829D95}" srcOrd="0" destOrd="0" parTransId="{FD64EA45-8DAF-43AA-845E-95DA4454AAED}" sibTransId="{CB11D2EC-A0DB-4840-85B9-CE9AAC730E9D}"/>
    <dgm:cxn modelId="{74CDD515-95AF-46FC-80BC-85D4B675847D}" srcId="{2723C4BA-6D3C-4889-BD13-2D2C8DE67379}" destId="{4ACD4433-DE05-4DCC-A7CA-33AABBEE9038}" srcOrd="6" destOrd="0" parTransId="{A0F1F25E-10C8-4228-A657-6471F1FB719A}" sibTransId="{636E422F-CD80-42D9-843E-2854B2591187}"/>
    <dgm:cxn modelId="{4125F015-DD59-4675-844C-D2AE5F50E12B}" srcId="{58FE0BE8-D6DE-461E-AB4D-4943CC402AF4}" destId="{7D938B1F-6D59-4E47-A61A-34136FD0CF05}" srcOrd="2" destOrd="0" parTransId="{45B077C8-538D-412F-9FE7-314610954730}" sibTransId="{08044FFA-E98F-496F-BEBB-D017C0FDFA56}"/>
    <dgm:cxn modelId="{74B3DB22-B025-4483-8316-91097ACE112F}" type="presOf" srcId="{9B5EE9E6-BA9B-4CB4-8B45-28E2E3979888}" destId="{78412FD5-4EF3-49BD-B160-FE7441DBA77A}" srcOrd="0" destOrd="11" presId="urn:microsoft.com/office/officeart/2005/8/layout/list1"/>
    <dgm:cxn modelId="{F2885F2B-F211-4471-B20D-5D6CD8D57A1D}" srcId="{7D938B1F-6D59-4E47-A61A-34136FD0CF05}" destId="{20ADE18D-AEB8-414D-9D0F-A97249755F29}" srcOrd="0" destOrd="0" parTransId="{DEC3664C-5750-4DB0-8F51-FCBB341A6698}" sibTransId="{16DDDB39-618C-4C72-A540-C663076E4E15}"/>
    <dgm:cxn modelId="{F585992D-20CC-4CDF-9A00-FA68181774B1}" type="presOf" srcId="{1DDA761B-C6B4-409C-A5DF-843FBE8EC7E8}" destId="{78412FD5-4EF3-49BD-B160-FE7441DBA77A}" srcOrd="0" destOrd="9" presId="urn:microsoft.com/office/officeart/2005/8/layout/list1"/>
    <dgm:cxn modelId="{C9FA0839-293A-4971-9F12-E91C5914D3FC}" srcId="{58FE0BE8-D6DE-461E-AB4D-4943CC402AF4}" destId="{678A6D7A-B0FE-4BFF-9719-FB128B831298}" srcOrd="1" destOrd="0" parTransId="{EECAD511-676A-4BB9-9BFC-408DF025F453}" sibTransId="{2EA9D2C0-F2A3-47F3-8DD1-DA4545E76F0A}"/>
    <dgm:cxn modelId="{D101E83B-D44D-48CF-A40B-1F79EDFB1435}" type="presOf" srcId="{CE612D9B-504C-4783-A53C-6B18AD829D95}" destId="{C12FD6CE-ED79-48B1-A7D8-9FE8CEAE1222}" srcOrd="0" destOrd="0" presId="urn:microsoft.com/office/officeart/2005/8/layout/list1"/>
    <dgm:cxn modelId="{95E9283F-9F4F-4905-9440-0EF94AF52AFB}" type="presOf" srcId="{58FE0BE8-D6DE-461E-AB4D-4943CC402AF4}" destId="{CE59DD3A-C66F-4B38-8D6E-397C5E42584D}" srcOrd="1" destOrd="0" presId="urn:microsoft.com/office/officeart/2005/8/layout/list1"/>
    <dgm:cxn modelId="{CE7E6B40-4041-453D-ADA1-4E8FEC2D955C}" type="presOf" srcId="{29465B03-962F-4E6E-8D15-5D91CCE462D7}" destId="{78412FD5-4EF3-49BD-B160-FE7441DBA77A}" srcOrd="0" destOrd="1" presId="urn:microsoft.com/office/officeart/2005/8/layout/list1"/>
    <dgm:cxn modelId="{A62D025B-F119-4D78-A37E-87402102A2A1}" type="presOf" srcId="{B4830F83-8E72-4D83-A4B5-2BB692CEE204}" destId="{3C154529-84F0-48AD-9B40-0E0114E0A929}" srcOrd="0" destOrd="0" presId="urn:microsoft.com/office/officeart/2005/8/layout/list1"/>
    <dgm:cxn modelId="{4F5C9943-5356-445A-B3E0-CF4CC4E34A9A}" srcId="{2723C4BA-6D3C-4889-BD13-2D2C8DE67379}" destId="{ABC2F5D9-264C-4780-9181-B9B8F0E226B3}" srcOrd="4" destOrd="0" parTransId="{5462305C-0D50-4F17-BA93-E658153CB733}" sibTransId="{4FFDAEB7-382A-4516-9B31-951585510853}"/>
    <dgm:cxn modelId="{BD9DE666-364B-49D0-9803-72E7A364DA8D}" srcId="{678A6D7A-B0FE-4BFF-9719-FB128B831298}" destId="{1DDA761B-C6B4-409C-A5DF-843FBE8EC7E8}" srcOrd="0" destOrd="0" parTransId="{01505492-150A-4733-9DD0-A8654E29D6B0}" sibTransId="{3D109D23-B4B5-4CBB-BC06-8270D448281A}"/>
    <dgm:cxn modelId="{F195EF49-1742-490F-8AC7-73E142AA7B8B}" srcId="{2723C4BA-6D3C-4889-BD13-2D2C8DE67379}" destId="{1F60F6B2-8EA4-430C-97BE-61F4CCA096C8}" srcOrd="2" destOrd="0" parTransId="{12704185-261D-4122-9767-6B895B59805E}" sibTransId="{D0493605-07B0-4725-858D-D55A260B0683}"/>
    <dgm:cxn modelId="{F5BEFE4B-312D-43E1-BEBC-22D63B2400D1}" srcId="{2723C4BA-6D3C-4889-BD13-2D2C8DE67379}" destId="{0D6EDEB8-6302-4FD1-837F-670FBD6807DC}" srcOrd="5" destOrd="0" parTransId="{35BB54C3-9A74-4101-9777-A0D89C16C686}" sibTransId="{CACD911E-BE4B-49E4-97D7-158FB7217FB4}"/>
    <dgm:cxn modelId="{FA314A6C-E064-49AD-8AAC-9D72D08057EB}" type="presOf" srcId="{4ACD4433-DE05-4DCC-A7CA-33AABBEE9038}" destId="{78412FD5-4EF3-49BD-B160-FE7441DBA77A}" srcOrd="0" destOrd="7" presId="urn:microsoft.com/office/officeart/2005/8/layout/list1"/>
    <dgm:cxn modelId="{B9E9424E-3A3F-4432-84BE-DD0B64069172}" srcId="{2723C4BA-6D3C-4889-BD13-2D2C8DE67379}" destId="{29465B03-962F-4E6E-8D15-5D91CCE462D7}" srcOrd="0" destOrd="0" parTransId="{EFED43D4-1C00-4C94-8B57-55B490E87D05}" sibTransId="{A4D238A4-8170-4543-A905-19486DCCE5AB}"/>
    <dgm:cxn modelId="{CD7F5C76-112F-4C8C-8B00-F19AE4AE691D}" type="presOf" srcId="{ABC2F5D9-264C-4780-9181-B9B8F0E226B3}" destId="{78412FD5-4EF3-49BD-B160-FE7441DBA77A}" srcOrd="0" destOrd="5" presId="urn:microsoft.com/office/officeart/2005/8/layout/list1"/>
    <dgm:cxn modelId="{B74B0259-C283-4D97-A24F-E09C098270EB}" type="presOf" srcId="{1F60F6B2-8EA4-430C-97BE-61F4CCA096C8}" destId="{78412FD5-4EF3-49BD-B160-FE7441DBA77A}" srcOrd="0" destOrd="3" presId="urn:microsoft.com/office/officeart/2005/8/layout/list1"/>
    <dgm:cxn modelId="{58761E7A-2899-4139-8AD0-14494F216341}" type="presOf" srcId="{E57ED76F-B593-496F-AE36-9FE6D6CE0EB3}" destId="{78412FD5-4EF3-49BD-B160-FE7441DBA77A}" srcOrd="0" destOrd="10" presId="urn:microsoft.com/office/officeart/2005/8/layout/list1"/>
    <dgm:cxn modelId="{9F603E7E-0846-495A-AF95-10023504655E}" type="presOf" srcId="{7D938B1F-6D59-4E47-A61A-34136FD0CF05}" destId="{78412FD5-4EF3-49BD-B160-FE7441DBA77A}" srcOrd="0" destOrd="12" presId="urn:microsoft.com/office/officeart/2005/8/layout/list1"/>
    <dgm:cxn modelId="{5EC2508A-FFB2-431A-BFB7-17F2590297CF}" type="presOf" srcId="{3E90EBB8-FAC9-498E-B0D4-58985B36B5D3}" destId="{78412FD5-4EF3-49BD-B160-FE7441DBA77A}" srcOrd="0" destOrd="4" presId="urn:microsoft.com/office/officeart/2005/8/layout/list1"/>
    <dgm:cxn modelId="{BA87FB8C-6809-4A80-928C-D85CFB4C36F2}" srcId="{58FE0BE8-D6DE-461E-AB4D-4943CC402AF4}" destId="{2723C4BA-6D3C-4889-BD13-2D2C8DE67379}" srcOrd="0" destOrd="0" parTransId="{BFC1D240-FDD4-4640-B4A8-20F11D3DFF65}" sibTransId="{E1FFA20C-B6F0-445E-96CB-296756D36E5E}"/>
    <dgm:cxn modelId="{2B567691-F7F2-48CE-B9F9-849C0555DEA8}" type="presOf" srcId="{2723C4BA-6D3C-4889-BD13-2D2C8DE67379}" destId="{78412FD5-4EF3-49BD-B160-FE7441DBA77A}" srcOrd="0" destOrd="0" presId="urn:microsoft.com/office/officeart/2005/8/layout/list1"/>
    <dgm:cxn modelId="{512F97A2-9A5A-4106-A976-98E2EB24D609}" type="presOf" srcId="{678A6D7A-B0FE-4BFF-9719-FB128B831298}" destId="{78412FD5-4EF3-49BD-B160-FE7441DBA77A}" srcOrd="0" destOrd="8" presId="urn:microsoft.com/office/officeart/2005/8/layout/list1"/>
    <dgm:cxn modelId="{B764F0A2-51CE-4F0D-8111-396A4E3C903C}" type="presOf" srcId="{0D6EDEB8-6302-4FD1-837F-670FBD6807DC}" destId="{78412FD5-4EF3-49BD-B160-FE7441DBA77A}" srcOrd="0" destOrd="6" presId="urn:microsoft.com/office/officeart/2005/8/layout/list1"/>
    <dgm:cxn modelId="{022AEDA5-2FB5-4CB0-82C9-58151F3D4AE9}" type="presOf" srcId="{20ADE18D-AEB8-414D-9D0F-A97249755F29}" destId="{78412FD5-4EF3-49BD-B160-FE7441DBA77A}" srcOrd="0" destOrd="13" presId="urn:microsoft.com/office/officeart/2005/8/layout/list1"/>
    <dgm:cxn modelId="{225C7CB2-A22B-4BFB-90A3-40E47833BBD5}" srcId="{678A6D7A-B0FE-4BFF-9719-FB128B831298}" destId="{9B5EE9E6-BA9B-4CB4-8B45-28E2E3979888}" srcOrd="2" destOrd="0" parTransId="{805EDC19-42BD-4BC8-BB85-5820223372B2}" sibTransId="{17B8F6D9-552A-42B8-9854-2CCFBED1A4A4}"/>
    <dgm:cxn modelId="{363C23B4-E6AB-478D-8A58-7F897754D112}" type="presOf" srcId="{CE612D9B-504C-4783-A53C-6B18AD829D95}" destId="{B73CFCAB-714F-4F79-BC11-D90ECEE72B76}" srcOrd="1" destOrd="0" presId="urn:microsoft.com/office/officeart/2005/8/layout/list1"/>
    <dgm:cxn modelId="{4DEF7EC9-1AF5-4434-B274-A05F44D9311C}" srcId="{678A6D7A-B0FE-4BFF-9719-FB128B831298}" destId="{E57ED76F-B593-496F-AE36-9FE6D6CE0EB3}" srcOrd="1" destOrd="0" parTransId="{68DADF69-FD1A-489D-B1F6-49B19203DB1C}" sibTransId="{6F3C081C-9BA7-461C-BAA3-9098F7024398}"/>
    <dgm:cxn modelId="{DB7E9CCC-A191-4E3B-90BB-A18DF648E698}" srcId="{2723C4BA-6D3C-4889-BD13-2D2C8DE67379}" destId="{B790B844-87FE-4D20-8264-F9ABFE9A620D}" srcOrd="1" destOrd="0" parTransId="{262E6AAE-A56E-4536-8393-CB6F7DFD498F}" sibTransId="{15ECAE2C-A73C-4A2A-B1D2-35B78D004682}"/>
    <dgm:cxn modelId="{40C666F8-8748-4371-9847-1EE9B580FB52}" type="presOf" srcId="{B790B844-87FE-4D20-8264-F9ABFE9A620D}" destId="{78412FD5-4EF3-49BD-B160-FE7441DBA77A}" srcOrd="0" destOrd="2" presId="urn:microsoft.com/office/officeart/2005/8/layout/list1"/>
    <dgm:cxn modelId="{E1A38357-CF2E-49C1-B453-F46DC8BBFAEB}" type="presParOf" srcId="{3C154529-84F0-48AD-9B40-0E0114E0A929}" destId="{F679AB63-8DB5-4668-9A38-6A7818B02744}" srcOrd="0" destOrd="0" presId="urn:microsoft.com/office/officeart/2005/8/layout/list1"/>
    <dgm:cxn modelId="{4F6F091F-B7BA-4FDE-B87F-C6189C4BD83B}" type="presParOf" srcId="{F679AB63-8DB5-4668-9A38-6A7818B02744}" destId="{C12FD6CE-ED79-48B1-A7D8-9FE8CEAE1222}" srcOrd="0" destOrd="0" presId="urn:microsoft.com/office/officeart/2005/8/layout/list1"/>
    <dgm:cxn modelId="{6CC62125-6BA8-4F06-86D5-FEA9A8492505}" type="presParOf" srcId="{F679AB63-8DB5-4668-9A38-6A7818B02744}" destId="{B73CFCAB-714F-4F79-BC11-D90ECEE72B76}" srcOrd="1" destOrd="0" presId="urn:microsoft.com/office/officeart/2005/8/layout/list1"/>
    <dgm:cxn modelId="{4EAAF411-059D-43E4-8DBA-8A4FF122007E}" type="presParOf" srcId="{3C154529-84F0-48AD-9B40-0E0114E0A929}" destId="{940BB404-AF56-4A22-ACAE-184078225A33}" srcOrd="1" destOrd="0" presId="urn:microsoft.com/office/officeart/2005/8/layout/list1"/>
    <dgm:cxn modelId="{81E5C9CB-F7C8-4AAD-BFD6-DD2B3E90BA3B}" type="presParOf" srcId="{3C154529-84F0-48AD-9B40-0E0114E0A929}" destId="{9E3F4283-1961-4C86-8B94-322899ACA20B}" srcOrd="2" destOrd="0" presId="urn:microsoft.com/office/officeart/2005/8/layout/list1"/>
    <dgm:cxn modelId="{282D0F52-DEC3-4350-B954-3FF9A6899C10}" type="presParOf" srcId="{3C154529-84F0-48AD-9B40-0E0114E0A929}" destId="{2D3A8465-DA5A-4880-A0A1-C4112B9D128D}" srcOrd="3" destOrd="0" presId="urn:microsoft.com/office/officeart/2005/8/layout/list1"/>
    <dgm:cxn modelId="{A2D5ABE9-6734-4D58-B478-D9D7798C9607}" type="presParOf" srcId="{3C154529-84F0-48AD-9B40-0E0114E0A929}" destId="{5522E5C4-AE9C-4E73-BE15-24EF8CA11F71}" srcOrd="4" destOrd="0" presId="urn:microsoft.com/office/officeart/2005/8/layout/list1"/>
    <dgm:cxn modelId="{9AC4B2D0-5906-4856-91AE-735DB0610041}" type="presParOf" srcId="{5522E5C4-AE9C-4E73-BE15-24EF8CA11F71}" destId="{BDDA651D-FE87-420A-A1E4-3365B38B26B5}" srcOrd="0" destOrd="0" presId="urn:microsoft.com/office/officeart/2005/8/layout/list1"/>
    <dgm:cxn modelId="{5729703E-7340-4895-8F60-7DDF684B013D}" type="presParOf" srcId="{5522E5C4-AE9C-4E73-BE15-24EF8CA11F71}" destId="{CE59DD3A-C66F-4B38-8D6E-397C5E42584D}" srcOrd="1" destOrd="0" presId="urn:microsoft.com/office/officeart/2005/8/layout/list1"/>
    <dgm:cxn modelId="{5C23AFF9-05D4-44AC-BF12-ADE14B92703D}" type="presParOf" srcId="{3C154529-84F0-48AD-9B40-0E0114E0A929}" destId="{0A372503-E276-4AF7-9C93-FC87685C39D5}" srcOrd="5" destOrd="0" presId="urn:microsoft.com/office/officeart/2005/8/layout/list1"/>
    <dgm:cxn modelId="{049B5DEB-2C02-498E-A381-86A8D95F3F27}" type="presParOf" srcId="{3C154529-84F0-48AD-9B40-0E0114E0A929}" destId="{78412FD5-4EF3-49BD-B160-FE7441DBA77A}" srcOrd="6"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3F4283-1961-4C86-8B94-322899ACA20B}">
      <dsp:nvSpPr>
        <dsp:cNvPr id="0" name=""/>
        <dsp:cNvSpPr/>
      </dsp:nvSpPr>
      <dsp:spPr>
        <a:xfrm>
          <a:off x="0" y="341197"/>
          <a:ext cx="10436613" cy="403200"/>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73CFCAB-714F-4F79-BC11-D90ECEE72B76}">
      <dsp:nvSpPr>
        <dsp:cNvPr id="0" name=""/>
        <dsp:cNvSpPr/>
      </dsp:nvSpPr>
      <dsp:spPr>
        <a:xfrm>
          <a:off x="521830" y="105037"/>
          <a:ext cx="7305629" cy="47232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35" tIns="0" rIns="276135" bIns="0" numCol="1" spcCol="1270" anchor="ctr" anchorCtr="0">
          <a:noAutofit/>
        </a:bodyPr>
        <a:lstStyle/>
        <a:p>
          <a:pPr marL="0" lvl="0" indent="0" algn="l" defTabSz="711200">
            <a:lnSpc>
              <a:spcPct val="90000"/>
            </a:lnSpc>
            <a:spcBef>
              <a:spcPct val="0"/>
            </a:spcBef>
            <a:spcAft>
              <a:spcPct val="35000"/>
            </a:spcAft>
            <a:buNone/>
          </a:pPr>
          <a:r>
            <a:rPr lang="en-GB" sz="1600" b="1" u="sng" kern="1200"/>
            <a:t>Destroy</a:t>
          </a:r>
          <a:r>
            <a:rPr lang="en-GB" sz="1600" b="1" kern="1200"/>
            <a:t> – </a:t>
          </a:r>
          <a:r>
            <a:rPr lang="en-GB" sz="1600" kern="1200"/>
            <a:t>nothing short of complete destruction suffices. Anything less is likely to be damage.</a:t>
          </a:r>
          <a:endParaRPr lang="en-US" sz="1600" kern="1200"/>
        </a:p>
      </dsp:txBody>
      <dsp:txXfrm>
        <a:off x="544887" y="128094"/>
        <a:ext cx="7259515" cy="426206"/>
      </dsp:txXfrm>
    </dsp:sp>
    <dsp:sp modelId="{78412FD5-4EF3-49BD-B160-FE7441DBA77A}">
      <dsp:nvSpPr>
        <dsp:cNvPr id="0" name=""/>
        <dsp:cNvSpPr/>
      </dsp:nvSpPr>
      <dsp:spPr>
        <a:xfrm>
          <a:off x="0" y="1066957"/>
          <a:ext cx="10436613" cy="4132800"/>
        </a:xfrm>
        <a:prstGeom prst="rect">
          <a:avLst/>
        </a:prstGeom>
        <a:solidFill>
          <a:schemeClr val="lt1">
            <a:alpha val="90000"/>
            <a:hueOff val="0"/>
            <a:satOff val="0"/>
            <a:lumOff val="0"/>
            <a:alphaOff val="0"/>
          </a:schemeClr>
        </a:solidFill>
        <a:ln w="19050" cap="rnd" cmpd="sng" algn="ctr">
          <a:solidFill>
            <a:schemeClr val="accent5">
              <a:hueOff val="-2615887"/>
              <a:satOff val="15563"/>
              <a:lumOff val="62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9997" tIns="333248" rIns="809997"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a:t>Physical damage:</a:t>
          </a:r>
          <a:endParaRPr lang="en-US" sz="1600" kern="1200"/>
        </a:p>
        <a:p>
          <a:pPr marL="342900" lvl="2" indent="-171450" algn="l" defTabSz="711200">
            <a:lnSpc>
              <a:spcPct val="90000"/>
            </a:lnSpc>
            <a:spcBef>
              <a:spcPct val="0"/>
            </a:spcBef>
            <a:spcAft>
              <a:spcPct val="15000"/>
            </a:spcAft>
            <a:buChar char="•"/>
          </a:pPr>
          <a:r>
            <a:rPr lang="en-GB" sz="1600" kern="1200"/>
            <a:t>May depend on the nature of the property </a:t>
          </a:r>
          <a:r>
            <a:rPr lang="en-GB" sz="1600" b="1" kern="1200"/>
            <a:t>(Morphitis v Salmon [1990])</a:t>
          </a:r>
          <a:endParaRPr lang="en-US" sz="1600" kern="1200"/>
        </a:p>
        <a:p>
          <a:pPr marL="342900" lvl="2" indent="-171450" algn="l" defTabSz="711200">
            <a:lnSpc>
              <a:spcPct val="90000"/>
            </a:lnSpc>
            <a:spcBef>
              <a:spcPct val="0"/>
            </a:spcBef>
            <a:spcAft>
              <a:spcPct val="15000"/>
            </a:spcAft>
            <a:buChar char="•"/>
          </a:pPr>
          <a:r>
            <a:rPr lang="en-GB" sz="1600" kern="1200"/>
            <a:t>Need only be slight </a:t>
          </a:r>
          <a:r>
            <a:rPr lang="en-GB" sz="1600" b="1" kern="1200"/>
            <a:t>(Gayford v Chouler [1898])</a:t>
          </a:r>
          <a:endParaRPr lang="en-US" sz="1600" kern="1200"/>
        </a:p>
        <a:p>
          <a:pPr marL="342900" lvl="2" indent="-171450" algn="l" defTabSz="711200">
            <a:lnSpc>
              <a:spcPct val="90000"/>
            </a:lnSpc>
            <a:spcBef>
              <a:spcPct val="0"/>
            </a:spcBef>
            <a:spcAft>
              <a:spcPct val="15000"/>
            </a:spcAft>
            <a:buChar char="•"/>
          </a:pPr>
          <a:r>
            <a:rPr lang="en-GB" sz="1600" kern="1200"/>
            <a:t>Can be permanent or temporary </a:t>
          </a:r>
          <a:r>
            <a:rPr lang="en-GB" sz="1600" b="1" kern="1200"/>
            <a:t>(Roe v Kingerlee [1986])</a:t>
          </a:r>
          <a:endParaRPr lang="en-US" sz="1600" kern="1200"/>
        </a:p>
        <a:p>
          <a:pPr marL="342900" lvl="2" indent="-171450" algn="l" defTabSz="711200">
            <a:lnSpc>
              <a:spcPct val="90000"/>
            </a:lnSpc>
            <a:spcBef>
              <a:spcPct val="0"/>
            </a:spcBef>
            <a:spcAft>
              <a:spcPct val="15000"/>
            </a:spcAft>
            <a:buChar char="•"/>
          </a:pPr>
          <a:r>
            <a:rPr lang="en-GB" sz="1600" b="1" kern="1200"/>
            <a:t>Hardman and Another v Chief Constable of Avon and Somerset Constabulary [1986]</a:t>
          </a:r>
          <a:endParaRPr lang="en-US" sz="1600" kern="1200"/>
        </a:p>
        <a:p>
          <a:pPr marL="342900" lvl="2" indent="-171450" algn="l" defTabSz="711200">
            <a:lnSpc>
              <a:spcPct val="90000"/>
            </a:lnSpc>
            <a:spcBef>
              <a:spcPct val="0"/>
            </a:spcBef>
            <a:spcAft>
              <a:spcPct val="15000"/>
            </a:spcAft>
            <a:buChar char="•"/>
          </a:pPr>
          <a:r>
            <a:rPr lang="en-GB" sz="1600" b="1" kern="1200"/>
            <a:t>A (a juvenile) [1978]</a:t>
          </a:r>
          <a:endParaRPr lang="en-US" sz="1600" kern="1200"/>
        </a:p>
        <a:p>
          <a:pPr marL="342900" lvl="2" indent="-171450" algn="l" defTabSz="711200">
            <a:lnSpc>
              <a:spcPct val="90000"/>
            </a:lnSpc>
            <a:spcBef>
              <a:spcPct val="0"/>
            </a:spcBef>
            <a:spcAft>
              <a:spcPct val="15000"/>
            </a:spcAft>
            <a:buChar char="•"/>
          </a:pPr>
          <a:r>
            <a:rPr lang="en-GB" sz="1600" b="1" kern="1200"/>
            <a:t>Samuels v Stubbs [1972]</a:t>
          </a:r>
          <a:endParaRPr lang="en-US" sz="1600" kern="1200"/>
        </a:p>
        <a:p>
          <a:pPr marL="342900" lvl="2" indent="-171450" algn="l" defTabSz="711200">
            <a:lnSpc>
              <a:spcPct val="90000"/>
            </a:lnSpc>
            <a:spcBef>
              <a:spcPct val="0"/>
            </a:spcBef>
            <a:spcAft>
              <a:spcPct val="15000"/>
            </a:spcAft>
            <a:buChar char="•"/>
          </a:pPr>
          <a:r>
            <a:rPr lang="en-GB" sz="1600" b="1" kern="1200"/>
            <a:t>Fiak [2005]</a:t>
          </a:r>
          <a:endParaRPr lang="en-US" sz="1600" kern="1200"/>
        </a:p>
        <a:p>
          <a:pPr marL="171450" lvl="1" indent="-171450" algn="l" defTabSz="711200">
            <a:lnSpc>
              <a:spcPct val="90000"/>
            </a:lnSpc>
            <a:spcBef>
              <a:spcPct val="0"/>
            </a:spcBef>
            <a:spcAft>
              <a:spcPct val="15000"/>
            </a:spcAft>
            <a:buChar char="•"/>
          </a:pPr>
          <a:r>
            <a:rPr lang="en-GB" sz="1600" kern="1200"/>
            <a:t>Rendered unfit for purpose:</a:t>
          </a:r>
          <a:endParaRPr lang="en-US" sz="1600" kern="1200"/>
        </a:p>
        <a:p>
          <a:pPr marL="342900" lvl="2" indent="-171450" algn="l" defTabSz="711200">
            <a:lnSpc>
              <a:spcPct val="90000"/>
            </a:lnSpc>
            <a:spcBef>
              <a:spcPct val="0"/>
            </a:spcBef>
            <a:spcAft>
              <a:spcPct val="15000"/>
            </a:spcAft>
            <a:buChar char="•"/>
          </a:pPr>
          <a:r>
            <a:rPr lang="en-GB" sz="1600" kern="1200"/>
            <a:t>Must be interference with the property</a:t>
          </a:r>
          <a:endParaRPr lang="en-US" sz="1600" kern="1200"/>
        </a:p>
        <a:p>
          <a:pPr marL="342900" lvl="2" indent="-171450" algn="l" defTabSz="711200">
            <a:lnSpc>
              <a:spcPct val="90000"/>
            </a:lnSpc>
            <a:spcBef>
              <a:spcPct val="0"/>
            </a:spcBef>
            <a:spcAft>
              <a:spcPct val="15000"/>
            </a:spcAft>
            <a:buChar char="•"/>
          </a:pPr>
          <a:r>
            <a:rPr lang="en-GB" sz="1600" kern="1200" dirty="0"/>
            <a:t>Lloyd v </a:t>
          </a:r>
          <a:r>
            <a:rPr lang="en-GB" sz="1600" kern="1200" dirty="0" err="1"/>
            <a:t>Dpp</a:t>
          </a:r>
          <a:r>
            <a:rPr lang="en-GB" sz="1600" kern="1200" dirty="0"/>
            <a:t> [1992]</a:t>
          </a:r>
          <a:endParaRPr lang="en-US" sz="1600" kern="1200" dirty="0"/>
        </a:p>
        <a:p>
          <a:pPr marL="342900" lvl="2" indent="-171450" algn="l" defTabSz="711200">
            <a:lnSpc>
              <a:spcPct val="90000"/>
            </a:lnSpc>
            <a:spcBef>
              <a:spcPct val="0"/>
            </a:spcBef>
            <a:spcAft>
              <a:spcPct val="15000"/>
            </a:spcAft>
            <a:buChar char="•"/>
          </a:pPr>
          <a:r>
            <a:rPr lang="en-GB" sz="1600" kern="1200" dirty="0"/>
            <a:t>Whitely [1991]</a:t>
          </a:r>
          <a:endParaRPr lang="en-US" sz="1600" kern="1200" dirty="0"/>
        </a:p>
        <a:p>
          <a:pPr marL="171450" lvl="1" indent="-171450" algn="l" defTabSz="711200">
            <a:lnSpc>
              <a:spcPct val="90000"/>
            </a:lnSpc>
            <a:spcBef>
              <a:spcPct val="0"/>
            </a:spcBef>
            <a:spcAft>
              <a:spcPct val="15000"/>
            </a:spcAft>
            <a:buChar char="•"/>
          </a:pPr>
          <a:r>
            <a:rPr lang="en-GB" sz="1600" kern="1200"/>
            <a:t>Value impaired:</a:t>
          </a:r>
          <a:endParaRPr lang="en-US" sz="1600" kern="1200"/>
        </a:p>
        <a:p>
          <a:pPr marL="342900" lvl="2" indent="-171450" algn="l" defTabSz="711200">
            <a:lnSpc>
              <a:spcPct val="90000"/>
            </a:lnSpc>
            <a:spcBef>
              <a:spcPct val="0"/>
            </a:spcBef>
            <a:spcAft>
              <a:spcPct val="15000"/>
            </a:spcAft>
            <a:buChar char="•"/>
          </a:pPr>
          <a:r>
            <a:rPr lang="en-GB" sz="1600" kern="1200"/>
            <a:t>Property need not be rendered useless and may still be fit for its purpose </a:t>
          </a:r>
          <a:r>
            <a:rPr lang="en-GB" sz="1600" b="1" kern="1200"/>
            <a:t>(Roper v Knott [1898])</a:t>
          </a:r>
          <a:endParaRPr lang="en-US" sz="1600" kern="1200"/>
        </a:p>
      </dsp:txBody>
      <dsp:txXfrm>
        <a:off x="0" y="1066957"/>
        <a:ext cx="10436613" cy="4132800"/>
      </dsp:txXfrm>
    </dsp:sp>
    <dsp:sp modelId="{CE59DD3A-C66F-4B38-8D6E-397C5E42584D}">
      <dsp:nvSpPr>
        <dsp:cNvPr id="0" name=""/>
        <dsp:cNvSpPr/>
      </dsp:nvSpPr>
      <dsp:spPr>
        <a:xfrm>
          <a:off x="521830" y="830797"/>
          <a:ext cx="7305629" cy="472320"/>
        </a:xfrm>
        <a:prstGeom prst="roundRect">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35" tIns="0" rIns="276135" bIns="0" numCol="1" spcCol="1270" anchor="ctr" anchorCtr="0">
          <a:noAutofit/>
        </a:bodyPr>
        <a:lstStyle/>
        <a:p>
          <a:pPr marL="0" lvl="0" indent="0" algn="l" defTabSz="711200">
            <a:lnSpc>
              <a:spcPct val="90000"/>
            </a:lnSpc>
            <a:spcBef>
              <a:spcPct val="0"/>
            </a:spcBef>
            <a:spcAft>
              <a:spcPct val="35000"/>
            </a:spcAft>
            <a:buNone/>
          </a:pPr>
          <a:r>
            <a:rPr lang="en-GB" sz="1600" b="1" u="sng" kern="1200"/>
            <a:t>Damage</a:t>
          </a:r>
          <a:r>
            <a:rPr lang="en-GB" sz="1600" kern="1200"/>
            <a:t> – can be physical, may render property unfit for its purpose or reduce its value</a:t>
          </a:r>
          <a:endParaRPr lang="en-US" sz="1600" kern="1200"/>
        </a:p>
      </dsp:txBody>
      <dsp:txXfrm>
        <a:off x="544887" y="853854"/>
        <a:ext cx="7259515"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579" cy="488298"/>
          </a:xfrm>
          <a:prstGeom prst="rect">
            <a:avLst/>
          </a:prstGeom>
        </p:spPr>
        <p:txBody>
          <a:bodyPr vert="horz" lIns="88807" tIns="44403" rIns="88807" bIns="44403" rtlCol="0"/>
          <a:lstStyle>
            <a:lvl1pPr algn="l">
              <a:defRPr sz="1200"/>
            </a:lvl1pPr>
          </a:lstStyle>
          <a:p>
            <a:endParaRPr lang="en-GB"/>
          </a:p>
        </p:txBody>
      </p:sp>
      <p:sp>
        <p:nvSpPr>
          <p:cNvPr id="3" name="Date Placeholder 2"/>
          <p:cNvSpPr>
            <a:spLocks noGrp="1"/>
          </p:cNvSpPr>
          <p:nvPr>
            <p:ph type="dt" idx="1"/>
          </p:nvPr>
        </p:nvSpPr>
        <p:spPr>
          <a:xfrm>
            <a:off x="3777971" y="0"/>
            <a:ext cx="2889579" cy="488298"/>
          </a:xfrm>
          <a:prstGeom prst="rect">
            <a:avLst/>
          </a:prstGeom>
        </p:spPr>
        <p:txBody>
          <a:bodyPr vert="horz" lIns="88807" tIns="44403" rIns="88807" bIns="44403" rtlCol="0"/>
          <a:lstStyle>
            <a:lvl1pPr algn="r">
              <a:defRPr sz="1200"/>
            </a:lvl1pPr>
          </a:lstStyle>
          <a:p>
            <a:fld id="{B02DD062-768D-488A-9A77-55B47F4A022D}" type="datetimeFigureOut">
              <a:rPr lang="en-GB" smtClean="0"/>
              <a:t>23/11/2022</a:t>
            </a:fld>
            <a:endParaRPr lang="en-GB"/>
          </a:p>
        </p:txBody>
      </p:sp>
      <p:sp>
        <p:nvSpPr>
          <p:cNvPr id="4" name="Slide Image Placeholder 3"/>
          <p:cNvSpPr>
            <a:spLocks noGrp="1" noRot="1" noChangeAspect="1"/>
          </p:cNvSpPr>
          <p:nvPr>
            <p:ph type="sldImg" idx="2"/>
          </p:nvPr>
        </p:nvSpPr>
        <p:spPr>
          <a:xfrm>
            <a:off x="409575" y="1219200"/>
            <a:ext cx="5849938" cy="3290888"/>
          </a:xfrm>
          <a:prstGeom prst="rect">
            <a:avLst/>
          </a:prstGeom>
          <a:noFill/>
          <a:ln w="12700">
            <a:solidFill>
              <a:prstClr val="black"/>
            </a:solidFill>
          </a:ln>
        </p:spPr>
        <p:txBody>
          <a:bodyPr vert="horz" lIns="88807" tIns="44403" rIns="88807" bIns="44403" rtlCol="0" anchor="ctr"/>
          <a:lstStyle/>
          <a:p>
            <a:endParaRPr lang="en-GB"/>
          </a:p>
        </p:txBody>
      </p:sp>
      <p:sp>
        <p:nvSpPr>
          <p:cNvPr id="5" name="Notes Placeholder 4"/>
          <p:cNvSpPr>
            <a:spLocks noGrp="1"/>
          </p:cNvSpPr>
          <p:nvPr>
            <p:ph type="body" sz="quarter" idx="3"/>
          </p:nvPr>
        </p:nvSpPr>
        <p:spPr>
          <a:xfrm>
            <a:off x="667063" y="4694461"/>
            <a:ext cx="5334963" cy="3839940"/>
          </a:xfrm>
          <a:prstGeom prst="rect">
            <a:avLst/>
          </a:prstGeom>
        </p:spPr>
        <p:txBody>
          <a:bodyPr vert="horz" lIns="88807" tIns="44403" rIns="88807" bIns="4440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5302"/>
            <a:ext cx="2889579" cy="488298"/>
          </a:xfrm>
          <a:prstGeom prst="rect">
            <a:avLst/>
          </a:prstGeom>
        </p:spPr>
        <p:txBody>
          <a:bodyPr vert="horz" lIns="88807" tIns="44403" rIns="88807" bIns="44403" rtlCol="0" anchor="b"/>
          <a:lstStyle>
            <a:lvl1pPr algn="l">
              <a:defRPr sz="1200"/>
            </a:lvl1pPr>
          </a:lstStyle>
          <a:p>
            <a:endParaRPr lang="en-GB"/>
          </a:p>
        </p:txBody>
      </p:sp>
      <p:sp>
        <p:nvSpPr>
          <p:cNvPr id="7" name="Slide Number Placeholder 6"/>
          <p:cNvSpPr>
            <a:spLocks noGrp="1"/>
          </p:cNvSpPr>
          <p:nvPr>
            <p:ph type="sldNum" sz="quarter" idx="5"/>
          </p:nvPr>
        </p:nvSpPr>
        <p:spPr>
          <a:xfrm>
            <a:off x="3777971" y="9265302"/>
            <a:ext cx="2889579" cy="488298"/>
          </a:xfrm>
          <a:prstGeom prst="rect">
            <a:avLst/>
          </a:prstGeom>
        </p:spPr>
        <p:txBody>
          <a:bodyPr vert="horz" lIns="88807" tIns="44403" rIns="88807" bIns="44403" rtlCol="0" anchor="b"/>
          <a:lstStyle>
            <a:lvl1pPr algn="r">
              <a:defRPr sz="1200"/>
            </a:lvl1pPr>
          </a:lstStyle>
          <a:p>
            <a:fld id="{822C4D0A-F94A-4C10-95CC-2DB2EC463302}" type="slidenum">
              <a:rPr lang="en-GB" smtClean="0"/>
              <a:t>‹#›</a:t>
            </a:fld>
            <a:endParaRPr lang="en-GB"/>
          </a:p>
        </p:txBody>
      </p:sp>
    </p:spTree>
    <p:extLst>
      <p:ext uri="{BB962C8B-B14F-4D97-AF65-F5344CB8AC3E}">
        <p14:creationId xmlns:p14="http://schemas.microsoft.com/office/powerpoint/2010/main" val="3069200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a:t>
            </a:fld>
            <a:endParaRPr lang="en-GB"/>
          </a:p>
        </p:txBody>
      </p:sp>
    </p:spTree>
    <p:extLst>
      <p:ext uri="{BB962C8B-B14F-4D97-AF65-F5344CB8AC3E}">
        <p14:creationId xmlns:p14="http://schemas.microsoft.com/office/powerpoint/2010/main" val="1262330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2</a:t>
            </a:fld>
            <a:endParaRPr lang="en-GB"/>
          </a:p>
        </p:txBody>
      </p:sp>
    </p:spTree>
    <p:extLst>
      <p:ext uri="{BB962C8B-B14F-4D97-AF65-F5344CB8AC3E}">
        <p14:creationId xmlns:p14="http://schemas.microsoft.com/office/powerpoint/2010/main" val="985793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3</a:t>
            </a:fld>
            <a:endParaRPr lang="en-GB"/>
          </a:p>
        </p:txBody>
      </p:sp>
    </p:spTree>
    <p:extLst>
      <p:ext uri="{BB962C8B-B14F-4D97-AF65-F5344CB8AC3E}">
        <p14:creationId xmlns:p14="http://schemas.microsoft.com/office/powerpoint/2010/main" val="3770574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4</a:t>
            </a:fld>
            <a:endParaRPr lang="en-GB"/>
          </a:p>
        </p:txBody>
      </p:sp>
    </p:spTree>
    <p:extLst>
      <p:ext uri="{BB962C8B-B14F-4D97-AF65-F5344CB8AC3E}">
        <p14:creationId xmlns:p14="http://schemas.microsoft.com/office/powerpoint/2010/main" val="12965533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5</a:t>
            </a:fld>
            <a:endParaRPr lang="en-GB"/>
          </a:p>
        </p:txBody>
      </p:sp>
    </p:spTree>
    <p:extLst>
      <p:ext uri="{BB962C8B-B14F-4D97-AF65-F5344CB8AC3E}">
        <p14:creationId xmlns:p14="http://schemas.microsoft.com/office/powerpoint/2010/main" val="3044022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822C4D0A-F94A-4C10-95CC-2DB2EC463302}" type="slidenum">
              <a:rPr lang="en-GB" smtClean="0"/>
              <a:t>6</a:t>
            </a:fld>
            <a:endParaRPr lang="en-GB"/>
          </a:p>
        </p:txBody>
      </p:sp>
    </p:spTree>
    <p:extLst>
      <p:ext uri="{BB962C8B-B14F-4D97-AF65-F5344CB8AC3E}">
        <p14:creationId xmlns:p14="http://schemas.microsoft.com/office/powerpoint/2010/main" val="517102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7</a:t>
            </a:fld>
            <a:endParaRPr lang="en-GB"/>
          </a:p>
        </p:txBody>
      </p:sp>
    </p:spTree>
    <p:extLst>
      <p:ext uri="{BB962C8B-B14F-4D97-AF65-F5344CB8AC3E}">
        <p14:creationId xmlns:p14="http://schemas.microsoft.com/office/powerpoint/2010/main" val="3965424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8</a:t>
            </a:fld>
            <a:endParaRPr lang="en-GB"/>
          </a:p>
        </p:txBody>
      </p:sp>
    </p:spTree>
    <p:extLst>
      <p:ext uri="{BB962C8B-B14F-4D97-AF65-F5344CB8AC3E}">
        <p14:creationId xmlns:p14="http://schemas.microsoft.com/office/powerpoint/2010/main" val="27556265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9</a:t>
            </a:fld>
            <a:endParaRPr lang="en-GB"/>
          </a:p>
        </p:txBody>
      </p:sp>
    </p:spTree>
    <p:extLst>
      <p:ext uri="{BB962C8B-B14F-4D97-AF65-F5344CB8AC3E}">
        <p14:creationId xmlns:p14="http://schemas.microsoft.com/office/powerpoint/2010/main" val="16669465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2016" indent="-222016">
              <a:buAutoNum type="arabicPeriod"/>
            </a:pPr>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10</a:t>
            </a:fld>
            <a:endParaRPr lang="en-GB"/>
          </a:p>
        </p:txBody>
      </p:sp>
    </p:spTree>
    <p:extLst>
      <p:ext uri="{BB962C8B-B14F-4D97-AF65-F5344CB8AC3E}">
        <p14:creationId xmlns:p14="http://schemas.microsoft.com/office/powerpoint/2010/main" val="27173371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11</a:t>
            </a:fld>
            <a:endParaRPr lang="en-GB"/>
          </a:p>
        </p:txBody>
      </p:sp>
    </p:spTree>
    <p:extLst>
      <p:ext uri="{BB962C8B-B14F-4D97-AF65-F5344CB8AC3E}">
        <p14:creationId xmlns:p14="http://schemas.microsoft.com/office/powerpoint/2010/main" val="16370054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12</a:t>
            </a:fld>
            <a:endParaRPr lang="en-GB"/>
          </a:p>
        </p:txBody>
      </p:sp>
    </p:spTree>
    <p:extLst>
      <p:ext uri="{BB962C8B-B14F-4D97-AF65-F5344CB8AC3E}">
        <p14:creationId xmlns:p14="http://schemas.microsoft.com/office/powerpoint/2010/main" val="30314994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2C4D0A-F94A-4C10-95CC-2DB2EC463302}" type="slidenum">
              <a:rPr lang="en-GB" smtClean="0"/>
              <a:t>13</a:t>
            </a:fld>
            <a:endParaRPr lang="en-GB"/>
          </a:p>
        </p:txBody>
      </p:sp>
    </p:spTree>
    <p:extLst>
      <p:ext uri="{BB962C8B-B14F-4D97-AF65-F5344CB8AC3E}">
        <p14:creationId xmlns:p14="http://schemas.microsoft.com/office/powerpoint/2010/main" val="1194081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2C4D0A-F94A-4C10-95CC-2DB2EC463302}" type="slidenum">
              <a:rPr lang="en-GB" smtClean="0"/>
              <a:t>14</a:t>
            </a:fld>
            <a:endParaRPr lang="en-GB"/>
          </a:p>
        </p:txBody>
      </p:sp>
    </p:spTree>
    <p:extLst>
      <p:ext uri="{BB962C8B-B14F-4D97-AF65-F5344CB8AC3E}">
        <p14:creationId xmlns:p14="http://schemas.microsoft.com/office/powerpoint/2010/main" val="3204584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66389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837149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126015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E0C306-5D97-470E-A813-A52790DEBB86}" type="datetimeFigureOut">
              <a:rPr lang="en-GB" smtClean="0"/>
              <a:t>23/11/2022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934705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E0C306-5D97-470E-A813-A52790DEBB86}" type="datetimeFigureOut">
              <a:rPr lang="en-GB" smtClean="0"/>
              <a:t>23/11/2022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980102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E0C306-5D97-470E-A813-A52790DEBB86}" type="datetimeFigureOut">
              <a:rPr lang="en-GB" smtClean="0"/>
              <a:t>23/11/2022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276316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C306-5D97-470E-A813-A52790DEBB86}" type="datetimeFigureOut">
              <a:rPr lang="en-GB" smtClean="0"/>
              <a:t>23/11/2022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720317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9E0C306-5D97-470E-A813-A52790DEBB86}" type="datetimeFigureOut">
              <a:rPr lang="en-GB" smtClean="0"/>
              <a:t>23/11/2022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526007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
        <p:nvSpPr>
          <p:cNvPr id="5" name="Date Placeholder 4"/>
          <p:cNvSpPr>
            <a:spLocks noGrp="1"/>
          </p:cNvSpPr>
          <p:nvPr>
            <p:ph type="dt" sz="half" idx="10"/>
          </p:nvPr>
        </p:nvSpPr>
        <p:spPr/>
        <p:txBody>
          <a:bodyPr/>
          <a:lstStyle/>
          <a:p>
            <a:fld id="{69E0C306-5D97-470E-A813-A52790DEBB86}" type="datetimeFigureOut">
              <a:rPr lang="en-GB" smtClean="0"/>
              <a:t>23/11/2022</a:t>
            </a:fld>
            <a:endParaRPr lang="en-GB"/>
          </a:p>
        </p:txBody>
      </p:sp>
    </p:spTree>
    <p:extLst>
      <p:ext uri="{BB962C8B-B14F-4D97-AF65-F5344CB8AC3E}">
        <p14:creationId xmlns:p14="http://schemas.microsoft.com/office/powerpoint/2010/main" val="1149291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657300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743577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8751881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924921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4598240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1518752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008747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9E0C306-5D97-470E-A813-A52790DEBB86}" type="datetimeFigureOut">
              <a:rPr lang="en-GB" smtClean="0"/>
              <a:t>23/11/2022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99A4F81-843B-4AAB-BE3F-A957BFD6E674}" type="slidenum">
              <a:rPr lang="en-GB" smtClean="0"/>
              <a:t>‹#›</a:t>
            </a:fld>
            <a:endParaRPr lang="en-GB"/>
          </a:p>
        </p:txBody>
      </p:sp>
    </p:spTree>
    <p:extLst>
      <p:ext uri="{BB962C8B-B14F-4D97-AF65-F5344CB8AC3E}">
        <p14:creationId xmlns:p14="http://schemas.microsoft.com/office/powerpoint/2010/main" val="251943863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5"/>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0" y="1246294"/>
            <a:ext cx="7766936" cy="1646302"/>
          </a:xfrm>
        </p:spPr>
        <p:txBody>
          <a:bodyPr/>
          <a:lstStyle/>
          <a:p>
            <a:r>
              <a:rPr lang="en-GB" sz="4400" b="1" dirty="0">
                <a:solidFill>
                  <a:srgbClr val="FFFF00"/>
                </a:solidFill>
              </a:rPr>
              <a:t>Offences against property</a:t>
            </a:r>
          </a:p>
        </p:txBody>
      </p:sp>
      <p:sp>
        <p:nvSpPr>
          <p:cNvPr id="3" name="Subtitle 2"/>
          <p:cNvSpPr>
            <a:spLocks noGrp="1"/>
          </p:cNvSpPr>
          <p:nvPr>
            <p:ph type="subTitle" idx="1"/>
          </p:nvPr>
        </p:nvSpPr>
        <p:spPr>
          <a:xfrm>
            <a:off x="1524000" y="4012855"/>
            <a:ext cx="9144000" cy="1655762"/>
          </a:xfrm>
        </p:spPr>
        <p:txBody>
          <a:bodyPr>
            <a:noAutofit/>
          </a:bodyPr>
          <a:lstStyle/>
          <a:p>
            <a:r>
              <a:rPr lang="en-GB" sz="9600" b="1" dirty="0">
                <a:solidFill>
                  <a:srgbClr val="FFFF00"/>
                </a:solidFill>
              </a:rPr>
              <a:t>Criminal Damage</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22804858"/>
      </p:ext>
    </p:extLst>
  </p:cSld>
  <p:clrMapOvr>
    <a:masterClrMapping/>
  </p:clrMapOvr>
  <mc:AlternateContent xmlns:mc="http://schemas.openxmlformats.org/markup-compatibility/2006" xmlns:p14="http://schemas.microsoft.com/office/powerpoint/2010/main">
    <mc:Choice Requires="p14">
      <p:transition spd="slow" p14:dur="2000" advTm="22757"/>
    </mc:Choice>
    <mc:Fallback xmlns="">
      <p:transition spd="slow" advTm="22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950" y="1179151"/>
            <a:ext cx="3300646" cy="4463889"/>
          </a:xfrm>
        </p:spPr>
        <p:txBody>
          <a:bodyPr anchor="ctr">
            <a:normAutofit/>
          </a:bodyPr>
          <a:lstStyle/>
          <a:p>
            <a:r>
              <a:rPr lang="en-GB" dirty="0"/>
              <a:t>Criminal Damage</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8918" y="1109145"/>
            <a:ext cx="6341016" cy="4603900"/>
          </a:xfrm>
        </p:spPr>
        <p:txBody>
          <a:bodyPr anchor="ctr">
            <a:normAutofit lnSpcReduction="10000"/>
          </a:bodyPr>
          <a:lstStyle/>
          <a:p>
            <a:pPr>
              <a:lnSpc>
                <a:spcPct val="90000"/>
              </a:lnSpc>
            </a:pPr>
            <a:r>
              <a:rPr lang="en-GB" sz="1700"/>
              <a:t>The basic offence is defined in s1(1) Criminal Damage Act 1971:</a:t>
            </a:r>
          </a:p>
          <a:p>
            <a:pPr lvl="1">
              <a:lnSpc>
                <a:spcPct val="90000"/>
              </a:lnSpc>
            </a:pPr>
            <a:r>
              <a:rPr lang="en-GB" sz="1700" i="1"/>
              <a:t>A person who without lawful excuse destroys or damages any property belonging to another intending to destroy or damage any such property or being reckless as to whether any such property would be destroyed or damaged shall be guilty of an offence</a:t>
            </a:r>
          </a:p>
          <a:p>
            <a:pPr marL="457200" lvl="1" indent="0">
              <a:lnSpc>
                <a:spcPct val="90000"/>
              </a:lnSpc>
              <a:buNone/>
            </a:pPr>
            <a:endParaRPr lang="en-GB" sz="1700" i="1"/>
          </a:p>
          <a:p>
            <a:pPr>
              <a:lnSpc>
                <a:spcPct val="90000"/>
              </a:lnSpc>
            </a:pPr>
            <a:r>
              <a:rPr lang="en-GB" sz="1700"/>
              <a:t>The elements of the offence are:</a:t>
            </a:r>
          </a:p>
          <a:p>
            <a:pPr lvl="1">
              <a:lnSpc>
                <a:spcPct val="90000"/>
              </a:lnSpc>
            </a:pPr>
            <a:r>
              <a:rPr lang="en-GB" sz="1700"/>
              <a:t>There is property</a:t>
            </a:r>
          </a:p>
          <a:p>
            <a:pPr lvl="1">
              <a:lnSpc>
                <a:spcPct val="90000"/>
              </a:lnSpc>
            </a:pPr>
            <a:r>
              <a:rPr lang="en-GB" sz="1700"/>
              <a:t>That belongs to another</a:t>
            </a:r>
          </a:p>
          <a:p>
            <a:pPr lvl="1">
              <a:lnSpc>
                <a:spcPct val="90000"/>
              </a:lnSpc>
            </a:pPr>
            <a:r>
              <a:rPr lang="en-GB" sz="1700"/>
              <a:t>D’s conduct</a:t>
            </a:r>
          </a:p>
          <a:p>
            <a:pPr lvl="1">
              <a:lnSpc>
                <a:spcPct val="90000"/>
              </a:lnSpc>
            </a:pPr>
            <a:r>
              <a:rPr lang="en-GB" sz="1700"/>
              <a:t>Destroys or damages the property</a:t>
            </a:r>
          </a:p>
          <a:p>
            <a:pPr lvl="1">
              <a:lnSpc>
                <a:spcPct val="90000"/>
              </a:lnSpc>
            </a:pPr>
            <a:r>
              <a:rPr lang="en-GB" sz="1700"/>
              <a:t>D does not have a lawful excuse</a:t>
            </a:r>
          </a:p>
          <a:p>
            <a:pPr lvl="1">
              <a:lnSpc>
                <a:spcPct val="90000"/>
              </a:lnSpc>
            </a:pPr>
            <a:r>
              <a:rPr lang="en-GB" sz="1700"/>
              <a:t>D intends or is reckless to destroying or damaging property</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84404227"/>
      </p:ext>
    </p:extLst>
  </p:cSld>
  <p:clrMapOvr>
    <a:masterClrMapping/>
  </p:clrMapOvr>
  <mc:AlternateContent xmlns:mc="http://schemas.openxmlformats.org/markup-compatibility/2006" xmlns:p14="http://schemas.microsoft.com/office/powerpoint/2010/main">
    <mc:Choice Requires="p14">
      <p:transition spd="slow" p14:dur="2000" advTm="65775"/>
    </mc:Choice>
    <mc:Fallback xmlns="">
      <p:transition spd="slow" advTm="65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3">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5"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6" name="Straight Connector 15">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 name="TextBox 4"/>
          <p:cNvSpPr txBox="1"/>
          <p:nvPr/>
        </p:nvSpPr>
        <p:spPr>
          <a:xfrm>
            <a:off x="1507067" y="1578133"/>
            <a:ext cx="4335468" cy="2875534"/>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3400">
                <a:solidFill>
                  <a:schemeClr val="accent1"/>
                </a:solidFill>
                <a:latin typeface="+mj-lt"/>
                <a:ea typeface="+mj-ea"/>
                <a:cs typeface="+mj-cs"/>
              </a:rPr>
              <a:t>ASDA CHICKEN LICKER INVESTIGATED AFTER SECRET FOOTAGE HANDED TO POLICE</a:t>
            </a:r>
          </a:p>
        </p:txBody>
      </p:sp>
      <p:pic>
        <p:nvPicPr>
          <p:cNvPr id="9" name="Picture 9" descr="A picture containing text, newspaper, sign&#10;&#10;Description automatically generated">
            <a:extLst>
              <a:ext uri="{FF2B5EF4-FFF2-40B4-BE49-F238E27FC236}">
                <a16:creationId xmlns:a16="http://schemas.microsoft.com/office/drawing/2014/main" id="{EBA2AF70-D919-4ED1-A1CB-CCCE777D670E}"/>
              </a:ext>
            </a:extLst>
          </p:cNvPr>
          <p:cNvPicPr>
            <a:picLocks noChangeAspect="1"/>
          </p:cNvPicPr>
          <p:nvPr/>
        </p:nvPicPr>
        <p:blipFill>
          <a:blip r:embed="rId5"/>
          <a:stretch>
            <a:fillRect/>
          </a:stretch>
        </p:blipFill>
        <p:spPr>
          <a:xfrm>
            <a:off x="6369168" y="720122"/>
            <a:ext cx="5120914" cy="5214004"/>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3725416"/>
      </p:ext>
    </p:extLst>
  </p:cSld>
  <p:clrMapOvr>
    <a:masterClrMapping/>
  </p:clrMapOvr>
  <mc:AlternateContent xmlns:mc="http://schemas.openxmlformats.org/markup-compatibility/2006" xmlns:p14="http://schemas.microsoft.com/office/powerpoint/2010/main">
    <mc:Choice Requires="p14">
      <p:transition spd="slow" p14:dur="2000" advTm="66753"/>
    </mc:Choice>
    <mc:Fallback xmlns="">
      <p:transition spd="slow" advTm="66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p:cNvSpPr>
            <a:spLocks noGrp="1"/>
          </p:cNvSpPr>
          <p:nvPr>
            <p:ph type="title"/>
          </p:nvPr>
        </p:nvSpPr>
        <p:spPr>
          <a:xfrm>
            <a:off x="1004146" y="-109268"/>
            <a:ext cx="6447266" cy="1320800"/>
          </a:xfrm>
        </p:spPr>
        <p:txBody>
          <a:bodyPr anchor="ctr">
            <a:normAutofit/>
          </a:bodyPr>
          <a:lstStyle/>
          <a:p>
            <a:r>
              <a:rPr lang="en-GB" dirty="0"/>
              <a:t>Criminal Damage – Actus reus</a:t>
            </a:r>
          </a:p>
        </p:txBody>
      </p:sp>
      <p:sp>
        <p:nvSpPr>
          <p:cNvPr id="8" name="Isosceles Triangle 11">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rgbClr val="62453D">
              <a:alpha val="85000"/>
            </a:srgb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845997" y="866628"/>
            <a:ext cx="6254222" cy="5519790"/>
          </a:xfrm>
        </p:spPr>
        <p:txBody>
          <a:bodyPr vert="horz" lIns="91440" tIns="45720" rIns="91440" bIns="45720" rtlCol="0" anchor="t">
            <a:noAutofit/>
          </a:bodyPr>
          <a:lstStyle/>
          <a:p>
            <a:pPr marL="0" indent="0">
              <a:lnSpc>
                <a:spcPct val="90000"/>
              </a:lnSpc>
              <a:buNone/>
            </a:pPr>
            <a:r>
              <a:rPr lang="en-GB" b="1" dirty="0"/>
              <a:t>ACTUS REUS: D without lawful excuse, destroys or damages property belonging to another</a:t>
            </a:r>
            <a:endParaRPr lang="en-US"/>
          </a:p>
          <a:p>
            <a:pPr>
              <a:lnSpc>
                <a:spcPct val="90000"/>
              </a:lnSpc>
            </a:pPr>
            <a:r>
              <a:rPr lang="en-GB" b="1" u="sng" dirty="0"/>
              <a:t>Property</a:t>
            </a:r>
          </a:p>
          <a:p>
            <a:pPr>
              <a:lnSpc>
                <a:spcPct val="90000"/>
              </a:lnSpc>
            </a:pPr>
            <a:r>
              <a:rPr lang="en-GB" b="1" dirty="0">
                <a:solidFill>
                  <a:srgbClr val="00B0F0"/>
                </a:solidFill>
              </a:rPr>
              <a:t>S10(1) CDA 1971</a:t>
            </a:r>
            <a:r>
              <a:rPr lang="en-GB" b="1" dirty="0"/>
              <a:t>- </a:t>
            </a:r>
            <a:r>
              <a:rPr lang="en-GB" dirty="0"/>
              <a:t>defines property. Includes:</a:t>
            </a:r>
          </a:p>
          <a:p>
            <a:pPr lvl="1">
              <a:lnSpc>
                <a:spcPct val="90000"/>
              </a:lnSpc>
            </a:pPr>
            <a:r>
              <a:rPr lang="en-GB" sz="1800" dirty="0"/>
              <a:t>Tangible items, real or personal</a:t>
            </a:r>
          </a:p>
          <a:p>
            <a:pPr lvl="1">
              <a:lnSpc>
                <a:spcPct val="90000"/>
              </a:lnSpc>
            </a:pPr>
            <a:r>
              <a:rPr lang="en-GB" sz="1800" dirty="0"/>
              <a:t>Land</a:t>
            </a:r>
          </a:p>
          <a:p>
            <a:pPr lvl="1">
              <a:lnSpc>
                <a:spcPct val="90000"/>
              </a:lnSpc>
            </a:pPr>
            <a:r>
              <a:rPr lang="en-GB" sz="1800" dirty="0"/>
              <a:t>Wild creatures that have been tamed</a:t>
            </a:r>
          </a:p>
          <a:p>
            <a:pPr lvl="1">
              <a:lnSpc>
                <a:spcPct val="90000"/>
              </a:lnSpc>
            </a:pPr>
            <a:r>
              <a:rPr lang="en-GB" sz="1800" dirty="0"/>
              <a:t>Creatures reduced to possession </a:t>
            </a:r>
            <a:r>
              <a:rPr lang="en-GB" sz="1800" b="1" dirty="0"/>
              <a:t>(</a:t>
            </a:r>
            <a:r>
              <a:rPr lang="en-GB" sz="1800" b="1" dirty="0">
                <a:solidFill>
                  <a:srgbClr val="FF0000"/>
                </a:solidFill>
              </a:rPr>
              <a:t>Cresswell v DPP; Currie v DPP [2006</a:t>
            </a:r>
            <a:r>
              <a:rPr lang="en-GB" sz="1800" b="1" dirty="0"/>
              <a:t>])</a:t>
            </a:r>
          </a:p>
          <a:p>
            <a:pPr lvl="1">
              <a:lnSpc>
                <a:spcPct val="90000"/>
              </a:lnSpc>
            </a:pPr>
            <a:endParaRPr lang="en-GB" sz="1800" b="1" dirty="0"/>
          </a:p>
          <a:p>
            <a:pPr>
              <a:lnSpc>
                <a:spcPct val="90000"/>
              </a:lnSpc>
            </a:pPr>
            <a:r>
              <a:rPr lang="en-GB" b="1" dirty="0"/>
              <a:t>It does not include:</a:t>
            </a:r>
          </a:p>
          <a:p>
            <a:pPr lvl="1">
              <a:lnSpc>
                <a:spcPct val="90000"/>
              </a:lnSpc>
            </a:pPr>
            <a:r>
              <a:rPr lang="en-GB" sz="1800" b="1" dirty="0"/>
              <a:t>Mushrooms and fungi growing wild</a:t>
            </a:r>
          </a:p>
          <a:p>
            <a:pPr lvl="1">
              <a:lnSpc>
                <a:spcPct val="90000"/>
              </a:lnSpc>
            </a:pPr>
            <a:r>
              <a:rPr lang="en-GB" sz="1800" b="1" dirty="0"/>
              <a:t>Flowers, fruit, foliage, shrubs or trees growing wild on any land</a:t>
            </a:r>
          </a:p>
          <a:p>
            <a:pPr lvl="1">
              <a:lnSpc>
                <a:spcPct val="90000"/>
              </a:lnSpc>
            </a:pPr>
            <a:r>
              <a:rPr lang="en-GB" sz="1800" b="1" dirty="0"/>
              <a:t>Intangible property such a copyrights and patents</a:t>
            </a:r>
          </a:p>
          <a:p>
            <a:pPr lvl="1">
              <a:lnSpc>
                <a:spcPct val="90000"/>
              </a:lnSpc>
            </a:pPr>
            <a:endParaRPr lang="en-GB" sz="1300" b="1"/>
          </a:p>
          <a:p>
            <a:pPr lvl="1">
              <a:lnSpc>
                <a:spcPct val="90000"/>
              </a:lnSpc>
            </a:pPr>
            <a:endParaRPr lang="en-GB" sz="1300"/>
          </a:p>
        </p:txBody>
      </p:sp>
      <p:pic>
        <p:nvPicPr>
          <p:cNvPr id="4" name="Picture 3"/>
          <p:cNvPicPr>
            <a:picLocks noChangeAspect="1"/>
          </p:cNvPicPr>
          <p:nvPr/>
        </p:nvPicPr>
        <p:blipFill rotWithShape="1">
          <a:blip r:embed="rId5"/>
          <a:srcRect l="10617" r="6270" b="-1"/>
          <a:stretch/>
        </p:blipFill>
        <p:spPr>
          <a:xfrm>
            <a:off x="7531482" y="10"/>
            <a:ext cx="4657341" cy="3448414"/>
          </a:xfrm>
          <a:prstGeom prst="rect">
            <a:avLst/>
          </a:prstGeom>
        </p:spPr>
      </p:pic>
      <p:pic>
        <p:nvPicPr>
          <p:cNvPr id="5" name="Picture 4"/>
          <p:cNvPicPr>
            <a:picLocks noChangeAspect="1"/>
          </p:cNvPicPr>
          <p:nvPr/>
        </p:nvPicPr>
        <p:blipFill rotWithShape="1">
          <a:blip r:embed="rId6"/>
          <a:srcRect t="19315" r="1" b="7061"/>
          <a:stretch/>
        </p:blipFill>
        <p:spPr>
          <a:xfrm>
            <a:off x="7528308" y="3437472"/>
            <a:ext cx="4657341" cy="3428996"/>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88196929"/>
      </p:ext>
    </p:extLst>
  </p:cSld>
  <p:clrMapOvr>
    <a:masterClrMapping/>
  </p:clrMapOvr>
  <mc:AlternateContent xmlns:mc="http://schemas.openxmlformats.org/markup-compatibility/2006" xmlns:p14="http://schemas.microsoft.com/office/powerpoint/2010/main">
    <mc:Choice Requires="p14">
      <p:transition spd="slow" p14:dur="2000" advTm="193990"/>
    </mc:Choice>
    <mc:Fallback xmlns="">
      <p:transition spd="slow" advTm="193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dirty="0"/>
              <a:t>Criminal Damage</a:t>
            </a:r>
          </a:p>
        </p:txBody>
      </p:sp>
      <p:sp>
        <p:nvSpPr>
          <p:cNvPr id="3" name="Content Placeholder 2"/>
          <p:cNvSpPr>
            <a:spLocks noGrp="1"/>
          </p:cNvSpPr>
          <p:nvPr>
            <p:ph idx="1"/>
          </p:nvPr>
        </p:nvSpPr>
        <p:spPr>
          <a:xfrm>
            <a:off x="4077537" y="1182929"/>
            <a:ext cx="5509763" cy="4844056"/>
          </a:xfrm>
        </p:spPr>
        <p:txBody>
          <a:bodyPr vert="horz" lIns="91440" tIns="45720" rIns="91440" bIns="45720" rtlCol="0" anchor="t">
            <a:normAutofit lnSpcReduction="10000"/>
          </a:bodyPr>
          <a:lstStyle/>
          <a:p>
            <a:pPr marL="0" indent="0">
              <a:lnSpc>
                <a:spcPct val="90000"/>
              </a:lnSpc>
              <a:buNone/>
            </a:pPr>
            <a:r>
              <a:rPr lang="en-GB" sz="1700" u="sng" dirty="0"/>
              <a:t>Belonging to another</a:t>
            </a:r>
          </a:p>
          <a:p>
            <a:pPr lvl="1">
              <a:lnSpc>
                <a:spcPct val="90000"/>
              </a:lnSpc>
            </a:pPr>
            <a:r>
              <a:rPr lang="en-GB" sz="2000" dirty="0">
                <a:solidFill>
                  <a:srgbClr val="FF0000"/>
                </a:solidFill>
              </a:rPr>
              <a:t>S10(2)</a:t>
            </a:r>
            <a:r>
              <a:rPr lang="en-GB" sz="2000" dirty="0"/>
              <a:t> provides that property belongs to another if that person:</a:t>
            </a:r>
          </a:p>
          <a:p>
            <a:pPr lvl="2">
              <a:lnSpc>
                <a:spcPct val="90000"/>
              </a:lnSpc>
            </a:pPr>
            <a:r>
              <a:rPr lang="en-GB" sz="2000" dirty="0"/>
              <a:t>Has custody or control of it</a:t>
            </a:r>
          </a:p>
          <a:p>
            <a:pPr lvl="2">
              <a:lnSpc>
                <a:spcPct val="90000"/>
              </a:lnSpc>
            </a:pPr>
            <a:r>
              <a:rPr lang="en-GB" sz="2000" dirty="0"/>
              <a:t>Has in it any proprietary right or interest</a:t>
            </a:r>
          </a:p>
          <a:p>
            <a:pPr lvl="2">
              <a:lnSpc>
                <a:spcPct val="90000"/>
              </a:lnSpc>
            </a:pPr>
            <a:r>
              <a:rPr lang="en-GB" sz="2000" dirty="0"/>
              <a:t>Has a charge on it</a:t>
            </a:r>
          </a:p>
          <a:p>
            <a:pPr lvl="2">
              <a:lnSpc>
                <a:spcPct val="90000"/>
              </a:lnSpc>
            </a:pPr>
            <a:endParaRPr lang="en-GB" sz="2000" dirty="0"/>
          </a:p>
          <a:p>
            <a:pPr lvl="1">
              <a:lnSpc>
                <a:spcPct val="90000"/>
              </a:lnSpc>
            </a:pPr>
            <a:r>
              <a:rPr lang="en-GB" sz="2000" dirty="0"/>
              <a:t>D does not commit a s1 offence where he destroys or damages his own property unless it is jointly owned.</a:t>
            </a:r>
          </a:p>
          <a:p>
            <a:pPr>
              <a:lnSpc>
                <a:spcPct val="90000"/>
              </a:lnSpc>
            </a:pPr>
            <a:r>
              <a:rPr lang="en-GB" sz="2000" b="1" dirty="0"/>
              <a:t>Conduct</a:t>
            </a:r>
          </a:p>
          <a:p>
            <a:pPr lvl="1">
              <a:lnSpc>
                <a:spcPct val="90000"/>
              </a:lnSpc>
            </a:pPr>
            <a:r>
              <a:rPr lang="en-GB" sz="2000" dirty="0"/>
              <a:t>Conduct causing damage does not need to be a positive act </a:t>
            </a:r>
            <a:r>
              <a:rPr lang="en-GB" sz="2000" b="1" dirty="0"/>
              <a:t>(</a:t>
            </a:r>
            <a:r>
              <a:rPr lang="en-GB" sz="2000" b="1" dirty="0">
                <a:solidFill>
                  <a:srgbClr val="00B0F0"/>
                </a:solidFill>
              </a:rPr>
              <a:t>Miller [1983]</a:t>
            </a:r>
            <a:r>
              <a:rPr lang="en-GB" sz="2000" b="1" dirty="0"/>
              <a:t>)</a:t>
            </a:r>
            <a:endParaRPr lang="en-GB" sz="2000" dirty="0"/>
          </a:p>
        </p:txBody>
      </p:sp>
      <p:pic>
        <p:nvPicPr>
          <p:cNvPr id="5" name="Picture 4"/>
          <p:cNvPicPr>
            <a:picLocks noChangeAspect="1"/>
          </p:cNvPicPr>
          <p:nvPr/>
        </p:nvPicPr>
        <p:blipFill rotWithShape="1">
          <a:blip r:embed="rId5"/>
          <a:srcRect l="19627" r="19625" b="-2"/>
          <a:stretch/>
        </p:blipFill>
        <p:spPr>
          <a:xfrm>
            <a:off x="677334" y="2159331"/>
            <a:ext cx="3144597" cy="3882362"/>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6715087"/>
      </p:ext>
    </p:extLst>
  </p:cSld>
  <p:clrMapOvr>
    <a:masterClrMapping/>
  </p:clrMapOvr>
  <mc:AlternateContent xmlns:mc="http://schemas.openxmlformats.org/markup-compatibility/2006" xmlns:p14="http://schemas.microsoft.com/office/powerpoint/2010/main">
    <mc:Choice Requires="p14">
      <p:transition spd="slow" p14:dur="2000" advTm="127044"/>
    </mc:Choice>
    <mc:Fallback xmlns="">
      <p:transition spd="slow" advTm="1270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ormAutofit/>
          </a:bodyPr>
          <a:lstStyle/>
          <a:p>
            <a:r>
              <a:rPr lang="en-GB"/>
              <a:t>Criminal Damage</a:t>
            </a:r>
          </a:p>
        </p:txBody>
      </p:sp>
      <p:graphicFrame>
        <p:nvGraphicFramePr>
          <p:cNvPr id="5" name="Content Placeholder 2">
            <a:extLst>
              <a:ext uri="{FF2B5EF4-FFF2-40B4-BE49-F238E27FC236}">
                <a16:creationId xmlns:a16="http://schemas.microsoft.com/office/drawing/2014/main" id="{EED93BB9-1A5E-46A0-8071-7D3299161508}"/>
              </a:ext>
            </a:extLst>
          </p:cNvPr>
          <p:cNvGraphicFramePr>
            <a:graphicFrameLocks noGrp="1"/>
          </p:cNvGraphicFramePr>
          <p:nvPr>
            <p:ph idx="1"/>
            <p:extLst>
              <p:ext uri="{D42A27DB-BD31-4B8C-83A1-F6EECF244321}">
                <p14:modId xmlns:p14="http://schemas.microsoft.com/office/powerpoint/2010/main" val="767370848"/>
              </p:ext>
            </p:extLst>
          </p:nvPr>
        </p:nvGraphicFramePr>
        <p:xfrm>
          <a:off x="792882" y="1269192"/>
          <a:ext cx="10436613" cy="530479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7DF6CBA8-C7CD-4636-A29D-640D00641FC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40780601"/>
      </p:ext>
    </p:extLst>
  </p:cSld>
  <p:clrMapOvr>
    <a:masterClrMapping/>
  </p:clrMapOvr>
  <mc:AlternateContent xmlns:mc="http://schemas.openxmlformats.org/markup-compatibility/2006" xmlns:p14="http://schemas.microsoft.com/office/powerpoint/2010/main">
    <mc:Choice Requires="p14">
      <p:transition spd="slow" p14:dur="2000" advTm="292258"/>
    </mc:Choice>
    <mc:Fallback xmlns="">
      <p:transition spd="slow" advTm="2922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 </a:t>
            </a:r>
          </a:p>
        </p:txBody>
      </p:sp>
      <p:sp>
        <p:nvSpPr>
          <p:cNvPr id="3" name="Content Placeholder 2"/>
          <p:cNvSpPr>
            <a:spLocks noGrp="1"/>
          </p:cNvSpPr>
          <p:nvPr>
            <p:ph idx="1"/>
          </p:nvPr>
        </p:nvSpPr>
        <p:spPr>
          <a:xfrm>
            <a:off x="418542" y="1489870"/>
            <a:ext cx="10580742" cy="5184095"/>
          </a:xfrm>
        </p:spPr>
        <p:txBody>
          <a:bodyPr vert="horz" lIns="91440" tIns="45720" rIns="91440" bIns="45720" rtlCol="0" anchor="t">
            <a:normAutofit/>
          </a:bodyPr>
          <a:lstStyle/>
          <a:p>
            <a:r>
              <a:rPr lang="en-GB" sz="2400" b="1" u="sng" dirty="0"/>
              <a:t>Without lawful excuse</a:t>
            </a:r>
          </a:p>
          <a:p>
            <a:r>
              <a:rPr lang="en-GB" sz="2000" dirty="0"/>
              <a:t>Two specific defences contained in </a:t>
            </a:r>
            <a:r>
              <a:rPr lang="en-GB" sz="2000" b="1" dirty="0">
                <a:solidFill>
                  <a:srgbClr val="00B0F0"/>
                </a:solidFill>
              </a:rPr>
              <a:t>s5(2)(a) and s5(2)(b) CDA 1971</a:t>
            </a:r>
          </a:p>
          <a:p>
            <a:r>
              <a:rPr lang="en-GB" sz="2000" dirty="0">
                <a:solidFill>
                  <a:srgbClr val="FF0000"/>
                </a:solidFill>
              </a:rPr>
              <a:t>s5(2)(a) – D believed that the person entitled to consent to the damage or destruction either had consented or would have consented:</a:t>
            </a:r>
          </a:p>
          <a:p>
            <a:pPr lvl="1"/>
            <a:r>
              <a:rPr lang="en-GB" sz="1800" dirty="0"/>
              <a:t>D must have </a:t>
            </a:r>
            <a:r>
              <a:rPr lang="en-GB" sz="1800" b="1" dirty="0"/>
              <a:t>honestly </a:t>
            </a:r>
            <a:r>
              <a:rPr lang="en-GB" sz="1800" dirty="0"/>
              <a:t>believed a certain person could and would have consented</a:t>
            </a:r>
          </a:p>
          <a:p>
            <a:pPr lvl="1"/>
            <a:r>
              <a:rPr lang="en-GB" sz="1800" dirty="0"/>
              <a:t>D may have an honest but unreasonable belief </a:t>
            </a:r>
            <a:r>
              <a:rPr lang="en-GB" sz="1800" dirty="0" err="1"/>
              <a:t>eg</a:t>
            </a:r>
            <a:r>
              <a:rPr lang="en-GB" sz="1800" dirty="0"/>
              <a:t>. makes an unreasonable mistake</a:t>
            </a:r>
          </a:p>
          <a:p>
            <a:pPr lvl="1"/>
            <a:r>
              <a:rPr lang="en-GB" sz="1800" dirty="0"/>
              <a:t>D will act lawfully where:</a:t>
            </a:r>
          </a:p>
          <a:p>
            <a:pPr lvl="2"/>
            <a:r>
              <a:rPr lang="en-GB" sz="1600" dirty="0"/>
              <a:t>(A) mistakenly but honestly believes X was the person who could give consent to damage/destruction of the property </a:t>
            </a:r>
          </a:p>
          <a:p>
            <a:pPr lvl="2"/>
            <a:r>
              <a:rPr lang="en-GB" sz="1600" dirty="0"/>
              <a:t>(B) mistakenly but honestly believed that the person who could consent had told him to destroy/damage the property. </a:t>
            </a:r>
            <a:r>
              <a:rPr lang="en-GB" sz="1600" dirty="0">
                <a:solidFill>
                  <a:srgbClr val="FF0000"/>
                </a:solidFill>
              </a:rPr>
              <a:t>Denton [1982]</a:t>
            </a:r>
          </a:p>
          <a:p>
            <a:pPr lvl="2"/>
            <a:r>
              <a:rPr lang="en-GB" sz="1600" dirty="0"/>
              <a:t>(C) mistakenly but honestly believed that the person who could consent would have agreed to the destruction/damage of the property</a:t>
            </a:r>
            <a:r>
              <a:rPr lang="en-GB" sz="1600" dirty="0">
                <a:solidFill>
                  <a:srgbClr val="FF0000"/>
                </a:solidFill>
              </a:rPr>
              <a:t> </a:t>
            </a:r>
            <a:r>
              <a:rPr lang="en-GB" sz="1600" b="1" dirty="0">
                <a:solidFill>
                  <a:srgbClr val="FF0000"/>
                </a:solidFill>
              </a:rPr>
              <a:t>Jaggard v Dickinson [1980]</a:t>
            </a:r>
            <a:endParaRPr lang="en-GB" sz="1600" dirty="0">
              <a:solidFill>
                <a:srgbClr val="FF0000"/>
              </a:solidFill>
            </a:endParaRP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2909441"/>
      </p:ext>
    </p:extLst>
  </p:cSld>
  <p:clrMapOvr>
    <a:masterClrMapping/>
  </p:clrMapOvr>
  <mc:AlternateContent xmlns:mc="http://schemas.openxmlformats.org/markup-compatibility/2006" xmlns:p14="http://schemas.microsoft.com/office/powerpoint/2010/main">
    <mc:Choice Requires="p14">
      <p:transition spd="slow" p14:dur="2000" advTm="238151"/>
    </mc:Choice>
    <mc:Fallback xmlns="">
      <p:transition spd="slow" advTm="238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8094" y="-50800"/>
            <a:ext cx="8596668" cy="1320800"/>
          </a:xfrm>
        </p:spPr>
        <p:txBody>
          <a:bodyPr/>
          <a:lstStyle/>
          <a:p>
            <a:r>
              <a:rPr lang="en-GB" dirty="0"/>
              <a:t>Criminal Damage</a:t>
            </a:r>
          </a:p>
        </p:txBody>
      </p:sp>
      <p:sp>
        <p:nvSpPr>
          <p:cNvPr id="3" name="Content Placeholder 2"/>
          <p:cNvSpPr>
            <a:spLocks noGrp="1"/>
          </p:cNvSpPr>
          <p:nvPr>
            <p:ph idx="1"/>
          </p:nvPr>
        </p:nvSpPr>
        <p:spPr>
          <a:xfrm>
            <a:off x="442106" y="980440"/>
            <a:ext cx="9006693" cy="5588000"/>
          </a:xfrm>
        </p:spPr>
        <p:txBody>
          <a:bodyPr vert="horz" lIns="91440" tIns="45720" rIns="91440" bIns="45720" rtlCol="0" anchor="t">
            <a:normAutofit lnSpcReduction="10000"/>
          </a:bodyPr>
          <a:lstStyle/>
          <a:p>
            <a:pPr marL="0" indent="0">
              <a:buNone/>
            </a:pPr>
            <a:r>
              <a:rPr lang="en-GB" sz="2400" u="sng" dirty="0"/>
              <a:t>Without lawful excuse</a:t>
            </a:r>
          </a:p>
          <a:p>
            <a:pPr marL="0" indent="0">
              <a:buNone/>
            </a:pPr>
            <a:r>
              <a:rPr lang="en-GB" sz="2400" dirty="0">
                <a:solidFill>
                  <a:srgbClr val="FF0000"/>
                </a:solidFill>
              </a:rPr>
              <a:t>S5(2)(b) – D believed that property belonging to himself or another was in immediate need of protection so damaged/destroyed (other) property in order to protect it, where D believed that the means of protection used were reasonable</a:t>
            </a:r>
          </a:p>
          <a:p>
            <a:pPr marL="457200" lvl="1" indent="0">
              <a:buNone/>
            </a:pPr>
            <a:r>
              <a:rPr lang="en-GB" sz="2000" dirty="0"/>
              <a:t>(a) D believed that property was in need of protection: </a:t>
            </a:r>
            <a:r>
              <a:rPr lang="en-GB" sz="2000" b="1" dirty="0">
                <a:solidFill>
                  <a:srgbClr val="00B0F0"/>
                </a:solidFill>
              </a:rPr>
              <a:t>Chamberlain v Lindon [1998]</a:t>
            </a:r>
          </a:p>
          <a:p>
            <a:pPr lvl="2"/>
            <a:r>
              <a:rPr lang="en-GB" sz="1800" dirty="0"/>
              <a:t>D must have an honest belief that some property is in immediate need of protection </a:t>
            </a:r>
            <a:r>
              <a:rPr lang="en-GB" sz="1800" b="1" dirty="0">
                <a:solidFill>
                  <a:srgbClr val="00B0F0"/>
                </a:solidFill>
              </a:rPr>
              <a:t>Hill; Hall [1989], Kelleher [2003]</a:t>
            </a:r>
          </a:p>
          <a:p>
            <a:pPr marL="457200" lvl="1" indent="0">
              <a:buNone/>
            </a:pPr>
            <a:r>
              <a:rPr lang="en-GB" sz="2000" dirty="0"/>
              <a:t>(b) D damaged/destroyed (other)property in order to protect property</a:t>
            </a:r>
          </a:p>
          <a:p>
            <a:pPr lvl="2"/>
            <a:r>
              <a:rPr lang="en-GB" sz="1800" dirty="0"/>
              <a:t>The jury will consider whether a reasonable person would have thought that D acted in order to protect property </a:t>
            </a:r>
            <a:r>
              <a:rPr lang="en-GB" sz="1800" b="1" dirty="0">
                <a:solidFill>
                  <a:srgbClr val="00B0F0"/>
                </a:solidFill>
              </a:rPr>
              <a:t>Hunt [1977], Hill; Hall [1989]</a:t>
            </a:r>
          </a:p>
          <a:p>
            <a:pPr marL="457200" lvl="1" indent="0">
              <a:buNone/>
            </a:pPr>
            <a:r>
              <a:rPr lang="en-GB" sz="2000" dirty="0"/>
              <a:t>(c) D believed that the means used were reasonable</a:t>
            </a:r>
          </a:p>
          <a:p>
            <a:pPr lvl="2"/>
            <a:r>
              <a:rPr lang="en-GB" sz="1800" dirty="0"/>
              <a:t>Suffices that D honestly believed that the means of protection adopted were reasonable: </a:t>
            </a:r>
            <a:r>
              <a:rPr lang="en-GB" sz="1800" b="1" dirty="0">
                <a:solidFill>
                  <a:srgbClr val="00B0F0"/>
                </a:solidFill>
              </a:rPr>
              <a:t>Cresswell v DPP; Currie v DPP [2006]</a:t>
            </a:r>
          </a:p>
          <a:p>
            <a:endParaRPr lang="en-GB" u="sng"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2100730"/>
      </p:ext>
    </p:extLst>
  </p:cSld>
  <p:clrMapOvr>
    <a:masterClrMapping/>
  </p:clrMapOvr>
  <mc:AlternateContent xmlns:mc="http://schemas.openxmlformats.org/markup-compatibility/2006" xmlns:p14="http://schemas.microsoft.com/office/powerpoint/2010/main">
    <mc:Choice Requires="p14">
      <p:transition spd="slow" p14:dur="2000" advTm="398875"/>
    </mc:Choice>
    <mc:Fallback xmlns="">
      <p:transition spd="slow" advTm="398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dirty="0"/>
              <a:t>Criminal Damage</a:t>
            </a:r>
          </a:p>
        </p:txBody>
      </p:sp>
      <p:sp>
        <p:nvSpPr>
          <p:cNvPr id="3" name="Content Placeholder 2"/>
          <p:cNvSpPr>
            <a:spLocks noGrp="1"/>
          </p:cNvSpPr>
          <p:nvPr>
            <p:ph idx="1"/>
          </p:nvPr>
        </p:nvSpPr>
        <p:spPr>
          <a:xfrm>
            <a:off x="6264400" y="996023"/>
            <a:ext cx="3495430" cy="3895150"/>
          </a:xfrm>
        </p:spPr>
        <p:txBody>
          <a:bodyPr vert="horz" lIns="91440" tIns="45720" rIns="91440" bIns="45720" rtlCol="0" anchor="t">
            <a:noAutofit/>
          </a:bodyPr>
          <a:lstStyle/>
          <a:p>
            <a:pPr marL="0" indent="0">
              <a:lnSpc>
                <a:spcPct val="90000"/>
              </a:lnSpc>
              <a:buNone/>
            </a:pPr>
            <a:endParaRPr lang="en-GB" sz="1400"/>
          </a:p>
          <a:p>
            <a:pPr>
              <a:lnSpc>
                <a:spcPct val="90000"/>
              </a:lnSpc>
            </a:pPr>
            <a:endParaRPr lang="en-GB" sz="1400"/>
          </a:p>
          <a:p>
            <a:pPr marL="0" indent="0">
              <a:lnSpc>
                <a:spcPct val="90000"/>
              </a:lnSpc>
              <a:buNone/>
            </a:pPr>
            <a:r>
              <a:rPr lang="en-GB" sz="2000"/>
              <a:t>Ricky was sitting having a cup of tea when he noticed his neighbour’s 15-year-old car rolling backwards out of the drive.  The car was travelling towards two cars parked on the opposite side of the road. Ricky rushed out of his house, caught up with the car, smashed the window and pulled up the handbrake.  </a:t>
            </a:r>
            <a:endParaRPr lang="en-GB" sz="2000" dirty="0"/>
          </a:p>
          <a:p>
            <a:pPr marL="0" indent="0">
              <a:lnSpc>
                <a:spcPct val="90000"/>
              </a:lnSpc>
              <a:buNone/>
            </a:pPr>
            <a:endParaRPr lang="en-GB" sz="2000" dirty="0"/>
          </a:p>
          <a:p>
            <a:pPr marL="0" indent="0">
              <a:lnSpc>
                <a:spcPct val="90000"/>
              </a:lnSpc>
              <a:buNone/>
            </a:pPr>
            <a:r>
              <a:rPr lang="en-GB" sz="2000"/>
              <a:t>Discuss whether Ricky had a lawful excuse when he smashed the window.</a:t>
            </a:r>
          </a:p>
        </p:txBody>
      </p:sp>
      <p:pic>
        <p:nvPicPr>
          <p:cNvPr id="5" name="Picture 4"/>
          <p:cNvPicPr>
            <a:picLocks noChangeAspect="1"/>
          </p:cNvPicPr>
          <p:nvPr/>
        </p:nvPicPr>
        <p:blipFill rotWithShape="1">
          <a:blip r:embed="rId5"/>
          <a:srcRect l="9194" r="17698" b="-2"/>
          <a:stretch/>
        </p:blipFill>
        <p:spPr>
          <a:xfrm>
            <a:off x="677334" y="2159331"/>
            <a:ext cx="5423429" cy="3882362"/>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08988252"/>
      </p:ext>
    </p:extLst>
  </p:cSld>
  <p:clrMapOvr>
    <a:masterClrMapping/>
  </p:clrMapOvr>
  <mc:AlternateContent xmlns:mc="http://schemas.openxmlformats.org/markup-compatibility/2006" xmlns:p14="http://schemas.microsoft.com/office/powerpoint/2010/main">
    <mc:Choice Requires="p14">
      <p:transition spd="slow" p14:dur="2000" advTm="153740"/>
    </mc:Choice>
    <mc:Fallback xmlns="">
      <p:transition spd="slow" advTm="153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8730" y="207034"/>
            <a:ext cx="8596668" cy="781878"/>
          </a:xfrm>
        </p:spPr>
        <p:txBody>
          <a:bodyPr/>
          <a:lstStyle/>
          <a:p>
            <a:r>
              <a:rPr lang="en-GB" dirty="0"/>
              <a:t>Criminal Damage: Mens Rea</a:t>
            </a:r>
          </a:p>
        </p:txBody>
      </p:sp>
      <p:sp>
        <p:nvSpPr>
          <p:cNvPr id="3" name="Content Placeholder 2"/>
          <p:cNvSpPr>
            <a:spLocks noGrp="1"/>
          </p:cNvSpPr>
          <p:nvPr>
            <p:ph idx="1"/>
          </p:nvPr>
        </p:nvSpPr>
        <p:spPr>
          <a:xfrm>
            <a:off x="562315" y="514460"/>
            <a:ext cx="9603083" cy="5977780"/>
          </a:xfrm>
        </p:spPr>
        <p:txBody>
          <a:bodyPr vert="horz" lIns="91440" tIns="45720" rIns="91440" bIns="45720" rtlCol="0" anchor="t">
            <a:normAutofit/>
          </a:bodyPr>
          <a:lstStyle/>
          <a:p>
            <a:pPr marL="0" indent="0">
              <a:buNone/>
            </a:pPr>
            <a:endParaRPr lang="en-GB" dirty="0"/>
          </a:p>
          <a:p>
            <a:pPr marL="0" indent="0">
              <a:buNone/>
            </a:pPr>
            <a:r>
              <a:rPr lang="en-GB" sz="2400" b="1" dirty="0"/>
              <a:t>D must:</a:t>
            </a:r>
          </a:p>
          <a:p>
            <a:pPr lvl="1"/>
            <a:r>
              <a:rPr lang="en-GB" sz="2000" b="1" dirty="0"/>
              <a:t>Intend to destroy or damage property, or be reckless to this;</a:t>
            </a:r>
          </a:p>
          <a:p>
            <a:pPr lvl="1"/>
            <a:r>
              <a:rPr lang="en-GB" sz="2000" b="1" dirty="0"/>
              <a:t>Know or be reckless to the fact that the damage or destruction is to property belonging to another</a:t>
            </a:r>
            <a:endParaRPr lang="en-GB" dirty="0"/>
          </a:p>
          <a:p>
            <a:pPr marL="457200" lvl="1" indent="0">
              <a:buNone/>
            </a:pPr>
            <a:r>
              <a:rPr lang="en-GB" sz="1800" b="1" dirty="0">
                <a:solidFill>
                  <a:srgbClr val="00B0F0"/>
                </a:solidFill>
              </a:rPr>
              <a:t>Intention</a:t>
            </a:r>
          </a:p>
          <a:p>
            <a:pPr lvl="2"/>
            <a:r>
              <a:rPr lang="en-GB" sz="1600" dirty="0"/>
              <a:t>Can be direct or oblique.  D’s good motive is irrelevant</a:t>
            </a:r>
          </a:p>
          <a:p>
            <a:pPr marL="457200" lvl="1" indent="0">
              <a:buNone/>
            </a:pPr>
            <a:r>
              <a:rPr lang="en-GB" sz="1800" b="1" dirty="0">
                <a:solidFill>
                  <a:srgbClr val="00B0F0"/>
                </a:solidFill>
              </a:rPr>
              <a:t>Recklessness</a:t>
            </a:r>
          </a:p>
          <a:p>
            <a:pPr lvl="2"/>
            <a:r>
              <a:rPr lang="en-GB" sz="1600" dirty="0"/>
              <a:t>Subjective – </a:t>
            </a:r>
            <a:r>
              <a:rPr lang="en-GB" sz="1600" b="1" dirty="0"/>
              <a:t>G and Another [2003] overruled Caldwell [1982]  - now only SUBJECTIVE recklessness</a:t>
            </a:r>
          </a:p>
          <a:p>
            <a:pPr lvl="1"/>
            <a:endParaRPr lang="en-GB" sz="1800" b="1" dirty="0"/>
          </a:p>
          <a:p>
            <a:pPr marL="457200" lvl="1" indent="0">
              <a:buNone/>
            </a:pPr>
            <a:r>
              <a:rPr lang="en-GB" sz="1800" b="1" dirty="0">
                <a:solidFill>
                  <a:srgbClr val="00B0F0"/>
                </a:solidFill>
              </a:rPr>
              <a:t>Know or be reckless to the fact that the damage or destruction is to property belonging to another</a:t>
            </a:r>
          </a:p>
          <a:p>
            <a:pPr lvl="2"/>
            <a:r>
              <a:rPr lang="en-GB" sz="1600" dirty="0"/>
              <a:t>Destruction/damage under a mistaken belief is insufficient </a:t>
            </a:r>
            <a:r>
              <a:rPr lang="en-GB" sz="1600" b="1" dirty="0"/>
              <a:t>Smith [1974]</a:t>
            </a:r>
            <a:endParaRPr lang="en-GB" sz="1600" dirty="0"/>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86293607"/>
      </p:ext>
    </p:extLst>
  </p:cSld>
  <p:clrMapOvr>
    <a:masterClrMapping/>
  </p:clrMapOvr>
  <mc:AlternateContent xmlns:mc="http://schemas.openxmlformats.org/markup-compatibility/2006" xmlns:p14="http://schemas.microsoft.com/office/powerpoint/2010/main">
    <mc:Choice Requires="p14">
      <p:transition spd="slow" p14:dur="2000" advTm="293634"/>
    </mc:Choice>
    <mc:Fallback xmlns="">
      <p:transition spd="slow" advTm="293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a:t>Criminal Damage</a:t>
            </a:r>
          </a:p>
        </p:txBody>
      </p:sp>
      <p:sp>
        <p:nvSpPr>
          <p:cNvPr id="3" name="Content Placeholder 2"/>
          <p:cNvSpPr>
            <a:spLocks noGrp="1"/>
          </p:cNvSpPr>
          <p:nvPr>
            <p:ph idx="1"/>
          </p:nvPr>
        </p:nvSpPr>
        <p:spPr>
          <a:xfrm>
            <a:off x="6336287" y="1341080"/>
            <a:ext cx="3639204" cy="3880773"/>
          </a:xfrm>
        </p:spPr>
        <p:txBody>
          <a:bodyPr vert="horz" lIns="91440" tIns="45720" rIns="91440" bIns="45720" rtlCol="0" anchor="t">
            <a:noAutofit/>
          </a:bodyPr>
          <a:lstStyle/>
          <a:p>
            <a:pPr marL="0" indent="0">
              <a:lnSpc>
                <a:spcPct val="90000"/>
              </a:lnSpc>
              <a:buNone/>
            </a:pPr>
            <a:endParaRPr lang="en-GB" sz="1600" dirty="0"/>
          </a:p>
          <a:p>
            <a:pPr marL="0" indent="0">
              <a:lnSpc>
                <a:spcPct val="90000"/>
              </a:lnSpc>
              <a:buNone/>
            </a:pPr>
            <a:r>
              <a:rPr lang="en-GB" sz="1600"/>
              <a:t>In order to show off to his older friends, Freddie, aged 11, used a can of spray paint to write the name of Swansea FC onto a bridge over a railway track. Freddie told the Police that he honestly thought that when his friends had gone he would be able to remove the paint with water from his drink bottle.  He said that he has seen his dad remove paint from the wall at their house with water.  Freddie did not understand that on that occasion the paint had been water-based and not oil-based, as was the case with the spray paint.  The paint on the bridge had to be removed by the rail authorities with a special solvent.</a:t>
            </a:r>
            <a:endParaRPr lang="en-GB" sz="1600" dirty="0"/>
          </a:p>
          <a:p>
            <a:pPr marL="0" indent="0">
              <a:lnSpc>
                <a:spcPct val="90000"/>
              </a:lnSpc>
              <a:buNone/>
            </a:pPr>
            <a:endParaRPr lang="en-GB" sz="1600" dirty="0"/>
          </a:p>
          <a:p>
            <a:pPr marL="0" indent="0">
              <a:lnSpc>
                <a:spcPct val="90000"/>
              </a:lnSpc>
              <a:buNone/>
            </a:pPr>
            <a:r>
              <a:rPr lang="en-GB" sz="1600"/>
              <a:t>Discuss whether Freddie committed criminal damage to s1 CDA 1971</a:t>
            </a:r>
          </a:p>
        </p:txBody>
      </p:sp>
      <p:pic>
        <p:nvPicPr>
          <p:cNvPr id="5" name="Picture 4"/>
          <p:cNvPicPr>
            <a:picLocks noChangeAspect="1"/>
          </p:cNvPicPr>
          <p:nvPr/>
        </p:nvPicPr>
        <p:blipFill rotWithShape="1">
          <a:blip r:embed="rId5"/>
          <a:srcRect l="6577" r="8209"/>
          <a:stretch/>
        </p:blipFill>
        <p:spPr>
          <a:xfrm>
            <a:off x="677334" y="2159331"/>
            <a:ext cx="5423429" cy="3882362"/>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67467493"/>
      </p:ext>
    </p:extLst>
  </p:cSld>
  <p:clrMapOvr>
    <a:masterClrMapping/>
  </p:clrMapOvr>
  <mc:AlternateContent xmlns:mc="http://schemas.openxmlformats.org/markup-compatibility/2006" xmlns:p14="http://schemas.microsoft.com/office/powerpoint/2010/main">
    <mc:Choice Requires="p14">
      <p:transition spd="slow" p14:dur="2000" advTm="191600"/>
    </mc:Choice>
    <mc:Fallback xmlns="">
      <p:transition spd="slow" advTm="191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33502" y="609600"/>
            <a:ext cx="8596668" cy="1320800"/>
          </a:xfrm>
        </p:spPr>
        <p:txBody>
          <a:bodyPr>
            <a:normAutofit/>
          </a:bodyPr>
          <a:lstStyle/>
          <a:p>
            <a:r>
              <a:rPr lang="en-GB" dirty="0"/>
              <a:t>Criminal Damage- The aggravated offence</a:t>
            </a:r>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p:cNvSpPr>
            <a:spLocks noGrp="1"/>
          </p:cNvSpPr>
          <p:nvPr>
            <p:ph idx="1"/>
          </p:nvPr>
        </p:nvSpPr>
        <p:spPr>
          <a:xfrm>
            <a:off x="1074710" y="1643005"/>
            <a:ext cx="9779237" cy="4680090"/>
          </a:xfrm>
        </p:spPr>
        <p:txBody>
          <a:bodyPr vert="horz" lIns="91440" tIns="45720" rIns="91440" bIns="45720" rtlCol="0" anchor="t">
            <a:normAutofit fontScale="92500" lnSpcReduction="20000"/>
          </a:bodyPr>
          <a:lstStyle/>
          <a:p>
            <a:pPr marL="0" indent="0">
              <a:lnSpc>
                <a:spcPct val="90000"/>
              </a:lnSpc>
              <a:buNone/>
            </a:pPr>
            <a:endParaRPr lang="en-GB" sz="2000" b="1" dirty="0">
              <a:solidFill>
                <a:srgbClr val="00B0F0"/>
              </a:solidFill>
            </a:endParaRPr>
          </a:p>
          <a:p>
            <a:pPr>
              <a:lnSpc>
                <a:spcPct val="90000"/>
              </a:lnSpc>
            </a:pPr>
            <a:r>
              <a:rPr lang="en-GB" sz="2000" b="1">
                <a:solidFill>
                  <a:srgbClr val="00B0F0"/>
                </a:solidFill>
              </a:rPr>
              <a:t>s1(2) CDA 1971:</a:t>
            </a:r>
          </a:p>
          <a:p>
            <a:pPr marL="342900" lvl="1" indent="-342900">
              <a:lnSpc>
                <a:spcPct val="90000"/>
              </a:lnSpc>
            </a:pPr>
            <a:r>
              <a:rPr lang="en-GB" i="1"/>
              <a:t>A person who without lawful excuse destroys or damages any property, whether belonging to himself or another –</a:t>
            </a:r>
          </a:p>
          <a:p>
            <a:pPr marL="742950" lvl="2" indent="-342900">
              <a:lnSpc>
                <a:spcPct val="90000"/>
              </a:lnSpc>
            </a:pPr>
            <a:r>
              <a:rPr lang="en-GB" sz="1600" i="1"/>
              <a:t>(a) intending to destroy or damage any such property or being reckless as to whether any such property would be destroyed or damaged , and</a:t>
            </a:r>
          </a:p>
          <a:p>
            <a:pPr marL="742950" lvl="2" indent="-342900">
              <a:lnSpc>
                <a:spcPct val="90000"/>
              </a:lnSpc>
            </a:pPr>
            <a:r>
              <a:rPr lang="en-GB" sz="1600" i="1"/>
              <a:t>(b) intending by the destruction or damage to endanger the life of another or being reckless as to whether the life of another would be endangered</a:t>
            </a:r>
          </a:p>
          <a:p>
            <a:pPr marL="400050" lvl="2" indent="0">
              <a:lnSpc>
                <a:spcPct val="90000"/>
              </a:lnSpc>
              <a:buNone/>
            </a:pPr>
            <a:endParaRPr lang="en-GB" sz="1600" i="1"/>
          </a:p>
          <a:p>
            <a:pPr marL="342900" lvl="1" indent="-342900">
              <a:lnSpc>
                <a:spcPct val="90000"/>
              </a:lnSpc>
            </a:pPr>
            <a:r>
              <a:rPr lang="en-GB" b="1" u="sng"/>
              <a:t>The elements of the offence</a:t>
            </a:r>
            <a:r>
              <a:rPr lang="en-GB"/>
              <a:t>:</a:t>
            </a:r>
          </a:p>
          <a:p>
            <a:pPr marL="742950" lvl="2" indent="-342900">
              <a:lnSpc>
                <a:spcPct val="90000"/>
              </a:lnSpc>
            </a:pPr>
            <a:r>
              <a:rPr lang="en-GB" sz="1600"/>
              <a:t>Without lawful excuse</a:t>
            </a:r>
          </a:p>
          <a:p>
            <a:pPr marL="742950" lvl="2" indent="-342900">
              <a:lnSpc>
                <a:spcPct val="90000"/>
              </a:lnSpc>
            </a:pPr>
            <a:r>
              <a:rPr lang="en-GB" sz="1600"/>
              <a:t>D destroys or damages</a:t>
            </a:r>
          </a:p>
          <a:p>
            <a:pPr marL="742950" lvl="2" indent="-342900">
              <a:lnSpc>
                <a:spcPct val="90000"/>
              </a:lnSpc>
            </a:pPr>
            <a:r>
              <a:rPr lang="en-GB" sz="1600"/>
              <a:t>Property</a:t>
            </a:r>
          </a:p>
          <a:p>
            <a:pPr marL="742950" lvl="2" indent="-342900">
              <a:lnSpc>
                <a:spcPct val="90000"/>
              </a:lnSpc>
            </a:pPr>
            <a:r>
              <a:rPr lang="en-GB" sz="1600"/>
              <a:t>Belonging to himself or another</a:t>
            </a:r>
          </a:p>
          <a:p>
            <a:pPr marL="742950" lvl="2" indent="-342900">
              <a:lnSpc>
                <a:spcPct val="90000"/>
              </a:lnSpc>
            </a:pPr>
            <a:r>
              <a:rPr lang="en-GB" sz="1600"/>
              <a:t>Where D intends or is reckless as to destroying or damaging the property</a:t>
            </a:r>
          </a:p>
          <a:p>
            <a:pPr marL="742950" lvl="2" indent="-342900">
              <a:lnSpc>
                <a:spcPct val="90000"/>
              </a:lnSpc>
            </a:pPr>
            <a:r>
              <a:rPr lang="en-GB" sz="1600"/>
              <a:t>And where D intends by the destruction or damage to endanger the life of another, or is reckless to this</a:t>
            </a:r>
          </a:p>
          <a:p>
            <a:pPr>
              <a:lnSpc>
                <a:spcPct val="90000"/>
              </a:lnSpc>
            </a:pPr>
            <a:endParaRPr lang="en-GB" sz="1600"/>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55248748"/>
      </p:ext>
    </p:extLst>
  </p:cSld>
  <p:clrMapOvr>
    <a:masterClrMapping/>
  </p:clrMapOvr>
  <mc:AlternateContent xmlns:mc="http://schemas.openxmlformats.org/markup-compatibility/2006" xmlns:p14="http://schemas.microsoft.com/office/powerpoint/2010/main">
    <mc:Choice Requires="p14">
      <p:transition spd="slow" p14:dur="2000" advTm="95270"/>
    </mc:Choice>
    <mc:Fallback xmlns="">
      <p:transition spd="slow" advTm="952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a:t>
            </a:r>
          </a:p>
        </p:txBody>
      </p:sp>
      <p:sp>
        <p:nvSpPr>
          <p:cNvPr id="3" name="Content Placeholder 2"/>
          <p:cNvSpPr>
            <a:spLocks noGrp="1"/>
          </p:cNvSpPr>
          <p:nvPr>
            <p:ph idx="1"/>
          </p:nvPr>
        </p:nvSpPr>
        <p:spPr>
          <a:xfrm>
            <a:off x="677334" y="1270000"/>
            <a:ext cx="8596668" cy="5263322"/>
          </a:xfrm>
        </p:spPr>
        <p:txBody>
          <a:bodyPr>
            <a:normAutofit lnSpcReduction="10000"/>
          </a:bodyPr>
          <a:lstStyle/>
          <a:p>
            <a:r>
              <a:rPr lang="en-GB" dirty="0"/>
              <a:t>The aggravated offence</a:t>
            </a:r>
          </a:p>
          <a:p>
            <a:pPr lvl="1"/>
            <a:r>
              <a:rPr lang="en-GB" dirty="0"/>
              <a:t>ACTUS REUS</a:t>
            </a:r>
          </a:p>
          <a:p>
            <a:pPr lvl="2"/>
            <a:r>
              <a:rPr lang="en-GB" dirty="0"/>
              <a:t>The two defences of lawful excuse in s5(2) do not apply to the aggravated offence</a:t>
            </a:r>
          </a:p>
          <a:p>
            <a:pPr lvl="2"/>
            <a:r>
              <a:rPr lang="en-GB" dirty="0"/>
              <a:t>“Destroy” and “damage” have the same meaning as under s1(1)</a:t>
            </a:r>
          </a:p>
          <a:p>
            <a:pPr lvl="2"/>
            <a:r>
              <a:rPr lang="en-GB" dirty="0"/>
              <a:t>The aggravated offence can be committed where D destroys or damages his own property</a:t>
            </a:r>
          </a:p>
          <a:p>
            <a:pPr lvl="1"/>
            <a:r>
              <a:rPr lang="en-GB" dirty="0"/>
              <a:t>MENS REA</a:t>
            </a:r>
          </a:p>
          <a:p>
            <a:pPr lvl="2"/>
            <a:r>
              <a:rPr lang="en-GB" dirty="0"/>
              <a:t>(a)		Intent to destroy or damage property, or be reckless to this; and</a:t>
            </a:r>
          </a:p>
          <a:p>
            <a:pPr lvl="2"/>
            <a:r>
              <a:rPr lang="en-GB" dirty="0"/>
              <a:t>(b)	Intend by the damage to endanger life, or be reckless to this</a:t>
            </a:r>
          </a:p>
          <a:p>
            <a:pPr marL="914400" lvl="2" indent="0">
              <a:buNone/>
            </a:pPr>
            <a:endParaRPr lang="en-GB" dirty="0"/>
          </a:p>
          <a:p>
            <a:pPr lvl="2"/>
            <a:r>
              <a:rPr lang="en-GB" dirty="0"/>
              <a:t>Ulterior intent as part of the MR goes beyond the AR</a:t>
            </a:r>
          </a:p>
          <a:p>
            <a:pPr lvl="2"/>
            <a:r>
              <a:rPr lang="en-GB" dirty="0"/>
              <a:t>(a)		Intention/recklessness as in simple offence</a:t>
            </a:r>
          </a:p>
          <a:p>
            <a:pPr lvl="2"/>
            <a:r>
              <a:rPr lang="en-GB" dirty="0"/>
              <a:t>(b)	Intend by damage to endanger life or be reckless to this</a:t>
            </a:r>
          </a:p>
          <a:p>
            <a:pPr lvl="3"/>
            <a:r>
              <a:rPr lang="en-GB" dirty="0"/>
              <a:t>Must be intend to endanger life </a:t>
            </a:r>
            <a:r>
              <a:rPr lang="en-GB" b="1" u="sng" dirty="0"/>
              <a:t>by the damage caused</a:t>
            </a:r>
            <a:r>
              <a:rPr lang="en-GB" b="1" dirty="0"/>
              <a:t>  Steer [1987]</a:t>
            </a:r>
          </a:p>
          <a:p>
            <a:pPr lvl="3"/>
            <a:r>
              <a:rPr lang="en-GB" dirty="0"/>
              <a:t>Intent can be direct or indirect </a:t>
            </a:r>
            <a:r>
              <a:rPr lang="en-GB" b="1" dirty="0" err="1"/>
              <a:t>Woollin</a:t>
            </a:r>
            <a:r>
              <a:rPr lang="en-GB" b="1" dirty="0"/>
              <a:t> [1998]</a:t>
            </a:r>
          </a:p>
          <a:p>
            <a:pPr lvl="3"/>
            <a:r>
              <a:rPr lang="en-GB" dirty="0"/>
              <a:t>Recklessness is subjective </a:t>
            </a:r>
            <a:r>
              <a:rPr lang="en-GB" b="1" dirty="0"/>
              <a:t>G and Another [2003]</a:t>
            </a:r>
          </a:p>
          <a:p>
            <a:pPr lvl="3"/>
            <a:r>
              <a:rPr lang="en-GB" dirty="0"/>
              <a:t>No requirement that life was actually endangered or that the damage/destruction even created a risk of this </a:t>
            </a:r>
            <a:r>
              <a:rPr lang="en-GB" b="1" dirty="0"/>
              <a:t>Dudley [1989], Sangha [1998]</a:t>
            </a:r>
            <a:endParaRPr lang="en-GB" dirty="0"/>
          </a:p>
          <a:p>
            <a:pPr lvl="2"/>
            <a:endParaRPr lang="en-GB" dirty="0"/>
          </a:p>
          <a:p>
            <a:pPr lvl="2"/>
            <a:endParaRPr lang="en-GB" dirty="0"/>
          </a:p>
          <a:p>
            <a:pPr lvl="2"/>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85862781"/>
      </p:ext>
    </p:extLst>
  </p:cSld>
  <p:clrMapOvr>
    <a:masterClrMapping/>
  </p:clrMapOvr>
  <mc:AlternateContent xmlns:mc="http://schemas.openxmlformats.org/markup-compatibility/2006" xmlns:p14="http://schemas.microsoft.com/office/powerpoint/2010/main">
    <mc:Choice Requires="p14">
      <p:transition spd="slow" p14:dur="2000" advTm="544155"/>
    </mc:Choice>
    <mc:Fallback xmlns="">
      <p:transition spd="slow" advTm="5441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Criminal Damage</a:t>
            </a:r>
            <a:br>
              <a:rPr lang="en-GB" dirty="0">
                <a:solidFill>
                  <a:schemeClr val="tx1">
                    <a:lumMod val="85000"/>
                    <a:lumOff val="15000"/>
                  </a:schemeClr>
                </a:solidFill>
              </a:rPr>
            </a:br>
            <a:br>
              <a:rPr lang="en-GB" dirty="0"/>
            </a:br>
            <a:r>
              <a:rPr lang="en-GB">
                <a:solidFill>
                  <a:schemeClr val="tx1">
                    <a:lumMod val="85000"/>
                    <a:lumOff val="15000"/>
                  </a:schemeClr>
                </a:solidFill>
              </a:rPr>
              <a:t>Arson s1(3)</a:t>
            </a:r>
            <a:endParaRPr lang="en-GB" dirty="0">
              <a:solidFill>
                <a:schemeClr val="tx1">
                  <a:lumMod val="85000"/>
                  <a:lumOff val="15000"/>
                </a:schemeClr>
              </a:solidFill>
            </a:endParaRPr>
          </a:p>
        </p:txBody>
      </p:sp>
      <p:sp>
        <p:nvSpPr>
          <p:cNvPr id="3" name="Content Placeholder 2"/>
          <p:cNvSpPr>
            <a:spLocks noGrp="1"/>
          </p:cNvSpPr>
          <p:nvPr>
            <p:ph idx="1"/>
          </p:nvPr>
        </p:nvSpPr>
        <p:spPr>
          <a:xfrm>
            <a:off x="6116084" y="609600"/>
            <a:ext cx="5511296" cy="5545667"/>
          </a:xfrm>
        </p:spPr>
        <p:txBody>
          <a:bodyPr vert="horz" lIns="91440" tIns="45720" rIns="91440" bIns="45720" rtlCol="0" anchor="ctr">
            <a:normAutofit lnSpcReduction="10000"/>
          </a:bodyPr>
          <a:lstStyle/>
          <a:p>
            <a:pPr marL="0" indent="0">
              <a:lnSpc>
                <a:spcPct val="90000"/>
              </a:lnSpc>
              <a:buNone/>
            </a:pPr>
            <a:endParaRPr lang="en-GB" sz="1700" dirty="0">
              <a:solidFill>
                <a:srgbClr val="FFFFFF"/>
              </a:solidFill>
            </a:endParaRPr>
          </a:p>
          <a:p>
            <a:pPr>
              <a:lnSpc>
                <a:spcPct val="90000"/>
              </a:lnSpc>
            </a:pPr>
            <a:r>
              <a:rPr lang="en-GB">
                <a:solidFill>
                  <a:srgbClr val="FFFFFF"/>
                </a:solidFill>
              </a:rPr>
              <a:t>An offence committed under this section by destroying or damaging property by fire shall be charged as arson</a:t>
            </a:r>
            <a:endParaRPr lang="en-GB" dirty="0">
              <a:solidFill>
                <a:srgbClr val="FFFFFF"/>
              </a:solidFill>
            </a:endParaRPr>
          </a:p>
          <a:p>
            <a:pPr>
              <a:lnSpc>
                <a:spcPct val="90000"/>
              </a:lnSpc>
            </a:pPr>
            <a:r>
              <a:rPr lang="en-GB" b="1">
                <a:solidFill>
                  <a:srgbClr val="FFFFFF"/>
                </a:solidFill>
              </a:rPr>
              <a:t>NB Arson is not a separate offence but refers to where D commits an offence under s1(1) or s1(2) by means of fire</a:t>
            </a:r>
            <a:endParaRPr lang="en-GB" b="1" dirty="0">
              <a:solidFill>
                <a:srgbClr val="FFFFFF"/>
              </a:solidFill>
            </a:endParaRPr>
          </a:p>
          <a:p>
            <a:pPr>
              <a:lnSpc>
                <a:spcPct val="90000"/>
              </a:lnSpc>
            </a:pPr>
            <a:endParaRPr lang="en-GB" b="1" dirty="0">
              <a:solidFill>
                <a:srgbClr val="FFFFFF"/>
              </a:solidFill>
            </a:endParaRPr>
          </a:p>
          <a:p>
            <a:pPr marL="0" indent="0">
              <a:lnSpc>
                <a:spcPct val="90000"/>
              </a:lnSpc>
              <a:buNone/>
            </a:pPr>
            <a:r>
              <a:rPr lang="en-GB" b="1" u="sng">
                <a:solidFill>
                  <a:srgbClr val="FFFFFF"/>
                </a:solidFill>
              </a:rPr>
              <a:t>ACTUS REUS</a:t>
            </a:r>
          </a:p>
          <a:p>
            <a:pPr>
              <a:lnSpc>
                <a:spcPct val="90000"/>
              </a:lnSpc>
            </a:pPr>
            <a:r>
              <a:rPr lang="en-GB">
                <a:solidFill>
                  <a:srgbClr val="FFFFFF"/>
                </a:solidFill>
              </a:rPr>
              <a:t>Depends whether D charged with basic or aggravated offence.  Additional requirement of damage/destroy by fire</a:t>
            </a:r>
            <a:endParaRPr lang="en-GB" dirty="0">
              <a:solidFill>
                <a:srgbClr val="FFFFFF"/>
              </a:solidFill>
            </a:endParaRPr>
          </a:p>
          <a:p>
            <a:pPr marL="0" indent="0">
              <a:lnSpc>
                <a:spcPct val="90000"/>
              </a:lnSpc>
              <a:buNone/>
            </a:pPr>
            <a:endParaRPr lang="en-GB" dirty="0">
              <a:solidFill>
                <a:srgbClr val="FFFFFF"/>
              </a:solidFill>
            </a:endParaRPr>
          </a:p>
          <a:p>
            <a:pPr marL="0" indent="0">
              <a:lnSpc>
                <a:spcPct val="90000"/>
              </a:lnSpc>
              <a:buNone/>
            </a:pPr>
            <a:r>
              <a:rPr lang="en-GB">
                <a:solidFill>
                  <a:srgbClr val="FFFFFF"/>
                </a:solidFill>
              </a:rPr>
              <a:t>MENS REA</a:t>
            </a:r>
            <a:endParaRPr lang="en-GB" dirty="0">
              <a:solidFill>
                <a:srgbClr val="FFFFFF"/>
              </a:solidFill>
            </a:endParaRPr>
          </a:p>
          <a:p>
            <a:pPr>
              <a:lnSpc>
                <a:spcPct val="90000"/>
              </a:lnSpc>
            </a:pPr>
            <a:r>
              <a:rPr lang="en-GB">
                <a:solidFill>
                  <a:srgbClr val="FFFFFF"/>
                </a:solidFill>
              </a:rPr>
              <a:t>Must be shown that D intended to, or was reckless as to damage/destroy </a:t>
            </a:r>
            <a:r>
              <a:rPr lang="en-GB" b="1" u="sng">
                <a:solidFill>
                  <a:srgbClr val="FFFFFF"/>
                </a:solidFill>
              </a:rPr>
              <a:t>by fire</a:t>
            </a:r>
            <a:r>
              <a:rPr lang="en-GB">
                <a:solidFill>
                  <a:srgbClr val="FFFFFF"/>
                </a:solidFill>
              </a:rPr>
              <a:t> (simple offence)</a:t>
            </a:r>
            <a:endParaRPr lang="en-GB" dirty="0">
              <a:solidFill>
                <a:srgbClr val="FFFFFF"/>
              </a:solidFill>
            </a:endParaRPr>
          </a:p>
          <a:p>
            <a:pPr>
              <a:lnSpc>
                <a:spcPct val="90000"/>
              </a:lnSpc>
            </a:pPr>
            <a:r>
              <a:rPr lang="en-GB">
                <a:solidFill>
                  <a:srgbClr val="FFFFFF"/>
                </a:solidFill>
              </a:rPr>
              <a:t>Must be shown D intended to, or was reckless as to endangering life </a:t>
            </a:r>
            <a:r>
              <a:rPr lang="en-GB" b="1" u="sng">
                <a:solidFill>
                  <a:srgbClr val="FFFFFF"/>
                </a:solidFill>
              </a:rPr>
              <a:t>by fire</a:t>
            </a:r>
            <a:endParaRPr lang="en-GB">
              <a:solidFill>
                <a:srgbClr val="FFFFFF"/>
              </a:solidFill>
            </a:endParaRPr>
          </a:p>
          <a:p>
            <a:pPr>
              <a:lnSpc>
                <a:spcPct val="90000"/>
              </a:lnSpc>
            </a:pPr>
            <a:endParaRPr lang="en-GB" sz="1700" u="sng">
              <a:solidFill>
                <a:srgbClr val="FFFFFF"/>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896190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38897"/>
    </mc:Choice>
    <mc:Fallback xmlns="">
      <p:transition spd="slow" advTm="138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9600" dirty="0"/>
              <a:t>Summary</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40966782"/>
      </p:ext>
    </p:extLst>
  </p:cSld>
  <p:clrMapOvr>
    <a:masterClrMapping/>
  </p:clrMapOvr>
  <mc:AlternateContent xmlns:mc="http://schemas.openxmlformats.org/markup-compatibility/2006" xmlns:p14="http://schemas.microsoft.com/office/powerpoint/2010/main">
    <mc:Choice Requires="p14">
      <p:transition spd="slow" p14:dur="2000" advTm="71881"/>
    </mc:Choice>
    <mc:Fallback xmlns="">
      <p:transition spd="slow" advTm="718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6B50BAC41BAE948A38BCAD237642ECD" ma:contentTypeVersion="12" ma:contentTypeDescription="Create a new document." ma:contentTypeScope="" ma:versionID="de79269bd1dd121553f2966fe828cb99">
  <xsd:schema xmlns:xsd="http://www.w3.org/2001/XMLSchema" xmlns:xs="http://www.w3.org/2001/XMLSchema" xmlns:p="http://schemas.microsoft.com/office/2006/metadata/properties" xmlns:ns3="cd37a66e-3d04-4ec3-9f32-c102877c0ffa" xmlns:ns4="2d635988-d293-44d9-8d7b-b24bbfd2ebfc" targetNamespace="http://schemas.microsoft.com/office/2006/metadata/properties" ma:root="true" ma:fieldsID="42e0c34f72d1fdc386548472d0ad09c1" ns3:_="" ns4:_="">
    <xsd:import namespace="cd37a66e-3d04-4ec3-9f32-c102877c0ffa"/>
    <xsd:import namespace="2d635988-d293-44d9-8d7b-b24bbfd2ebfc"/>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37a66e-3d04-4ec3-9f32-c102877c0ff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d635988-d293-44d9-8d7b-b24bbfd2ebfc"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1DC59E-B525-4D96-B5F0-34464CC54F23}">
  <ds:schemaRefs>
    <ds:schemaRef ds:uri="cd37a66e-3d04-4ec3-9f32-c102877c0ffa"/>
    <ds:schemaRef ds:uri="2d635988-d293-44d9-8d7b-b24bbfd2ebfc"/>
    <ds:schemaRef ds:uri="http://schemas.microsoft.com/office/2006/documentManagement/types"/>
    <ds:schemaRef ds:uri="http://schemas.microsoft.com/office/2006/metadata/properties"/>
    <ds:schemaRef ds:uri="http://schemas.microsoft.com/office/infopath/2007/PartnerControls"/>
    <ds:schemaRef ds:uri="http://purl.org/dc/elements/1.1/"/>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90EEDE11-5D57-4939-9E7D-4A85E843A699}">
  <ds:schemaRefs>
    <ds:schemaRef ds:uri="http://schemas.microsoft.com/sharepoint/v3/contenttype/forms"/>
  </ds:schemaRefs>
</ds:datastoreItem>
</file>

<file path=customXml/itemProps3.xml><?xml version="1.0" encoding="utf-8"?>
<ds:datastoreItem xmlns:ds="http://schemas.openxmlformats.org/officeDocument/2006/customXml" ds:itemID="{A98C233D-BA2F-4C65-A7D0-16030119B38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d37a66e-3d04-4ec3-9f32-c102877c0ffa"/>
    <ds:schemaRef ds:uri="2d635988-d293-44d9-8d7b-b24bbfd2ebf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1526</Words>
  <Application>Microsoft Office PowerPoint</Application>
  <PresentationFormat>Widescreen</PresentationFormat>
  <Paragraphs>154</Paragraphs>
  <Slides>15</Slides>
  <Notes>14</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Trebuchet MS</vt:lpstr>
      <vt:lpstr>Wingdings 3</vt:lpstr>
      <vt:lpstr>Facet</vt:lpstr>
      <vt:lpstr>Offences against property</vt:lpstr>
      <vt:lpstr>Criminal Damage</vt:lpstr>
      <vt:lpstr>PowerPoint Presentation</vt:lpstr>
      <vt:lpstr>Criminal Damage – Actus reus</vt:lpstr>
      <vt:lpstr>Criminal Damage</vt:lpstr>
      <vt:lpstr>Criminal Damage</vt:lpstr>
      <vt:lpstr>Criminal Damage </vt:lpstr>
      <vt:lpstr>Criminal Damage</vt:lpstr>
      <vt:lpstr>Criminal Damage</vt:lpstr>
      <vt:lpstr>Criminal Damage: Mens Rea</vt:lpstr>
      <vt:lpstr>Criminal Damage</vt:lpstr>
      <vt:lpstr>Criminal Damage- The aggravated offence</vt:lpstr>
      <vt:lpstr>Criminal Damage</vt:lpstr>
      <vt:lpstr>Criminal Damage  Arson s1(3)</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Nicola Powell</dc:creator>
  <cp:lastModifiedBy>Laura Knight</cp:lastModifiedBy>
  <cp:revision>169</cp:revision>
  <cp:lastPrinted>2017-11-09T18:51:27Z</cp:lastPrinted>
  <dcterms:created xsi:type="dcterms:W3CDTF">2016-03-07T22:18:18Z</dcterms:created>
  <dcterms:modified xsi:type="dcterms:W3CDTF">2022-11-23T11:45:00Z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0x01010046B50BAC41BAE948A38BCAD237642ECD</vt:lpwstr>
  </property>
</Properties>
</file>