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87" r:id="rId3"/>
    <p:sldId id="349" r:id="rId4"/>
    <p:sldId id="351" r:id="rId5"/>
    <p:sldId id="352" r:id="rId6"/>
    <p:sldId id="350" r:id="rId7"/>
    <p:sldId id="353" r:id="rId8"/>
    <p:sldId id="354" r:id="rId9"/>
    <p:sldId id="355" r:id="rId10"/>
    <p:sldId id="356" r:id="rId11"/>
    <p:sldId id="357" r:id="rId12"/>
    <p:sldId id="358" r:id="rId13"/>
    <p:sldId id="316" r:id="rId14"/>
    <p:sldId id="317" r:id="rId15"/>
    <p:sldId id="319" r:id="rId16"/>
    <p:sldId id="318" r:id="rId17"/>
    <p:sldId id="320" r:id="rId18"/>
    <p:sldId id="323" r:id="rId19"/>
    <p:sldId id="321" r:id="rId20"/>
    <p:sldId id="322" r:id="rId21"/>
    <p:sldId id="324" r:id="rId22"/>
    <p:sldId id="325" r:id="rId23"/>
    <p:sldId id="326" r:id="rId24"/>
    <p:sldId id="327" r:id="rId25"/>
    <p:sldId id="328" r:id="rId26"/>
    <p:sldId id="344" r:id="rId27"/>
    <p:sldId id="345" r:id="rId28"/>
    <p:sldId id="346" r:id="rId29"/>
    <p:sldId id="347" r:id="rId30"/>
    <p:sldId id="329" r:id="rId31"/>
    <p:sldId id="330" r:id="rId32"/>
    <p:sldId id="331" r:id="rId33"/>
    <p:sldId id="332" r:id="rId34"/>
    <p:sldId id="334" r:id="rId35"/>
    <p:sldId id="335" r:id="rId36"/>
    <p:sldId id="336" r:id="rId37"/>
    <p:sldId id="337" r:id="rId38"/>
    <p:sldId id="348" r:id="rId39"/>
    <p:sldId id="286" r:id="rId40"/>
    <p:sldId id="315"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201" autoAdjust="0"/>
  </p:normalViewPr>
  <p:slideViewPr>
    <p:cSldViewPr>
      <p:cViewPr varScale="1">
        <p:scale>
          <a:sx n="109" d="100"/>
          <a:sy n="109" d="100"/>
        </p:scale>
        <p:origin x="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14/11/2018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hatis.techtarget.com/definition/unique-identifier-UID"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Capital_expenditur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ITU – International Telecommunication Union</a:t>
            </a:r>
          </a:p>
          <a:p>
            <a:r>
              <a:rPr lang="en-GB" dirty="0" smtClean="0"/>
              <a:t>IERC – </a:t>
            </a:r>
            <a:r>
              <a:rPr lang="en-GB" dirty="0" err="1" smtClean="0"/>
              <a:t>IoT</a:t>
            </a:r>
            <a:r>
              <a:rPr lang="en-GB" dirty="0" smtClean="0"/>
              <a:t> European Research Cluster</a:t>
            </a:r>
          </a:p>
          <a:p>
            <a:endParaRPr lang="en-GB" dirty="0" smtClean="0"/>
          </a:p>
          <a:p>
            <a:r>
              <a:rPr lang="en-GB" sz="1200" b="0" i="0" kern="1200" dirty="0" smtClean="0">
                <a:solidFill>
                  <a:schemeClr val="tx1"/>
                </a:solidFill>
                <a:effectLst/>
                <a:latin typeface="+mn-lt"/>
                <a:ea typeface="+mn-ea"/>
                <a:cs typeface="+mn-cs"/>
              </a:rPr>
              <a:t>The Internet of Things (</a:t>
            </a:r>
            <a:r>
              <a:rPr lang="en-GB" sz="1200" b="0" i="0" kern="1200" dirty="0" err="1" smtClean="0">
                <a:solidFill>
                  <a:schemeClr val="tx1"/>
                </a:solidFill>
                <a:effectLst/>
                <a:latin typeface="+mn-lt"/>
                <a:ea typeface="+mn-ea"/>
                <a:cs typeface="+mn-cs"/>
              </a:rPr>
              <a:t>IoT</a:t>
            </a:r>
            <a:r>
              <a:rPr lang="en-GB" sz="1200" b="0" i="0" kern="1200" dirty="0" smtClean="0">
                <a:solidFill>
                  <a:schemeClr val="tx1"/>
                </a:solidFill>
                <a:effectLst/>
                <a:latin typeface="+mn-lt"/>
                <a:ea typeface="+mn-ea"/>
                <a:cs typeface="+mn-cs"/>
              </a:rPr>
              <a:t>) is a system of interrelated computing devices, mechanical and digital machines, objects, animals or people that are provided with </a:t>
            </a:r>
            <a:r>
              <a:rPr lang="en-GB" sz="1200" b="0" i="0" u="sng" kern="1200" dirty="0" smtClean="0">
                <a:solidFill>
                  <a:schemeClr val="tx1"/>
                </a:solidFill>
                <a:effectLst/>
                <a:latin typeface="+mn-lt"/>
                <a:ea typeface="+mn-ea"/>
                <a:cs typeface="+mn-cs"/>
                <a:hlinkClick r:id="rId3"/>
              </a:rPr>
              <a:t>unique </a:t>
            </a:r>
            <a:r>
              <a:rPr lang="en-GB" sz="1200" b="0" i="0" u="sng" kern="1200" dirty="0" err="1" smtClean="0">
                <a:solidFill>
                  <a:schemeClr val="tx1"/>
                </a:solidFill>
                <a:effectLst/>
                <a:latin typeface="+mn-lt"/>
                <a:ea typeface="+mn-ea"/>
                <a:cs typeface="+mn-cs"/>
                <a:hlinkClick r:id="rId3"/>
              </a:rPr>
              <a:t>identifiers</a:t>
            </a:r>
            <a:r>
              <a:rPr lang="en-GB" sz="1200" b="0" i="0" kern="1200" dirty="0" err="1" smtClean="0">
                <a:solidFill>
                  <a:schemeClr val="tx1"/>
                </a:solidFill>
                <a:effectLst/>
                <a:latin typeface="+mn-lt"/>
                <a:ea typeface="+mn-ea"/>
                <a:cs typeface="+mn-cs"/>
              </a:rPr>
              <a:t>and</a:t>
            </a:r>
            <a:r>
              <a:rPr lang="en-GB" sz="1200" b="0" i="0" kern="1200" dirty="0" smtClean="0">
                <a:solidFill>
                  <a:schemeClr val="tx1"/>
                </a:solidFill>
                <a:effectLst/>
                <a:latin typeface="+mn-lt"/>
                <a:ea typeface="+mn-ea"/>
                <a:cs typeface="+mn-cs"/>
              </a:rPr>
              <a:t> the ability to transfer data over a network without requiring human-to-human or human-to-computer interaction. By Tech Target Network</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a:t>
            </a:fld>
            <a:endParaRPr lang="en-GB"/>
          </a:p>
        </p:txBody>
      </p:sp>
    </p:spTree>
    <p:extLst>
      <p:ext uri="{BB962C8B-B14F-4D97-AF65-F5344CB8AC3E}">
        <p14:creationId xmlns:p14="http://schemas.microsoft.com/office/powerpoint/2010/main" val="360159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IoT</a:t>
            </a:r>
            <a:r>
              <a:rPr lang="en-GB" dirty="0" smtClean="0"/>
              <a:t> is not a single technology</a:t>
            </a:r>
          </a:p>
          <a:p>
            <a:endParaRPr lang="en-GB" dirty="0" smtClean="0"/>
          </a:p>
          <a:p>
            <a:pPr algn="just"/>
            <a:r>
              <a:rPr lang="en-GB" b="1" dirty="0" smtClean="0"/>
              <a:t>Interconnectivity</a:t>
            </a:r>
            <a:r>
              <a:rPr lang="en-GB" dirty="0" smtClean="0"/>
              <a:t>: Anything can be interconnected with the global information and communication infrastructure.</a:t>
            </a:r>
          </a:p>
          <a:p>
            <a:pPr algn="just"/>
            <a:endParaRPr lang="en-GB" dirty="0" smtClean="0"/>
          </a:p>
          <a:p>
            <a:pPr algn="just"/>
            <a:r>
              <a:rPr lang="en-GB" b="1" dirty="0" smtClean="0"/>
              <a:t>Things-related services</a:t>
            </a:r>
            <a:r>
              <a:rPr lang="en-GB" dirty="0" smtClean="0"/>
              <a:t>: The </a:t>
            </a:r>
            <a:r>
              <a:rPr lang="en-GB" dirty="0" err="1" smtClean="0"/>
              <a:t>IoT</a:t>
            </a:r>
            <a:r>
              <a:rPr lang="en-GB" dirty="0" smtClean="0"/>
              <a:t> is capable of providing thing-related services within the constraint of things, such as privacy protection and semantic consistency</a:t>
            </a:r>
            <a:r>
              <a:rPr lang="en-GB" baseline="0" dirty="0" smtClean="0"/>
              <a:t> between physical things and their associated virtual things.  In order to provide things-related services within the constraints of things, both the technologies in the physical world and information world will change.</a:t>
            </a:r>
          </a:p>
          <a:p>
            <a:pPr algn="just"/>
            <a:endParaRPr lang="en-GB" baseline="0" dirty="0" smtClean="0"/>
          </a:p>
          <a:p>
            <a:pPr algn="just"/>
            <a:r>
              <a:rPr lang="en-GB" b="1" dirty="0" smtClean="0"/>
              <a:t>Heterogeneity</a:t>
            </a:r>
            <a:r>
              <a:rPr lang="en-GB" dirty="0" smtClean="0"/>
              <a:t>: The devices in the </a:t>
            </a:r>
            <a:r>
              <a:rPr lang="en-GB" dirty="0" err="1" smtClean="0"/>
              <a:t>IoT</a:t>
            </a:r>
            <a:r>
              <a:rPr lang="en-GB" dirty="0" smtClean="0"/>
              <a:t> are heterogeneous as based on different hardware</a:t>
            </a:r>
            <a:r>
              <a:rPr lang="en-GB" baseline="0" dirty="0" smtClean="0"/>
              <a:t> platforms and networks.  They can interact with other devices or service platforms through different networks.</a:t>
            </a:r>
          </a:p>
          <a:p>
            <a:pPr algn="just"/>
            <a:endParaRPr lang="en-GB" baseline="0" dirty="0" smtClean="0"/>
          </a:p>
          <a:p>
            <a:pPr algn="just"/>
            <a:r>
              <a:rPr lang="en-GB" b="1" dirty="0" smtClean="0"/>
              <a:t>Dynamic changes</a:t>
            </a:r>
            <a:r>
              <a:rPr lang="en-GB" dirty="0" smtClean="0"/>
              <a:t>:  the state of devices change dynamically e.g. sleeping and waking up, connected and or/ disconnected as well as the context of devices including location and speed,</a:t>
            </a:r>
            <a:r>
              <a:rPr lang="en-GB" baseline="0" dirty="0" smtClean="0"/>
              <a:t> Moreover, the number of devices can change dynamically.</a:t>
            </a:r>
          </a:p>
          <a:p>
            <a:pPr algn="just"/>
            <a:endParaRPr lang="en-GB" baseline="0" dirty="0" smtClean="0"/>
          </a:p>
          <a:p>
            <a:pPr algn="just"/>
            <a:r>
              <a:rPr lang="en-GB" b="1" dirty="0" smtClean="0"/>
              <a:t>Enormous scale: </a:t>
            </a:r>
            <a:r>
              <a:rPr lang="en-GB" dirty="0" smtClean="0"/>
              <a:t>The number of devices that need to be managed</a:t>
            </a:r>
            <a:r>
              <a:rPr lang="en-GB" baseline="0" dirty="0" smtClean="0"/>
              <a:t> and that communication with each other will be at least an order of magnitude larger than the devices connected to the current Internet.  The ratio of communication triggered by devices as compared to communication triggered by humans will noticeably shift towards device-triggered communication.  Even more critical will be the management of the data generated and their interpretation for the application purposes.  This relates to semantics of data, as well as efficient data handling.</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4059399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a:t>
            </a:r>
            <a:r>
              <a:rPr lang="en-GB" baseline="0" dirty="0" smtClean="0"/>
              <a:t> of standards in the categories of wired and wireless technologies are Ethernet, Wi-Fi, Bluetooth, ZigBee and Z-Wave.</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907314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dirty="0" smtClean="0">
                <a:latin typeface="+mn-lt"/>
                <a:ea typeface="+mn-ea"/>
                <a:cs typeface="+mn-cs"/>
              </a:rPr>
              <a:t>Cloud computing is a model for enabling convenient, on-demand network access to a shared pool of configurable computing resources (e.g., networks, servers, storage, applications, and services) that can be rapidly provisioned and released with minimal management effort or service provider interaction.</a:t>
            </a:r>
          </a:p>
          <a:p>
            <a:pPr>
              <a:defRPr/>
            </a:pPr>
            <a:r>
              <a:rPr lang="en-US" dirty="0" smtClean="0">
                <a:ea typeface="ＭＳ Ｐゴシック" pitchFamily="-112" charset="-128"/>
              </a:rPr>
              <a:t>cloud computing customers do not own the physical infrastructure.</a:t>
            </a:r>
          </a:p>
          <a:p>
            <a:pPr>
              <a:defRPr/>
            </a:pPr>
            <a:r>
              <a:rPr lang="en-US" dirty="0" smtClean="0">
                <a:ea typeface="ＭＳ Ｐゴシック" pitchFamily="-112" charset="-128"/>
              </a:rPr>
              <a:t>Cloud computing users avoid </a:t>
            </a:r>
            <a:r>
              <a:rPr lang="en-US" dirty="0" smtClean="0">
                <a:ea typeface="ＭＳ Ｐゴシック" pitchFamily="-112" charset="-128"/>
                <a:hlinkClick r:id="rId3" action="ppaction://hlinkfile" tooltip="Capital expenditure"/>
              </a:rPr>
              <a:t>capital expenditure</a:t>
            </a:r>
            <a:r>
              <a:rPr lang="en-US" dirty="0" smtClean="0">
                <a:ea typeface="ＭＳ Ｐゴシック" pitchFamily="-112" charset="-128"/>
              </a:rPr>
              <a:t> (</a:t>
            </a:r>
            <a:r>
              <a:rPr lang="en-US" dirty="0" err="1" smtClean="0">
                <a:ea typeface="ＭＳ Ｐゴシック" pitchFamily="-112" charset="-128"/>
              </a:rPr>
              <a:t>CapEx</a:t>
            </a:r>
            <a:r>
              <a:rPr lang="en-US" dirty="0" smtClean="0">
                <a:ea typeface="ＭＳ Ｐゴシック" pitchFamily="-112" charset="-128"/>
              </a:rPr>
              <a:t>) on hardware, software, and services when they pay a provider only for what they use.</a:t>
            </a:r>
          </a:p>
          <a:p>
            <a:pPr>
              <a:defRPr/>
            </a:pPr>
            <a:r>
              <a:rPr lang="en-US" dirty="0" smtClean="0">
                <a:ea typeface="ＭＳ Ｐゴシック" pitchFamily="-112" charset="-128"/>
              </a:rPr>
              <a:t>Low shared infrastructure and costs, low management overhead, and immediate access to a broad range of applications</a:t>
            </a:r>
          </a:p>
        </p:txBody>
      </p:sp>
      <p:sp>
        <p:nvSpPr>
          <p:cNvPr id="4" name="Slide Number Placeholder 3"/>
          <p:cNvSpPr>
            <a:spLocks noGrp="1"/>
          </p:cNvSpPr>
          <p:nvPr>
            <p:ph type="sldNum" sz="quarter" idx="10"/>
          </p:nvPr>
        </p:nvSpPr>
        <p:spPr/>
        <p:txBody>
          <a:bodyPr/>
          <a:lstStyle/>
          <a:p>
            <a:fld id="{96CD1800-AE61-436B-BD56-69B6230B0B23}" type="slidenum">
              <a:rPr lang="en-GB" smtClean="0"/>
              <a:pPr/>
              <a:t>14</a:t>
            </a:fld>
            <a:endParaRPr lang="en-GB"/>
          </a:p>
        </p:txBody>
      </p:sp>
    </p:spTree>
    <p:extLst>
      <p:ext uri="{BB962C8B-B14F-4D97-AF65-F5344CB8AC3E}">
        <p14:creationId xmlns:p14="http://schemas.microsoft.com/office/powerpoint/2010/main" val="3216602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r>
              <a:rPr lang="en-GB" sz="2800" dirty="0" err="1" smtClean="0"/>
              <a:t>SaaS</a:t>
            </a:r>
            <a:r>
              <a:rPr lang="en-GB" sz="2800" dirty="0" smtClean="0"/>
              <a:t> is a model of software deployment where an application is hosted as a service provided to customers across the Internet. </a:t>
            </a:r>
          </a:p>
          <a:p>
            <a:pPr eaLnBrk="1" hangingPunct="1"/>
            <a:r>
              <a:rPr lang="en-GB" sz="2800" dirty="0" err="1" smtClean="0"/>
              <a:t>Saas</a:t>
            </a:r>
            <a:r>
              <a:rPr lang="en-GB" sz="2800" dirty="0" smtClean="0"/>
              <a:t> alleviates the burden of software maintenance/support</a:t>
            </a:r>
          </a:p>
          <a:p>
            <a:pPr lvl="1" eaLnBrk="1" hangingPunct="1"/>
            <a:r>
              <a:rPr lang="en-GB" sz="2400" dirty="0" smtClean="0"/>
              <a:t>but users relinquish control over software versions and requirements.</a:t>
            </a:r>
          </a:p>
          <a:p>
            <a:pPr eaLnBrk="1" hangingPunct="1"/>
            <a:r>
              <a:rPr lang="en-GB" sz="2800" dirty="0" smtClean="0"/>
              <a:t>Terms that are used in this sphere include </a:t>
            </a:r>
          </a:p>
          <a:p>
            <a:pPr lvl="1" eaLnBrk="1" hangingPunct="1"/>
            <a:r>
              <a:rPr lang="en-GB" sz="2400" b="1" dirty="0" smtClean="0"/>
              <a:t>Platform as a Servic</a:t>
            </a:r>
            <a:r>
              <a:rPr lang="en-GB" sz="2400" dirty="0" smtClean="0"/>
              <a:t>e (</a:t>
            </a:r>
            <a:r>
              <a:rPr lang="en-GB" sz="2400" dirty="0" err="1" smtClean="0"/>
              <a:t>PaaS</a:t>
            </a:r>
            <a:r>
              <a:rPr lang="en-GB" sz="2400" dirty="0" smtClean="0"/>
              <a:t>) and </a:t>
            </a:r>
          </a:p>
          <a:p>
            <a:pPr lvl="1" eaLnBrk="1" hangingPunct="1"/>
            <a:r>
              <a:rPr lang="en-GB" sz="2400" b="1" dirty="0" smtClean="0"/>
              <a:t>Infrastructure as a Service </a:t>
            </a:r>
            <a:r>
              <a:rPr lang="en-GB" sz="2400" dirty="0" smtClean="0"/>
              <a:t>(</a:t>
            </a:r>
            <a:r>
              <a:rPr lang="en-GB" sz="2400" dirty="0" err="1" smtClean="0"/>
              <a:t>IaaS</a:t>
            </a:r>
            <a:r>
              <a:rPr lang="en-GB" sz="2400" dirty="0" smtClean="0"/>
              <a:t>)</a:t>
            </a:r>
          </a:p>
          <a:p>
            <a:pPr lvl="1" eaLnBrk="1" hangingPunct="1"/>
            <a:endParaRPr lang="en-GB" sz="2400" dirty="0" smtClean="0"/>
          </a:p>
          <a:p>
            <a:pPr>
              <a:defRPr/>
            </a:pPr>
            <a:r>
              <a:rPr lang="en-US" sz="2400" dirty="0" err="1" smtClean="0">
                <a:latin typeface="+mn-lt"/>
                <a:ea typeface="+mn-ea"/>
                <a:cs typeface="+mn-cs"/>
              </a:rPr>
              <a:t>IaaSdelivers</a:t>
            </a:r>
            <a:r>
              <a:rPr lang="en-US" sz="2400" dirty="0" smtClean="0">
                <a:latin typeface="+mn-lt"/>
                <a:ea typeface="+mn-ea"/>
                <a:cs typeface="+mn-cs"/>
              </a:rPr>
              <a:t> computer infrastructure, typically a platform virtualization environment, as a service. Rather than purchasing servers, software, data center space or network equipment, clients instead buy those resources as a fully outsourced service. </a:t>
            </a:r>
          </a:p>
          <a:p>
            <a:pPr>
              <a:defRPr/>
            </a:pPr>
            <a:r>
              <a:rPr lang="en-US" sz="2400" dirty="0" err="1" smtClean="0">
                <a:latin typeface="+mn-lt"/>
                <a:ea typeface="+mn-ea"/>
                <a:cs typeface="+mn-cs"/>
              </a:rPr>
              <a:t>PaaSdeliver</a:t>
            </a:r>
            <a:r>
              <a:rPr lang="en-US" sz="2400" dirty="0" smtClean="0">
                <a:latin typeface="+mn-lt"/>
                <a:ea typeface="+mn-ea"/>
                <a:cs typeface="+mn-cs"/>
              </a:rPr>
              <a:t> a computing platform where the developers can develop their own applications.</a:t>
            </a:r>
          </a:p>
          <a:p>
            <a:pPr>
              <a:defRPr/>
            </a:pPr>
            <a:r>
              <a:rPr lang="en-US" sz="2400" dirty="0" err="1" smtClean="0">
                <a:latin typeface="+mn-lt"/>
                <a:ea typeface="+mn-ea"/>
                <a:cs typeface="+mn-cs"/>
              </a:rPr>
              <a:t>SaaSis</a:t>
            </a:r>
            <a:r>
              <a:rPr lang="en-US" sz="2400" dirty="0" smtClean="0">
                <a:latin typeface="+mn-lt"/>
                <a:ea typeface="+mn-ea"/>
                <a:cs typeface="+mn-cs"/>
              </a:rPr>
              <a:t> a model of software deployment where the software applications are provided to the customers as a service.</a:t>
            </a:r>
            <a:endParaRPr lang="en-GB" sz="2400"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19</a:t>
            </a:fld>
            <a:endParaRPr lang="en-GB"/>
          </a:p>
        </p:txBody>
      </p:sp>
    </p:spTree>
    <p:extLst>
      <p:ext uri="{BB962C8B-B14F-4D97-AF65-F5344CB8AC3E}">
        <p14:creationId xmlns:p14="http://schemas.microsoft.com/office/powerpoint/2010/main" val="2631662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14/11/2018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14/11/2018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wmf"/><Relationship Id="rId5" Type="http://schemas.openxmlformats.org/officeDocument/2006/relationships/image" Target="../media/image16.wmf"/><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E:\SMU\Masters\ENT\Lecture-Tutorial%20Contents\Cloud%20Computing%20(in%20Plain%20English)(wmv).wmv" TargetMode="External"/><Relationship Id="rId1" Type="http://schemas.microsoft.com/office/2007/relationships/media" Target="file:///E:\SMU\Masters\ENT\Lecture-Tutorial%20Contents\Cloud%20Computing%20(in%20Plain%20English)(wmv).wmv" TargetMode="External"/><Relationship Id="rId5" Type="http://schemas.openxmlformats.org/officeDocument/2006/relationships/image" Target="../media/image22.png"/><Relationship Id="rId4" Type="http://schemas.openxmlformats.org/officeDocument/2006/relationships/hyperlink" Target="http://www.youtube.com/watch?v=txvGNDnKNWw&amp;feature=relate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08720"/>
            <a:ext cx="7772400" cy="2691730"/>
          </a:xfrm>
        </p:spPr>
        <p:txBody>
          <a:bodyPr>
            <a:normAutofit/>
          </a:bodyPr>
          <a:lstStyle/>
          <a:p>
            <a:pPr lvl="0" fontAlgn="base">
              <a:spcAft>
                <a:spcPct val="0"/>
              </a:spcAft>
              <a:defRPr/>
            </a:pPr>
            <a:r>
              <a:rPr lang="en-US" b="1" dirty="0" smtClean="0">
                <a:latin typeface="Times New Roman"/>
                <a:cs typeface="Times New Roman"/>
              </a:rPr>
              <a:t>Internet of Things (</a:t>
            </a:r>
            <a:r>
              <a:rPr lang="en-US" b="1" dirty="0" err="1" smtClean="0">
                <a:latin typeface="Times New Roman"/>
                <a:cs typeface="Times New Roman"/>
              </a:rPr>
              <a:t>IoT</a:t>
            </a:r>
            <a:r>
              <a:rPr lang="en-US" b="1" dirty="0" smtClean="0">
                <a:latin typeface="Times New Roman"/>
                <a:cs typeface="Times New Roman"/>
              </a:rPr>
              <a:t>)</a:t>
            </a:r>
            <a:br>
              <a:rPr lang="en-US" b="1" dirty="0" smtClean="0">
                <a:latin typeface="Times New Roman"/>
                <a:cs typeface="Times New Roman"/>
              </a:rPr>
            </a:br>
            <a:r>
              <a:rPr lang="en-US" b="1" dirty="0" smtClean="0">
                <a:latin typeface="Times New Roman"/>
                <a:cs typeface="Times New Roman"/>
              </a:rPr>
              <a:t>and </a:t>
            </a:r>
            <a:br>
              <a:rPr lang="en-US" b="1" dirty="0" smtClean="0">
                <a:latin typeface="Times New Roman"/>
                <a:cs typeface="Times New Roman"/>
              </a:rPr>
            </a:br>
            <a:r>
              <a:rPr lang="en-US" b="1" dirty="0" smtClean="0">
                <a:latin typeface="Times New Roman"/>
                <a:cs typeface="Times New Roman"/>
              </a:rPr>
              <a:t>Cloud Computing</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7</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842" y="0"/>
            <a:ext cx="8229600" cy="548680"/>
          </a:xfrm>
        </p:spPr>
        <p:txBody>
          <a:bodyPr>
            <a:normAutofit fontScale="90000"/>
          </a:bodyPr>
          <a:lstStyle/>
          <a:p>
            <a:r>
              <a:rPr lang="en-GB" sz="3600" dirty="0" smtClean="0"/>
              <a:t>Learning outcome</a:t>
            </a:r>
            <a:endParaRPr lang="en-GB" sz="3600" dirty="0"/>
          </a:p>
        </p:txBody>
      </p:sp>
      <p:sp>
        <p:nvSpPr>
          <p:cNvPr id="3" name="Content Placeholder 2"/>
          <p:cNvSpPr>
            <a:spLocks noGrp="1"/>
          </p:cNvSpPr>
          <p:nvPr>
            <p:ph idx="1"/>
          </p:nvPr>
        </p:nvSpPr>
        <p:spPr>
          <a:xfrm>
            <a:off x="457200" y="764705"/>
            <a:ext cx="8229600" cy="4896544"/>
          </a:xfrm>
        </p:spPr>
        <p:txBody>
          <a:bodyPr>
            <a:normAutofit fontScale="85000" lnSpcReduction="10000"/>
          </a:bodyPr>
          <a:lstStyle/>
          <a:p>
            <a:r>
              <a:rPr lang="en-US" dirty="0" smtClean="0"/>
              <a:t>Upon completion of this material, you should be able to have an appreciation of:</a:t>
            </a:r>
          </a:p>
          <a:p>
            <a:pPr lvl="1">
              <a:buFont typeface="Wingdings" pitchFamily="2" charset="2"/>
              <a:buChar char="§"/>
            </a:pPr>
            <a:r>
              <a:rPr lang="en-US" altLang="zh-TW" sz="2400" dirty="0" smtClean="0">
                <a:ea typeface="新細明體" pitchFamily="18" charset="-120"/>
              </a:rPr>
              <a:t>What is Internet of Things (</a:t>
            </a:r>
            <a:r>
              <a:rPr lang="en-US" altLang="zh-TW" sz="2400" dirty="0" err="1" smtClean="0">
                <a:ea typeface="新細明體" pitchFamily="18" charset="-120"/>
              </a:rPr>
              <a:t>IoT</a:t>
            </a:r>
            <a:r>
              <a:rPr lang="en-US" altLang="zh-TW" sz="2400" dirty="0" smtClean="0">
                <a:ea typeface="新細明體" pitchFamily="18" charset="-120"/>
              </a:rPr>
              <a:t>) </a:t>
            </a:r>
          </a:p>
          <a:p>
            <a:pPr lvl="1">
              <a:buFont typeface="Wingdings" pitchFamily="2" charset="2"/>
              <a:buChar char="§"/>
            </a:pPr>
            <a:r>
              <a:rPr lang="en-US" altLang="zh-TW" sz="2400" dirty="0" err="1" smtClean="0">
                <a:ea typeface="新細明體" pitchFamily="18" charset="-120"/>
              </a:rPr>
              <a:t>IoT</a:t>
            </a:r>
            <a:r>
              <a:rPr lang="en-US" altLang="zh-TW" sz="2400" dirty="0" smtClean="0">
                <a:ea typeface="新細明體" pitchFamily="18" charset="-120"/>
              </a:rPr>
              <a:t> and Related Future Internet Technologies</a:t>
            </a:r>
          </a:p>
          <a:p>
            <a:pPr lvl="1">
              <a:buFont typeface="Wingdings" pitchFamily="2" charset="2"/>
              <a:buChar char="§"/>
            </a:pPr>
            <a:r>
              <a:rPr lang="en-US" altLang="zh-TW" sz="2400" dirty="0" smtClean="0">
                <a:ea typeface="新細明體" pitchFamily="18" charset="-120"/>
              </a:rPr>
              <a:t>Networks and Communications</a:t>
            </a:r>
          </a:p>
          <a:p>
            <a:pPr lvl="1">
              <a:buFont typeface="Wingdings" pitchFamily="2" charset="2"/>
              <a:buChar char="§"/>
            </a:pPr>
            <a:r>
              <a:rPr lang="en-US" altLang="zh-TW" sz="2400" dirty="0" smtClean="0">
                <a:ea typeface="新細明體" pitchFamily="18" charset="-120"/>
              </a:rPr>
              <a:t>Processes and Data management</a:t>
            </a:r>
          </a:p>
          <a:p>
            <a:pPr lvl="1">
              <a:buFont typeface="Wingdings" pitchFamily="2" charset="2"/>
              <a:buChar char="§"/>
            </a:pPr>
            <a:r>
              <a:rPr lang="en-US" altLang="zh-TW" sz="2400" dirty="0" smtClean="0">
                <a:ea typeface="新細明體" pitchFamily="18" charset="-120"/>
              </a:rPr>
              <a:t>Security, Privacy &amp; Trust</a:t>
            </a:r>
          </a:p>
          <a:p>
            <a:pPr lvl="1">
              <a:buFont typeface="Wingdings" pitchFamily="2" charset="2"/>
              <a:buChar char="§"/>
            </a:pPr>
            <a:r>
              <a:rPr lang="en-US" altLang="zh-TW" sz="2400" dirty="0" err="1" smtClean="0">
                <a:ea typeface="新細明體" pitchFamily="18" charset="-120"/>
              </a:rPr>
              <a:t>IoT</a:t>
            </a:r>
            <a:r>
              <a:rPr lang="en-US" altLang="zh-TW" sz="2400" dirty="0" smtClean="0">
                <a:ea typeface="新細明體" pitchFamily="18" charset="-120"/>
              </a:rPr>
              <a:t> Protocols Convergence</a:t>
            </a:r>
          </a:p>
          <a:p>
            <a:pPr lvl="1">
              <a:buFont typeface="Wingdings" pitchFamily="2" charset="2"/>
              <a:buChar char="§"/>
            </a:pPr>
            <a:r>
              <a:rPr lang="en-US" altLang="zh-TW" sz="2400" dirty="0" smtClean="0">
                <a:ea typeface="新細明體" pitchFamily="18" charset="-120"/>
              </a:rPr>
              <a:t>Know What is Cloud Computing</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opportunities and challenges of Cloud Computing</a:t>
            </a:r>
          </a:p>
          <a:p>
            <a:pPr lvl="1">
              <a:buFont typeface="Wingdings" pitchFamily="2" charset="2"/>
              <a:buChar char="§"/>
            </a:pPr>
            <a:r>
              <a:rPr lang="en-GB" altLang="zh-TW" sz="2400" dirty="0" smtClean="0">
                <a:ea typeface="新細明體" pitchFamily="18" charset="-120"/>
              </a:rPr>
              <a:t>Understand the purposes of Cloud Computing</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risks of Cloud Computing</a:t>
            </a:r>
          </a:p>
          <a:p>
            <a:pPr lvl="1">
              <a:buFont typeface="Wingdings" pitchFamily="2" charset="2"/>
              <a:buChar char="§"/>
            </a:pPr>
            <a:r>
              <a:rPr lang="en-US" altLang="zh-TW" sz="2400" dirty="0" smtClean="0">
                <a:ea typeface="新細明體" pitchFamily="18" charset="-120"/>
              </a:rPr>
              <a:t>Know the Advantages and Disadvantages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432048"/>
          </a:xfrm>
        </p:spPr>
        <p:txBody>
          <a:bodyPr>
            <a:normAutofit fontScale="90000"/>
          </a:bodyPr>
          <a:lstStyle/>
          <a:p>
            <a:r>
              <a:rPr lang="en-GB" dirty="0" smtClean="0"/>
              <a:t>What is Internet of Things (</a:t>
            </a:r>
            <a:r>
              <a:rPr lang="en-GB" dirty="0" err="1" smtClean="0"/>
              <a:t>IoT</a:t>
            </a:r>
            <a:r>
              <a:rPr lang="en-GB" dirty="0" smtClean="0"/>
              <a:t>)?</a:t>
            </a:r>
            <a:endParaRPr lang="en-GB" dirty="0"/>
          </a:p>
        </p:txBody>
      </p:sp>
      <p:sp>
        <p:nvSpPr>
          <p:cNvPr id="3" name="Content Placeholder 2"/>
          <p:cNvSpPr>
            <a:spLocks noGrp="1"/>
          </p:cNvSpPr>
          <p:nvPr>
            <p:ph idx="1"/>
          </p:nvPr>
        </p:nvSpPr>
        <p:spPr>
          <a:xfrm>
            <a:off x="-1" y="678705"/>
            <a:ext cx="9036497" cy="2917953"/>
          </a:xfrm>
          <a:solidFill>
            <a:schemeClr val="bg1"/>
          </a:solidFill>
        </p:spPr>
        <p:txBody>
          <a:bodyPr>
            <a:normAutofit fontScale="92500" lnSpcReduction="20000"/>
          </a:bodyPr>
          <a:lstStyle/>
          <a:p>
            <a:r>
              <a:rPr lang="en-GB" dirty="0" smtClean="0"/>
              <a:t>Defined by ITU and IERC:</a:t>
            </a:r>
          </a:p>
          <a:p>
            <a:pPr lvl="1"/>
            <a:r>
              <a:rPr lang="en-GB" dirty="0" smtClean="0"/>
              <a:t>As a dynamic global network infrastructure with self-configuring capabilities based on standard and interoperable communication protocols where</a:t>
            </a:r>
          </a:p>
          <a:p>
            <a:pPr lvl="2"/>
            <a:r>
              <a:rPr lang="en-GB" dirty="0" smtClean="0"/>
              <a:t>Physical and virtual “things” have identities</a:t>
            </a:r>
          </a:p>
          <a:p>
            <a:pPr lvl="2"/>
            <a:r>
              <a:rPr lang="en-GB" dirty="0" smtClean="0"/>
              <a:t>Physical attributes and virtual personalities</a:t>
            </a:r>
          </a:p>
          <a:p>
            <a:pPr lvl="2"/>
            <a:r>
              <a:rPr lang="en-GB" dirty="0" smtClean="0"/>
              <a:t>Use intelligent interfaces</a:t>
            </a:r>
          </a:p>
          <a:p>
            <a:pPr lvl="2"/>
            <a:r>
              <a:rPr lang="en-GB" dirty="0" smtClean="0"/>
              <a:t>Seamlessly integrated into the information network.</a:t>
            </a:r>
            <a:endParaRPr lang="en-GB" dirty="0"/>
          </a:p>
          <a:p>
            <a:endParaRPr lang="en-GB" dirty="0" smtClean="0"/>
          </a:p>
          <a:p>
            <a:endParaRPr lang="en-GB" dirty="0"/>
          </a:p>
        </p:txBody>
      </p:sp>
      <p:grpSp>
        <p:nvGrpSpPr>
          <p:cNvPr id="9" name="Group 8"/>
          <p:cNvGrpSpPr/>
          <p:nvPr/>
        </p:nvGrpSpPr>
        <p:grpSpPr>
          <a:xfrm>
            <a:off x="107504" y="3429000"/>
            <a:ext cx="8928991" cy="3312368"/>
            <a:chOff x="414337" y="1376362"/>
            <a:chExt cx="8315325" cy="4105275"/>
          </a:xfrm>
        </p:grpSpPr>
        <p:pic>
          <p:nvPicPr>
            <p:cNvPr id="6" name="Picture 5"/>
            <p:cNvPicPr>
              <a:picLocks noChangeAspect="1"/>
            </p:cNvPicPr>
            <p:nvPr/>
          </p:nvPicPr>
          <p:blipFill>
            <a:blip r:embed="rId3"/>
            <a:stretch>
              <a:fillRect/>
            </a:stretch>
          </p:blipFill>
          <p:spPr>
            <a:xfrm>
              <a:off x="414337" y="1376362"/>
              <a:ext cx="8315325" cy="4105275"/>
            </a:xfrm>
            <a:prstGeom prst="rect">
              <a:avLst/>
            </a:prstGeom>
          </p:spPr>
        </p:pic>
        <p:sp>
          <p:nvSpPr>
            <p:cNvPr id="7" name="Rectangle 6"/>
            <p:cNvSpPr/>
            <p:nvPr/>
          </p:nvSpPr>
          <p:spPr>
            <a:xfrm>
              <a:off x="3059832" y="5157192"/>
              <a:ext cx="108012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679624" y="5193605"/>
              <a:ext cx="108012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62791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33529"/>
            <a:ext cx="8928991" cy="659167"/>
          </a:xfrm>
        </p:spPr>
        <p:txBody>
          <a:bodyPr>
            <a:noAutofit/>
          </a:bodyPr>
          <a:lstStyle/>
          <a:p>
            <a:r>
              <a:rPr lang="en-GB" sz="2800" b="1" dirty="0" err="1" smtClean="0"/>
              <a:t>IoT</a:t>
            </a:r>
            <a:r>
              <a:rPr lang="en-GB" sz="2800" b="1" dirty="0" smtClean="0"/>
              <a:t> Vision &amp; </a:t>
            </a:r>
            <a:r>
              <a:rPr lang="en-GB" sz="2800" b="1" dirty="0"/>
              <a:t>Future Communication Challenges</a:t>
            </a:r>
            <a:r>
              <a:rPr lang="en-GB" sz="2800" b="1" dirty="0" smtClean="0"/>
              <a:t> </a:t>
            </a:r>
            <a:endParaRPr lang="en-GB" sz="2800" b="1" dirty="0"/>
          </a:p>
        </p:txBody>
      </p:sp>
      <p:sp>
        <p:nvSpPr>
          <p:cNvPr id="3" name="Content Placeholder 2"/>
          <p:cNvSpPr>
            <a:spLocks noGrp="1"/>
          </p:cNvSpPr>
          <p:nvPr>
            <p:ph idx="1"/>
          </p:nvPr>
        </p:nvSpPr>
        <p:spPr>
          <a:xfrm>
            <a:off x="5796136" y="819179"/>
            <a:ext cx="3347864" cy="2537813"/>
          </a:xfrm>
        </p:spPr>
        <p:txBody>
          <a:bodyPr>
            <a:normAutofit fontScale="85000" lnSpcReduction="20000"/>
          </a:bodyPr>
          <a:lstStyle/>
          <a:p>
            <a:pPr algn="just"/>
            <a:r>
              <a:rPr lang="en-GB" sz="1800" dirty="0" smtClean="0"/>
              <a:t>A world where real, digital and virtual are converging to create smart environment that makes energy, transport, cities and many other areas more intelligent.</a:t>
            </a:r>
          </a:p>
          <a:p>
            <a:pPr algn="just"/>
            <a:r>
              <a:rPr lang="en-GB" sz="1800" dirty="0" smtClean="0"/>
              <a:t>It is to enable things to be connected anytime, anyplace, with anything and anyone ideally using any path/network and any services.</a:t>
            </a:r>
            <a:endParaRPr lang="en-GB" sz="1800" dirty="0"/>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a:off x="0" y="620688"/>
            <a:ext cx="5850284" cy="2992571"/>
          </a:xfrm>
          <a:prstGeom prst="rect">
            <a:avLst/>
          </a:prstGeom>
          <a:solidFill>
            <a:schemeClr val="bg1"/>
          </a:solidFill>
        </p:spPr>
      </p:pic>
      <p:pic>
        <p:nvPicPr>
          <p:cNvPr id="5" name="Content Placeholder 3"/>
          <p:cNvPicPr>
            <a:picLocks noChangeAspect="1"/>
          </p:cNvPicPr>
          <p:nvPr/>
        </p:nvPicPr>
        <p:blipFill rotWithShape="1">
          <a:blip r:embed="rId3"/>
          <a:srcRect l="3707" r="2265" b="4918"/>
          <a:stretch/>
        </p:blipFill>
        <p:spPr>
          <a:xfrm>
            <a:off x="35496" y="3741004"/>
            <a:ext cx="5112568" cy="3081010"/>
          </a:xfrm>
          <a:prstGeom prst="rect">
            <a:avLst/>
          </a:prstGeom>
        </p:spPr>
      </p:pic>
      <p:sp>
        <p:nvSpPr>
          <p:cNvPr id="6" name="Content Placeholder 2"/>
          <p:cNvSpPr txBox="1">
            <a:spLocks/>
          </p:cNvSpPr>
          <p:nvPr/>
        </p:nvSpPr>
        <p:spPr>
          <a:xfrm>
            <a:off x="5148064" y="4005064"/>
            <a:ext cx="3995936" cy="2816950"/>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smtClean="0"/>
              <a:t>Communication challenges</a:t>
            </a:r>
          </a:p>
          <a:p>
            <a:pPr algn="just"/>
            <a:r>
              <a:rPr lang="en-GB" sz="1800" dirty="0" smtClean="0"/>
              <a:t>The network technologies have to cope with the challenges such as:</a:t>
            </a:r>
          </a:p>
          <a:p>
            <a:pPr lvl="1" algn="just"/>
            <a:r>
              <a:rPr lang="en-GB" sz="1400" dirty="0" smtClean="0"/>
              <a:t>Very high speed data rates</a:t>
            </a:r>
          </a:p>
          <a:p>
            <a:pPr lvl="1" algn="just"/>
            <a:r>
              <a:rPr lang="en-GB" sz="1400" dirty="0" smtClean="0"/>
              <a:t>Dense crowds of users</a:t>
            </a:r>
          </a:p>
          <a:p>
            <a:pPr lvl="1" algn="just"/>
            <a:r>
              <a:rPr lang="en-GB" sz="1400" dirty="0" smtClean="0"/>
              <a:t>Low latency</a:t>
            </a:r>
          </a:p>
          <a:p>
            <a:pPr lvl="1" algn="just"/>
            <a:r>
              <a:rPr lang="en-GB" sz="1400" dirty="0" smtClean="0"/>
              <a:t>Low energy</a:t>
            </a:r>
          </a:p>
          <a:p>
            <a:pPr lvl="1" algn="just"/>
            <a:r>
              <a:rPr lang="en-GB" sz="1400" dirty="0" smtClean="0"/>
              <a:t>Low cost</a:t>
            </a:r>
          </a:p>
          <a:p>
            <a:pPr lvl="1" algn="just"/>
            <a:r>
              <a:rPr lang="en-GB" sz="1400" dirty="0" smtClean="0"/>
              <a:t>Massive number of devices</a:t>
            </a:r>
            <a:endParaRPr lang="en-GB" sz="1400" dirty="0"/>
          </a:p>
        </p:txBody>
      </p:sp>
    </p:spTree>
    <p:extLst>
      <p:ext uri="{BB962C8B-B14F-4D97-AF65-F5344CB8AC3E}">
        <p14:creationId xmlns:p14="http://schemas.microsoft.com/office/powerpoint/2010/main" val="311249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90066"/>
          </a:xfrm>
        </p:spPr>
        <p:txBody>
          <a:bodyPr>
            <a:normAutofit fontScale="90000"/>
          </a:bodyPr>
          <a:lstStyle/>
          <a:p>
            <a:r>
              <a:rPr lang="en-GB" sz="3600" dirty="0" smtClean="0"/>
              <a:t>IP </a:t>
            </a:r>
            <a:r>
              <a:rPr lang="en-GB" sz="3600" dirty="0"/>
              <a:t>C</a:t>
            </a:r>
            <a:r>
              <a:rPr lang="en-GB" sz="3600" dirty="0" smtClean="0"/>
              <a:t>onvergence</a:t>
            </a:r>
            <a:endParaRPr lang="en-GB" sz="3600" dirty="0"/>
          </a:p>
        </p:txBody>
      </p:sp>
      <p:pic>
        <p:nvPicPr>
          <p:cNvPr id="6" name="Content Placeholder 5"/>
          <p:cNvPicPr>
            <a:picLocks noGrp="1" noChangeAspect="1"/>
          </p:cNvPicPr>
          <p:nvPr>
            <p:ph idx="1"/>
          </p:nvPr>
        </p:nvPicPr>
        <p:blipFill>
          <a:blip r:embed="rId3"/>
          <a:stretch>
            <a:fillRect/>
          </a:stretch>
        </p:blipFill>
        <p:spPr>
          <a:xfrm>
            <a:off x="107504" y="548680"/>
            <a:ext cx="8229600" cy="3961712"/>
          </a:xfrm>
          <a:prstGeom prst="rect">
            <a:avLst/>
          </a:prstGeom>
        </p:spPr>
      </p:pic>
      <p:sp>
        <p:nvSpPr>
          <p:cNvPr id="7" name="Content Placeholder 2"/>
          <p:cNvSpPr txBox="1">
            <a:spLocks/>
          </p:cNvSpPr>
          <p:nvPr/>
        </p:nvSpPr>
        <p:spPr>
          <a:xfrm>
            <a:off x="251520" y="4149080"/>
            <a:ext cx="8892480" cy="2672934"/>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dirty="0" smtClean="0"/>
              <a:t>Communication will rely on</a:t>
            </a:r>
          </a:p>
          <a:p>
            <a:pPr algn="just"/>
            <a:r>
              <a:rPr lang="en-GB" sz="1800" dirty="0" smtClean="0"/>
              <a:t>A common multi-service IP network supporting a wide range of applications and services</a:t>
            </a:r>
          </a:p>
          <a:p>
            <a:pPr algn="just"/>
            <a:r>
              <a:rPr lang="en-GB" sz="1800" dirty="0" smtClean="0"/>
              <a:t>The use of IP to communicate with and control small devices and sensors opens the way for convergence of large, IT-oriented networks with real time and specialized network applications.</a:t>
            </a:r>
          </a:p>
          <a:p>
            <a:pPr algn="just"/>
            <a:r>
              <a:rPr lang="en-GB" sz="1800" dirty="0" err="1" smtClean="0"/>
              <a:t>IoT</a:t>
            </a:r>
            <a:r>
              <a:rPr lang="en-GB" sz="1800" dirty="0" smtClean="0"/>
              <a:t> fundamental characteristics are:</a:t>
            </a:r>
          </a:p>
          <a:p>
            <a:pPr lvl="1" algn="just"/>
            <a:r>
              <a:rPr lang="en-GB" sz="1400" dirty="0" smtClean="0"/>
              <a:t>Interconnectivity, Things-related services, Heterogeneity. Dynamic changes and Enormous scale. </a:t>
            </a:r>
          </a:p>
        </p:txBody>
      </p:sp>
    </p:spTree>
    <p:extLst>
      <p:ext uri="{BB962C8B-B14F-4D97-AF65-F5344CB8AC3E}">
        <p14:creationId xmlns:p14="http://schemas.microsoft.com/office/powerpoint/2010/main" val="748770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Autofit/>
          </a:bodyPr>
          <a:lstStyle/>
          <a:p>
            <a:r>
              <a:rPr lang="en-GB" sz="3600" dirty="0" err="1" smtClean="0"/>
              <a:t>IoT</a:t>
            </a:r>
            <a:r>
              <a:rPr lang="en-GB" sz="3600" dirty="0" smtClean="0"/>
              <a:t> Layered Architecture</a:t>
            </a:r>
            <a:endParaRPr lang="en-GB" sz="3600" dirty="0"/>
          </a:p>
        </p:txBody>
      </p:sp>
      <p:sp>
        <p:nvSpPr>
          <p:cNvPr id="3" name="Content Placeholder 2"/>
          <p:cNvSpPr>
            <a:spLocks noGrp="1"/>
          </p:cNvSpPr>
          <p:nvPr>
            <p:ph idx="1"/>
          </p:nvPr>
        </p:nvSpPr>
        <p:spPr>
          <a:xfrm>
            <a:off x="529208" y="842700"/>
            <a:ext cx="8229600" cy="1008112"/>
          </a:xfrm>
        </p:spPr>
        <p:txBody>
          <a:bodyPr>
            <a:normAutofit/>
          </a:bodyPr>
          <a:lstStyle/>
          <a:p>
            <a:r>
              <a:rPr lang="en-GB" sz="2800" dirty="0" smtClean="0"/>
              <a:t>The architecture layers by ITU-T and IERC</a:t>
            </a:r>
            <a:endParaRPr lang="en-GB" sz="2800" dirty="0"/>
          </a:p>
        </p:txBody>
      </p:sp>
      <p:grpSp>
        <p:nvGrpSpPr>
          <p:cNvPr id="6" name="Group 5"/>
          <p:cNvGrpSpPr/>
          <p:nvPr/>
        </p:nvGrpSpPr>
        <p:grpSpPr>
          <a:xfrm>
            <a:off x="0" y="1772818"/>
            <a:ext cx="4644008" cy="3600400"/>
            <a:chOff x="107504" y="1556792"/>
            <a:chExt cx="5846114" cy="3966766"/>
          </a:xfrm>
        </p:grpSpPr>
        <p:pic>
          <p:nvPicPr>
            <p:cNvPr id="4" name="Picture 3"/>
            <p:cNvPicPr>
              <a:picLocks noChangeAspect="1"/>
            </p:cNvPicPr>
            <p:nvPr/>
          </p:nvPicPr>
          <p:blipFill>
            <a:blip r:embed="rId3"/>
            <a:stretch>
              <a:fillRect/>
            </a:stretch>
          </p:blipFill>
          <p:spPr>
            <a:xfrm>
              <a:off x="107504" y="1556792"/>
              <a:ext cx="5846114" cy="3966766"/>
            </a:xfrm>
            <a:prstGeom prst="rect">
              <a:avLst/>
            </a:prstGeom>
          </p:spPr>
        </p:pic>
        <p:sp>
          <p:nvSpPr>
            <p:cNvPr id="5" name="Rectangle 4"/>
            <p:cNvSpPr/>
            <p:nvPr/>
          </p:nvSpPr>
          <p:spPr>
            <a:xfrm>
              <a:off x="1187624" y="5229200"/>
              <a:ext cx="864096"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p:cNvGrpSpPr/>
          <p:nvPr/>
        </p:nvGrpSpPr>
        <p:grpSpPr>
          <a:xfrm>
            <a:off x="4584560" y="1844370"/>
            <a:ext cx="4460864" cy="3457749"/>
            <a:chOff x="4584560" y="1844370"/>
            <a:chExt cx="4460864" cy="3457749"/>
          </a:xfrm>
        </p:grpSpPr>
        <p:pic>
          <p:nvPicPr>
            <p:cNvPr id="7" name="Picture 6"/>
            <p:cNvPicPr>
              <a:picLocks noChangeAspect="1"/>
            </p:cNvPicPr>
            <p:nvPr/>
          </p:nvPicPr>
          <p:blipFill>
            <a:blip r:embed="rId4"/>
            <a:stretch>
              <a:fillRect/>
            </a:stretch>
          </p:blipFill>
          <p:spPr>
            <a:xfrm>
              <a:off x="4584560" y="1844370"/>
              <a:ext cx="4460864" cy="3457295"/>
            </a:xfrm>
            <a:prstGeom prst="rect">
              <a:avLst/>
            </a:prstGeom>
          </p:spPr>
        </p:pic>
        <p:sp>
          <p:nvSpPr>
            <p:cNvPr id="8" name="Rectangle 7"/>
            <p:cNvSpPr/>
            <p:nvPr/>
          </p:nvSpPr>
          <p:spPr>
            <a:xfrm>
              <a:off x="5204110" y="5106047"/>
              <a:ext cx="686416" cy="196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68058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grpSp>
        <p:nvGrpSpPr>
          <p:cNvPr id="8" name="Group 7"/>
          <p:cNvGrpSpPr/>
          <p:nvPr/>
        </p:nvGrpSpPr>
        <p:grpSpPr>
          <a:xfrm>
            <a:off x="-147638" y="-404813"/>
            <a:ext cx="9439275" cy="7667625"/>
            <a:chOff x="-147638" y="-404813"/>
            <a:chExt cx="9439275" cy="7667625"/>
          </a:xfrm>
        </p:grpSpPr>
        <p:pic>
          <p:nvPicPr>
            <p:cNvPr id="5" name="Picture 4"/>
            <p:cNvPicPr>
              <a:picLocks noChangeAspect="1"/>
            </p:cNvPicPr>
            <p:nvPr/>
          </p:nvPicPr>
          <p:blipFill>
            <a:blip r:embed="rId2"/>
            <a:stretch>
              <a:fillRect/>
            </a:stretch>
          </p:blipFill>
          <p:spPr>
            <a:xfrm>
              <a:off x="-147638" y="-404813"/>
              <a:ext cx="9439275" cy="7667625"/>
            </a:xfrm>
            <a:prstGeom prst="rect">
              <a:avLst/>
            </a:prstGeom>
          </p:spPr>
        </p:pic>
        <p:sp>
          <p:nvSpPr>
            <p:cNvPr id="6" name="Rectangle 5"/>
            <p:cNvSpPr/>
            <p:nvPr/>
          </p:nvSpPr>
          <p:spPr>
            <a:xfrm>
              <a:off x="457200" y="6839688"/>
              <a:ext cx="1306488" cy="261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134056" y="6887024"/>
              <a:ext cx="686416" cy="196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3596397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8" name="Group 7"/>
          <p:cNvGrpSpPr/>
          <p:nvPr/>
        </p:nvGrpSpPr>
        <p:grpSpPr>
          <a:xfrm>
            <a:off x="-471488" y="-404813"/>
            <a:ext cx="10086975" cy="7667625"/>
            <a:chOff x="-471488" y="-404813"/>
            <a:chExt cx="10086975" cy="7667625"/>
          </a:xfrm>
        </p:grpSpPr>
        <p:grpSp>
          <p:nvGrpSpPr>
            <p:cNvPr id="6" name="Group 5"/>
            <p:cNvGrpSpPr/>
            <p:nvPr/>
          </p:nvGrpSpPr>
          <p:grpSpPr>
            <a:xfrm>
              <a:off x="-471488" y="-404813"/>
              <a:ext cx="10086975" cy="7667625"/>
              <a:chOff x="-471488" y="-404813"/>
              <a:chExt cx="10086975" cy="7667625"/>
            </a:xfrm>
          </p:grpSpPr>
          <p:pic>
            <p:nvPicPr>
              <p:cNvPr id="4" name="Picture 3"/>
              <p:cNvPicPr>
                <a:picLocks noChangeAspect="1"/>
              </p:cNvPicPr>
              <p:nvPr/>
            </p:nvPicPr>
            <p:blipFill>
              <a:blip r:embed="rId2"/>
              <a:stretch>
                <a:fillRect/>
              </a:stretch>
            </p:blipFill>
            <p:spPr>
              <a:xfrm>
                <a:off x="-471488" y="-404813"/>
                <a:ext cx="10086975" cy="7667625"/>
              </a:xfrm>
              <a:prstGeom prst="rect">
                <a:avLst/>
              </a:prstGeom>
            </p:spPr>
          </p:pic>
          <p:sp>
            <p:nvSpPr>
              <p:cNvPr id="5" name="Rectangle 4"/>
              <p:cNvSpPr/>
              <p:nvPr/>
            </p:nvSpPr>
            <p:spPr>
              <a:xfrm>
                <a:off x="3059832" y="6858000"/>
                <a:ext cx="1080120"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Rectangle 6"/>
            <p:cNvSpPr/>
            <p:nvPr/>
          </p:nvSpPr>
          <p:spPr>
            <a:xfrm>
              <a:off x="5724128" y="6858000"/>
              <a:ext cx="1080120"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5478766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grpSp>
        <p:nvGrpSpPr>
          <p:cNvPr id="7" name="Group 6"/>
          <p:cNvGrpSpPr/>
          <p:nvPr/>
        </p:nvGrpSpPr>
        <p:grpSpPr>
          <a:xfrm>
            <a:off x="-14052" y="-1"/>
            <a:ext cx="9266571" cy="6858001"/>
            <a:chOff x="-14052" y="-1"/>
            <a:chExt cx="9266571" cy="6858001"/>
          </a:xfrm>
        </p:grpSpPr>
        <p:pic>
          <p:nvPicPr>
            <p:cNvPr id="4" name="Picture 3"/>
            <p:cNvPicPr>
              <a:picLocks noChangeAspect="1"/>
            </p:cNvPicPr>
            <p:nvPr/>
          </p:nvPicPr>
          <p:blipFill rotWithShape="1">
            <a:blip r:embed="rId2"/>
            <a:srcRect l="4812" t="2557" r="2550" b="2612"/>
            <a:stretch/>
          </p:blipFill>
          <p:spPr>
            <a:xfrm>
              <a:off x="-14052" y="-1"/>
              <a:ext cx="9266571" cy="6858001"/>
            </a:xfrm>
            <a:prstGeom prst="rect">
              <a:avLst/>
            </a:prstGeom>
          </p:spPr>
        </p:pic>
        <p:sp>
          <p:nvSpPr>
            <p:cNvPr id="6" name="Rectangle 5"/>
            <p:cNvSpPr/>
            <p:nvPr/>
          </p:nvSpPr>
          <p:spPr>
            <a:xfrm>
              <a:off x="1331640" y="6522385"/>
              <a:ext cx="1368152" cy="3356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573489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grpSp>
        <p:nvGrpSpPr>
          <p:cNvPr id="7" name="Group 6"/>
          <p:cNvGrpSpPr/>
          <p:nvPr/>
        </p:nvGrpSpPr>
        <p:grpSpPr>
          <a:xfrm>
            <a:off x="45332" y="1196752"/>
            <a:ext cx="4572000" cy="4027586"/>
            <a:chOff x="0" y="1417638"/>
            <a:chExt cx="4572000" cy="4027586"/>
          </a:xfrm>
        </p:grpSpPr>
        <p:pic>
          <p:nvPicPr>
            <p:cNvPr id="5" name="Picture 4"/>
            <p:cNvPicPr>
              <a:picLocks noChangeAspect="1"/>
            </p:cNvPicPr>
            <p:nvPr/>
          </p:nvPicPr>
          <p:blipFill rotWithShape="1">
            <a:blip r:embed="rId2"/>
            <a:srcRect t="6728" r="9821" b="4564"/>
            <a:stretch/>
          </p:blipFill>
          <p:spPr>
            <a:xfrm>
              <a:off x="0" y="1417638"/>
              <a:ext cx="4572000" cy="4027586"/>
            </a:xfrm>
            <a:prstGeom prst="rect">
              <a:avLst/>
            </a:prstGeom>
          </p:spPr>
        </p:pic>
        <p:sp>
          <p:nvSpPr>
            <p:cNvPr id="6" name="Rectangle 5"/>
            <p:cNvSpPr/>
            <p:nvPr/>
          </p:nvSpPr>
          <p:spPr>
            <a:xfrm>
              <a:off x="107504" y="5201816"/>
              <a:ext cx="792088"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 name="Group 8"/>
          <p:cNvGrpSpPr/>
          <p:nvPr/>
        </p:nvGrpSpPr>
        <p:grpSpPr>
          <a:xfrm>
            <a:off x="4526668" y="1196752"/>
            <a:ext cx="4572000" cy="4027586"/>
            <a:chOff x="4572000" y="1417638"/>
            <a:chExt cx="4572000" cy="4027586"/>
          </a:xfrm>
        </p:grpSpPr>
        <p:pic>
          <p:nvPicPr>
            <p:cNvPr id="4" name="Picture 3"/>
            <p:cNvPicPr>
              <a:picLocks noChangeAspect="1"/>
            </p:cNvPicPr>
            <p:nvPr/>
          </p:nvPicPr>
          <p:blipFill>
            <a:blip r:embed="rId3"/>
            <a:stretch>
              <a:fillRect/>
            </a:stretch>
          </p:blipFill>
          <p:spPr>
            <a:xfrm>
              <a:off x="4572000" y="1417638"/>
              <a:ext cx="4572000" cy="4027586"/>
            </a:xfrm>
            <a:prstGeom prst="rect">
              <a:avLst/>
            </a:prstGeom>
          </p:spPr>
        </p:pic>
        <p:sp>
          <p:nvSpPr>
            <p:cNvPr id="8" name="Rectangle 7"/>
            <p:cNvSpPr/>
            <p:nvPr/>
          </p:nvSpPr>
          <p:spPr>
            <a:xfrm>
              <a:off x="4572000" y="5157192"/>
              <a:ext cx="576064" cy="2434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72223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08" y="0"/>
            <a:ext cx="8229600" cy="548680"/>
          </a:xfrm>
        </p:spPr>
        <p:txBody>
          <a:bodyPr>
            <a:normAutofit fontScale="90000"/>
          </a:bodyPr>
          <a:lstStyle/>
          <a:p>
            <a:r>
              <a:rPr lang="en-GB" dirty="0" smtClean="0"/>
              <a:t>Security, Privacy &amp; Trust</a:t>
            </a:r>
            <a:endParaRPr lang="en-GB" dirty="0"/>
          </a:p>
        </p:txBody>
      </p:sp>
      <p:sp>
        <p:nvSpPr>
          <p:cNvPr id="3" name="Content Placeholder 2"/>
          <p:cNvSpPr>
            <a:spLocks noGrp="1"/>
          </p:cNvSpPr>
          <p:nvPr>
            <p:ph idx="1"/>
          </p:nvPr>
        </p:nvSpPr>
        <p:spPr>
          <a:xfrm>
            <a:off x="457200" y="548680"/>
            <a:ext cx="8229600" cy="5400600"/>
          </a:xfrm>
        </p:spPr>
        <p:txBody>
          <a:bodyPr>
            <a:normAutofit fontScale="62500" lnSpcReduction="20000"/>
          </a:bodyPr>
          <a:lstStyle/>
          <a:p>
            <a:pPr algn="just"/>
            <a:r>
              <a:rPr lang="en-GB" dirty="0" smtClean="0"/>
              <a:t>Trust for </a:t>
            </a:r>
            <a:r>
              <a:rPr lang="en-GB" dirty="0" err="1" smtClean="0"/>
              <a:t>IoT</a:t>
            </a:r>
            <a:endParaRPr lang="en-GB" dirty="0" smtClean="0"/>
          </a:p>
          <a:p>
            <a:pPr lvl="1" algn="just"/>
            <a:r>
              <a:rPr lang="en-GB" dirty="0" smtClean="0"/>
              <a:t>Lightweight Public Key Infrastructure (PKI) as a basis for trust management.</a:t>
            </a:r>
          </a:p>
          <a:p>
            <a:pPr lvl="1" algn="just"/>
            <a:r>
              <a:rPr lang="en-GB" dirty="0" smtClean="0"/>
              <a:t>Lightweight Key management systems to enable trust relationships to be established.</a:t>
            </a:r>
          </a:p>
          <a:p>
            <a:pPr lvl="1" algn="just"/>
            <a:r>
              <a:rPr lang="en-GB" dirty="0" smtClean="0"/>
              <a:t>Quality of Information</a:t>
            </a:r>
          </a:p>
          <a:p>
            <a:pPr lvl="1" algn="just"/>
            <a:r>
              <a:rPr lang="en-GB" dirty="0" smtClean="0"/>
              <a:t>Decentralised and self-configuring systems as alternatives to PKI for establishing trust e.g. identity federation, peer to peer.</a:t>
            </a:r>
          </a:p>
          <a:p>
            <a:pPr lvl="1" algn="just"/>
            <a:r>
              <a:rPr lang="en-GB" dirty="0" smtClean="0"/>
              <a:t>Novel methods for assessing trust in people, devices and data, beyond reputation systems.</a:t>
            </a:r>
          </a:p>
          <a:p>
            <a:pPr lvl="1" algn="just"/>
            <a:r>
              <a:rPr lang="en-GB" dirty="0" smtClean="0"/>
              <a:t>Assurance methods</a:t>
            </a:r>
          </a:p>
          <a:p>
            <a:pPr lvl="1" algn="just"/>
            <a:r>
              <a:rPr lang="en-GB" dirty="0" smtClean="0"/>
              <a:t>Access Control to prevent data breaches.</a:t>
            </a:r>
          </a:p>
          <a:p>
            <a:pPr lvl="1" algn="just"/>
            <a:endParaRPr lang="en-GB" dirty="0" smtClean="0"/>
          </a:p>
          <a:p>
            <a:pPr algn="just"/>
            <a:r>
              <a:rPr lang="en-GB" dirty="0" smtClean="0"/>
              <a:t>Security for </a:t>
            </a:r>
            <a:r>
              <a:rPr lang="en-GB" dirty="0" err="1" smtClean="0"/>
              <a:t>IoT</a:t>
            </a:r>
            <a:endParaRPr lang="en-GB" dirty="0" smtClean="0"/>
          </a:p>
          <a:p>
            <a:pPr lvl="1" algn="just"/>
            <a:r>
              <a:rPr lang="en-GB" dirty="0" err="1" smtClean="0"/>
              <a:t>DoS</a:t>
            </a:r>
            <a:r>
              <a:rPr lang="en-GB" dirty="0" smtClean="0"/>
              <a:t>/DDOS</a:t>
            </a:r>
          </a:p>
          <a:p>
            <a:pPr lvl="1" algn="just"/>
            <a:r>
              <a:rPr lang="en-GB" dirty="0" smtClean="0"/>
              <a:t>General attack detection and recovery/resilience to cope with </a:t>
            </a:r>
            <a:r>
              <a:rPr lang="en-GB" dirty="0" err="1" smtClean="0"/>
              <a:t>IoT</a:t>
            </a:r>
            <a:r>
              <a:rPr lang="en-GB" dirty="0" smtClean="0"/>
              <a:t>-specific threats e.g. compromised nodes, malicious code hacking attacks</a:t>
            </a:r>
          </a:p>
          <a:p>
            <a:pPr lvl="1" algn="just"/>
            <a:r>
              <a:rPr lang="en-GB" dirty="0" smtClean="0"/>
              <a:t>Cyber situation awareness tools/techniques</a:t>
            </a:r>
          </a:p>
          <a:p>
            <a:pPr lvl="1"/>
            <a:endParaRPr lang="en-GB" dirty="0" smtClean="0"/>
          </a:p>
          <a:p>
            <a:pPr lvl="1"/>
            <a:endParaRPr lang="en-GB" dirty="0"/>
          </a:p>
          <a:p>
            <a:endParaRPr lang="en-GB" dirty="0"/>
          </a:p>
        </p:txBody>
      </p:sp>
    </p:spTree>
    <p:extLst>
      <p:ext uri="{BB962C8B-B14F-4D97-AF65-F5344CB8AC3E}">
        <p14:creationId xmlns:p14="http://schemas.microsoft.com/office/powerpoint/2010/main" val="2434014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75202"/>
            <a:ext cx="8229600" cy="634082"/>
          </a:xfrm>
        </p:spPr>
        <p:txBody>
          <a:bodyPr>
            <a:normAutofit fontScale="90000"/>
          </a:bodyPr>
          <a:lstStyle/>
          <a:p>
            <a:r>
              <a:rPr lang="en-GB" dirty="0"/>
              <a:t>Security, Privacy &amp; Trust</a:t>
            </a:r>
          </a:p>
        </p:txBody>
      </p:sp>
      <p:sp>
        <p:nvSpPr>
          <p:cNvPr id="3" name="Content Placeholder 2"/>
          <p:cNvSpPr>
            <a:spLocks noGrp="1"/>
          </p:cNvSpPr>
          <p:nvPr>
            <p:ph idx="1"/>
          </p:nvPr>
        </p:nvSpPr>
        <p:spPr>
          <a:xfrm>
            <a:off x="827584" y="803536"/>
            <a:ext cx="7823212" cy="504056"/>
          </a:xfrm>
        </p:spPr>
        <p:txBody>
          <a:bodyPr>
            <a:normAutofit fontScale="92500" lnSpcReduction="10000"/>
          </a:bodyPr>
          <a:lstStyle/>
          <a:p>
            <a:pPr marL="0" indent="0">
              <a:buNone/>
            </a:pPr>
            <a:r>
              <a:rPr lang="en-GB" dirty="0" smtClean="0"/>
              <a:t>Privacy for </a:t>
            </a:r>
            <a:r>
              <a:rPr lang="en-GB" dirty="0" err="1" smtClean="0"/>
              <a:t>IoT</a:t>
            </a:r>
            <a:endParaRPr lang="en-GB" dirty="0"/>
          </a:p>
        </p:txBody>
      </p:sp>
      <p:pic>
        <p:nvPicPr>
          <p:cNvPr id="4" name="Picture 3"/>
          <p:cNvPicPr>
            <a:picLocks noChangeAspect="1"/>
          </p:cNvPicPr>
          <p:nvPr/>
        </p:nvPicPr>
        <p:blipFill>
          <a:blip r:embed="rId2"/>
          <a:stretch>
            <a:fillRect/>
          </a:stretch>
        </p:blipFill>
        <p:spPr>
          <a:xfrm>
            <a:off x="179512" y="1307592"/>
            <a:ext cx="8712968" cy="5361768"/>
          </a:xfrm>
          <a:prstGeom prst="rect">
            <a:avLst/>
          </a:prstGeom>
        </p:spPr>
      </p:pic>
    </p:spTree>
    <p:extLst>
      <p:ext uri="{BB962C8B-B14F-4D97-AF65-F5344CB8AC3E}">
        <p14:creationId xmlns:p14="http://schemas.microsoft.com/office/powerpoint/2010/main" val="235270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Cloud Computing?</a:t>
            </a:r>
            <a:endParaRPr lang="en-GB" dirty="0"/>
          </a:p>
        </p:txBody>
      </p:sp>
      <p:sp>
        <p:nvSpPr>
          <p:cNvPr id="3" name="Content Placeholder 2"/>
          <p:cNvSpPr>
            <a:spLocks noGrp="1"/>
          </p:cNvSpPr>
          <p:nvPr>
            <p:ph idx="1"/>
          </p:nvPr>
        </p:nvSpPr>
        <p:spPr>
          <a:xfrm>
            <a:off x="683568" y="1124744"/>
            <a:ext cx="8229600" cy="4525963"/>
          </a:xfrm>
        </p:spPr>
        <p:txBody>
          <a:bodyPr>
            <a:normAutofit fontScale="92500" lnSpcReduction="10000"/>
          </a:bodyPr>
          <a:lstStyle/>
          <a:p>
            <a:pPr algn="just"/>
            <a:r>
              <a:rPr lang="en-US" dirty="0" smtClean="0"/>
              <a:t>In addition, the platform provides on demand services, that are always on, anywhere, anytime and any place. </a:t>
            </a:r>
          </a:p>
          <a:p>
            <a:pPr algn="just"/>
            <a:r>
              <a:rPr lang="en-US" dirty="0" smtClean="0"/>
              <a:t>Pay for use and as needed, elastic</a:t>
            </a:r>
          </a:p>
          <a:p>
            <a:pPr lvl="1" algn="just"/>
            <a:r>
              <a:rPr lang="en-US" dirty="0" smtClean="0"/>
              <a:t>scale up and down in capacity and functionalities</a:t>
            </a:r>
          </a:p>
          <a:p>
            <a:pPr algn="just"/>
            <a:r>
              <a:rPr lang="en-US" dirty="0" smtClean="0"/>
              <a:t>The hardware and software services are available to</a:t>
            </a:r>
          </a:p>
          <a:p>
            <a:pPr lvl="1" algn="just"/>
            <a:r>
              <a:rPr lang="en-US" dirty="0" smtClean="0"/>
              <a:t>general public, enterprises, corporations and businesses markets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883" y="0"/>
            <a:ext cx="8229600" cy="790707"/>
          </a:xfrm>
        </p:spPr>
        <p:txBody>
          <a:bodyPr/>
          <a:lstStyle/>
          <a:p>
            <a:r>
              <a:rPr lang="en-GB" dirty="0" smtClean="0"/>
              <a:t>What is Cloud Computing?</a:t>
            </a:r>
            <a:endParaRPr lang="en-GB" dirty="0"/>
          </a:p>
        </p:txBody>
      </p:sp>
      <p:sp>
        <p:nvSpPr>
          <p:cNvPr id="3" name="Content Placeholder 2"/>
          <p:cNvSpPr>
            <a:spLocks noGrp="1"/>
          </p:cNvSpPr>
          <p:nvPr>
            <p:ph idx="1"/>
          </p:nvPr>
        </p:nvSpPr>
        <p:spPr>
          <a:xfrm>
            <a:off x="469296" y="4194765"/>
            <a:ext cx="8229600" cy="1404112"/>
          </a:xfrm>
        </p:spPr>
        <p:txBody>
          <a:bodyPr>
            <a:normAutofit fontScale="77500" lnSpcReduction="20000"/>
          </a:bodyPr>
          <a:lstStyle/>
          <a:p>
            <a:pPr marL="342882" indent="-342882" algn="just">
              <a:buFont typeface="Arial" charset="0"/>
              <a:buChar char="•"/>
              <a:defRPr/>
            </a:pPr>
            <a:r>
              <a:rPr lang="en-US" dirty="0" smtClean="0"/>
              <a:t>Shared pool of configurable computing resources</a:t>
            </a:r>
          </a:p>
          <a:p>
            <a:pPr marL="342882" indent="-342882" algn="just">
              <a:buFont typeface="Arial" charset="0"/>
              <a:buChar char="•"/>
              <a:defRPr/>
            </a:pPr>
            <a:r>
              <a:rPr lang="en-US" dirty="0" smtClean="0"/>
              <a:t>On-demand network access</a:t>
            </a:r>
          </a:p>
          <a:p>
            <a:pPr marL="342882" indent="-342882" algn="just">
              <a:buFont typeface="Arial" charset="0"/>
              <a:buChar char="•"/>
              <a:defRPr/>
            </a:pPr>
            <a:r>
              <a:rPr lang="en-US" dirty="0" smtClean="0"/>
              <a:t>Provisioned by the Service Provider</a:t>
            </a:r>
            <a:endParaRPr lang="en-GB" dirty="0"/>
          </a:p>
        </p:txBody>
      </p:sp>
      <p:grpSp>
        <p:nvGrpSpPr>
          <p:cNvPr id="20" name="Group 19"/>
          <p:cNvGrpSpPr/>
          <p:nvPr/>
        </p:nvGrpSpPr>
        <p:grpSpPr>
          <a:xfrm>
            <a:off x="1619672" y="620688"/>
            <a:ext cx="5322168" cy="3240360"/>
            <a:chOff x="762000" y="914400"/>
            <a:chExt cx="7315200" cy="4038600"/>
          </a:xfrm>
        </p:grpSpPr>
        <p:sp>
          <p:nvSpPr>
            <p:cNvPr id="5" name="Cloud 4"/>
            <p:cNvSpPr/>
            <p:nvPr/>
          </p:nvSpPr>
          <p:spPr>
            <a:xfrm>
              <a:off x="762000" y="914400"/>
              <a:ext cx="7315200" cy="4038600"/>
            </a:xfrm>
            <a:prstGeom prst="cloud">
              <a:avLst/>
            </a:prstGeom>
          </p:spPr>
          <p:style>
            <a:lnRef idx="2">
              <a:schemeClr val="accent1"/>
            </a:lnRef>
            <a:fillRef idx="1001">
              <a:schemeClr val="lt2"/>
            </a:fillRef>
            <a:effectRef idx="0">
              <a:schemeClr val="accent1"/>
            </a:effectRef>
            <a:fontRef idx="minor">
              <a:schemeClr val="dk1"/>
            </a:fontRef>
          </p:style>
          <p:txBody>
            <a:bodyPr anchor="ctr"/>
            <a:lstStyle/>
            <a:p>
              <a:pPr lvl="7" algn="ctr">
                <a:defRPr/>
              </a:pPr>
              <a:endParaRPr lang="en-US" sz="16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ndParaRPr>
            </a:p>
          </p:txBody>
        </p:sp>
        <p:pic>
          <p:nvPicPr>
            <p:cNvPr id="6" name="Picture 19" descr="C:\Documents and Settings\hemaj\Local Settings\Temporary Internet Files\Content.IE5\94AVCMI7\MC900016667[1].wmf"/>
            <p:cNvPicPr>
              <a:picLocks noChangeAspect="1" noChangeArrowheads="1"/>
            </p:cNvPicPr>
            <p:nvPr/>
          </p:nvPicPr>
          <p:blipFill>
            <a:blip r:embed="rId3" cstate="print"/>
            <a:srcRect/>
            <a:stretch>
              <a:fillRect/>
            </a:stretch>
          </p:blipFill>
          <p:spPr bwMode="auto">
            <a:xfrm>
              <a:off x="5715000" y="1676400"/>
              <a:ext cx="1441450" cy="1516063"/>
            </a:xfrm>
            <a:prstGeom prst="rect">
              <a:avLst/>
            </a:prstGeom>
            <a:noFill/>
            <a:ln w="9525">
              <a:noFill/>
              <a:miter lim="800000"/>
              <a:headEnd/>
              <a:tailEnd/>
            </a:ln>
          </p:spPr>
        </p:pic>
        <p:sp>
          <p:nvSpPr>
            <p:cNvPr id="7" name="TextBox 6"/>
            <p:cNvSpPr txBox="1"/>
            <p:nvPr/>
          </p:nvSpPr>
          <p:spPr>
            <a:xfrm>
              <a:off x="5257800" y="3200400"/>
              <a:ext cx="24384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Computer Network</a:t>
              </a:r>
            </a:p>
          </p:txBody>
        </p:sp>
        <p:pic>
          <p:nvPicPr>
            <p:cNvPr id="8" name="Picture 23" descr="C:\Documents and Settings\hemaj\Local Settings\Temporary Internet Files\Content.IE5\QAMRBPPQ\MC900434845[1].png"/>
            <p:cNvPicPr>
              <a:picLocks noChangeAspect="1" noChangeArrowheads="1"/>
            </p:cNvPicPr>
            <p:nvPr/>
          </p:nvPicPr>
          <p:blipFill>
            <a:blip r:embed="rId4" cstate="print"/>
            <a:srcRect/>
            <a:stretch>
              <a:fillRect/>
            </a:stretch>
          </p:blipFill>
          <p:spPr bwMode="auto">
            <a:xfrm>
              <a:off x="1752600" y="2286000"/>
              <a:ext cx="1714500" cy="1714500"/>
            </a:xfrm>
            <a:prstGeom prst="rect">
              <a:avLst/>
            </a:prstGeom>
            <a:noFill/>
            <a:ln w="9525">
              <a:noFill/>
              <a:miter lim="800000"/>
              <a:headEnd/>
              <a:tailEnd/>
            </a:ln>
          </p:spPr>
        </p:pic>
        <p:pic>
          <p:nvPicPr>
            <p:cNvPr id="9" name="Picture 24" descr="C:\Documents and Settings\hemaj\Local Settings\Temporary Internet Files\Content.IE5\6LL7HR2V\MC900197438[1].wmf"/>
            <p:cNvPicPr>
              <a:picLocks noChangeAspect="1" noChangeArrowheads="1"/>
            </p:cNvPicPr>
            <p:nvPr/>
          </p:nvPicPr>
          <p:blipFill>
            <a:blip r:embed="rId5" cstate="print"/>
            <a:srcRect/>
            <a:stretch>
              <a:fillRect/>
            </a:stretch>
          </p:blipFill>
          <p:spPr bwMode="auto">
            <a:xfrm>
              <a:off x="3733800" y="2895600"/>
              <a:ext cx="1447800" cy="1676400"/>
            </a:xfrm>
            <a:prstGeom prst="rect">
              <a:avLst/>
            </a:prstGeom>
            <a:noFill/>
            <a:ln w="9525">
              <a:noFill/>
              <a:miter lim="800000"/>
              <a:headEnd/>
              <a:tailEnd/>
            </a:ln>
          </p:spPr>
        </p:pic>
        <p:sp>
          <p:nvSpPr>
            <p:cNvPr id="10" name="TextBox 9"/>
            <p:cNvSpPr txBox="1"/>
            <p:nvPr/>
          </p:nvSpPr>
          <p:spPr>
            <a:xfrm>
              <a:off x="1447800" y="3886200"/>
              <a:ext cx="2362200" cy="584775"/>
            </a:xfrm>
            <a:prstGeom prst="rect">
              <a:avLst/>
            </a:prstGeom>
            <a:noFill/>
          </p:spPr>
          <p:txBody>
            <a:bodyPr>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Storage (Database)</a:t>
              </a:r>
            </a:p>
          </p:txBody>
        </p:sp>
        <p:sp>
          <p:nvSpPr>
            <p:cNvPr id="11" name="TextBox 10"/>
            <p:cNvSpPr txBox="1"/>
            <p:nvPr/>
          </p:nvSpPr>
          <p:spPr>
            <a:xfrm>
              <a:off x="3962401" y="4495799"/>
              <a:ext cx="1748268" cy="411312"/>
            </a:xfrm>
            <a:prstGeom prst="rect">
              <a:avLst/>
            </a:prstGeom>
            <a:noFill/>
          </p:spPr>
          <p:txBody>
            <a:bodyPr wrap="square">
              <a:spAutoFit/>
            </a:bodyPr>
            <a:lstStyle/>
            <a:p>
              <a:pPr>
                <a:defRPr/>
              </a:pPr>
              <a:r>
                <a:rPr lang="en-US" sz="1600" b="1" cap="all" dirty="0" err="1">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SERvers</a:t>
              </a:r>
              <a:endPar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endParaRPr>
            </a:p>
          </p:txBody>
        </p:sp>
        <p:pic>
          <p:nvPicPr>
            <p:cNvPr id="12" name="Picture 51" descr="C:\Documents and Settings\hemaj\Local Settings\Temporary Internet Files\Content.IE5\6LL7HR2V\MC900149562[1].wmf"/>
            <p:cNvPicPr>
              <a:picLocks noChangeAspect="1" noChangeArrowheads="1"/>
            </p:cNvPicPr>
            <p:nvPr/>
          </p:nvPicPr>
          <p:blipFill>
            <a:blip r:embed="rId6" cstate="print"/>
            <a:srcRect/>
            <a:stretch>
              <a:fillRect/>
            </a:stretch>
          </p:blipFill>
          <p:spPr bwMode="auto">
            <a:xfrm>
              <a:off x="3657600" y="1600200"/>
              <a:ext cx="1314450" cy="1149350"/>
            </a:xfrm>
            <a:prstGeom prst="rect">
              <a:avLst/>
            </a:prstGeom>
            <a:noFill/>
            <a:ln w="9525">
              <a:noFill/>
              <a:miter lim="800000"/>
              <a:headEnd/>
              <a:tailEnd/>
            </a:ln>
          </p:spPr>
        </p:pic>
        <p:sp>
          <p:nvSpPr>
            <p:cNvPr id="13" name="TextBox 12"/>
            <p:cNvSpPr txBox="1"/>
            <p:nvPr/>
          </p:nvSpPr>
          <p:spPr>
            <a:xfrm>
              <a:off x="1553788" y="1676401"/>
              <a:ext cx="172281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Services</a:t>
              </a:r>
            </a:p>
          </p:txBody>
        </p:sp>
        <p:sp>
          <p:nvSpPr>
            <p:cNvPr id="14" name="TextBox 13"/>
            <p:cNvSpPr txBox="1"/>
            <p:nvPr/>
          </p:nvSpPr>
          <p:spPr>
            <a:xfrm>
              <a:off x="3236334" y="1371601"/>
              <a:ext cx="2474334" cy="411312"/>
            </a:xfrm>
            <a:prstGeom prst="rect">
              <a:avLst/>
            </a:prstGeom>
            <a:noFill/>
          </p:spPr>
          <p:txBody>
            <a:bodyPr wrap="square">
              <a:spAutoFit/>
            </a:bodyPr>
            <a:lstStyle/>
            <a:p>
              <a:pPr>
                <a:defRPr/>
              </a:pPr>
              <a:r>
                <a:rPr lang="en-US" sz="1600" b="1" cap="all" dirty="0">
                  <a:ln w="9000" cmpd="sng">
                    <a:solidFill>
                      <a:schemeClr val="accent4">
                        <a:shade val="50000"/>
                        <a:satMod val="120000"/>
                      </a:schemeClr>
                    </a:solidFill>
                    <a:prstDash val="solid"/>
                  </a:ln>
                  <a:solidFill>
                    <a:sysClr val="windowText" lastClr="000000"/>
                  </a:solidFill>
                  <a:effectLst>
                    <a:reflection blurRad="12700" stA="28000" endPos="45000" dist="1000" dir="5400000" sy="-100000" algn="bl" rotWithShape="0"/>
                  </a:effectLst>
                  <a:latin typeface="Comic Sans MS" pitchFamily="-97" charset="0"/>
                  <a:ea typeface="ＭＳ Ｐゴシック" pitchFamily="-97" charset="-128"/>
                </a:rPr>
                <a:t>Applications</a:t>
              </a:r>
            </a:p>
          </p:txBody>
        </p:sp>
        <p:cxnSp>
          <p:nvCxnSpPr>
            <p:cNvPr id="15" name="Straight Connector 14"/>
            <p:cNvCxnSpPr/>
            <p:nvPr/>
          </p:nvCxnSpPr>
          <p:spPr>
            <a:xfrm flipV="1">
              <a:off x="5181600" y="2590800"/>
              <a:ext cx="609600" cy="11430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972050" y="2174875"/>
              <a:ext cx="819150" cy="415925"/>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a:endCxn id="13" idx="2"/>
            </p:cNvCxnSpPr>
            <p:nvPr/>
          </p:nvCxnSpPr>
          <p:spPr>
            <a:xfrm flipH="1" flipV="1">
              <a:off x="2415195" y="2087713"/>
              <a:ext cx="23207" cy="274489"/>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2971800" y="3200400"/>
              <a:ext cx="762000" cy="68580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0800000" flipV="1">
              <a:off x="2667000" y="1905000"/>
              <a:ext cx="990600" cy="152400"/>
            </a:xfrm>
            <a:prstGeom prst="line">
              <a:avLst/>
            </a:prstGeom>
            <a:ln w="25400"/>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598" y="13513"/>
            <a:ext cx="8229600" cy="850106"/>
          </a:xfrm>
        </p:spPr>
        <p:txBody>
          <a:bodyPr/>
          <a:lstStyle/>
          <a:p>
            <a:r>
              <a:rPr lang="en-GB" dirty="0" smtClean="0"/>
              <a:t>Cloud Computing</a:t>
            </a:r>
            <a:endParaRPr lang="en-GB" dirty="0"/>
          </a:p>
        </p:txBody>
      </p:sp>
      <p:sp>
        <p:nvSpPr>
          <p:cNvPr id="3" name="Content Placeholder 2"/>
          <p:cNvSpPr>
            <a:spLocks noGrp="1"/>
          </p:cNvSpPr>
          <p:nvPr>
            <p:ph idx="1"/>
          </p:nvPr>
        </p:nvSpPr>
        <p:spPr>
          <a:xfrm>
            <a:off x="463598" y="863619"/>
            <a:ext cx="8229600" cy="4525963"/>
          </a:xfrm>
        </p:spPr>
        <p:txBody>
          <a:bodyPr>
            <a:normAutofit fontScale="92500" lnSpcReduction="20000"/>
          </a:bodyPr>
          <a:lstStyle/>
          <a:p>
            <a:pPr algn="just"/>
            <a:r>
              <a:rPr lang="en-GB" sz="2800" dirty="0" smtClean="0"/>
              <a:t>Cloud computing is an umbrella term used to refer to Internet based development and services</a:t>
            </a:r>
          </a:p>
          <a:p>
            <a:pPr algn="just"/>
            <a:endParaRPr lang="en-GB" sz="2800" dirty="0" smtClean="0"/>
          </a:p>
          <a:p>
            <a:pPr algn="just"/>
            <a:r>
              <a:rPr lang="en-GB" sz="2800" dirty="0" smtClean="0"/>
              <a:t>A number of characteristics define cloud data, applications services and infrastructure:</a:t>
            </a:r>
          </a:p>
          <a:p>
            <a:pPr lvl="1" algn="just"/>
            <a:r>
              <a:rPr lang="en-GB" sz="2400" b="1" dirty="0" smtClean="0"/>
              <a:t>Remotely hosted</a:t>
            </a:r>
            <a:r>
              <a:rPr lang="en-GB" sz="2400" dirty="0" smtClean="0"/>
              <a:t>: Services or data are hosted on remote infrastructure. </a:t>
            </a:r>
          </a:p>
          <a:p>
            <a:pPr lvl="1" algn="just"/>
            <a:r>
              <a:rPr lang="en-GB" sz="2400" b="1" dirty="0" smtClean="0"/>
              <a:t>Ubiquitous</a:t>
            </a:r>
            <a:r>
              <a:rPr lang="en-GB" sz="2400" dirty="0" smtClean="0"/>
              <a:t>: Services or data are available from anywhere.</a:t>
            </a:r>
          </a:p>
          <a:p>
            <a:pPr lvl="1" algn="just"/>
            <a:r>
              <a:rPr lang="en-GB" sz="2400" b="1" dirty="0" err="1" smtClean="0"/>
              <a:t>Commodified</a:t>
            </a:r>
            <a:r>
              <a:rPr lang="en-GB" sz="2400" dirty="0" smtClean="0"/>
              <a:t>: The result is a utility computing model similar to traditional that of traditional utilities, like gas and electricity - you pay for what you would want!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203"/>
            <a:ext cx="8229600" cy="1143000"/>
          </a:xfrm>
        </p:spPr>
        <p:txBody>
          <a:bodyPr>
            <a:normAutofit fontScale="90000"/>
          </a:bodyPr>
          <a:lstStyle/>
          <a:p>
            <a:r>
              <a:rPr lang="en-GB" dirty="0" smtClean="0"/>
              <a:t>Cloud Computing Architecture</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107504" y="908720"/>
            <a:ext cx="8784976" cy="583264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84" y="274638"/>
            <a:ext cx="8507288" cy="922114"/>
          </a:xfrm>
        </p:spPr>
        <p:txBody>
          <a:bodyPr>
            <a:normAutofit fontScale="90000"/>
          </a:bodyPr>
          <a:lstStyle/>
          <a:p>
            <a:r>
              <a:rPr lang="en-GB" dirty="0" smtClean="0"/>
              <a:t>Cloud Computing Characteristics</a:t>
            </a:r>
            <a:endParaRPr lang="en-GB" dirty="0"/>
          </a:p>
        </p:txBody>
      </p:sp>
      <p:grpSp>
        <p:nvGrpSpPr>
          <p:cNvPr id="21" name="Group 20"/>
          <p:cNvGrpSpPr/>
          <p:nvPr/>
        </p:nvGrpSpPr>
        <p:grpSpPr>
          <a:xfrm>
            <a:off x="-36512" y="1196752"/>
            <a:ext cx="9217024" cy="5544616"/>
            <a:chOff x="895350" y="1219200"/>
            <a:chExt cx="6653213" cy="4724400"/>
          </a:xfrm>
        </p:grpSpPr>
        <p:sp>
          <p:nvSpPr>
            <p:cNvPr id="4" name="TextBox 14"/>
            <p:cNvSpPr txBox="1">
              <a:spLocks noChangeArrowheads="1"/>
            </p:cNvSpPr>
            <p:nvPr/>
          </p:nvSpPr>
          <p:spPr bwMode="auto">
            <a:xfrm>
              <a:off x="995363" y="1219200"/>
              <a:ext cx="3932237" cy="461963"/>
            </a:xfrm>
            <a:prstGeom prst="rect">
              <a:avLst/>
            </a:prstGeom>
            <a:noFill/>
            <a:ln>
              <a:noFill/>
            </a:ln>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Common Characteristics:</a:t>
              </a:r>
            </a:p>
          </p:txBody>
        </p:sp>
        <p:sp>
          <p:nvSpPr>
            <p:cNvPr id="5" name="Rectangle 4"/>
            <p:cNvSpPr/>
            <p:nvPr/>
          </p:nvSpPr>
          <p:spPr bwMode="auto">
            <a:xfrm>
              <a:off x="895350" y="1828800"/>
              <a:ext cx="6553200" cy="1998663"/>
            </a:xfrm>
            <a:prstGeom prst="rect">
              <a:avLst/>
            </a:prstGeom>
            <a:solidFill>
              <a:schemeClr val="bg1"/>
            </a:solidFill>
            <a:ln w="25400" cap="flat" cmpd="sng" algn="ctr">
              <a:solidFill>
                <a:schemeClr val="bg1"/>
              </a:solid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6" name="Rounded Rectangle 5"/>
            <p:cNvSpPr/>
            <p:nvPr/>
          </p:nvSpPr>
          <p:spPr bwMode="auto">
            <a:xfrm>
              <a:off x="1047750" y="3311525"/>
              <a:ext cx="3043238"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Low Cost Software</a:t>
              </a:r>
            </a:p>
          </p:txBody>
        </p:sp>
        <p:sp>
          <p:nvSpPr>
            <p:cNvPr id="7" name="Rounded Rectangle 6"/>
            <p:cNvSpPr/>
            <p:nvPr/>
          </p:nvSpPr>
          <p:spPr bwMode="auto">
            <a:xfrm>
              <a:off x="1028700" y="2819400"/>
              <a:ext cx="3043238" cy="36671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Virtualization</a:t>
              </a:r>
            </a:p>
          </p:txBody>
        </p:sp>
        <p:sp>
          <p:nvSpPr>
            <p:cNvPr id="8" name="Rounded Rectangle 7"/>
            <p:cNvSpPr/>
            <p:nvPr/>
          </p:nvSpPr>
          <p:spPr bwMode="auto">
            <a:xfrm>
              <a:off x="4246563" y="2819400"/>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Service Orientation</a:t>
              </a:r>
            </a:p>
          </p:txBody>
        </p:sp>
        <p:sp>
          <p:nvSpPr>
            <p:cNvPr id="9" name="Rounded Rectangle 8"/>
            <p:cNvSpPr/>
            <p:nvPr/>
          </p:nvSpPr>
          <p:spPr bwMode="auto">
            <a:xfrm>
              <a:off x="4246563" y="3298825"/>
              <a:ext cx="3041650" cy="36512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Advanced Security</a:t>
              </a:r>
            </a:p>
          </p:txBody>
        </p:sp>
        <p:sp>
          <p:nvSpPr>
            <p:cNvPr id="10" name="Rounded Rectangle 9"/>
            <p:cNvSpPr/>
            <p:nvPr/>
          </p:nvSpPr>
          <p:spPr>
            <a:xfrm>
              <a:off x="1047750" y="23622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Homogeneity</a:t>
              </a:r>
            </a:p>
          </p:txBody>
        </p:sp>
        <p:sp>
          <p:nvSpPr>
            <p:cNvPr id="11" name="Rounded Rectangle 10"/>
            <p:cNvSpPr/>
            <p:nvPr/>
          </p:nvSpPr>
          <p:spPr>
            <a:xfrm>
              <a:off x="1047750" y="1917700"/>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Massive Scale</a:t>
              </a:r>
            </a:p>
          </p:txBody>
        </p:sp>
        <p:sp>
          <p:nvSpPr>
            <p:cNvPr id="12" name="Rounded Rectangle 11"/>
            <p:cNvSpPr/>
            <p:nvPr/>
          </p:nvSpPr>
          <p:spPr>
            <a:xfrm>
              <a:off x="4246563" y="19050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Resilient Computing</a:t>
              </a:r>
            </a:p>
          </p:txBody>
        </p:sp>
        <p:sp>
          <p:nvSpPr>
            <p:cNvPr id="13" name="Rounded Rectangle 12"/>
            <p:cNvSpPr/>
            <p:nvPr/>
          </p:nvSpPr>
          <p:spPr>
            <a:xfrm>
              <a:off x="4246563" y="2362200"/>
              <a:ext cx="3041650"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Geographic</a:t>
              </a:r>
              <a:r>
                <a:rPr lang="en-US" sz="1800" kern="0" dirty="0">
                  <a:solidFill>
                    <a:srgbClr val="000000"/>
                  </a:solidFill>
                  <a:latin typeface="Arial"/>
                </a:rPr>
                <a:t> </a:t>
              </a:r>
              <a:r>
                <a:rPr lang="en-US" sz="1800" b="1" kern="0" dirty="0">
                  <a:solidFill>
                    <a:srgbClr val="000000"/>
                  </a:solidFill>
                  <a:latin typeface="Arial"/>
                </a:rPr>
                <a:t>Distribution</a:t>
              </a:r>
            </a:p>
          </p:txBody>
        </p:sp>
        <p:sp>
          <p:nvSpPr>
            <p:cNvPr id="14" name="TextBox 14"/>
            <p:cNvSpPr txBox="1">
              <a:spLocks noChangeArrowheads="1"/>
            </p:cNvSpPr>
            <p:nvPr/>
          </p:nvSpPr>
          <p:spPr bwMode="auto">
            <a:xfrm>
              <a:off x="912813" y="4033838"/>
              <a:ext cx="3951287" cy="461962"/>
            </a:xfrm>
            <a:prstGeom prst="rect">
              <a:avLst/>
            </a:prstGeom>
            <a:noFill/>
            <a:ln>
              <a:noFill/>
            </a:ln>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auto" hangingPunct="1">
                <a:spcBef>
                  <a:spcPts val="0"/>
                </a:spcBef>
                <a:spcAft>
                  <a:spcPts val="0"/>
                </a:spcAft>
                <a:defRPr/>
              </a:pPr>
              <a:r>
                <a:rPr lang="en-US" b="1" kern="0" dirty="0" smtClean="0">
                  <a:solidFill>
                    <a:srgbClr val="000000"/>
                  </a:solidFill>
                  <a:ea typeface="ＭＳ Ｐゴシック" pitchFamily="-97" charset="-128"/>
                </a:rPr>
                <a:t>Essential Characteristics:</a:t>
              </a:r>
            </a:p>
          </p:txBody>
        </p:sp>
        <p:sp>
          <p:nvSpPr>
            <p:cNvPr id="15" name="Rectangle 14"/>
            <p:cNvSpPr/>
            <p:nvPr/>
          </p:nvSpPr>
          <p:spPr bwMode="auto">
            <a:xfrm>
              <a:off x="995363" y="4724400"/>
              <a:ext cx="6553200" cy="1219200"/>
            </a:xfrm>
            <a:prstGeom prst="rect">
              <a:avLst/>
            </a:prstGeom>
            <a:solidFill>
              <a:schemeClr val="bg1"/>
            </a:solidFill>
            <a:ln w="25400" cap="flat" cmpd="sng" algn="ctr">
              <a:noFill/>
              <a:prstDash val="solid"/>
            </a:ln>
            <a:effectLst/>
          </p:spPr>
          <p:txBody>
            <a:bodyPr anchor="ctr"/>
            <a:lstStyle/>
            <a:p>
              <a:pPr algn="ctr" fontAlgn="auto">
                <a:spcBef>
                  <a:spcPts val="0"/>
                </a:spcBef>
                <a:spcAft>
                  <a:spcPts val="0"/>
                </a:spcAft>
                <a:defRPr/>
              </a:pPr>
              <a:endParaRPr lang="en-US" sz="1800" kern="0">
                <a:solidFill>
                  <a:srgbClr val="FFFFFF"/>
                </a:solidFill>
                <a:latin typeface="Arial"/>
                <a:ea typeface="+mn-ea"/>
              </a:endParaRPr>
            </a:p>
          </p:txBody>
        </p:sp>
        <p:sp>
          <p:nvSpPr>
            <p:cNvPr id="16" name="Rounded Rectangle 15"/>
            <p:cNvSpPr/>
            <p:nvPr/>
          </p:nvSpPr>
          <p:spPr bwMode="auto">
            <a:xfrm>
              <a:off x="1150938" y="5557838"/>
              <a:ext cx="3043237"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Resource</a:t>
              </a:r>
              <a:r>
                <a:rPr lang="en-US" sz="1800" kern="0" dirty="0">
                  <a:solidFill>
                    <a:srgbClr val="000000"/>
                  </a:solidFill>
                  <a:latin typeface="Arial"/>
                </a:rPr>
                <a:t> </a:t>
              </a:r>
              <a:r>
                <a:rPr lang="en-US" sz="1800" b="1" kern="0" dirty="0">
                  <a:solidFill>
                    <a:srgbClr val="000000"/>
                  </a:solidFill>
                  <a:latin typeface="Arial"/>
                </a:rPr>
                <a:t>Pooling</a:t>
              </a:r>
            </a:p>
          </p:txBody>
        </p:sp>
        <p:sp>
          <p:nvSpPr>
            <p:cNvPr id="17" name="Rounded Rectangle 16"/>
            <p:cNvSpPr/>
            <p:nvPr/>
          </p:nvSpPr>
          <p:spPr bwMode="auto">
            <a:xfrm>
              <a:off x="1150938" y="5173663"/>
              <a:ext cx="3043237"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Broad</a:t>
              </a:r>
              <a:r>
                <a:rPr lang="en-US" sz="1800" kern="0" dirty="0">
                  <a:solidFill>
                    <a:srgbClr val="000000"/>
                  </a:solidFill>
                  <a:latin typeface="Arial"/>
                </a:rPr>
                <a:t> </a:t>
              </a:r>
              <a:r>
                <a:rPr lang="en-US" sz="1800" b="1" kern="0" dirty="0">
                  <a:solidFill>
                    <a:srgbClr val="000000"/>
                  </a:solidFill>
                  <a:latin typeface="Arial"/>
                </a:rPr>
                <a:t>Network</a:t>
              </a:r>
              <a:r>
                <a:rPr lang="en-US" sz="1800" kern="0" dirty="0">
                  <a:solidFill>
                    <a:srgbClr val="000000"/>
                  </a:solidFill>
                  <a:latin typeface="Arial"/>
                </a:rPr>
                <a:t> </a:t>
              </a:r>
              <a:r>
                <a:rPr lang="en-US" sz="1800" b="1" kern="0" dirty="0">
                  <a:solidFill>
                    <a:srgbClr val="000000"/>
                  </a:solidFill>
                  <a:latin typeface="Arial"/>
                </a:rPr>
                <a:t>Access</a:t>
              </a:r>
            </a:p>
          </p:txBody>
        </p:sp>
        <p:sp>
          <p:nvSpPr>
            <p:cNvPr id="18" name="Rounded Rectangle 17"/>
            <p:cNvSpPr/>
            <p:nvPr/>
          </p:nvSpPr>
          <p:spPr bwMode="auto">
            <a:xfrm>
              <a:off x="4349750" y="5173663"/>
              <a:ext cx="3043238" cy="320675"/>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Rapid</a:t>
              </a:r>
              <a:r>
                <a:rPr lang="en-US" sz="1800" kern="0" dirty="0">
                  <a:solidFill>
                    <a:srgbClr val="000000"/>
                  </a:solidFill>
                  <a:latin typeface="Arial"/>
                </a:rPr>
                <a:t> </a:t>
              </a:r>
              <a:r>
                <a:rPr lang="en-US" sz="1800" b="1" kern="0" dirty="0">
                  <a:solidFill>
                    <a:srgbClr val="000000"/>
                  </a:solidFill>
                  <a:latin typeface="Arial"/>
                </a:rPr>
                <a:t>Elasticity</a:t>
              </a:r>
            </a:p>
          </p:txBody>
        </p:sp>
        <p:sp>
          <p:nvSpPr>
            <p:cNvPr id="19" name="Rounded Rectangle 18"/>
            <p:cNvSpPr/>
            <p:nvPr/>
          </p:nvSpPr>
          <p:spPr bwMode="auto">
            <a:xfrm>
              <a:off x="4349750" y="5557838"/>
              <a:ext cx="3043238" cy="322262"/>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Measured</a:t>
              </a:r>
              <a:r>
                <a:rPr lang="en-US" sz="1800" kern="0" dirty="0">
                  <a:solidFill>
                    <a:srgbClr val="000000"/>
                  </a:solidFill>
                  <a:latin typeface="Arial"/>
                </a:rPr>
                <a:t> </a:t>
              </a:r>
              <a:r>
                <a:rPr lang="en-US" sz="1800" b="1" kern="0" dirty="0">
                  <a:solidFill>
                    <a:srgbClr val="000000"/>
                  </a:solidFill>
                  <a:latin typeface="Arial"/>
                </a:rPr>
                <a:t>Service</a:t>
              </a:r>
            </a:p>
          </p:txBody>
        </p:sp>
        <p:sp>
          <p:nvSpPr>
            <p:cNvPr id="20" name="Rounded Rectangle 19"/>
            <p:cNvSpPr/>
            <p:nvPr/>
          </p:nvSpPr>
          <p:spPr bwMode="auto">
            <a:xfrm>
              <a:off x="1139825" y="4768850"/>
              <a:ext cx="6242050" cy="322263"/>
            </a:xfrm>
            <a:prstGeom prst="roundRect">
              <a:avLst/>
            </a:prstGeom>
            <a:ln/>
          </p:spPr>
          <p:style>
            <a:lnRef idx="1">
              <a:schemeClr val="accent1"/>
            </a:lnRef>
            <a:fillRef idx="2">
              <a:schemeClr val="accent1"/>
            </a:fillRef>
            <a:effectRef idx="1">
              <a:schemeClr val="accent1"/>
            </a:effectRef>
            <a:fontRef idx="minor">
              <a:schemeClr val="dk1"/>
            </a:fontRef>
          </p:style>
          <p:txBody>
            <a:bodyPr anchor="ctr"/>
            <a:lstStyle/>
            <a:p>
              <a:pPr algn="ctr" fontAlgn="auto">
                <a:spcBef>
                  <a:spcPts val="0"/>
                </a:spcBef>
                <a:spcAft>
                  <a:spcPts val="0"/>
                </a:spcAft>
                <a:defRPr/>
              </a:pPr>
              <a:r>
                <a:rPr lang="en-US" sz="1800" b="1" kern="0" dirty="0">
                  <a:solidFill>
                    <a:srgbClr val="000000"/>
                  </a:solidFill>
                  <a:latin typeface="Arial"/>
                </a:rPr>
                <a:t>On Demand Self-Service</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311" y="0"/>
            <a:ext cx="8229600" cy="792088"/>
          </a:xfrm>
        </p:spPr>
        <p:txBody>
          <a:bodyPr/>
          <a:lstStyle/>
          <a:p>
            <a:r>
              <a:rPr lang="en-GB" dirty="0" smtClean="0"/>
              <a:t>Basic Cloud Characteristics</a:t>
            </a:r>
            <a:endParaRPr lang="en-GB" dirty="0"/>
          </a:p>
        </p:txBody>
      </p:sp>
      <p:sp>
        <p:nvSpPr>
          <p:cNvPr id="3" name="Content Placeholder 2"/>
          <p:cNvSpPr>
            <a:spLocks noGrp="1"/>
          </p:cNvSpPr>
          <p:nvPr>
            <p:ph idx="1"/>
          </p:nvPr>
        </p:nvSpPr>
        <p:spPr>
          <a:xfrm>
            <a:off x="488311" y="908720"/>
            <a:ext cx="8229600" cy="4525963"/>
          </a:xfrm>
        </p:spPr>
        <p:txBody>
          <a:bodyPr>
            <a:normAutofit fontScale="92500" lnSpcReduction="20000"/>
          </a:bodyPr>
          <a:lstStyle/>
          <a:p>
            <a:pPr algn="just"/>
            <a:r>
              <a:rPr lang="en-US" sz="2800" dirty="0" smtClean="0"/>
              <a:t>The “</a:t>
            </a:r>
            <a:r>
              <a:rPr lang="en-US" sz="2800" b="1" dirty="0" smtClean="0"/>
              <a:t>no-need-to-know</a:t>
            </a:r>
            <a:r>
              <a:rPr lang="en-US" sz="2800" dirty="0" smtClean="0"/>
              <a:t>” in terms of the underlying details of infrastructure, applications interface with the infrastructure via the APIs.</a:t>
            </a:r>
          </a:p>
          <a:p>
            <a:pPr algn="just"/>
            <a:r>
              <a:rPr lang="en-US" sz="2800" dirty="0" smtClean="0"/>
              <a:t>The “</a:t>
            </a:r>
            <a:r>
              <a:rPr lang="en-US" sz="2800" b="1" dirty="0" smtClean="0"/>
              <a:t>flexibility and elasticity</a:t>
            </a:r>
            <a:r>
              <a:rPr lang="en-US" sz="2800" dirty="0" smtClean="0"/>
              <a:t>” allows these systems to scale up and down at will</a:t>
            </a:r>
          </a:p>
          <a:p>
            <a:pPr lvl="1" algn="just"/>
            <a:r>
              <a:rPr lang="en-US" sz="2400" dirty="0" err="1" smtClean="0"/>
              <a:t>utilising</a:t>
            </a:r>
            <a:r>
              <a:rPr lang="en-US" sz="2400" dirty="0" smtClean="0"/>
              <a:t> the resources of all kinds</a:t>
            </a:r>
          </a:p>
          <a:p>
            <a:pPr lvl="2" algn="just"/>
            <a:r>
              <a:rPr lang="en-US" sz="2000" dirty="0" smtClean="0"/>
              <a:t>CPU, storage, server capacity, load balancing, and databases</a:t>
            </a:r>
          </a:p>
          <a:p>
            <a:pPr algn="just"/>
            <a:r>
              <a:rPr lang="en-US" sz="2800" dirty="0" smtClean="0"/>
              <a:t>The “</a:t>
            </a:r>
            <a:r>
              <a:rPr lang="en-US" sz="2800" b="1" dirty="0" smtClean="0"/>
              <a:t>pay as much as used and needed</a:t>
            </a:r>
            <a:r>
              <a:rPr lang="en-US" sz="2800" dirty="0" smtClean="0"/>
              <a:t>” type of utility computing and the “</a:t>
            </a:r>
            <a:r>
              <a:rPr lang="en-US" sz="2800" b="1" dirty="0" smtClean="0"/>
              <a:t>always on!, anywhere and any place</a:t>
            </a:r>
            <a:r>
              <a:rPr lang="en-US" sz="2800" dirty="0" smtClean="0"/>
              <a:t>” type of network-based computing.</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533" y="49629"/>
            <a:ext cx="8229600" cy="850106"/>
          </a:xfrm>
        </p:spPr>
        <p:txBody>
          <a:bodyPr/>
          <a:lstStyle/>
          <a:p>
            <a:r>
              <a:rPr lang="en-GB" dirty="0" smtClean="0"/>
              <a:t>Cloud Service Model</a:t>
            </a:r>
            <a:endParaRPr lang="en-GB" dirty="0"/>
          </a:p>
        </p:txBody>
      </p:sp>
      <p:grpSp>
        <p:nvGrpSpPr>
          <p:cNvPr id="10" name="Group 9"/>
          <p:cNvGrpSpPr/>
          <p:nvPr/>
        </p:nvGrpSpPr>
        <p:grpSpPr>
          <a:xfrm>
            <a:off x="179512" y="899735"/>
            <a:ext cx="8688263" cy="5409585"/>
            <a:chOff x="1447800" y="1066800"/>
            <a:chExt cx="7419975" cy="5267325"/>
          </a:xfrm>
        </p:grpSpPr>
        <p:sp>
          <p:nvSpPr>
            <p:cNvPr id="4" name="Rounded Rectangle 3"/>
            <p:cNvSpPr/>
            <p:nvPr/>
          </p:nvSpPr>
          <p:spPr bwMode="auto">
            <a:xfrm>
              <a:off x="14478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Software as a Service (</a:t>
              </a:r>
              <a:r>
                <a:rPr lang="en-US" sz="1800" kern="0" dirty="0" err="1">
                  <a:solidFill>
                    <a:srgbClr val="FFFFFF"/>
                  </a:solidFill>
                  <a:latin typeface="Arial"/>
                  <a:ea typeface="+mn-ea"/>
                </a:rPr>
                <a:t>SaaS</a:t>
              </a:r>
              <a:r>
                <a:rPr lang="en-US" sz="1800" kern="0" dirty="0">
                  <a:solidFill>
                    <a:srgbClr val="FFFFFF"/>
                  </a:solidFill>
                  <a:latin typeface="Arial"/>
                  <a:ea typeface="+mn-ea"/>
                </a:rPr>
                <a:t>)</a:t>
              </a:r>
            </a:p>
          </p:txBody>
        </p:sp>
        <p:sp>
          <p:nvSpPr>
            <p:cNvPr id="5" name="Rounded Rectangle 4"/>
            <p:cNvSpPr/>
            <p:nvPr/>
          </p:nvSpPr>
          <p:spPr bwMode="auto">
            <a:xfrm>
              <a:off x="4117975"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Platform as a Service (</a:t>
              </a:r>
              <a:r>
                <a:rPr lang="en-US" sz="1800" kern="0" dirty="0" err="1">
                  <a:solidFill>
                    <a:srgbClr val="FFFFFF"/>
                  </a:solidFill>
                  <a:latin typeface="Arial"/>
                  <a:ea typeface="+mn-ea"/>
                </a:rPr>
                <a:t>PaaS</a:t>
              </a:r>
              <a:r>
                <a:rPr lang="en-US" sz="1800" kern="0" dirty="0">
                  <a:solidFill>
                    <a:srgbClr val="FFFFFF"/>
                  </a:solidFill>
                  <a:latin typeface="Arial"/>
                  <a:ea typeface="+mn-ea"/>
                </a:rPr>
                <a:t>)</a:t>
              </a:r>
            </a:p>
          </p:txBody>
        </p:sp>
        <p:sp>
          <p:nvSpPr>
            <p:cNvPr id="6" name="Rounded Rectangle 5"/>
            <p:cNvSpPr/>
            <p:nvPr/>
          </p:nvSpPr>
          <p:spPr bwMode="auto">
            <a:xfrm>
              <a:off x="6705600" y="1066800"/>
              <a:ext cx="2162175" cy="609600"/>
            </a:xfrm>
            <a:prstGeom prst="roundRect">
              <a:avLst/>
            </a:prstGeom>
            <a:solidFill>
              <a:srgbClr val="2D2D8A"/>
            </a:solidFill>
            <a:ln w="25400" cap="flat" cmpd="sng" algn="ctr">
              <a:solidFill>
                <a:srgbClr val="2D2D8A">
                  <a:shade val="50000"/>
                </a:srgbClr>
              </a:solidFill>
              <a:prstDash val="solid"/>
            </a:ln>
            <a:effectLst/>
          </p:spPr>
          <p:txBody>
            <a:bodyPr anchor="ctr"/>
            <a:lstStyle/>
            <a:p>
              <a:pPr algn="ctr" fontAlgn="auto">
                <a:spcBef>
                  <a:spcPts val="0"/>
                </a:spcBef>
                <a:spcAft>
                  <a:spcPts val="0"/>
                </a:spcAft>
                <a:defRPr/>
              </a:pPr>
              <a:r>
                <a:rPr lang="en-US" sz="1800" kern="0" dirty="0">
                  <a:solidFill>
                    <a:srgbClr val="FFFFFF"/>
                  </a:solidFill>
                  <a:latin typeface="Arial"/>
                  <a:ea typeface="+mn-ea"/>
                </a:rPr>
                <a:t>Infrastructure as a Service (</a:t>
              </a:r>
              <a:r>
                <a:rPr lang="en-US" sz="1800" kern="0" dirty="0" err="1">
                  <a:solidFill>
                    <a:srgbClr val="FFFFFF"/>
                  </a:solidFill>
                  <a:latin typeface="Arial"/>
                  <a:ea typeface="+mn-ea"/>
                </a:rPr>
                <a:t>IaaS</a:t>
              </a:r>
              <a:r>
                <a:rPr lang="en-US" sz="1800" kern="0" dirty="0">
                  <a:solidFill>
                    <a:srgbClr val="FFFFFF"/>
                  </a:solidFill>
                  <a:latin typeface="Arial"/>
                  <a:ea typeface="+mn-ea"/>
                </a:rPr>
                <a:t>)</a:t>
              </a:r>
            </a:p>
          </p:txBody>
        </p:sp>
        <p:pic>
          <p:nvPicPr>
            <p:cNvPr id="7" name="Picture 9"/>
            <p:cNvPicPr>
              <a:picLocks noChangeAspect="1" noChangeArrowheads="1"/>
            </p:cNvPicPr>
            <p:nvPr/>
          </p:nvPicPr>
          <p:blipFill>
            <a:blip r:embed="rId3" cstate="print"/>
            <a:srcRect/>
            <a:stretch>
              <a:fillRect/>
            </a:stretch>
          </p:blipFill>
          <p:spPr bwMode="auto">
            <a:xfrm>
              <a:off x="2147888" y="4876800"/>
              <a:ext cx="6157912" cy="1457325"/>
            </a:xfrm>
            <a:prstGeom prst="rect">
              <a:avLst/>
            </a:prstGeom>
            <a:ln/>
          </p:spPr>
          <p:style>
            <a:lnRef idx="1">
              <a:schemeClr val="dk1"/>
            </a:lnRef>
            <a:fillRef idx="2">
              <a:schemeClr val="dk1"/>
            </a:fillRef>
            <a:effectRef idx="1">
              <a:schemeClr val="dk1"/>
            </a:effectRef>
            <a:fontRef idx="minor">
              <a:schemeClr val="dk1"/>
            </a:fontRef>
          </p:style>
        </p:pic>
        <p:pic>
          <p:nvPicPr>
            <p:cNvPr id="8" name="Picture 10"/>
            <p:cNvPicPr>
              <a:picLocks noChangeAspect="1" noChangeArrowheads="1"/>
            </p:cNvPicPr>
            <p:nvPr/>
          </p:nvPicPr>
          <p:blipFill>
            <a:blip r:embed="rId4" cstate="print"/>
            <a:srcRect/>
            <a:stretch>
              <a:fillRect/>
            </a:stretch>
          </p:blipFill>
          <p:spPr bwMode="auto">
            <a:xfrm>
              <a:off x="2136775" y="3200400"/>
              <a:ext cx="6157913" cy="1447800"/>
            </a:xfrm>
            <a:prstGeom prst="rect">
              <a:avLst/>
            </a:prstGeom>
            <a:ln/>
          </p:spPr>
          <p:style>
            <a:lnRef idx="1">
              <a:schemeClr val="dk1"/>
            </a:lnRef>
            <a:fillRef idx="2">
              <a:schemeClr val="dk1"/>
            </a:fillRef>
            <a:effectRef idx="1">
              <a:schemeClr val="dk1"/>
            </a:effectRef>
            <a:fontRef idx="minor">
              <a:schemeClr val="dk1"/>
            </a:fontRef>
          </p:style>
        </p:pic>
        <p:pic>
          <p:nvPicPr>
            <p:cNvPr id="9" name="Picture 11"/>
            <p:cNvPicPr>
              <a:picLocks noChangeAspect="1" noChangeArrowheads="1"/>
            </p:cNvPicPr>
            <p:nvPr/>
          </p:nvPicPr>
          <p:blipFill>
            <a:blip r:embed="rId5" cstate="print"/>
            <a:srcRect/>
            <a:stretch>
              <a:fillRect/>
            </a:stretch>
          </p:blipFill>
          <p:spPr bwMode="auto">
            <a:xfrm>
              <a:off x="2147888" y="1828800"/>
              <a:ext cx="6157912" cy="1219200"/>
            </a:xfrm>
            <a:prstGeom prst="rect">
              <a:avLst/>
            </a:prstGeom>
            <a:ln/>
          </p:spPr>
          <p:style>
            <a:lnRef idx="1">
              <a:schemeClr val="dk1"/>
            </a:lnRef>
            <a:fillRef idx="2">
              <a:schemeClr val="dk1"/>
            </a:fillRef>
            <a:effectRef idx="1">
              <a:schemeClr val="dk1"/>
            </a:effectRef>
            <a:fontRef idx="minor">
              <a:schemeClr val="dk1"/>
            </a:fontRef>
          </p:style>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7222" y="49640"/>
            <a:ext cx="8229600" cy="625610"/>
          </a:xfrm>
        </p:spPr>
        <p:txBody>
          <a:bodyPr>
            <a:normAutofit fontScale="90000"/>
          </a:bodyPr>
          <a:lstStyle/>
          <a:p>
            <a:r>
              <a:rPr lang="en-GB" dirty="0" smtClean="0"/>
              <a:t>Cloud Computing Service Layer</a:t>
            </a:r>
            <a:endParaRPr lang="en-GB" dirty="0"/>
          </a:p>
        </p:txBody>
      </p:sp>
      <p:grpSp>
        <p:nvGrpSpPr>
          <p:cNvPr id="22" name="Group 21"/>
          <p:cNvGrpSpPr/>
          <p:nvPr/>
        </p:nvGrpSpPr>
        <p:grpSpPr>
          <a:xfrm>
            <a:off x="-152400" y="620688"/>
            <a:ext cx="8915400" cy="5112568"/>
            <a:chOff x="-152400" y="1447800"/>
            <a:chExt cx="8915400" cy="4114800"/>
          </a:xfrm>
        </p:grpSpPr>
        <p:grpSp>
          <p:nvGrpSpPr>
            <p:cNvPr id="4" name="Group 32"/>
            <p:cNvGrpSpPr>
              <a:grpSpLocks/>
            </p:cNvGrpSpPr>
            <p:nvPr/>
          </p:nvGrpSpPr>
          <p:grpSpPr bwMode="auto">
            <a:xfrm>
              <a:off x="2438400" y="1447800"/>
              <a:ext cx="6324600" cy="4114800"/>
              <a:chOff x="1488" y="1296"/>
              <a:chExt cx="3696" cy="2592"/>
            </a:xfrm>
          </p:grpSpPr>
          <p:sp>
            <p:nvSpPr>
              <p:cNvPr id="5" name="Rectangle 7"/>
              <p:cNvSpPr>
                <a:spLocks noChangeArrowheads="1"/>
              </p:cNvSpPr>
              <p:nvPr/>
            </p:nvSpPr>
            <p:spPr bwMode="auto">
              <a:xfrm>
                <a:off x="1488" y="1296"/>
                <a:ext cx="3696" cy="432"/>
              </a:xfrm>
              <a:prstGeom prst="rect">
                <a:avLst/>
              </a:prstGeom>
              <a:gradFill rotWithShape="1">
                <a:gsLst>
                  <a:gs pos="0">
                    <a:srgbClr val="EB2D4D">
                      <a:alpha val="39998"/>
                    </a:srgbClr>
                  </a:gs>
                  <a:gs pos="100000">
                    <a:srgbClr val="E943C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Services</a:t>
                </a:r>
              </a:p>
            </p:txBody>
          </p:sp>
          <p:sp>
            <p:nvSpPr>
              <p:cNvPr id="6" name="Rectangle 8"/>
              <p:cNvSpPr>
                <a:spLocks noChangeArrowheads="1"/>
              </p:cNvSpPr>
              <p:nvPr/>
            </p:nvSpPr>
            <p:spPr bwMode="auto">
              <a:xfrm>
                <a:off x="1488" y="1728"/>
                <a:ext cx="3696" cy="432"/>
              </a:xfrm>
              <a:prstGeom prst="rect">
                <a:avLst/>
              </a:prstGeom>
              <a:gradFill rotWithShape="1">
                <a:gsLst>
                  <a:gs pos="0">
                    <a:srgbClr val="E943C9">
                      <a:alpha val="39998"/>
                    </a:srgbClr>
                  </a:gs>
                  <a:gs pos="100000">
                    <a:srgbClr val="523EEA">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Application</a:t>
                </a:r>
              </a:p>
            </p:txBody>
          </p:sp>
          <p:sp>
            <p:nvSpPr>
              <p:cNvPr id="7" name="Rectangle 9"/>
              <p:cNvSpPr>
                <a:spLocks noChangeArrowheads="1"/>
              </p:cNvSpPr>
              <p:nvPr/>
            </p:nvSpPr>
            <p:spPr bwMode="auto">
              <a:xfrm>
                <a:off x="1488" y="2160"/>
                <a:ext cx="3696" cy="432"/>
              </a:xfrm>
              <a:prstGeom prst="rect">
                <a:avLst/>
              </a:prstGeom>
              <a:gradFill rotWithShape="1">
                <a:gsLst>
                  <a:gs pos="0">
                    <a:srgbClr val="523EEA">
                      <a:alpha val="39998"/>
                    </a:srgbClr>
                  </a:gs>
                  <a:gs pos="100000">
                    <a:srgbClr val="2DCADF">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Development</a:t>
                </a:r>
              </a:p>
            </p:txBody>
          </p:sp>
          <p:sp>
            <p:nvSpPr>
              <p:cNvPr id="8" name="Rectangle 10"/>
              <p:cNvSpPr>
                <a:spLocks noChangeArrowheads="1"/>
              </p:cNvSpPr>
              <p:nvPr/>
            </p:nvSpPr>
            <p:spPr bwMode="auto">
              <a:xfrm>
                <a:off x="1488" y="2592"/>
                <a:ext cx="3696" cy="432"/>
              </a:xfrm>
              <a:prstGeom prst="rect">
                <a:avLst/>
              </a:prstGeom>
              <a:gradFill rotWithShape="1">
                <a:gsLst>
                  <a:gs pos="0">
                    <a:srgbClr val="2DCADF">
                      <a:alpha val="39998"/>
                    </a:srgbClr>
                  </a:gs>
                  <a:gs pos="100000">
                    <a:srgbClr val="1BC748">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Platform</a:t>
                </a:r>
              </a:p>
            </p:txBody>
          </p:sp>
          <p:sp>
            <p:nvSpPr>
              <p:cNvPr id="9" name="Rectangle 11"/>
              <p:cNvSpPr>
                <a:spLocks noChangeArrowheads="1"/>
              </p:cNvSpPr>
              <p:nvPr/>
            </p:nvSpPr>
            <p:spPr bwMode="auto">
              <a:xfrm>
                <a:off x="1488" y="3024"/>
                <a:ext cx="3696" cy="432"/>
              </a:xfrm>
              <a:prstGeom prst="rect">
                <a:avLst/>
              </a:prstGeom>
              <a:gradFill rotWithShape="1">
                <a:gsLst>
                  <a:gs pos="0">
                    <a:srgbClr val="1BC748">
                      <a:alpha val="39998"/>
                    </a:srgbClr>
                  </a:gs>
                  <a:gs pos="100000">
                    <a:srgbClr val="EBE229">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Storage</a:t>
                </a:r>
              </a:p>
            </p:txBody>
          </p:sp>
          <p:sp>
            <p:nvSpPr>
              <p:cNvPr id="10" name="Rectangle 12"/>
              <p:cNvSpPr>
                <a:spLocks noChangeArrowheads="1"/>
              </p:cNvSpPr>
              <p:nvPr/>
            </p:nvSpPr>
            <p:spPr bwMode="auto">
              <a:xfrm>
                <a:off x="1488" y="3456"/>
                <a:ext cx="3696" cy="432"/>
              </a:xfrm>
              <a:prstGeom prst="rect">
                <a:avLst/>
              </a:prstGeom>
              <a:gradFill rotWithShape="1">
                <a:gsLst>
                  <a:gs pos="0">
                    <a:srgbClr val="EBE229">
                      <a:alpha val="39998"/>
                    </a:srgbClr>
                  </a:gs>
                  <a:gs pos="100000">
                    <a:srgbClr val="E95B1B">
                      <a:alpha val="39998"/>
                    </a:srgbClr>
                  </a:gs>
                </a:gsLst>
                <a:lin ang="5400000" scaled="1"/>
              </a:gradFill>
              <a:ln w="9525">
                <a:solidFill>
                  <a:schemeClr val="tx1"/>
                </a:solidFill>
                <a:miter lim="800000"/>
                <a:headEnd type="none" w="sm" len="sm"/>
                <a:tailEnd type="none" w="sm" len="sm"/>
              </a:ln>
            </p:spPr>
            <p:txBody>
              <a:bodyPr wrap="none" anchor="ctr"/>
              <a:lstStyle/>
              <a:p>
                <a:r>
                  <a:rPr lang="en-US" sz="2000" b="1"/>
                  <a:t>Hosting</a:t>
                </a:r>
              </a:p>
            </p:txBody>
          </p:sp>
          <p:sp>
            <p:nvSpPr>
              <p:cNvPr id="11" name="Rectangle 6"/>
              <p:cNvSpPr>
                <a:spLocks noChangeArrowheads="1"/>
              </p:cNvSpPr>
              <p:nvPr/>
            </p:nvSpPr>
            <p:spPr bwMode="auto">
              <a:xfrm>
                <a:off x="1488" y="1296"/>
                <a:ext cx="3696" cy="2592"/>
              </a:xfrm>
              <a:prstGeom prst="rect">
                <a:avLst/>
              </a:prstGeom>
              <a:noFill/>
              <a:ln w="19050">
                <a:solidFill>
                  <a:schemeClr val="tx1"/>
                </a:solidFill>
                <a:miter lim="800000"/>
                <a:headEnd type="none" w="sm" len="sm"/>
                <a:tailEnd type="none" w="sm" len="sm"/>
              </a:ln>
            </p:spPr>
            <p:txBody>
              <a:bodyPr wrap="none" anchor="ctr"/>
              <a:lstStyle/>
              <a:p>
                <a:endParaRPr lang="en-US"/>
              </a:p>
            </p:txBody>
          </p:sp>
        </p:grpSp>
        <p:sp>
          <p:nvSpPr>
            <p:cNvPr id="12" name="Text Box 21"/>
            <p:cNvSpPr txBox="1">
              <a:spLocks noChangeArrowheads="1"/>
            </p:cNvSpPr>
            <p:nvPr/>
          </p:nvSpPr>
          <p:spPr bwMode="auto">
            <a:xfrm>
              <a:off x="4343400" y="1447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dirty="0"/>
                <a:t>Services – Complete business services such as PayPal, OpenID, OAuth, Google Maps, Alexa</a:t>
              </a:r>
            </a:p>
          </p:txBody>
        </p:sp>
        <p:sp>
          <p:nvSpPr>
            <p:cNvPr id="13" name="Text Box 2"/>
            <p:cNvSpPr txBox="1">
              <a:spLocks noChangeArrowheads="1"/>
            </p:cNvSpPr>
            <p:nvPr/>
          </p:nvSpPr>
          <p:spPr bwMode="auto">
            <a:xfrm>
              <a:off x="251520" y="2133600"/>
              <a:ext cx="1882080" cy="701675"/>
            </a:xfrm>
            <a:prstGeom prst="rect">
              <a:avLst/>
            </a:prstGeom>
            <a:noFill/>
            <a:ln w="9525">
              <a:noFill/>
              <a:miter lim="800000"/>
              <a:headEnd type="none" w="sm" len="sm"/>
              <a:tailEnd type="none" w="sm" len="sm"/>
            </a:ln>
          </p:spPr>
          <p:txBody>
            <a:bodyPr wrap="square">
              <a:spAutoFit/>
            </a:bodyPr>
            <a:lstStyle/>
            <a:p>
              <a:pPr algn="r"/>
              <a:r>
                <a:rPr lang="en-US" sz="2000" b="1" dirty="0">
                  <a:solidFill>
                    <a:schemeClr val="accent2"/>
                  </a:solidFill>
                </a:rPr>
                <a:t>Application</a:t>
              </a:r>
            </a:p>
            <a:p>
              <a:pPr algn="r"/>
              <a:r>
                <a:rPr lang="en-US" sz="2000" b="1" dirty="0">
                  <a:solidFill>
                    <a:schemeClr val="accent2"/>
                  </a:solidFill>
                </a:rPr>
                <a:t>Focused </a:t>
              </a:r>
            </a:p>
          </p:txBody>
        </p:sp>
        <p:sp>
          <p:nvSpPr>
            <p:cNvPr id="14" name="Text Box 3"/>
            <p:cNvSpPr txBox="1">
              <a:spLocks noChangeArrowheads="1"/>
            </p:cNvSpPr>
            <p:nvPr/>
          </p:nvSpPr>
          <p:spPr bwMode="auto">
            <a:xfrm>
              <a:off x="-152400" y="4267200"/>
              <a:ext cx="2133600" cy="708025"/>
            </a:xfrm>
            <a:prstGeom prst="rect">
              <a:avLst/>
            </a:prstGeom>
            <a:noFill/>
            <a:ln w="9525">
              <a:noFill/>
              <a:miter lim="800000"/>
              <a:headEnd type="none" w="sm" len="sm"/>
              <a:tailEnd type="none" w="sm" len="sm"/>
            </a:ln>
          </p:spPr>
          <p:txBody>
            <a:bodyPr>
              <a:spAutoFit/>
            </a:bodyPr>
            <a:lstStyle/>
            <a:p>
              <a:pPr algn="r"/>
              <a:r>
                <a:rPr lang="en-US" sz="2000" b="1">
                  <a:solidFill>
                    <a:srgbClr val="663300"/>
                  </a:solidFill>
                </a:rPr>
                <a:t>Infrastructure</a:t>
              </a:r>
            </a:p>
            <a:p>
              <a:pPr algn="r"/>
              <a:r>
                <a:rPr lang="en-US" sz="2000" b="1">
                  <a:solidFill>
                    <a:srgbClr val="663300"/>
                  </a:solidFill>
                </a:rPr>
                <a:t>Focused</a:t>
              </a:r>
            </a:p>
          </p:txBody>
        </p:sp>
        <p:sp>
          <p:nvSpPr>
            <p:cNvPr id="15" name="AutoShape 15"/>
            <p:cNvSpPr>
              <a:spLocks/>
            </p:cNvSpPr>
            <p:nvPr/>
          </p:nvSpPr>
          <p:spPr bwMode="auto">
            <a:xfrm flipH="1">
              <a:off x="2057400" y="1447800"/>
              <a:ext cx="304800" cy="2057400"/>
            </a:xfrm>
            <a:prstGeom prst="rightBrace">
              <a:avLst>
                <a:gd name="adj1" fmla="val 56250"/>
                <a:gd name="adj2" fmla="val 51616"/>
              </a:avLst>
            </a:prstGeom>
            <a:noFill/>
            <a:ln w="19050">
              <a:solidFill>
                <a:schemeClr val="accent2"/>
              </a:solidFill>
              <a:round/>
              <a:headEnd type="none" w="sm" len="sm"/>
              <a:tailEnd type="none" w="sm" len="sm"/>
            </a:ln>
          </p:spPr>
          <p:txBody>
            <a:bodyPr wrap="none" anchor="ctr"/>
            <a:lstStyle/>
            <a:p>
              <a:endParaRPr lang="en-US"/>
            </a:p>
          </p:txBody>
        </p:sp>
        <p:sp>
          <p:nvSpPr>
            <p:cNvPr id="16" name="AutoShape 16"/>
            <p:cNvSpPr>
              <a:spLocks/>
            </p:cNvSpPr>
            <p:nvPr/>
          </p:nvSpPr>
          <p:spPr bwMode="auto">
            <a:xfrm flipH="1">
              <a:off x="1981200" y="3505200"/>
              <a:ext cx="381000" cy="2057400"/>
            </a:xfrm>
            <a:prstGeom prst="rightBrace">
              <a:avLst>
                <a:gd name="adj1" fmla="val 58400"/>
                <a:gd name="adj2" fmla="val 51542"/>
              </a:avLst>
            </a:prstGeom>
            <a:noFill/>
            <a:ln w="19050">
              <a:solidFill>
                <a:srgbClr val="996633"/>
              </a:solidFill>
              <a:round/>
              <a:headEnd type="none" w="sm" len="sm"/>
              <a:tailEnd type="none" w="sm" len="sm"/>
            </a:ln>
          </p:spPr>
          <p:txBody>
            <a:bodyPr wrap="none" anchor="ctr"/>
            <a:lstStyle/>
            <a:p>
              <a:endParaRPr lang="en-US"/>
            </a:p>
          </p:txBody>
        </p:sp>
        <p:sp>
          <p:nvSpPr>
            <p:cNvPr id="17" name="Text Box 33"/>
            <p:cNvSpPr txBox="1">
              <a:spLocks noChangeArrowheads="1"/>
            </p:cNvSpPr>
            <p:nvPr/>
          </p:nvSpPr>
          <p:spPr bwMode="auto">
            <a:xfrm>
              <a:off x="4343400" y="21336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Application – Cloud based software that eliminates the need for local installation such as Google Apps, Microsoft Online</a:t>
              </a:r>
            </a:p>
          </p:txBody>
        </p:sp>
        <p:sp>
          <p:nvSpPr>
            <p:cNvPr id="18" name="Text Box 34"/>
            <p:cNvSpPr txBox="1">
              <a:spLocks noChangeArrowheads="1"/>
            </p:cNvSpPr>
            <p:nvPr/>
          </p:nvSpPr>
          <p:spPr bwMode="auto">
            <a:xfrm>
              <a:off x="4343400" y="41910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Storage – Data storage or cloud based  NAS such as CTERA, iDisk, CloudNAS</a:t>
              </a:r>
            </a:p>
          </p:txBody>
        </p:sp>
        <p:sp>
          <p:nvSpPr>
            <p:cNvPr id="19" name="Text Box 35"/>
            <p:cNvSpPr txBox="1">
              <a:spLocks noChangeArrowheads="1"/>
            </p:cNvSpPr>
            <p:nvPr/>
          </p:nvSpPr>
          <p:spPr bwMode="auto">
            <a:xfrm>
              <a:off x="4343400" y="2819400"/>
              <a:ext cx="4114800" cy="625475"/>
            </a:xfrm>
            <a:prstGeom prst="rect">
              <a:avLst/>
            </a:prstGeom>
            <a:noFill/>
            <a:ln w="9525">
              <a:noFill/>
              <a:miter lim="800000"/>
              <a:headEnd type="none" w="sm" len="sm"/>
              <a:tailEnd type="none" w="sm" len="sm"/>
            </a:ln>
          </p:spPr>
          <p:txBody>
            <a:bodyPr>
              <a:spAutoFit/>
            </a:bodyPr>
            <a:lstStyle/>
            <a:p>
              <a:pPr>
                <a:lnSpc>
                  <a:spcPts val="1400"/>
                </a:lnSpc>
              </a:pPr>
              <a:r>
                <a:rPr lang="en-US" sz="1200" b="1"/>
                <a:t>Development – Software development platforms used to build custom cloud based applications (PAAS &amp; SAAS) such as SalesForce</a:t>
              </a:r>
            </a:p>
          </p:txBody>
        </p:sp>
        <p:sp>
          <p:nvSpPr>
            <p:cNvPr id="20" name="Text Box 36"/>
            <p:cNvSpPr txBox="1">
              <a:spLocks noChangeArrowheads="1"/>
            </p:cNvSpPr>
            <p:nvPr/>
          </p:nvSpPr>
          <p:spPr bwMode="auto">
            <a:xfrm>
              <a:off x="4343400" y="35052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Platform – Cloud based platforms, typically provided using virtualization, such as Amazon ECC, Sun Grid</a:t>
              </a:r>
            </a:p>
          </p:txBody>
        </p:sp>
        <p:sp>
          <p:nvSpPr>
            <p:cNvPr id="21" name="Text Box 37"/>
            <p:cNvSpPr txBox="1">
              <a:spLocks noChangeArrowheads="1"/>
            </p:cNvSpPr>
            <p:nvPr/>
          </p:nvSpPr>
          <p:spPr bwMode="auto">
            <a:xfrm>
              <a:off x="4343400" y="4876800"/>
              <a:ext cx="4114800" cy="447675"/>
            </a:xfrm>
            <a:prstGeom prst="rect">
              <a:avLst/>
            </a:prstGeom>
            <a:noFill/>
            <a:ln w="9525">
              <a:noFill/>
              <a:miter lim="800000"/>
              <a:headEnd type="none" w="sm" len="sm"/>
              <a:tailEnd type="none" w="sm" len="sm"/>
            </a:ln>
          </p:spPr>
          <p:txBody>
            <a:bodyPr>
              <a:spAutoFit/>
            </a:bodyPr>
            <a:lstStyle/>
            <a:p>
              <a:pPr>
                <a:lnSpc>
                  <a:spcPts val="1400"/>
                </a:lnSpc>
              </a:pPr>
              <a:r>
                <a:rPr lang="en-US" sz="1200" b="1"/>
                <a:t>Hosting – Physical data centers such as those run by IBM, HP, NaviSite, etc.</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423" y="75603"/>
            <a:ext cx="8229600" cy="706090"/>
          </a:xfrm>
        </p:spPr>
        <p:txBody>
          <a:bodyPr>
            <a:normAutofit fontScale="90000"/>
          </a:bodyPr>
          <a:lstStyle/>
          <a:p>
            <a:r>
              <a:rPr lang="en-GB" dirty="0" smtClean="0"/>
              <a:t>Virtualization</a:t>
            </a:r>
            <a:endParaRPr lang="en-GB" dirty="0"/>
          </a:p>
        </p:txBody>
      </p:sp>
      <p:sp>
        <p:nvSpPr>
          <p:cNvPr id="3" name="Content Placeholder 2"/>
          <p:cNvSpPr>
            <a:spLocks noGrp="1"/>
          </p:cNvSpPr>
          <p:nvPr>
            <p:ph idx="1"/>
          </p:nvPr>
        </p:nvSpPr>
        <p:spPr>
          <a:xfrm>
            <a:off x="467544" y="800288"/>
            <a:ext cx="8229600" cy="4525963"/>
          </a:xfrm>
        </p:spPr>
        <p:txBody>
          <a:bodyPr>
            <a:normAutofit lnSpcReduction="10000"/>
          </a:bodyPr>
          <a:lstStyle/>
          <a:p>
            <a:pPr algn="just"/>
            <a:r>
              <a:rPr lang="en-US" sz="2400" dirty="0" smtClean="0"/>
              <a:t>Virtual workspaces: </a:t>
            </a:r>
          </a:p>
          <a:p>
            <a:pPr lvl="1" algn="just"/>
            <a:r>
              <a:rPr lang="en-US" sz="2000" dirty="0" smtClean="0"/>
              <a:t>An abstraction of an execution environment that can be made dynamically available to authorized clients by using well-defined protocols, </a:t>
            </a:r>
          </a:p>
          <a:p>
            <a:pPr lvl="1" algn="just"/>
            <a:r>
              <a:rPr lang="en-US" sz="2000" dirty="0" smtClean="0"/>
              <a:t>Resource quota (e.g. CPU, memory share),</a:t>
            </a:r>
          </a:p>
          <a:p>
            <a:pPr lvl="1" algn="just"/>
            <a:r>
              <a:rPr lang="en-US" sz="2000" dirty="0" smtClean="0"/>
              <a:t>Software configuration (e.g. O/S, provided services). </a:t>
            </a:r>
          </a:p>
          <a:p>
            <a:pPr algn="just"/>
            <a:r>
              <a:rPr lang="en-US" sz="2400" dirty="0" smtClean="0"/>
              <a:t>Implement on Virtual Machines (VMs): </a:t>
            </a:r>
          </a:p>
          <a:p>
            <a:pPr lvl="1" algn="just"/>
            <a:r>
              <a:rPr lang="en-US" sz="2000" dirty="0" smtClean="0"/>
              <a:t>Abstraction of a physical host machine,</a:t>
            </a:r>
          </a:p>
          <a:p>
            <a:pPr lvl="1" algn="just"/>
            <a:r>
              <a:rPr lang="en-US" sz="2000" dirty="0" smtClean="0"/>
              <a:t>Hypervisor intercepts and emulates instructions from VMs, and allows management of VMs,</a:t>
            </a:r>
          </a:p>
          <a:p>
            <a:pPr lvl="1" algn="just"/>
            <a:r>
              <a:rPr lang="en-US" sz="2000" dirty="0" err="1" smtClean="0"/>
              <a:t>VMWare</a:t>
            </a:r>
            <a:r>
              <a:rPr lang="en-US" sz="2000" dirty="0" smtClean="0"/>
              <a:t>, </a:t>
            </a:r>
            <a:r>
              <a:rPr lang="en-US" sz="2000" dirty="0" err="1" smtClean="0"/>
              <a:t>Xen</a:t>
            </a:r>
            <a:r>
              <a:rPr lang="en-US" sz="2000" dirty="0" smtClean="0"/>
              <a:t>, etc.</a:t>
            </a:r>
          </a:p>
          <a:p>
            <a:pPr algn="just"/>
            <a:r>
              <a:rPr lang="en-US" sz="2400" dirty="0" smtClean="0"/>
              <a:t>Provide infrastructure API:</a:t>
            </a:r>
          </a:p>
          <a:p>
            <a:pPr lvl="1" algn="just"/>
            <a:r>
              <a:rPr lang="en-US" sz="2000" dirty="0" smtClean="0"/>
              <a:t>Plug-ins to hardware/support structures</a:t>
            </a:r>
            <a:endParaRPr lang="en-GB" dirty="0"/>
          </a:p>
        </p:txBody>
      </p:sp>
      <p:grpSp>
        <p:nvGrpSpPr>
          <p:cNvPr id="4" name="Group 23"/>
          <p:cNvGrpSpPr>
            <a:grpSpLocks/>
          </p:cNvGrpSpPr>
          <p:nvPr/>
        </p:nvGrpSpPr>
        <p:grpSpPr bwMode="auto">
          <a:xfrm>
            <a:off x="6794026" y="4077072"/>
            <a:ext cx="1879600" cy="1671637"/>
            <a:chOff x="5638800" y="1676400"/>
            <a:chExt cx="2975327" cy="2615193"/>
          </a:xfrm>
        </p:grpSpPr>
        <p:sp>
          <p:nvSpPr>
            <p:cNvPr id="5" name="Rounded Rectangle 12"/>
            <p:cNvSpPr>
              <a:spLocks noChangeArrowheads="1"/>
            </p:cNvSpPr>
            <p:nvPr/>
          </p:nvSpPr>
          <p:spPr bwMode="auto">
            <a:xfrm>
              <a:off x="5638800" y="3276600"/>
              <a:ext cx="2895600" cy="457200"/>
            </a:xfrm>
            <a:prstGeom prst="roundRect">
              <a:avLst>
                <a:gd name="adj" fmla="val 16667"/>
              </a:avLst>
            </a:prstGeom>
            <a:solidFill>
              <a:srgbClr val="FFCC99"/>
            </a:solidFill>
            <a:ln w="9525">
              <a:solidFill>
                <a:schemeClr val="bg2"/>
              </a:solidFill>
              <a:round/>
              <a:headEnd/>
              <a:tailEnd/>
            </a:ln>
          </p:spPr>
          <p:txBody>
            <a:bodyPr anchor="ctr"/>
            <a:lstStyle/>
            <a:p>
              <a:pPr algn="ctr"/>
              <a:r>
                <a:rPr lang="en-US" sz="1400">
                  <a:solidFill>
                    <a:srgbClr val="C00000"/>
                  </a:solidFill>
                </a:rPr>
                <a:t>Hardware</a:t>
              </a:r>
            </a:p>
          </p:txBody>
        </p:sp>
        <p:sp>
          <p:nvSpPr>
            <p:cNvPr id="6" name="Rounded Rectangle 13"/>
            <p:cNvSpPr>
              <a:spLocks noChangeArrowheads="1"/>
            </p:cNvSpPr>
            <p:nvPr/>
          </p:nvSpPr>
          <p:spPr bwMode="auto">
            <a:xfrm>
              <a:off x="56388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7" name="Rounded Rectangle 14"/>
            <p:cNvSpPr>
              <a:spLocks noChangeArrowheads="1"/>
            </p:cNvSpPr>
            <p:nvPr/>
          </p:nvSpPr>
          <p:spPr bwMode="auto">
            <a:xfrm>
              <a:off x="5638800" y="1676400"/>
              <a:ext cx="914400" cy="457201"/>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8" name="Rounded Rectangle 15"/>
            <p:cNvSpPr>
              <a:spLocks noChangeArrowheads="1"/>
            </p:cNvSpPr>
            <p:nvPr/>
          </p:nvSpPr>
          <p:spPr bwMode="auto">
            <a:xfrm>
              <a:off x="66294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9" name="Rounded Rectangle 16"/>
            <p:cNvSpPr>
              <a:spLocks noChangeArrowheads="1"/>
            </p:cNvSpPr>
            <p:nvPr/>
          </p:nvSpPr>
          <p:spPr bwMode="auto">
            <a:xfrm>
              <a:off x="7620000" y="1676400"/>
              <a:ext cx="914400" cy="457200"/>
            </a:xfrm>
            <a:prstGeom prst="roundRect">
              <a:avLst>
                <a:gd name="adj" fmla="val 16667"/>
              </a:avLst>
            </a:prstGeom>
            <a:solidFill>
              <a:schemeClr val="accent1"/>
            </a:solidFill>
            <a:ln w="9525">
              <a:solidFill>
                <a:schemeClr val="bg2"/>
              </a:solidFill>
              <a:round/>
              <a:headEnd/>
              <a:tailEnd/>
            </a:ln>
          </p:spPr>
          <p:txBody>
            <a:bodyPr anchor="ctr"/>
            <a:lstStyle/>
            <a:p>
              <a:pPr algn="ctr"/>
              <a:r>
                <a:rPr lang="en-US" sz="1400">
                  <a:solidFill>
                    <a:srgbClr val="C00000"/>
                  </a:solidFill>
                </a:rPr>
                <a:t>App</a:t>
              </a:r>
            </a:p>
          </p:txBody>
        </p:sp>
        <p:sp>
          <p:nvSpPr>
            <p:cNvPr id="10" name="Rounded Rectangle 17"/>
            <p:cNvSpPr>
              <a:spLocks noChangeArrowheads="1"/>
            </p:cNvSpPr>
            <p:nvPr/>
          </p:nvSpPr>
          <p:spPr bwMode="auto">
            <a:xfrm>
              <a:off x="5638800" y="2743200"/>
              <a:ext cx="2895600" cy="457200"/>
            </a:xfrm>
            <a:prstGeom prst="roundRect">
              <a:avLst>
                <a:gd name="adj" fmla="val 16667"/>
              </a:avLst>
            </a:prstGeom>
            <a:solidFill>
              <a:srgbClr val="CC99FF"/>
            </a:solidFill>
            <a:ln w="9525">
              <a:solidFill>
                <a:schemeClr val="bg2"/>
              </a:solidFill>
              <a:round/>
              <a:headEnd/>
              <a:tailEnd/>
            </a:ln>
          </p:spPr>
          <p:txBody>
            <a:bodyPr anchor="ctr"/>
            <a:lstStyle/>
            <a:p>
              <a:pPr algn="ctr"/>
              <a:r>
                <a:rPr lang="en-US" sz="1400" dirty="0">
                  <a:solidFill>
                    <a:srgbClr val="C00000"/>
                  </a:solidFill>
                </a:rPr>
                <a:t>Hypervisor</a:t>
              </a:r>
            </a:p>
          </p:txBody>
        </p:sp>
        <p:sp>
          <p:nvSpPr>
            <p:cNvPr id="11" name="Rounded Rectangle 18"/>
            <p:cNvSpPr>
              <a:spLocks noChangeArrowheads="1"/>
            </p:cNvSpPr>
            <p:nvPr/>
          </p:nvSpPr>
          <p:spPr bwMode="auto">
            <a:xfrm>
              <a:off x="66294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dirty="0">
                  <a:solidFill>
                    <a:srgbClr val="C00000"/>
                  </a:solidFill>
                </a:rPr>
                <a:t>OS</a:t>
              </a:r>
            </a:p>
          </p:txBody>
        </p:sp>
        <p:sp>
          <p:nvSpPr>
            <p:cNvPr id="12" name="Rounded Rectangle 19"/>
            <p:cNvSpPr>
              <a:spLocks noChangeArrowheads="1"/>
            </p:cNvSpPr>
            <p:nvPr/>
          </p:nvSpPr>
          <p:spPr bwMode="auto">
            <a:xfrm>
              <a:off x="7620000" y="2209800"/>
              <a:ext cx="914400" cy="457200"/>
            </a:xfrm>
            <a:prstGeom prst="roundRect">
              <a:avLst>
                <a:gd name="adj" fmla="val 16667"/>
              </a:avLst>
            </a:prstGeom>
            <a:solidFill>
              <a:srgbClr val="CCFF99"/>
            </a:solidFill>
            <a:ln w="9525">
              <a:solidFill>
                <a:schemeClr val="bg2"/>
              </a:solidFill>
              <a:round/>
              <a:headEnd/>
              <a:tailEnd/>
            </a:ln>
          </p:spPr>
          <p:txBody>
            <a:bodyPr anchor="ctr"/>
            <a:lstStyle/>
            <a:p>
              <a:pPr algn="ctr"/>
              <a:r>
                <a:rPr lang="en-US" sz="1400">
                  <a:solidFill>
                    <a:srgbClr val="C00000"/>
                  </a:solidFill>
                </a:rPr>
                <a:t>OS</a:t>
              </a:r>
            </a:p>
          </p:txBody>
        </p:sp>
        <p:sp>
          <p:nvSpPr>
            <p:cNvPr id="13" name="TextBox 21"/>
            <p:cNvSpPr txBox="1">
              <a:spLocks noChangeArrowheads="1"/>
            </p:cNvSpPr>
            <p:nvPr/>
          </p:nvSpPr>
          <p:spPr bwMode="auto">
            <a:xfrm>
              <a:off x="5999309" y="3810001"/>
              <a:ext cx="2614818" cy="481592"/>
            </a:xfrm>
            <a:prstGeom prst="rect">
              <a:avLst/>
            </a:prstGeom>
            <a:noFill/>
            <a:ln w="9525">
              <a:noFill/>
              <a:miter lim="800000"/>
              <a:headEnd/>
              <a:tailEnd/>
            </a:ln>
          </p:spPr>
          <p:txBody>
            <a:bodyPr wrap="none">
              <a:spAutoFit/>
            </a:bodyPr>
            <a:lstStyle/>
            <a:p>
              <a:r>
                <a:rPr lang="en-US" sz="1400">
                  <a:solidFill>
                    <a:srgbClr val="C00000"/>
                  </a:solidFill>
                </a:rPr>
                <a:t>Virtualized Stack</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smtClean="0"/>
              <a:t>Virtualization Advantages</a:t>
            </a:r>
            <a:endParaRPr lang="en-GB" dirty="0"/>
          </a:p>
        </p:txBody>
      </p:sp>
      <p:sp>
        <p:nvSpPr>
          <p:cNvPr id="3" name="Content Placeholder 2"/>
          <p:cNvSpPr>
            <a:spLocks noGrp="1"/>
          </p:cNvSpPr>
          <p:nvPr>
            <p:ph idx="1"/>
          </p:nvPr>
        </p:nvSpPr>
        <p:spPr>
          <a:xfrm>
            <a:off x="439323" y="980728"/>
            <a:ext cx="8229600" cy="4525963"/>
          </a:xfrm>
        </p:spPr>
        <p:txBody>
          <a:bodyPr>
            <a:normAutofit fontScale="92500" lnSpcReduction="20000"/>
          </a:bodyPr>
          <a:lstStyle/>
          <a:p>
            <a:r>
              <a:rPr lang="en-US" sz="2800" dirty="0" smtClean="0"/>
              <a:t>Advantages of virtual machines:</a:t>
            </a:r>
          </a:p>
          <a:p>
            <a:pPr lvl="1" algn="just"/>
            <a:r>
              <a:rPr lang="en-US" sz="2400" dirty="0" smtClean="0"/>
              <a:t>Run operating systems where the physical hardware is unavailable,</a:t>
            </a:r>
          </a:p>
          <a:p>
            <a:pPr lvl="1" algn="just"/>
            <a:r>
              <a:rPr lang="en-US" sz="2400" dirty="0" smtClean="0"/>
              <a:t>Easier to create new machines, backup machines, etc.,</a:t>
            </a:r>
          </a:p>
          <a:p>
            <a:pPr lvl="1" algn="just"/>
            <a:r>
              <a:rPr lang="en-US" sz="2400" dirty="0" smtClean="0"/>
              <a:t>Software testing using “clean” installs of operating systems and software,</a:t>
            </a:r>
          </a:p>
          <a:p>
            <a:pPr lvl="1" algn="just"/>
            <a:r>
              <a:rPr lang="en-US" sz="2400" dirty="0" smtClean="0"/>
              <a:t>Emulate more machines than are physically available,</a:t>
            </a:r>
          </a:p>
          <a:p>
            <a:pPr lvl="1" algn="just"/>
            <a:r>
              <a:rPr lang="en-US" sz="2400" dirty="0" smtClean="0"/>
              <a:t>Timeshare lightly loaded systems on one host,</a:t>
            </a:r>
          </a:p>
          <a:p>
            <a:pPr lvl="1" algn="just"/>
            <a:r>
              <a:rPr lang="en-US" sz="2400" dirty="0" smtClean="0"/>
              <a:t>Debug problems (suspend and resume the problem machine),</a:t>
            </a:r>
          </a:p>
          <a:p>
            <a:pPr lvl="1" algn="just"/>
            <a:r>
              <a:rPr lang="en-US" sz="2400" dirty="0" smtClean="0"/>
              <a:t>Easy migration of virtual machines (shutdown needed or not).</a:t>
            </a:r>
          </a:p>
          <a:p>
            <a:pPr lvl="1" algn="just"/>
            <a:r>
              <a:rPr lang="en-US" sz="2400" dirty="0" smtClean="0"/>
              <a:t>Run legacy systems!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8098"/>
          </a:xfrm>
        </p:spPr>
        <p:txBody>
          <a:bodyPr/>
          <a:lstStyle/>
          <a:p>
            <a:r>
              <a:rPr lang="en-GB" dirty="0" smtClean="0"/>
              <a:t>Purposes &amp; Benefits</a:t>
            </a:r>
            <a:endParaRPr lang="en-GB" dirty="0"/>
          </a:p>
        </p:txBody>
      </p:sp>
      <p:sp>
        <p:nvSpPr>
          <p:cNvPr id="3" name="Content Placeholder 2"/>
          <p:cNvSpPr>
            <a:spLocks noGrp="1"/>
          </p:cNvSpPr>
          <p:nvPr>
            <p:ph idx="1"/>
          </p:nvPr>
        </p:nvSpPr>
        <p:spPr>
          <a:xfrm>
            <a:off x="457200" y="908720"/>
            <a:ext cx="8229600" cy="4525963"/>
          </a:xfrm>
        </p:spPr>
        <p:txBody>
          <a:bodyPr>
            <a:normAutofit fontScale="92500" lnSpcReduction="10000"/>
          </a:bodyPr>
          <a:lstStyle/>
          <a:p>
            <a:pPr algn="just"/>
            <a:r>
              <a:rPr lang="en-US" sz="2800" dirty="0" smtClean="0"/>
              <a:t>Cloud computing enables companies and applications, which are system infrastructure dependent, to be infrastructure-less.</a:t>
            </a:r>
          </a:p>
          <a:p>
            <a:pPr algn="just"/>
            <a:r>
              <a:rPr lang="en-US" sz="2800" dirty="0" smtClean="0"/>
              <a:t>By using the Cloud infrastructure on “pay as used and on demand”, all of us can save in capital and operational investment!</a:t>
            </a:r>
          </a:p>
          <a:p>
            <a:pPr algn="just"/>
            <a:r>
              <a:rPr lang="en-US" sz="2800" dirty="0" smtClean="0"/>
              <a:t>Clients can:</a:t>
            </a:r>
          </a:p>
          <a:p>
            <a:pPr lvl="1" algn="just"/>
            <a:r>
              <a:rPr lang="en-US" sz="2400" dirty="0" smtClean="0"/>
              <a:t>Put their data on the platform instead of on their own desktop PCs and/or on their own servers.</a:t>
            </a:r>
          </a:p>
          <a:p>
            <a:pPr lvl="1" algn="just"/>
            <a:r>
              <a:rPr lang="en-US" sz="2400" dirty="0" smtClean="0"/>
              <a:t>They can put their applications on the cloud and use the servers within the cloud to do processing and data manipulations etc.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79342" y="1052736"/>
            <a:ext cx="8229600" cy="4525963"/>
          </a:xfrm>
        </p:spPr>
        <p:txBody>
          <a:bodyPr>
            <a:normAutofit fontScale="92500" lnSpcReduction="10000"/>
          </a:bodyPr>
          <a:lstStyle/>
          <a:p>
            <a:pPr algn="just"/>
            <a:r>
              <a:rPr lang="en-GB" sz="2800" dirty="0" smtClean="0"/>
              <a:t>The use of the cloud provides a number of opportunities: </a:t>
            </a:r>
          </a:p>
          <a:p>
            <a:pPr lvl="1" algn="just"/>
            <a:r>
              <a:rPr lang="en-GB" sz="2400" dirty="0" smtClean="0"/>
              <a:t>It enables services to be used without any understanding of their infrastructure.</a:t>
            </a:r>
          </a:p>
          <a:p>
            <a:pPr lvl="1" algn="just"/>
            <a:r>
              <a:rPr lang="en-GB" sz="2400" dirty="0" smtClean="0"/>
              <a:t>Cloud computing works using economies of scale:</a:t>
            </a:r>
          </a:p>
          <a:p>
            <a:pPr lvl="2" algn="just"/>
            <a:r>
              <a:rPr lang="en-GB" sz="2000" dirty="0" smtClean="0"/>
              <a:t>It potentially lowers the outlay expense for start up companies, as they would no longer need to buy their own software or servers. </a:t>
            </a:r>
          </a:p>
          <a:p>
            <a:pPr lvl="2" algn="just"/>
            <a:r>
              <a:rPr lang="en-GB" sz="2000" dirty="0" smtClean="0"/>
              <a:t>Cost would be by on-demand pricing. </a:t>
            </a:r>
          </a:p>
          <a:p>
            <a:pPr lvl="2" algn="just"/>
            <a:r>
              <a:rPr lang="en-GB" sz="2000" dirty="0" smtClean="0"/>
              <a:t>Vendors and Service providers claim costs by establishing an ongoing revenue stream.</a:t>
            </a:r>
          </a:p>
          <a:p>
            <a:pPr lvl="1" algn="just"/>
            <a:r>
              <a:rPr lang="en-GB" sz="2400" dirty="0" smtClean="0"/>
              <a:t>Data and services are stored remotely but accessible from “anywhere”.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730" y="13513"/>
            <a:ext cx="8229600" cy="562074"/>
          </a:xfrm>
        </p:spPr>
        <p:txBody>
          <a:bodyPr>
            <a:normAutofit fontScale="90000"/>
          </a:bodyPr>
          <a:lstStyle/>
          <a:p>
            <a:r>
              <a:rPr lang="en-GB" dirty="0" smtClean="0"/>
              <a:t>Opportunities and Challenges</a:t>
            </a:r>
            <a:endParaRPr lang="en-GB" dirty="0"/>
          </a:p>
        </p:txBody>
      </p:sp>
      <p:sp>
        <p:nvSpPr>
          <p:cNvPr id="3" name="Content Placeholder 2"/>
          <p:cNvSpPr>
            <a:spLocks noGrp="1"/>
          </p:cNvSpPr>
          <p:nvPr>
            <p:ph idx="1"/>
          </p:nvPr>
        </p:nvSpPr>
        <p:spPr>
          <a:xfrm>
            <a:off x="465730" y="692696"/>
            <a:ext cx="8229600" cy="5184576"/>
          </a:xfrm>
        </p:spPr>
        <p:txBody>
          <a:bodyPr>
            <a:normAutofit fontScale="92500" lnSpcReduction="10000"/>
          </a:bodyPr>
          <a:lstStyle/>
          <a:p>
            <a:pPr algn="just"/>
            <a:r>
              <a:rPr lang="en-GB" sz="2400" dirty="0" smtClean="0"/>
              <a:t>In parallel there has been backlash against cloud computing:</a:t>
            </a:r>
          </a:p>
          <a:p>
            <a:pPr lvl="1" algn="just"/>
            <a:r>
              <a:rPr lang="en-GB" sz="2000" dirty="0" smtClean="0"/>
              <a:t>Use of cloud computing means dependence on others and that could possibly limit flexibility and innovation:</a:t>
            </a:r>
          </a:p>
          <a:p>
            <a:pPr lvl="2" algn="just"/>
            <a:r>
              <a:rPr lang="en-GB" sz="1800" dirty="0" smtClean="0"/>
              <a:t>The others are likely become the bigger Internet companies like Google and IBM, who may monopolise the market. </a:t>
            </a:r>
          </a:p>
          <a:p>
            <a:pPr lvl="2" algn="just"/>
            <a:r>
              <a:rPr lang="en-GB" sz="1800" dirty="0" smtClean="0"/>
              <a:t>Some argue that this use of supercomputers is a return to the time of mainframe computing that the PC was a reaction against.</a:t>
            </a:r>
          </a:p>
          <a:p>
            <a:pPr lvl="1" algn="just"/>
            <a:r>
              <a:rPr lang="en-GB" sz="2000" dirty="0" smtClean="0"/>
              <a:t>Security could prove to be a big issue:</a:t>
            </a:r>
          </a:p>
          <a:p>
            <a:pPr lvl="2" algn="just"/>
            <a:r>
              <a:rPr lang="en-GB" sz="1800" dirty="0" smtClean="0"/>
              <a:t>It is still unclear how safe out-sourced data is and when using these services ownership of data is not always clear.</a:t>
            </a:r>
          </a:p>
          <a:p>
            <a:pPr lvl="1" algn="just"/>
            <a:r>
              <a:rPr lang="en-GB" sz="2000" dirty="0" smtClean="0"/>
              <a:t>There are also issues relating to policy and access: </a:t>
            </a:r>
          </a:p>
          <a:p>
            <a:pPr lvl="2" algn="just"/>
            <a:r>
              <a:rPr lang="en-GB" sz="1800" dirty="0" smtClean="0"/>
              <a:t>If your data is stored abroad whose policy do you adhere to? </a:t>
            </a:r>
          </a:p>
          <a:p>
            <a:pPr lvl="2" algn="just"/>
            <a:r>
              <a:rPr lang="en-GB" sz="1800" dirty="0" smtClean="0"/>
              <a:t>What happens if the remote server goes down? </a:t>
            </a:r>
          </a:p>
          <a:p>
            <a:pPr lvl="2" algn="just"/>
            <a:r>
              <a:rPr lang="en-GB" sz="1800" dirty="0" smtClean="0"/>
              <a:t>How will you then access files? </a:t>
            </a:r>
          </a:p>
          <a:p>
            <a:pPr lvl="2" algn="just"/>
            <a:r>
              <a:rPr lang="en-GB" sz="1800" dirty="0" smtClean="0"/>
              <a:t>There have been cases of users being locked out of accounts and losing access to data.</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dirty="0" smtClean="0"/>
              <a:t>Security Risks</a:t>
            </a:r>
            <a:endParaRPr lang="en-GB" dirty="0"/>
          </a:p>
        </p:txBody>
      </p:sp>
      <p:sp>
        <p:nvSpPr>
          <p:cNvPr id="3" name="Content Placeholder 2"/>
          <p:cNvSpPr>
            <a:spLocks noGrp="1"/>
          </p:cNvSpPr>
          <p:nvPr>
            <p:ph idx="1"/>
          </p:nvPr>
        </p:nvSpPr>
        <p:spPr>
          <a:xfrm>
            <a:off x="457200" y="620688"/>
            <a:ext cx="8229600" cy="5256584"/>
          </a:xfrm>
          <a:solidFill>
            <a:schemeClr val="bg1"/>
          </a:solidFill>
        </p:spPr>
        <p:txBody>
          <a:bodyPr>
            <a:normAutofit fontScale="77500" lnSpcReduction="20000"/>
          </a:bodyPr>
          <a:lstStyle/>
          <a:p>
            <a:r>
              <a:rPr lang="en-GB" dirty="0" smtClean="0"/>
              <a:t>LOSS OF GOVERNANCE: </a:t>
            </a:r>
          </a:p>
          <a:p>
            <a:pPr lvl="1" algn="just"/>
            <a:r>
              <a:rPr lang="en-GB" dirty="0" smtClean="0"/>
              <a:t>in using cloud infrastructures, the client necessarily cedes control to the Cloud Provider (CP) on a number of issues which may affect security. At the same time, SLAs may not offer a commitment to provide such services on the part of the cloud provider, thus leaving a gap in security defences. </a:t>
            </a:r>
          </a:p>
          <a:p>
            <a:r>
              <a:rPr lang="en-GB" dirty="0" smtClean="0"/>
              <a:t>LOCK-IN: </a:t>
            </a:r>
          </a:p>
          <a:p>
            <a:pPr lvl="1" algn="just"/>
            <a:r>
              <a:rPr lang="en-GB" dirty="0" smtClean="0"/>
              <a:t>there is currently little on offer in the way of tools, procedures or standard data formats or services interfaces that could guarantee data, application and service portability. This can make it difficult for the customer to migrate from one provider to another or migrate data and services back to an in-house IT environment. This introduces a dependency on a particular CP for service provision, especially if data portability, as the most fundamental aspect, is not enabled..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995" y="111330"/>
            <a:ext cx="8229600" cy="581366"/>
          </a:xfrm>
        </p:spPr>
        <p:txBody>
          <a:bodyPr>
            <a:normAutofit fontScale="90000"/>
          </a:bodyPr>
          <a:lstStyle/>
          <a:p>
            <a:r>
              <a:rPr lang="en-GB" dirty="0" smtClean="0"/>
              <a:t>Security Risks</a:t>
            </a:r>
            <a:endParaRPr lang="en-GB" dirty="0"/>
          </a:p>
        </p:txBody>
      </p:sp>
      <p:sp>
        <p:nvSpPr>
          <p:cNvPr id="3" name="Content Placeholder 2"/>
          <p:cNvSpPr>
            <a:spLocks noGrp="1"/>
          </p:cNvSpPr>
          <p:nvPr>
            <p:ph idx="1"/>
          </p:nvPr>
        </p:nvSpPr>
        <p:spPr>
          <a:xfrm>
            <a:off x="683567" y="620688"/>
            <a:ext cx="8016027" cy="5112568"/>
          </a:xfrm>
        </p:spPr>
        <p:txBody>
          <a:bodyPr>
            <a:normAutofit fontScale="62500" lnSpcReduction="20000"/>
          </a:bodyPr>
          <a:lstStyle/>
          <a:p>
            <a:r>
              <a:rPr lang="en-GB" dirty="0" smtClean="0"/>
              <a:t>ISOLATION FAILURE: </a:t>
            </a:r>
          </a:p>
          <a:p>
            <a:pPr lvl="1" algn="just"/>
            <a:r>
              <a:rPr lang="en-GB" dirty="0" smtClean="0"/>
              <a:t>multi-tenancy and shared resources are defining characteristics of cloud computing. This risk category covers the failure of mechanisms separating storage, memory, routing and even reputation between different tenants (e.g., so-called guest-hopping attacks). However it should be considered that attacks on resource isolation mechanisms (e.g.,. against hypervisors) are still less numerous and much more difficult for an attacker to put in practice compared to attacks on traditional OSs. </a:t>
            </a:r>
          </a:p>
          <a:p>
            <a:r>
              <a:rPr lang="en-GB" dirty="0" smtClean="0"/>
              <a:t>COMPLIANCE RISKS: </a:t>
            </a:r>
          </a:p>
          <a:p>
            <a:pPr lvl="1" algn="just"/>
            <a:r>
              <a:rPr lang="en-GB" dirty="0" smtClean="0"/>
              <a:t>investment in achieving certification (e.g., industry standard or regulatory requirements) may be put at risk by migration to the cloud: </a:t>
            </a:r>
          </a:p>
          <a:p>
            <a:pPr lvl="2" algn="just"/>
            <a:r>
              <a:rPr lang="en-GB" dirty="0" smtClean="0"/>
              <a:t>if the CP cannot provide evidence of their own compliance with the relevant requirements </a:t>
            </a:r>
          </a:p>
          <a:p>
            <a:pPr lvl="2" algn="just"/>
            <a:r>
              <a:rPr lang="en-GB" dirty="0" smtClean="0"/>
              <a:t>if the CP does not permit audit by the cloud customer (CC). </a:t>
            </a:r>
          </a:p>
          <a:p>
            <a:pPr lvl="1" algn="just"/>
            <a:r>
              <a:rPr lang="en-GB" dirty="0" smtClean="0"/>
              <a:t>In certain cases, it also means that using a public cloud infrastructure implies that certain kinds of compliance cannot be achieved.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260" y="13513"/>
            <a:ext cx="8229600" cy="607175"/>
          </a:xfrm>
        </p:spPr>
        <p:txBody>
          <a:bodyPr>
            <a:normAutofit fontScale="90000"/>
          </a:bodyPr>
          <a:lstStyle/>
          <a:p>
            <a:r>
              <a:rPr lang="en-GB" dirty="0" smtClean="0"/>
              <a:t>Security Risks</a:t>
            </a:r>
            <a:endParaRPr lang="en-GB" dirty="0"/>
          </a:p>
        </p:txBody>
      </p:sp>
      <p:sp>
        <p:nvSpPr>
          <p:cNvPr id="3" name="Content Placeholder 2"/>
          <p:cNvSpPr>
            <a:spLocks noGrp="1"/>
          </p:cNvSpPr>
          <p:nvPr>
            <p:ph idx="1"/>
          </p:nvPr>
        </p:nvSpPr>
        <p:spPr>
          <a:xfrm>
            <a:off x="827584" y="620688"/>
            <a:ext cx="7876276" cy="4952209"/>
          </a:xfrm>
        </p:spPr>
        <p:txBody>
          <a:bodyPr>
            <a:normAutofit fontScale="62500" lnSpcReduction="20000"/>
          </a:bodyPr>
          <a:lstStyle/>
          <a:p>
            <a:r>
              <a:rPr lang="en-GB" dirty="0" smtClean="0"/>
              <a:t>MANAGEMENT INTERFACE COMPROMISE: </a:t>
            </a:r>
          </a:p>
          <a:p>
            <a:pPr lvl="1" algn="just"/>
            <a:r>
              <a:rPr lang="en-GB" dirty="0" smtClean="0"/>
              <a:t>customer management interfaces of a public cloud provider are accessible through the Internet and mediate access to larger sets of resources (than traditional hosting providers) and therefore pose an increased risk, especially when combined with remote access and web browser vulnerabilities. </a:t>
            </a:r>
          </a:p>
          <a:p>
            <a:r>
              <a:rPr lang="en-GB" dirty="0" smtClean="0"/>
              <a:t>DATA PROTECTION: </a:t>
            </a:r>
          </a:p>
          <a:p>
            <a:pPr lvl="1" algn="just"/>
            <a:r>
              <a:rPr lang="en-GB" dirty="0" smtClean="0"/>
              <a:t>cloud computing poses several data protection risks for cloud customers and providers. In some cases, it may be difficult for the cloud customer (in its role as data controller) to effectively check the data handling practices of the cloud provider and thus to be sure that the data is handled in a lawful way. This problem is exacerbated in cases of multiple transfers of data, e.g., between federated clouds. On the other hand, some cloud providers do provide information on their data handling practices. Some also offer certification summaries on their data processing and data security activities and the data controls they have in place, e.g., SAS70 certification.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046" y="0"/>
            <a:ext cx="8229600" cy="764704"/>
          </a:xfrm>
        </p:spPr>
        <p:txBody>
          <a:bodyPr/>
          <a:lstStyle/>
          <a:p>
            <a:r>
              <a:rPr lang="en-GB" dirty="0" smtClean="0"/>
              <a:t>Security Risks</a:t>
            </a:r>
            <a:endParaRPr lang="en-GB" dirty="0"/>
          </a:p>
        </p:txBody>
      </p:sp>
      <p:sp>
        <p:nvSpPr>
          <p:cNvPr id="3" name="Content Placeholder 2"/>
          <p:cNvSpPr>
            <a:spLocks noGrp="1"/>
          </p:cNvSpPr>
          <p:nvPr>
            <p:ph idx="1"/>
          </p:nvPr>
        </p:nvSpPr>
        <p:spPr>
          <a:xfrm>
            <a:off x="755576" y="742402"/>
            <a:ext cx="7936366" cy="4774830"/>
          </a:xfrm>
        </p:spPr>
        <p:txBody>
          <a:bodyPr>
            <a:normAutofit fontScale="70000" lnSpcReduction="20000"/>
          </a:bodyPr>
          <a:lstStyle/>
          <a:p>
            <a:r>
              <a:rPr lang="en-GB" dirty="0" smtClean="0"/>
              <a:t>INSECURE OR INCOMPLETE DATA DELETION: </a:t>
            </a:r>
          </a:p>
          <a:p>
            <a:pPr lvl="1" algn="just"/>
            <a:r>
              <a:rPr lang="en-GB" dirty="0" smtClean="0"/>
              <a:t>when a request to delete a cloud resource is made, as with most operating systems, this may not result in true wiping of the data. Adequate or timely data deletion may also be impossible (or undesirable from a customer perspective), either because extra copies of data are stored but are not available, or because the disk to be destroyed also stores data from other clients. In the case of multiple tenancies and the reuse of hardware resources, this represents a higher risk to the customer than with dedicated hardware. </a:t>
            </a:r>
          </a:p>
          <a:p>
            <a:r>
              <a:rPr lang="en-GB" dirty="0" smtClean="0"/>
              <a:t>MALICIOUS INSIDER: </a:t>
            </a:r>
          </a:p>
          <a:p>
            <a:pPr lvl="1" algn="just"/>
            <a:r>
              <a:rPr lang="en-GB" dirty="0" smtClean="0"/>
              <a:t>while usually less likely, the damage which may be caused by malicious insiders is often far greater. Cloud architectures necessitate certain roles which are extremely high-risk. Examples include CP system administrators and managed security service providers.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063" y="25870"/>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63219" y="697801"/>
            <a:ext cx="8507288" cy="4891439"/>
          </a:xfrm>
        </p:spPr>
        <p:txBody>
          <a:bodyPr>
            <a:normAutofit fontScale="62500" lnSpcReduction="20000"/>
          </a:bodyPr>
          <a:lstStyle/>
          <a:p>
            <a:r>
              <a:rPr lang="en-US" sz="2800" dirty="0" smtClean="0"/>
              <a:t>Lower computer costs: </a:t>
            </a:r>
          </a:p>
          <a:p>
            <a:pPr lvl="1" algn="just"/>
            <a:r>
              <a:rPr lang="en-US" sz="2400" dirty="0" smtClean="0"/>
              <a:t>You do not need a high-powered and high-priced computer to run cloud </a:t>
            </a:r>
            <a:r>
              <a:rPr lang="en-US" sz="2400" dirty="0" err="1" smtClean="0"/>
              <a:t>computing's</a:t>
            </a:r>
            <a:r>
              <a:rPr lang="en-US" sz="2400" dirty="0" smtClean="0"/>
              <a:t> web-based applications. </a:t>
            </a:r>
          </a:p>
          <a:p>
            <a:pPr lvl="1" algn="just"/>
            <a:r>
              <a:rPr lang="en-US" sz="2400" dirty="0" smtClean="0"/>
              <a:t>Since applications run in the cloud, not on the desktop PC, your desktop PC does not need the processing power or hard disk space demanded by traditional desktop software. </a:t>
            </a:r>
          </a:p>
          <a:p>
            <a:pPr lvl="1" algn="just"/>
            <a:r>
              <a:rPr lang="en-US" sz="2400" dirty="0" smtClean="0"/>
              <a:t>When you are using web-based applications, your PC can be less expensive, with a smaller hard disk, less memory, more efficient processor... </a:t>
            </a:r>
          </a:p>
          <a:p>
            <a:pPr lvl="1" algn="just"/>
            <a:r>
              <a:rPr lang="en-US" sz="2400" dirty="0" smtClean="0"/>
              <a:t>In fact, your PC in this scenario does not even need a CD or DVD drive, as no software programs have to be loaded and no document files need to be saved.</a:t>
            </a:r>
            <a:endParaRPr lang="en-GB" sz="2400" dirty="0" smtClean="0"/>
          </a:p>
          <a:p>
            <a:pPr algn="just"/>
            <a:endParaRPr lang="en-US" sz="2800" dirty="0" smtClean="0"/>
          </a:p>
          <a:p>
            <a:pPr algn="just"/>
            <a:r>
              <a:rPr lang="en-US" sz="2800" dirty="0" smtClean="0"/>
              <a:t>Improved performance:</a:t>
            </a:r>
          </a:p>
          <a:p>
            <a:pPr lvl="1" algn="just"/>
            <a:r>
              <a:rPr lang="en-US" sz="2400" dirty="0" smtClean="0"/>
              <a:t>With few large programs hogging your computer's memory, you will see better performance from your PC. </a:t>
            </a:r>
          </a:p>
          <a:p>
            <a:pPr lvl="1" algn="just"/>
            <a:r>
              <a:rPr lang="en-US" sz="2400" dirty="0" smtClean="0"/>
              <a:t>Computers in a cloud computing system boot and run faster because they have fewer programs and processes loaded into memory…</a:t>
            </a:r>
          </a:p>
          <a:p>
            <a:pPr algn="just"/>
            <a:r>
              <a:rPr lang="en-US" sz="2800" dirty="0" smtClean="0"/>
              <a:t>Reduced software costs: </a:t>
            </a:r>
          </a:p>
          <a:p>
            <a:pPr lvl="1" algn="just"/>
            <a:r>
              <a:rPr lang="en-US" sz="2400" dirty="0" smtClean="0"/>
              <a:t>Instead of purchasing expensive software applications, you can get most of what you need for free-</a:t>
            </a:r>
            <a:r>
              <a:rPr lang="en-US" sz="2400" dirty="0" err="1" smtClean="0"/>
              <a:t>ish</a:t>
            </a:r>
            <a:r>
              <a:rPr lang="en-US" sz="2400" dirty="0" smtClean="0"/>
              <a:t>!</a:t>
            </a:r>
          </a:p>
          <a:p>
            <a:pPr lvl="2" algn="just"/>
            <a:r>
              <a:rPr lang="en-US" sz="1800" dirty="0" smtClean="0"/>
              <a:t>most cloud computing applications today, such as the Google Docs suite.</a:t>
            </a:r>
          </a:p>
          <a:p>
            <a:pPr lvl="1" algn="just"/>
            <a:r>
              <a:rPr lang="en-US" sz="2400" dirty="0" smtClean="0"/>
              <a:t>better than paying for similar commercial software</a:t>
            </a:r>
          </a:p>
          <a:p>
            <a:pPr lvl="2" algn="just"/>
            <a:r>
              <a:rPr lang="en-US" sz="1800" dirty="0" smtClean="0"/>
              <a:t>which alone may be justification for switching to cloud applications.</a:t>
            </a:r>
            <a:endParaRPr lang="en-GB" sz="18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8229600" cy="70609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611560" y="857939"/>
            <a:ext cx="8229600" cy="4929411"/>
          </a:xfrm>
        </p:spPr>
        <p:txBody>
          <a:bodyPr>
            <a:normAutofit fontScale="92500" lnSpcReduction="20000"/>
          </a:bodyPr>
          <a:lstStyle/>
          <a:p>
            <a:r>
              <a:rPr lang="en-US" sz="2400" dirty="0" smtClean="0"/>
              <a:t>Instant software updates:</a:t>
            </a:r>
          </a:p>
          <a:p>
            <a:pPr lvl="1"/>
            <a:r>
              <a:rPr lang="en-US" sz="2000" dirty="0" smtClean="0"/>
              <a:t>Another advantage to cloud computing is that you are no longer faced with choosing between obsolete software and high upgrade costs.</a:t>
            </a:r>
          </a:p>
          <a:p>
            <a:pPr lvl="1"/>
            <a:r>
              <a:rPr lang="en-US" sz="2000" dirty="0" smtClean="0"/>
              <a:t>When the application is web-based, updates happen automatically </a:t>
            </a:r>
          </a:p>
          <a:p>
            <a:pPr lvl="2"/>
            <a:r>
              <a:rPr lang="en-US" sz="1600" dirty="0" smtClean="0"/>
              <a:t>available the next time you log into the cloud. </a:t>
            </a:r>
          </a:p>
          <a:p>
            <a:pPr lvl="1"/>
            <a:r>
              <a:rPr lang="en-US" sz="2000" dirty="0" smtClean="0"/>
              <a:t>When you access a web-based application, you get the latest version </a:t>
            </a:r>
          </a:p>
          <a:p>
            <a:pPr lvl="2"/>
            <a:r>
              <a:rPr lang="en-US" sz="1600" dirty="0" smtClean="0"/>
              <a:t>without needing to pay for or download an upgrade.</a:t>
            </a:r>
          </a:p>
          <a:p>
            <a:pPr lvl="2"/>
            <a:endParaRPr lang="en-US" sz="1600" dirty="0" smtClean="0"/>
          </a:p>
          <a:p>
            <a:r>
              <a:rPr lang="en-US" sz="2400" dirty="0" smtClean="0"/>
              <a:t>Improved document format compatibility. </a:t>
            </a:r>
          </a:p>
          <a:p>
            <a:pPr lvl="1"/>
            <a:r>
              <a:rPr lang="en-US" sz="2000" dirty="0" smtClean="0"/>
              <a:t>You do not have to worry about the documents you create on your machine being compatible with other users' applications or </a:t>
            </a:r>
            <a:r>
              <a:rPr lang="en-US" sz="2000" dirty="0" err="1" smtClean="0"/>
              <a:t>OSes</a:t>
            </a:r>
            <a:endParaRPr lang="en-US" sz="2000" dirty="0" smtClean="0"/>
          </a:p>
          <a:p>
            <a:pPr lvl="1"/>
            <a:r>
              <a:rPr lang="en-US" sz="2000" dirty="0" smtClean="0"/>
              <a:t>There are potentially no format incompatibilities when everyone is sharing documents and applications in the cloud.</a:t>
            </a:r>
            <a:endParaRPr lang="en-GB" sz="20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457200" y="1052736"/>
            <a:ext cx="8229600" cy="4525963"/>
          </a:xfrm>
        </p:spPr>
        <p:txBody>
          <a:bodyPr>
            <a:normAutofit fontScale="85000" lnSpcReduction="10000"/>
          </a:bodyPr>
          <a:lstStyle/>
          <a:p>
            <a:pPr algn="just"/>
            <a:r>
              <a:rPr lang="en-US" sz="2800" dirty="0" smtClean="0"/>
              <a:t>Unlimited storage capacity:</a:t>
            </a:r>
          </a:p>
          <a:p>
            <a:pPr lvl="1" algn="just"/>
            <a:r>
              <a:rPr lang="en-US" sz="2400" dirty="0" smtClean="0"/>
              <a:t>Cloud computing offers virtually limitless storage. </a:t>
            </a:r>
          </a:p>
          <a:p>
            <a:pPr lvl="1" algn="just"/>
            <a:r>
              <a:rPr lang="en-US" sz="2400" dirty="0" smtClean="0"/>
              <a:t>Your computer's current 1 </a:t>
            </a:r>
            <a:r>
              <a:rPr lang="en-US" sz="2400" dirty="0" err="1" smtClean="0"/>
              <a:t>Tbyte</a:t>
            </a:r>
            <a:r>
              <a:rPr lang="en-US" sz="2400" dirty="0" smtClean="0"/>
              <a:t> hard drive is small compared to the hundreds of </a:t>
            </a:r>
            <a:r>
              <a:rPr lang="en-US" sz="2400" dirty="0" err="1" smtClean="0"/>
              <a:t>Pbytes</a:t>
            </a:r>
            <a:r>
              <a:rPr lang="en-US" sz="2400" dirty="0" smtClean="0"/>
              <a:t> available in the cloud.</a:t>
            </a:r>
          </a:p>
          <a:p>
            <a:pPr algn="just"/>
            <a:r>
              <a:rPr lang="en-US" sz="2800" dirty="0" smtClean="0"/>
              <a:t>Increased data reliability:</a:t>
            </a:r>
          </a:p>
          <a:p>
            <a:pPr lvl="1" algn="just"/>
            <a:r>
              <a:rPr lang="en-US" sz="2400" dirty="0" smtClean="0"/>
              <a:t>Unlike desktop computing, in which if a hard disk crashes and destroy all your valuable data, a computer crashing in the cloud should not affect the storage of your data.</a:t>
            </a:r>
          </a:p>
          <a:p>
            <a:pPr lvl="2" algn="just"/>
            <a:r>
              <a:rPr lang="en-US" sz="2000" dirty="0" smtClean="0"/>
              <a:t>if your personal computer crashes, all your data is still out there in the cloud, still accessible</a:t>
            </a:r>
          </a:p>
          <a:p>
            <a:pPr lvl="1" algn="just"/>
            <a:r>
              <a:rPr lang="en-US" sz="2400" dirty="0" smtClean="0"/>
              <a:t>In a world where few individual desktop PC users back up their data on a regular basis, cloud computing is a data-safe computing platform!</a:t>
            </a:r>
            <a:endParaRPr lang="en-GB"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56"/>
            <a:ext cx="8229600" cy="691540"/>
          </a:xfrm>
        </p:spPr>
        <p:txBody>
          <a:bodyPr>
            <a:normAutofit fontScale="90000"/>
          </a:bodyPr>
          <a:lstStyle/>
          <a:p>
            <a:r>
              <a:rPr lang="en-GB" dirty="0" smtClean="0"/>
              <a:t>Advantages of Cloud Computing</a:t>
            </a:r>
            <a:endParaRPr lang="en-GB" dirty="0"/>
          </a:p>
        </p:txBody>
      </p:sp>
      <p:sp>
        <p:nvSpPr>
          <p:cNvPr id="3" name="Content Placeholder 2"/>
          <p:cNvSpPr>
            <a:spLocks noGrp="1"/>
          </p:cNvSpPr>
          <p:nvPr>
            <p:ph idx="1"/>
          </p:nvPr>
        </p:nvSpPr>
        <p:spPr>
          <a:xfrm>
            <a:off x="611560" y="713424"/>
            <a:ext cx="8229600" cy="4857403"/>
          </a:xfrm>
        </p:spPr>
        <p:txBody>
          <a:bodyPr>
            <a:normAutofit fontScale="62500" lnSpcReduction="20000"/>
          </a:bodyPr>
          <a:lstStyle/>
          <a:p>
            <a:r>
              <a:rPr lang="en-US" sz="2800" dirty="0" smtClean="0"/>
              <a:t>Universal document access:</a:t>
            </a:r>
          </a:p>
          <a:p>
            <a:pPr lvl="1"/>
            <a:r>
              <a:rPr lang="en-US" sz="2400" dirty="0" smtClean="0"/>
              <a:t>That is not a problem with cloud computing, because you do not take your documents with you. </a:t>
            </a:r>
          </a:p>
          <a:p>
            <a:pPr lvl="1"/>
            <a:r>
              <a:rPr lang="en-US" sz="2400" dirty="0" smtClean="0"/>
              <a:t>Instead, they stay in the cloud, and you can access them whenever you have a computer and an Internet connection</a:t>
            </a:r>
          </a:p>
          <a:p>
            <a:pPr lvl="1"/>
            <a:r>
              <a:rPr lang="en-US" sz="2400" dirty="0" smtClean="0"/>
              <a:t>Documents are instantly available from wherever you are</a:t>
            </a:r>
          </a:p>
          <a:p>
            <a:r>
              <a:rPr lang="en-US" sz="2800" dirty="0" smtClean="0"/>
              <a:t>Latest version availability:</a:t>
            </a:r>
          </a:p>
          <a:p>
            <a:pPr lvl="1"/>
            <a:r>
              <a:rPr lang="en-US" sz="2400" dirty="0" smtClean="0"/>
              <a:t>When you edit a document at home, that edited version is what you see when you access the document at work. </a:t>
            </a:r>
          </a:p>
          <a:p>
            <a:pPr lvl="1"/>
            <a:r>
              <a:rPr lang="en-US" sz="2400" dirty="0" smtClean="0"/>
              <a:t>The cloud always hosts the latest version of your documents</a:t>
            </a:r>
          </a:p>
          <a:p>
            <a:pPr lvl="2"/>
            <a:r>
              <a:rPr lang="en-US" sz="1800" dirty="0" smtClean="0"/>
              <a:t>as long as you are connected, you are not in danger of having an outdated version</a:t>
            </a:r>
            <a:endParaRPr lang="en-GB" sz="1800" dirty="0" smtClean="0"/>
          </a:p>
          <a:p>
            <a:r>
              <a:rPr lang="en-US" sz="2800" dirty="0" smtClean="0"/>
              <a:t>Easier group collaboration:</a:t>
            </a:r>
          </a:p>
          <a:p>
            <a:pPr lvl="1"/>
            <a:r>
              <a:rPr lang="en-US" sz="2400" dirty="0" smtClean="0"/>
              <a:t>Sharing documents leads directly to better collaboration.</a:t>
            </a:r>
          </a:p>
          <a:p>
            <a:pPr lvl="1"/>
            <a:r>
              <a:rPr lang="en-US" sz="2400" dirty="0" smtClean="0"/>
              <a:t>Many users do this as it is an important advantages of cloud computing</a:t>
            </a:r>
          </a:p>
          <a:p>
            <a:pPr lvl="2"/>
            <a:r>
              <a:rPr lang="en-US" sz="2000" dirty="0" smtClean="0"/>
              <a:t>multiple users can collaborate easily on documents and projects</a:t>
            </a:r>
          </a:p>
          <a:p>
            <a:r>
              <a:rPr lang="en-US" sz="2800" dirty="0" smtClean="0"/>
              <a:t>Device independence. </a:t>
            </a:r>
          </a:p>
          <a:p>
            <a:pPr lvl="1"/>
            <a:r>
              <a:rPr lang="en-US" sz="2400" dirty="0" smtClean="0"/>
              <a:t>You are no longer tethered to a single computer or network. </a:t>
            </a:r>
          </a:p>
          <a:p>
            <a:pPr lvl="1"/>
            <a:r>
              <a:rPr lang="en-US" sz="2400" dirty="0" smtClean="0"/>
              <a:t>Changes to computers, applications and documents follow you through the cloud. </a:t>
            </a:r>
          </a:p>
          <a:p>
            <a:pPr lvl="1"/>
            <a:r>
              <a:rPr lang="en-US" sz="2400" dirty="0" smtClean="0"/>
              <a:t>Move to a portable device, and your applications and documents are still available.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524" y="0"/>
            <a:ext cx="8568952" cy="836712"/>
          </a:xfrm>
        </p:spPr>
        <p:txBody>
          <a:bodyPr>
            <a:normAutofit/>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626876" y="692696"/>
            <a:ext cx="8229600" cy="4929411"/>
          </a:xfrm>
        </p:spPr>
        <p:txBody>
          <a:bodyPr>
            <a:normAutofit fontScale="70000" lnSpcReduction="20000"/>
          </a:bodyPr>
          <a:lstStyle/>
          <a:p>
            <a:r>
              <a:rPr lang="en-US" sz="2800" dirty="0" smtClean="0"/>
              <a:t>Requires a constant Internet connection:</a:t>
            </a:r>
          </a:p>
          <a:p>
            <a:pPr lvl="1"/>
            <a:r>
              <a:rPr lang="en-US" sz="2400" dirty="0" smtClean="0"/>
              <a:t>Cloud computing is impossible if you cannot connect to the Internet. </a:t>
            </a:r>
          </a:p>
          <a:p>
            <a:pPr lvl="1"/>
            <a:r>
              <a:rPr lang="en-US" sz="2400" dirty="0" smtClean="0"/>
              <a:t>Since you use the Internet to connect to both your applications and documents, if you do not have an Internet connection you cannot access anything, even your own documents. </a:t>
            </a:r>
          </a:p>
          <a:p>
            <a:pPr lvl="1"/>
            <a:r>
              <a:rPr lang="en-US" sz="2400" dirty="0" smtClean="0"/>
              <a:t>A dead Internet connection means no work and in areas where Internet connections are few or inherently unreliable, this could be a deal-breaker. </a:t>
            </a:r>
          </a:p>
          <a:p>
            <a:r>
              <a:rPr lang="en-US" sz="2800" dirty="0" smtClean="0"/>
              <a:t>Does not work well with low-speed connections: </a:t>
            </a:r>
          </a:p>
          <a:p>
            <a:pPr lvl="1"/>
            <a:r>
              <a:rPr lang="en-US" sz="2400" dirty="0" smtClean="0"/>
              <a:t>Similarly, a low-speed Internet connection, such as that found with dial-up services, makes cloud computing painful at best and often impossible. </a:t>
            </a:r>
          </a:p>
          <a:p>
            <a:pPr lvl="1"/>
            <a:r>
              <a:rPr lang="en-US" sz="2400" dirty="0" smtClean="0"/>
              <a:t>Web-based applications require a lot of bandwidth to download, as do large documents. </a:t>
            </a:r>
          </a:p>
          <a:p>
            <a:r>
              <a:rPr lang="en-US" sz="2800" dirty="0" smtClean="0"/>
              <a:t>Features might be limited:</a:t>
            </a:r>
          </a:p>
          <a:p>
            <a:pPr lvl="1"/>
            <a:r>
              <a:rPr lang="en-US" sz="2400" dirty="0" smtClean="0"/>
              <a:t>This situation is bound to change, but today many web-based applications simply are not as full-featured as their desktop-based applications.</a:t>
            </a:r>
          </a:p>
          <a:p>
            <a:pPr lvl="2"/>
            <a:r>
              <a:rPr lang="en-US" sz="2000" dirty="0" smtClean="0"/>
              <a:t>For example, you can do a lot more with Microsoft PowerPoint than with Google Presentation's web-based offering</a:t>
            </a:r>
          </a:p>
          <a:p>
            <a:pPr lvl="1"/>
            <a:endParaRPr lang="en-US" sz="2400" dirty="0" smtClean="0"/>
          </a:p>
          <a:p>
            <a:pPr lvl="1">
              <a:buNone/>
            </a:pPr>
            <a:endParaRPr lang="en-US"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954" y="1156"/>
            <a:ext cx="8229600" cy="619532"/>
          </a:xfrm>
        </p:spPr>
        <p:txBody>
          <a:bodyPr>
            <a:normAutofit fontScale="90000"/>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539552" y="620688"/>
            <a:ext cx="8229600" cy="5073427"/>
          </a:xfrm>
        </p:spPr>
        <p:txBody>
          <a:bodyPr>
            <a:normAutofit fontScale="70000" lnSpcReduction="20000"/>
          </a:bodyPr>
          <a:lstStyle/>
          <a:p>
            <a:r>
              <a:rPr lang="en-US" sz="2800" dirty="0" smtClean="0"/>
              <a:t>Can be slow:</a:t>
            </a:r>
          </a:p>
          <a:p>
            <a:pPr lvl="1"/>
            <a:r>
              <a:rPr lang="en-US" sz="2400" dirty="0" smtClean="0"/>
              <a:t>Even with a fast connection, web-based applications can sometimes be slower than accessing a similar software program on your desktop PC. </a:t>
            </a:r>
          </a:p>
          <a:p>
            <a:pPr lvl="1"/>
            <a:r>
              <a:rPr lang="en-US" sz="2400" dirty="0" smtClean="0"/>
              <a:t>Everything about the program, from the interface to the current document, has to be sent back and forth from your computer to the computers in the cloud. </a:t>
            </a:r>
          </a:p>
          <a:p>
            <a:pPr lvl="1"/>
            <a:r>
              <a:rPr lang="en-US" sz="2400" dirty="0" smtClean="0"/>
              <a:t>If the cloud servers happen to be backed up at that moment, or if the Internet is having a slow day, you would not get the instantaneous access you might expect from desktop applications.</a:t>
            </a:r>
            <a:endParaRPr lang="en-GB" sz="2400" dirty="0" smtClean="0"/>
          </a:p>
          <a:p>
            <a:r>
              <a:rPr lang="en-US" sz="2800" dirty="0" smtClean="0"/>
              <a:t>Stored data might not be secure:</a:t>
            </a:r>
          </a:p>
          <a:p>
            <a:pPr lvl="1"/>
            <a:r>
              <a:rPr lang="en-US" sz="2400" dirty="0" smtClean="0"/>
              <a:t>With cloud computing, all your data is stored on the cloud. </a:t>
            </a:r>
          </a:p>
          <a:p>
            <a:pPr lvl="2"/>
            <a:r>
              <a:rPr lang="en-US" sz="2000" dirty="0" smtClean="0"/>
              <a:t>The questions is How secure is the cloud? </a:t>
            </a:r>
          </a:p>
          <a:p>
            <a:pPr lvl="1"/>
            <a:r>
              <a:rPr lang="en-US" sz="2400" dirty="0" smtClean="0"/>
              <a:t>Can </a:t>
            </a:r>
            <a:r>
              <a:rPr lang="en-US" sz="2400" dirty="0" err="1" smtClean="0"/>
              <a:t>unauthorised</a:t>
            </a:r>
            <a:r>
              <a:rPr lang="en-US" sz="2400" dirty="0" smtClean="0"/>
              <a:t> users gain access to your confidential data? </a:t>
            </a:r>
          </a:p>
          <a:p>
            <a:r>
              <a:rPr lang="en-US" sz="2800" dirty="0" smtClean="0"/>
              <a:t>Stored data can be lost:</a:t>
            </a:r>
          </a:p>
          <a:p>
            <a:pPr lvl="1"/>
            <a:r>
              <a:rPr lang="en-US" sz="2400" dirty="0" smtClean="0"/>
              <a:t>Theoretically, data stored in the cloud is safe, replicated across multiple machines. </a:t>
            </a:r>
          </a:p>
          <a:p>
            <a:pPr lvl="1"/>
            <a:r>
              <a:rPr lang="en-US" sz="2400" dirty="0" smtClean="0"/>
              <a:t>But on the off chance that your data goes missing, you have no physical or local backup. </a:t>
            </a:r>
          </a:p>
          <a:p>
            <a:pPr lvl="2"/>
            <a:r>
              <a:rPr lang="en-US" sz="2000" dirty="0" smtClean="0"/>
              <a:t>Put simply, relying on the cloud puts you at risk if the cloud lets you down.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863" y="0"/>
            <a:ext cx="8229600" cy="620688"/>
          </a:xfrm>
        </p:spPr>
        <p:txBody>
          <a:bodyPr>
            <a:normAutofit fontScale="90000"/>
          </a:bodyPr>
          <a:lstStyle/>
          <a:p>
            <a:r>
              <a:rPr lang="en-GB" sz="3600" dirty="0" smtClean="0"/>
              <a:t>Disadvantages of Cloud Computing</a:t>
            </a:r>
            <a:endParaRPr lang="en-GB" sz="3600" dirty="0"/>
          </a:p>
        </p:txBody>
      </p:sp>
      <p:sp>
        <p:nvSpPr>
          <p:cNvPr id="3" name="Content Placeholder 2"/>
          <p:cNvSpPr>
            <a:spLocks noGrp="1"/>
          </p:cNvSpPr>
          <p:nvPr>
            <p:ph idx="1"/>
          </p:nvPr>
        </p:nvSpPr>
        <p:spPr>
          <a:xfrm>
            <a:off x="611560" y="764704"/>
            <a:ext cx="8229600" cy="5001419"/>
          </a:xfrm>
        </p:spPr>
        <p:txBody>
          <a:bodyPr>
            <a:normAutofit fontScale="92500" lnSpcReduction="20000"/>
          </a:bodyPr>
          <a:lstStyle/>
          <a:p>
            <a:r>
              <a:rPr lang="en-US" sz="2800" dirty="0" smtClean="0"/>
              <a:t>HPC Systems:</a:t>
            </a:r>
          </a:p>
          <a:p>
            <a:pPr lvl="1"/>
            <a:r>
              <a:rPr lang="en-US" sz="2400" dirty="0" smtClean="0"/>
              <a:t>Not clear that you can run compute-intensive HPC applications that use MPI/</a:t>
            </a:r>
            <a:r>
              <a:rPr lang="en-US" sz="2400" dirty="0" err="1" smtClean="0"/>
              <a:t>OpenMP</a:t>
            </a:r>
            <a:r>
              <a:rPr lang="en-US" sz="2400" dirty="0" smtClean="0"/>
              <a:t>!</a:t>
            </a:r>
          </a:p>
          <a:p>
            <a:pPr lvl="1"/>
            <a:r>
              <a:rPr lang="en-US" sz="2400" dirty="0" smtClean="0"/>
              <a:t>Scheduling is important with this type of application</a:t>
            </a:r>
          </a:p>
          <a:p>
            <a:pPr lvl="2"/>
            <a:r>
              <a:rPr lang="en-US" sz="2000" dirty="0" smtClean="0"/>
              <a:t>as you want all the VM to be co-located to minimize communication latency!</a:t>
            </a:r>
          </a:p>
          <a:p>
            <a:r>
              <a:rPr lang="en-US" sz="2800" dirty="0" smtClean="0"/>
              <a:t>General Concerns:</a:t>
            </a:r>
          </a:p>
          <a:p>
            <a:pPr lvl="1"/>
            <a:r>
              <a:rPr lang="en-US" sz="2400" dirty="0" smtClean="0"/>
              <a:t>Each cloud systems uses different protocols and different APIs</a:t>
            </a:r>
          </a:p>
          <a:p>
            <a:pPr lvl="2"/>
            <a:r>
              <a:rPr lang="en-US" sz="2000" dirty="0" smtClean="0"/>
              <a:t>may not be possible to run applications between cloud based systems</a:t>
            </a:r>
          </a:p>
          <a:p>
            <a:pPr lvl="1"/>
            <a:r>
              <a:rPr lang="en-US" sz="2400" dirty="0" smtClean="0"/>
              <a:t>Amazon has created its own DB system (not SQL 92), and workflow system (many popular workflow systems out there)</a:t>
            </a:r>
          </a:p>
          <a:p>
            <a:pPr lvl="2"/>
            <a:r>
              <a:rPr lang="en-US" sz="2000" dirty="0" smtClean="0"/>
              <a:t>so your normal applications will have to be adapted to execute on these platforms.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3"/>
            <a:ext cx="8229600" cy="679183"/>
          </a:xfrm>
        </p:spPr>
        <p:txBody>
          <a:bodyPr>
            <a:normAutofit fontScale="90000"/>
          </a:bodyPr>
          <a:lstStyle/>
          <a:p>
            <a:r>
              <a:rPr lang="en-GB" dirty="0" smtClean="0"/>
              <a:t>The Future</a:t>
            </a:r>
            <a:endParaRPr lang="en-GB" dirty="0"/>
          </a:p>
        </p:txBody>
      </p:sp>
      <p:sp>
        <p:nvSpPr>
          <p:cNvPr id="3" name="Content Placeholder 2"/>
          <p:cNvSpPr>
            <a:spLocks noGrp="1"/>
          </p:cNvSpPr>
          <p:nvPr>
            <p:ph idx="1"/>
          </p:nvPr>
        </p:nvSpPr>
        <p:spPr>
          <a:xfrm>
            <a:off x="539552" y="836712"/>
            <a:ext cx="8229600" cy="4857403"/>
          </a:xfrm>
        </p:spPr>
        <p:txBody>
          <a:bodyPr>
            <a:normAutofit lnSpcReduction="10000"/>
          </a:bodyPr>
          <a:lstStyle/>
          <a:p>
            <a:r>
              <a:rPr lang="en-GB" sz="2400" dirty="0" smtClean="0"/>
              <a:t>Many of the activities loosely grouped together under cloud computing have already been happening and centralised computing activity is not a new phenomena</a:t>
            </a:r>
          </a:p>
          <a:p>
            <a:r>
              <a:rPr lang="en-GB" sz="2400" dirty="0" smtClean="0"/>
              <a:t>Grid Computing was the last research-led centralised approach</a:t>
            </a:r>
          </a:p>
          <a:p>
            <a:r>
              <a:rPr lang="en-GB" sz="2400" dirty="0" smtClean="0"/>
              <a:t>However there are concerns that the mainstream adoption of cloud computing could cause many problems for users</a:t>
            </a:r>
          </a:p>
          <a:p>
            <a:r>
              <a:rPr lang="en-GB" sz="2400" dirty="0" smtClean="0"/>
              <a:t>Many new open source systems appearing that you can install and run on your local cluster</a:t>
            </a:r>
          </a:p>
          <a:p>
            <a:pPr lvl="1"/>
            <a:r>
              <a:rPr lang="en-GB" sz="2000" dirty="0" smtClean="0"/>
              <a:t>should be able to run a variety of applications on these systems</a:t>
            </a:r>
          </a:p>
          <a:p>
            <a:endParaRPr lang="en-GB"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hlinkClick r:id="rId4"/>
              </a:rPr>
              <a:t>Summary</a:t>
            </a:r>
            <a:endParaRPr lang="en-GB" dirty="0"/>
          </a:p>
        </p:txBody>
      </p:sp>
      <p:sp>
        <p:nvSpPr>
          <p:cNvPr id="3" name="Content Placeholder 2"/>
          <p:cNvSpPr>
            <a:spLocks noGrp="1"/>
          </p:cNvSpPr>
          <p:nvPr>
            <p:ph idx="1"/>
          </p:nvPr>
        </p:nvSpPr>
        <p:spPr>
          <a:xfrm>
            <a:off x="457200" y="1052736"/>
            <a:ext cx="8229600" cy="5073427"/>
          </a:xfrm>
        </p:spPr>
        <p:txBody>
          <a:bodyPr>
            <a:normAutofit/>
          </a:bodyPr>
          <a:lstStyle/>
          <a:p>
            <a:r>
              <a:rPr lang="en-GB" sz="1800" dirty="0" smtClean="0">
                <a:hlinkClick r:id="rId4"/>
              </a:rPr>
              <a:t>http://www.youtube.com/watch?v=txvGNDnKNWw&amp;feature=related</a:t>
            </a:r>
            <a:endParaRPr lang="en-GB" sz="1800" dirty="0"/>
          </a:p>
        </p:txBody>
      </p:sp>
      <p:pic>
        <p:nvPicPr>
          <p:cNvPr id="4" name="Cloud Computing (in Plain English)(wmv).wmv">
            <a:hlinkClick r:id="" action="ppaction://media"/>
          </p:cNvPr>
          <p:cNvPicPr>
            <a:picLocks noChangeAspect="1"/>
          </p:cNvPicPr>
          <p:nvPr>
            <a:videoFile r:link="rId2"/>
            <p:extLst>
              <p:ext uri="{DAA4B4D4-6D71-4841-9C94-3DE7FCFB9230}">
                <p14:media xmlns:p14="http://schemas.microsoft.com/office/powerpoint/2010/main" r:link="rId1"/>
              </p:ext>
            </p:extLst>
          </p:nvPr>
        </p:nvPicPr>
        <p:blipFill>
          <a:blip r:embed="rId5" cstate="print"/>
          <a:stretch>
            <a:fillRect/>
          </a:stretch>
        </p:blipFill>
        <p:spPr>
          <a:xfrm>
            <a:off x="179512" y="1484784"/>
            <a:ext cx="8800815" cy="460851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endCondLst>
                    <p:cond evt="onNext" delay="0">
                      <p:tgtEl>
                        <p:sldTgt/>
                      </p:tgtEl>
                    </p:cond>
                    <p:cond evt="onPrev" delay="0">
                      <p:tgtEl>
                        <p:sldTgt/>
                      </p:tgtEl>
                    </p:cond>
                  </p:endCondLst>
                </p:cTn>
                <p:tgtEl>
                  <p:spTgt spid="4"/>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513"/>
            <a:ext cx="8229600" cy="607175"/>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179512" y="980728"/>
            <a:ext cx="8784976" cy="4525963"/>
          </a:xfrm>
        </p:spPr>
        <p:txBody>
          <a:bodyPr>
            <a:normAutofit/>
          </a:bodyPr>
          <a:lstStyle/>
          <a:p>
            <a:r>
              <a:rPr lang="en-GB" sz="2300" dirty="0" smtClean="0">
                <a:latin typeface="Arial" panose="020B0604020202020204" pitchFamily="34" charset="0"/>
                <a:cs typeface="Arial" panose="020B0604020202020204" pitchFamily="34" charset="0"/>
              </a:rPr>
              <a:t>O. </a:t>
            </a:r>
            <a:r>
              <a:rPr lang="en-GB" sz="2300" dirty="0" err="1" smtClean="0">
                <a:latin typeface="Arial" panose="020B0604020202020204" pitchFamily="34" charset="0"/>
                <a:cs typeface="Arial" panose="020B0604020202020204" pitchFamily="34" charset="0"/>
              </a:rPr>
              <a:t>Vermesan</a:t>
            </a:r>
            <a:r>
              <a:rPr lang="en-GB" sz="2300" dirty="0" smtClean="0">
                <a:latin typeface="Arial" panose="020B0604020202020204" pitchFamily="34" charset="0"/>
                <a:cs typeface="Arial" panose="020B0604020202020204" pitchFamily="34" charset="0"/>
              </a:rPr>
              <a:t>, P. Fries, Internet of Things – From Research and Innovation to Market Deployment, River Publishers, 2014 </a:t>
            </a:r>
          </a:p>
          <a:p>
            <a:endParaRPr lang="en-GB" sz="2300" dirty="0" smtClean="0">
              <a:latin typeface="Arial" panose="020B0604020202020204" pitchFamily="34" charset="0"/>
              <a:cs typeface="Arial" panose="020B0604020202020204" pitchFamily="34" charset="0"/>
            </a:endParaRPr>
          </a:p>
          <a:p>
            <a:r>
              <a:rPr lang="en-GB" sz="2300" dirty="0" smtClean="0">
                <a:latin typeface="Arial" panose="020B0604020202020204" pitchFamily="34" charset="0"/>
                <a:cs typeface="Arial" panose="020B0604020202020204" pitchFamily="34" charset="0"/>
              </a:rPr>
              <a:t>C. </a:t>
            </a:r>
            <a:r>
              <a:rPr lang="en-GB" sz="2300" dirty="0" err="1" smtClean="0">
                <a:latin typeface="Arial" pitchFamily="34" charset="0"/>
                <a:cs typeface="Arial" pitchFamily="34" charset="0"/>
              </a:rPr>
              <a:t>Horwath</a:t>
            </a:r>
            <a:r>
              <a:rPr lang="en-GB" sz="2300" dirty="0" smtClean="0">
                <a:latin typeface="Arial" pitchFamily="34" charset="0"/>
                <a:cs typeface="Arial" pitchFamily="34" charset="0"/>
              </a:rPr>
              <a:t> LLP , W. Chan, E. Leung, H. </a:t>
            </a:r>
            <a:r>
              <a:rPr lang="en-GB" sz="2300" dirty="0" err="1" smtClean="0">
                <a:latin typeface="Arial" pitchFamily="34" charset="0"/>
                <a:cs typeface="Arial" pitchFamily="34" charset="0"/>
              </a:rPr>
              <a:t>Pili</a:t>
            </a:r>
            <a:r>
              <a:rPr lang="en-GB" sz="2300" dirty="0" smtClean="0">
                <a:latin typeface="Arial" pitchFamily="34" charset="0"/>
                <a:cs typeface="Arial" pitchFamily="34" charset="0"/>
              </a:rPr>
              <a:t>, Enterprise Risk Management for Cloud Computing, </a:t>
            </a:r>
            <a:r>
              <a:rPr lang="pt-BR" sz="2400" dirty="0" smtClean="0"/>
              <a:t> 2012</a:t>
            </a:r>
            <a:endParaRPr lang="pt-BR" sz="2300" dirty="0" smtClean="0">
              <a:latin typeface="Arial" pitchFamily="34" charset="0"/>
              <a:cs typeface="Arial" pitchFamily="34" charset="0"/>
            </a:endParaRP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PCI Security Standards Council [Online] https://www.pcisecuritystandards.org/security_standards/pci_dss.shtml </a:t>
            </a:r>
          </a:p>
          <a:p>
            <a:pPr marL="349250" indent="-349250" algn="just">
              <a:spcBef>
                <a:spcPts val="2000"/>
              </a:spcBef>
              <a:buClr>
                <a:schemeClr val="accent1">
                  <a:lumMod val="60000"/>
                  <a:lumOff val="40000"/>
                </a:schemeClr>
              </a:buClr>
              <a:buSzPct val="110000"/>
              <a:defRPr/>
            </a:pPr>
            <a:r>
              <a:rPr lang="en-GB" sz="2400" dirty="0" smtClean="0">
                <a:latin typeface="Arial" pitchFamily="34" charset="0"/>
                <a:cs typeface="Arial" pitchFamily="34" charset="0"/>
              </a:rPr>
              <a:t>M. Baker, Lecture 15, Cloud Computing, </a:t>
            </a:r>
            <a:r>
              <a:rPr lang="en-GB" sz="2400" dirty="0" err="1" smtClean="0">
                <a:latin typeface="Arial" pitchFamily="34" charset="0"/>
                <a:cs typeface="Arial" pitchFamily="34" charset="0"/>
              </a:rPr>
              <a:t>UoP</a:t>
            </a:r>
            <a:r>
              <a:rPr lang="en-GB" sz="2400" dirty="0" smtClean="0">
                <a:latin typeface="Arial" pitchFamily="34" charset="0"/>
                <a:cs typeface="Arial" pitchFamily="34" charset="0"/>
              </a:rPr>
              <a:t>/</a:t>
            </a:r>
            <a:r>
              <a:rPr lang="en-GB" sz="2400" dirty="0" err="1" smtClean="0">
                <a:latin typeface="Arial" pitchFamily="34" charset="0"/>
                <a:cs typeface="Arial" pitchFamily="34" charset="0"/>
              </a:rPr>
              <a:t>UoR</a:t>
            </a:r>
            <a:endParaRPr lang="en-GB" sz="2400" dirty="0" smtClean="0">
              <a:latin typeface="Arial" pitchFamily="34" charset="0"/>
              <a:cs typeface="Arial" pitchFamily="34" charset="0"/>
            </a:endParaRPr>
          </a:p>
          <a:p>
            <a:pPr marL="349250" indent="-349250">
              <a:spcBef>
                <a:spcPts val="2000"/>
              </a:spcBef>
              <a:buClr>
                <a:schemeClr val="accent1">
                  <a:lumMod val="60000"/>
                  <a:lumOff val="40000"/>
                </a:schemeClr>
              </a:buClr>
              <a:buSzPct val="110000"/>
              <a:buFont typeface="Wingdings 2" pitchFamily="18" charset="2"/>
              <a:buChar char=""/>
            </a:pPr>
            <a:endParaRPr lang="en-US" altLang="zh-CN"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8758</TotalTime>
  <Words>3830</Words>
  <Application>Microsoft Office PowerPoint</Application>
  <PresentationFormat>On-screen Show (4:3)</PresentationFormat>
  <Paragraphs>339</Paragraphs>
  <Slides>40</Slides>
  <Notes>5</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ＭＳ Ｐゴシック</vt:lpstr>
      <vt:lpstr>Arial</vt:lpstr>
      <vt:lpstr>Calibri</vt:lpstr>
      <vt:lpstr>Comic Sans MS</vt:lpstr>
      <vt:lpstr>Lucida Sans Unicode</vt:lpstr>
      <vt:lpstr>新細明體</vt:lpstr>
      <vt:lpstr>黑体</vt:lpstr>
      <vt:lpstr>Times New Roman</vt:lpstr>
      <vt:lpstr>Wingdings</vt:lpstr>
      <vt:lpstr>Wingdings 2</vt:lpstr>
      <vt:lpstr>Office Theme</vt:lpstr>
      <vt:lpstr>Internet of Things (IoT) and  Cloud Computing</vt:lpstr>
      <vt:lpstr>Learning outcome</vt:lpstr>
      <vt:lpstr>What is Internet of Things (IoT)?</vt:lpstr>
      <vt:lpstr>IoT Vision &amp; Future Communication Challenges </vt:lpstr>
      <vt:lpstr>IP Convergence</vt:lpstr>
      <vt:lpstr>IoT Layered Architecture</vt:lpstr>
      <vt:lpstr>PowerPoint Presentation</vt:lpstr>
      <vt:lpstr>PowerPoint Presentation</vt:lpstr>
      <vt:lpstr>PowerPoint Presentation</vt:lpstr>
      <vt:lpstr>PowerPoint Presentation</vt:lpstr>
      <vt:lpstr>Security, Privacy &amp; Trust</vt:lpstr>
      <vt:lpstr>Security, Privacy &amp; Trust</vt:lpstr>
      <vt:lpstr>What is Cloud Computing?</vt:lpstr>
      <vt:lpstr>What is Cloud Computing?</vt:lpstr>
      <vt:lpstr>Cloud Computing</vt:lpstr>
      <vt:lpstr>Cloud Computing Architecture</vt:lpstr>
      <vt:lpstr>Cloud Computing Characteristics</vt:lpstr>
      <vt:lpstr>Basic Cloud Characteristics</vt:lpstr>
      <vt:lpstr>Cloud Service Model</vt:lpstr>
      <vt:lpstr>Cloud Computing Service Layer</vt:lpstr>
      <vt:lpstr>Virtualization</vt:lpstr>
      <vt:lpstr>Virtualization Advantages</vt:lpstr>
      <vt:lpstr>Purposes &amp; Benefits</vt:lpstr>
      <vt:lpstr>Opportunities and Challenges</vt:lpstr>
      <vt:lpstr>Opportunities and Challenges</vt:lpstr>
      <vt:lpstr>Security Risks</vt:lpstr>
      <vt:lpstr>Security Risks</vt:lpstr>
      <vt:lpstr>Security Risks</vt:lpstr>
      <vt:lpstr>Security Risks</vt:lpstr>
      <vt:lpstr>Advantages of Cloud Computing</vt:lpstr>
      <vt:lpstr>Advantages of Cloud Computing</vt:lpstr>
      <vt:lpstr>Advantages of Cloud Computing</vt:lpstr>
      <vt:lpstr>Advantages of Cloud Computing</vt:lpstr>
      <vt:lpstr>Disadvantages of Cloud Computing</vt:lpstr>
      <vt:lpstr>Disadvantages of Cloud Computing</vt:lpstr>
      <vt:lpstr>Disadvantages of Cloud Computing</vt:lpstr>
      <vt:lpstr>The Future</vt:lpstr>
      <vt:lpstr>Summary</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cp:lastModifiedBy>
  <cp:revision>126</cp:revision>
  <cp:lastPrinted>2013-10-21T17:17:27Z</cp:lastPrinted>
  <dcterms:created xsi:type="dcterms:W3CDTF">2013-10-01T08:59:03Z</dcterms:created>
  <dcterms:modified xsi:type="dcterms:W3CDTF">2018-11-14T16:01:34Z</dcterms:modified>
</cp:coreProperties>
</file>