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6689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26995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980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01/03/2018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0442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01/03/2018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90468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01/03/2018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6127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01/03/2018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3968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2075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6136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7630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816172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306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214232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1215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023280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01/03/2018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85961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01/03/2018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68449107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BABA7-0420-4200-9B65-1C1967CE93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A03E380-9CD1-4ABA-A763-9F9D252B890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11" name="Freeform 11">
              <a:extLst>
                <a:ext uri="{FF2B5EF4-FFF2-40B4-BE49-F238E27FC236}">
                  <a16:creationId xmlns:a16="http://schemas.microsoft.com/office/drawing/2014/main" id="{66E01B84-4C2B-4DE5-90C8-9C4001A75B1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2" name="Freeform 12">
              <a:extLst>
                <a:ext uri="{FF2B5EF4-FFF2-40B4-BE49-F238E27FC236}">
                  <a16:creationId xmlns:a16="http://schemas.microsoft.com/office/drawing/2014/main" id="{64CE5A7A-D5C5-4FE5-860C-0B5748FDEEDC}"/>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3" name="Freeform 13">
              <a:extLst>
                <a:ext uri="{FF2B5EF4-FFF2-40B4-BE49-F238E27FC236}">
                  <a16:creationId xmlns:a16="http://schemas.microsoft.com/office/drawing/2014/main" id="{016A7D2A-6EEA-47B8-A763-7D82E41B3CED}"/>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4" name="Freeform 14">
              <a:extLst>
                <a:ext uri="{FF2B5EF4-FFF2-40B4-BE49-F238E27FC236}">
                  <a16:creationId xmlns:a16="http://schemas.microsoft.com/office/drawing/2014/main" id="{E758F6E7-6DEC-48D0-ACB1-E5E26B13E6C3}"/>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5" name="Freeform 15">
              <a:extLst>
                <a:ext uri="{FF2B5EF4-FFF2-40B4-BE49-F238E27FC236}">
                  <a16:creationId xmlns:a16="http://schemas.microsoft.com/office/drawing/2014/main" id="{B56657FF-C027-42E7-859B-902929B6FA1C}"/>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6" name="Freeform 16">
              <a:extLst>
                <a:ext uri="{FF2B5EF4-FFF2-40B4-BE49-F238E27FC236}">
                  <a16:creationId xmlns:a16="http://schemas.microsoft.com/office/drawing/2014/main" id="{79047F2A-5978-46C6-B3A2-54AAC2136B15}"/>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7" name="Freeform 17">
              <a:extLst>
                <a:ext uri="{FF2B5EF4-FFF2-40B4-BE49-F238E27FC236}">
                  <a16:creationId xmlns:a16="http://schemas.microsoft.com/office/drawing/2014/main" id="{F3BE8FD1-0A72-4640-AC7A-2E057273F87D}"/>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8" name="Freeform 18">
              <a:extLst>
                <a:ext uri="{FF2B5EF4-FFF2-40B4-BE49-F238E27FC236}">
                  <a16:creationId xmlns:a16="http://schemas.microsoft.com/office/drawing/2014/main" id="{752FC782-A372-4D11-B20D-958955E5641F}"/>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9" name="Freeform 19">
              <a:extLst>
                <a:ext uri="{FF2B5EF4-FFF2-40B4-BE49-F238E27FC236}">
                  <a16:creationId xmlns:a16="http://schemas.microsoft.com/office/drawing/2014/main" id="{AA00B2F1-BEE2-444A-8249-C8E3212CA1A8}"/>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0" name="Freeform 20">
              <a:extLst>
                <a:ext uri="{FF2B5EF4-FFF2-40B4-BE49-F238E27FC236}">
                  <a16:creationId xmlns:a16="http://schemas.microsoft.com/office/drawing/2014/main" id="{E7F5747E-514B-4CF7-B6B0-DAD714909789}"/>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1" name="Freeform 21">
              <a:extLst>
                <a:ext uri="{FF2B5EF4-FFF2-40B4-BE49-F238E27FC236}">
                  <a16:creationId xmlns:a16="http://schemas.microsoft.com/office/drawing/2014/main" id="{931614BB-1593-40ED-8113-2BD11870556B}"/>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2" name="Freeform 22">
              <a:extLst>
                <a:ext uri="{FF2B5EF4-FFF2-40B4-BE49-F238E27FC236}">
                  <a16:creationId xmlns:a16="http://schemas.microsoft.com/office/drawing/2014/main" id="{2691871F-F15C-4E19-BC9C-78E5748D744E}"/>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p:cNvSpPr>
            <a:spLocks noGrp="1"/>
          </p:cNvSpPr>
          <p:nvPr>
            <p:ph type="ctrTitle"/>
          </p:nvPr>
        </p:nvSpPr>
        <p:spPr>
          <a:xfrm>
            <a:off x="4304402" y="28575"/>
            <a:ext cx="3520266" cy="987412"/>
          </a:xfrm>
        </p:spPr>
        <p:txBody>
          <a:bodyPr anchor="ctr">
            <a:noAutofit/>
          </a:bodyPr>
          <a:lstStyle/>
          <a:p>
            <a:pPr algn="ctr"/>
            <a:r>
              <a:rPr lang="en-GB" sz="1600" b="1">
                <a:solidFill>
                  <a:schemeClr val="tx2">
                    <a:lumMod val="75000"/>
                  </a:schemeClr>
                </a:solidFill>
              </a:rPr>
              <a:t>Ecotherapy</a:t>
            </a:r>
            <a:r>
              <a:rPr lang="en-GB" sz="1600" b="1">
                <a:solidFill>
                  <a:srgbClr val="59533F"/>
                </a:solidFill>
              </a:rPr>
              <a:t> as a therapeutic intervention for anxiety disorders.</a:t>
            </a:r>
            <a:endParaRPr lang="en-US"/>
          </a:p>
        </p:txBody>
      </p:sp>
      <p:sp>
        <p:nvSpPr>
          <p:cNvPr id="3" name="TextBox 2">
            <a:extLst>
              <a:ext uri="{FF2B5EF4-FFF2-40B4-BE49-F238E27FC236}">
                <a16:creationId xmlns:a16="http://schemas.microsoft.com/office/drawing/2014/main" id="{D225C540-78F7-45EB-9E2A-3F0778EEF6C3}"/>
              </a:ext>
            </a:extLst>
          </p:cNvPr>
          <p:cNvSpPr txBox="1"/>
          <p:nvPr/>
        </p:nvSpPr>
        <p:spPr>
          <a:xfrm>
            <a:off x="9093911" y="6556075"/>
            <a:ext cx="3377132"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Sara Rhiannon Jones 1703134</a:t>
            </a:r>
          </a:p>
        </p:txBody>
      </p:sp>
      <p:sp>
        <p:nvSpPr>
          <p:cNvPr id="5" name="Rectangle: Diagonal Corners Rounded 4">
            <a:extLst>
              <a:ext uri="{FF2B5EF4-FFF2-40B4-BE49-F238E27FC236}">
                <a16:creationId xmlns:a16="http://schemas.microsoft.com/office/drawing/2014/main" id="{895675BE-852B-4FAE-BF07-01F8F334F3E7}"/>
              </a:ext>
            </a:extLst>
          </p:cNvPr>
          <p:cNvSpPr/>
          <p:nvPr/>
        </p:nvSpPr>
        <p:spPr>
          <a:xfrm>
            <a:off x="588034" y="1123950"/>
            <a:ext cx="3262165" cy="1374988"/>
          </a:xfrm>
          <a:prstGeom prst="round2DiagRect">
            <a:avLst/>
          </a:prstGeom>
          <a:solidFill>
            <a:schemeClr val="accent2">
              <a:lumMod val="60000"/>
              <a:lumOff val="4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What is Ecotherapy?</a:t>
            </a:r>
          </a:p>
          <a:p>
            <a:pPr algn="ctr"/>
            <a:endParaRPr lang="en-US" sz="1400"/>
          </a:p>
          <a:p>
            <a:pPr algn="ctr"/>
            <a:r>
              <a:rPr lang="en-US" sz="1000"/>
              <a:t>An umbrella term for a series of nature based therapeutic programs which aim to improve a person's state of wellbeing purely through outdoor activities.</a:t>
            </a:r>
            <a:endParaRPr lang="en-US" sz="1400"/>
          </a:p>
        </p:txBody>
      </p:sp>
      <p:sp>
        <p:nvSpPr>
          <p:cNvPr id="9" name="Rectangle: Rounded Corners 8">
            <a:extLst>
              <a:ext uri="{FF2B5EF4-FFF2-40B4-BE49-F238E27FC236}">
                <a16:creationId xmlns:a16="http://schemas.microsoft.com/office/drawing/2014/main" id="{AB5F1E47-BA34-4E34-8967-8D6AC7B69014}"/>
              </a:ext>
            </a:extLst>
          </p:cNvPr>
          <p:cNvSpPr/>
          <p:nvPr/>
        </p:nvSpPr>
        <p:spPr>
          <a:xfrm>
            <a:off x="228600" y="2705100"/>
            <a:ext cx="3975100" cy="3752998"/>
          </a:xfrm>
          <a:prstGeom prst="roundRect">
            <a:avLst/>
          </a:prstGeom>
          <a:solidFill>
            <a:schemeClr val="accent6">
              <a:lumMod val="60000"/>
              <a:lumOff val="40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There are many different types of Ecotherapy including: </a:t>
            </a:r>
          </a:p>
          <a:p>
            <a:pPr algn="ctr"/>
            <a:endParaRPr lang="en-US" sz="1400" b="1"/>
          </a:p>
          <a:p>
            <a:r>
              <a:rPr lang="en-US" sz="1000" b="1"/>
              <a:t>Adventure Therapy – </a:t>
            </a:r>
            <a:r>
              <a:rPr lang="en-US" sz="1000"/>
              <a:t>this includes adrenaline induced  activity such as rafting, rock climbing, caving etc.</a:t>
            </a:r>
          </a:p>
          <a:p>
            <a:r>
              <a:rPr lang="en-US" sz="1000" b="1"/>
              <a:t>Animal Focused Therapy – </a:t>
            </a:r>
            <a:r>
              <a:rPr lang="en-US" sz="1000"/>
              <a:t>involving the use of animals by feeding or petting them.</a:t>
            </a:r>
          </a:p>
          <a:p>
            <a:r>
              <a:rPr lang="en-US" sz="1000" b="1"/>
              <a:t>Farming – </a:t>
            </a:r>
            <a:r>
              <a:rPr lang="en-US" sz="1000"/>
              <a:t>involving the care of farm animals and also woodland management.</a:t>
            </a:r>
          </a:p>
          <a:p>
            <a:r>
              <a:rPr lang="en-US" sz="1000" b="1"/>
              <a:t>Environmental Conservation – </a:t>
            </a:r>
            <a:r>
              <a:rPr lang="en-US" sz="1000"/>
              <a:t>engaging a client with protecting and conserving habitats and natural areas.</a:t>
            </a:r>
          </a:p>
          <a:p>
            <a:r>
              <a:rPr lang="en-US" sz="1000" b="1"/>
              <a:t>Green Exercise Therapy – </a:t>
            </a:r>
            <a:r>
              <a:rPr lang="en-US" sz="1000"/>
              <a:t>physical activities such as running, cycling walking through nature.</a:t>
            </a:r>
          </a:p>
          <a:p>
            <a:r>
              <a:rPr lang="en-US" sz="1000" b="1"/>
              <a:t>Horticulture – </a:t>
            </a:r>
            <a:r>
              <a:rPr lang="en-US" sz="1000"/>
              <a:t>encouraging clients to grow fruit and  vegetables in their own allotment.</a:t>
            </a:r>
          </a:p>
          <a:p>
            <a:r>
              <a:rPr lang="en-US" sz="1000" b="1"/>
              <a:t>Wilderness Therapy – </a:t>
            </a:r>
            <a:r>
              <a:rPr lang="en-US" sz="1000"/>
              <a:t>this is a group therapy which compels clients to engage in social activities such as camping and building shelters.</a:t>
            </a:r>
          </a:p>
        </p:txBody>
      </p:sp>
      <p:sp>
        <p:nvSpPr>
          <p:cNvPr id="25" name="Rectangle: Diagonal Corners Rounded 24">
            <a:extLst>
              <a:ext uri="{FF2B5EF4-FFF2-40B4-BE49-F238E27FC236}">
                <a16:creationId xmlns:a16="http://schemas.microsoft.com/office/drawing/2014/main" id="{C8D3A22A-6B27-4567-9520-B04F135C73AE}"/>
              </a:ext>
            </a:extLst>
          </p:cNvPr>
          <p:cNvSpPr/>
          <p:nvPr/>
        </p:nvSpPr>
        <p:spPr>
          <a:xfrm>
            <a:off x="4533900" y="4814977"/>
            <a:ext cx="3179763" cy="1514416"/>
          </a:xfrm>
          <a:prstGeom prst="round2DiagRect">
            <a:avLst/>
          </a:prstGeom>
          <a:solidFill>
            <a:schemeClr val="bg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Reasons why Ecotherapy works:</a:t>
            </a:r>
            <a:endParaRPr lang="en-US"/>
          </a:p>
          <a:p>
            <a:pPr algn="ctr"/>
            <a:endParaRPr lang="en-US" sz="1400"/>
          </a:p>
          <a:p>
            <a:pPr algn="ctr"/>
            <a:r>
              <a:rPr lang="en-US" sz="1000"/>
              <a:t>Accessing the inner child</a:t>
            </a:r>
          </a:p>
          <a:p>
            <a:pPr algn="ctr"/>
            <a:r>
              <a:rPr lang="en-US" sz="1000"/>
              <a:t>Chemical effect of being outdoors</a:t>
            </a:r>
          </a:p>
          <a:p>
            <a:pPr algn="ctr"/>
            <a:r>
              <a:rPr lang="en-US" sz="1000"/>
              <a:t>Responsibilities </a:t>
            </a:r>
          </a:p>
          <a:p>
            <a:pPr algn="ctr"/>
            <a:r>
              <a:rPr lang="en-US" sz="1000"/>
              <a:t>Purpose</a:t>
            </a:r>
            <a:endParaRPr lang="en-US" sz="1400"/>
          </a:p>
        </p:txBody>
      </p:sp>
      <p:sp>
        <p:nvSpPr>
          <p:cNvPr id="7" name="Rectangle: Rounded Corners 6">
            <a:extLst>
              <a:ext uri="{FF2B5EF4-FFF2-40B4-BE49-F238E27FC236}">
                <a16:creationId xmlns:a16="http://schemas.microsoft.com/office/drawing/2014/main" id="{548DD1C2-CE2D-470E-A161-6A1F4259991C}"/>
              </a:ext>
            </a:extLst>
          </p:cNvPr>
          <p:cNvSpPr/>
          <p:nvPr/>
        </p:nvSpPr>
        <p:spPr>
          <a:xfrm>
            <a:off x="7974011" y="323850"/>
            <a:ext cx="3853542" cy="3320463"/>
          </a:xfrm>
          <a:prstGeom prst="roundRect">
            <a:avLst/>
          </a:prstGeom>
          <a:solidFill>
            <a:schemeClr val="tx2">
              <a:lumMod val="60000"/>
              <a:lumOff val="40000"/>
            </a:schemeClr>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Early Research</a:t>
            </a:r>
          </a:p>
          <a:p>
            <a:pPr algn="ctr"/>
            <a:endParaRPr lang="en-US" sz="1400"/>
          </a:p>
          <a:p>
            <a:r>
              <a:rPr lang="en-US" sz="1000" b="1"/>
              <a:t>Roger Ulrich</a:t>
            </a:r>
            <a:r>
              <a:rPr lang="en-US" sz="1000"/>
              <a:t> published his study in 1984 on the recovery of patients who had surgery and put in either a room with a view of trees and nature or a room with a view of a brick wall. Results found that patients with a view of nature required less recovery days and demanded fewer painkillers. This research was early evidence to 'green care' and began the development of Ecotherapy as we know it today.</a:t>
            </a:r>
          </a:p>
          <a:p>
            <a:endParaRPr lang="en-US" sz="1000"/>
          </a:p>
          <a:p>
            <a:r>
              <a:rPr lang="en-US" sz="1000" b="1"/>
              <a:t>Langer and Rodin</a:t>
            </a:r>
            <a:r>
              <a:rPr lang="en-US" sz="1000"/>
              <a:t> (1976) conducted a study within a care home for elderly people. One group of elderly clients were given a plant to look after, the other group were given a plant but the nurses were to take care of it. After handing out questionnaires to both groups(before and after), results showed that the group who had responsibility over the plants were happier in comparison to the other group. </a:t>
            </a:r>
          </a:p>
          <a:p>
            <a:endParaRPr lang="en-US" sz="1000"/>
          </a:p>
        </p:txBody>
      </p:sp>
      <p:sp>
        <p:nvSpPr>
          <p:cNvPr id="23" name="Rectangle: Top Corners Rounded 22">
            <a:extLst>
              <a:ext uri="{FF2B5EF4-FFF2-40B4-BE49-F238E27FC236}">
                <a16:creationId xmlns:a16="http://schemas.microsoft.com/office/drawing/2014/main" id="{6C64015C-1EA3-4D57-BE03-F0A7500EF278}"/>
              </a:ext>
            </a:extLst>
          </p:cNvPr>
          <p:cNvSpPr/>
          <p:nvPr/>
        </p:nvSpPr>
        <p:spPr>
          <a:xfrm>
            <a:off x="7974011" y="3880449"/>
            <a:ext cx="3854450" cy="2453781"/>
          </a:xfrm>
          <a:prstGeom prst="round2SameRect">
            <a:avLst/>
          </a:prstGeom>
          <a:solidFill>
            <a:schemeClr val="accent1">
              <a:lumMod val="40000"/>
              <a:lumOff val="6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t>Reasons against Ecotherapy</a:t>
            </a:r>
          </a:p>
          <a:p>
            <a:pPr algn="ctr"/>
            <a:endParaRPr lang="en-US" sz="1000"/>
          </a:p>
          <a:p>
            <a:pPr algn="ctr"/>
            <a:r>
              <a:rPr lang="en-US" sz="1000"/>
              <a:t>Ecotherapy isn't as popular as other therapies or medication because empirical evidence of these techniques are hard to collect; these are self-help methods and can be performed without a therapist. </a:t>
            </a:r>
            <a:endParaRPr lang="en-US" sz="1400"/>
          </a:p>
        </p:txBody>
      </p:sp>
      <p:sp>
        <p:nvSpPr>
          <p:cNvPr id="24" name="Rectangle: Rounded Corners 23">
            <a:extLst>
              <a:ext uri="{FF2B5EF4-FFF2-40B4-BE49-F238E27FC236}">
                <a16:creationId xmlns:a16="http://schemas.microsoft.com/office/drawing/2014/main" id="{0CA7334C-20FD-46BB-B70B-70BC11DCC461}"/>
              </a:ext>
            </a:extLst>
          </p:cNvPr>
          <p:cNvSpPr/>
          <p:nvPr/>
        </p:nvSpPr>
        <p:spPr>
          <a:xfrm>
            <a:off x="4448175" y="977660"/>
            <a:ext cx="3221157" cy="3709214"/>
          </a:xfrm>
          <a:prstGeom prst="roundRect">
            <a:avLst/>
          </a:prstGeom>
          <a:solidFill>
            <a:schemeClr val="accent5">
              <a:lumMod val="60000"/>
              <a:lumOff val="40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a:r>
              <a:rPr lang="en-US" sz="1400">
                <a:solidFill>
                  <a:srgbClr val="FFFFFF"/>
                </a:solidFill>
                <a:latin typeface="Century Gothic"/>
                <a:ea typeface="Segoe UI"/>
                <a:cs typeface="Segoe UI"/>
              </a:rPr>
              <a:t>STATISTICS</a:t>
            </a:r>
            <a:r>
              <a:rPr lang="en-US" sz="1400">
                <a:latin typeface="Century Gothic"/>
                <a:ea typeface="Segoe UI"/>
                <a:cs typeface="Segoe UI"/>
              </a:rPr>
              <a:t>​</a:t>
            </a:r>
          </a:p>
          <a:p>
            <a:pPr rtl="0"/>
            <a:r>
              <a:rPr lang="en-US">
                <a:latin typeface="Century Gothic"/>
                <a:ea typeface="Segoe UI"/>
                <a:cs typeface="Segoe UI"/>
              </a:rPr>
              <a:t>​</a:t>
            </a:r>
            <a:endParaRPr lang="en-US" sz="1000">
              <a:latin typeface="Segoe UI"/>
              <a:ea typeface="Segoe UI"/>
              <a:cs typeface="Segoe UI"/>
            </a:endParaRPr>
          </a:p>
          <a:p>
            <a:pPr rtl="0"/>
            <a:r>
              <a:rPr lang="en-US" sz="1000">
                <a:solidFill>
                  <a:srgbClr val="FFFFFF"/>
                </a:solidFill>
                <a:latin typeface="Century Gothic"/>
                <a:ea typeface="Segoe UI"/>
                <a:cs typeface="Segoe UI"/>
              </a:rPr>
              <a:t>MIND – a walk through nature decreased levels of  depression by 71% as apposed to a walk through a shopping center decreased levels by 45%.</a:t>
            </a:r>
            <a:endParaRPr lang="en-US">
              <a:latin typeface="Segoe UI"/>
              <a:ea typeface="Segoe UI"/>
              <a:cs typeface="Segoe UI"/>
            </a:endParaRPr>
          </a:p>
          <a:p>
            <a:pPr rtl="0"/>
            <a:r>
              <a:rPr lang="en-US">
                <a:latin typeface="Century Gothic"/>
                <a:ea typeface="Segoe UI"/>
                <a:cs typeface="Segoe UI"/>
              </a:rPr>
              <a:t>​</a:t>
            </a:r>
            <a:endParaRPr lang="en-US">
              <a:latin typeface="Segoe UI"/>
              <a:ea typeface="Segoe UI"/>
              <a:cs typeface="Segoe UI"/>
            </a:endParaRPr>
          </a:p>
          <a:p>
            <a:pPr rtl="0"/>
            <a:r>
              <a:rPr lang="en-US" sz="1000">
                <a:solidFill>
                  <a:srgbClr val="FFFFFF"/>
                </a:solidFill>
                <a:latin typeface="Century Gothic"/>
                <a:ea typeface="Segoe UI"/>
                <a:cs typeface="Segoe UI"/>
              </a:rPr>
              <a:t>Seven in ten (69%) people experienced significant increases in wellbeing by the time they left the </a:t>
            </a:r>
            <a:r>
              <a:rPr lang="en-US" sz="1000" err="1">
                <a:solidFill>
                  <a:srgbClr val="FFFFFF"/>
                </a:solidFill>
                <a:latin typeface="Century Gothic"/>
                <a:ea typeface="Segoe UI"/>
                <a:cs typeface="Segoe UI"/>
              </a:rPr>
              <a:t>Ecominds</a:t>
            </a:r>
            <a:r>
              <a:rPr lang="en-US" sz="1000">
                <a:solidFill>
                  <a:srgbClr val="FFFFFF"/>
                </a:solidFill>
                <a:latin typeface="Century Gothic"/>
                <a:ea typeface="Segoe UI"/>
                <a:cs typeface="Segoe UI"/>
              </a:rPr>
              <a:t> project.</a:t>
            </a:r>
            <a:r>
              <a:rPr lang="en-US" sz="1000">
                <a:latin typeface="Century Gothic"/>
                <a:ea typeface="Segoe UI"/>
                <a:cs typeface="Segoe UI"/>
              </a:rPr>
              <a:t>​</a:t>
            </a:r>
            <a:endParaRPr lang="en-US" sz="1000">
              <a:latin typeface="Segoe UI"/>
              <a:ea typeface="Segoe UI"/>
              <a:cs typeface="Segoe UI"/>
            </a:endParaRPr>
          </a:p>
          <a:p>
            <a:pPr rtl="0"/>
            <a:r>
              <a:rPr lang="en-US">
                <a:latin typeface="Century Gothic"/>
                <a:ea typeface="Segoe UI"/>
                <a:cs typeface="Segoe UI"/>
              </a:rPr>
              <a:t>​</a:t>
            </a:r>
            <a:endParaRPr lang="en-US">
              <a:latin typeface="Segoe UI"/>
              <a:ea typeface="Segoe UI"/>
              <a:cs typeface="Segoe UI"/>
            </a:endParaRPr>
          </a:p>
          <a:p>
            <a:pPr rtl="0"/>
            <a:r>
              <a:rPr lang="en-US" sz="1000">
                <a:solidFill>
                  <a:srgbClr val="FFFFFF"/>
                </a:solidFill>
                <a:latin typeface="Century Gothic"/>
                <a:ea typeface="Segoe UI"/>
                <a:cs typeface="Segoe UI"/>
              </a:rPr>
              <a:t>Mind found from a survey of GPs working across England and Wales that even though over half agreed that ecotherapy is a valid and suitable treatment for anxiety</a:t>
            </a:r>
            <a:r>
              <a:rPr lang="en-US" sz="1000">
                <a:latin typeface="Century Gothic"/>
                <a:ea typeface="Segoe UI"/>
                <a:cs typeface="Segoe UI"/>
              </a:rPr>
              <a:t>.</a:t>
            </a:r>
          </a:p>
          <a:p>
            <a:pPr rtl="0"/>
            <a:r>
              <a:rPr lang="en-US">
                <a:latin typeface="Century Gothic"/>
                <a:ea typeface="Segoe UI"/>
                <a:cs typeface="Segoe UI"/>
              </a:rPr>
              <a:t>​</a:t>
            </a:r>
            <a:endParaRPr lang="en-US"/>
          </a:p>
        </p:txBody>
      </p:sp>
      <p:pic>
        <p:nvPicPr>
          <p:cNvPr id="27" name="Picture 27" descr="A close up of a logo&#10;&#10;Description generated with very high confidence">
            <a:extLst>
              <a:ext uri="{FF2B5EF4-FFF2-40B4-BE49-F238E27FC236}">
                <a16:creationId xmlns:a16="http://schemas.microsoft.com/office/drawing/2014/main" id="{EBEC780D-541F-4CD3-81A9-7F6CB650EB2A}"/>
              </a:ext>
            </a:extLst>
          </p:cNvPr>
          <p:cNvPicPr>
            <a:picLocks noChangeAspect="1"/>
          </p:cNvPicPr>
          <p:nvPr/>
        </p:nvPicPr>
        <p:blipFill>
          <a:blip r:embed="rId2"/>
          <a:stretch>
            <a:fillRect/>
          </a:stretch>
        </p:blipFill>
        <p:spPr>
          <a:xfrm>
            <a:off x="104775" y="228600"/>
            <a:ext cx="1809750" cy="7239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345C8-8C86-47D6-B3B2-D0203FB6FC7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6366A23-FBE4-495A-B69E-21105D33A5CF}"/>
              </a:ext>
            </a:extLst>
          </p:cNvPr>
          <p:cNvSpPr>
            <a:spLocks noGrp="1"/>
          </p:cNvSpPr>
          <p:nvPr>
            <p:ph idx="1"/>
          </p:nvPr>
        </p:nvSpPr>
        <p:spPr>
          <a:xfrm>
            <a:off x="1840020" y="1225550"/>
            <a:ext cx="9664593" cy="4686300"/>
          </a:xfrm>
        </p:spPr>
        <p:txBody>
          <a:bodyPr vert="horz" lIns="91440" tIns="45720" rIns="91440" bIns="45720" rtlCol="0" anchor="t">
            <a:normAutofit/>
          </a:bodyPr>
          <a:lstStyle/>
          <a:p>
            <a:pPr marL="0" indent="0">
              <a:buNone/>
            </a:pPr>
            <a:endParaRPr lang="en-GB"/>
          </a:p>
          <a:p>
            <a:r>
              <a:rPr lang="en-GB"/>
              <a:t>GOV.UK. (2016). </a:t>
            </a:r>
            <a:r>
              <a:rPr lang="en-GB" i="1"/>
              <a:t>Connecting with nature offers a new approach to mental health care.</a:t>
            </a:r>
            <a:r>
              <a:rPr lang="en-GB"/>
              <a:t>. [online] Available at: https://www.gov.uk/government/news/connecting-with-nature-offers-a-new-approach-to-mental-health-care [Accessed 8 Feb. 2018]. </a:t>
            </a:r>
          </a:p>
          <a:p>
            <a:r>
              <a:rPr lang="en-GB" b="1"/>
              <a:t> </a:t>
            </a:r>
            <a:r>
              <a:rPr lang="en-GB"/>
              <a:t>Mind.org.uk. (n.d.). </a:t>
            </a:r>
            <a:r>
              <a:rPr lang="en-GB" i="1"/>
              <a:t>Home | Mind, the mental health charity - help for mental health problems</a:t>
            </a:r>
            <a:r>
              <a:rPr lang="en-GB"/>
              <a:t>. [online] Available at: https://www.mind.org.uk/ [Accessed 14 Feb. 2018].</a:t>
            </a:r>
          </a:p>
          <a:p>
            <a:r>
              <a:rPr lang="en-GB"/>
              <a:t>Steg, L., van den Berg, A. and M de Groot, J. (2012). </a:t>
            </a:r>
            <a:r>
              <a:rPr lang="en-GB" i="1"/>
              <a:t>Environmental Psychology : An Introduction</a:t>
            </a:r>
            <a:r>
              <a:rPr lang="en-GB"/>
              <a:t>. Oxford: Wiley-Blackwell.</a:t>
            </a:r>
          </a:p>
          <a:p>
            <a:r>
              <a:rPr lang="en-GB"/>
              <a:t>van den Bosch, M. and Bird, W. (2018). </a:t>
            </a:r>
            <a:r>
              <a:rPr lang="en-GB" i="1"/>
              <a:t>Nature and Pubic Health</a:t>
            </a:r>
            <a:r>
              <a:rPr lang="en-GB"/>
              <a:t>. Oxford: Oxford University Press.</a:t>
            </a:r>
          </a:p>
        </p:txBody>
      </p:sp>
    </p:spTree>
    <p:extLst>
      <p:ext uri="{BB962C8B-B14F-4D97-AF65-F5344CB8AC3E}">
        <p14:creationId xmlns:p14="http://schemas.microsoft.com/office/powerpoint/2010/main" val="25018865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Wisp</vt:lpstr>
      <vt:lpstr>Ecotherapy as a therapeutic intervention for anxiety disorders.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Ecotherapy as a therapeutic intervention for anxiety disorders.</dc:title>
  <cp:revision>2</cp:revision>
  <dcterms:modified xsi:type="dcterms:W3CDTF">2018-03-01T13:36:10Z</dcterms:modified>
</cp:coreProperties>
</file>