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notesMasterIdLst>
    <p:notesMasterId r:id="rId20"/>
  </p:notesMasterIdLst>
  <p:sldIdLst>
    <p:sldId id="276" r:id="rId2"/>
    <p:sldId id="256" r:id="rId3"/>
    <p:sldId id="278" r:id="rId4"/>
    <p:sldId id="269" r:id="rId5"/>
    <p:sldId id="272" r:id="rId6"/>
    <p:sldId id="273" r:id="rId7"/>
    <p:sldId id="274" r:id="rId8"/>
    <p:sldId id="258" r:id="rId9"/>
    <p:sldId id="260" r:id="rId10"/>
    <p:sldId id="261" r:id="rId11"/>
    <p:sldId id="265" r:id="rId12"/>
    <p:sldId id="267" r:id="rId13"/>
    <p:sldId id="268" r:id="rId14"/>
    <p:sldId id="277" r:id="rId15"/>
    <p:sldId id="262" r:id="rId16"/>
    <p:sldId id="263" r:id="rId17"/>
    <p:sldId id="275" r:id="rId18"/>
    <p:sldId id="264" r:id="rId19"/>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306A66-6729-063E-88F5-7345178B7DDA}" v="3" dt="2026-02-11T15:05:18.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9025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3147828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6756097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GB"/>
              <a:t>Click to edit Master title style</a:t>
            </a:r>
            <a:endParaRPr lang="en-US"/>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0026407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508001" y="1620442"/>
            <a:ext cx="3138026" cy="2910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3817477" y="1620442"/>
            <a:ext cx="3138026" cy="2910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B712588-04B1-427B-82EE-E8DB90309F08}"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37953071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2/11/2026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101013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2/11/2026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6654609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1467650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GB"/>
              <a:t>Click to edit Master title style</a:t>
            </a:r>
            <a:endParaRPr lang="en-US"/>
          </a:p>
        </p:txBody>
      </p:sp>
      <p:sp>
        <p:nvSpPr>
          <p:cNvPr id="3" name="Content Placeholder 2"/>
          <p:cNvSpPr>
            <a:spLocks noGrp="1"/>
          </p:cNvSpPr>
          <p:nvPr>
            <p:ph idx="1"/>
          </p:nvPr>
        </p:nvSpPr>
        <p:spPr>
          <a:xfrm>
            <a:off x="3570346" y="386193"/>
            <a:ext cx="3385156" cy="41448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379805105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GB"/>
              <a:t>Click to edit Master title style</a:t>
            </a:r>
            <a:endParaRPr lang="en-US"/>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8359766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GB"/>
              <a:t>Click to edit Master title style</a:t>
            </a:r>
            <a:endParaRPr lang="en-US"/>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84474563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a:ln w="3175" cmpd="sng">
                  <a:noFill/>
                </a:ln>
                <a:solidFill>
                  <a:schemeClr val="accent1">
                    <a:lumMod val="60000"/>
                    <a:lumOff val="40000"/>
                  </a:schemeClr>
                </a:solidFill>
                <a:latin typeface="Arial"/>
              </a:rPr>
              <a:t>”</a:t>
            </a:r>
            <a:endParaRPr lang="en-US" sz="1350">
              <a:solidFill>
                <a:schemeClr val="accent1">
                  <a:lumMod val="60000"/>
                  <a:lumOff val="40000"/>
                </a:schemeClr>
              </a:solidFill>
              <a:latin typeface="Arial"/>
            </a:endParaRPr>
          </a:p>
        </p:txBody>
      </p:sp>
    </p:spTree>
    <p:extLst>
      <p:ext uri="{BB962C8B-B14F-4D97-AF65-F5344CB8AC3E}">
        <p14:creationId xmlns:p14="http://schemas.microsoft.com/office/powerpoint/2010/main" val="38019620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GB"/>
              <a:t>Click to edit Master title style</a:t>
            </a:r>
            <a:endParaRPr lang="en-US"/>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868369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0750077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GB"/>
              <a:t>Click to edit Master title style</a:t>
            </a:r>
            <a:endParaRPr lang="en-US"/>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8173816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5C6B4A9-1611-4792-9094-5F34BCA07E0B}" type="datetimeFigureOut">
              <a:rPr lang="en-US" smtClean="0"/>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16668038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3192912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541448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2/11/2026</a:t>
            </a:fld>
            <a:endParaRPr lang="en-US"/>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61444257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hyperlink" Target="https://learn.microsoft.com/en-us/microsoft-365/compliance/" TargetMode="External"/><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dsptoolkit.nhs.uk/"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hyperlink" Target="https://www.legislatio.gov.uk/ukpga/2018/12/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2A0BBA1-9366-DE5F-ED4B-0CBEC83CBEDF}"/>
              </a:ext>
            </a:extLst>
          </p:cNvPr>
          <p:cNvGraphicFramePr>
            <a:graphicFrameLocks noGrp="1"/>
          </p:cNvGraphicFramePr>
          <p:nvPr/>
        </p:nvGraphicFramePr>
        <p:xfrm>
          <a:off x="1806524" y="1677759"/>
          <a:ext cx="3413760" cy="1483357"/>
        </p:xfrm>
        <a:graphic>
          <a:graphicData uri="http://schemas.openxmlformats.org/drawingml/2006/table">
            <a:tbl>
              <a:tblPr firstRow="1" bandRow="1">
                <a:tableStyleId>{5C22544A-7EE6-4342-B048-85BDC9FD1C3A}</a:tableStyleId>
              </a:tblPr>
              <a:tblGrid>
                <a:gridCol w="1706880">
                  <a:extLst>
                    <a:ext uri="{9D8B030D-6E8A-4147-A177-3AD203B41FA5}">
                      <a16:colId xmlns:a16="http://schemas.microsoft.com/office/drawing/2014/main" val="1139349173"/>
                    </a:ext>
                  </a:extLst>
                </a:gridCol>
                <a:gridCol w="1706880">
                  <a:extLst>
                    <a:ext uri="{9D8B030D-6E8A-4147-A177-3AD203B41FA5}">
                      <a16:colId xmlns:a16="http://schemas.microsoft.com/office/drawing/2014/main" val="2947560907"/>
                    </a:ext>
                  </a:extLst>
                </a:gridCol>
              </a:tblGrid>
              <a:tr h="370840">
                <a:tc>
                  <a:txBody>
                    <a:bodyPr/>
                    <a:lstStyle/>
                    <a:p>
                      <a:r>
                        <a:rPr lang="en-GB"/>
                        <a:t>Name</a:t>
                      </a:r>
                    </a:p>
                  </a:txBody>
                  <a:tcPr/>
                </a:tc>
                <a:tc>
                  <a:txBody>
                    <a:bodyPr/>
                    <a:lstStyle/>
                    <a:p>
                      <a:r>
                        <a:rPr lang="en-GB"/>
                        <a:t>Student Number</a:t>
                      </a:r>
                    </a:p>
                  </a:txBody>
                  <a:tcPr/>
                </a:tc>
                <a:extLst>
                  <a:ext uri="{0D108BD9-81ED-4DB2-BD59-A6C34878D82A}">
                    <a16:rowId xmlns:a16="http://schemas.microsoft.com/office/drawing/2014/main" val="1195805073"/>
                  </a:ext>
                </a:extLst>
              </a:tr>
              <a:tr h="370839">
                <a:tc>
                  <a:txBody>
                    <a:bodyPr/>
                    <a:lstStyle/>
                    <a:p>
                      <a:pPr lvl="0">
                        <a:buNone/>
                      </a:pPr>
                      <a:r>
                        <a:rPr lang="en-GB"/>
                        <a:t>Zoe Porter</a:t>
                      </a:r>
                    </a:p>
                  </a:txBody>
                  <a:tcPr/>
                </a:tc>
                <a:tc>
                  <a:txBody>
                    <a:bodyPr/>
                    <a:lstStyle/>
                    <a:p>
                      <a:pPr lvl="0">
                        <a:buNone/>
                      </a:pPr>
                      <a:r>
                        <a:rPr lang="en-GB"/>
                        <a:t>2528252</a:t>
                      </a:r>
                    </a:p>
                  </a:txBody>
                  <a:tcPr/>
                </a:tc>
                <a:extLst>
                  <a:ext uri="{0D108BD9-81ED-4DB2-BD59-A6C34878D82A}">
                    <a16:rowId xmlns:a16="http://schemas.microsoft.com/office/drawing/2014/main" val="3867435319"/>
                  </a:ext>
                </a:extLst>
              </a:tr>
              <a:tr h="370838">
                <a:tc>
                  <a:txBody>
                    <a:bodyPr/>
                    <a:lstStyle/>
                    <a:p>
                      <a:pPr lvl="0">
                        <a:buNone/>
                      </a:pPr>
                      <a:r>
                        <a:rPr lang="en-GB"/>
                        <a:t>Michelle </a:t>
                      </a:r>
                      <a:r>
                        <a:rPr lang="en-GB" err="1"/>
                        <a:t>Chikoore</a:t>
                      </a:r>
                    </a:p>
                  </a:txBody>
                  <a:tcPr/>
                </a:tc>
                <a:tc>
                  <a:txBody>
                    <a:bodyPr/>
                    <a:lstStyle/>
                    <a:p>
                      <a:pPr lvl="0">
                        <a:buNone/>
                      </a:pPr>
                      <a:r>
                        <a:rPr lang="en-GB"/>
                        <a:t>2208794</a:t>
                      </a:r>
                    </a:p>
                  </a:txBody>
                  <a:tcPr/>
                </a:tc>
                <a:extLst>
                  <a:ext uri="{0D108BD9-81ED-4DB2-BD59-A6C34878D82A}">
                    <a16:rowId xmlns:a16="http://schemas.microsoft.com/office/drawing/2014/main" val="2305153138"/>
                  </a:ext>
                </a:extLst>
              </a:tr>
              <a:tr h="370840">
                <a:tc>
                  <a:txBody>
                    <a:bodyPr/>
                    <a:lstStyle/>
                    <a:p>
                      <a:r>
                        <a:rPr lang="en-GB"/>
                        <a:t> Helen Ketley</a:t>
                      </a:r>
                    </a:p>
                  </a:txBody>
                  <a:tcPr/>
                </a:tc>
                <a:tc>
                  <a:txBody>
                    <a:bodyPr/>
                    <a:lstStyle/>
                    <a:p>
                      <a:r>
                        <a:rPr lang="en-GB"/>
                        <a:t>2526591</a:t>
                      </a:r>
                    </a:p>
                  </a:txBody>
                  <a:tcPr/>
                </a:tc>
                <a:extLst>
                  <a:ext uri="{0D108BD9-81ED-4DB2-BD59-A6C34878D82A}">
                    <a16:rowId xmlns:a16="http://schemas.microsoft.com/office/drawing/2014/main" val="4179818961"/>
                  </a:ext>
                </a:extLst>
              </a:tr>
            </a:tbl>
          </a:graphicData>
        </a:graphic>
      </p:graphicFrame>
      <p:sp>
        <p:nvSpPr>
          <p:cNvPr id="3" name="Title 2">
            <a:extLst>
              <a:ext uri="{FF2B5EF4-FFF2-40B4-BE49-F238E27FC236}">
                <a16:creationId xmlns:a16="http://schemas.microsoft.com/office/drawing/2014/main" id="{22A37E19-BE61-B528-D513-B72CE44507CB}"/>
              </a:ext>
            </a:extLst>
          </p:cNvPr>
          <p:cNvSpPr>
            <a:spLocks noGrp="1"/>
          </p:cNvSpPr>
          <p:nvPr>
            <p:ph type="title"/>
          </p:nvPr>
        </p:nvSpPr>
        <p:spPr/>
        <p:txBody>
          <a:bodyPr>
            <a:normAutofit fontScale="90000"/>
          </a:bodyPr>
          <a:lstStyle/>
          <a:p>
            <a:r>
              <a:rPr lang="en-GB" sz="2000">
                <a:solidFill>
                  <a:schemeClr val="tx1"/>
                </a:solidFill>
                <a:latin typeface="Arial"/>
                <a:cs typeface="Arial"/>
              </a:rPr>
              <a:t>                           Module Code – LCHS4007</a:t>
            </a:r>
            <a:br>
              <a:rPr lang="en-GB" sz="2000">
                <a:solidFill>
                  <a:schemeClr val="tx1"/>
                </a:solidFill>
                <a:latin typeface="Arial"/>
                <a:cs typeface="Arial"/>
              </a:rPr>
            </a:br>
            <a:r>
              <a:rPr lang="en-GB" sz="2000">
                <a:solidFill>
                  <a:schemeClr val="tx1"/>
                </a:solidFill>
                <a:latin typeface="Arial"/>
                <a:cs typeface="Arial"/>
              </a:rPr>
              <a:t>                  Digital Skills And Research Methods </a:t>
            </a:r>
            <a:br>
              <a:rPr lang="en-GB" sz="2000">
                <a:solidFill>
                  <a:schemeClr val="tx1"/>
                </a:solidFill>
                <a:latin typeface="Arial"/>
                <a:cs typeface="Arial"/>
              </a:rPr>
            </a:br>
            <a:r>
              <a:rPr lang="en-GB" sz="2000">
                <a:solidFill>
                  <a:schemeClr val="tx1"/>
                </a:solidFill>
                <a:latin typeface="Arial"/>
                <a:cs typeface="Arial"/>
              </a:rPr>
              <a:t>                                    Group-4 </a:t>
            </a:r>
            <a:br>
              <a:rPr lang="en-GB" sz="2000">
                <a:latin typeface="Arial"/>
                <a:cs typeface="Arial"/>
              </a:rPr>
            </a:br>
            <a:endParaRPr lang="en-GB" sz="2000">
              <a:solidFill>
                <a:schemeClr val="tx1"/>
              </a:solidFill>
              <a:latin typeface="Arial"/>
              <a:cs typeface="Arial"/>
            </a:endParaRPr>
          </a:p>
        </p:txBody>
      </p:sp>
    </p:spTree>
    <p:extLst>
      <p:ext uri="{BB962C8B-B14F-4D97-AF65-F5344CB8AC3E}">
        <p14:creationId xmlns:p14="http://schemas.microsoft.com/office/powerpoint/2010/main" val="1732872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1"/>
          <p:cNvSpPr/>
          <p:nvPr/>
        </p:nvSpPr>
        <p:spPr>
          <a:xfrm>
            <a:off x="1130300" y="3038124"/>
            <a:ext cx="5825202" cy="822675"/>
          </a:xfrm>
          <a:prstGeom prst="rect">
            <a:avLst/>
          </a:prstGeom>
        </p:spPr>
        <p:txBody>
          <a:bodyPr vert="horz" lIns="91440" tIns="45720" rIns="91440" bIns="45720" rtlCol="0" anchor="t">
            <a:normAutofit/>
          </a:bodyPr>
          <a:lstStyle/>
          <a:p>
            <a:pPr algn="r">
              <a:spcBef>
                <a:spcPts val="1000"/>
              </a:spcBef>
              <a:buClr>
                <a:schemeClr val="accent1"/>
              </a:buClr>
              <a:buSzPct val="80000"/>
            </a:pPr>
            <a:r>
              <a:rPr lang="en-US">
                <a:solidFill>
                  <a:schemeClr val="tx1">
                    <a:lumMod val="50000"/>
                    <a:lumOff val="50000"/>
                  </a:schemeClr>
                </a:solidFill>
              </a:rPr>
              <a:t>Using a Communication and Collaboration Tool</a:t>
            </a:r>
          </a:p>
        </p:txBody>
      </p:sp>
      <p:sp>
        <p:nvSpPr>
          <p:cNvPr id="2" name="Text 0"/>
          <p:cNvSpPr/>
          <p:nvPr/>
        </p:nvSpPr>
        <p:spPr>
          <a:xfrm>
            <a:off x="1130300" y="1047750"/>
            <a:ext cx="5825202" cy="1990377"/>
          </a:xfrm>
          <a:prstGeom prst="rect">
            <a:avLst/>
          </a:prstGeom>
        </p:spPr>
        <p:txBody>
          <a:bodyPr vert="horz" lIns="91440" tIns="45720" rIns="91440" bIns="45720" rtlCol="0" anchor="b">
            <a:normAutofit/>
          </a:bodyPr>
          <a:lstStyle/>
          <a:p>
            <a:pPr marL="0" indent="0" algn="r">
              <a:spcBef>
                <a:spcPct val="0"/>
              </a:spcBef>
              <a:spcAft>
                <a:spcPts val="600"/>
              </a:spcAft>
            </a:pPr>
            <a:r>
              <a:rPr lang="en-US" sz="5000" b="1">
                <a:solidFill>
                  <a:schemeClr val="accent1"/>
                </a:solidFill>
                <a:latin typeface="+mj-lt"/>
                <a:ea typeface="+mj-ea"/>
                <a:cs typeface="+mj-cs"/>
              </a:rPr>
              <a:t>Greenfield Care Agency Case Study</a:t>
            </a:r>
            <a:endParaRPr lang="en-US" sz="5000">
              <a:solidFill>
                <a:schemeClr val="accent1"/>
              </a:solidFill>
              <a:latin typeface="+mj-lt"/>
              <a:ea typeface="+mj-ea"/>
              <a:cs typeface="+mj-cs"/>
            </a:endParaRPr>
          </a:p>
        </p:txBody>
      </p:sp>
      <p:sp>
        <p:nvSpPr>
          <p:cNvPr id="4" name="Text 2"/>
          <p:cNvSpPr/>
          <p:nvPr/>
        </p:nvSpPr>
        <p:spPr>
          <a:xfrm>
            <a:off x="3010863" y="3460310"/>
            <a:ext cx="2135103" cy="240030"/>
          </a:xfrm>
          <a:prstGeom prst="rect">
            <a:avLst/>
          </a:prstGeom>
          <a:noFill/>
          <a:ln/>
        </p:spPr>
        <p:txBody>
          <a:bodyPr wrap="square" lIns="0" tIns="0" rIns="0" bIns="0" rtlCol="0" anchor="t"/>
          <a:lstStyle/>
          <a:p>
            <a:pPr marL="0" indent="0" algn="ctr">
              <a:lnSpc>
                <a:spcPts val="1890"/>
              </a:lnSpc>
              <a:spcAft>
                <a:spcPts val="600"/>
              </a:spcAft>
              <a:buNone/>
            </a:pPr>
            <a:r>
              <a:rPr lang="en-US" sz="1350">
                <a:latin typeface="Arial" pitchFamily="34" charset="0"/>
                <a:ea typeface="Arial" pitchFamily="34" charset="-122"/>
                <a:cs typeface="Arial" pitchFamily="34" charset="-120"/>
              </a:rPr>
              <a:t>Microsoft Teams Evaluation</a:t>
            </a:r>
            <a:endParaRPr lang="en-US" sz="135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1A1ED9-1B6A-17BC-1BA7-57DE5E21C5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9598F9-3FD0-714A-80CE-E72AAFE43C3E}"/>
              </a:ext>
            </a:extLst>
          </p:cNvPr>
          <p:cNvSpPr>
            <a:spLocks noGrp="1"/>
          </p:cNvSpPr>
          <p:nvPr>
            <p:ph type="title"/>
          </p:nvPr>
        </p:nvSpPr>
        <p:spPr/>
        <p:txBody>
          <a:bodyPr/>
          <a:lstStyle/>
          <a:p>
            <a:pPr algn="ctr"/>
            <a:r>
              <a:rPr lang="en-GB"/>
              <a:t>Who are Greenfield Care Agency?</a:t>
            </a:r>
          </a:p>
        </p:txBody>
      </p:sp>
      <p:sp>
        <p:nvSpPr>
          <p:cNvPr id="3" name="Content Placeholder 2">
            <a:extLst>
              <a:ext uri="{FF2B5EF4-FFF2-40B4-BE49-F238E27FC236}">
                <a16:creationId xmlns:a16="http://schemas.microsoft.com/office/drawing/2014/main" id="{2199E229-72AA-5906-22B1-E6F13C92AB60}"/>
              </a:ext>
            </a:extLst>
          </p:cNvPr>
          <p:cNvSpPr>
            <a:spLocks noGrp="1"/>
          </p:cNvSpPr>
          <p:nvPr>
            <p:ph idx="1"/>
          </p:nvPr>
        </p:nvSpPr>
        <p:spPr/>
        <p:txBody>
          <a:bodyPr/>
          <a:lstStyle/>
          <a:p>
            <a:r>
              <a:rPr lang="en-GB"/>
              <a:t>Greenfield Home &amp; Care in the community are a company, who operate care providing facilities – they have been using outdated methods to record data, currently they are making the change to using digital methods. As suggested by (Parent et al., 2012) the positive effects of change in communication could manifest not only as reduced loses.</a:t>
            </a:r>
          </a:p>
          <a:p>
            <a:endParaRPr lang="en-GB"/>
          </a:p>
          <a:p>
            <a:r>
              <a:rPr lang="en-GB"/>
              <a:t>Greenfield could benefit in this respect by making use of Microsoft Excel to collect data in real time.</a:t>
            </a:r>
          </a:p>
        </p:txBody>
      </p:sp>
    </p:spTree>
    <p:extLst>
      <p:ext uri="{BB962C8B-B14F-4D97-AF65-F5344CB8AC3E}">
        <p14:creationId xmlns:p14="http://schemas.microsoft.com/office/powerpoint/2010/main" val="2087719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8D785-8AF8-EABE-AC90-5876826F4A35}"/>
              </a:ext>
            </a:extLst>
          </p:cNvPr>
          <p:cNvSpPr>
            <a:spLocks noGrp="1"/>
          </p:cNvSpPr>
          <p:nvPr>
            <p:ph type="title"/>
          </p:nvPr>
        </p:nvSpPr>
        <p:spPr/>
        <p:txBody>
          <a:bodyPr/>
          <a:lstStyle/>
          <a:p>
            <a:pPr algn="ctr"/>
            <a:r>
              <a:rPr lang="en-GB"/>
              <a:t>What is Microsoft Excel &amp; How could it benefit Greenfield Care Agency?</a:t>
            </a:r>
          </a:p>
        </p:txBody>
      </p:sp>
      <p:sp>
        <p:nvSpPr>
          <p:cNvPr id="3" name="Content Placeholder 2">
            <a:extLst>
              <a:ext uri="{FF2B5EF4-FFF2-40B4-BE49-F238E27FC236}">
                <a16:creationId xmlns:a16="http://schemas.microsoft.com/office/drawing/2014/main" id="{D52D12E9-EE68-62F1-AE84-08686D17F46C}"/>
              </a:ext>
            </a:extLst>
          </p:cNvPr>
          <p:cNvSpPr>
            <a:spLocks noGrp="1"/>
          </p:cNvSpPr>
          <p:nvPr>
            <p:ph idx="1"/>
          </p:nvPr>
        </p:nvSpPr>
        <p:spPr/>
        <p:txBody>
          <a:bodyPr>
            <a:normAutofit lnSpcReduction="10000"/>
          </a:bodyPr>
          <a:lstStyle/>
          <a:p>
            <a:r>
              <a:rPr lang="en-GB"/>
              <a:t>Greenfield Care Agency could reduce turn around times by using Microsoft excel, Microsoft Excel is a piece of software which allows the user to record data on spreadsheets.</a:t>
            </a:r>
          </a:p>
          <a:p>
            <a:endParaRPr lang="en-GB"/>
          </a:p>
          <a:p>
            <a:r>
              <a:rPr lang="en-GB"/>
              <a:t>Using spreadsheets for data collection is an efficient method, data can be shared, edited &amp; viewed in real time on any device accessing the network.</a:t>
            </a:r>
          </a:p>
          <a:p>
            <a:endParaRPr lang="en-GB"/>
          </a:p>
          <a:p>
            <a:r>
              <a:rPr lang="en-GB"/>
              <a:t>Staff being able to access data in real time means that errors can be reduced effectively, even being completely avoided. (Parent et al., 2012) the positive effects of change in communication could manifest not only as reduced loses immediately after the change but also faster learning after the initial change related performance impairments.</a:t>
            </a:r>
          </a:p>
          <a:p>
            <a:endParaRPr lang="en-GB"/>
          </a:p>
        </p:txBody>
      </p:sp>
    </p:spTree>
    <p:extLst>
      <p:ext uri="{BB962C8B-B14F-4D97-AF65-F5344CB8AC3E}">
        <p14:creationId xmlns:p14="http://schemas.microsoft.com/office/powerpoint/2010/main" val="182898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0A70-3C36-703F-09A2-1380675A4101}"/>
              </a:ext>
            </a:extLst>
          </p:cNvPr>
          <p:cNvSpPr>
            <a:spLocks noGrp="1"/>
          </p:cNvSpPr>
          <p:nvPr>
            <p:ph type="title"/>
          </p:nvPr>
        </p:nvSpPr>
        <p:spPr/>
        <p:txBody>
          <a:bodyPr/>
          <a:lstStyle/>
          <a:p>
            <a:pPr algn="ctr"/>
            <a:r>
              <a:rPr lang="en-GB"/>
              <a:t>Discussing the Advantages &amp; Disadvantages of using Microsoft Excel.</a:t>
            </a:r>
          </a:p>
        </p:txBody>
      </p:sp>
      <p:sp>
        <p:nvSpPr>
          <p:cNvPr id="3" name="Text Placeholder 2">
            <a:extLst>
              <a:ext uri="{FF2B5EF4-FFF2-40B4-BE49-F238E27FC236}">
                <a16:creationId xmlns:a16="http://schemas.microsoft.com/office/drawing/2014/main" id="{7D48F836-21C4-9D31-4C91-7075C350C0D1}"/>
              </a:ext>
            </a:extLst>
          </p:cNvPr>
          <p:cNvSpPr>
            <a:spLocks noGrp="1"/>
          </p:cNvSpPr>
          <p:nvPr>
            <p:ph type="body" idx="1"/>
          </p:nvPr>
        </p:nvSpPr>
        <p:spPr/>
        <p:txBody>
          <a:bodyPr/>
          <a:lstStyle/>
          <a:p>
            <a:r>
              <a:rPr lang="en-GB"/>
              <a:t>Advantages - Pros</a:t>
            </a:r>
          </a:p>
        </p:txBody>
      </p:sp>
      <p:sp>
        <p:nvSpPr>
          <p:cNvPr id="4" name="Content Placeholder 3">
            <a:extLst>
              <a:ext uri="{FF2B5EF4-FFF2-40B4-BE49-F238E27FC236}">
                <a16:creationId xmlns:a16="http://schemas.microsoft.com/office/drawing/2014/main" id="{80AD3F84-2305-9036-AA65-BE7C2B54F858}"/>
              </a:ext>
            </a:extLst>
          </p:cNvPr>
          <p:cNvSpPr>
            <a:spLocks noGrp="1"/>
          </p:cNvSpPr>
          <p:nvPr>
            <p:ph sz="half" idx="2"/>
          </p:nvPr>
        </p:nvSpPr>
        <p:spPr/>
        <p:txBody>
          <a:bodyPr/>
          <a:lstStyle/>
          <a:p>
            <a:endParaRPr lang="en-GB"/>
          </a:p>
          <a:p>
            <a:r>
              <a:rPr lang="en-GB"/>
              <a:t>Time Saving</a:t>
            </a:r>
          </a:p>
          <a:p>
            <a:r>
              <a:rPr lang="en-GB"/>
              <a:t>Efficient</a:t>
            </a:r>
          </a:p>
          <a:p>
            <a:r>
              <a:rPr lang="en-GB"/>
              <a:t>Cost Effective</a:t>
            </a:r>
          </a:p>
          <a:p>
            <a:r>
              <a:rPr lang="en-GB"/>
              <a:t>Available on all devices</a:t>
            </a:r>
          </a:p>
          <a:p>
            <a:r>
              <a:rPr lang="en-GB"/>
              <a:t>Reduces human errors</a:t>
            </a:r>
          </a:p>
        </p:txBody>
      </p:sp>
      <p:sp>
        <p:nvSpPr>
          <p:cNvPr id="5" name="Text Placeholder 4">
            <a:extLst>
              <a:ext uri="{FF2B5EF4-FFF2-40B4-BE49-F238E27FC236}">
                <a16:creationId xmlns:a16="http://schemas.microsoft.com/office/drawing/2014/main" id="{3D8783A8-A7DF-2002-C749-8E7AD640F9CA}"/>
              </a:ext>
            </a:extLst>
          </p:cNvPr>
          <p:cNvSpPr>
            <a:spLocks noGrp="1"/>
          </p:cNvSpPr>
          <p:nvPr>
            <p:ph type="body" sz="quarter" idx="3"/>
          </p:nvPr>
        </p:nvSpPr>
        <p:spPr/>
        <p:txBody>
          <a:bodyPr/>
          <a:lstStyle/>
          <a:p>
            <a:r>
              <a:rPr lang="en-GB"/>
              <a:t>Disadvantages - Cons</a:t>
            </a:r>
          </a:p>
        </p:txBody>
      </p:sp>
      <p:sp>
        <p:nvSpPr>
          <p:cNvPr id="6" name="Content Placeholder 5">
            <a:extLst>
              <a:ext uri="{FF2B5EF4-FFF2-40B4-BE49-F238E27FC236}">
                <a16:creationId xmlns:a16="http://schemas.microsoft.com/office/drawing/2014/main" id="{D1054A87-0374-26B4-514F-55219677FC77}"/>
              </a:ext>
            </a:extLst>
          </p:cNvPr>
          <p:cNvSpPr>
            <a:spLocks noGrp="1"/>
          </p:cNvSpPr>
          <p:nvPr>
            <p:ph sz="quarter" idx="4"/>
          </p:nvPr>
        </p:nvSpPr>
        <p:spPr/>
        <p:txBody>
          <a:bodyPr/>
          <a:lstStyle/>
          <a:p>
            <a:endParaRPr lang="en-GB"/>
          </a:p>
          <a:p>
            <a:r>
              <a:rPr lang="en-GB"/>
              <a:t>Software issues</a:t>
            </a:r>
          </a:p>
          <a:p>
            <a:r>
              <a:rPr lang="en-GB"/>
              <a:t>Device malfunctions</a:t>
            </a:r>
          </a:p>
          <a:p>
            <a:r>
              <a:rPr lang="en-GB"/>
              <a:t>Signal issues</a:t>
            </a:r>
          </a:p>
          <a:p>
            <a:r>
              <a:rPr lang="en-GB"/>
              <a:t>Data protection breaches</a:t>
            </a:r>
          </a:p>
          <a:p>
            <a:r>
              <a:rPr lang="en-GB"/>
              <a:t>Digital literacy</a:t>
            </a:r>
          </a:p>
        </p:txBody>
      </p:sp>
    </p:spTree>
    <p:extLst>
      <p:ext uri="{BB962C8B-B14F-4D97-AF65-F5344CB8AC3E}">
        <p14:creationId xmlns:p14="http://schemas.microsoft.com/office/powerpoint/2010/main" val="3105449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227FA-DF90-3775-B86A-83D10655420C}"/>
              </a:ext>
            </a:extLst>
          </p:cNvPr>
          <p:cNvSpPr>
            <a:spLocks noGrp="1"/>
          </p:cNvSpPr>
          <p:nvPr>
            <p:ph type="title"/>
          </p:nvPr>
        </p:nvSpPr>
        <p:spPr/>
        <p:txBody>
          <a:bodyPr/>
          <a:lstStyle/>
          <a:p>
            <a:pPr algn="ctr"/>
            <a:r>
              <a:rPr lang="en-GB"/>
              <a:t>How Microsoft Excel could be an Advantage to Greenfields Care Agency.</a:t>
            </a:r>
          </a:p>
        </p:txBody>
      </p:sp>
      <p:sp>
        <p:nvSpPr>
          <p:cNvPr id="3" name="Content Placeholder 2">
            <a:extLst>
              <a:ext uri="{FF2B5EF4-FFF2-40B4-BE49-F238E27FC236}">
                <a16:creationId xmlns:a16="http://schemas.microsoft.com/office/drawing/2014/main" id="{D3099F43-D6CE-9875-1B23-8F19336EA772}"/>
              </a:ext>
            </a:extLst>
          </p:cNvPr>
          <p:cNvSpPr>
            <a:spLocks noGrp="1"/>
          </p:cNvSpPr>
          <p:nvPr>
            <p:ph idx="1"/>
          </p:nvPr>
        </p:nvSpPr>
        <p:spPr/>
        <p:txBody>
          <a:bodyPr>
            <a:normAutofit fontScale="92500" lnSpcReduction="10000"/>
          </a:bodyPr>
          <a:lstStyle/>
          <a:p>
            <a:r>
              <a:rPr lang="en-GB"/>
              <a:t>Microsoft Excel saves the effort of manually entering data to present in spreadsheet format, for example a register which could be used to track clients in the care home, following their daily medication &amp; dietary needs could easily be adjusted to suit dates, times &amp; clients.</a:t>
            </a:r>
          </a:p>
          <a:p>
            <a:r>
              <a:rPr lang="en-GB"/>
              <a:t>Microsoft Excel is easy to use, a tablet or phone which could access the network would load instantly staff and management are always on the same page stated by (Zhukovsky, E, Gagarina Voronezh, Y,. 2020)</a:t>
            </a:r>
          </a:p>
          <a:p>
            <a:r>
              <a:rPr lang="en-GB"/>
              <a:t>It also is useful in letting staff know there working dates and times example a rota. It is said by (Zhukovsky, E, Gagarina Voronezh, Y,. 2020)  it was found that modern information technologies have significant potential for accelerating innovative processes.</a:t>
            </a:r>
          </a:p>
          <a:p>
            <a:r>
              <a:rPr lang="en-GB"/>
              <a:t>It can also allow management keep up to date with the needs of staff for example training and qualification needs and keeping staff up to date with regulations and compliance rules.</a:t>
            </a:r>
          </a:p>
        </p:txBody>
      </p:sp>
    </p:spTree>
    <p:extLst>
      <p:ext uri="{BB962C8B-B14F-4D97-AF65-F5344CB8AC3E}">
        <p14:creationId xmlns:p14="http://schemas.microsoft.com/office/powerpoint/2010/main" val="624900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9869-DC7F-7CF0-B4C2-E895D6FF0C5B}"/>
              </a:ext>
            </a:extLst>
          </p:cNvPr>
          <p:cNvSpPr>
            <a:spLocks noGrp="1"/>
          </p:cNvSpPr>
          <p:nvPr>
            <p:ph type="title"/>
          </p:nvPr>
        </p:nvSpPr>
        <p:spPr>
          <a:xfrm>
            <a:off x="508001" y="457200"/>
            <a:ext cx="6599935" cy="990600"/>
          </a:xfrm>
        </p:spPr>
        <p:txBody>
          <a:bodyPr>
            <a:normAutofit/>
          </a:bodyPr>
          <a:lstStyle/>
          <a:p>
            <a:r>
              <a:rPr lang="en-GB"/>
              <a:t>How Microsoft Excel could be a Disadvantage to Greenfields Care Agency.</a:t>
            </a:r>
          </a:p>
        </p:txBody>
      </p:sp>
      <p:sp>
        <p:nvSpPr>
          <p:cNvPr id="3" name="Content Placeholder 2">
            <a:extLst>
              <a:ext uri="{FF2B5EF4-FFF2-40B4-BE49-F238E27FC236}">
                <a16:creationId xmlns:a16="http://schemas.microsoft.com/office/drawing/2014/main" id="{5316E943-E03B-E707-EBA4-8F7B56067F3D}"/>
              </a:ext>
            </a:extLst>
          </p:cNvPr>
          <p:cNvSpPr>
            <a:spLocks noGrp="1"/>
          </p:cNvSpPr>
          <p:nvPr>
            <p:ph idx="1"/>
          </p:nvPr>
        </p:nvSpPr>
        <p:spPr>
          <a:xfrm>
            <a:off x="772160" y="1620442"/>
            <a:ext cx="7599679" cy="2910580"/>
          </a:xfrm>
        </p:spPr>
        <p:txBody>
          <a:bodyPr>
            <a:normAutofit/>
          </a:bodyPr>
          <a:lstStyle/>
          <a:p>
            <a:r>
              <a:rPr lang="en-GB"/>
              <a:t>Performance issues with large datasets, As described by (Parent et al., 2012) the positive effects of change in communication could manifest not only as reduced loses immediately after the change but also faster learning after the initial change related performance impairments.</a:t>
            </a:r>
          </a:p>
          <a:p>
            <a:r>
              <a:rPr lang="en-GB"/>
              <a:t>Difficulty in error tracking, No prior general-purpose methodology for dynamic updating achieves a practical balance between flexibility, robustness, low overhead, ease of use and low cost. (Hicks, M. Nettles, S. 2005)</a:t>
            </a:r>
          </a:p>
          <a:p>
            <a:r>
              <a:rPr lang="en-GB"/>
              <a:t>Data integrity and security concerns, Persistent concerns about cloud computing that are impeding momentum and will eventually compromise the vision of cloud computing as a new IT procurement model. (Chow, R, et al,. 2009)</a:t>
            </a:r>
          </a:p>
        </p:txBody>
      </p:sp>
      <p:sp>
        <p:nvSpPr>
          <p:cNvPr id="4" name="Rectangle 1">
            <a:extLst>
              <a:ext uri="{FF2B5EF4-FFF2-40B4-BE49-F238E27FC236}">
                <a16:creationId xmlns:a16="http://schemas.microsoft.com/office/drawing/2014/main" id="{3073C621-C7FA-08DB-520B-5FB1B81CA6EF}"/>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94154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09600" y="1371600"/>
            <a:ext cx="7924800" cy="3695700"/>
          </a:xfrm>
          <a:prstGeom prst="roundRect">
            <a:avLst>
              <a:gd name="adj" fmla="val 19794"/>
            </a:avLst>
          </a:prstGeom>
          <a:solidFill>
            <a:srgbClr val="FFFFFF"/>
          </a:solidFill>
          <a:ln/>
          <a:effectLst>
            <a:outerShdw blurRad="114300" dist="38100" dir="5400000" algn="bl" rotWithShape="0">
              <a:srgbClr val="000000">
                <a:alpha val="10000"/>
              </a:srgbClr>
            </a:outerShdw>
          </a:effectLst>
        </p:spPr>
        <p:txBody>
          <a:bodyPr wrap="none" lIns="0" tIns="0" rIns="0" bIns="0" rtlCol="0" anchor="ctr">
            <a:normAutofit/>
          </a:bodyPr>
          <a:lstStyle/>
          <a:p>
            <a:pPr marL="0" indent="0">
              <a:buNone/>
            </a:pPr>
            <a:endParaRPr lang="en-US"/>
          </a:p>
        </p:txBody>
      </p:sp>
      <p:sp>
        <p:nvSpPr>
          <p:cNvPr id="3" name="Text 1"/>
          <p:cNvSpPr/>
          <p:nvPr/>
        </p:nvSpPr>
        <p:spPr>
          <a:xfrm>
            <a:off x="609600" y="609600"/>
            <a:ext cx="8083296" cy="457200"/>
          </a:xfrm>
          <a:prstGeom prst="rect">
            <a:avLst/>
          </a:prstGeom>
          <a:noFill/>
          <a:ln/>
        </p:spPr>
        <p:txBody>
          <a:bodyPr wrap="square" lIns="0" tIns="0" rIns="0" bIns="0" rtlCol="0" anchor="t"/>
          <a:lstStyle/>
          <a:p>
            <a:pPr marL="0" indent="0">
              <a:lnSpc>
                <a:spcPts val="3600"/>
              </a:lnSpc>
              <a:buNone/>
            </a:pPr>
            <a:r>
              <a:rPr lang="en-US" sz="3000" b="1">
                <a:latin typeface="Arial" pitchFamily="34" charset="0"/>
                <a:ea typeface="Arial" pitchFamily="34" charset="-122"/>
                <a:cs typeface="Arial" pitchFamily="34" charset="-120"/>
              </a:rPr>
              <a:t>Communication Across Channels</a:t>
            </a:r>
            <a:endParaRPr lang="en-US" sz="3000"/>
          </a:p>
        </p:txBody>
      </p:sp>
      <p:sp>
        <p:nvSpPr>
          <p:cNvPr id="4" name="Text 2"/>
          <p:cNvSpPr/>
          <p:nvPr/>
        </p:nvSpPr>
        <p:spPr>
          <a:xfrm>
            <a:off x="906584" y="1447800"/>
            <a:ext cx="7627816" cy="3086100"/>
          </a:xfrm>
          <a:prstGeom prst="rect">
            <a:avLst/>
          </a:prstGeom>
          <a:noFill/>
          <a:ln/>
        </p:spPr>
        <p:txBody>
          <a:bodyPr wrap="square" lIns="0" tIns="0" rIns="0" bIns="0" rtlCol="0" anchor="t"/>
          <a:lstStyle/>
          <a:p>
            <a:pPr marL="342900" indent="-342900">
              <a:lnSpc>
                <a:spcPts val="2700"/>
              </a:lnSpc>
              <a:buSzPct val="100000"/>
              <a:buChar char="•"/>
            </a:pPr>
            <a:r>
              <a:rPr lang="en-US" sz="2400" b="1">
                <a:solidFill>
                  <a:srgbClr val="475569"/>
                </a:solidFill>
                <a:latin typeface="Arial" pitchFamily="34" charset="0"/>
                <a:ea typeface="Arial" pitchFamily="34" charset="-122"/>
                <a:cs typeface="Arial" pitchFamily="34" charset="-120"/>
              </a:rPr>
              <a:t>Mobile channels:</a:t>
            </a:r>
            <a:r>
              <a:rPr lang="en-US" sz="2400">
                <a:solidFill>
                  <a:srgbClr val="475569"/>
                </a:solidFill>
                <a:latin typeface="Arial" pitchFamily="34" charset="0"/>
                <a:ea typeface="Arial" pitchFamily="34" charset="-122"/>
                <a:cs typeface="Arial" pitchFamily="34" charset="-120"/>
              </a:rPr>
              <a:t> Greenfield field carers post updates in real time via mobile app (NHS England, 2023)</a:t>
            </a:r>
            <a:endParaRPr lang="en-US" sz="2400"/>
          </a:p>
          <a:p>
            <a:pPr marL="342900" indent="-342900">
              <a:lnSpc>
                <a:spcPts val="2700"/>
              </a:lnSpc>
              <a:buSzPct val="100000"/>
              <a:buChar char="•"/>
            </a:pPr>
            <a:r>
              <a:rPr lang="en-US" sz="2400" b="1">
                <a:solidFill>
                  <a:srgbClr val="475569"/>
                </a:solidFill>
                <a:latin typeface="Arial" pitchFamily="34" charset="0"/>
                <a:ea typeface="Arial" pitchFamily="34" charset="-122"/>
                <a:cs typeface="Arial" pitchFamily="34" charset="-120"/>
              </a:rPr>
              <a:t>Team channels:</a:t>
            </a:r>
            <a:r>
              <a:rPr lang="en-US" sz="2400">
                <a:solidFill>
                  <a:srgbClr val="475569"/>
                </a:solidFill>
                <a:latin typeface="Arial" pitchFamily="34" charset="0"/>
                <a:ea typeface="Arial" pitchFamily="34" charset="-122"/>
                <a:cs typeface="Arial" pitchFamily="34" charset="-120"/>
              </a:rPr>
              <a:t> Greenfield office coordinates rotas and urgent notices through dedicated channels (Microsoft, 2025)</a:t>
            </a:r>
            <a:endParaRPr lang="en-US" sz="2400"/>
          </a:p>
          <a:p>
            <a:pPr marL="342900" indent="-342900">
              <a:lnSpc>
                <a:spcPts val="2700"/>
              </a:lnSpc>
              <a:buSzPct val="100000"/>
              <a:buChar char="•"/>
            </a:pPr>
            <a:r>
              <a:rPr lang="en-US" sz="2400" b="1">
                <a:solidFill>
                  <a:srgbClr val="475569"/>
                </a:solidFill>
                <a:latin typeface="Arial" pitchFamily="34" charset="0"/>
                <a:ea typeface="Arial" pitchFamily="34" charset="-122"/>
                <a:cs typeface="Arial" pitchFamily="34" charset="-120"/>
              </a:rPr>
              <a:t>Clinical channels:</a:t>
            </a:r>
            <a:r>
              <a:rPr lang="en-US" sz="2400">
                <a:solidFill>
                  <a:srgbClr val="475569"/>
                </a:solidFill>
                <a:latin typeface="Arial" pitchFamily="34" charset="0"/>
                <a:ea typeface="Arial" pitchFamily="34" charset="-122"/>
                <a:cs typeface="Arial" pitchFamily="34" charset="-120"/>
              </a:rPr>
              <a:t> Greenfield nurses use specialized channels for medication reviews (Lawson et al., 2023)</a:t>
            </a:r>
            <a:endParaRPr lang="en-US" sz="2400"/>
          </a:p>
          <a:p>
            <a:pPr marL="342900" indent="-342900">
              <a:lnSpc>
                <a:spcPts val="2700"/>
              </a:lnSpc>
              <a:buSzPct val="100000"/>
              <a:buChar char="•"/>
            </a:pPr>
            <a:r>
              <a:rPr lang="en-US" sz="2400" b="1">
                <a:solidFill>
                  <a:srgbClr val="475569"/>
                </a:solidFill>
                <a:latin typeface="Arial" pitchFamily="34" charset="0"/>
                <a:ea typeface="Arial" pitchFamily="34" charset="-122"/>
                <a:cs typeface="Arial" pitchFamily="34" charset="-120"/>
              </a:rPr>
              <a:t>Video &amp; chat:</a:t>
            </a:r>
            <a:r>
              <a:rPr lang="en-US" sz="2400">
                <a:solidFill>
                  <a:srgbClr val="475569"/>
                </a:solidFill>
                <a:latin typeface="Arial" pitchFamily="34" charset="0"/>
                <a:ea typeface="Arial" pitchFamily="34" charset="-122"/>
                <a:cs typeface="Arial" pitchFamily="34" charset="-120"/>
              </a:rPr>
              <a:t> Video calls and instant messaging keep Greenfield teams connected (NHS England, 2023)</a:t>
            </a:r>
            <a:endParaRPr 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09600" y="1371600"/>
            <a:ext cx="7924800" cy="3427046"/>
          </a:xfrm>
          <a:prstGeom prst="roundRect">
            <a:avLst>
              <a:gd name="adj" fmla="val 27429"/>
            </a:avLst>
          </a:prstGeom>
          <a:solidFill>
            <a:srgbClr val="FFFFFF"/>
          </a:solidFill>
          <a:ln/>
          <a:effectLst>
            <a:outerShdw blurRad="114300" dist="38100" dir="5400000" algn="bl" rotWithShape="0">
              <a:srgbClr val="000000">
                <a:alpha val="10000"/>
              </a:srgbClr>
            </a:outerShdw>
          </a:effectLst>
        </p:spPr>
        <p:txBody>
          <a:bodyPr wrap="none" lIns="0" tIns="0" rIns="0" bIns="0" rtlCol="0" anchor="ctr">
            <a:normAutofit/>
          </a:bodyPr>
          <a:lstStyle/>
          <a:p>
            <a:pPr marL="0" indent="0">
              <a:buNone/>
            </a:pPr>
            <a:endParaRPr lang="en-US"/>
          </a:p>
        </p:txBody>
      </p:sp>
      <p:sp>
        <p:nvSpPr>
          <p:cNvPr id="3" name="Text 1"/>
          <p:cNvSpPr/>
          <p:nvPr/>
        </p:nvSpPr>
        <p:spPr>
          <a:xfrm>
            <a:off x="609600" y="609600"/>
            <a:ext cx="8083296" cy="457200"/>
          </a:xfrm>
          <a:prstGeom prst="rect">
            <a:avLst/>
          </a:prstGeom>
          <a:noFill/>
          <a:ln/>
        </p:spPr>
        <p:txBody>
          <a:bodyPr wrap="square" lIns="0" tIns="0" rIns="0" bIns="0" rtlCol="0" anchor="t"/>
          <a:lstStyle/>
          <a:p>
            <a:pPr marL="0" indent="0">
              <a:lnSpc>
                <a:spcPts val="3600"/>
              </a:lnSpc>
              <a:buNone/>
            </a:pPr>
            <a:r>
              <a:rPr lang="en-US" sz="3000" b="1">
                <a:latin typeface="Arial" pitchFamily="34" charset="0"/>
                <a:ea typeface="Arial" pitchFamily="34" charset="-122"/>
                <a:cs typeface="Arial" pitchFamily="34" charset="-120"/>
              </a:rPr>
              <a:t>Key Advantages</a:t>
            </a:r>
            <a:endParaRPr lang="en-US" sz="3000"/>
          </a:p>
        </p:txBody>
      </p:sp>
      <p:sp>
        <p:nvSpPr>
          <p:cNvPr id="4" name="Text 2"/>
          <p:cNvSpPr/>
          <p:nvPr/>
        </p:nvSpPr>
        <p:spPr>
          <a:xfrm>
            <a:off x="1219200" y="1676400"/>
            <a:ext cx="7010400" cy="2057400"/>
          </a:xfrm>
          <a:prstGeom prst="rect">
            <a:avLst/>
          </a:prstGeom>
          <a:noFill/>
          <a:ln/>
        </p:spPr>
        <p:txBody>
          <a:bodyPr wrap="square" lIns="0" tIns="0" rIns="0" bIns="0" rtlCol="0" anchor="t"/>
          <a:lstStyle/>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All Greenfield communication in one place (Lawson et al., 2023)</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Updates improve care coordination across Greenfield teams (NHS England, 2023)</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Secure and meets GDPR requirements for Greenfield's client data (ICO, 2023; Microsoft, 2025)</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Works seamlessly with Greenfield's Microsoft 365 apps (Microsoft, 2025)</a:t>
            </a:r>
            <a:endParaRPr 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09600" y="1371600"/>
            <a:ext cx="7924800" cy="3231662"/>
          </a:xfrm>
          <a:prstGeom prst="roundRect">
            <a:avLst>
              <a:gd name="adj" fmla="val 31475"/>
            </a:avLst>
          </a:prstGeom>
          <a:solidFill>
            <a:srgbClr val="FFFFFF"/>
          </a:solidFill>
          <a:ln/>
          <a:effectLst>
            <a:outerShdw blurRad="114300" dist="38100" dir="5400000" algn="bl" rotWithShape="0">
              <a:srgbClr val="000000">
                <a:alpha val="10000"/>
              </a:srgbClr>
            </a:outerShdw>
          </a:effectLst>
        </p:spPr>
        <p:txBody>
          <a:bodyPr wrap="none" lIns="0" tIns="0" rIns="0" bIns="0" rtlCol="0" anchor="ctr">
            <a:normAutofit/>
          </a:bodyPr>
          <a:lstStyle/>
          <a:p>
            <a:pPr marL="0" indent="0">
              <a:buNone/>
            </a:pPr>
            <a:endParaRPr lang="en-US"/>
          </a:p>
        </p:txBody>
      </p:sp>
      <p:sp>
        <p:nvSpPr>
          <p:cNvPr id="3" name="Text 1"/>
          <p:cNvSpPr/>
          <p:nvPr/>
        </p:nvSpPr>
        <p:spPr>
          <a:xfrm>
            <a:off x="609600" y="609600"/>
            <a:ext cx="8083296" cy="457200"/>
          </a:xfrm>
          <a:prstGeom prst="rect">
            <a:avLst/>
          </a:prstGeom>
          <a:noFill/>
          <a:ln/>
        </p:spPr>
        <p:txBody>
          <a:bodyPr wrap="square" lIns="0" tIns="0" rIns="0" bIns="0" rtlCol="0" anchor="t"/>
          <a:lstStyle/>
          <a:p>
            <a:pPr marL="0" indent="0">
              <a:lnSpc>
                <a:spcPts val="3600"/>
              </a:lnSpc>
              <a:buNone/>
            </a:pPr>
            <a:r>
              <a:rPr lang="en-US" sz="3000" b="1">
                <a:latin typeface="Arial" pitchFamily="34" charset="0"/>
                <a:ea typeface="Arial" pitchFamily="34" charset="-122"/>
                <a:cs typeface="Arial" pitchFamily="34" charset="-120"/>
              </a:rPr>
              <a:t>Key Challenges</a:t>
            </a:r>
            <a:endParaRPr lang="en-US" sz="3000"/>
          </a:p>
        </p:txBody>
      </p:sp>
      <p:sp>
        <p:nvSpPr>
          <p:cNvPr id="4" name="Text 2"/>
          <p:cNvSpPr/>
          <p:nvPr/>
        </p:nvSpPr>
        <p:spPr>
          <a:xfrm>
            <a:off x="1219200" y="1676400"/>
            <a:ext cx="7010400" cy="1714500"/>
          </a:xfrm>
          <a:prstGeom prst="rect">
            <a:avLst/>
          </a:prstGeom>
          <a:noFill/>
          <a:ln/>
        </p:spPr>
        <p:txBody>
          <a:bodyPr wrap="square" lIns="0" tIns="0" rIns="0" bIns="0" rtlCol="0" anchor="t"/>
          <a:lstStyle/>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Continuous training and ongoing support needed for Greenfield staff (NHS England, 2023)</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Without good organization Greenfield staff can feel overwhelmed (Selwyn, 2019)</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Greenfield carers face connectivity issues in the community (NHS England, 2023)</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Greenfield documentation must be maintained to a professional standard (ICO, 2023</a:t>
            </a:r>
            <a:r>
              <a:rPr lang="en-US" sz="1350">
                <a:solidFill>
                  <a:srgbClr val="475569"/>
                </a:solidFill>
                <a:latin typeface="Arial" pitchFamily="34" charset="0"/>
                <a:ea typeface="Arial" pitchFamily="34" charset="-122"/>
                <a:cs typeface="Arial" pitchFamily="34" charset="-120"/>
              </a:rPr>
              <a:t>)</a:t>
            </a:r>
            <a:endParaRPr lang="en-US" sz="135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827E8-EBB5-A8D4-536F-C0B3F376A1E0}"/>
              </a:ext>
            </a:extLst>
          </p:cNvPr>
          <p:cNvSpPr>
            <a:spLocks noGrp="1"/>
          </p:cNvSpPr>
          <p:nvPr>
            <p:ph type="title"/>
          </p:nvPr>
        </p:nvSpPr>
        <p:spPr/>
        <p:txBody>
          <a:bodyPr>
            <a:normAutofit/>
          </a:bodyPr>
          <a:lstStyle/>
          <a:p>
            <a:r>
              <a:rPr lang="en-GB" sz="2400">
                <a:solidFill>
                  <a:schemeClr val="tx1"/>
                </a:solidFill>
                <a:latin typeface="Arial"/>
                <a:cs typeface="Arial"/>
              </a:rPr>
              <a:t>Digital</a:t>
            </a:r>
            <a:r>
              <a:rPr lang="en-GB" sz="2400">
                <a:latin typeface="Arial"/>
                <a:cs typeface="Arial"/>
              </a:rPr>
              <a:t> </a:t>
            </a:r>
            <a:r>
              <a:rPr lang="en-GB" sz="2400">
                <a:solidFill>
                  <a:schemeClr val="tx1"/>
                </a:solidFill>
                <a:latin typeface="Arial"/>
                <a:cs typeface="Arial"/>
              </a:rPr>
              <a:t>safety</a:t>
            </a:r>
            <a:r>
              <a:rPr lang="en-GB" sz="2400">
                <a:latin typeface="Arial"/>
                <a:cs typeface="Arial"/>
              </a:rPr>
              <a:t> </a:t>
            </a:r>
            <a:r>
              <a:rPr lang="en-GB" sz="2400">
                <a:solidFill>
                  <a:schemeClr val="tx1"/>
                </a:solidFill>
                <a:latin typeface="Arial"/>
                <a:cs typeface="Arial"/>
              </a:rPr>
              <a:t>plan</a:t>
            </a:r>
            <a:r>
              <a:rPr lang="en-GB" sz="2400">
                <a:latin typeface="Arial"/>
                <a:cs typeface="Arial"/>
              </a:rPr>
              <a:t> </a:t>
            </a:r>
            <a:r>
              <a:rPr lang="en-GB" sz="2400">
                <a:solidFill>
                  <a:schemeClr val="tx1"/>
                </a:solidFill>
                <a:latin typeface="Arial"/>
                <a:cs typeface="Arial"/>
              </a:rPr>
              <a:t>for</a:t>
            </a:r>
            <a:r>
              <a:rPr lang="en-GB" sz="2400">
                <a:latin typeface="Arial"/>
                <a:cs typeface="Arial"/>
              </a:rPr>
              <a:t> </a:t>
            </a:r>
            <a:r>
              <a:rPr lang="en-GB" sz="2400">
                <a:solidFill>
                  <a:schemeClr val="tx1"/>
                </a:solidFill>
                <a:latin typeface="Arial"/>
                <a:cs typeface="Arial"/>
              </a:rPr>
              <a:t>Greenfield</a:t>
            </a:r>
            <a:r>
              <a:rPr lang="en-GB" sz="2400">
                <a:latin typeface="Arial"/>
                <a:cs typeface="Arial"/>
              </a:rPr>
              <a:t> </a:t>
            </a:r>
            <a:r>
              <a:rPr lang="en-GB" sz="2400">
                <a:solidFill>
                  <a:schemeClr val="tx1"/>
                </a:solidFill>
                <a:latin typeface="Arial"/>
                <a:cs typeface="Arial"/>
              </a:rPr>
              <a:t>home</a:t>
            </a:r>
            <a:r>
              <a:rPr lang="en-GB" sz="2400">
                <a:latin typeface="Arial"/>
                <a:cs typeface="Arial"/>
              </a:rPr>
              <a:t> </a:t>
            </a:r>
            <a:r>
              <a:rPr lang="en-GB" sz="2400">
                <a:solidFill>
                  <a:schemeClr val="tx1"/>
                </a:solidFill>
                <a:latin typeface="Arial"/>
                <a:cs typeface="Arial"/>
              </a:rPr>
              <a:t>care</a:t>
            </a:r>
            <a:r>
              <a:rPr lang="en-GB" sz="2400">
                <a:latin typeface="Arial"/>
                <a:cs typeface="Arial"/>
              </a:rPr>
              <a:t> </a:t>
            </a:r>
            <a:r>
              <a:rPr lang="en-GB" sz="2400">
                <a:solidFill>
                  <a:schemeClr val="tx1"/>
                </a:solidFill>
                <a:latin typeface="Arial"/>
                <a:cs typeface="Arial"/>
              </a:rPr>
              <a:t>agency.</a:t>
            </a:r>
          </a:p>
        </p:txBody>
      </p:sp>
      <p:sp>
        <p:nvSpPr>
          <p:cNvPr id="3" name="Content Placeholder 2">
            <a:extLst>
              <a:ext uri="{FF2B5EF4-FFF2-40B4-BE49-F238E27FC236}">
                <a16:creationId xmlns:a16="http://schemas.microsoft.com/office/drawing/2014/main" id="{463ABD04-1585-2751-B620-7DFDC9D69D6D}"/>
              </a:ext>
            </a:extLst>
          </p:cNvPr>
          <p:cNvSpPr>
            <a:spLocks noGrp="1"/>
          </p:cNvSpPr>
          <p:nvPr>
            <p:ph idx="1"/>
          </p:nvPr>
        </p:nvSpPr>
        <p:spPr>
          <a:xfrm>
            <a:off x="508001" y="1321340"/>
            <a:ext cx="7440949" cy="3209682"/>
          </a:xfrm>
        </p:spPr>
        <p:txBody>
          <a:bodyPr vert="horz" lIns="91440" tIns="45720" rIns="91440" bIns="45720" rtlCol="0" anchor="t">
            <a:normAutofit/>
          </a:bodyPr>
          <a:lstStyle/>
          <a:p>
            <a:pPr marL="0" indent="0">
              <a:buNone/>
            </a:pPr>
            <a:r>
              <a:rPr lang="en-GB" sz="1800">
                <a:latin typeface="Arial"/>
                <a:cs typeface="Arial"/>
              </a:rPr>
              <a:t>Greenfield home care agency provides person centred care for older adults living independently. This means that staff members have regular access to sensitive personal information and patients medical records. With the recent introduction to Microsoft 365 the organisation now relies heavily on digital systems to manage care records, medical records, communication and scheduling. Many staff members are still developing confidence in using these tools, hence the importance of a digital safety plan. The action plan below shows how greenfield can protect Client information and ensure their compliance with data protection legislations. </a:t>
            </a:r>
          </a:p>
          <a:p>
            <a:pPr marL="0" indent="0">
              <a:buNone/>
            </a:pPr>
            <a:endParaRPr lang="en-GB"/>
          </a:p>
        </p:txBody>
      </p:sp>
    </p:spTree>
    <p:extLst>
      <p:ext uri="{BB962C8B-B14F-4D97-AF65-F5344CB8AC3E}">
        <p14:creationId xmlns:p14="http://schemas.microsoft.com/office/powerpoint/2010/main" val="341506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A3B6908-B53E-D263-DC94-471DD0E2BC57}"/>
              </a:ext>
            </a:extLst>
          </p:cNvPr>
          <p:cNvGraphicFramePr>
            <a:graphicFrameLocks noGrp="1"/>
          </p:cNvGraphicFramePr>
          <p:nvPr>
            <p:extLst>
              <p:ext uri="{D42A27DB-BD31-4B8C-83A1-F6EECF244321}">
                <p14:modId xmlns:p14="http://schemas.microsoft.com/office/powerpoint/2010/main" val="2863281346"/>
              </p:ext>
            </p:extLst>
          </p:nvPr>
        </p:nvGraphicFramePr>
        <p:xfrm>
          <a:off x="313403" y="294967"/>
          <a:ext cx="8506557" cy="4671060"/>
        </p:xfrm>
        <a:graphic>
          <a:graphicData uri="http://schemas.openxmlformats.org/drawingml/2006/table">
            <a:tbl>
              <a:tblPr firstRow="1" bandRow="1">
                <a:tableStyleId>{5DA37D80-6434-44D0-A028-1B22A696006F}</a:tableStyleId>
              </a:tblPr>
              <a:tblGrid>
                <a:gridCol w="2835519">
                  <a:extLst>
                    <a:ext uri="{9D8B030D-6E8A-4147-A177-3AD203B41FA5}">
                      <a16:colId xmlns:a16="http://schemas.microsoft.com/office/drawing/2014/main" val="3745134087"/>
                    </a:ext>
                  </a:extLst>
                </a:gridCol>
                <a:gridCol w="2835519">
                  <a:extLst>
                    <a:ext uri="{9D8B030D-6E8A-4147-A177-3AD203B41FA5}">
                      <a16:colId xmlns:a16="http://schemas.microsoft.com/office/drawing/2014/main" val="1412449366"/>
                    </a:ext>
                  </a:extLst>
                </a:gridCol>
                <a:gridCol w="2835519">
                  <a:extLst>
                    <a:ext uri="{9D8B030D-6E8A-4147-A177-3AD203B41FA5}">
                      <a16:colId xmlns:a16="http://schemas.microsoft.com/office/drawing/2014/main" val="3852703719"/>
                    </a:ext>
                  </a:extLst>
                </a:gridCol>
              </a:tblGrid>
              <a:tr h="506592">
                <a:tc>
                  <a:txBody>
                    <a:bodyPr/>
                    <a:lstStyle/>
                    <a:p>
                      <a:r>
                        <a:rPr lang="en-GB" sz="1600">
                          <a:latin typeface="Arial"/>
                        </a:rPr>
                        <a:t>Digital safety goal.</a:t>
                      </a:r>
                    </a:p>
                  </a:txBody>
                  <a:tcPr>
                    <a:noFill/>
                  </a:tcPr>
                </a:tc>
                <a:tc>
                  <a:txBody>
                    <a:bodyPr/>
                    <a:lstStyle/>
                    <a:p>
                      <a:r>
                        <a:rPr lang="en-GB" sz="1600">
                          <a:latin typeface="Arial"/>
                        </a:rPr>
                        <a:t>Risk at greenfield home care agency.</a:t>
                      </a:r>
                    </a:p>
                  </a:txBody>
                  <a:tcPr>
                    <a:noFill/>
                  </a:tcPr>
                </a:tc>
                <a:tc>
                  <a:txBody>
                    <a:bodyPr/>
                    <a:lstStyle/>
                    <a:p>
                      <a:r>
                        <a:rPr lang="en-GB" sz="1600">
                          <a:latin typeface="Arial"/>
                        </a:rPr>
                        <a:t>Actions to be taken.</a:t>
                      </a:r>
                    </a:p>
                  </a:txBody>
                  <a:tcPr>
                    <a:noFill/>
                  </a:tcPr>
                </a:tc>
                <a:extLst>
                  <a:ext uri="{0D108BD9-81ED-4DB2-BD59-A6C34878D82A}">
                    <a16:rowId xmlns:a16="http://schemas.microsoft.com/office/drawing/2014/main" val="2779347158"/>
                  </a:ext>
                </a:extLst>
              </a:tr>
              <a:tr h="1734697">
                <a:tc>
                  <a:txBody>
                    <a:bodyPr/>
                    <a:lstStyle/>
                    <a:p>
                      <a:pPr lvl="0">
                        <a:buNone/>
                      </a:pPr>
                      <a:r>
                        <a:rPr lang="en-GB"/>
                        <a:t>Secure access. </a:t>
                      </a:r>
                    </a:p>
                  </a:txBody>
                  <a:tcPr>
                    <a:noFill/>
                  </a:tcPr>
                </a:tc>
                <a:tc>
                  <a:txBody>
                    <a:bodyPr/>
                    <a:lstStyle/>
                    <a:p>
                      <a:pPr lvl="0">
                        <a:buNone/>
                      </a:pPr>
                      <a:r>
                        <a:rPr lang="en-GB"/>
                        <a:t>Staff members at greenfield home care agency have access to patient information on their personal device. Anyone close to a staff member could access it.</a:t>
                      </a:r>
                    </a:p>
                  </a:txBody>
                  <a:tcPr>
                    <a:noFill/>
                  </a:tcPr>
                </a:tc>
                <a:tc>
                  <a:txBody>
                    <a:bodyPr/>
                    <a:lstStyle/>
                    <a:p>
                      <a:pPr marL="285750" lvl="0" indent="-285750">
                        <a:buFont typeface="Arial"/>
                        <a:buChar char="•"/>
                      </a:pPr>
                      <a:r>
                        <a:rPr lang="en-GB"/>
                        <a:t>All staff </a:t>
                      </a:r>
                      <a:r>
                        <a:rPr lang="en-GB">
                          <a:latin typeface="Arial"/>
                        </a:rPr>
                        <a:t>members</a:t>
                      </a:r>
                      <a:r>
                        <a:rPr lang="en-GB"/>
                        <a:t> should have individual accounts (Microsoft, 2023)</a:t>
                      </a:r>
                    </a:p>
                    <a:p>
                      <a:pPr marL="285750" lvl="0" indent="-285750">
                        <a:buFont typeface="Arial"/>
                        <a:buChar char="•"/>
                      </a:pPr>
                      <a:r>
                        <a:rPr lang="en-GB"/>
                        <a:t>Enforce strong password requirements( ICO,2023)</a:t>
                      </a:r>
                    </a:p>
                    <a:p>
                      <a:pPr marL="285750" lvl="0" indent="-285750">
                        <a:buFont typeface="Arial"/>
                        <a:buChar char="•"/>
                      </a:pPr>
                      <a:r>
                        <a:rPr lang="en-GB"/>
                        <a:t>Set the devices on the facility to lock automatically after a certain time (NHS digital, 2022).</a:t>
                      </a:r>
                    </a:p>
                  </a:txBody>
                  <a:tcPr>
                    <a:noFill/>
                  </a:tcPr>
                </a:tc>
                <a:extLst>
                  <a:ext uri="{0D108BD9-81ED-4DB2-BD59-A6C34878D82A}">
                    <a16:rowId xmlns:a16="http://schemas.microsoft.com/office/drawing/2014/main" val="2533129496"/>
                  </a:ext>
                </a:extLst>
              </a:tr>
              <a:tr h="1888210">
                <a:tc>
                  <a:txBody>
                    <a:bodyPr/>
                    <a:lstStyle/>
                    <a:p>
                      <a:pPr lvl="0">
                        <a:buNone/>
                      </a:pPr>
                      <a:r>
                        <a:rPr lang="en-GB"/>
                        <a:t>Data management. </a:t>
                      </a:r>
                    </a:p>
                  </a:txBody>
                  <a:tcPr>
                    <a:noFill/>
                  </a:tcPr>
                </a:tc>
                <a:tc>
                  <a:txBody>
                    <a:bodyPr/>
                    <a:lstStyle/>
                    <a:p>
                      <a:pPr lvl="0">
                        <a:buNone/>
                      </a:pPr>
                      <a:r>
                        <a:rPr lang="en-GB"/>
                        <a:t>Client records stored in different </a:t>
                      </a:r>
                      <a:r>
                        <a:rPr lang="en-GB" err="1"/>
                        <a:t>places.Not</a:t>
                      </a:r>
                      <a:r>
                        <a:rPr lang="en-GB"/>
                        <a:t> being able to access patient record because of poor storage.</a:t>
                      </a:r>
                    </a:p>
                  </a:txBody>
                  <a:tcPr>
                    <a:noFill/>
                  </a:tcPr>
                </a:tc>
                <a:tc>
                  <a:txBody>
                    <a:bodyPr/>
                    <a:lstStyle/>
                    <a:p>
                      <a:pPr marL="285750" lvl="0" indent="-285750">
                        <a:buFont typeface="Arial"/>
                        <a:buChar char="•"/>
                      </a:pPr>
                      <a:r>
                        <a:rPr lang="en-GB"/>
                        <a:t>Store all care records or client records in one drive (Microsoft, 2023)</a:t>
                      </a:r>
                    </a:p>
                    <a:p>
                      <a:pPr marL="285750" lvl="0" indent="-285750">
                        <a:buFont typeface="Arial"/>
                        <a:buChar char="•"/>
                      </a:pPr>
                      <a:r>
                        <a:rPr lang="en-GB"/>
                        <a:t>Only allow access to certain files using role based permission( NHS Digital,2023)</a:t>
                      </a:r>
                    </a:p>
                    <a:p>
                      <a:pPr marL="285750" lvl="0" indent="-285750">
                        <a:buFont typeface="Arial"/>
                        <a:buChar char="•"/>
                      </a:pPr>
                      <a:r>
                        <a:rPr lang="en-GB"/>
                        <a:t>Make sure that the cloud is being updated via Microsoft 365 to keep all the information ( Microsoft,2023) </a:t>
                      </a:r>
                    </a:p>
                  </a:txBody>
                  <a:tcPr>
                    <a:noFill/>
                  </a:tcPr>
                </a:tc>
                <a:extLst>
                  <a:ext uri="{0D108BD9-81ED-4DB2-BD59-A6C34878D82A}">
                    <a16:rowId xmlns:a16="http://schemas.microsoft.com/office/drawing/2014/main" val="3219003547"/>
                  </a:ext>
                </a:extLst>
              </a:tr>
            </a:tbl>
          </a:graphicData>
        </a:graphic>
      </p:graphicFrame>
    </p:spTree>
    <p:extLst>
      <p:ext uri="{BB962C8B-B14F-4D97-AF65-F5344CB8AC3E}">
        <p14:creationId xmlns:p14="http://schemas.microsoft.com/office/powerpoint/2010/main" val="10084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83B70-2FC8-F605-792D-E094412EB511}"/>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CAA7045-80D2-F23B-7E03-9C3D7ECD95AE}"/>
              </a:ext>
            </a:extLst>
          </p:cNvPr>
          <p:cNvGraphicFramePr>
            <a:graphicFrameLocks noGrp="1"/>
          </p:cNvGraphicFramePr>
          <p:nvPr>
            <p:extLst>
              <p:ext uri="{D42A27DB-BD31-4B8C-83A1-F6EECF244321}">
                <p14:modId xmlns:p14="http://schemas.microsoft.com/office/powerpoint/2010/main" val="25507845"/>
              </p:ext>
            </p:extLst>
          </p:nvPr>
        </p:nvGraphicFramePr>
        <p:xfrm>
          <a:off x="119830" y="-36870"/>
          <a:ext cx="9000054" cy="5278542"/>
        </p:xfrm>
        <a:graphic>
          <a:graphicData uri="http://schemas.openxmlformats.org/drawingml/2006/table">
            <a:tbl>
              <a:tblPr firstRow="1" bandRow="1">
                <a:tableStyleId>{5DA37D80-6434-44D0-A028-1B22A696006F}</a:tableStyleId>
              </a:tblPr>
              <a:tblGrid>
                <a:gridCol w="3000018">
                  <a:extLst>
                    <a:ext uri="{9D8B030D-6E8A-4147-A177-3AD203B41FA5}">
                      <a16:colId xmlns:a16="http://schemas.microsoft.com/office/drawing/2014/main" val="130796954"/>
                    </a:ext>
                  </a:extLst>
                </a:gridCol>
                <a:gridCol w="3000018">
                  <a:extLst>
                    <a:ext uri="{9D8B030D-6E8A-4147-A177-3AD203B41FA5}">
                      <a16:colId xmlns:a16="http://schemas.microsoft.com/office/drawing/2014/main" val="2762103693"/>
                    </a:ext>
                  </a:extLst>
                </a:gridCol>
                <a:gridCol w="3000018">
                  <a:extLst>
                    <a:ext uri="{9D8B030D-6E8A-4147-A177-3AD203B41FA5}">
                      <a16:colId xmlns:a16="http://schemas.microsoft.com/office/drawing/2014/main" val="1052507619"/>
                    </a:ext>
                  </a:extLst>
                </a:gridCol>
              </a:tblGrid>
              <a:tr h="520307">
                <a:tc>
                  <a:txBody>
                    <a:bodyPr/>
                    <a:lstStyle/>
                    <a:p>
                      <a:r>
                        <a:rPr lang="en-GB" sz="1800">
                          <a:latin typeface="Arial"/>
                        </a:rPr>
                        <a:t>Digital safety goal</a:t>
                      </a:r>
                    </a:p>
                  </a:txBody>
                  <a:tcPr/>
                </a:tc>
                <a:tc>
                  <a:txBody>
                    <a:bodyPr/>
                    <a:lstStyle/>
                    <a:p>
                      <a:r>
                        <a:rPr lang="en-GB" sz="1600">
                          <a:latin typeface="Arial"/>
                        </a:rPr>
                        <a:t>Risk at greenfield home care agency.</a:t>
                      </a:r>
                    </a:p>
                  </a:txBody>
                  <a:tcPr/>
                </a:tc>
                <a:tc>
                  <a:txBody>
                    <a:bodyPr/>
                    <a:lstStyle/>
                    <a:p>
                      <a:r>
                        <a:rPr lang="en-GB" sz="1600">
                          <a:latin typeface="Arial"/>
                        </a:rPr>
                        <a:t>Actions to be taken.</a:t>
                      </a:r>
                    </a:p>
                  </a:txBody>
                  <a:tcPr/>
                </a:tc>
                <a:extLst>
                  <a:ext uri="{0D108BD9-81ED-4DB2-BD59-A6C34878D82A}">
                    <a16:rowId xmlns:a16="http://schemas.microsoft.com/office/drawing/2014/main" val="44905629"/>
                  </a:ext>
                </a:extLst>
              </a:tr>
              <a:tr h="2500833">
                <a:tc>
                  <a:txBody>
                    <a:bodyPr/>
                    <a:lstStyle/>
                    <a:p>
                      <a:pPr lvl="0">
                        <a:buNone/>
                      </a:pPr>
                      <a:r>
                        <a:rPr lang="en-GB" sz="1400">
                          <a:latin typeface="Arial"/>
                        </a:rPr>
                        <a:t>Email awareness.</a:t>
                      </a:r>
                    </a:p>
                  </a:txBody>
                  <a:tcPr/>
                </a:tc>
                <a:tc>
                  <a:txBody>
                    <a:bodyPr/>
                    <a:lstStyle/>
                    <a:p>
                      <a:pPr lvl="0">
                        <a:buNone/>
                      </a:pPr>
                      <a:r>
                        <a:rPr lang="en-GB" sz="1400">
                          <a:latin typeface="Arial"/>
                        </a:rPr>
                        <a:t>The care agency is at a high risk of phishing (scam emails) leading to unauthorised personal being able to access personal information.</a:t>
                      </a:r>
                    </a:p>
                  </a:txBody>
                  <a:tcPr/>
                </a:tc>
                <a:tc>
                  <a:txBody>
                    <a:bodyPr/>
                    <a:lstStyle/>
                    <a:p>
                      <a:pPr marL="285750" lvl="0" indent="-285750">
                        <a:buFont typeface="Arial"/>
                        <a:buChar char="•"/>
                      </a:pPr>
                      <a:r>
                        <a:rPr lang="en-GB" sz="1400">
                          <a:latin typeface="Arial"/>
                        </a:rPr>
                        <a:t>Teaching staff how to turn on outlooks spam and phishing filter(Microsoft,2023) </a:t>
                      </a:r>
                    </a:p>
                    <a:p>
                      <a:pPr marL="285750" lvl="0" indent="-285750">
                        <a:buFont typeface="Arial"/>
                        <a:buChar char="•"/>
                      </a:pPr>
                      <a:r>
                        <a:rPr lang="en-GB" sz="1400">
                          <a:latin typeface="Arial"/>
                        </a:rPr>
                        <a:t>Restrict staff from sending client information via email and sharing sensitive information (ICO,2023)</a:t>
                      </a:r>
                    </a:p>
                    <a:p>
                      <a:pPr marL="285750" lvl="0" indent="-285750">
                        <a:buFont typeface="Arial"/>
                        <a:buChar char="•"/>
                      </a:pPr>
                      <a:r>
                        <a:rPr lang="en-GB" sz="1400">
                          <a:latin typeface="Arial"/>
                        </a:rPr>
                        <a:t>Make it mandatory for staff to check recipients before sending sensitive  information ( ICO,2023)</a:t>
                      </a:r>
                    </a:p>
                    <a:p>
                      <a:pPr marL="285750" lvl="0" indent="-285750">
                        <a:buFont typeface="Arial"/>
                        <a:buChar char="•"/>
                      </a:pPr>
                      <a:endParaRPr lang="en-GB" sz="1400">
                        <a:latin typeface="Arial"/>
                      </a:endParaRPr>
                    </a:p>
                  </a:txBody>
                  <a:tcPr/>
                </a:tc>
                <a:extLst>
                  <a:ext uri="{0D108BD9-81ED-4DB2-BD59-A6C34878D82A}">
                    <a16:rowId xmlns:a16="http://schemas.microsoft.com/office/drawing/2014/main" val="886030035"/>
                  </a:ext>
                </a:extLst>
              </a:tr>
              <a:tr h="2047662">
                <a:tc>
                  <a:txBody>
                    <a:bodyPr/>
                    <a:lstStyle/>
                    <a:p>
                      <a:pPr lvl="0">
                        <a:buNone/>
                      </a:pPr>
                      <a:r>
                        <a:rPr lang="en-GB" sz="1400">
                          <a:latin typeface="Arial"/>
                        </a:rPr>
                        <a:t>Confidentiality and compliance.​</a:t>
                      </a:r>
                    </a:p>
                  </a:txBody>
                  <a:tcPr/>
                </a:tc>
                <a:tc>
                  <a:txBody>
                    <a:bodyPr/>
                    <a:lstStyle/>
                    <a:p>
                      <a:pPr lvl="0">
                        <a:buNone/>
                      </a:pPr>
                      <a:r>
                        <a:rPr lang="en-GB" sz="1400">
                          <a:latin typeface="Arial"/>
                        </a:rPr>
                        <a:t>Greenfield home care agency has a legal obligation to protect personal and health data. If any information ​If any information is leaked or accessed, then they are violating HIPPA.</a:t>
                      </a:r>
                    </a:p>
                  </a:txBody>
                  <a:tcPr/>
                </a:tc>
                <a:tc>
                  <a:txBody>
                    <a:bodyPr/>
                    <a:lstStyle/>
                    <a:p>
                      <a:pPr marL="285750" lvl="0" indent="-285750">
                        <a:buFont typeface="Arial"/>
                        <a:buChar char="•"/>
                      </a:pPr>
                      <a:r>
                        <a:rPr lang="en-GB" sz="1400">
                          <a:latin typeface="Arial"/>
                        </a:rPr>
                        <a:t>limit all access to data on a need to know basis(ICO,​2023)</a:t>
                      </a:r>
                    </a:p>
                    <a:p>
                      <a:pPr marL="285750" lvl="0" indent="-285750">
                        <a:buFont typeface="Arial"/>
                        <a:buChar char="•"/>
                      </a:pPr>
                      <a:r>
                        <a:rPr lang="en-GB" sz="1400">
                          <a:latin typeface="Arial"/>
                        </a:rPr>
                        <a:t>implement clear data breaching reporting procedures (ICO,2023)</a:t>
                      </a:r>
                    </a:p>
                    <a:p>
                      <a:pPr marL="285750" lvl="0" indent="-285750">
                        <a:buFont typeface="Arial"/>
                        <a:buChar char="•"/>
                      </a:pPr>
                      <a:r>
                        <a:rPr lang="en-GB" sz="1400">
                          <a:latin typeface="Arial"/>
                        </a:rPr>
                        <a:t>Follow GDPR and data protection act principles(UK government, 2018)</a:t>
                      </a:r>
                    </a:p>
                  </a:txBody>
                  <a:tcPr/>
                </a:tc>
                <a:extLst>
                  <a:ext uri="{0D108BD9-81ED-4DB2-BD59-A6C34878D82A}">
                    <a16:rowId xmlns:a16="http://schemas.microsoft.com/office/drawing/2014/main" val="2358843854"/>
                  </a:ext>
                </a:extLst>
              </a:tr>
            </a:tbl>
          </a:graphicData>
        </a:graphic>
      </p:graphicFrame>
    </p:spTree>
    <p:extLst>
      <p:ext uri="{BB962C8B-B14F-4D97-AF65-F5344CB8AC3E}">
        <p14:creationId xmlns:p14="http://schemas.microsoft.com/office/powerpoint/2010/main" val="409659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E6717CF-82D3-BC7E-1C1A-CD521664F373}"/>
              </a:ext>
            </a:extLst>
          </p:cNvPr>
          <p:cNvGraphicFramePr>
            <a:graphicFrameLocks noGrp="1"/>
          </p:cNvGraphicFramePr>
          <p:nvPr>
            <p:extLst>
              <p:ext uri="{D42A27DB-BD31-4B8C-83A1-F6EECF244321}">
                <p14:modId xmlns:p14="http://schemas.microsoft.com/office/powerpoint/2010/main" val="3854740094"/>
              </p:ext>
            </p:extLst>
          </p:nvPr>
        </p:nvGraphicFramePr>
        <p:xfrm>
          <a:off x="319002" y="127067"/>
          <a:ext cx="8508672" cy="4937760"/>
        </p:xfrm>
        <a:graphic>
          <a:graphicData uri="http://schemas.openxmlformats.org/drawingml/2006/table">
            <a:tbl>
              <a:tblPr firstRow="1" bandRow="1">
                <a:tableStyleId>{5C22544A-7EE6-4342-B048-85BDC9FD1C3A}</a:tableStyleId>
              </a:tblPr>
              <a:tblGrid>
                <a:gridCol w="2836224">
                  <a:extLst>
                    <a:ext uri="{9D8B030D-6E8A-4147-A177-3AD203B41FA5}">
                      <a16:colId xmlns:a16="http://schemas.microsoft.com/office/drawing/2014/main" val="4080667861"/>
                    </a:ext>
                  </a:extLst>
                </a:gridCol>
                <a:gridCol w="2836224">
                  <a:extLst>
                    <a:ext uri="{9D8B030D-6E8A-4147-A177-3AD203B41FA5}">
                      <a16:colId xmlns:a16="http://schemas.microsoft.com/office/drawing/2014/main" val="3638146219"/>
                    </a:ext>
                  </a:extLst>
                </a:gridCol>
                <a:gridCol w="2836224">
                  <a:extLst>
                    <a:ext uri="{9D8B030D-6E8A-4147-A177-3AD203B41FA5}">
                      <a16:colId xmlns:a16="http://schemas.microsoft.com/office/drawing/2014/main" val="1122435361"/>
                    </a:ext>
                  </a:extLst>
                </a:gridCol>
              </a:tblGrid>
              <a:tr h="403107">
                <a:tc>
                  <a:txBody>
                    <a:bodyPr/>
                    <a:lstStyle/>
                    <a:p>
                      <a:r>
                        <a:rPr lang="en-GB" sz="1800">
                          <a:solidFill>
                            <a:schemeClr val="tx1"/>
                          </a:solidFill>
                          <a:latin typeface="Arial"/>
                        </a:rPr>
                        <a:t>Digital safety</a:t>
                      </a:r>
                      <a:r>
                        <a:rPr lang="en-GB" sz="1800">
                          <a:latin typeface="Arial"/>
                        </a:rPr>
                        <a:t> </a:t>
                      </a:r>
                      <a:r>
                        <a:rPr lang="en-GB" sz="1800" b="1">
                          <a:solidFill>
                            <a:schemeClr val="tx1"/>
                          </a:solidFill>
                          <a:latin typeface="Arial"/>
                        </a:rPr>
                        <a:t>goal​.</a:t>
                      </a:r>
                    </a:p>
                  </a:txBody>
                  <a:tcPr/>
                </a:tc>
                <a:tc>
                  <a:txBody>
                    <a:bodyPr/>
                    <a:lstStyle/>
                    <a:p>
                      <a:r>
                        <a:rPr lang="en-GB" sz="1800">
                          <a:solidFill>
                            <a:schemeClr val="tx1"/>
                          </a:solidFill>
                          <a:latin typeface="Arial"/>
                        </a:rPr>
                        <a:t>Risk at Greenfield care agency.​</a:t>
                      </a:r>
                    </a:p>
                  </a:txBody>
                  <a:tcPr/>
                </a:tc>
                <a:tc>
                  <a:txBody>
                    <a:bodyPr/>
                    <a:lstStyle/>
                    <a:p>
                      <a:r>
                        <a:rPr lang="en-GB" sz="1800">
                          <a:solidFill>
                            <a:schemeClr val="tx1"/>
                          </a:solidFill>
                          <a:latin typeface="Arial"/>
                        </a:rPr>
                        <a:t>Actions to be taken​</a:t>
                      </a:r>
                    </a:p>
                  </a:txBody>
                  <a:tcPr/>
                </a:tc>
                <a:extLst>
                  <a:ext uri="{0D108BD9-81ED-4DB2-BD59-A6C34878D82A}">
                    <a16:rowId xmlns:a16="http://schemas.microsoft.com/office/drawing/2014/main" val="3843651633"/>
                  </a:ext>
                </a:extLst>
              </a:tr>
              <a:tr h="403107">
                <a:tc>
                  <a:txBody>
                    <a:bodyPr/>
                    <a:lstStyle/>
                    <a:p>
                      <a:pPr lvl="0">
                        <a:buNone/>
                      </a:pPr>
                      <a:r>
                        <a:rPr lang="en-GB" sz="1400">
                          <a:latin typeface="Arial"/>
                        </a:rPr>
                        <a:t>Continuous improvement and monitoring.​</a:t>
                      </a:r>
                    </a:p>
                  </a:txBody>
                  <a:tcPr/>
                </a:tc>
                <a:tc>
                  <a:txBody>
                    <a:bodyPr/>
                    <a:lstStyle/>
                    <a:p>
                      <a:pPr lvl="0">
                        <a:buNone/>
                      </a:pPr>
                      <a:r>
                        <a:rPr lang="en-GB"/>
                        <a:t>Technology is ever evolving therefore technology needing improvements and advancements could affect how the staff progress digital literacy​</a:t>
                      </a:r>
                    </a:p>
                  </a:txBody>
                  <a:tcPr/>
                </a:tc>
                <a:tc>
                  <a:txBody>
                    <a:bodyPr/>
                    <a:lstStyle/>
                    <a:p>
                      <a:pPr marL="285750" lvl="0" indent="-285750">
                        <a:buFont typeface="Arial"/>
                        <a:buChar char="•"/>
                      </a:pPr>
                      <a:r>
                        <a:rPr lang="en-GB"/>
                        <a:t>Review digital safety policies and procedures regularly ​ whilst also keeping the staff up-to-date with training.(ICO, 2023)</a:t>
                      </a:r>
                    </a:p>
                    <a:p>
                      <a:pPr marL="285750" lvl="0" indent="-285750">
                        <a:buFont typeface="Arial"/>
                        <a:buChar char="•"/>
                      </a:pPr>
                      <a:r>
                        <a:rPr lang="en-GB"/>
                        <a:t>The agency could assign someone to monitor Microsoft 365 security settings and access logs(Microsoft 365)</a:t>
                      </a:r>
                    </a:p>
                    <a:p>
                      <a:pPr marL="285750" lvl="0" indent="-285750">
                        <a:buFont typeface="Arial"/>
                        <a:buChar char="•"/>
                      </a:pPr>
                      <a:r>
                        <a:rPr lang="en-GB"/>
                        <a:t>keep staff training up-to-date in line with new digital risks(NHS Digital,2022)​</a:t>
                      </a:r>
                    </a:p>
                  </a:txBody>
                  <a:tcPr/>
                </a:tc>
                <a:extLst>
                  <a:ext uri="{0D108BD9-81ED-4DB2-BD59-A6C34878D82A}">
                    <a16:rowId xmlns:a16="http://schemas.microsoft.com/office/drawing/2014/main" val="2919692036"/>
                  </a:ext>
                </a:extLst>
              </a:tr>
              <a:tr h="403107">
                <a:tc>
                  <a:txBody>
                    <a:bodyPr/>
                    <a:lstStyle/>
                    <a:p>
                      <a:pPr lvl="0">
                        <a:buNone/>
                      </a:pPr>
                      <a:r>
                        <a:rPr lang="en-GB"/>
                        <a:t> Staff training, digital awareness and digital literacy.</a:t>
                      </a:r>
                    </a:p>
                  </a:txBody>
                  <a:tcPr/>
                </a:tc>
                <a:tc>
                  <a:txBody>
                    <a:bodyPr/>
                    <a:lstStyle/>
                    <a:p>
                      <a:pPr lvl="0">
                        <a:buNone/>
                      </a:pPr>
                      <a:r>
                        <a:rPr lang="en-GB"/>
                        <a:t>Part of human nature is that we are all different people grasp knowledge at different levels therefore people have varying levels of confidence using Microsoft 365 in digital systems​</a:t>
                      </a:r>
                    </a:p>
                  </a:txBody>
                  <a:tcPr/>
                </a:tc>
                <a:tc>
                  <a:txBody>
                    <a:bodyPr/>
                    <a:lstStyle/>
                    <a:p>
                      <a:pPr marL="285750" lvl="0" indent="-285750">
                        <a:buFont typeface="Arial"/>
                        <a:buChar char="•"/>
                      </a:pPr>
                      <a:r>
                        <a:rPr lang="en-GB"/>
                        <a:t>The agency should provide regular digital safety training for carers and office staff (NHS digital, 2022).</a:t>
                      </a:r>
                    </a:p>
                    <a:p>
                      <a:pPr marL="285750" lvl="0" indent="-285750">
                        <a:buFont typeface="Arial"/>
                        <a:buChar char="•"/>
                      </a:pPr>
                      <a:r>
                        <a:rPr lang="en-GB"/>
                        <a:t>Whilst in ensuring to also include GDPR and data protection training during staff induction( ICO,2023)</a:t>
                      </a:r>
                    </a:p>
                  </a:txBody>
                  <a:tcPr/>
                </a:tc>
                <a:extLst>
                  <a:ext uri="{0D108BD9-81ED-4DB2-BD59-A6C34878D82A}">
                    <a16:rowId xmlns:a16="http://schemas.microsoft.com/office/drawing/2014/main" val="1156660209"/>
                  </a:ext>
                </a:extLst>
              </a:tr>
            </a:tbl>
          </a:graphicData>
        </a:graphic>
      </p:graphicFrame>
    </p:spTree>
    <p:extLst>
      <p:ext uri="{BB962C8B-B14F-4D97-AF65-F5344CB8AC3E}">
        <p14:creationId xmlns:p14="http://schemas.microsoft.com/office/powerpoint/2010/main" val="4234155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62000" y="1270944"/>
            <a:ext cx="7620000" cy="3825285"/>
          </a:xfrm>
          <a:prstGeom prst="roundRect">
            <a:avLst>
              <a:gd name="adj" fmla="val 38919"/>
            </a:avLst>
          </a:prstGeom>
          <a:solidFill>
            <a:srgbClr val="FFFFFF"/>
          </a:solidFill>
          <a:ln/>
          <a:effectLst>
            <a:outerShdw blurRad="152400" dist="57150" dir="5400000" algn="bl" rotWithShape="0">
              <a:srgbClr val="000000">
                <a:alpha val="12000"/>
              </a:srgbClr>
            </a:outerShdw>
          </a:effectLst>
        </p:spPr>
        <p:txBody>
          <a:bodyPr wrap="none" lIns="0" tIns="0" rIns="0" bIns="0" rtlCol="0" anchor="ctr">
            <a:normAutofit/>
          </a:bodyPr>
          <a:lstStyle/>
          <a:p>
            <a:pPr marL="0" indent="0">
              <a:buNone/>
            </a:pPr>
            <a:endParaRPr lang="en-US"/>
          </a:p>
        </p:txBody>
      </p:sp>
      <p:sp>
        <p:nvSpPr>
          <p:cNvPr id="3" name="Text 1"/>
          <p:cNvSpPr/>
          <p:nvPr/>
        </p:nvSpPr>
        <p:spPr>
          <a:xfrm>
            <a:off x="3408206" y="758191"/>
            <a:ext cx="2327469" cy="502920"/>
          </a:xfrm>
          <a:prstGeom prst="rect">
            <a:avLst/>
          </a:prstGeom>
          <a:noFill/>
          <a:ln/>
        </p:spPr>
        <p:txBody>
          <a:bodyPr wrap="square" lIns="0" tIns="0" rIns="0" bIns="0" rtlCol="0" anchor="t"/>
          <a:lstStyle/>
          <a:p>
            <a:pPr marL="0" indent="0" algn="ctr">
              <a:lnSpc>
                <a:spcPts val="3960"/>
              </a:lnSpc>
              <a:buNone/>
            </a:pPr>
            <a:r>
              <a:rPr lang="en-US" sz="3300" b="1">
                <a:latin typeface="Arial" pitchFamily="34" charset="0"/>
                <a:ea typeface="Arial" pitchFamily="34" charset="-122"/>
                <a:cs typeface="Arial" pitchFamily="34" charset="-120"/>
              </a:rPr>
              <a:t>Conclusion</a:t>
            </a:r>
            <a:endParaRPr lang="en-US" sz="3300"/>
          </a:p>
        </p:txBody>
      </p:sp>
      <p:sp>
        <p:nvSpPr>
          <p:cNvPr id="4" name="Text 2"/>
          <p:cNvSpPr/>
          <p:nvPr/>
        </p:nvSpPr>
        <p:spPr>
          <a:xfrm>
            <a:off x="1143000" y="1946911"/>
            <a:ext cx="6858000" cy="533400"/>
          </a:xfrm>
          <a:prstGeom prst="rect">
            <a:avLst/>
          </a:prstGeom>
          <a:noFill/>
          <a:ln/>
        </p:spPr>
        <p:txBody>
          <a:bodyPr wrap="square" lIns="0" tIns="0" rIns="0" bIns="0" rtlCol="0" anchor="t"/>
          <a:lstStyle/>
          <a:p>
            <a:pPr marL="0" indent="0" algn="ctr">
              <a:lnSpc>
                <a:spcPts val="2100"/>
              </a:lnSpc>
              <a:buNone/>
            </a:pPr>
            <a:r>
              <a:rPr lang="en-US" sz="2400">
                <a:solidFill>
                  <a:srgbClr val="475569"/>
                </a:solidFill>
                <a:latin typeface="Arial" pitchFamily="34" charset="0"/>
                <a:ea typeface="Arial" pitchFamily="34" charset="-122"/>
                <a:cs typeface="Arial" pitchFamily="34" charset="-120"/>
              </a:rPr>
              <a:t>At Greenfield, Microsoft Teams enables multi-channel communication that connects distributed care teams in real time</a:t>
            </a:r>
            <a:endParaRPr lang="en-US" sz="2400"/>
          </a:p>
        </p:txBody>
      </p:sp>
      <p:sp>
        <p:nvSpPr>
          <p:cNvPr id="5" name="Text 3"/>
          <p:cNvSpPr/>
          <p:nvPr/>
        </p:nvSpPr>
        <p:spPr>
          <a:xfrm>
            <a:off x="1041400" y="2908987"/>
            <a:ext cx="6858000" cy="533400"/>
          </a:xfrm>
          <a:prstGeom prst="rect">
            <a:avLst/>
          </a:prstGeom>
          <a:noFill/>
          <a:ln/>
        </p:spPr>
        <p:txBody>
          <a:bodyPr wrap="square" lIns="0" tIns="0" rIns="0" bIns="0" rtlCol="0" anchor="t"/>
          <a:lstStyle/>
          <a:p>
            <a:pPr marL="0" indent="0" algn="ctr">
              <a:lnSpc>
                <a:spcPts val="2100"/>
              </a:lnSpc>
              <a:buNone/>
            </a:pPr>
            <a:r>
              <a:rPr lang="en-US" sz="2400">
                <a:solidFill>
                  <a:srgbClr val="475569"/>
                </a:solidFill>
                <a:latin typeface="Arial" pitchFamily="34" charset="0"/>
                <a:ea typeface="Arial" pitchFamily="34" charset="-122"/>
                <a:cs typeface="Arial" pitchFamily="34" charset="-120"/>
              </a:rPr>
              <a:t>Key advantages for Greenfield: centralized communication, care coordination, security, and integration</a:t>
            </a:r>
            <a:endParaRPr lang="en-US" sz="2400"/>
          </a:p>
        </p:txBody>
      </p:sp>
      <p:sp>
        <p:nvSpPr>
          <p:cNvPr id="6" name="Text 4"/>
          <p:cNvSpPr/>
          <p:nvPr/>
        </p:nvSpPr>
        <p:spPr>
          <a:xfrm>
            <a:off x="1143000" y="3765405"/>
            <a:ext cx="6858000" cy="685800"/>
          </a:xfrm>
          <a:prstGeom prst="rect">
            <a:avLst/>
          </a:prstGeom>
          <a:noFill/>
          <a:ln/>
        </p:spPr>
        <p:txBody>
          <a:bodyPr wrap="square" lIns="0" tIns="0" rIns="0" bIns="0" rtlCol="0" anchor="t"/>
          <a:lstStyle/>
          <a:p>
            <a:pPr marL="0" indent="0" algn="ctr">
              <a:lnSpc>
                <a:spcPts val="2700"/>
              </a:lnSpc>
              <a:buNone/>
            </a:pPr>
            <a:r>
              <a:rPr lang="en-US" sz="2400">
                <a:solidFill>
                  <a:srgbClr val="475569"/>
                </a:solidFill>
                <a:latin typeface="Arial" pitchFamily="34" charset="0"/>
                <a:ea typeface="Arial" pitchFamily="34" charset="-122"/>
                <a:cs typeface="Arial" pitchFamily="34" charset="-120"/>
              </a:rPr>
              <a:t>Success at Greenfield requires addressing challenges through training, clear structure, and ongoing support (Rogers and Horrocks, 2010)</a:t>
            </a:r>
            <a:endParaRPr 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30352" y="609600"/>
            <a:ext cx="8083296" cy="411480"/>
          </a:xfrm>
          <a:prstGeom prst="rect">
            <a:avLst/>
          </a:prstGeom>
          <a:noFill/>
          <a:ln/>
        </p:spPr>
        <p:txBody>
          <a:bodyPr wrap="square" lIns="0" tIns="0" rIns="0" bIns="0" rtlCol="0" anchor="t"/>
          <a:lstStyle/>
          <a:p>
            <a:pPr marL="0" indent="0" algn="ctr">
              <a:lnSpc>
                <a:spcPts val="3240"/>
              </a:lnSpc>
              <a:buNone/>
            </a:pPr>
            <a:r>
              <a:rPr lang="en-US" sz="2400" b="1">
                <a:latin typeface="Arial" pitchFamily="34" charset="0"/>
                <a:ea typeface="Arial" pitchFamily="34" charset="-122"/>
                <a:cs typeface="Arial" pitchFamily="34" charset="-120"/>
              </a:rPr>
              <a:t>References</a:t>
            </a:r>
            <a:endParaRPr lang="en-US" sz="2400" b="1"/>
          </a:p>
        </p:txBody>
      </p:sp>
      <p:sp>
        <p:nvSpPr>
          <p:cNvPr id="3" name="Text 1"/>
          <p:cNvSpPr/>
          <p:nvPr/>
        </p:nvSpPr>
        <p:spPr>
          <a:xfrm>
            <a:off x="609600" y="1194843"/>
            <a:ext cx="7924800" cy="696817"/>
          </a:xfrm>
          <a:prstGeom prst="rect">
            <a:avLst/>
          </a:prstGeom>
          <a:noFill/>
          <a:ln/>
        </p:spPr>
        <p:txBody>
          <a:bodyPr wrap="square" lIns="0" tIns="0" rIns="0" bIns="0" rtlCol="0" anchor="t"/>
          <a:lstStyle/>
          <a:p>
            <a:pPr marL="342900" indent="-342900">
              <a:lnSpc>
                <a:spcPts val="1680"/>
              </a:lnSpc>
              <a:buFont typeface="Arial" panose="020B0604020202020204" pitchFamily="34" charset="0"/>
              <a:buChar char="•"/>
            </a:pPr>
            <a:r>
              <a:rPr lang="en-US" sz="2000">
                <a:solidFill>
                  <a:srgbClr val="475569"/>
                </a:solidFill>
                <a:latin typeface="Arial"/>
                <a:ea typeface="Arial" pitchFamily="34" charset="-122"/>
                <a:cs typeface="Arial"/>
              </a:rPr>
              <a:t>Care England (2024) </a:t>
            </a:r>
            <a:r>
              <a:rPr lang="en-US" sz="2000" i="1">
                <a:solidFill>
                  <a:srgbClr val="475569"/>
                </a:solidFill>
                <a:latin typeface="Arial"/>
                <a:ea typeface="Arial" pitchFamily="34" charset="-122"/>
                <a:cs typeface="Arial"/>
              </a:rPr>
              <a:t>Community care and support for older adults</a:t>
            </a:r>
            <a:r>
              <a:rPr lang="en-US" sz="2000">
                <a:solidFill>
                  <a:srgbClr val="475569"/>
                </a:solidFill>
                <a:latin typeface="Arial"/>
                <a:ea typeface="Arial" pitchFamily="34" charset="-122"/>
                <a:cs typeface="Arial"/>
              </a:rPr>
              <a:t>. Available at: https://www.careengland.org.uk (Accessed: 3 February 2026).</a:t>
            </a:r>
            <a:endParaRPr lang="en-US"/>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ICO (2023) GDPR compliance in healthcare and social care. Information Commissioner's Office. Available at: https://www.ico.org.uk (Accessed: 3 February 2026).</a:t>
            </a:r>
            <a:endParaRPr lang="en-GB"/>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Microsoft (2025) Get started with Microsoft 365 for healthcare organizations. Available at: https://learn.microsoft.com (Accessed: 3 February 2026)</a:t>
            </a:r>
            <a:endParaRPr lang="en-GB"/>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Microsoft (2023) Microsoft 365 security and compliance documentation. Available at: </a:t>
            </a:r>
            <a:r>
              <a:rPr lang="en-GB" sz="2000">
                <a:solidFill>
                  <a:srgbClr val="475569"/>
                </a:solidFill>
                <a:latin typeface="Arial"/>
                <a:ea typeface="Arial" pitchFamily="34" charset="-122"/>
                <a:cs typeface="Arial"/>
                <a:hlinkClick r:id="rId3"/>
              </a:rPr>
              <a:t>https://learn.microsoft.com/en-us/microsoft-365/compliance/</a:t>
            </a:r>
            <a:r>
              <a:rPr lang="en-GB" sz="2000">
                <a:solidFill>
                  <a:srgbClr val="475569"/>
                </a:solidFill>
                <a:latin typeface="Arial"/>
                <a:ea typeface="Arial" pitchFamily="34" charset="-122"/>
                <a:cs typeface="Arial"/>
              </a:rPr>
              <a:t> ( accessed 4 February)</a:t>
            </a:r>
            <a:endParaRPr lang="en-GB" sz="2000">
              <a:solidFill>
                <a:srgbClr val="475569"/>
              </a:solidFill>
              <a:latin typeface="Arial"/>
              <a:cs typeface="Arial"/>
            </a:endParaRPr>
          </a:p>
          <a:p>
            <a:pPr>
              <a:lnSpc>
                <a:spcPts val="1680"/>
              </a:lnSpc>
            </a:pPr>
            <a:endParaRPr lang="en-GB" sz="2000">
              <a:solidFill>
                <a:srgbClr val="475569"/>
              </a:solidFill>
              <a:latin typeface="Arial" pitchFamily="34" charset="-122"/>
              <a:ea typeface="Arial" pitchFamily="34" charset="-122"/>
              <a:cs typeface="Arial"/>
            </a:endParaRPr>
          </a:p>
          <a:p>
            <a:pPr marL="342900" indent="-342900">
              <a:lnSpc>
                <a:spcPts val="1680"/>
              </a:lnSpc>
              <a:buFont typeface="Arial" panose="020B0604020202020204" pitchFamily="34" charset="0"/>
              <a:buChar char="•"/>
            </a:pPr>
            <a:r>
              <a:rPr lang="en-GB" sz="2000">
                <a:solidFill>
                  <a:srgbClr val="475569"/>
                </a:solidFill>
                <a:latin typeface="Arial"/>
                <a:cs typeface="Arial"/>
              </a:rPr>
              <a:t>Lawson, L., Di Marco Barros, R., Evans, J. and Saleem, W.(2023)'Being a Teams player: a quality </a:t>
            </a:r>
            <a:r>
              <a:rPr lang="en-GB" sz="2000" err="1">
                <a:solidFill>
                  <a:srgbClr val="475569"/>
                </a:solidFill>
                <a:latin typeface="Arial"/>
                <a:cs typeface="Arial"/>
              </a:rPr>
              <a:t>improvem</a:t>
            </a:r>
            <a:endParaRPr lang="en-GB" sz="2000">
              <a:solidFill>
                <a:srgbClr val="475569"/>
              </a:solidFill>
              <a:latin typeface="Arial"/>
              <a:cs typeface="Arial"/>
            </a:endParaRPr>
          </a:p>
          <a:p>
            <a:pPr marL="0" indent="0">
              <a:lnSpc>
                <a:spcPts val="1680"/>
              </a:lnSpc>
              <a:buNone/>
            </a:pPr>
            <a:endParaRPr lang="en-GB" sz="2000" err="1">
              <a:solidFill>
                <a:srgbClr val="475569"/>
              </a:solidFill>
              <a:latin typeface="Arial" pitchFamily="34" charset="0"/>
              <a:ea typeface="Arial" pitchFamily="34" charset="-122"/>
              <a:cs typeface="Arial" pitchFamily="34" charset="-120"/>
            </a:endParaRPr>
          </a:p>
          <a:p>
            <a:pPr marL="0" indent="0">
              <a:lnSpc>
                <a:spcPts val="1680"/>
              </a:lnSpc>
              <a:buNone/>
            </a:pPr>
            <a:endParaRPr lang="en-GB" sz="2000" err="1">
              <a:solidFill>
                <a:srgbClr val="475569"/>
              </a:solidFill>
              <a:latin typeface="Arial" pitchFamily="34" charset="0"/>
              <a:ea typeface="Arial" pitchFamily="34" charset="-122"/>
              <a:cs typeface="Arial" pitchFamily="34" charset="-120"/>
            </a:endParaRPr>
          </a:p>
          <a:p>
            <a:pPr marL="0" indent="0">
              <a:lnSpc>
                <a:spcPts val="1680"/>
              </a:lnSpc>
              <a:buNone/>
            </a:pPr>
            <a:endParaRPr lang="en-GB" sz="2000" err="1">
              <a:solidFill>
                <a:srgbClr val="475569"/>
              </a:solidFill>
              <a:latin typeface="Arial" pitchFamily="34" charset="0"/>
              <a:ea typeface="Arial" pitchFamily="34" charset="-122"/>
              <a:cs typeface="Arial" pitchFamily="34" charset="-120"/>
            </a:endParaRPr>
          </a:p>
          <a:p>
            <a:pPr marL="0" indent="0">
              <a:lnSpc>
                <a:spcPts val="1680"/>
              </a:lnSpc>
              <a:buNone/>
            </a:pPr>
            <a:endParaRPr lang="en-GB" sz="2000" err="1">
              <a:solidFill>
                <a:srgbClr val="475569"/>
              </a:solidFill>
              <a:latin typeface="Arial" pitchFamily="34" charset="0"/>
              <a:ea typeface="Arial" pitchFamily="34" charset="-122"/>
              <a:cs typeface="Arial" pitchFamily="34" charset="-120"/>
            </a:endParaRPr>
          </a:p>
          <a:p>
            <a:pPr marL="0" indent="0">
              <a:lnSpc>
                <a:spcPts val="1680"/>
              </a:lnSpc>
              <a:buNone/>
            </a:pPr>
            <a:endParaRPr lang="en-GB" sz="2000" err="1">
              <a:solidFill>
                <a:srgbClr val="475569"/>
              </a:solidFill>
              <a:latin typeface="Arial"/>
              <a:cs typeface="Arial"/>
            </a:endParaRPr>
          </a:p>
        </p:txBody>
      </p:sp>
      <p:sp>
        <p:nvSpPr>
          <p:cNvPr id="4" name="Text 2"/>
          <p:cNvSpPr/>
          <p:nvPr/>
        </p:nvSpPr>
        <p:spPr>
          <a:xfrm>
            <a:off x="609600" y="1676400"/>
            <a:ext cx="7924800" cy="426720"/>
          </a:xfrm>
          <a:prstGeom prst="rect">
            <a:avLst/>
          </a:prstGeom>
          <a:noFill/>
          <a:ln/>
        </p:spPr>
        <p:txBody>
          <a:bodyPr wrap="square" lIns="0" tIns="0" rIns="0" bIns="0" rtlCol="0" anchor="t"/>
          <a:lstStyle/>
          <a:p>
            <a:pPr marL="0" indent="0">
              <a:lnSpc>
                <a:spcPts val="1680"/>
              </a:lnSpc>
              <a:buNone/>
            </a:pPr>
            <a:endParaRPr lang="en-US" sz="1050"/>
          </a:p>
        </p:txBody>
      </p:sp>
      <p:sp>
        <p:nvSpPr>
          <p:cNvPr id="5" name="Text 3"/>
          <p:cNvSpPr/>
          <p:nvPr/>
        </p:nvSpPr>
        <p:spPr>
          <a:xfrm rot="-120000">
            <a:off x="157578" y="3843456"/>
            <a:ext cx="8542298" cy="1328615"/>
          </a:xfrm>
          <a:prstGeom prst="rect">
            <a:avLst/>
          </a:prstGeom>
          <a:noFill/>
          <a:ln/>
        </p:spPr>
        <p:txBody>
          <a:bodyPr wrap="square" lIns="0" tIns="0" rIns="0" bIns="0" rtlCol="0" anchor="t"/>
          <a:lstStyle/>
          <a:p>
            <a:pPr marL="0" indent="0">
              <a:lnSpc>
                <a:spcPts val="1680"/>
              </a:lnSpc>
              <a:buNone/>
            </a:pPr>
            <a:endParaRPr lang="en-US" sz="1100"/>
          </a:p>
        </p:txBody>
      </p:sp>
      <p:sp>
        <p:nvSpPr>
          <p:cNvPr id="6" name="Text 4"/>
          <p:cNvSpPr/>
          <p:nvPr/>
        </p:nvSpPr>
        <p:spPr>
          <a:xfrm>
            <a:off x="609600" y="2272716"/>
            <a:ext cx="7924800" cy="426720"/>
          </a:xfrm>
          <a:prstGeom prst="rect">
            <a:avLst/>
          </a:prstGeom>
          <a:noFill/>
          <a:ln/>
        </p:spPr>
        <p:txBody>
          <a:bodyPr wrap="square" lIns="0" tIns="0" rIns="0" bIns="0" rtlCol="0" anchor="t"/>
          <a:lstStyle/>
          <a:p>
            <a:pPr marL="0" indent="0">
              <a:lnSpc>
                <a:spcPts val="1680"/>
              </a:lnSpc>
              <a:buNone/>
            </a:pPr>
            <a:endParaRPr lang="en-US" sz="105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CEFCF-113E-06BD-9FC9-C15935C25B33}"/>
              </a:ext>
            </a:extLst>
          </p:cNvPr>
          <p:cNvSpPr>
            <a:spLocks noGrp="1"/>
          </p:cNvSpPr>
          <p:nvPr>
            <p:ph type="title"/>
          </p:nvPr>
        </p:nvSpPr>
        <p:spPr/>
        <p:txBody>
          <a:bodyPr/>
          <a:lstStyle/>
          <a:p>
            <a:r>
              <a:rPr lang="en-GB"/>
              <a:t>References</a:t>
            </a:r>
          </a:p>
        </p:txBody>
      </p:sp>
      <p:sp>
        <p:nvSpPr>
          <p:cNvPr id="4" name="Rectangle 1">
            <a:extLst>
              <a:ext uri="{FF2B5EF4-FFF2-40B4-BE49-F238E27FC236}">
                <a16:creationId xmlns:a16="http://schemas.microsoft.com/office/drawing/2014/main" id="{CB029F60-3438-BC02-97BD-E92CD52A1B58}"/>
              </a:ext>
            </a:extLst>
          </p:cNvPr>
          <p:cNvSpPr>
            <a:spLocks noGrp="1" noChangeArrowheads="1"/>
          </p:cNvSpPr>
          <p:nvPr>
            <p:ph idx="1"/>
          </p:nvPr>
        </p:nvSpPr>
        <p:spPr bwMode="auto">
          <a:xfrm>
            <a:off x="508001" y="1295693"/>
            <a:ext cx="7915909"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chemeClr val="tx1"/>
                </a:solidFill>
                <a:effectLst/>
                <a:latin typeface="Arial"/>
                <a:cs typeface="Arial"/>
              </a:rPr>
              <a:t>Chow, R. </a:t>
            </a:r>
            <a:r>
              <a:rPr kumimoji="0" lang="en-US" altLang="en-US" sz="1400" b="0" i="1" u="none" strike="noStrike" cap="none" normalizeH="0" baseline="0">
                <a:ln>
                  <a:noFill/>
                </a:ln>
                <a:solidFill>
                  <a:schemeClr val="tx1"/>
                </a:solidFill>
                <a:effectLst/>
                <a:latin typeface="Arial"/>
                <a:cs typeface="Arial"/>
              </a:rPr>
              <a:t>et al.</a:t>
            </a:r>
            <a:r>
              <a:rPr kumimoji="0" lang="en-US" altLang="en-US" sz="1400" b="0" i="0" u="none" strike="noStrike" cap="none" normalizeH="0" baseline="0">
                <a:ln>
                  <a:noFill/>
                </a:ln>
                <a:solidFill>
                  <a:schemeClr val="tx1"/>
                </a:solidFill>
                <a:effectLst/>
                <a:latin typeface="Arial"/>
                <a:cs typeface="Arial"/>
              </a:rPr>
              <a:t> (2009) ‘Controlling data in the cloud: Outsourcing computation without outsourcing control’, in </a:t>
            </a:r>
            <a:r>
              <a:rPr kumimoji="0" lang="en-US" altLang="en-US" sz="1400" b="0" i="1" u="none" strike="noStrike" cap="none" normalizeH="0" baseline="0">
                <a:ln>
                  <a:noFill/>
                </a:ln>
                <a:solidFill>
                  <a:schemeClr val="tx1"/>
                </a:solidFill>
                <a:effectLst/>
                <a:latin typeface="Arial"/>
                <a:cs typeface="Arial"/>
              </a:rPr>
              <a:t>Proceedings of the ACM Conference on Computer and Communications Security</a:t>
            </a:r>
            <a:r>
              <a:rPr kumimoji="0" lang="en-US" altLang="en-US" sz="1400" b="0" i="0" u="none" strike="noStrike" cap="none" normalizeH="0" baseline="0">
                <a:ln>
                  <a:noFill/>
                </a:ln>
                <a:solidFill>
                  <a:schemeClr val="tx1"/>
                </a:solidFill>
                <a:effectLst/>
                <a:latin typeface="Arial"/>
                <a:cs typeface="Arial"/>
              </a:rPr>
              <a:t>, pp. 85–90. Available at: https://doi.org/10.1145/1655008.1655020.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chemeClr val="tx1"/>
                </a:solidFill>
                <a:effectLst/>
                <a:latin typeface="Arial"/>
                <a:cs typeface="Arial"/>
              </a:rPr>
              <a:t>Hicks, M. and Nettles, S. (2005) ‘Dynamic software updating’, </a:t>
            </a:r>
            <a:r>
              <a:rPr kumimoji="0" lang="en-US" altLang="en-US" sz="1400" b="0" i="1" u="none" strike="noStrike" cap="none" normalizeH="0" baseline="0">
                <a:ln>
                  <a:noFill/>
                </a:ln>
                <a:solidFill>
                  <a:schemeClr val="tx1"/>
                </a:solidFill>
                <a:effectLst/>
                <a:latin typeface="Arial"/>
                <a:cs typeface="Arial"/>
              </a:rPr>
              <a:t>ACM Transactions on Programming Languages and Systems</a:t>
            </a:r>
            <a:r>
              <a:rPr kumimoji="0" lang="en-US" altLang="en-US" sz="1400" b="0" i="0" u="none" strike="noStrike" cap="none" normalizeH="0" baseline="0">
                <a:ln>
                  <a:noFill/>
                </a:ln>
                <a:solidFill>
                  <a:schemeClr val="tx1"/>
                </a:solidFill>
                <a:effectLst/>
                <a:latin typeface="Arial"/>
                <a:cs typeface="Arial"/>
              </a:rPr>
              <a:t>, 27(6), pp. 1049–1096. Available at: https://doi.org/10.1145/1108970.1108971.</a:t>
            </a:r>
            <a:endParaRPr lang="en-US" altLang="en-US" sz="1400" b="0" i="0" u="none" strike="noStrike" cap="none" normalizeH="0" baseline="0">
              <a:ln>
                <a:noFill/>
              </a:ln>
              <a:solidFill>
                <a:schemeClr val="tx1"/>
              </a:solidFill>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err="1">
                <a:ln>
                  <a:noFill/>
                </a:ln>
                <a:solidFill>
                  <a:schemeClr val="tx1"/>
                </a:solidFill>
                <a:effectLst/>
                <a:latin typeface="Arial"/>
                <a:cs typeface="Arial"/>
              </a:rPr>
              <a:t>Stasielowicz</a:t>
            </a:r>
            <a:r>
              <a:rPr kumimoji="0" lang="en-US" altLang="en-US" sz="1400" b="0" i="0" u="none" strike="noStrike" cap="none" normalizeH="0" baseline="0">
                <a:ln>
                  <a:noFill/>
                </a:ln>
                <a:solidFill>
                  <a:schemeClr val="tx1"/>
                </a:solidFill>
                <a:effectLst/>
                <a:latin typeface="Arial"/>
                <a:cs typeface="Arial"/>
              </a:rPr>
              <a:t>, L. (2025) ‘The importance of change communication and state motivation when adapting to changes’, </a:t>
            </a:r>
            <a:r>
              <a:rPr kumimoji="0" lang="en-US" altLang="en-US" sz="1400" b="0" i="1" u="none" strike="noStrike" cap="none" normalizeH="0" baseline="0">
                <a:ln>
                  <a:noFill/>
                </a:ln>
                <a:solidFill>
                  <a:schemeClr val="tx1"/>
                </a:solidFill>
                <a:effectLst/>
                <a:latin typeface="Arial"/>
                <a:cs typeface="Arial"/>
              </a:rPr>
              <a:t>Scandinavian Journal of Psychology</a:t>
            </a:r>
            <a:r>
              <a:rPr kumimoji="0" lang="en-US" altLang="en-US" sz="1400" b="0" i="0" u="none" strike="noStrike" cap="none" normalizeH="0" baseline="0">
                <a:ln>
                  <a:noFill/>
                </a:ln>
                <a:solidFill>
                  <a:schemeClr val="tx1"/>
                </a:solidFill>
                <a:effectLst/>
                <a:latin typeface="Arial"/>
                <a:cs typeface="Arial"/>
              </a:rPr>
              <a:t>, 66(1), pp. 59–75. Available at: https://doi.org/10.1111/sjop.13066.</a:t>
            </a:r>
            <a:endParaRPr lang="en-US" altLang="en-US" sz="1400" b="0" i="0" u="none" strike="noStrike" cap="none" normalizeH="0" baseline="0">
              <a:ln>
                <a:noFill/>
              </a:ln>
              <a:solidFill>
                <a:schemeClr val="tx1"/>
              </a:solidFill>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err="1">
                <a:solidFill>
                  <a:schemeClr val="tx1"/>
                </a:solidFill>
                <a:latin typeface="Arial"/>
                <a:cs typeface="Arial"/>
              </a:rPr>
              <a:t>Hkovsky</a:t>
            </a:r>
            <a:r>
              <a:rPr kumimoji="0" lang="en-US" altLang="en-US" sz="1400" b="0" i="0" u="none" strike="noStrike" cap="none" normalizeH="0" baseline="0">
                <a:ln>
                  <a:noFill/>
                </a:ln>
                <a:solidFill>
                  <a:schemeClr val="tx1"/>
                </a:solidFill>
                <a:effectLst/>
                <a:latin typeface="Arial"/>
                <a:cs typeface="Arial"/>
              </a:rPr>
              <a:t>, E. and Gagarina Voronezh, Y.A. (2020) </a:t>
            </a:r>
            <a:r>
              <a:rPr kumimoji="0" lang="en-US" altLang="en-US" sz="1400" b="0" i="1" u="none" strike="noStrike" cap="none" normalizeH="0" baseline="0">
                <a:ln>
                  <a:noFill/>
                </a:ln>
                <a:solidFill>
                  <a:schemeClr val="tx1"/>
                </a:solidFill>
                <a:effectLst/>
                <a:latin typeface="Arial"/>
                <a:cs typeface="Arial"/>
              </a:rPr>
              <a:t>The Influence of Modern Information Technologies on the Efficiency of High-Tech Companies’ Performance </a:t>
            </a:r>
            <a:r>
              <a:rPr kumimoji="0" lang="en-US" altLang="en-US" sz="1400" b="0" i="1" u="none" strike="noStrike" cap="none" normalizeH="0" baseline="0" err="1">
                <a:ln>
                  <a:noFill/>
                </a:ln>
                <a:solidFill>
                  <a:schemeClr val="tx1"/>
                </a:solidFill>
                <a:effectLst/>
                <a:latin typeface="Arial"/>
                <a:cs typeface="Arial"/>
              </a:rPr>
              <a:t>Kazmina</a:t>
            </a:r>
            <a:r>
              <a:rPr kumimoji="0" lang="en-US" altLang="en-US" sz="1400" b="0" i="1" u="none" strike="noStrike" cap="none" normalizeH="0" baseline="0">
                <a:ln>
                  <a:noFill/>
                </a:ln>
                <a:solidFill>
                  <a:schemeClr val="tx1"/>
                </a:solidFill>
                <a:effectLst/>
                <a:latin typeface="Arial"/>
                <a:cs typeface="Arial"/>
              </a:rPr>
              <a:t> I.V.* Military Educational Scientific Center Air force Academy named after professor N</a:t>
            </a:r>
            <a:r>
              <a:rPr kumimoji="0" lang="en-US" altLang="en-US" sz="1400" b="0" i="0" u="none" strike="noStrike" cap="none" normalizeH="0" baseline="0">
                <a:ln>
                  <a:noFill/>
                </a:ln>
                <a:solidFill>
                  <a:schemeClr val="tx1"/>
                </a:solidFill>
                <a:effectLst/>
                <a:latin typeface="Arial"/>
                <a:cs typeface="Arial"/>
              </a:rPr>
              <a:t>.</a:t>
            </a:r>
            <a:endParaRPr lang="en-US" altLang="en-US" sz="1400" b="0" i="0" u="none" strike="noStrike" cap="none" normalizeH="0" baseline="0">
              <a:ln>
                <a:noFill/>
              </a:ln>
              <a:solidFill>
                <a:schemeClr val="tx1"/>
              </a:solidFill>
              <a:effectLst/>
              <a:latin typeface="Arial"/>
              <a:cs typeface="Arial"/>
            </a:endParaRPr>
          </a:p>
        </p:txBody>
      </p:sp>
    </p:spTree>
    <p:extLst>
      <p:ext uri="{BB962C8B-B14F-4D97-AF65-F5344CB8AC3E}">
        <p14:creationId xmlns:p14="http://schemas.microsoft.com/office/powerpoint/2010/main" val="3198257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67222" y="517423"/>
            <a:ext cx="5834168" cy="503657"/>
          </a:xfrm>
          <a:prstGeom prst="rect">
            <a:avLst/>
          </a:prstGeom>
          <a:noFill/>
          <a:ln/>
        </p:spPr>
        <p:txBody>
          <a:bodyPr wrap="square" lIns="0" tIns="0" rIns="0" bIns="0" rtlCol="0" anchor="t"/>
          <a:lstStyle/>
          <a:p>
            <a:pPr marL="0" indent="0" algn="ctr">
              <a:lnSpc>
                <a:spcPts val="3240"/>
              </a:lnSpc>
              <a:buNone/>
            </a:pPr>
            <a:endParaRPr lang="en-US" sz="2700" b="1">
              <a:latin typeface="Arial"/>
              <a:cs typeface="Arial"/>
            </a:endParaRPr>
          </a:p>
        </p:txBody>
      </p:sp>
      <p:sp>
        <p:nvSpPr>
          <p:cNvPr id="3" name="Text 1"/>
          <p:cNvSpPr/>
          <p:nvPr/>
        </p:nvSpPr>
        <p:spPr>
          <a:xfrm>
            <a:off x="207362" y="1556655"/>
            <a:ext cx="8167077" cy="3414969"/>
          </a:xfrm>
          <a:prstGeom prst="rect">
            <a:avLst/>
          </a:prstGeom>
          <a:noFill/>
          <a:ln/>
        </p:spPr>
        <p:txBody>
          <a:bodyPr wrap="square" lIns="0" tIns="0" rIns="0" bIns="0" rtlCol="0" anchor="t"/>
          <a:lstStyle/>
          <a:p>
            <a:pPr marL="342900" indent="-342900">
              <a:lnSpc>
                <a:spcPts val="1680"/>
              </a:lnSpc>
              <a:buFont typeface="Arial" panose="020B0604020202020204" pitchFamily="34" charset="0"/>
              <a:buChar char="•"/>
            </a:pPr>
            <a:r>
              <a:rPr lang="en-US" sz="2000">
                <a:solidFill>
                  <a:srgbClr val="475569"/>
                </a:solidFill>
                <a:latin typeface="Arial"/>
                <a:ea typeface="Arial" pitchFamily="34" charset="-122"/>
                <a:cs typeface="Arial"/>
              </a:rPr>
              <a:t>NHS England (2023) </a:t>
            </a:r>
            <a:r>
              <a:rPr lang="en-US" sz="2000" i="1">
                <a:solidFill>
                  <a:srgbClr val="475569"/>
                </a:solidFill>
                <a:latin typeface="Arial"/>
                <a:ea typeface="Arial" pitchFamily="34" charset="-122"/>
                <a:cs typeface="Arial"/>
              </a:rPr>
              <a:t>Microsoft Teams and remote working in primary care</a:t>
            </a:r>
            <a:r>
              <a:rPr lang="en-US" sz="2000">
                <a:solidFill>
                  <a:srgbClr val="475569"/>
                </a:solidFill>
                <a:latin typeface="Arial"/>
                <a:ea typeface="Arial" pitchFamily="34" charset="-122"/>
                <a:cs typeface="Arial"/>
              </a:rPr>
              <a:t>. Available at: https://www.england.nhs.uk (Accessed: 3 February 2026).</a:t>
            </a:r>
          </a:p>
          <a:p>
            <a:pPr marL="342900" indent="-342900">
              <a:lnSpc>
                <a:spcPts val="1680"/>
              </a:lnSpc>
              <a:buFont typeface="Arial" panose="020B0604020202020204" pitchFamily="34" charset="0"/>
              <a:buChar char="•"/>
            </a:pPr>
            <a:r>
              <a:rPr lang="en-US" sz="2000">
                <a:solidFill>
                  <a:srgbClr val="475569"/>
                </a:solidFill>
                <a:latin typeface="Arial"/>
                <a:ea typeface="Arial" pitchFamily="34" charset="-122"/>
                <a:cs typeface="Arial"/>
              </a:rPr>
              <a:t>NHS Digital (2022) Data security and protection tool kit. Available at: </a:t>
            </a:r>
            <a:r>
              <a:rPr lang="en-US" sz="2000">
                <a:solidFill>
                  <a:srgbClr val="475569"/>
                </a:solidFill>
                <a:latin typeface="Arial"/>
                <a:ea typeface="Arial" pitchFamily="34" charset="-122"/>
                <a:cs typeface="Arial"/>
                <a:hlinkClick r:id="rId3"/>
              </a:rPr>
              <a:t>https://www.dsptoolkit.nhs.uk/</a:t>
            </a:r>
            <a:r>
              <a:rPr lang="en-US" sz="2000">
                <a:solidFill>
                  <a:srgbClr val="475569"/>
                </a:solidFill>
                <a:latin typeface="Arial"/>
                <a:ea typeface="Arial" pitchFamily="34" charset="-122"/>
                <a:cs typeface="Arial"/>
              </a:rPr>
              <a:t> (accessed 4th Februar) </a:t>
            </a:r>
          </a:p>
          <a:p>
            <a:pPr marL="342900" indent="-342900">
              <a:lnSpc>
                <a:spcPts val="1680"/>
              </a:lnSpc>
              <a:buFont typeface="Arial" panose="020B0604020202020204" pitchFamily="34" charset="0"/>
              <a:buChar char="•"/>
            </a:pPr>
            <a:r>
              <a:rPr lang="en-US" sz="2000">
                <a:solidFill>
                  <a:srgbClr val="475569"/>
                </a:solidFill>
                <a:latin typeface="Arial"/>
                <a:ea typeface="Arial" pitchFamily="34" charset="-122"/>
                <a:cs typeface="Arial"/>
              </a:rPr>
              <a:t> Rogers, A. and Horrocks, N. (2010) </a:t>
            </a:r>
            <a:r>
              <a:rPr lang="en-US" sz="2000" i="1">
                <a:solidFill>
                  <a:srgbClr val="475569"/>
                </a:solidFill>
                <a:latin typeface="Arial"/>
                <a:ea typeface="Arial" pitchFamily="34" charset="-122"/>
                <a:cs typeface="Arial"/>
              </a:rPr>
              <a:t>Teaching adults</a:t>
            </a:r>
            <a:r>
              <a:rPr lang="en-US" sz="2000">
                <a:solidFill>
                  <a:srgbClr val="475569"/>
                </a:solidFill>
                <a:latin typeface="Arial"/>
                <a:ea typeface="Arial" pitchFamily="34" charset="-122"/>
                <a:cs typeface="Arial"/>
              </a:rPr>
              <a:t>. 4th </a:t>
            </a:r>
            <a:r>
              <a:rPr lang="en-US" sz="2000" err="1">
                <a:solidFill>
                  <a:srgbClr val="475569"/>
                </a:solidFill>
                <a:latin typeface="Arial"/>
                <a:ea typeface="Arial" pitchFamily="34" charset="-122"/>
                <a:cs typeface="Arial"/>
              </a:rPr>
              <a:t>edn</a:t>
            </a:r>
            <a:r>
              <a:rPr lang="en-US" sz="2000">
                <a:solidFill>
                  <a:srgbClr val="475569"/>
                </a:solidFill>
                <a:latin typeface="Arial"/>
                <a:ea typeface="Arial" pitchFamily="34" charset="-122"/>
                <a:cs typeface="Arial"/>
              </a:rPr>
              <a:t>. Maidenhead: Open University Press</a:t>
            </a:r>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Selwyn, N. (2019) 'What's the problem with learning analytics?', Journal of Learning Analytics, 6(3), pp. 11–19. </a:t>
            </a:r>
            <a:r>
              <a:rPr lang="en-GB" sz="2000" err="1">
                <a:solidFill>
                  <a:srgbClr val="475569"/>
                </a:solidFill>
                <a:latin typeface="Arial"/>
                <a:ea typeface="Arial" pitchFamily="34" charset="-122"/>
                <a:cs typeface="Arial"/>
              </a:rPr>
              <a:t>doi</a:t>
            </a:r>
            <a:r>
              <a:rPr lang="en-GB" sz="2000">
                <a:solidFill>
                  <a:srgbClr val="475569"/>
                </a:solidFill>
                <a:latin typeface="Arial"/>
                <a:ea typeface="Arial" pitchFamily="34" charset="-122"/>
                <a:cs typeface="Arial"/>
              </a:rPr>
              <a:t>: 10.18608/jla.2019.63.3.</a:t>
            </a:r>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University of Wales Trinity Saint David (2024) Digital skills for healthcare professionals. Digital Skills Library. Available at: https://www.uwtsd.ac.uk/digital-skills (Accessed: 3 February 2026).</a:t>
            </a:r>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 Uk government(2018) Data protection act 2018. Available at: </a:t>
            </a:r>
            <a:r>
              <a:rPr lang="en-GB" sz="2000">
                <a:solidFill>
                  <a:srgbClr val="475569"/>
                </a:solidFill>
                <a:latin typeface="Arial"/>
                <a:ea typeface="Arial" pitchFamily="34" charset="-122"/>
                <a:cs typeface="Arial"/>
                <a:hlinkClick r:id="rId4"/>
              </a:rPr>
              <a:t>https://www.legislatio.gov.uk/ukpga/2018/12/contents</a:t>
            </a:r>
            <a:r>
              <a:rPr lang="en-GB" sz="2000">
                <a:solidFill>
                  <a:srgbClr val="475569"/>
                </a:solidFill>
                <a:latin typeface="Arial"/>
                <a:ea typeface="Arial" pitchFamily="34" charset="-122"/>
                <a:cs typeface="Arial"/>
              </a:rPr>
              <a:t> (</a:t>
            </a:r>
            <a:r>
              <a:rPr lang="en-GB" sz="2000" err="1">
                <a:solidFill>
                  <a:srgbClr val="475569"/>
                </a:solidFill>
                <a:latin typeface="Arial"/>
                <a:ea typeface="Arial" pitchFamily="34" charset="-122"/>
                <a:cs typeface="Arial"/>
              </a:rPr>
              <a:t>Acessed</a:t>
            </a:r>
            <a:r>
              <a:rPr lang="en-GB" sz="2000">
                <a:solidFill>
                  <a:srgbClr val="475569"/>
                </a:solidFill>
                <a:latin typeface="Arial"/>
                <a:ea typeface="Arial" pitchFamily="34" charset="-122"/>
                <a:cs typeface="Arial"/>
              </a:rPr>
              <a:t> 4 </a:t>
            </a:r>
            <a:r>
              <a:rPr lang="en-GB" sz="2000" err="1">
                <a:solidFill>
                  <a:srgbClr val="475569"/>
                </a:solidFill>
                <a:latin typeface="Arial"/>
                <a:ea typeface="Arial" pitchFamily="34" charset="-122"/>
                <a:cs typeface="Arial"/>
              </a:rPr>
              <a:t>february</a:t>
            </a:r>
            <a:r>
              <a:rPr lang="en-GB" sz="2000">
                <a:solidFill>
                  <a:srgbClr val="475569"/>
                </a:solidFill>
                <a:latin typeface="Arial"/>
                <a:ea typeface="Arial" pitchFamily="34" charset="-122"/>
                <a:cs typeface="Arial"/>
              </a:rPr>
              <a:t>) </a:t>
            </a:r>
          </a:p>
          <a:p>
            <a:pPr>
              <a:lnSpc>
                <a:spcPts val="1680"/>
              </a:lnSpc>
            </a:pPr>
            <a:r>
              <a:rPr lang="en-GB" sz="1050">
                <a:solidFill>
                  <a:srgbClr val="475569"/>
                </a:solidFill>
                <a:latin typeface="Arial"/>
                <a:ea typeface="Arial" pitchFamily="34" charset="-122"/>
                <a:cs typeface="Arial"/>
              </a:rPr>
              <a:t>          </a:t>
            </a:r>
          </a:p>
          <a:p>
            <a:pPr>
              <a:lnSpc>
                <a:spcPts val="1680"/>
              </a:lnSpc>
            </a:pPr>
            <a:endParaRPr lang="en-US" sz="1050">
              <a:solidFill>
                <a:srgbClr val="475569"/>
              </a:solidFill>
              <a:latin typeface="Arial" pitchFamily="34" charset="0"/>
              <a:ea typeface="Arial" pitchFamily="34" charset="-122"/>
              <a:cs typeface="Arial" pitchFamily="34" charset="-120"/>
            </a:endParaRPr>
          </a:p>
          <a:p>
            <a:pPr marL="0" indent="0">
              <a:lnSpc>
                <a:spcPts val="1680"/>
              </a:lnSpc>
              <a:buNone/>
            </a:pPr>
            <a:endParaRPr lang="en-US" sz="1050"/>
          </a:p>
        </p:txBody>
      </p:sp>
      <p:sp>
        <p:nvSpPr>
          <p:cNvPr id="4" name="Text 2"/>
          <p:cNvSpPr/>
          <p:nvPr/>
        </p:nvSpPr>
        <p:spPr>
          <a:xfrm>
            <a:off x="609600" y="1676400"/>
            <a:ext cx="8083296" cy="213360"/>
          </a:xfrm>
          <a:prstGeom prst="rect">
            <a:avLst/>
          </a:prstGeom>
          <a:noFill/>
          <a:ln/>
        </p:spPr>
        <p:txBody>
          <a:bodyPr wrap="square" lIns="0" tIns="0" rIns="0" bIns="0" rtlCol="0" anchor="t"/>
          <a:lstStyle/>
          <a:p>
            <a:pPr marL="0" indent="0">
              <a:lnSpc>
                <a:spcPts val="1680"/>
              </a:lnSpc>
              <a:buNone/>
            </a:pPr>
            <a:r>
              <a:rPr lang="en-US" sz="1050">
                <a:solidFill>
                  <a:srgbClr val="475569"/>
                </a:solidFill>
                <a:latin typeface="Arial" pitchFamily="34" charset="0"/>
                <a:ea typeface="Arial" pitchFamily="34" charset="-122"/>
                <a:cs typeface="Arial" pitchFamily="34" charset="-120"/>
              </a:rPr>
              <a:t>.</a:t>
            </a:r>
            <a:endParaRPr lang="en-US" sz="1050"/>
          </a:p>
        </p:txBody>
      </p:sp>
      <p:sp>
        <p:nvSpPr>
          <p:cNvPr id="6" name="Text 4"/>
          <p:cNvSpPr/>
          <p:nvPr/>
        </p:nvSpPr>
        <p:spPr>
          <a:xfrm>
            <a:off x="609600" y="2468882"/>
            <a:ext cx="7924800" cy="426720"/>
          </a:xfrm>
          <a:prstGeom prst="rect">
            <a:avLst/>
          </a:prstGeom>
          <a:noFill/>
          <a:ln/>
        </p:spPr>
        <p:txBody>
          <a:bodyPr wrap="square" lIns="0" tIns="0" rIns="0" bIns="0" rtlCol="0" anchor="t"/>
          <a:lstStyle/>
          <a:p>
            <a:pPr marL="0" indent="0">
              <a:lnSpc>
                <a:spcPts val="1680"/>
              </a:lnSpc>
              <a:buNone/>
            </a:pPr>
            <a:endParaRPr lang="en-US" sz="105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Application>Microsoft Office PowerPoint</Application>
  <PresentationFormat>On-screen Show (16:9)</PresentationFormat>
  <Slides>18</Slides>
  <Notes>7</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                           Module Code – LCHS4007                   Digital Skills And Research Methods                                      Group-4  </vt:lpstr>
      <vt:lpstr>PowerPoint Presentation</vt:lpstr>
      <vt:lpstr>Who are Greenfield Care Agency?</vt:lpstr>
      <vt:lpstr>What is Microsoft Excel &amp; How could it benefit Greenfield Care Agency?</vt:lpstr>
      <vt:lpstr>Discussing the Advantages &amp; Disadvantages of using Microsoft Excel.</vt:lpstr>
      <vt:lpstr>How Microsoft Excel could be an Advantage to Greenfields Care Agency.</vt:lpstr>
      <vt:lpstr>How Microsoft Excel could be a Disadvantage to Greenfields Care Agency.</vt:lpstr>
      <vt:lpstr>PowerPoint Presentation</vt:lpstr>
      <vt:lpstr>PowerPoint Presentation</vt:lpstr>
      <vt:lpstr>PowerPoint Presentation</vt:lpstr>
      <vt:lpstr>Digital safety plan for Greenfield home care agency.</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Company>Perplexity 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Converted Presentation</dc:title>
  <dc:subject>PptxGenJS Presentation</dc:subject>
  <dc:creator>Perplexity</dc:creator>
  <cp:revision>2</cp:revision>
  <dcterms:created xsi:type="dcterms:W3CDTF">2026-02-07T17:06:50Z</dcterms:created>
  <dcterms:modified xsi:type="dcterms:W3CDTF">2026-02-11T16:05:39Z</dcterms:modified>
</cp:coreProperties>
</file>