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7" r:id="rId4"/>
    <p:sldId id="259" r:id="rId5"/>
    <p:sldId id="263" r:id="rId6"/>
    <p:sldId id="260" r:id="rId7"/>
    <p:sldId id="261" r:id="rId8"/>
    <p:sldId id="262" r:id="rId9"/>
    <p:sldId id="264" r:id="rId10"/>
    <p:sldId id="265" r:id="rId11"/>
    <p:sldId id="266" r:id="rId12"/>
    <p:sldId id="267" r:id="rId13"/>
    <p:sldId id="268" r:id="rId14"/>
    <p:sldId id="269" r:id="rId15"/>
    <p:sldId id="270" r:id="rId16"/>
    <p:sldId id="271" r:id="rId17"/>
    <p:sldId id="272" r:id="rId18"/>
    <p:sldId id="273"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11" d="100"/>
          <a:sy n="111" d="100"/>
        </p:scale>
        <p:origin x="-1614" y="-7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05AE50D-B96D-4A58-8175-51D4FD7F864C}" type="doc">
      <dgm:prSet loTypeId="urn:microsoft.com/office/officeart/2005/8/layout/hList3" loCatId="list" qsTypeId="urn:microsoft.com/office/officeart/2005/8/quickstyle/simple1" qsCatId="simple" csTypeId="urn:microsoft.com/office/officeart/2005/8/colors/accent1_2" csCatId="accent1" phldr="1"/>
      <dgm:spPr/>
      <dgm:t>
        <a:bodyPr/>
        <a:lstStyle/>
        <a:p>
          <a:endParaRPr lang="en-GB"/>
        </a:p>
      </dgm:t>
    </dgm:pt>
    <dgm:pt modelId="{EBB1AEC0-1E05-420D-A8C7-69CBD7B2AA31}">
      <dgm:prSet phldrT="[Text]"/>
      <dgm:spPr/>
      <dgm:t>
        <a:bodyPr/>
        <a:lstStyle/>
        <a:p>
          <a:r>
            <a:rPr lang="en-GB" dirty="0" smtClean="0"/>
            <a:t>Summary Area</a:t>
          </a:r>
          <a:endParaRPr lang="en-GB" dirty="0"/>
        </a:p>
      </dgm:t>
    </dgm:pt>
    <dgm:pt modelId="{EC4C649B-314A-408A-9B13-FB0B75904087}" type="parTrans" cxnId="{EBEDCC36-F62D-4A35-88D8-42CF42160B48}">
      <dgm:prSet/>
      <dgm:spPr/>
      <dgm:t>
        <a:bodyPr/>
        <a:lstStyle/>
        <a:p>
          <a:endParaRPr lang="en-GB"/>
        </a:p>
      </dgm:t>
    </dgm:pt>
    <dgm:pt modelId="{219E2A86-3243-4CDE-8C95-7A9ED37CD91F}" type="sibTrans" cxnId="{EBEDCC36-F62D-4A35-88D8-42CF42160B48}">
      <dgm:prSet/>
      <dgm:spPr/>
      <dgm:t>
        <a:bodyPr/>
        <a:lstStyle/>
        <a:p>
          <a:endParaRPr lang="en-GB"/>
        </a:p>
      </dgm:t>
    </dgm:pt>
    <dgm:pt modelId="{50CA915E-4E4B-4954-B85D-D7AB88DEB8BF}">
      <dgm:prSet phldrT="[Text]"/>
      <dgm:spPr/>
      <dgm:t>
        <a:bodyPr vert="vert270"/>
        <a:lstStyle/>
        <a:p>
          <a:r>
            <a:rPr lang="en-GB" dirty="0" smtClean="0"/>
            <a:t>Recall Area</a:t>
          </a:r>
          <a:endParaRPr lang="en-GB" dirty="0"/>
        </a:p>
      </dgm:t>
    </dgm:pt>
    <dgm:pt modelId="{2CD7DB70-3E1B-4FC9-B622-48EEF3D662CF}" type="parTrans" cxnId="{8504F7B0-186D-4944-A6B0-728852F41831}">
      <dgm:prSet/>
      <dgm:spPr/>
      <dgm:t>
        <a:bodyPr/>
        <a:lstStyle/>
        <a:p>
          <a:endParaRPr lang="en-GB"/>
        </a:p>
      </dgm:t>
    </dgm:pt>
    <dgm:pt modelId="{F5AACD7F-1162-4058-BD29-25AE9B11F902}" type="sibTrans" cxnId="{8504F7B0-186D-4944-A6B0-728852F41831}">
      <dgm:prSet/>
      <dgm:spPr/>
      <dgm:t>
        <a:bodyPr/>
        <a:lstStyle/>
        <a:p>
          <a:endParaRPr lang="en-GB"/>
        </a:p>
      </dgm:t>
    </dgm:pt>
    <dgm:pt modelId="{D2F726F1-AAEA-4140-9D17-3E6029F7E331}">
      <dgm:prSet phldrT="[Text]"/>
      <dgm:spPr/>
      <dgm:t>
        <a:bodyPr/>
        <a:lstStyle/>
        <a:p>
          <a:r>
            <a:rPr lang="en-GB" dirty="0" smtClean="0"/>
            <a:t>Note Taking Area</a:t>
          </a:r>
          <a:endParaRPr lang="en-GB" dirty="0"/>
        </a:p>
      </dgm:t>
    </dgm:pt>
    <dgm:pt modelId="{0C64A2DC-AF49-4AF3-869A-1359C0300BB4}" type="parTrans" cxnId="{649D8D55-A2CA-481F-84C7-42F56DA9DEB8}">
      <dgm:prSet/>
      <dgm:spPr/>
      <dgm:t>
        <a:bodyPr/>
        <a:lstStyle/>
        <a:p>
          <a:endParaRPr lang="en-GB"/>
        </a:p>
      </dgm:t>
    </dgm:pt>
    <dgm:pt modelId="{FB095E2F-8220-46BC-A96B-A70647A9385B}" type="sibTrans" cxnId="{649D8D55-A2CA-481F-84C7-42F56DA9DEB8}">
      <dgm:prSet/>
      <dgm:spPr/>
      <dgm:t>
        <a:bodyPr/>
        <a:lstStyle/>
        <a:p>
          <a:endParaRPr lang="en-GB"/>
        </a:p>
      </dgm:t>
    </dgm:pt>
    <dgm:pt modelId="{227E47A3-73A8-45D1-BDD8-A21699ABAB98}" type="pres">
      <dgm:prSet presAssocID="{D05AE50D-B96D-4A58-8175-51D4FD7F864C}" presName="composite" presStyleCnt="0">
        <dgm:presLayoutVars>
          <dgm:chMax val="1"/>
          <dgm:dir/>
          <dgm:resizeHandles val="exact"/>
        </dgm:presLayoutVars>
      </dgm:prSet>
      <dgm:spPr/>
      <dgm:t>
        <a:bodyPr/>
        <a:lstStyle/>
        <a:p>
          <a:endParaRPr lang="en-GB"/>
        </a:p>
      </dgm:t>
    </dgm:pt>
    <dgm:pt modelId="{0C91C21C-A34E-4A15-A06E-0A527AA19FE1}" type="pres">
      <dgm:prSet presAssocID="{EBB1AEC0-1E05-420D-A8C7-69CBD7B2AA31}" presName="roof" presStyleLbl="dkBgShp" presStyleIdx="0" presStyleCnt="2" custScaleX="88679" custScaleY="46966" custLinFactY="100000" custLinFactNeighborY="127498"/>
      <dgm:spPr/>
      <dgm:t>
        <a:bodyPr/>
        <a:lstStyle/>
        <a:p>
          <a:endParaRPr lang="en-GB"/>
        </a:p>
      </dgm:t>
    </dgm:pt>
    <dgm:pt modelId="{BF3A5AA9-A173-45AE-8338-DD3B40848B5A}" type="pres">
      <dgm:prSet presAssocID="{EBB1AEC0-1E05-420D-A8C7-69CBD7B2AA31}" presName="pillars" presStyleCnt="0"/>
      <dgm:spPr/>
    </dgm:pt>
    <dgm:pt modelId="{08ABEE43-0941-492F-B3AF-1A7F6603F418}" type="pres">
      <dgm:prSet presAssocID="{EBB1AEC0-1E05-420D-A8C7-69CBD7B2AA31}" presName="pillar1" presStyleLbl="node1" presStyleIdx="0" presStyleCnt="2" custScaleX="18216" custScaleY="114633" custLinFactNeighborX="-792" custLinFactNeighborY="-38024">
        <dgm:presLayoutVars>
          <dgm:bulletEnabled val="1"/>
        </dgm:presLayoutVars>
      </dgm:prSet>
      <dgm:spPr/>
      <dgm:t>
        <a:bodyPr/>
        <a:lstStyle/>
        <a:p>
          <a:endParaRPr lang="en-GB"/>
        </a:p>
      </dgm:t>
    </dgm:pt>
    <dgm:pt modelId="{C07392F7-F2A8-4B8B-8277-17E150E20CF0}" type="pres">
      <dgm:prSet presAssocID="{D2F726F1-AAEA-4140-9D17-3E6029F7E331}" presName="pillarX" presStyleLbl="node1" presStyleIdx="1" presStyleCnt="2" custScaleX="72653" custScaleY="114633" custLinFactNeighborX="-946" custLinFactNeighborY="-38024">
        <dgm:presLayoutVars>
          <dgm:bulletEnabled val="1"/>
        </dgm:presLayoutVars>
      </dgm:prSet>
      <dgm:spPr/>
      <dgm:t>
        <a:bodyPr/>
        <a:lstStyle/>
        <a:p>
          <a:endParaRPr lang="en-GB"/>
        </a:p>
      </dgm:t>
    </dgm:pt>
    <dgm:pt modelId="{441AF634-4D97-4384-8565-06F5EA67CF6A}" type="pres">
      <dgm:prSet presAssocID="{EBB1AEC0-1E05-420D-A8C7-69CBD7B2AA31}" presName="base" presStyleLbl="dkBgShp" presStyleIdx="1" presStyleCnt="2" custFlipHor="1" custScaleX="28555" custScaleY="127286" custLinFactY="-600000" custLinFactNeighborX="7674" custLinFactNeighborY="-619529"/>
      <dgm:spPr/>
    </dgm:pt>
  </dgm:ptLst>
  <dgm:cxnLst>
    <dgm:cxn modelId="{1390CD79-B290-4BC1-B183-0FDA795BC494}" type="presOf" srcId="{EBB1AEC0-1E05-420D-A8C7-69CBD7B2AA31}" destId="{0C91C21C-A34E-4A15-A06E-0A527AA19FE1}" srcOrd="0" destOrd="0" presId="urn:microsoft.com/office/officeart/2005/8/layout/hList3"/>
    <dgm:cxn modelId="{EBEDCC36-F62D-4A35-88D8-42CF42160B48}" srcId="{D05AE50D-B96D-4A58-8175-51D4FD7F864C}" destId="{EBB1AEC0-1E05-420D-A8C7-69CBD7B2AA31}" srcOrd="0" destOrd="0" parTransId="{EC4C649B-314A-408A-9B13-FB0B75904087}" sibTransId="{219E2A86-3243-4CDE-8C95-7A9ED37CD91F}"/>
    <dgm:cxn modelId="{BD0FCE88-6D50-4AC0-8827-F6749FF05EB7}" type="presOf" srcId="{D05AE50D-B96D-4A58-8175-51D4FD7F864C}" destId="{227E47A3-73A8-45D1-BDD8-A21699ABAB98}" srcOrd="0" destOrd="0" presId="urn:microsoft.com/office/officeart/2005/8/layout/hList3"/>
    <dgm:cxn modelId="{8504F7B0-186D-4944-A6B0-728852F41831}" srcId="{EBB1AEC0-1E05-420D-A8C7-69CBD7B2AA31}" destId="{50CA915E-4E4B-4954-B85D-D7AB88DEB8BF}" srcOrd="0" destOrd="0" parTransId="{2CD7DB70-3E1B-4FC9-B622-48EEF3D662CF}" sibTransId="{F5AACD7F-1162-4058-BD29-25AE9B11F902}"/>
    <dgm:cxn modelId="{4012D5FE-07ED-418E-8686-262802EB6C5C}" type="presOf" srcId="{D2F726F1-AAEA-4140-9D17-3E6029F7E331}" destId="{C07392F7-F2A8-4B8B-8277-17E150E20CF0}" srcOrd="0" destOrd="0" presId="urn:microsoft.com/office/officeart/2005/8/layout/hList3"/>
    <dgm:cxn modelId="{426F1C49-285D-484C-8D7A-97016EA7D41A}" type="presOf" srcId="{50CA915E-4E4B-4954-B85D-D7AB88DEB8BF}" destId="{08ABEE43-0941-492F-B3AF-1A7F6603F418}" srcOrd="0" destOrd="0" presId="urn:microsoft.com/office/officeart/2005/8/layout/hList3"/>
    <dgm:cxn modelId="{649D8D55-A2CA-481F-84C7-42F56DA9DEB8}" srcId="{EBB1AEC0-1E05-420D-A8C7-69CBD7B2AA31}" destId="{D2F726F1-AAEA-4140-9D17-3E6029F7E331}" srcOrd="1" destOrd="0" parTransId="{0C64A2DC-AF49-4AF3-869A-1359C0300BB4}" sibTransId="{FB095E2F-8220-46BC-A96B-A70647A9385B}"/>
    <dgm:cxn modelId="{6A602BF9-6F7B-4DF5-868E-4A3E04DD65FC}" type="presParOf" srcId="{227E47A3-73A8-45D1-BDD8-A21699ABAB98}" destId="{0C91C21C-A34E-4A15-A06E-0A527AA19FE1}" srcOrd="0" destOrd="0" presId="urn:microsoft.com/office/officeart/2005/8/layout/hList3"/>
    <dgm:cxn modelId="{F7AA5609-551F-4BE0-8E82-E4DF16719A98}" type="presParOf" srcId="{227E47A3-73A8-45D1-BDD8-A21699ABAB98}" destId="{BF3A5AA9-A173-45AE-8338-DD3B40848B5A}" srcOrd="1" destOrd="0" presId="urn:microsoft.com/office/officeart/2005/8/layout/hList3"/>
    <dgm:cxn modelId="{D133C6F5-520A-4B48-ACC0-27D07D81845F}" type="presParOf" srcId="{BF3A5AA9-A173-45AE-8338-DD3B40848B5A}" destId="{08ABEE43-0941-492F-B3AF-1A7F6603F418}" srcOrd="0" destOrd="0" presId="urn:microsoft.com/office/officeart/2005/8/layout/hList3"/>
    <dgm:cxn modelId="{E1365724-1A52-450A-9AF0-119320203857}" type="presParOf" srcId="{BF3A5AA9-A173-45AE-8338-DD3B40848B5A}" destId="{C07392F7-F2A8-4B8B-8277-17E150E20CF0}" srcOrd="1" destOrd="0" presId="urn:microsoft.com/office/officeart/2005/8/layout/hList3"/>
    <dgm:cxn modelId="{F1E5D1DF-2539-4F0A-9C7D-23B531F89473}" type="presParOf" srcId="{227E47A3-73A8-45D1-BDD8-A21699ABAB98}" destId="{441AF634-4D97-4384-8565-06F5EA67CF6A}" srcOrd="2" destOrd="0" presId="urn:microsoft.com/office/officeart/2005/8/layout/h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91C21C-A34E-4A15-A06E-0A527AA19FE1}">
      <dsp:nvSpPr>
        <dsp:cNvPr id="0" name=""/>
        <dsp:cNvSpPr/>
      </dsp:nvSpPr>
      <dsp:spPr>
        <a:xfrm>
          <a:off x="216028" y="3247353"/>
          <a:ext cx="3384366" cy="637699"/>
        </a:xfrm>
        <a:prstGeom prst="rect">
          <a:avLst/>
        </a:prstGeom>
        <a:solidFill>
          <a:schemeClr val="accent1">
            <a:shade val="8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lvl="0" algn="ctr" defTabSz="1289050">
            <a:lnSpc>
              <a:spcPct val="90000"/>
            </a:lnSpc>
            <a:spcBef>
              <a:spcPct val="0"/>
            </a:spcBef>
            <a:spcAft>
              <a:spcPct val="35000"/>
            </a:spcAft>
          </a:pPr>
          <a:r>
            <a:rPr lang="en-GB" sz="2900" kern="1200" dirty="0" smtClean="0"/>
            <a:t>Summary Area</a:t>
          </a:r>
          <a:endParaRPr lang="en-GB" sz="2900" kern="1200" dirty="0"/>
        </a:p>
      </dsp:txBody>
      <dsp:txXfrm>
        <a:off x="216028" y="3247353"/>
        <a:ext cx="3384366" cy="637699"/>
      </dsp:txXfrm>
    </dsp:sp>
    <dsp:sp modelId="{08ABEE43-0941-492F-B3AF-1A7F6603F418}">
      <dsp:nvSpPr>
        <dsp:cNvPr id="0" name=""/>
        <dsp:cNvSpPr/>
      </dsp:nvSpPr>
      <dsp:spPr>
        <a:xfrm>
          <a:off x="144012" y="0"/>
          <a:ext cx="695199" cy="3268595"/>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vert270" wrap="square" lIns="121920" tIns="121920" rIns="121920" bIns="121920" numCol="1" spcCol="1270" anchor="ctr" anchorCtr="0">
          <a:noAutofit/>
        </a:bodyPr>
        <a:lstStyle/>
        <a:p>
          <a:pPr lvl="0" algn="ctr" defTabSz="1422400">
            <a:lnSpc>
              <a:spcPct val="90000"/>
            </a:lnSpc>
            <a:spcBef>
              <a:spcPct val="0"/>
            </a:spcBef>
            <a:spcAft>
              <a:spcPct val="35000"/>
            </a:spcAft>
          </a:pPr>
          <a:r>
            <a:rPr lang="en-GB" sz="3200" kern="1200" dirty="0" smtClean="0"/>
            <a:t>Recall Area</a:t>
          </a:r>
          <a:endParaRPr lang="en-GB" sz="3200" kern="1200" dirty="0"/>
        </a:p>
      </dsp:txBody>
      <dsp:txXfrm>
        <a:off x="144012" y="0"/>
        <a:ext cx="695199" cy="3268595"/>
      </dsp:txXfrm>
    </dsp:sp>
    <dsp:sp modelId="{C07392F7-F2A8-4B8B-8277-17E150E20CF0}">
      <dsp:nvSpPr>
        <dsp:cNvPr id="0" name=""/>
        <dsp:cNvSpPr/>
      </dsp:nvSpPr>
      <dsp:spPr>
        <a:xfrm>
          <a:off x="833335" y="0"/>
          <a:ext cx="2772746" cy="3268595"/>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ctr" defTabSz="1422400">
            <a:lnSpc>
              <a:spcPct val="90000"/>
            </a:lnSpc>
            <a:spcBef>
              <a:spcPct val="0"/>
            </a:spcBef>
            <a:spcAft>
              <a:spcPct val="35000"/>
            </a:spcAft>
          </a:pPr>
          <a:r>
            <a:rPr lang="en-GB" sz="3200" kern="1200" dirty="0" smtClean="0"/>
            <a:t>Note Taking Area</a:t>
          </a:r>
          <a:endParaRPr lang="en-GB" sz="3200" kern="1200" dirty="0"/>
        </a:p>
      </dsp:txBody>
      <dsp:txXfrm>
        <a:off x="833335" y="0"/>
        <a:ext cx="2772746" cy="3268595"/>
      </dsp:txXfrm>
    </dsp:sp>
    <dsp:sp modelId="{441AF634-4D97-4384-8565-06F5EA67CF6A}">
      <dsp:nvSpPr>
        <dsp:cNvPr id="0" name=""/>
        <dsp:cNvSpPr/>
      </dsp:nvSpPr>
      <dsp:spPr>
        <a:xfrm flipH="1">
          <a:off x="1656194" y="100607"/>
          <a:ext cx="1089779" cy="403264"/>
        </a:xfrm>
        <a:prstGeom prst="rect">
          <a:avLst/>
        </a:prstGeom>
        <a:solidFill>
          <a:schemeClr val="accent1">
            <a:shade val="8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F036C4EF-611A-4F98-A495-1E3A2B3C2AEC}" type="datetimeFigureOut">
              <a:rPr lang="en-GB" smtClean="0"/>
              <a:t>16/12/2015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D9CC7F-C844-4A04-A4FD-8866A53F3487}" type="slidenum">
              <a:rPr lang="en-GB" smtClean="0"/>
              <a:t>‹#›</a:t>
            </a:fld>
            <a:endParaRPr lang="en-GB"/>
          </a:p>
        </p:txBody>
      </p:sp>
    </p:spTree>
    <p:extLst>
      <p:ext uri="{BB962C8B-B14F-4D97-AF65-F5344CB8AC3E}">
        <p14:creationId xmlns:p14="http://schemas.microsoft.com/office/powerpoint/2010/main" val="37596084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036C4EF-611A-4F98-A495-1E3A2B3C2AEC}" type="datetimeFigureOut">
              <a:rPr lang="en-GB" smtClean="0"/>
              <a:t>16/12/2015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D9CC7F-C844-4A04-A4FD-8866A53F3487}" type="slidenum">
              <a:rPr lang="en-GB" smtClean="0"/>
              <a:t>‹#›</a:t>
            </a:fld>
            <a:endParaRPr lang="en-GB"/>
          </a:p>
        </p:txBody>
      </p:sp>
    </p:spTree>
    <p:extLst>
      <p:ext uri="{BB962C8B-B14F-4D97-AF65-F5344CB8AC3E}">
        <p14:creationId xmlns:p14="http://schemas.microsoft.com/office/powerpoint/2010/main" val="32805017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036C4EF-611A-4F98-A495-1E3A2B3C2AEC}" type="datetimeFigureOut">
              <a:rPr lang="en-GB" smtClean="0"/>
              <a:t>16/12/2015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D9CC7F-C844-4A04-A4FD-8866A53F3487}" type="slidenum">
              <a:rPr lang="en-GB" smtClean="0"/>
              <a:t>‹#›</a:t>
            </a:fld>
            <a:endParaRPr lang="en-GB"/>
          </a:p>
        </p:txBody>
      </p:sp>
    </p:spTree>
    <p:extLst>
      <p:ext uri="{BB962C8B-B14F-4D97-AF65-F5344CB8AC3E}">
        <p14:creationId xmlns:p14="http://schemas.microsoft.com/office/powerpoint/2010/main" val="28085778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F036C4EF-611A-4F98-A495-1E3A2B3C2AEC}" type="datetimeFigureOut">
              <a:rPr lang="en-GB" smtClean="0"/>
              <a:t>16/12/2015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D9CC7F-C844-4A04-A4FD-8866A53F3487}" type="slidenum">
              <a:rPr lang="en-GB" smtClean="0"/>
              <a:t>‹#›</a:t>
            </a:fld>
            <a:endParaRPr lang="en-GB"/>
          </a:p>
        </p:txBody>
      </p:sp>
    </p:spTree>
    <p:extLst>
      <p:ext uri="{BB962C8B-B14F-4D97-AF65-F5344CB8AC3E}">
        <p14:creationId xmlns:p14="http://schemas.microsoft.com/office/powerpoint/2010/main" val="7382634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F036C4EF-611A-4F98-A495-1E3A2B3C2AEC}" type="datetimeFigureOut">
              <a:rPr lang="en-GB" smtClean="0"/>
              <a:t>16/12/2015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5D9CC7F-C844-4A04-A4FD-8866A53F3487}" type="slidenum">
              <a:rPr lang="en-GB" smtClean="0"/>
              <a:t>‹#›</a:t>
            </a:fld>
            <a:endParaRPr lang="en-GB"/>
          </a:p>
        </p:txBody>
      </p:sp>
    </p:spTree>
    <p:extLst>
      <p:ext uri="{BB962C8B-B14F-4D97-AF65-F5344CB8AC3E}">
        <p14:creationId xmlns:p14="http://schemas.microsoft.com/office/powerpoint/2010/main" val="11245442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F036C4EF-611A-4F98-A495-1E3A2B3C2AEC}" type="datetimeFigureOut">
              <a:rPr lang="en-GB" smtClean="0"/>
              <a:t>16/12/2015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5D9CC7F-C844-4A04-A4FD-8866A53F3487}" type="slidenum">
              <a:rPr lang="en-GB" smtClean="0"/>
              <a:t>‹#›</a:t>
            </a:fld>
            <a:endParaRPr lang="en-GB"/>
          </a:p>
        </p:txBody>
      </p:sp>
    </p:spTree>
    <p:extLst>
      <p:ext uri="{BB962C8B-B14F-4D97-AF65-F5344CB8AC3E}">
        <p14:creationId xmlns:p14="http://schemas.microsoft.com/office/powerpoint/2010/main" val="9951239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036C4EF-611A-4F98-A495-1E3A2B3C2AEC}" type="datetimeFigureOut">
              <a:rPr lang="en-GB" smtClean="0"/>
              <a:t>16/12/2015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5D9CC7F-C844-4A04-A4FD-8866A53F3487}" type="slidenum">
              <a:rPr lang="en-GB" smtClean="0"/>
              <a:t>‹#›</a:t>
            </a:fld>
            <a:endParaRPr lang="en-GB"/>
          </a:p>
        </p:txBody>
      </p:sp>
    </p:spTree>
    <p:extLst>
      <p:ext uri="{BB962C8B-B14F-4D97-AF65-F5344CB8AC3E}">
        <p14:creationId xmlns:p14="http://schemas.microsoft.com/office/powerpoint/2010/main" val="16356965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036C4EF-611A-4F98-A495-1E3A2B3C2AEC}" type="datetimeFigureOut">
              <a:rPr lang="en-GB" smtClean="0"/>
              <a:t>16/12/2015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D9CC7F-C844-4A04-A4FD-8866A53F3487}" type="slidenum">
              <a:rPr lang="en-GB" smtClean="0"/>
              <a:t>‹#›</a:t>
            </a:fld>
            <a:endParaRPr lang="en-GB"/>
          </a:p>
        </p:txBody>
      </p:sp>
    </p:spTree>
    <p:extLst>
      <p:ext uri="{BB962C8B-B14F-4D97-AF65-F5344CB8AC3E}">
        <p14:creationId xmlns:p14="http://schemas.microsoft.com/office/powerpoint/2010/main" val="14670511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036C4EF-611A-4F98-A495-1E3A2B3C2AEC}" type="datetimeFigureOut">
              <a:rPr lang="en-GB" smtClean="0"/>
              <a:t>16/12/2015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D9CC7F-C844-4A04-A4FD-8866A53F3487}" type="slidenum">
              <a:rPr lang="en-GB" smtClean="0"/>
              <a:t>‹#›</a:t>
            </a:fld>
            <a:endParaRPr lang="en-GB"/>
          </a:p>
        </p:txBody>
      </p:sp>
    </p:spTree>
    <p:extLst>
      <p:ext uri="{BB962C8B-B14F-4D97-AF65-F5344CB8AC3E}">
        <p14:creationId xmlns:p14="http://schemas.microsoft.com/office/powerpoint/2010/main" val="34016324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036C4EF-611A-4F98-A495-1E3A2B3C2AEC}" type="datetimeFigureOut">
              <a:rPr lang="en-GB" smtClean="0"/>
              <a:t>16/12/2015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D9CC7F-C844-4A04-A4FD-8866A53F3487}" type="slidenum">
              <a:rPr lang="en-GB" smtClean="0"/>
              <a:t>‹#›</a:t>
            </a:fld>
            <a:endParaRPr lang="en-GB"/>
          </a:p>
        </p:txBody>
      </p:sp>
    </p:spTree>
    <p:extLst>
      <p:ext uri="{BB962C8B-B14F-4D97-AF65-F5344CB8AC3E}">
        <p14:creationId xmlns:p14="http://schemas.microsoft.com/office/powerpoint/2010/main" val="681765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036C4EF-611A-4F98-A495-1E3A2B3C2AEC}" type="datetimeFigureOut">
              <a:rPr lang="en-GB" smtClean="0"/>
              <a:t>16/12/2015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D9CC7F-C844-4A04-A4FD-8866A53F3487}" type="slidenum">
              <a:rPr lang="en-GB" smtClean="0"/>
              <a:t>‹#›</a:t>
            </a:fld>
            <a:endParaRPr lang="en-GB"/>
          </a:p>
        </p:txBody>
      </p:sp>
    </p:spTree>
    <p:extLst>
      <p:ext uri="{BB962C8B-B14F-4D97-AF65-F5344CB8AC3E}">
        <p14:creationId xmlns:p14="http://schemas.microsoft.com/office/powerpoint/2010/main" val="16636362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036C4EF-611A-4F98-A495-1E3A2B3C2AEC}" type="datetimeFigureOut">
              <a:rPr lang="en-GB" smtClean="0"/>
              <a:t>16/12/2015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5D9CC7F-C844-4A04-A4FD-8866A53F3487}" type="slidenum">
              <a:rPr lang="en-GB" smtClean="0"/>
              <a:t>‹#›</a:t>
            </a:fld>
            <a:endParaRPr lang="en-GB"/>
          </a:p>
        </p:txBody>
      </p:sp>
    </p:spTree>
    <p:extLst>
      <p:ext uri="{BB962C8B-B14F-4D97-AF65-F5344CB8AC3E}">
        <p14:creationId xmlns:p14="http://schemas.microsoft.com/office/powerpoint/2010/main" val="10334141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2" Type="http://schemas.openxmlformats.org/officeDocument/2006/relationships/hyperlink" Target="https://12en1.wordpress.com/2011/11/02/mind-mapping-what-it-means-to-belong/"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www.examtime.com/" TargetMode="External"/><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hyperlink" Target="http://www.mind-mapping.org/blog/" TargetMode="External"/><Relationship Id="rId2" Type="http://schemas.openxmlformats.org/officeDocument/2006/relationships/hyperlink" Target="http://learningfundamentals.com.au/resources/" TargetMode="External"/><Relationship Id="rId1" Type="http://schemas.openxmlformats.org/officeDocument/2006/relationships/slideLayout" Target="../slideLayouts/slideLayout2.xml"/><Relationship Id="rId4" Type="http://schemas.openxmlformats.org/officeDocument/2006/relationships/hyperlink" Target="http://www.tonybuzan.com/gallery/mind-map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Note Taking</a:t>
            </a:r>
            <a:endParaRPr lang="en-GB" dirty="0"/>
          </a:p>
        </p:txBody>
      </p:sp>
      <p:sp>
        <p:nvSpPr>
          <p:cNvPr id="3" name="Subtitle 2"/>
          <p:cNvSpPr>
            <a:spLocks noGrp="1"/>
          </p:cNvSpPr>
          <p:nvPr>
            <p:ph type="subTitle" idx="1"/>
          </p:nvPr>
        </p:nvSpPr>
        <p:spPr/>
        <p:txBody>
          <a:bodyPr/>
          <a:lstStyle/>
          <a:p>
            <a:r>
              <a:rPr lang="en-GB" dirty="0" smtClean="0"/>
              <a:t>Dr John Rees,</a:t>
            </a:r>
          </a:p>
          <a:p>
            <a:r>
              <a:rPr lang="en-GB" dirty="0" smtClean="0"/>
              <a:t>16</a:t>
            </a:r>
            <a:r>
              <a:rPr lang="en-GB" baseline="30000" dirty="0" smtClean="0"/>
              <a:t>th</a:t>
            </a:r>
            <a:r>
              <a:rPr lang="en-GB" dirty="0" smtClean="0"/>
              <a:t> December, 2015</a:t>
            </a:r>
            <a:endParaRPr lang="en-GB" dirty="0"/>
          </a:p>
        </p:txBody>
      </p:sp>
    </p:spTree>
    <p:extLst>
      <p:ext uri="{BB962C8B-B14F-4D97-AF65-F5344CB8AC3E}">
        <p14:creationId xmlns:p14="http://schemas.microsoft.com/office/powerpoint/2010/main" val="1769646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Note Taking?</a:t>
            </a:r>
            <a:endParaRPr lang="en-GB" dirty="0"/>
          </a:p>
        </p:txBody>
      </p:sp>
      <p:sp>
        <p:nvSpPr>
          <p:cNvPr id="3" name="Content Placeholder 2"/>
          <p:cNvSpPr>
            <a:spLocks noGrp="1"/>
          </p:cNvSpPr>
          <p:nvPr>
            <p:ph idx="1"/>
          </p:nvPr>
        </p:nvSpPr>
        <p:spPr/>
        <p:txBody>
          <a:bodyPr>
            <a:normAutofit fontScale="92500"/>
          </a:bodyPr>
          <a:lstStyle/>
          <a:p>
            <a:r>
              <a:rPr lang="en-GB" dirty="0" smtClean="0"/>
              <a:t>Recording important information so that you can recall it later, concisely and usefully</a:t>
            </a:r>
          </a:p>
          <a:p>
            <a:pPr lvl="1"/>
            <a:r>
              <a:rPr lang="en-GB" dirty="0" smtClean="0"/>
              <a:t>Can’t expect to remember details</a:t>
            </a:r>
          </a:p>
          <a:p>
            <a:r>
              <a:rPr lang="en-GB" dirty="0" smtClean="0"/>
              <a:t>Making written notes while not distracting yourself from attentive listening</a:t>
            </a:r>
          </a:p>
          <a:p>
            <a:pPr lvl="1"/>
            <a:r>
              <a:rPr lang="en-GB" dirty="0"/>
              <a:t>J</a:t>
            </a:r>
            <a:r>
              <a:rPr lang="en-GB" dirty="0" smtClean="0"/>
              <a:t>otting down key points that will be important later</a:t>
            </a:r>
          </a:p>
          <a:p>
            <a:pPr lvl="1"/>
            <a:r>
              <a:rPr lang="en-GB" dirty="0" smtClean="0"/>
              <a:t>Noting action points that you have agreed to deliver</a:t>
            </a:r>
          </a:p>
          <a:p>
            <a:pPr lvl="1"/>
            <a:r>
              <a:rPr lang="en-GB" dirty="0" smtClean="0"/>
              <a:t>Noting theories or new vocabulary for further investigation outside the lecture</a:t>
            </a:r>
          </a:p>
        </p:txBody>
      </p:sp>
    </p:spTree>
    <p:extLst>
      <p:ext uri="{BB962C8B-B14F-4D97-AF65-F5344CB8AC3E}">
        <p14:creationId xmlns:p14="http://schemas.microsoft.com/office/powerpoint/2010/main" val="40720587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From Verbal/Presented Information</a:t>
            </a:r>
            <a:endParaRPr lang="en-GB" dirty="0"/>
          </a:p>
        </p:txBody>
      </p:sp>
      <p:sp>
        <p:nvSpPr>
          <p:cNvPr id="3" name="Content Placeholder 2"/>
          <p:cNvSpPr>
            <a:spLocks noGrp="1"/>
          </p:cNvSpPr>
          <p:nvPr>
            <p:ph idx="1"/>
          </p:nvPr>
        </p:nvSpPr>
        <p:spPr/>
        <p:txBody>
          <a:bodyPr/>
          <a:lstStyle/>
          <a:p>
            <a:r>
              <a:rPr lang="en-GB" dirty="0" smtClean="0"/>
              <a:t>Summarising or recording what has been said </a:t>
            </a:r>
            <a:r>
              <a:rPr lang="en-GB" b="1" dirty="0" smtClean="0"/>
              <a:t>in a useful way</a:t>
            </a:r>
            <a:r>
              <a:rPr lang="en-GB" dirty="0" smtClean="0"/>
              <a:t> (if you get it right!)</a:t>
            </a:r>
            <a:endParaRPr lang="en-GB" b="1" dirty="0" smtClean="0"/>
          </a:p>
          <a:p>
            <a:pPr lvl="1"/>
            <a:r>
              <a:rPr lang="en-GB" dirty="0" smtClean="0"/>
              <a:t>Lectures</a:t>
            </a:r>
          </a:p>
          <a:p>
            <a:pPr lvl="1"/>
            <a:r>
              <a:rPr lang="en-GB" dirty="0"/>
              <a:t>M</a:t>
            </a:r>
            <a:r>
              <a:rPr lang="en-GB" dirty="0" smtClean="0"/>
              <a:t>eetings</a:t>
            </a:r>
          </a:p>
          <a:p>
            <a:pPr lvl="1"/>
            <a:r>
              <a:rPr lang="en-GB" dirty="0" smtClean="0"/>
              <a:t>Face-to-face (e.g. individual tutorials)</a:t>
            </a:r>
          </a:p>
          <a:p>
            <a:pPr lvl="1"/>
            <a:r>
              <a:rPr lang="en-GB" dirty="0" smtClean="0"/>
              <a:t>Conversations</a:t>
            </a:r>
          </a:p>
          <a:p>
            <a:pPr lvl="1"/>
            <a:r>
              <a:rPr lang="en-GB" dirty="0"/>
              <a:t>O</a:t>
            </a:r>
            <a:r>
              <a:rPr lang="en-GB" dirty="0" smtClean="0"/>
              <a:t>ver the phone</a:t>
            </a:r>
          </a:p>
          <a:p>
            <a:pPr lvl="1"/>
            <a:r>
              <a:rPr lang="en-GB" dirty="0"/>
              <a:t>I</a:t>
            </a:r>
            <a:r>
              <a:rPr lang="en-GB" dirty="0" smtClean="0"/>
              <a:t>n group situations</a:t>
            </a:r>
            <a:endParaRPr lang="en-GB" dirty="0"/>
          </a:p>
        </p:txBody>
      </p:sp>
    </p:spTree>
    <p:extLst>
      <p:ext uri="{BB962C8B-B14F-4D97-AF65-F5344CB8AC3E}">
        <p14:creationId xmlns:p14="http://schemas.microsoft.com/office/powerpoint/2010/main" val="41942393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Note Taking is an Organised Activity</a:t>
            </a:r>
            <a:endParaRPr lang="en-GB" dirty="0"/>
          </a:p>
        </p:txBody>
      </p:sp>
      <p:sp>
        <p:nvSpPr>
          <p:cNvPr id="3" name="Content Placeholder 2"/>
          <p:cNvSpPr>
            <a:spLocks noGrp="1"/>
          </p:cNvSpPr>
          <p:nvPr>
            <p:ph idx="1"/>
          </p:nvPr>
        </p:nvSpPr>
        <p:spPr/>
        <p:txBody>
          <a:bodyPr>
            <a:normAutofit lnSpcReduction="10000"/>
          </a:bodyPr>
          <a:lstStyle/>
          <a:p>
            <a:r>
              <a:rPr lang="en-GB" dirty="0" smtClean="0"/>
              <a:t>Basics?</a:t>
            </a:r>
          </a:p>
          <a:p>
            <a:pPr lvl="1"/>
            <a:r>
              <a:rPr lang="en-GB" dirty="0" smtClean="0"/>
              <a:t>Pen (perhaps different coloured pens or highlighters)</a:t>
            </a:r>
          </a:p>
          <a:p>
            <a:pPr lvl="1"/>
            <a:r>
              <a:rPr lang="en-GB" dirty="0" smtClean="0"/>
              <a:t>Pad or paper</a:t>
            </a:r>
          </a:p>
          <a:p>
            <a:pPr lvl="1"/>
            <a:r>
              <a:rPr lang="en-GB" dirty="0" smtClean="0"/>
              <a:t>Electronic devices include tablets and laptops</a:t>
            </a:r>
          </a:p>
          <a:p>
            <a:pPr lvl="2"/>
            <a:r>
              <a:rPr lang="en-GB" dirty="0" smtClean="0"/>
              <a:t>Only use these if you can both type/scribe and listen</a:t>
            </a:r>
          </a:p>
          <a:p>
            <a:pPr lvl="2"/>
            <a:r>
              <a:rPr lang="en-GB" dirty="0" smtClean="0"/>
              <a:t>Turn off distractors (email, messaging, Facebook) for the duration</a:t>
            </a:r>
          </a:p>
          <a:p>
            <a:pPr lvl="1"/>
            <a:r>
              <a:rPr lang="en-GB" dirty="0"/>
              <a:t>S</a:t>
            </a:r>
            <a:r>
              <a:rPr lang="en-GB" dirty="0" smtClean="0"/>
              <a:t>it where you can hear the speaker and see the whiteboard/projection screen </a:t>
            </a:r>
            <a:endParaRPr lang="en-GB" dirty="0"/>
          </a:p>
        </p:txBody>
      </p:sp>
    </p:spTree>
    <p:extLst>
      <p:ext uri="{BB962C8B-B14F-4D97-AF65-F5344CB8AC3E}">
        <p14:creationId xmlns:p14="http://schemas.microsoft.com/office/powerpoint/2010/main" val="9323477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Guidelines</a:t>
            </a:r>
            <a:endParaRPr lang="en-GB" dirty="0"/>
          </a:p>
        </p:txBody>
      </p:sp>
      <p:sp>
        <p:nvSpPr>
          <p:cNvPr id="3" name="Content Placeholder 2"/>
          <p:cNvSpPr>
            <a:spLocks noGrp="1"/>
          </p:cNvSpPr>
          <p:nvPr>
            <p:ph idx="1"/>
          </p:nvPr>
        </p:nvSpPr>
        <p:spPr/>
        <p:txBody>
          <a:bodyPr/>
          <a:lstStyle/>
          <a:p>
            <a:r>
              <a:rPr lang="en-GB" b="1" dirty="0" smtClean="0">
                <a:solidFill>
                  <a:srgbClr val="FF0000"/>
                </a:solidFill>
              </a:rPr>
              <a:t>White space is your friend!</a:t>
            </a:r>
          </a:p>
          <a:p>
            <a:pPr lvl="1"/>
            <a:r>
              <a:rPr lang="en-GB" dirty="0" smtClean="0"/>
              <a:t>Don’t be cluttered</a:t>
            </a:r>
          </a:p>
          <a:p>
            <a:pPr lvl="1"/>
            <a:r>
              <a:rPr lang="en-GB" dirty="0" smtClean="0"/>
              <a:t>Make it easy to read afterwards</a:t>
            </a:r>
          </a:p>
          <a:p>
            <a:pPr lvl="2"/>
            <a:r>
              <a:rPr lang="en-GB" dirty="0" smtClean="0"/>
              <a:t>Good, or at least clear, handwriting</a:t>
            </a:r>
          </a:p>
          <a:p>
            <a:pPr lvl="2"/>
            <a:r>
              <a:rPr lang="en-GB" dirty="0" smtClean="0"/>
              <a:t>Titles, sub-titles, organisation of content</a:t>
            </a:r>
          </a:p>
          <a:p>
            <a:pPr lvl="2"/>
            <a:r>
              <a:rPr lang="en-GB" dirty="0" smtClean="0"/>
              <a:t>The signal, not the noise</a:t>
            </a:r>
          </a:p>
          <a:p>
            <a:pPr lvl="1"/>
            <a:r>
              <a:rPr lang="en-GB" dirty="0" smtClean="0"/>
              <a:t>Leave space where you might want to add comments or further details later</a:t>
            </a:r>
          </a:p>
          <a:p>
            <a:pPr lvl="1"/>
            <a:r>
              <a:rPr lang="en-GB" dirty="0" smtClean="0"/>
              <a:t>Good organisation is a precursor to good revision</a:t>
            </a:r>
            <a:endParaRPr lang="en-GB" dirty="0"/>
          </a:p>
        </p:txBody>
      </p:sp>
    </p:spTree>
    <p:extLst>
      <p:ext uri="{BB962C8B-B14F-4D97-AF65-F5344CB8AC3E}">
        <p14:creationId xmlns:p14="http://schemas.microsoft.com/office/powerpoint/2010/main" val="35560598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Guidelines</a:t>
            </a:r>
            <a:endParaRPr lang="en-GB" dirty="0"/>
          </a:p>
        </p:txBody>
      </p:sp>
      <p:sp>
        <p:nvSpPr>
          <p:cNvPr id="3" name="Content Placeholder 2"/>
          <p:cNvSpPr>
            <a:spLocks noGrp="1"/>
          </p:cNvSpPr>
          <p:nvPr>
            <p:ph idx="1"/>
          </p:nvPr>
        </p:nvSpPr>
        <p:spPr/>
        <p:txBody>
          <a:bodyPr/>
          <a:lstStyle/>
          <a:p>
            <a:r>
              <a:rPr lang="en-GB" dirty="0" smtClean="0"/>
              <a:t>Be clear why you are attending the session</a:t>
            </a:r>
          </a:p>
          <a:p>
            <a:r>
              <a:rPr lang="en-GB" dirty="0" smtClean="0"/>
              <a:t>Don’t write everything down</a:t>
            </a:r>
          </a:p>
          <a:p>
            <a:pPr lvl="1"/>
            <a:r>
              <a:rPr lang="en-GB" dirty="0" smtClean="0"/>
              <a:t>Too difficult (note taking is not transcription)</a:t>
            </a:r>
          </a:p>
          <a:p>
            <a:pPr lvl="1"/>
            <a:r>
              <a:rPr lang="en-GB" b="1" dirty="0" smtClean="0"/>
              <a:t>Listen</a:t>
            </a:r>
            <a:r>
              <a:rPr lang="en-GB" dirty="0" smtClean="0"/>
              <a:t>, </a:t>
            </a:r>
            <a:r>
              <a:rPr lang="en-GB" b="1" dirty="0" smtClean="0"/>
              <a:t>think</a:t>
            </a:r>
            <a:r>
              <a:rPr lang="en-GB" dirty="0" smtClean="0"/>
              <a:t>, then </a:t>
            </a:r>
            <a:r>
              <a:rPr lang="en-GB" b="1" dirty="0" smtClean="0"/>
              <a:t>take the key points</a:t>
            </a:r>
          </a:p>
          <a:p>
            <a:r>
              <a:rPr lang="en-GB" dirty="0" smtClean="0"/>
              <a:t>Own style, approach, and language</a:t>
            </a:r>
          </a:p>
          <a:p>
            <a:r>
              <a:rPr lang="en-GB" dirty="0" smtClean="0"/>
              <a:t>Be concise …</a:t>
            </a:r>
          </a:p>
          <a:p>
            <a:r>
              <a:rPr lang="en-GB" dirty="0" smtClean="0"/>
              <a:t>… but write down in full what needs to be in full (names, references, addresses, equations)</a:t>
            </a:r>
            <a:endParaRPr lang="en-GB" dirty="0"/>
          </a:p>
        </p:txBody>
      </p:sp>
    </p:spTree>
    <p:extLst>
      <p:ext uri="{BB962C8B-B14F-4D97-AF65-F5344CB8AC3E}">
        <p14:creationId xmlns:p14="http://schemas.microsoft.com/office/powerpoint/2010/main" val="26026530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Guidelines</a:t>
            </a:r>
            <a:endParaRPr lang="en-GB" dirty="0"/>
          </a:p>
        </p:txBody>
      </p:sp>
      <p:sp>
        <p:nvSpPr>
          <p:cNvPr id="3" name="Content Placeholder 2"/>
          <p:cNvSpPr>
            <a:spLocks noGrp="1"/>
          </p:cNvSpPr>
          <p:nvPr>
            <p:ph idx="1"/>
          </p:nvPr>
        </p:nvSpPr>
        <p:spPr/>
        <p:txBody>
          <a:bodyPr>
            <a:normAutofit fontScale="92500"/>
          </a:bodyPr>
          <a:lstStyle/>
          <a:p>
            <a:r>
              <a:rPr lang="en-GB" dirty="0" smtClean="0"/>
              <a:t>Have a way of emphasising key information</a:t>
            </a:r>
          </a:p>
          <a:p>
            <a:pPr lvl="1"/>
            <a:r>
              <a:rPr lang="en-GB" dirty="0" smtClean="0"/>
              <a:t>Underline, circle, indent, highlighter pens</a:t>
            </a:r>
          </a:p>
          <a:p>
            <a:r>
              <a:rPr lang="en-GB" dirty="0" smtClean="0"/>
              <a:t>Abbreviate to save time where realistic</a:t>
            </a:r>
          </a:p>
          <a:p>
            <a:r>
              <a:rPr lang="en-GB" dirty="0" smtClean="0"/>
              <a:t>After the session:</a:t>
            </a:r>
          </a:p>
          <a:p>
            <a:pPr lvl="1"/>
            <a:r>
              <a:rPr lang="en-GB" dirty="0" smtClean="0"/>
              <a:t>If you missed something important, don’t be afraid to ask the lecturer</a:t>
            </a:r>
          </a:p>
          <a:p>
            <a:pPr lvl="1"/>
            <a:r>
              <a:rPr lang="en-GB" dirty="0" smtClean="0"/>
              <a:t>Fill in the gaps, review the content, pick up any research you thought you would need to do</a:t>
            </a:r>
          </a:p>
          <a:p>
            <a:pPr lvl="1"/>
            <a:r>
              <a:rPr lang="en-GB" dirty="0" smtClean="0"/>
              <a:t>Compare your notes with a colleague if convenient</a:t>
            </a:r>
            <a:endParaRPr lang="en-GB" dirty="0"/>
          </a:p>
        </p:txBody>
      </p:sp>
    </p:spTree>
    <p:extLst>
      <p:ext uri="{BB962C8B-B14F-4D97-AF65-F5344CB8AC3E}">
        <p14:creationId xmlns:p14="http://schemas.microsoft.com/office/powerpoint/2010/main" val="26185455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Notes from Read Material</a:t>
            </a:r>
            <a:endParaRPr lang="en-GB" dirty="0"/>
          </a:p>
        </p:txBody>
      </p:sp>
      <p:sp>
        <p:nvSpPr>
          <p:cNvPr id="3" name="Content Placeholder 2"/>
          <p:cNvSpPr>
            <a:spLocks noGrp="1"/>
          </p:cNvSpPr>
          <p:nvPr>
            <p:ph idx="1"/>
          </p:nvPr>
        </p:nvSpPr>
        <p:spPr/>
        <p:txBody>
          <a:bodyPr/>
          <a:lstStyle/>
          <a:p>
            <a:r>
              <a:rPr lang="en-GB" dirty="0" smtClean="0"/>
              <a:t>Reading for study is an active exercise</a:t>
            </a:r>
          </a:p>
          <a:p>
            <a:pPr lvl="1"/>
            <a:r>
              <a:rPr lang="en-GB" dirty="0" smtClean="0"/>
              <a:t>Brain engaged</a:t>
            </a:r>
          </a:p>
          <a:p>
            <a:pPr lvl="1"/>
            <a:r>
              <a:rPr lang="en-GB" dirty="0" smtClean="0"/>
              <a:t>Making notes as you go</a:t>
            </a:r>
          </a:p>
          <a:p>
            <a:r>
              <a:rPr lang="en-GB" dirty="0" smtClean="0"/>
              <a:t>Writing in your own words forces consideration of meaning</a:t>
            </a:r>
          </a:p>
          <a:p>
            <a:pPr lvl="1"/>
            <a:r>
              <a:rPr lang="en-GB" dirty="0" smtClean="0"/>
              <a:t>Helps retention, analysis and recall of content</a:t>
            </a:r>
          </a:p>
          <a:p>
            <a:pPr lvl="1"/>
            <a:r>
              <a:rPr lang="en-GB" dirty="0" smtClean="0"/>
              <a:t>A real help for exams, report writing, essays, etc.</a:t>
            </a:r>
          </a:p>
          <a:p>
            <a:endParaRPr lang="en-GB" dirty="0" smtClean="0"/>
          </a:p>
        </p:txBody>
      </p:sp>
    </p:spTree>
    <p:extLst>
      <p:ext uri="{BB962C8B-B14F-4D97-AF65-F5344CB8AC3E}">
        <p14:creationId xmlns:p14="http://schemas.microsoft.com/office/powerpoint/2010/main" val="7865982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My Own Words?</a:t>
            </a:r>
            <a:endParaRPr lang="en-GB" dirty="0"/>
          </a:p>
        </p:txBody>
      </p:sp>
      <p:sp>
        <p:nvSpPr>
          <p:cNvPr id="3" name="Content Placeholder 2"/>
          <p:cNvSpPr>
            <a:spLocks noGrp="1"/>
          </p:cNvSpPr>
          <p:nvPr>
            <p:ph idx="1"/>
          </p:nvPr>
        </p:nvSpPr>
        <p:spPr>
          <a:xfrm>
            <a:off x="457200" y="1600200"/>
            <a:ext cx="8363272" cy="4525963"/>
          </a:xfrm>
        </p:spPr>
        <p:txBody>
          <a:bodyPr>
            <a:normAutofit fontScale="92500" lnSpcReduction="10000"/>
          </a:bodyPr>
          <a:lstStyle/>
          <a:p>
            <a:r>
              <a:rPr lang="en-GB" dirty="0" smtClean="0"/>
              <a:t>Copying is only for material you intend to quote directly in your work</a:t>
            </a:r>
          </a:p>
          <a:p>
            <a:r>
              <a:rPr lang="en-GB" dirty="0" smtClean="0"/>
              <a:t>Risk of plagiarism (uncited use of others’ work)</a:t>
            </a:r>
          </a:p>
          <a:p>
            <a:pPr lvl="1"/>
            <a:r>
              <a:rPr lang="en-GB" dirty="0" smtClean="0"/>
              <a:t>Academic misconduct</a:t>
            </a:r>
          </a:p>
          <a:p>
            <a:pPr lvl="1"/>
            <a:r>
              <a:rPr lang="en-GB" dirty="0" smtClean="0"/>
              <a:t>Plus you don’t get marks for others’ work</a:t>
            </a:r>
          </a:p>
          <a:p>
            <a:r>
              <a:rPr lang="en-GB" dirty="0"/>
              <a:t>O</a:t>
            </a:r>
            <a:r>
              <a:rPr lang="en-GB" dirty="0" smtClean="0"/>
              <a:t>nline sources are tempting</a:t>
            </a:r>
          </a:p>
          <a:p>
            <a:pPr lvl="1"/>
            <a:r>
              <a:rPr lang="en-GB" dirty="0" smtClean="0"/>
              <a:t>Use them, but be careful:  there is lots of dross on the Internet </a:t>
            </a:r>
          </a:p>
          <a:p>
            <a:pPr lvl="1"/>
            <a:r>
              <a:rPr lang="en-GB" dirty="0" smtClean="0"/>
              <a:t>Always rewrite, paraphrase, summarise – and be very careful to reference sources</a:t>
            </a:r>
            <a:endParaRPr lang="en-GB" dirty="0"/>
          </a:p>
        </p:txBody>
      </p:sp>
    </p:spTree>
    <p:extLst>
      <p:ext uri="{BB962C8B-B14F-4D97-AF65-F5344CB8AC3E}">
        <p14:creationId xmlns:p14="http://schemas.microsoft.com/office/powerpoint/2010/main" val="246155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Marking the Gems</a:t>
            </a:r>
            <a:endParaRPr lang="en-GB" dirty="0"/>
          </a:p>
        </p:txBody>
      </p:sp>
      <p:sp>
        <p:nvSpPr>
          <p:cNvPr id="3" name="Content Placeholder 2"/>
          <p:cNvSpPr>
            <a:spLocks noGrp="1"/>
          </p:cNvSpPr>
          <p:nvPr>
            <p:ph idx="1"/>
          </p:nvPr>
        </p:nvSpPr>
        <p:spPr/>
        <p:txBody>
          <a:bodyPr/>
          <a:lstStyle/>
          <a:p>
            <a:r>
              <a:rPr lang="en-GB" dirty="0" smtClean="0"/>
              <a:t>Read the material</a:t>
            </a:r>
          </a:p>
          <a:p>
            <a:r>
              <a:rPr lang="en-GB" dirty="0" smtClean="0"/>
              <a:t>Highlight the good stuff</a:t>
            </a:r>
          </a:p>
          <a:p>
            <a:pPr lvl="1"/>
            <a:r>
              <a:rPr lang="en-GB" dirty="0" smtClean="0"/>
              <a:t>But, if a library book or borrowed, don’t write on the book</a:t>
            </a:r>
          </a:p>
          <a:p>
            <a:pPr lvl="2"/>
            <a:r>
              <a:rPr lang="en-GB" dirty="0" smtClean="0"/>
              <a:t>Photocopy and mark up the photocopy</a:t>
            </a:r>
          </a:p>
          <a:p>
            <a:pPr lvl="2"/>
            <a:r>
              <a:rPr lang="en-GB" dirty="0" smtClean="0"/>
              <a:t>Use sticky notes</a:t>
            </a:r>
          </a:p>
          <a:p>
            <a:pPr lvl="2"/>
            <a:r>
              <a:rPr lang="en-GB" dirty="0" smtClean="0"/>
              <a:t>Pencil in margin and erase (but </a:t>
            </a:r>
            <a:r>
              <a:rPr lang="en-GB" b="1" dirty="0" smtClean="0">
                <a:solidFill>
                  <a:srgbClr val="FF0000"/>
                </a:solidFill>
              </a:rPr>
              <a:t>BE CAREFUL </a:t>
            </a:r>
            <a:r>
              <a:rPr lang="en-GB" dirty="0" smtClean="0"/>
              <a:t>with the book)</a:t>
            </a:r>
            <a:endParaRPr lang="en-GB" dirty="0"/>
          </a:p>
        </p:txBody>
      </p:sp>
    </p:spTree>
    <p:extLst>
      <p:ext uri="{BB962C8B-B14F-4D97-AF65-F5344CB8AC3E}">
        <p14:creationId xmlns:p14="http://schemas.microsoft.com/office/powerpoint/2010/main" val="4175324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Now Write It Up</a:t>
            </a:r>
            <a:endParaRPr lang="en-GB" dirty="0"/>
          </a:p>
        </p:txBody>
      </p:sp>
      <p:sp>
        <p:nvSpPr>
          <p:cNvPr id="3" name="Content Placeholder 2"/>
          <p:cNvSpPr>
            <a:spLocks noGrp="1"/>
          </p:cNvSpPr>
          <p:nvPr>
            <p:ph idx="1"/>
          </p:nvPr>
        </p:nvSpPr>
        <p:spPr/>
        <p:txBody>
          <a:bodyPr>
            <a:normAutofit/>
          </a:bodyPr>
          <a:lstStyle/>
          <a:p>
            <a:r>
              <a:rPr lang="en-GB" dirty="0" smtClean="0"/>
              <a:t>Easier to see key issues on second reading</a:t>
            </a:r>
          </a:p>
          <a:p>
            <a:r>
              <a:rPr lang="en-GB" b="1" dirty="0" smtClean="0"/>
              <a:t>Capture key concepts and ideas</a:t>
            </a:r>
          </a:p>
          <a:p>
            <a:r>
              <a:rPr lang="en-GB" dirty="0" smtClean="0"/>
              <a:t>New words, phrases, concepts are worth the effort of investigating/explaining</a:t>
            </a:r>
          </a:p>
          <a:p>
            <a:r>
              <a:rPr lang="en-GB" dirty="0" smtClean="0"/>
              <a:t>Summarise sections to make it easy for you to use your materials later</a:t>
            </a:r>
          </a:p>
        </p:txBody>
      </p:sp>
    </p:spTree>
    <p:extLst>
      <p:ext uri="{BB962C8B-B14F-4D97-AF65-F5344CB8AC3E}">
        <p14:creationId xmlns:p14="http://schemas.microsoft.com/office/powerpoint/2010/main" val="19654775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lvl="0"/>
            <a:r>
              <a:rPr lang="en-GB" dirty="0">
                <a:solidFill>
                  <a:prstClr val="black"/>
                </a:solidFill>
              </a:rPr>
              <a:t>Be O</a:t>
            </a:r>
            <a:r>
              <a:rPr lang="en-GB" dirty="0" smtClean="0">
                <a:solidFill>
                  <a:prstClr val="black"/>
                </a:solidFill>
              </a:rPr>
              <a:t>rganised</a:t>
            </a:r>
            <a:endParaRPr lang="en-GB" dirty="0"/>
          </a:p>
        </p:txBody>
      </p:sp>
      <p:sp>
        <p:nvSpPr>
          <p:cNvPr id="3" name="Content Placeholder 2"/>
          <p:cNvSpPr>
            <a:spLocks noGrp="1"/>
          </p:cNvSpPr>
          <p:nvPr>
            <p:ph idx="1"/>
          </p:nvPr>
        </p:nvSpPr>
        <p:spPr/>
        <p:txBody>
          <a:bodyPr/>
          <a:lstStyle/>
          <a:p>
            <a:r>
              <a:rPr lang="en-GB" dirty="0" smtClean="0">
                <a:solidFill>
                  <a:prstClr val="black"/>
                </a:solidFill>
              </a:rPr>
              <a:t>Sections</a:t>
            </a:r>
            <a:r>
              <a:rPr lang="en-GB" dirty="0">
                <a:solidFill>
                  <a:prstClr val="black"/>
                </a:solidFill>
              </a:rPr>
              <a:t>, subsections with titles and subtitles</a:t>
            </a:r>
          </a:p>
          <a:p>
            <a:r>
              <a:rPr lang="en-GB" dirty="0">
                <a:solidFill>
                  <a:prstClr val="black"/>
                </a:solidFill>
              </a:rPr>
              <a:t>Leave space for additions – clutter is not good</a:t>
            </a:r>
          </a:p>
          <a:p>
            <a:r>
              <a:rPr lang="en-GB" dirty="0">
                <a:solidFill>
                  <a:prstClr val="black"/>
                </a:solidFill>
              </a:rPr>
              <a:t>Write clearly, readably, legibly in your own words</a:t>
            </a:r>
          </a:p>
          <a:p>
            <a:r>
              <a:rPr lang="en-GB" dirty="0">
                <a:solidFill>
                  <a:prstClr val="black"/>
                </a:solidFill>
              </a:rPr>
              <a:t>Always note your sources for later </a:t>
            </a:r>
            <a:r>
              <a:rPr lang="en-GB" dirty="0" smtClean="0">
                <a:solidFill>
                  <a:prstClr val="black"/>
                </a:solidFill>
              </a:rPr>
              <a:t>citation</a:t>
            </a:r>
          </a:p>
          <a:p>
            <a:r>
              <a:rPr lang="en-GB" dirty="0" smtClean="0">
                <a:solidFill>
                  <a:prstClr val="black"/>
                </a:solidFill>
              </a:rPr>
              <a:t>If you quote, add the citation in your notes</a:t>
            </a:r>
          </a:p>
          <a:p>
            <a:r>
              <a:rPr lang="en-GB" dirty="0" smtClean="0">
                <a:solidFill>
                  <a:prstClr val="black"/>
                </a:solidFill>
              </a:rPr>
              <a:t>Use colours, highlighting, underlining, bold, etc., to make it easy to see what’s important</a:t>
            </a:r>
            <a:endParaRPr lang="en-GB" dirty="0">
              <a:solidFill>
                <a:prstClr val="black"/>
              </a:solidFill>
            </a:endParaRPr>
          </a:p>
          <a:p>
            <a:endParaRPr lang="en-GB" dirty="0"/>
          </a:p>
        </p:txBody>
      </p:sp>
    </p:spTree>
    <p:extLst>
      <p:ext uri="{BB962C8B-B14F-4D97-AF65-F5344CB8AC3E}">
        <p14:creationId xmlns:p14="http://schemas.microsoft.com/office/powerpoint/2010/main" val="30616186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 Organised</a:t>
            </a:r>
            <a:endParaRPr lang="en-GB" dirty="0"/>
          </a:p>
        </p:txBody>
      </p:sp>
      <p:sp>
        <p:nvSpPr>
          <p:cNvPr id="3" name="Content Placeholder 2"/>
          <p:cNvSpPr>
            <a:spLocks noGrp="1"/>
          </p:cNvSpPr>
          <p:nvPr>
            <p:ph idx="1"/>
          </p:nvPr>
        </p:nvSpPr>
        <p:spPr/>
        <p:txBody>
          <a:bodyPr/>
          <a:lstStyle/>
          <a:p>
            <a:r>
              <a:rPr lang="en-GB" dirty="0" smtClean="0"/>
              <a:t>Files (computer or paper) need to be useable</a:t>
            </a:r>
          </a:p>
          <a:p>
            <a:r>
              <a:rPr lang="en-GB" dirty="0" smtClean="0"/>
              <a:t>Computer</a:t>
            </a:r>
          </a:p>
          <a:p>
            <a:pPr lvl="1"/>
            <a:r>
              <a:rPr lang="en-GB" dirty="0" smtClean="0"/>
              <a:t>Break material up into files with intelligible names</a:t>
            </a:r>
          </a:p>
          <a:p>
            <a:pPr lvl="1"/>
            <a:r>
              <a:rPr lang="en-GB" dirty="0" smtClean="0"/>
              <a:t>Store them in sub-folders so you can arrange content by type or topic</a:t>
            </a:r>
          </a:p>
          <a:p>
            <a:pPr lvl="1"/>
            <a:r>
              <a:rPr lang="en-GB" dirty="0" smtClean="0"/>
              <a:t>Back everything up every day to some external storage</a:t>
            </a:r>
          </a:p>
          <a:p>
            <a:pPr lvl="1"/>
            <a:r>
              <a:rPr lang="en-GB" dirty="0" smtClean="0"/>
              <a:t>If you’re being clever, hyperlink sections or sequences that belong together or interact</a:t>
            </a:r>
            <a:endParaRPr lang="en-GB" dirty="0"/>
          </a:p>
        </p:txBody>
      </p:sp>
    </p:spTree>
    <p:extLst>
      <p:ext uri="{BB962C8B-B14F-4D97-AF65-F5344CB8AC3E}">
        <p14:creationId xmlns:p14="http://schemas.microsoft.com/office/powerpoint/2010/main" val="7585441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smtClean="0"/>
              <a:t>Cornell Method</a:t>
            </a:r>
            <a:endParaRPr lang="en-GB" dirty="0"/>
          </a:p>
        </p:txBody>
      </p:sp>
      <p:graphicFrame>
        <p:nvGraphicFramePr>
          <p:cNvPr id="8" name="Content Placeholder 7"/>
          <p:cNvGraphicFramePr>
            <a:graphicFrameLocks noGrp="1"/>
          </p:cNvGraphicFramePr>
          <p:nvPr>
            <p:ph idx="1"/>
            <p:extLst>
              <p:ext uri="{D42A27DB-BD31-4B8C-83A1-F6EECF244321}">
                <p14:modId xmlns:p14="http://schemas.microsoft.com/office/powerpoint/2010/main" val="3562874200"/>
              </p:ext>
            </p:extLst>
          </p:nvPr>
        </p:nvGraphicFramePr>
        <p:xfrm>
          <a:off x="2699792" y="1600200"/>
          <a:ext cx="3816424"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426057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Methods for Visual Thinkers</a:t>
            </a:r>
            <a:endParaRPr lang="en-GB" dirty="0"/>
          </a:p>
        </p:txBody>
      </p:sp>
      <p:sp>
        <p:nvSpPr>
          <p:cNvPr id="3" name="Content Placeholder 2"/>
          <p:cNvSpPr>
            <a:spLocks noGrp="1"/>
          </p:cNvSpPr>
          <p:nvPr>
            <p:ph idx="1"/>
          </p:nvPr>
        </p:nvSpPr>
        <p:spPr/>
        <p:txBody>
          <a:bodyPr>
            <a:normAutofit/>
          </a:bodyPr>
          <a:lstStyle/>
          <a:p>
            <a:r>
              <a:rPr lang="en-GB" dirty="0" smtClean="0"/>
              <a:t>Mind </a:t>
            </a:r>
            <a:r>
              <a:rPr lang="en-GB" dirty="0" smtClean="0"/>
              <a:t>Maps, </a:t>
            </a:r>
            <a:r>
              <a:rPr lang="en-GB" dirty="0" smtClean="0"/>
              <a:t>Concept </a:t>
            </a:r>
            <a:r>
              <a:rPr lang="en-GB" dirty="0"/>
              <a:t>Maps</a:t>
            </a:r>
          </a:p>
          <a:p>
            <a:pPr lvl="1"/>
            <a:r>
              <a:rPr lang="en-GB" dirty="0" smtClean="0"/>
              <a:t>Mind </a:t>
            </a:r>
            <a:r>
              <a:rPr lang="en-GB" dirty="0"/>
              <a:t>mapping (or concept mapping) involves writing down a central idea and thinking up new and related ideas which radiate out from the centre. By focussing on key ideas written down in your own words, and then looking for branches out and connections between the ideas, you are mapping knowledge in a manner which will help you understand and remember new </a:t>
            </a:r>
            <a:r>
              <a:rPr lang="en-GB" dirty="0" smtClean="0"/>
              <a:t>information</a:t>
            </a:r>
            <a:r>
              <a:rPr lang="en-GB" baseline="30000" dirty="0" smtClean="0"/>
              <a:t>1</a:t>
            </a:r>
            <a:endParaRPr lang="en-GB" dirty="0"/>
          </a:p>
          <a:p>
            <a:pPr marL="0" indent="0">
              <a:buNone/>
            </a:pPr>
            <a:endParaRPr lang="en-GB" dirty="0"/>
          </a:p>
        </p:txBody>
      </p:sp>
      <p:sp>
        <p:nvSpPr>
          <p:cNvPr id="4" name="TextBox 3"/>
          <p:cNvSpPr txBox="1"/>
          <p:nvPr/>
        </p:nvSpPr>
        <p:spPr>
          <a:xfrm>
            <a:off x="740039" y="5877272"/>
            <a:ext cx="6531724" cy="461665"/>
          </a:xfrm>
          <a:prstGeom prst="rect">
            <a:avLst/>
          </a:prstGeom>
          <a:noFill/>
        </p:spPr>
        <p:txBody>
          <a:bodyPr wrap="none" rtlCol="0">
            <a:spAutoFit/>
          </a:bodyPr>
          <a:lstStyle/>
          <a:p>
            <a:r>
              <a:rPr lang="en-GB" sz="1200" baseline="30000" dirty="0" smtClean="0"/>
              <a:t>1 </a:t>
            </a:r>
            <a:r>
              <a:rPr lang="en-GB" sz="1200" dirty="0" smtClean="0"/>
              <a:t>Sourced from:  </a:t>
            </a:r>
            <a:r>
              <a:rPr lang="en-GB" sz="1200" dirty="0" smtClean="0">
                <a:hlinkClick r:id="rId2"/>
              </a:rPr>
              <a:t>https://12en1.wordpress.com/2011/11/02/mind-mapping-what-it-means-to-belong/</a:t>
            </a:r>
            <a:endParaRPr lang="en-GB" sz="1200" dirty="0" smtClean="0"/>
          </a:p>
          <a:p>
            <a:r>
              <a:rPr lang="en-GB" sz="1200" dirty="0" smtClean="0"/>
              <a:t>Accessed 10.40, 16/12/2015</a:t>
            </a:r>
            <a:endParaRPr lang="en-GB" sz="1200" dirty="0"/>
          </a:p>
        </p:txBody>
      </p:sp>
    </p:spTree>
    <p:extLst>
      <p:ext uri="{BB962C8B-B14F-4D97-AF65-F5344CB8AC3E}">
        <p14:creationId xmlns:p14="http://schemas.microsoft.com/office/powerpoint/2010/main" val="33549074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5671" y="1124744"/>
            <a:ext cx="8512793" cy="45365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itle 4"/>
          <p:cNvSpPr>
            <a:spLocks noGrp="1"/>
          </p:cNvSpPr>
          <p:nvPr>
            <p:ph type="title"/>
          </p:nvPr>
        </p:nvSpPr>
        <p:spPr/>
        <p:txBody>
          <a:bodyPr/>
          <a:lstStyle/>
          <a:p>
            <a:r>
              <a:rPr lang="en-GB" dirty="0" smtClean="0"/>
              <a:t>Creating Mind Maps</a:t>
            </a:r>
            <a:endParaRPr lang="en-GB" dirty="0"/>
          </a:p>
        </p:txBody>
      </p:sp>
      <p:sp>
        <p:nvSpPr>
          <p:cNvPr id="6" name="TextBox 5"/>
          <p:cNvSpPr txBox="1"/>
          <p:nvPr/>
        </p:nvSpPr>
        <p:spPr>
          <a:xfrm>
            <a:off x="323528" y="6093296"/>
            <a:ext cx="6651501" cy="369332"/>
          </a:xfrm>
          <a:prstGeom prst="rect">
            <a:avLst/>
          </a:prstGeom>
          <a:noFill/>
        </p:spPr>
        <p:txBody>
          <a:bodyPr wrap="none" rtlCol="0">
            <a:spAutoFit/>
          </a:bodyPr>
          <a:lstStyle/>
          <a:p>
            <a:r>
              <a:rPr lang="en-GB" dirty="0" smtClean="0"/>
              <a:t>Sourced from:  </a:t>
            </a:r>
            <a:r>
              <a:rPr lang="en-GB" dirty="0" smtClean="0">
                <a:hlinkClick r:id="rId3"/>
              </a:rPr>
              <a:t>www.examtime.com</a:t>
            </a:r>
            <a:r>
              <a:rPr lang="en-GB" dirty="0" smtClean="0"/>
              <a:t> , accessed 10.20am, 16/12/2015</a:t>
            </a:r>
            <a:endParaRPr lang="en-GB" dirty="0"/>
          </a:p>
        </p:txBody>
      </p:sp>
    </p:spTree>
    <p:extLst>
      <p:ext uri="{BB962C8B-B14F-4D97-AF65-F5344CB8AC3E}">
        <p14:creationId xmlns:p14="http://schemas.microsoft.com/office/powerpoint/2010/main" val="13143437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Creating Mind Maps</a:t>
            </a:r>
            <a:endParaRPr lang="en-GB"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1327769"/>
            <a:ext cx="6480720" cy="51150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107504" y="6407714"/>
            <a:ext cx="4845109" cy="461665"/>
          </a:xfrm>
          <a:prstGeom prst="rect">
            <a:avLst/>
          </a:prstGeom>
          <a:noFill/>
        </p:spPr>
        <p:txBody>
          <a:bodyPr wrap="none" rtlCol="0">
            <a:spAutoFit/>
          </a:bodyPr>
          <a:lstStyle/>
          <a:p>
            <a:r>
              <a:rPr lang="en-GB" sz="1200" dirty="0" smtClean="0"/>
              <a:t>Sourced courtesy of http://libguides.fau.edu/c.php?g=325398&amp;p=2184472</a:t>
            </a:r>
          </a:p>
          <a:p>
            <a:r>
              <a:rPr lang="en-GB" sz="1200" dirty="0" smtClean="0"/>
              <a:t>Accessed 10.29 16/12/2015</a:t>
            </a:r>
            <a:endParaRPr lang="en-GB" sz="1200" dirty="0"/>
          </a:p>
        </p:txBody>
      </p:sp>
    </p:spTree>
    <p:extLst>
      <p:ext uri="{BB962C8B-B14F-4D97-AF65-F5344CB8AC3E}">
        <p14:creationId xmlns:p14="http://schemas.microsoft.com/office/powerpoint/2010/main" val="39891347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Ideas, Examples</a:t>
            </a:r>
            <a:endParaRPr lang="en-GB" dirty="0"/>
          </a:p>
        </p:txBody>
      </p:sp>
      <p:sp>
        <p:nvSpPr>
          <p:cNvPr id="3" name="Content Placeholder 2"/>
          <p:cNvSpPr>
            <a:spLocks noGrp="1"/>
          </p:cNvSpPr>
          <p:nvPr>
            <p:ph idx="1"/>
          </p:nvPr>
        </p:nvSpPr>
        <p:spPr/>
        <p:txBody>
          <a:bodyPr>
            <a:normAutofit/>
          </a:bodyPr>
          <a:lstStyle/>
          <a:p>
            <a:r>
              <a:rPr lang="en-GB" sz="2800" dirty="0">
                <a:hlinkClick r:id="rId2"/>
              </a:rPr>
              <a:t>http://learningfundamentals.com.au/resources</a:t>
            </a:r>
            <a:r>
              <a:rPr lang="en-GB" sz="2800" dirty="0" smtClean="0">
                <a:hlinkClick r:id="rId2"/>
              </a:rPr>
              <a:t>/</a:t>
            </a:r>
            <a:endParaRPr lang="en-GB" sz="2800" dirty="0" smtClean="0"/>
          </a:p>
          <a:p>
            <a:r>
              <a:rPr lang="en-GB" sz="2800" dirty="0">
                <a:hlinkClick r:id="rId3"/>
              </a:rPr>
              <a:t>http://www.mind-mapping.org/blog</a:t>
            </a:r>
            <a:r>
              <a:rPr lang="en-GB" sz="2800" dirty="0" smtClean="0">
                <a:hlinkClick r:id="rId3"/>
              </a:rPr>
              <a:t>/</a:t>
            </a:r>
            <a:endParaRPr lang="en-GB" sz="2800" dirty="0" smtClean="0"/>
          </a:p>
          <a:p>
            <a:r>
              <a:rPr lang="en-GB" sz="2800" dirty="0">
                <a:hlinkClick r:id="rId4"/>
              </a:rPr>
              <a:t>http://www.tonybuzan.com/gallery/mind-maps</a:t>
            </a:r>
            <a:r>
              <a:rPr lang="en-GB" sz="2800" dirty="0" smtClean="0">
                <a:hlinkClick r:id="rId4"/>
              </a:rPr>
              <a:t>/</a:t>
            </a:r>
            <a:endParaRPr lang="en-GB" sz="2800" dirty="0" smtClean="0"/>
          </a:p>
        </p:txBody>
      </p:sp>
    </p:spTree>
    <p:extLst>
      <p:ext uri="{BB962C8B-B14F-4D97-AF65-F5344CB8AC3E}">
        <p14:creationId xmlns:p14="http://schemas.microsoft.com/office/powerpoint/2010/main" val="160525600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86</TotalTime>
  <Words>824</Words>
  <Application>Microsoft Office PowerPoint</Application>
  <PresentationFormat>On-screen Show (4:3)</PresentationFormat>
  <Paragraphs>110</Paragraphs>
  <Slides>18</Slides>
  <Notes>0</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Office Theme</vt:lpstr>
      <vt:lpstr>Note Taking</vt:lpstr>
      <vt:lpstr>What is Note Taking?</vt:lpstr>
      <vt:lpstr>From Verbal/Presented Information</vt:lpstr>
      <vt:lpstr>Note Taking is an Organised Activity</vt:lpstr>
      <vt:lpstr>Guidelines</vt:lpstr>
      <vt:lpstr>Guidelines</vt:lpstr>
      <vt:lpstr>Guidelines</vt:lpstr>
      <vt:lpstr>Notes from Read Material</vt:lpstr>
      <vt:lpstr>Why My Own Words?</vt:lpstr>
      <vt:lpstr>Marking the Gems</vt:lpstr>
      <vt:lpstr>Now Write It Up</vt:lpstr>
      <vt:lpstr>Be Organised</vt:lpstr>
      <vt:lpstr>Be Organised</vt:lpstr>
      <vt:lpstr>Cornell Method</vt:lpstr>
      <vt:lpstr>Methods for Visual Thinkers</vt:lpstr>
      <vt:lpstr>Creating Mind Maps</vt:lpstr>
      <vt:lpstr>Creating Mind Maps</vt:lpstr>
      <vt:lpstr>Ideas, Examples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Note Taking</dc:title>
  <dc:creator>Rees, John</dc:creator>
  <cp:lastModifiedBy>Rees, John</cp:lastModifiedBy>
  <cp:revision>10</cp:revision>
  <dcterms:created xsi:type="dcterms:W3CDTF">2015-12-16T09:17:43Z</dcterms:created>
  <dcterms:modified xsi:type="dcterms:W3CDTF">2015-12-16T10:47:45Z</dcterms:modified>
</cp:coreProperties>
</file>