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58" r:id="rId4"/>
    <p:sldId id="259" r:id="rId5"/>
    <p:sldId id="275" r:id="rId6"/>
    <p:sldId id="274" r:id="rId7"/>
    <p:sldId id="262" r:id="rId8"/>
    <p:sldId id="267" r:id="rId9"/>
    <p:sldId id="276" r:id="rId10"/>
    <p:sldId id="265" r:id="rId11"/>
    <p:sldId id="263" r:id="rId12"/>
    <p:sldId id="268" r:id="rId13"/>
    <p:sldId id="270" r:id="rId14"/>
    <p:sldId id="272" r:id="rId15"/>
    <p:sldId id="273" r:id="rId16"/>
    <p:sldId id="278" r:id="rId17"/>
    <p:sldId id="266" r:id="rId18"/>
    <p:sldId id="261" r:id="rId19"/>
    <p:sldId id="277" r:id="rId20"/>
    <p:sldId id="279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80" d="100"/>
          <a:sy n="80" d="100"/>
        </p:scale>
        <p:origin x="342" y="-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175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255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526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060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580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89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3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024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030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083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9976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893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4696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0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141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890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754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A1BFDA2-7BA8-4773-BF81-2F99169CC5C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FC4E66C4-8BFC-4552-8AD6-6646ED01D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179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  <p:sldLayoutId id="214748379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60EE1B3-DDB2-44D7-943C-63D9CEF2735D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2909CE-AD29-4CE7-A9A7-05D21672CCE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B8DBF1C0-B8F1-4AAC-8704-256BA0E9D63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F97102A-D7CD-4A16-9D4E-53934F114E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/>
          </a:blip>
          <a:srcRect t="15054" r="9090" b="-1"/>
          <a:stretch/>
        </p:blipFill>
        <p:spPr>
          <a:xfrm>
            <a:off x="474133" y="475488"/>
            <a:ext cx="11243734" cy="59097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70F7E59-C971-4F55-8E3A-1E583B65FCB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4" y="2099733"/>
            <a:ext cx="8827245" cy="2677648"/>
          </a:xfrm>
        </p:spPr>
        <p:txBody>
          <a:bodyPr>
            <a:normAutofit/>
          </a:bodyPr>
          <a:lstStyle/>
          <a:p>
            <a:r>
              <a:rPr lang="en-GB" dirty="0"/>
              <a:t>Communicable Disease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8827245" cy="861420"/>
          </a:xfrm>
        </p:spPr>
        <p:txBody>
          <a:bodyPr>
            <a:normAutofit/>
          </a:bodyPr>
          <a:lstStyle/>
          <a:p>
            <a:r>
              <a:rPr lang="en-GB" dirty="0"/>
              <a:t>Legionnaire’s Disease</a:t>
            </a:r>
          </a:p>
          <a:p>
            <a:r>
              <a:rPr lang="en-GB" dirty="0"/>
              <a:t>Catrin </a:t>
            </a:r>
            <a:r>
              <a:rPr lang="en-GB" dirty="0" err="1"/>
              <a:t>boulton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883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What is a Communicable &amp; Non - Communicable Disease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What is Legionnaires Disease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What types of Legionnaires disease 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Incidences &amp; Prevalence –Wales, UK, Globally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What are the Treatments 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Prevention &amp; Trends 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Implications on Society 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Vaccinations &amp; Statistics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Conclusion &amp; References</a:t>
            </a:r>
          </a:p>
        </p:txBody>
      </p:sp>
    </p:spTree>
    <p:extLst>
      <p:ext uri="{BB962C8B-B14F-4D97-AF65-F5344CB8AC3E}">
        <p14:creationId xmlns:p14="http://schemas.microsoft.com/office/powerpoint/2010/main" val="235041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communicable disease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499"/>
            <a:ext cx="8825659" cy="3863975"/>
          </a:xfrm>
        </p:spPr>
        <p:txBody>
          <a:bodyPr/>
          <a:lstStyle/>
          <a:p>
            <a:endParaRPr lang="en-GB" dirty="0"/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an infectious disease transmissible (as from person to person) by direct contact with an affected individual or the individual's discharges or by indirect means (as by a vector) — compare contagious disease, (Merriam-</a:t>
            </a:r>
            <a:r>
              <a:rPr lang="en-GB" dirty="0" err="1">
                <a:solidFill>
                  <a:schemeClr val="tx1"/>
                </a:solidFill>
                <a:latin typeface="+mj-lt"/>
              </a:rPr>
              <a:t>webster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, 2018)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Communicable diseases - TB, Malaria, Scarlet Fever, HIV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A noncommunicable disease (NCD) is a medical condition or disease that is by definition non-infectious and non-transmissible among people. (Department of Preventative Medicine, 2013)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Non- Communicable diseases – Cancer, stroke, obesity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69BEBD-972E-4B12-A7DE-A872AF94F073}"/>
              </a:ext>
            </a:extLst>
          </p:cNvPr>
          <p:cNvSpPr txBox="1"/>
          <p:nvPr/>
        </p:nvSpPr>
        <p:spPr>
          <a:xfrm>
            <a:off x="9485590" y="5884332"/>
            <a:ext cx="330275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(Azmat and </a:t>
            </a:r>
            <a:r>
              <a:rPr lang="en-GB" sz="1400" dirty="0" err="1"/>
              <a:t>Vakataki</a:t>
            </a:r>
            <a:r>
              <a:rPr lang="en-GB" sz="1400" dirty="0"/>
              <a:t>, 2018)</a:t>
            </a:r>
          </a:p>
          <a:p>
            <a:r>
              <a:rPr lang="en-GB" sz="1400" dirty="0"/>
              <a:t>(Harries, et. Al, 2015)</a:t>
            </a:r>
          </a:p>
          <a:p>
            <a:r>
              <a:rPr lang="en-GB" sz="1400" dirty="0"/>
              <a:t>(DPM,2013)</a:t>
            </a:r>
          </a:p>
        </p:txBody>
      </p:sp>
    </p:spTree>
    <p:extLst>
      <p:ext uri="{BB962C8B-B14F-4D97-AF65-F5344CB8AC3E}">
        <p14:creationId xmlns:p14="http://schemas.microsoft.com/office/powerpoint/2010/main" val="3958186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GB"/>
              <a:t>Legionnaires Disease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239617"/>
            <a:ext cx="8825659" cy="4147931"/>
          </a:xfrm>
        </p:spPr>
        <p:txBody>
          <a:bodyPr>
            <a:normAutofit/>
          </a:bodyPr>
          <a:lstStyle/>
          <a:p>
            <a:endParaRPr lang="en-GB" b="1" dirty="0"/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Also known as </a:t>
            </a:r>
            <a:r>
              <a:rPr lang="en-GB" dirty="0" err="1">
                <a:solidFill>
                  <a:schemeClr val="tx1"/>
                </a:solidFill>
              </a:rPr>
              <a:t>Legionellosis</a:t>
            </a:r>
            <a:r>
              <a:rPr lang="en-GB" dirty="0">
                <a:solidFill>
                  <a:schemeClr val="tx1"/>
                </a:solidFill>
              </a:rPr>
              <a:t>, legionella</a:t>
            </a:r>
            <a:endParaRPr lang="en-GB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Bacteria multiples 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Lung infection that can be fatal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Serious form of pneumonia caused by legionella bacteria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Inhalation of tiny droplets  having bacteria in which causes infection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Incubation period of 2 to 10 days 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Can cause deaths due to respiratory failure or shock and multi-organ failure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Untreated usually worsens during the first week.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A92D45-0BF3-4FBC-A139-3BAAD6A80996}"/>
              </a:ext>
            </a:extLst>
          </p:cNvPr>
          <p:cNvSpPr txBox="1"/>
          <p:nvPr/>
        </p:nvSpPr>
        <p:spPr>
          <a:xfrm>
            <a:off x="10086975" y="5657850"/>
            <a:ext cx="25953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(WHO,2018)</a:t>
            </a:r>
          </a:p>
          <a:p>
            <a:r>
              <a:rPr lang="en-GB" sz="1400" dirty="0"/>
              <a:t>(HSE,2018)</a:t>
            </a:r>
          </a:p>
          <a:p>
            <a:r>
              <a:rPr lang="en-GB" sz="1400" dirty="0"/>
              <a:t>(PHE, 2017)</a:t>
            </a:r>
          </a:p>
        </p:txBody>
      </p:sp>
    </p:spTree>
    <p:extLst>
      <p:ext uri="{BB962C8B-B14F-4D97-AF65-F5344CB8AC3E}">
        <p14:creationId xmlns:p14="http://schemas.microsoft.com/office/powerpoint/2010/main" val="572041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5DECA11-8F23-4BFB-819D-1C5A97840DE0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4DBF623-F256-43E8-93AC-B5467A91FD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 useBgFill="1">
          <p:nvSpPr>
            <p:cNvPr id="12" name="Freeform 5">
              <a:extLst>
                <a:ext uri="{FF2B5EF4-FFF2-40B4-BE49-F238E27FC236}">
                  <a16:creationId xmlns:a16="http://schemas.microsoft.com/office/drawing/2014/main" id="{B6AB7373-B022-4BA1-B8E7-D2C342475F5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0BFF7C8-A0F2-492C-AD80-E74CED0D1B8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838669">
            <a:off x="2884218" y="1683278"/>
            <a:ext cx="2934265" cy="437897"/>
          </a:xfrm>
          <a:custGeom>
            <a:avLst/>
            <a:gdLst>
              <a:gd name="connsiteX0" fmla="*/ 2934265 w 2934265"/>
              <a:gd name="connsiteY0" fmla="*/ 0 h 437897"/>
              <a:gd name="connsiteX1" fmla="*/ 2888069 w 2934265"/>
              <a:gd name="connsiteY1" fmla="*/ 437897 h 437897"/>
              <a:gd name="connsiteX2" fmla="*/ 2791337 w 2934265"/>
              <a:gd name="connsiteY2" fmla="*/ 437084 h 437897"/>
              <a:gd name="connsiteX3" fmla="*/ 25070 w 2934265"/>
              <a:gd name="connsiteY3" fmla="*/ 208388 h 437897"/>
              <a:gd name="connsiteX4" fmla="*/ 0 w 2934265"/>
              <a:gd name="connsiteY4" fmla="*/ 141220 h 437897"/>
              <a:gd name="connsiteX5" fmla="*/ 157202 w 2934265"/>
              <a:gd name="connsiteY5" fmla="*/ 150137 h 437897"/>
              <a:gd name="connsiteX6" fmla="*/ 237720 w 2934265"/>
              <a:gd name="connsiteY6" fmla="*/ 153470 h 437897"/>
              <a:gd name="connsiteX7" fmla="*/ 320008 w 2934265"/>
              <a:gd name="connsiteY7" fmla="*/ 156970 h 437897"/>
              <a:gd name="connsiteX8" fmla="*/ 403475 w 2934265"/>
              <a:gd name="connsiteY8" fmla="*/ 160304 h 437897"/>
              <a:gd name="connsiteX9" fmla="*/ 487532 w 2934265"/>
              <a:gd name="connsiteY9" fmla="*/ 162387 h 437897"/>
              <a:gd name="connsiteX10" fmla="*/ 573065 w 2934265"/>
              <a:gd name="connsiteY10" fmla="*/ 164387 h 437897"/>
              <a:gd name="connsiteX11" fmla="*/ 660071 w 2934265"/>
              <a:gd name="connsiteY11" fmla="*/ 166470 h 437897"/>
              <a:gd name="connsiteX12" fmla="*/ 748258 w 2934265"/>
              <a:gd name="connsiteY12" fmla="*/ 167887 h 437897"/>
              <a:gd name="connsiteX13" fmla="*/ 837329 w 2934265"/>
              <a:gd name="connsiteY13" fmla="*/ 167887 h 437897"/>
              <a:gd name="connsiteX14" fmla="*/ 927580 w 2934265"/>
              <a:gd name="connsiteY14" fmla="*/ 168470 h 437897"/>
              <a:gd name="connsiteX15" fmla="*/ 1018716 w 2934265"/>
              <a:gd name="connsiteY15" fmla="*/ 167887 h 437897"/>
              <a:gd name="connsiteX16" fmla="*/ 1110736 w 2934265"/>
              <a:gd name="connsiteY16" fmla="*/ 166470 h 437897"/>
              <a:gd name="connsiteX17" fmla="*/ 1203052 w 2934265"/>
              <a:gd name="connsiteY17" fmla="*/ 165137 h 437897"/>
              <a:gd name="connsiteX18" fmla="*/ 1296547 w 2934265"/>
              <a:gd name="connsiteY18" fmla="*/ 162387 h 437897"/>
              <a:gd name="connsiteX19" fmla="*/ 1391222 w 2934265"/>
              <a:gd name="connsiteY19" fmla="*/ 159720 h 437897"/>
              <a:gd name="connsiteX20" fmla="*/ 1485308 w 2934265"/>
              <a:gd name="connsiteY20" fmla="*/ 156220 h 437897"/>
              <a:gd name="connsiteX21" fmla="*/ 1580573 w 2934265"/>
              <a:gd name="connsiteY21" fmla="*/ 151553 h 437897"/>
              <a:gd name="connsiteX22" fmla="*/ 1677017 w 2934265"/>
              <a:gd name="connsiteY22" fmla="*/ 146053 h 437897"/>
              <a:gd name="connsiteX23" fmla="*/ 1773462 w 2934265"/>
              <a:gd name="connsiteY23" fmla="*/ 140636 h 437897"/>
              <a:gd name="connsiteX24" fmla="*/ 1869907 w 2934265"/>
              <a:gd name="connsiteY24" fmla="*/ 133720 h 437897"/>
              <a:gd name="connsiteX25" fmla="*/ 1968121 w 2934265"/>
              <a:gd name="connsiteY25" fmla="*/ 125553 h 437897"/>
              <a:gd name="connsiteX26" fmla="*/ 2064566 w 2934265"/>
              <a:gd name="connsiteY26" fmla="*/ 117386 h 437897"/>
              <a:gd name="connsiteX27" fmla="*/ 2162780 w 2934265"/>
              <a:gd name="connsiteY27" fmla="*/ 107802 h 437897"/>
              <a:gd name="connsiteX28" fmla="*/ 2261880 w 2934265"/>
              <a:gd name="connsiteY28" fmla="*/ 97552 h 437897"/>
              <a:gd name="connsiteX29" fmla="*/ 2359209 w 2934265"/>
              <a:gd name="connsiteY29" fmla="*/ 86635 h 437897"/>
              <a:gd name="connsiteX30" fmla="*/ 2457718 w 2934265"/>
              <a:gd name="connsiteY30" fmla="*/ 73802 h 437897"/>
              <a:gd name="connsiteX31" fmla="*/ 2556228 w 2934265"/>
              <a:gd name="connsiteY31" fmla="*/ 60135 h 437897"/>
              <a:gd name="connsiteX32" fmla="*/ 2654737 w 2934265"/>
              <a:gd name="connsiteY32" fmla="*/ 46552 h 437897"/>
              <a:gd name="connsiteX33" fmla="*/ 2752951 w 2934265"/>
              <a:gd name="connsiteY33" fmla="*/ 30718 h 437897"/>
              <a:gd name="connsiteX34" fmla="*/ 2851166 w 2934265"/>
              <a:gd name="connsiteY34" fmla="*/ 14384 h 43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934265" h="437897">
                <a:moveTo>
                  <a:pt x="2934265" y="0"/>
                </a:moveTo>
                <a:lnTo>
                  <a:pt x="2888069" y="437897"/>
                </a:lnTo>
                <a:lnTo>
                  <a:pt x="2791337" y="437084"/>
                </a:lnTo>
                <a:cubicBezTo>
                  <a:pt x="2010492" y="424446"/>
                  <a:pt x="481578" y="316124"/>
                  <a:pt x="25070" y="208388"/>
                </a:cubicBezTo>
                <a:cubicBezTo>
                  <a:pt x="16811" y="185970"/>
                  <a:pt x="8258" y="163637"/>
                  <a:pt x="0" y="141220"/>
                </a:cubicBezTo>
                <a:lnTo>
                  <a:pt x="157202" y="150137"/>
                </a:lnTo>
                <a:lnTo>
                  <a:pt x="237720" y="153470"/>
                </a:lnTo>
                <a:lnTo>
                  <a:pt x="320008" y="156970"/>
                </a:lnTo>
                <a:lnTo>
                  <a:pt x="403475" y="160304"/>
                </a:lnTo>
                <a:lnTo>
                  <a:pt x="487532" y="162387"/>
                </a:lnTo>
                <a:lnTo>
                  <a:pt x="573065" y="164387"/>
                </a:lnTo>
                <a:lnTo>
                  <a:pt x="660071" y="166470"/>
                </a:lnTo>
                <a:lnTo>
                  <a:pt x="748258" y="167887"/>
                </a:lnTo>
                <a:lnTo>
                  <a:pt x="837329" y="167887"/>
                </a:lnTo>
                <a:lnTo>
                  <a:pt x="927580" y="168470"/>
                </a:lnTo>
                <a:lnTo>
                  <a:pt x="1018716" y="167887"/>
                </a:lnTo>
                <a:lnTo>
                  <a:pt x="1110736" y="166470"/>
                </a:lnTo>
                <a:lnTo>
                  <a:pt x="1203052" y="165137"/>
                </a:lnTo>
                <a:lnTo>
                  <a:pt x="1296547" y="162387"/>
                </a:lnTo>
                <a:lnTo>
                  <a:pt x="1391222" y="159720"/>
                </a:lnTo>
                <a:lnTo>
                  <a:pt x="1485308" y="156220"/>
                </a:lnTo>
                <a:lnTo>
                  <a:pt x="1580573" y="151553"/>
                </a:lnTo>
                <a:lnTo>
                  <a:pt x="1677017" y="146053"/>
                </a:lnTo>
                <a:lnTo>
                  <a:pt x="1773462" y="140636"/>
                </a:lnTo>
                <a:lnTo>
                  <a:pt x="1869907" y="133720"/>
                </a:lnTo>
                <a:lnTo>
                  <a:pt x="1968121" y="125553"/>
                </a:lnTo>
                <a:lnTo>
                  <a:pt x="2064566" y="117386"/>
                </a:lnTo>
                <a:lnTo>
                  <a:pt x="2162780" y="107802"/>
                </a:lnTo>
                <a:lnTo>
                  <a:pt x="2261880" y="97552"/>
                </a:lnTo>
                <a:lnTo>
                  <a:pt x="2359209" y="86635"/>
                </a:lnTo>
                <a:lnTo>
                  <a:pt x="2457718" y="73802"/>
                </a:lnTo>
                <a:lnTo>
                  <a:pt x="2556228" y="60135"/>
                </a:lnTo>
                <a:lnTo>
                  <a:pt x="2654737" y="46552"/>
                </a:lnTo>
                <a:lnTo>
                  <a:pt x="2752951" y="30718"/>
                </a:lnTo>
                <a:lnTo>
                  <a:pt x="2851166" y="1438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8FA804E-1D25-47B6-B418-617D700B0F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973494" y="-361419"/>
            <a:ext cx="5982968" cy="7580834"/>
          </a:xfrm>
          <a:custGeom>
            <a:avLst/>
            <a:gdLst>
              <a:gd name="connsiteX0" fmla="*/ 5982968 w 5982968"/>
              <a:gd name="connsiteY0" fmla="*/ 1177 h 7521140"/>
              <a:gd name="connsiteX1" fmla="*/ 5982968 w 5982968"/>
              <a:gd name="connsiteY1" fmla="*/ 1344715 h 7521140"/>
              <a:gd name="connsiteX2" fmla="*/ 5982967 w 5982968"/>
              <a:gd name="connsiteY2" fmla="*/ 1344715 h 7521140"/>
              <a:gd name="connsiteX3" fmla="*/ 5982967 w 5982968"/>
              <a:gd name="connsiteY3" fmla="*/ 6152387 h 7521140"/>
              <a:gd name="connsiteX4" fmla="*/ 5982968 w 5982968"/>
              <a:gd name="connsiteY4" fmla="*/ 6152387 h 7521140"/>
              <a:gd name="connsiteX5" fmla="*/ 5982968 w 5982968"/>
              <a:gd name="connsiteY5" fmla="*/ 7521140 h 7521140"/>
              <a:gd name="connsiteX6" fmla="*/ 0 w 5982968"/>
              <a:gd name="connsiteY6" fmla="*/ 7521140 h 7521140"/>
              <a:gd name="connsiteX7" fmla="*/ 0 w 5982968"/>
              <a:gd name="connsiteY7" fmla="*/ 6152387 h 7521140"/>
              <a:gd name="connsiteX8" fmla="*/ 2 w 5982968"/>
              <a:gd name="connsiteY8" fmla="*/ 6152387 h 7521140"/>
              <a:gd name="connsiteX9" fmla="*/ 2 w 5982968"/>
              <a:gd name="connsiteY9" fmla="*/ 905354 h 7521140"/>
              <a:gd name="connsiteX10" fmla="*/ 3 w 5982968"/>
              <a:gd name="connsiteY10" fmla="*/ 905354 h 7521140"/>
              <a:gd name="connsiteX11" fmla="*/ 3 w 5982968"/>
              <a:gd name="connsiteY11" fmla="*/ 0 h 7521140"/>
              <a:gd name="connsiteX12" fmla="*/ 35302 w 5982968"/>
              <a:gd name="connsiteY12" fmla="*/ 5883 h 7521140"/>
              <a:gd name="connsiteX13" fmla="*/ 138808 w 5982968"/>
              <a:gd name="connsiteY13" fmla="*/ 23197 h 7521140"/>
              <a:gd name="connsiteX14" fmla="*/ 214194 w 5982968"/>
              <a:gd name="connsiteY14" fmla="*/ 35299 h 7521140"/>
              <a:gd name="connsiteX15" fmla="*/ 303938 w 5982968"/>
              <a:gd name="connsiteY15" fmla="*/ 48074 h 7521140"/>
              <a:gd name="connsiteX16" fmla="*/ 410435 w 5982968"/>
              <a:gd name="connsiteY16" fmla="*/ 63370 h 7521140"/>
              <a:gd name="connsiteX17" fmla="*/ 528299 w 5982968"/>
              <a:gd name="connsiteY17" fmla="*/ 79507 h 7521140"/>
              <a:gd name="connsiteX18" fmla="*/ 661121 w 5982968"/>
              <a:gd name="connsiteY18" fmla="*/ 96484 h 7521140"/>
              <a:gd name="connsiteX19" fmla="*/ 805909 w 5982968"/>
              <a:gd name="connsiteY19" fmla="*/ 114469 h 7521140"/>
              <a:gd name="connsiteX20" fmla="*/ 963260 w 5982968"/>
              <a:gd name="connsiteY20" fmla="*/ 132455 h 7521140"/>
              <a:gd name="connsiteX21" fmla="*/ 1130783 w 5982968"/>
              <a:gd name="connsiteY21" fmla="*/ 150776 h 7521140"/>
              <a:gd name="connsiteX22" fmla="*/ 1311469 w 5982968"/>
              <a:gd name="connsiteY22" fmla="*/ 167753 h 7521140"/>
              <a:gd name="connsiteX23" fmla="*/ 1500531 w 5982968"/>
              <a:gd name="connsiteY23" fmla="*/ 184058 h 7521140"/>
              <a:gd name="connsiteX24" fmla="*/ 1700362 w 5982968"/>
              <a:gd name="connsiteY24" fmla="*/ 198850 h 7521140"/>
              <a:gd name="connsiteX25" fmla="*/ 1908569 w 5982968"/>
              <a:gd name="connsiteY25" fmla="*/ 212969 h 7521140"/>
              <a:gd name="connsiteX26" fmla="*/ 2125751 w 5982968"/>
              <a:gd name="connsiteY26" fmla="*/ 226249 h 7521140"/>
              <a:gd name="connsiteX27" fmla="*/ 2237034 w 5982968"/>
              <a:gd name="connsiteY27" fmla="*/ 230955 h 7521140"/>
              <a:gd name="connsiteX28" fmla="*/ 2350710 w 5982968"/>
              <a:gd name="connsiteY28" fmla="*/ 236166 h 7521140"/>
              <a:gd name="connsiteX29" fmla="*/ 2466181 w 5982968"/>
              <a:gd name="connsiteY29" fmla="*/ 241040 h 7521140"/>
              <a:gd name="connsiteX30" fmla="*/ 2582251 w 5982968"/>
              <a:gd name="connsiteY30" fmla="*/ 244234 h 7521140"/>
              <a:gd name="connsiteX31" fmla="*/ 2700713 w 5982968"/>
              <a:gd name="connsiteY31" fmla="*/ 247092 h 7521140"/>
              <a:gd name="connsiteX32" fmla="*/ 2820373 w 5982968"/>
              <a:gd name="connsiteY32" fmla="*/ 250117 h 7521140"/>
              <a:gd name="connsiteX33" fmla="*/ 2942425 w 5982968"/>
              <a:gd name="connsiteY33" fmla="*/ 252134 h 7521140"/>
              <a:gd name="connsiteX34" fmla="*/ 3065674 w 5982968"/>
              <a:gd name="connsiteY34" fmla="*/ 252134 h 7521140"/>
              <a:gd name="connsiteX35" fmla="*/ 3190119 w 5982968"/>
              <a:gd name="connsiteY35" fmla="*/ 253143 h 7521140"/>
              <a:gd name="connsiteX36" fmla="*/ 3315762 w 5982968"/>
              <a:gd name="connsiteY36" fmla="*/ 252134 h 7521140"/>
              <a:gd name="connsiteX37" fmla="*/ 3443199 w 5982968"/>
              <a:gd name="connsiteY37" fmla="*/ 250117 h 7521140"/>
              <a:gd name="connsiteX38" fmla="*/ 3570636 w 5982968"/>
              <a:gd name="connsiteY38" fmla="*/ 248268 h 7521140"/>
              <a:gd name="connsiteX39" fmla="*/ 3699868 w 5982968"/>
              <a:gd name="connsiteY39" fmla="*/ 244234 h 7521140"/>
              <a:gd name="connsiteX40" fmla="*/ 3830297 w 5982968"/>
              <a:gd name="connsiteY40" fmla="*/ 240032 h 7521140"/>
              <a:gd name="connsiteX41" fmla="*/ 3960726 w 5982968"/>
              <a:gd name="connsiteY41" fmla="*/ 235157 h 7521140"/>
              <a:gd name="connsiteX42" fmla="*/ 4092351 w 5982968"/>
              <a:gd name="connsiteY42" fmla="*/ 228266 h 7521140"/>
              <a:gd name="connsiteX43" fmla="*/ 4225173 w 5982968"/>
              <a:gd name="connsiteY43" fmla="*/ 220029 h 7521140"/>
              <a:gd name="connsiteX44" fmla="*/ 4358593 w 5982968"/>
              <a:gd name="connsiteY44" fmla="*/ 212129 h 7521140"/>
              <a:gd name="connsiteX45" fmla="*/ 4492012 w 5982968"/>
              <a:gd name="connsiteY45" fmla="*/ 202044 h 7521140"/>
              <a:gd name="connsiteX46" fmla="*/ 4627228 w 5982968"/>
              <a:gd name="connsiteY46" fmla="*/ 189941 h 7521140"/>
              <a:gd name="connsiteX47" fmla="*/ 4760647 w 5982968"/>
              <a:gd name="connsiteY47" fmla="*/ 177839 h 7521140"/>
              <a:gd name="connsiteX48" fmla="*/ 4896461 w 5982968"/>
              <a:gd name="connsiteY48" fmla="*/ 163887 h 7521140"/>
              <a:gd name="connsiteX49" fmla="*/ 5032872 w 5982968"/>
              <a:gd name="connsiteY49" fmla="*/ 148591 h 7521140"/>
              <a:gd name="connsiteX50" fmla="*/ 5167489 w 5982968"/>
              <a:gd name="connsiteY50" fmla="*/ 132455 h 7521140"/>
              <a:gd name="connsiteX51" fmla="*/ 5303902 w 5982968"/>
              <a:gd name="connsiteY51" fmla="*/ 113629 h 7521140"/>
              <a:gd name="connsiteX52" fmla="*/ 5439714 w 5982968"/>
              <a:gd name="connsiteY52" fmla="*/ 93458 h 7521140"/>
              <a:gd name="connsiteX53" fmla="*/ 5576126 w 5982968"/>
              <a:gd name="connsiteY53" fmla="*/ 73455 h 7521140"/>
              <a:gd name="connsiteX54" fmla="*/ 5711939 w 5982968"/>
              <a:gd name="connsiteY54" fmla="*/ 50091 h 7521140"/>
              <a:gd name="connsiteX55" fmla="*/ 5847154 w 5982968"/>
              <a:gd name="connsiteY55" fmla="*/ 26222 h 7521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5982968" h="7521140">
                <a:moveTo>
                  <a:pt x="5982968" y="1177"/>
                </a:moveTo>
                <a:lnTo>
                  <a:pt x="5982968" y="1344715"/>
                </a:lnTo>
                <a:lnTo>
                  <a:pt x="5982967" y="1344715"/>
                </a:lnTo>
                <a:lnTo>
                  <a:pt x="5982967" y="6152387"/>
                </a:lnTo>
                <a:lnTo>
                  <a:pt x="5982968" y="6152387"/>
                </a:lnTo>
                <a:lnTo>
                  <a:pt x="5982968" y="7521140"/>
                </a:lnTo>
                <a:lnTo>
                  <a:pt x="0" y="7521140"/>
                </a:lnTo>
                <a:lnTo>
                  <a:pt x="0" y="6152387"/>
                </a:lnTo>
                <a:lnTo>
                  <a:pt x="2" y="6152387"/>
                </a:lnTo>
                <a:lnTo>
                  <a:pt x="2" y="905354"/>
                </a:lnTo>
                <a:lnTo>
                  <a:pt x="3" y="905354"/>
                </a:lnTo>
                <a:lnTo>
                  <a:pt x="3" y="0"/>
                </a:lnTo>
                <a:lnTo>
                  <a:pt x="35302" y="5883"/>
                </a:lnTo>
                <a:lnTo>
                  <a:pt x="138808" y="23197"/>
                </a:lnTo>
                <a:lnTo>
                  <a:pt x="214194" y="35299"/>
                </a:lnTo>
                <a:lnTo>
                  <a:pt x="303938" y="48074"/>
                </a:lnTo>
                <a:lnTo>
                  <a:pt x="410435" y="63370"/>
                </a:lnTo>
                <a:lnTo>
                  <a:pt x="528299" y="79507"/>
                </a:lnTo>
                <a:lnTo>
                  <a:pt x="661121" y="96484"/>
                </a:lnTo>
                <a:lnTo>
                  <a:pt x="805909" y="114469"/>
                </a:lnTo>
                <a:lnTo>
                  <a:pt x="963260" y="132455"/>
                </a:lnTo>
                <a:lnTo>
                  <a:pt x="1130783" y="150776"/>
                </a:lnTo>
                <a:lnTo>
                  <a:pt x="1311469" y="167753"/>
                </a:lnTo>
                <a:lnTo>
                  <a:pt x="1500531" y="184058"/>
                </a:lnTo>
                <a:lnTo>
                  <a:pt x="1700362" y="198850"/>
                </a:lnTo>
                <a:lnTo>
                  <a:pt x="1908569" y="212969"/>
                </a:lnTo>
                <a:lnTo>
                  <a:pt x="2125751" y="226249"/>
                </a:lnTo>
                <a:lnTo>
                  <a:pt x="2237034" y="230955"/>
                </a:lnTo>
                <a:lnTo>
                  <a:pt x="2350710" y="236166"/>
                </a:lnTo>
                <a:lnTo>
                  <a:pt x="2466181" y="241040"/>
                </a:lnTo>
                <a:lnTo>
                  <a:pt x="2582251" y="244234"/>
                </a:lnTo>
                <a:lnTo>
                  <a:pt x="2700713" y="247092"/>
                </a:lnTo>
                <a:lnTo>
                  <a:pt x="2820373" y="250117"/>
                </a:lnTo>
                <a:lnTo>
                  <a:pt x="2942425" y="252134"/>
                </a:lnTo>
                <a:lnTo>
                  <a:pt x="3065674" y="252134"/>
                </a:lnTo>
                <a:lnTo>
                  <a:pt x="3190119" y="253143"/>
                </a:lnTo>
                <a:lnTo>
                  <a:pt x="3315762" y="252134"/>
                </a:lnTo>
                <a:lnTo>
                  <a:pt x="3443199" y="250117"/>
                </a:lnTo>
                <a:lnTo>
                  <a:pt x="3570636" y="248268"/>
                </a:lnTo>
                <a:lnTo>
                  <a:pt x="3699868" y="244234"/>
                </a:lnTo>
                <a:lnTo>
                  <a:pt x="3830297" y="240032"/>
                </a:lnTo>
                <a:lnTo>
                  <a:pt x="3960726" y="235157"/>
                </a:lnTo>
                <a:lnTo>
                  <a:pt x="4092351" y="228266"/>
                </a:lnTo>
                <a:lnTo>
                  <a:pt x="4225173" y="220029"/>
                </a:lnTo>
                <a:lnTo>
                  <a:pt x="4358593" y="212129"/>
                </a:lnTo>
                <a:lnTo>
                  <a:pt x="4492012" y="202044"/>
                </a:lnTo>
                <a:lnTo>
                  <a:pt x="4627228" y="189941"/>
                </a:lnTo>
                <a:lnTo>
                  <a:pt x="4760647" y="177839"/>
                </a:lnTo>
                <a:lnTo>
                  <a:pt x="4896461" y="163887"/>
                </a:lnTo>
                <a:lnTo>
                  <a:pt x="5032872" y="148591"/>
                </a:lnTo>
                <a:lnTo>
                  <a:pt x="5167489" y="132455"/>
                </a:lnTo>
                <a:lnTo>
                  <a:pt x="5303902" y="113629"/>
                </a:lnTo>
                <a:lnTo>
                  <a:pt x="5439714" y="93458"/>
                </a:lnTo>
                <a:lnTo>
                  <a:pt x="5576126" y="73455"/>
                </a:lnTo>
                <a:lnTo>
                  <a:pt x="5711939" y="50091"/>
                </a:lnTo>
                <a:lnTo>
                  <a:pt x="5847154" y="26222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71CD9-DC7C-4639-B108-25D64A36E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2851585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Legionellosis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88888F-5798-40BD-9562-0AADA06BE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8376" y="437513"/>
            <a:ext cx="5984315" cy="5954325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3 </a:t>
            </a:r>
            <a:r>
              <a:rPr lang="en-GB" dirty="0" err="1">
                <a:solidFill>
                  <a:schemeClr val="tx1"/>
                </a:solidFill>
              </a:rPr>
              <a:t>Syndroms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</a:rPr>
              <a:t>Pontiac Fever- non fatal</a:t>
            </a:r>
          </a:p>
          <a:p>
            <a:r>
              <a:rPr lang="en-GB" dirty="0">
                <a:solidFill>
                  <a:schemeClr val="tx1"/>
                </a:solidFill>
              </a:rPr>
              <a:t>Legionnaires’ disease- severe</a:t>
            </a:r>
          </a:p>
          <a:p>
            <a:r>
              <a:rPr lang="en-GB" dirty="0">
                <a:solidFill>
                  <a:schemeClr val="tx1"/>
                </a:solidFill>
              </a:rPr>
              <a:t>Non-pneumonic </a:t>
            </a:r>
            <a:r>
              <a:rPr lang="en-GB" dirty="0" err="1">
                <a:solidFill>
                  <a:schemeClr val="tx1"/>
                </a:solidFill>
              </a:rPr>
              <a:t>legionellosis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3C5F94-BBED-492F-BFB8-A542FC60899D}"/>
              </a:ext>
            </a:extLst>
          </p:cNvPr>
          <p:cNvSpPr txBox="1"/>
          <p:nvPr/>
        </p:nvSpPr>
        <p:spPr>
          <a:xfrm>
            <a:off x="9996409" y="6269909"/>
            <a:ext cx="2524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(Fitzhenry et al, 2017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90887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ED2E2BB-3846-41EB-9F1E-92C33C4A8F46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7689D68-C339-4D5B-9DAA-E13F6BD4D5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icture containing sky&#10;&#10;Description generated with high confidence">
            <a:extLst>
              <a:ext uri="{FF2B5EF4-FFF2-40B4-BE49-F238E27FC236}">
                <a16:creationId xmlns:a16="http://schemas.microsoft.com/office/drawing/2014/main" id="{74B61578-3DA2-429A-A871-67B2884882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87853" y="730726"/>
            <a:ext cx="3896641" cy="3506977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0533E2-FA5C-4D05-99E0-26462CA0E1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1228" y="1189717"/>
            <a:ext cx="4602658" cy="2588995"/>
          </a:xfrm>
          <a:prstGeom prst="roundRect">
            <a:avLst>
              <a:gd name="adj" fmla="val 1858"/>
            </a:avLst>
          </a:prstGeom>
          <a:effectLst/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1D70723A-B85C-40BA-9288-8E747F2F9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-1576900" y="1433015"/>
            <a:ext cx="1153277" cy="955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4D971BC-DE72-4AEA-8BD3-2C7360BD48AC}"/>
              </a:ext>
            </a:extLst>
          </p:cNvPr>
          <p:cNvSpPr txBox="1"/>
          <p:nvPr/>
        </p:nvSpPr>
        <p:spPr>
          <a:xfrm>
            <a:off x="9553433" y="5732060"/>
            <a:ext cx="17469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(WHO, 2018)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19769-69FD-4983-A108-A1349D264380}"/>
              </a:ext>
            </a:extLst>
          </p:cNvPr>
          <p:cNvSpPr txBox="1"/>
          <p:nvPr/>
        </p:nvSpPr>
        <p:spPr>
          <a:xfrm flipV="1">
            <a:off x="-1709946" y="5240319"/>
            <a:ext cx="1419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441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Legionnaires contracted?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Inhaling droplets of water containing bacteria that cause infection</a:t>
            </a:r>
          </a:p>
          <a:p>
            <a:r>
              <a:rPr lang="en-GB" dirty="0">
                <a:solidFill>
                  <a:schemeClr val="tx1"/>
                </a:solidFill>
              </a:rPr>
              <a:t>Air conditioning systems, spa pools, hot tubs</a:t>
            </a:r>
          </a:p>
          <a:p>
            <a:r>
              <a:rPr lang="en-GB" dirty="0">
                <a:solidFill>
                  <a:schemeClr val="tx1"/>
                </a:solidFill>
              </a:rPr>
              <a:t>showers, taps, toilets and cooling towers</a:t>
            </a:r>
            <a:endParaRPr lang="en-GB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Bacteria living in freshwater environments </a:t>
            </a:r>
          </a:p>
          <a:p>
            <a:r>
              <a:rPr lang="en-GB" dirty="0">
                <a:solidFill>
                  <a:schemeClr val="tx1"/>
                </a:solidFill>
                <a:cs typeface="Times New Roman" panose="02020603050405020304" pitchFamily="18" charset="0"/>
              </a:rPr>
              <a:t>Contaminate and increase in man-made water systems  </a:t>
            </a:r>
          </a:p>
          <a:p>
            <a:r>
              <a:rPr lang="en-GB" dirty="0">
                <a:solidFill>
                  <a:schemeClr val="tx1"/>
                </a:solidFill>
              </a:rPr>
              <a:t>At Risk- elderly, smokers, alcoholics, cancer patients, diabetes or chronic respiratory or kidney disease.</a:t>
            </a:r>
            <a:endParaRPr lang="en-GB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6B3B9E-C347-42F6-A59E-FB05FB660F71}"/>
              </a:ext>
            </a:extLst>
          </p:cNvPr>
          <p:cNvSpPr txBox="1"/>
          <p:nvPr/>
        </p:nvSpPr>
        <p:spPr>
          <a:xfrm>
            <a:off x="10097809" y="5717577"/>
            <a:ext cx="235888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(Phin et al, 2014</a:t>
            </a:r>
            <a:r>
              <a:rPr lang="en-GB" dirty="0"/>
              <a:t>)</a:t>
            </a:r>
          </a:p>
          <a:p>
            <a:r>
              <a:rPr lang="en-GB" sz="1400" dirty="0"/>
              <a:t>(</a:t>
            </a:r>
            <a:r>
              <a:rPr lang="en-GB" sz="1400" dirty="0" err="1"/>
              <a:t>Beaut</a:t>
            </a:r>
            <a:r>
              <a:rPr lang="en-GB" sz="1400" dirty="0"/>
              <a:t> et.al, 2013</a:t>
            </a:r>
            <a:r>
              <a:rPr lang="en-GB" dirty="0"/>
              <a:t>)</a:t>
            </a:r>
          </a:p>
          <a:p>
            <a:r>
              <a:rPr lang="en-GB" sz="1400" dirty="0"/>
              <a:t>(HSE, 2018)</a:t>
            </a:r>
          </a:p>
        </p:txBody>
      </p:sp>
    </p:spTree>
    <p:extLst>
      <p:ext uri="{BB962C8B-B14F-4D97-AF65-F5344CB8AC3E}">
        <p14:creationId xmlns:p14="http://schemas.microsoft.com/office/powerpoint/2010/main" val="2303017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B4AAB4D5-8AD0-4193-95B8-AD95981A94F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1DE3271-DD99-4DEF-AF9F-84397884C8E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8293F9A-C61B-4B8A-AB73-31CEBFE2D89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5B72353-146F-44BE-B989-EB9E8E894C5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F1F5E4D-034A-4ED9-856C-14F8E2FC850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6700828" y="402165"/>
              <a:ext cx="506783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CE5D2423-FE63-4717-8074-F9CA7146B73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8ADF14A3-1454-4B74-8B4A-CB197D7A797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EC19D556-0251-4E87-AE24-890965BAD5D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6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E17E23F-02E4-42A5-9FBA-75F5E8CE5E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0827" y="1987827"/>
            <a:ext cx="4946087" cy="326997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BC3C8C6-98E2-45EF-AEFC-30C0DBA0E9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/>
              <a:t>Incidence &amp; Prevalence of Disease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Wales 1980 - 2015</a:t>
            </a:r>
          </a:p>
          <a:p>
            <a:r>
              <a:rPr lang="en-GB" dirty="0">
                <a:solidFill>
                  <a:schemeClr val="bg1"/>
                </a:solidFill>
              </a:rPr>
              <a:t>Graph Rate of Legionnaires' disease in Wales per 100,000 population </a:t>
            </a:r>
          </a:p>
          <a:p>
            <a:r>
              <a:rPr lang="en-GB" dirty="0">
                <a:solidFill>
                  <a:schemeClr val="bg1"/>
                </a:solidFill>
              </a:rPr>
              <a:t>Peak in 2010 </a:t>
            </a:r>
          </a:p>
          <a:p>
            <a:r>
              <a:rPr lang="en-GB" dirty="0">
                <a:solidFill>
                  <a:schemeClr val="bg1"/>
                </a:solidFill>
              </a:rPr>
              <a:t>Outbreak in South Wales  ‘The Valleys’</a:t>
            </a:r>
          </a:p>
          <a:p>
            <a:r>
              <a:rPr lang="en-GB" dirty="0">
                <a:solidFill>
                  <a:schemeClr val="bg1"/>
                </a:solidFill>
              </a:rPr>
              <a:t>22 cases- Legionella </a:t>
            </a:r>
            <a:r>
              <a:rPr lang="en-GB" dirty="0" err="1">
                <a:solidFill>
                  <a:schemeClr val="bg1"/>
                </a:solidFill>
              </a:rPr>
              <a:t>pneumophillia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A07478-F3B2-4115-AF83-1CF17B805277}"/>
              </a:ext>
            </a:extLst>
          </p:cNvPr>
          <p:cNvSpPr txBox="1"/>
          <p:nvPr/>
        </p:nvSpPr>
        <p:spPr>
          <a:xfrm>
            <a:off x="9490276" y="6194225"/>
            <a:ext cx="32030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(NHS, 2016)</a:t>
            </a:r>
          </a:p>
          <a:p>
            <a:r>
              <a:rPr lang="en-GB" sz="1400" dirty="0"/>
              <a:t>(Public Health Wales, 2011)</a:t>
            </a:r>
          </a:p>
        </p:txBody>
      </p:sp>
    </p:spTree>
    <p:extLst>
      <p:ext uri="{BB962C8B-B14F-4D97-AF65-F5344CB8AC3E}">
        <p14:creationId xmlns:p14="http://schemas.microsoft.com/office/powerpoint/2010/main" val="4142447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C0E5F-D2C4-4A59-AE78-AEE0DD10F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390" y="899248"/>
            <a:ext cx="3865134" cy="1443790"/>
          </a:xfrm>
        </p:spPr>
        <p:txBody>
          <a:bodyPr/>
          <a:lstStyle/>
          <a:p>
            <a:r>
              <a:rPr lang="en-GB" dirty="0"/>
              <a:t>Incidence &amp; </a:t>
            </a:r>
            <a:r>
              <a:rPr lang="en-GB" dirty="0" err="1"/>
              <a:t>Prevelance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EC661-FE76-40F6-98C0-3B8A8D4C75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6432" y="3116180"/>
            <a:ext cx="4205050" cy="2842572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bg1"/>
                </a:solidFill>
              </a:rPr>
              <a:t>Global Disease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bg1"/>
                </a:solidFill>
              </a:rPr>
              <a:t>Data only readily available for more developed countries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bg1"/>
                </a:solidFill>
              </a:rPr>
              <a:t>Instance of disease throughout Europe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bg1"/>
                </a:solidFill>
              </a:rPr>
              <a:t>Italy and Spain are high - 5.01 – 15.00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bg1"/>
                </a:solidFill>
              </a:rPr>
              <a:t>UK - 1.01 – 5.00 every million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9BEC53-BFC0-45FD-BF2A-E4888D8FED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1583" y="1868558"/>
            <a:ext cx="3839417" cy="38567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67DF41-DB8B-4D40-8665-BBF416496A63}"/>
              </a:ext>
            </a:extLst>
          </p:cNvPr>
          <p:cNvSpPr txBox="1"/>
          <p:nvPr/>
        </p:nvSpPr>
        <p:spPr>
          <a:xfrm>
            <a:off x="9998242" y="6148137"/>
            <a:ext cx="1792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Beaute</a:t>
            </a:r>
            <a:r>
              <a:rPr lang="en-GB" sz="1400" dirty="0"/>
              <a:t>, 2013)</a:t>
            </a:r>
          </a:p>
          <a:p>
            <a:r>
              <a:rPr lang="en-GB" sz="1400" dirty="0"/>
              <a:t>(ECDPC, 2018)</a:t>
            </a:r>
          </a:p>
        </p:txBody>
      </p:sp>
    </p:spTree>
    <p:extLst>
      <p:ext uri="{BB962C8B-B14F-4D97-AF65-F5344CB8AC3E}">
        <p14:creationId xmlns:p14="http://schemas.microsoft.com/office/powerpoint/2010/main" val="2459552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&amp; Symptoms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Symptoms are similar to flu</a:t>
            </a:r>
          </a:p>
          <a:p>
            <a:r>
              <a:rPr lang="en-GB" dirty="0"/>
              <a:t>High temperature, feverishness and chills;</a:t>
            </a:r>
          </a:p>
          <a:p>
            <a:r>
              <a:rPr lang="en-GB" dirty="0"/>
              <a:t>Cough </a:t>
            </a:r>
          </a:p>
          <a:p>
            <a:r>
              <a:rPr lang="en-GB" dirty="0"/>
              <a:t>Muscle pains </a:t>
            </a:r>
          </a:p>
          <a:p>
            <a:r>
              <a:rPr lang="en-GB" dirty="0"/>
              <a:t>Headaches</a:t>
            </a:r>
          </a:p>
          <a:p>
            <a:r>
              <a:rPr lang="en-GB" dirty="0"/>
              <a:t>Pneumonia, very occasionally </a:t>
            </a:r>
          </a:p>
          <a:p>
            <a:r>
              <a:rPr lang="en-GB" dirty="0"/>
              <a:t>Diarrhoea and signs of mental confusion </a:t>
            </a:r>
          </a:p>
          <a:p>
            <a:r>
              <a:rPr lang="en-GB" dirty="0"/>
              <a:t>Long term health conditions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F7941D-BECF-485C-923D-485D34326048}"/>
              </a:ext>
            </a:extLst>
          </p:cNvPr>
          <p:cNvSpPr txBox="1"/>
          <p:nvPr/>
        </p:nvSpPr>
        <p:spPr>
          <a:xfrm>
            <a:off x="9814630" y="6019800"/>
            <a:ext cx="2054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(Phin et al, 2014)</a:t>
            </a:r>
          </a:p>
          <a:p>
            <a:r>
              <a:rPr lang="en-GB" sz="1400" dirty="0"/>
              <a:t>(IOT,2017)</a:t>
            </a:r>
          </a:p>
        </p:txBody>
      </p:sp>
    </p:spTree>
    <p:extLst>
      <p:ext uri="{BB962C8B-B14F-4D97-AF65-F5344CB8AC3E}">
        <p14:creationId xmlns:p14="http://schemas.microsoft.com/office/powerpoint/2010/main" val="40942416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DECA11-8F23-4BFB-819D-1C5A97840DE0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4DBF623-F256-43E8-93AC-B5467A91FD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 useBgFill="1">
          <p:nvSpPr>
            <p:cNvPr id="10" name="Freeform 5">
              <a:extLst>
                <a:ext uri="{FF2B5EF4-FFF2-40B4-BE49-F238E27FC236}">
                  <a16:creationId xmlns:a16="http://schemas.microsoft.com/office/drawing/2014/main" id="{B6AB7373-B022-4BA1-B8E7-D2C342475F5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BFF7C8-A0F2-492C-AD80-E74CED0D1B8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838669">
            <a:off x="2884218" y="1683278"/>
            <a:ext cx="2934265" cy="437897"/>
          </a:xfrm>
          <a:custGeom>
            <a:avLst/>
            <a:gdLst>
              <a:gd name="connsiteX0" fmla="*/ 2934265 w 2934265"/>
              <a:gd name="connsiteY0" fmla="*/ 0 h 437897"/>
              <a:gd name="connsiteX1" fmla="*/ 2888069 w 2934265"/>
              <a:gd name="connsiteY1" fmla="*/ 437897 h 437897"/>
              <a:gd name="connsiteX2" fmla="*/ 2791337 w 2934265"/>
              <a:gd name="connsiteY2" fmla="*/ 437084 h 437897"/>
              <a:gd name="connsiteX3" fmla="*/ 25070 w 2934265"/>
              <a:gd name="connsiteY3" fmla="*/ 208388 h 437897"/>
              <a:gd name="connsiteX4" fmla="*/ 0 w 2934265"/>
              <a:gd name="connsiteY4" fmla="*/ 141220 h 437897"/>
              <a:gd name="connsiteX5" fmla="*/ 157202 w 2934265"/>
              <a:gd name="connsiteY5" fmla="*/ 150137 h 437897"/>
              <a:gd name="connsiteX6" fmla="*/ 237720 w 2934265"/>
              <a:gd name="connsiteY6" fmla="*/ 153470 h 437897"/>
              <a:gd name="connsiteX7" fmla="*/ 320008 w 2934265"/>
              <a:gd name="connsiteY7" fmla="*/ 156970 h 437897"/>
              <a:gd name="connsiteX8" fmla="*/ 403475 w 2934265"/>
              <a:gd name="connsiteY8" fmla="*/ 160304 h 437897"/>
              <a:gd name="connsiteX9" fmla="*/ 487532 w 2934265"/>
              <a:gd name="connsiteY9" fmla="*/ 162387 h 437897"/>
              <a:gd name="connsiteX10" fmla="*/ 573065 w 2934265"/>
              <a:gd name="connsiteY10" fmla="*/ 164387 h 437897"/>
              <a:gd name="connsiteX11" fmla="*/ 660071 w 2934265"/>
              <a:gd name="connsiteY11" fmla="*/ 166470 h 437897"/>
              <a:gd name="connsiteX12" fmla="*/ 748258 w 2934265"/>
              <a:gd name="connsiteY12" fmla="*/ 167887 h 437897"/>
              <a:gd name="connsiteX13" fmla="*/ 837329 w 2934265"/>
              <a:gd name="connsiteY13" fmla="*/ 167887 h 437897"/>
              <a:gd name="connsiteX14" fmla="*/ 927580 w 2934265"/>
              <a:gd name="connsiteY14" fmla="*/ 168470 h 437897"/>
              <a:gd name="connsiteX15" fmla="*/ 1018716 w 2934265"/>
              <a:gd name="connsiteY15" fmla="*/ 167887 h 437897"/>
              <a:gd name="connsiteX16" fmla="*/ 1110736 w 2934265"/>
              <a:gd name="connsiteY16" fmla="*/ 166470 h 437897"/>
              <a:gd name="connsiteX17" fmla="*/ 1203052 w 2934265"/>
              <a:gd name="connsiteY17" fmla="*/ 165137 h 437897"/>
              <a:gd name="connsiteX18" fmla="*/ 1296547 w 2934265"/>
              <a:gd name="connsiteY18" fmla="*/ 162387 h 437897"/>
              <a:gd name="connsiteX19" fmla="*/ 1391222 w 2934265"/>
              <a:gd name="connsiteY19" fmla="*/ 159720 h 437897"/>
              <a:gd name="connsiteX20" fmla="*/ 1485308 w 2934265"/>
              <a:gd name="connsiteY20" fmla="*/ 156220 h 437897"/>
              <a:gd name="connsiteX21" fmla="*/ 1580573 w 2934265"/>
              <a:gd name="connsiteY21" fmla="*/ 151553 h 437897"/>
              <a:gd name="connsiteX22" fmla="*/ 1677017 w 2934265"/>
              <a:gd name="connsiteY22" fmla="*/ 146053 h 437897"/>
              <a:gd name="connsiteX23" fmla="*/ 1773462 w 2934265"/>
              <a:gd name="connsiteY23" fmla="*/ 140636 h 437897"/>
              <a:gd name="connsiteX24" fmla="*/ 1869907 w 2934265"/>
              <a:gd name="connsiteY24" fmla="*/ 133720 h 437897"/>
              <a:gd name="connsiteX25" fmla="*/ 1968121 w 2934265"/>
              <a:gd name="connsiteY25" fmla="*/ 125553 h 437897"/>
              <a:gd name="connsiteX26" fmla="*/ 2064566 w 2934265"/>
              <a:gd name="connsiteY26" fmla="*/ 117386 h 437897"/>
              <a:gd name="connsiteX27" fmla="*/ 2162780 w 2934265"/>
              <a:gd name="connsiteY27" fmla="*/ 107802 h 437897"/>
              <a:gd name="connsiteX28" fmla="*/ 2261880 w 2934265"/>
              <a:gd name="connsiteY28" fmla="*/ 97552 h 437897"/>
              <a:gd name="connsiteX29" fmla="*/ 2359209 w 2934265"/>
              <a:gd name="connsiteY29" fmla="*/ 86635 h 437897"/>
              <a:gd name="connsiteX30" fmla="*/ 2457718 w 2934265"/>
              <a:gd name="connsiteY30" fmla="*/ 73802 h 437897"/>
              <a:gd name="connsiteX31" fmla="*/ 2556228 w 2934265"/>
              <a:gd name="connsiteY31" fmla="*/ 60135 h 437897"/>
              <a:gd name="connsiteX32" fmla="*/ 2654737 w 2934265"/>
              <a:gd name="connsiteY32" fmla="*/ 46552 h 437897"/>
              <a:gd name="connsiteX33" fmla="*/ 2752951 w 2934265"/>
              <a:gd name="connsiteY33" fmla="*/ 30718 h 437897"/>
              <a:gd name="connsiteX34" fmla="*/ 2851166 w 2934265"/>
              <a:gd name="connsiteY34" fmla="*/ 14384 h 43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934265" h="437897">
                <a:moveTo>
                  <a:pt x="2934265" y="0"/>
                </a:moveTo>
                <a:lnTo>
                  <a:pt x="2888069" y="437897"/>
                </a:lnTo>
                <a:lnTo>
                  <a:pt x="2791337" y="437084"/>
                </a:lnTo>
                <a:cubicBezTo>
                  <a:pt x="2010492" y="424446"/>
                  <a:pt x="481578" y="316124"/>
                  <a:pt x="25070" y="208388"/>
                </a:cubicBezTo>
                <a:cubicBezTo>
                  <a:pt x="16811" y="185970"/>
                  <a:pt x="8258" y="163637"/>
                  <a:pt x="0" y="141220"/>
                </a:cubicBezTo>
                <a:lnTo>
                  <a:pt x="157202" y="150137"/>
                </a:lnTo>
                <a:lnTo>
                  <a:pt x="237720" y="153470"/>
                </a:lnTo>
                <a:lnTo>
                  <a:pt x="320008" y="156970"/>
                </a:lnTo>
                <a:lnTo>
                  <a:pt x="403475" y="160304"/>
                </a:lnTo>
                <a:lnTo>
                  <a:pt x="487532" y="162387"/>
                </a:lnTo>
                <a:lnTo>
                  <a:pt x="573065" y="164387"/>
                </a:lnTo>
                <a:lnTo>
                  <a:pt x="660071" y="166470"/>
                </a:lnTo>
                <a:lnTo>
                  <a:pt x="748258" y="167887"/>
                </a:lnTo>
                <a:lnTo>
                  <a:pt x="837329" y="167887"/>
                </a:lnTo>
                <a:lnTo>
                  <a:pt x="927580" y="168470"/>
                </a:lnTo>
                <a:lnTo>
                  <a:pt x="1018716" y="167887"/>
                </a:lnTo>
                <a:lnTo>
                  <a:pt x="1110736" y="166470"/>
                </a:lnTo>
                <a:lnTo>
                  <a:pt x="1203052" y="165137"/>
                </a:lnTo>
                <a:lnTo>
                  <a:pt x="1296547" y="162387"/>
                </a:lnTo>
                <a:lnTo>
                  <a:pt x="1391222" y="159720"/>
                </a:lnTo>
                <a:lnTo>
                  <a:pt x="1485308" y="156220"/>
                </a:lnTo>
                <a:lnTo>
                  <a:pt x="1580573" y="151553"/>
                </a:lnTo>
                <a:lnTo>
                  <a:pt x="1677017" y="146053"/>
                </a:lnTo>
                <a:lnTo>
                  <a:pt x="1773462" y="140636"/>
                </a:lnTo>
                <a:lnTo>
                  <a:pt x="1869907" y="133720"/>
                </a:lnTo>
                <a:lnTo>
                  <a:pt x="1968121" y="125553"/>
                </a:lnTo>
                <a:lnTo>
                  <a:pt x="2064566" y="117386"/>
                </a:lnTo>
                <a:lnTo>
                  <a:pt x="2162780" y="107802"/>
                </a:lnTo>
                <a:lnTo>
                  <a:pt x="2261880" y="97552"/>
                </a:lnTo>
                <a:lnTo>
                  <a:pt x="2359209" y="86635"/>
                </a:lnTo>
                <a:lnTo>
                  <a:pt x="2457718" y="73802"/>
                </a:lnTo>
                <a:lnTo>
                  <a:pt x="2556228" y="60135"/>
                </a:lnTo>
                <a:lnTo>
                  <a:pt x="2654737" y="46552"/>
                </a:lnTo>
                <a:lnTo>
                  <a:pt x="2752951" y="30718"/>
                </a:lnTo>
                <a:lnTo>
                  <a:pt x="2851166" y="1438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8FA804E-1D25-47B6-B418-617D700B0F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973494" y="-361419"/>
            <a:ext cx="5982968" cy="7580834"/>
          </a:xfrm>
          <a:custGeom>
            <a:avLst/>
            <a:gdLst>
              <a:gd name="connsiteX0" fmla="*/ 5982968 w 5982968"/>
              <a:gd name="connsiteY0" fmla="*/ 1177 h 7521140"/>
              <a:gd name="connsiteX1" fmla="*/ 5982968 w 5982968"/>
              <a:gd name="connsiteY1" fmla="*/ 1344715 h 7521140"/>
              <a:gd name="connsiteX2" fmla="*/ 5982967 w 5982968"/>
              <a:gd name="connsiteY2" fmla="*/ 1344715 h 7521140"/>
              <a:gd name="connsiteX3" fmla="*/ 5982967 w 5982968"/>
              <a:gd name="connsiteY3" fmla="*/ 6152387 h 7521140"/>
              <a:gd name="connsiteX4" fmla="*/ 5982968 w 5982968"/>
              <a:gd name="connsiteY4" fmla="*/ 6152387 h 7521140"/>
              <a:gd name="connsiteX5" fmla="*/ 5982968 w 5982968"/>
              <a:gd name="connsiteY5" fmla="*/ 7521140 h 7521140"/>
              <a:gd name="connsiteX6" fmla="*/ 0 w 5982968"/>
              <a:gd name="connsiteY6" fmla="*/ 7521140 h 7521140"/>
              <a:gd name="connsiteX7" fmla="*/ 0 w 5982968"/>
              <a:gd name="connsiteY7" fmla="*/ 6152387 h 7521140"/>
              <a:gd name="connsiteX8" fmla="*/ 2 w 5982968"/>
              <a:gd name="connsiteY8" fmla="*/ 6152387 h 7521140"/>
              <a:gd name="connsiteX9" fmla="*/ 2 w 5982968"/>
              <a:gd name="connsiteY9" fmla="*/ 905354 h 7521140"/>
              <a:gd name="connsiteX10" fmla="*/ 3 w 5982968"/>
              <a:gd name="connsiteY10" fmla="*/ 905354 h 7521140"/>
              <a:gd name="connsiteX11" fmla="*/ 3 w 5982968"/>
              <a:gd name="connsiteY11" fmla="*/ 0 h 7521140"/>
              <a:gd name="connsiteX12" fmla="*/ 35302 w 5982968"/>
              <a:gd name="connsiteY12" fmla="*/ 5883 h 7521140"/>
              <a:gd name="connsiteX13" fmla="*/ 138808 w 5982968"/>
              <a:gd name="connsiteY13" fmla="*/ 23197 h 7521140"/>
              <a:gd name="connsiteX14" fmla="*/ 214194 w 5982968"/>
              <a:gd name="connsiteY14" fmla="*/ 35299 h 7521140"/>
              <a:gd name="connsiteX15" fmla="*/ 303938 w 5982968"/>
              <a:gd name="connsiteY15" fmla="*/ 48074 h 7521140"/>
              <a:gd name="connsiteX16" fmla="*/ 410435 w 5982968"/>
              <a:gd name="connsiteY16" fmla="*/ 63370 h 7521140"/>
              <a:gd name="connsiteX17" fmla="*/ 528299 w 5982968"/>
              <a:gd name="connsiteY17" fmla="*/ 79507 h 7521140"/>
              <a:gd name="connsiteX18" fmla="*/ 661121 w 5982968"/>
              <a:gd name="connsiteY18" fmla="*/ 96484 h 7521140"/>
              <a:gd name="connsiteX19" fmla="*/ 805909 w 5982968"/>
              <a:gd name="connsiteY19" fmla="*/ 114469 h 7521140"/>
              <a:gd name="connsiteX20" fmla="*/ 963260 w 5982968"/>
              <a:gd name="connsiteY20" fmla="*/ 132455 h 7521140"/>
              <a:gd name="connsiteX21" fmla="*/ 1130783 w 5982968"/>
              <a:gd name="connsiteY21" fmla="*/ 150776 h 7521140"/>
              <a:gd name="connsiteX22" fmla="*/ 1311469 w 5982968"/>
              <a:gd name="connsiteY22" fmla="*/ 167753 h 7521140"/>
              <a:gd name="connsiteX23" fmla="*/ 1500531 w 5982968"/>
              <a:gd name="connsiteY23" fmla="*/ 184058 h 7521140"/>
              <a:gd name="connsiteX24" fmla="*/ 1700362 w 5982968"/>
              <a:gd name="connsiteY24" fmla="*/ 198850 h 7521140"/>
              <a:gd name="connsiteX25" fmla="*/ 1908569 w 5982968"/>
              <a:gd name="connsiteY25" fmla="*/ 212969 h 7521140"/>
              <a:gd name="connsiteX26" fmla="*/ 2125751 w 5982968"/>
              <a:gd name="connsiteY26" fmla="*/ 226249 h 7521140"/>
              <a:gd name="connsiteX27" fmla="*/ 2237034 w 5982968"/>
              <a:gd name="connsiteY27" fmla="*/ 230955 h 7521140"/>
              <a:gd name="connsiteX28" fmla="*/ 2350710 w 5982968"/>
              <a:gd name="connsiteY28" fmla="*/ 236166 h 7521140"/>
              <a:gd name="connsiteX29" fmla="*/ 2466181 w 5982968"/>
              <a:gd name="connsiteY29" fmla="*/ 241040 h 7521140"/>
              <a:gd name="connsiteX30" fmla="*/ 2582251 w 5982968"/>
              <a:gd name="connsiteY30" fmla="*/ 244234 h 7521140"/>
              <a:gd name="connsiteX31" fmla="*/ 2700713 w 5982968"/>
              <a:gd name="connsiteY31" fmla="*/ 247092 h 7521140"/>
              <a:gd name="connsiteX32" fmla="*/ 2820373 w 5982968"/>
              <a:gd name="connsiteY32" fmla="*/ 250117 h 7521140"/>
              <a:gd name="connsiteX33" fmla="*/ 2942425 w 5982968"/>
              <a:gd name="connsiteY33" fmla="*/ 252134 h 7521140"/>
              <a:gd name="connsiteX34" fmla="*/ 3065674 w 5982968"/>
              <a:gd name="connsiteY34" fmla="*/ 252134 h 7521140"/>
              <a:gd name="connsiteX35" fmla="*/ 3190119 w 5982968"/>
              <a:gd name="connsiteY35" fmla="*/ 253143 h 7521140"/>
              <a:gd name="connsiteX36" fmla="*/ 3315762 w 5982968"/>
              <a:gd name="connsiteY36" fmla="*/ 252134 h 7521140"/>
              <a:gd name="connsiteX37" fmla="*/ 3443199 w 5982968"/>
              <a:gd name="connsiteY37" fmla="*/ 250117 h 7521140"/>
              <a:gd name="connsiteX38" fmla="*/ 3570636 w 5982968"/>
              <a:gd name="connsiteY38" fmla="*/ 248268 h 7521140"/>
              <a:gd name="connsiteX39" fmla="*/ 3699868 w 5982968"/>
              <a:gd name="connsiteY39" fmla="*/ 244234 h 7521140"/>
              <a:gd name="connsiteX40" fmla="*/ 3830297 w 5982968"/>
              <a:gd name="connsiteY40" fmla="*/ 240032 h 7521140"/>
              <a:gd name="connsiteX41" fmla="*/ 3960726 w 5982968"/>
              <a:gd name="connsiteY41" fmla="*/ 235157 h 7521140"/>
              <a:gd name="connsiteX42" fmla="*/ 4092351 w 5982968"/>
              <a:gd name="connsiteY42" fmla="*/ 228266 h 7521140"/>
              <a:gd name="connsiteX43" fmla="*/ 4225173 w 5982968"/>
              <a:gd name="connsiteY43" fmla="*/ 220029 h 7521140"/>
              <a:gd name="connsiteX44" fmla="*/ 4358593 w 5982968"/>
              <a:gd name="connsiteY44" fmla="*/ 212129 h 7521140"/>
              <a:gd name="connsiteX45" fmla="*/ 4492012 w 5982968"/>
              <a:gd name="connsiteY45" fmla="*/ 202044 h 7521140"/>
              <a:gd name="connsiteX46" fmla="*/ 4627228 w 5982968"/>
              <a:gd name="connsiteY46" fmla="*/ 189941 h 7521140"/>
              <a:gd name="connsiteX47" fmla="*/ 4760647 w 5982968"/>
              <a:gd name="connsiteY47" fmla="*/ 177839 h 7521140"/>
              <a:gd name="connsiteX48" fmla="*/ 4896461 w 5982968"/>
              <a:gd name="connsiteY48" fmla="*/ 163887 h 7521140"/>
              <a:gd name="connsiteX49" fmla="*/ 5032872 w 5982968"/>
              <a:gd name="connsiteY49" fmla="*/ 148591 h 7521140"/>
              <a:gd name="connsiteX50" fmla="*/ 5167489 w 5982968"/>
              <a:gd name="connsiteY50" fmla="*/ 132455 h 7521140"/>
              <a:gd name="connsiteX51" fmla="*/ 5303902 w 5982968"/>
              <a:gd name="connsiteY51" fmla="*/ 113629 h 7521140"/>
              <a:gd name="connsiteX52" fmla="*/ 5439714 w 5982968"/>
              <a:gd name="connsiteY52" fmla="*/ 93458 h 7521140"/>
              <a:gd name="connsiteX53" fmla="*/ 5576126 w 5982968"/>
              <a:gd name="connsiteY53" fmla="*/ 73455 h 7521140"/>
              <a:gd name="connsiteX54" fmla="*/ 5711939 w 5982968"/>
              <a:gd name="connsiteY54" fmla="*/ 50091 h 7521140"/>
              <a:gd name="connsiteX55" fmla="*/ 5847154 w 5982968"/>
              <a:gd name="connsiteY55" fmla="*/ 26222 h 7521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5982968" h="7521140">
                <a:moveTo>
                  <a:pt x="5982968" y="1177"/>
                </a:moveTo>
                <a:lnTo>
                  <a:pt x="5982968" y="1344715"/>
                </a:lnTo>
                <a:lnTo>
                  <a:pt x="5982967" y="1344715"/>
                </a:lnTo>
                <a:lnTo>
                  <a:pt x="5982967" y="6152387"/>
                </a:lnTo>
                <a:lnTo>
                  <a:pt x="5982968" y="6152387"/>
                </a:lnTo>
                <a:lnTo>
                  <a:pt x="5982968" y="7521140"/>
                </a:lnTo>
                <a:lnTo>
                  <a:pt x="0" y="7521140"/>
                </a:lnTo>
                <a:lnTo>
                  <a:pt x="0" y="6152387"/>
                </a:lnTo>
                <a:lnTo>
                  <a:pt x="2" y="6152387"/>
                </a:lnTo>
                <a:lnTo>
                  <a:pt x="2" y="905354"/>
                </a:lnTo>
                <a:lnTo>
                  <a:pt x="3" y="905354"/>
                </a:lnTo>
                <a:lnTo>
                  <a:pt x="3" y="0"/>
                </a:lnTo>
                <a:lnTo>
                  <a:pt x="35302" y="5883"/>
                </a:lnTo>
                <a:lnTo>
                  <a:pt x="138808" y="23197"/>
                </a:lnTo>
                <a:lnTo>
                  <a:pt x="214194" y="35299"/>
                </a:lnTo>
                <a:lnTo>
                  <a:pt x="303938" y="48074"/>
                </a:lnTo>
                <a:lnTo>
                  <a:pt x="410435" y="63370"/>
                </a:lnTo>
                <a:lnTo>
                  <a:pt x="528299" y="79507"/>
                </a:lnTo>
                <a:lnTo>
                  <a:pt x="661121" y="96484"/>
                </a:lnTo>
                <a:lnTo>
                  <a:pt x="805909" y="114469"/>
                </a:lnTo>
                <a:lnTo>
                  <a:pt x="963260" y="132455"/>
                </a:lnTo>
                <a:lnTo>
                  <a:pt x="1130783" y="150776"/>
                </a:lnTo>
                <a:lnTo>
                  <a:pt x="1311469" y="167753"/>
                </a:lnTo>
                <a:lnTo>
                  <a:pt x="1500531" y="184058"/>
                </a:lnTo>
                <a:lnTo>
                  <a:pt x="1700362" y="198850"/>
                </a:lnTo>
                <a:lnTo>
                  <a:pt x="1908569" y="212969"/>
                </a:lnTo>
                <a:lnTo>
                  <a:pt x="2125751" y="226249"/>
                </a:lnTo>
                <a:lnTo>
                  <a:pt x="2237034" y="230955"/>
                </a:lnTo>
                <a:lnTo>
                  <a:pt x="2350710" y="236166"/>
                </a:lnTo>
                <a:lnTo>
                  <a:pt x="2466181" y="241040"/>
                </a:lnTo>
                <a:lnTo>
                  <a:pt x="2582251" y="244234"/>
                </a:lnTo>
                <a:lnTo>
                  <a:pt x="2700713" y="247092"/>
                </a:lnTo>
                <a:lnTo>
                  <a:pt x="2820373" y="250117"/>
                </a:lnTo>
                <a:lnTo>
                  <a:pt x="2942425" y="252134"/>
                </a:lnTo>
                <a:lnTo>
                  <a:pt x="3065674" y="252134"/>
                </a:lnTo>
                <a:lnTo>
                  <a:pt x="3190119" y="253143"/>
                </a:lnTo>
                <a:lnTo>
                  <a:pt x="3315762" y="252134"/>
                </a:lnTo>
                <a:lnTo>
                  <a:pt x="3443199" y="250117"/>
                </a:lnTo>
                <a:lnTo>
                  <a:pt x="3570636" y="248268"/>
                </a:lnTo>
                <a:lnTo>
                  <a:pt x="3699868" y="244234"/>
                </a:lnTo>
                <a:lnTo>
                  <a:pt x="3830297" y="240032"/>
                </a:lnTo>
                <a:lnTo>
                  <a:pt x="3960726" y="235157"/>
                </a:lnTo>
                <a:lnTo>
                  <a:pt x="4092351" y="228266"/>
                </a:lnTo>
                <a:lnTo>
                  <a:pt x="4225173" y="220029"/>
                </a:lnTo>
                <a:lnTo>
                  <a:pt x="4358593" y="212129"/>
                </a:lnTo>
                <a:lnTo>
                  <a:pt x="4492012" y="202044"/>
                </a:lnTo>
                <a:lnTo>
                  <a:pt x="4627228" y="189941"/>
                </a:lnTo>
                <a:lnTo>
                  <a:pt x="4760647" y="177839"/>
                </a:lnTo>
                <a:lnTo>
                  <a:pt x="4896461" y="163887"/>
                </a:lnTo>
                <a:lnTo>
                  <a:pt x="5032872" y="148591"/>
                </a:lnTo>
                <a:lnTo>
                  <a:pt x="5167489" y="132455"/>
                </a:lnTo>
                <a:lnTo>
                  <a:pt x="5303902" y="113629"/>
                </a:lnTo>
                <a:lnTo>
                  <a:pt x="5439714" y="93458"/>
                </a:lnTo>
                <a:lnTo>
                  <a:pt x="5576126" y="73455"/>
                </a:lnTo>
                <a:lnTo>
                  <a:pt x="5711939" y="50091"/>
                </a:lnTo>
                <a:lnTo>
                  <a:pt x="5847154" y="26222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4087" y="1130603"/>
            <a:ext cx="2851585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</a:rPr>
              <a:t>Treatments &amp; Vaccination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8376" y="437513"/>
            <a:ext cx="5984315" cy="595432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Intravenous Antibiotics</a:t>
            </a:r>
          </a:p>
          <a:p>
            <a:r>
              <a:rPr lang="en-GB" sz="2000" dirty="0"/>
              <a:t>Oxygen mask or Ventilator</a:t>
            </a:r>
          </a:p>
          <a:p>
            <a:r>
              <a:rPr lang="en-GB" sz="2000" dirty="0"/>
              <a:t>Antibiotics Orally- Erythromycin</a:t>
            </a:r>
          </a:p>
          <a:p>
            <a:r>
              <a:rPr lang="en-GB" sz="2000" dirty="0"/>
              <a:t>No cure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96D8F8-C44C-4CE0-977E-0582A0DC2D87}"/>
              </a:ext>
            </a:extLst>
          </p:cNvPr>
          <p:cNvSpPr txBox="1"/>
          <p:nvPr/>
        </p:nvSpPr>
        <p:spPr>
          <a:xfrm>
            <a:off x="10447447" y="5690286"/>
            <a:ext cx="2073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(PHE,2016)</a:t>
            </a:r>
          </a:p>
        </p:txBody>
      </p:sp>
    </p:spTree>
    <p:extLst>
      <p:ext uri="{BB962C8B-B14F-4D97-AF65-F5344CB8AC3E}">
        <p14:creationId xmlns:p14="http://schemas.microsoft.com/office/powerpoint/2010/main" val="447336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Preventative methods?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Careful cleaning cleansing of water frameworks, pools and spas.</a:t>
            </a:r>
          </a:p>
          <a:p>
            <a:r>
              <a:rPr lang="en-GB" dirty="0"/>
              <a:t>Purifying and cleaning cooling towers </a:t>
            </a:r>
          </a:p>
          <a:p>
            <a:r>
              <a:rPr lang="en-GB" dirty="0"/>
              <a:t>Routinely depleting and cleaning pools and hot tubs </a:t>
            </a:r>
          </a:p>
          <a:p>
            <a:r>
              <a:rPr lang="en-GB" dirty="0"/>
              <a:t>Utilising compound medicines, for example, chlorine, in pools and spas </a:t>
            </a:r>
          </a:p>
          <a:p>
            <a:r>
              <a:rPr lang="en-GB" dirty="0"/>
              <a:t>Keeping high temp water frameworks over 50 degrees Celsius and cool water frameworks underneath 20 degrees Celsius </a:t>
            </a:r>
          </a:p>
          <a:p>
            <a:r>
              <a:rPr lang="en-GB" dirty="0"/>
              <a:t>Management and maintenance of man made water systems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4885F3-40D6-4E2F-A940-AFCB69187F60}"/>
              </a:ext>
            </a:extLst>
          </p:cNvPr>
          <p:cNvSpPr txBox="1"/>
          <p:nvPr/>
        </p:nvSpPr>
        <p:spPr>
          <a:xfrm>
            <a:off x="10204174" y="5884332"/>
            <a:ext cx="16565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(HSE, 2018)</a:t>
            </a:r>
          </a:p>
          <a:p>
            <a:r>
              <a:rPr lang="en-GB" sz="1400" dirty="0"/>
              <a:t>(PHW,2017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98637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Care facilities for the elderly have been particularly high profile due to the high fatality rate</a:t>
            </a:r>
          </a:p>
          <a:p>
            <a:r>
              <a:rPr lang="en-GB" dirty="0"/>
              <a:t>6,100 cases in USA 2016</a:t>
            </a:r>
          </a:p>
          <a:p>
            <a:r>
              <a:rPr lang="en-GB" dirty="0"/>
              <a:t>Europe, Australia, USA around 10–15 cases detected per million population per year.</a:t>
            </a:r>
          </a:p>
          <a:p>
            <a:r>
              <a:rPr lang="en-GB" dirty="0"/>
              <a:t>More common in the summer months</a:t>
            </a:r>
          </a:p>
          <a:p>
            <a:r>
              <a:rPr lang="en-GB" dirty="0"/>
              <a:t>Appears to be a trend upwards in relation to more elderly U.S. population, more at-risk individuals, aging plumbing infrastructure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96258C-28AC-49B7-B2A8-AE586B4DC7AE}"/>
              </a:ext>
            </a:extLst>
          </p:cNvPr>
          <p:cNvSpPr txBox="1"/>
          <p:nvPr/>
        </p:nvSpPr>
        <p:spPr>
          <a:xfrm>
            <a:off x="10262938" y="6124353"/>
            <a:ext cx="1611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(CDC,2018)</a:t>
            </a:r>
          </a:p>
          <a:p>
            <a:r>
              <a:rPr lang="en-GB" sz="1200" dirty="0"/>
              <a:t>(Legionella, 2018)</a:t>
            </a:r>
          </a:p>
        </p:txBody>
      </p:sp>
    </p:spTree>
    <p:extLst>
      <p:ext uri="{BB962C8B-B14F-4D97-AF65-F5344CB8AC3E}">
        <p14:creationId xmlns:p14="http://schemas.microsoft.com/office/powerpoint/2010/main" val="4223371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society?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water available</a:t>
            </a:r>
          </a:p>
          <a:p>
            <a:r>
              <a:rPr lang="en-GB" dirty="0"/>
              <a:t>Expense to community </a:t>
            </a:r>
          </a:p>
          <a:p>
            <a:r>
              <a:rPr lang="en-GB" dirty="0"/>
              <a:t>Fear misinformation can cause distress</a:t>
            </a:r>
          </a:p>
          <a:p>
            <a:r>
              <a:rPr lang="en-GB" dirty="0"/>
              <a:t>Availability of suitably qualified and funded health / outbreak professionals</a:t>
            </a:r>
          </a:p>
          <a:p>
            <a:r>
              <a:rPr lang="en-GB" dirty="0"/>
              <a:t>Outbreaks historically appear as small clusters ( one institution ) potential fatalities can cause huge impact on local community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A1FDC7-83DB-4ED0-B018-703E1C1B5097}"/>
              </a:ext>
            </a:extLst>
          </p:cNvPr>
          <p:cNvSpPr txBox="1"/>
          <p:nvPr/>
        </p:nvSpPr>
        <p:spPr>
          <a:xfrm>
            <a:off x="10137912" y="6202385"/>
            <a:ext cx="24516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Enviroflo</a:t>
            </a:r>
            <a:r>
              <a:rPr lang="en-GB" sz="1400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963063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Impact on Health &amp; Social Care Services?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385391"/>
            <a:ext cx="8825659" cy="3909392"/>
          </a:xfrm>
        </p:spPr>
        <p:txBody>
          <a:bodyPr>
            <a:normAutofit/>
          </a:bodyPr>
          <a:lstStyle/>
          <a:p>
            <a:r>
              <a:rPr lang="en-GB" dirty="0"/>
              <a:t>Full risk assessments must be done</a:t>
            </a:r>
          </a:p>
          <a:p>
            <a:r>
              <a:rPr lang="en-GB" dirty="0"/>
              <a:t>Investigations – vast amount of resources</a:t>
            </a:r>
          </a:p>
          <a:p>
            <a:r>
              <a:rPr lang="en-GB" dirty="0"/>
              <a:t>Demand on services are high - many people become ill and at same time</a:t>
            </a:r>
          </a:p>
          <a:p>
            <a:r>
              <a:rPr lang="en-GB" dirty="0"/>
              <a:t>Public Heath monitoring situations and early warning systems </a:t>
            </a:r>
          </a:p>
          <a:p>
            <a:r>
              <a:rPr lang="en-GB" dirty="0"/>
              <a:t>Expensive as treating is cheaper than testing </a:t>
            </a:r>
          </a:p>
          <a:p>
            <a:r>
              <a:rPr lang="en-GB" dirty="0"/>
              <a:t>Although uncommon, Legionnaires' disease continues to cause disease outbreaks of public health significance, </a:t>
            </a:r>
          </a:p>
          <a:p>
            <a:r>
              <a:rPr lang="en-GB" dirty="0"/>
              <a:t>Must be vaccinated first</a:t>
            </a:r>
          </a:p>
          <a:p>
            <a:r>
              <a:rPr lang="en-GB" dirty="0"/>
              <a:t>Pressure to treat early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150AEA-8068-4BDF-B9E6-4D0E5CF021C7}"/>
              </a:ext>
            </a:extLst>
          </p:cNvPr>
          <p:cNvSpPr txBox="1"/>
          <p:nvPr/>
        </p:nvSpPr>
        <p:spPr>
          <a:xfrm>
            <a:off x="10202779" y="6112042"/>
            <a:ext cx="15159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(HSE, 2018)</a:t>
            </a:r>
          </a:p>
          <a:p>
            <a:r>
              <a:rPr lang="en-GB" sz="1400" dirty="0"/>
              <a:t>(WHO,2017)</a:t>
            </a:r>
          </a:p>
        </p:txBody>
      </p:sp>
    </p:spTree>
    <p:extLst>
      <p:ext uri="{BB962C8B-B14F-4D97-AF65-F5344CB8AC3E}">
        <p14:creationId xmlns:p14="http://schemas.microsoft.com/office/powerpoint/2010/main" val="40201066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F2AE-CE73-43F5-8A56-2E84F73F7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13A21-3847-49E7-A714-60EC4D75C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Uncommon however often fatal</a:t>
            </a:r>
          </a:p>
          <a:p>
            <a:r>
              <a:rPr lang="en-GB" dirty="0"/>
              <a:t>Categorised as community, travel or hospital acquired based on the type of exposure.</a:t>
            </a:r>
          </a:p>
          <a:p>
            <a:r>
              <a:rPr lang="en-GB" dirty="0"/>
              <a:t>Clean and monitored water environments prevent outbreaks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4CD3F1-D498-4F9E-86D2-F40417B81158}"/>
              </a:ext>
            </a:extLst>
          </p:cNvPr>
          <p:cNvSpPr txBox="1"/>
          <p:nvPr/>
        </p:nvSpPr>
        <p:spPr>
          <a:xfrm>
            <a:off x="9613232" y="5859379"/>
            <a:ext cx="21416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(HSE, 2018)</a:t>
            </a:r>
          </a:p>
          <a:p>
            <a:r>
              <a:rPr lang="en-GB" sz="1400" dirty="0"/>
              <a:t>(</a:t>
            </a:r>
            <a:r>
              <a:rPr lang="en-GB" sz="1400" dirty="0" err="1"/>
              <a:t>Medicinenet</a:t>
            </a:r>
            <a:r>
              <a:rPr lang="en-GB" sz="1400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0592433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616407-3E4D-4469-BDAF-3837EBF9FDA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close up of a logo&#10;&#10;Description generated with high confidence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84" b="147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B3FCE7A-AE04-41FF-863D-585E1DF80708}"/>
              </a:ext>
            </a:extLst>
          </p:cNvPr>
          <p:cNvSpPr txBox="1"/>
          <p:nvPr/>
        </p:nvSpPr>
        <p:spPr>
          <a:xfrm>
            <a:off x="10262938" y="6488668"/>
            <a:ext cx="2731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(Googleimages,2018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990113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358887"/>
            <a:ext cx="9539550" cy="4267200"/>
          </a:xfrm>
        </p:spPr>
        <p:txBody>
          <a:bodyPr>
            <a:normAutofit/>
          </a:bodyPr>
          <a:lstStyle/>
          <a:p>
            <a:r>
              <a:rPr lang="en-GB" sz="1300" dirty="0"/>
              <a:t>British Lung Disease  (2018) Legionnaires’ Disease [Online]. [Accessed 1</a:t>
            </a:r>
            <a:r>
              <a:rPr lang="en-GB" sz="1300" baseline="30000" dirty="0"/>
              <a:t>st</a:t>
            </a:r>
            <a:r>
              <a:rPr lang="en-GB" sz="1300" dirty="0"/>
              <a:t> February 2018] From: https://www.blf.org.uk/support-for-you/legionnaires-disease</a:t>
            </a:r>
          </a:p>
          <a:p>
            <a:r>
              <a:rPr lang="en-GB" sz="1300" dirty="0"/>
              <a:t>CDC 24/7:Saving </a:t>
            </a:r>
            <a:r>
              <a:rPr lang="en-GB" sz="1300" dirty="0" err="1"/>
              <a:t>Lives,Protecting</a:t>
            </a:r>
            <a:r>
              <a:rPr lang="en-GB" sz="1300" dirty="0"/>
              <a:t> </a:t>
            </a:r>
            <a:r>
              <a:rPr lang="en-GB" sz="1300" dirty="0" err="1"/>
              <a:t>People.</a:t>
            </a:r>
            <a:r>
              <a:rPr lang="en-GB" sz="1300" i="1" dirty="0" err="1"/>
              <a:t>U.S</a:t>
            </a:r>
            <a:r>
              <a:rPr lang="en-GB" sz="1300" i="1" dirty="0"/>
              <a:t>. Department of Health &amp; Human Services (2018) </a:t>
            </a:r>
            <a:r>
              <a:rPr lang="en-GB" sz="1300" dirty="0"/>
              <a:t> </a:t>
            </a:r>
            <a:r>
              <a:rPr lang="en-GB" sz="1300" i="1" dirty="0"/>
              <a:t>Legionella</a:t>
            </a:r>
            <a:r>
              <a:rPr lang="en-GB" sz="1300" dirty="0"/>
              <a:t> (Legionnaires' Disease and Pontiac Fever)  [Online]. [Accessed February 12 2018] From : https://www.cdc.gov/legionella/surv-reporting.html</a:t>
            </a:r>
          </a:p>
          <a:p>
            <a:r>
              <a:rPr lang="en-GB" sz="1300" dirty="0"/>
              <a:t>NHS (2018) Legionnaires’ disease. NHS [Online].[Accessed on February 5 2018] From: https://www.nhs.uk/conditions/legionnaires-disease/</a:t>
            </a:r>
          </a:p>
          <a:p>
            <a:r>
              <a:rPr lang="en-GB" sz="1300" dirty="0"/>
              <a:t>Merriam-Webster. Medical dictionary (2018) Communicable diseases. Merriam-Webster [Online]. [Accessed on February 9 2018] From: https://www.merriam-webster.com/medical/communicable%20disease</a:t>
            </a:r>
          </a:p>
          <a:p>
            <a:r>
              <a:rPr lang="en-GB" sz="1400" dirty="0"/>
              <a:t>IOT Records (2017) What is legionnaires Disease, Legionnaires Causes, Legionnaires symptoms, Legionnaires Precautions [Online]. [Accessed 25</a:t>
            </a:r>
            <a:r>
              <a:rPr lang="en-GB" sz="1400" baseline="30000" dirty="0"/>
              <a:t>th</a:t>
            </a:r>
            <a:r>
              <a:rPr lang="en-GB" sz="1400" dirty="0"/>
              <a:t> February 2018] From: </a:t>
            </a:r>
            <a:r>
              <a:rPr lang="en-GB" sz="1300" dirty="0"/>
              <a:t>http://www.iot-records.com/2017/11/Legionnaires-disease-Causes-Symptoms-Precautions.html</a:t>
            </a:r>
          </a:p>
          <a:p>
            <a:r>
              <a:rPr lang="en-GB" sz="1300" dirty="0" err="1"/>
              <a:t>Beaute</a:t>
            </a:r>
            <a:r>
              <a:rPr lang="en-GB" sz="1300" dirty="0"/>
              <a:t>, J. </a:t>
            </a:r>
            <a:r>
              <a:rPr lang="en-GB" sz="1300" dirty="0" err="1"/>
              <a:t>Robesyn</a:t>
            </a:r>
            <a:r>
              <a:rPr lang="en-GB" sz="1300" dirty="0"/>
              <a:t>, E. Birgitta de Jong. (2013) Legionnaires' disease in Europe: all quiet on the eastern front? European Respiratory Journal 2013 42: 1454-1458; DOI: 10.1183/09031936.00089113[Online]. [Accessed 1</a:t>
            </a:r>
            <a:r>
              <a:rPr lang="en-GB" sz="1300" baseline="30000" dirty="0"/>
              <a:t>st</a:t>
            </a:r>
            <a:r>
              <a:rPr lang="en-GB" sz="1300" dirty="0"/>
              <a:t> February 2018] From:  https://www.ncbi.nlm.nih.gov/pubmed/24293418</a:t>
            </a:r>
          </a:p>
          <a:p>
            <a:r>
              <a:rPr lang="en-GB" sz="1300" dirty="0" err="1"/>
              <a:t>Enviroflo</a:t>
            </a:r>
            <a:r>
              <a:rPr lang="en-GB" sz="1300" dirty="0"/>
              <a:t> (2017) Stroke-on-Trent Outbreak [Online]. [Available 1stMarch 2018] From: http://enviroflo.co.uk/archives/716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1546993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2BF46-C0FE-4CCC-B333-BBA068EB8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6E53C-87EC-4D6D-ACC1-6828590CAA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823804"/>
          </a:xfrm>
        </p:spPr>
        <p:txBody>
          <a:bodyPr>
            <a:normAutofit fontScale="92500" lnSpcReduction="10000"/>
          </a:bodyPr>
          <a:lstStyle/>
          <a:p>
            <a:r>
              <a:rPr lang="en-GB" sz="1300" dirty="0"/>
              <a:t>Public Health England (2017) Legionnaires disease in residents of England and Wales : 2016[Online]. [</a:t>
            </a:r>
            <a:r>
              <a:rPr lang="en-GB" sz="1300" dirty="0" err="1"/>
              <a:t>Acsessed</a:t>
            </a:r>
            <a:r>
              <a:rPr lang="en-GB" sz="1300" dirty="0"/>
              <a:t> 21</a:t>
            </a:r>
            <a:r>
              <a:rPr lang="en-GB" sz="1300" baseline="30000" dirty="0"/>
              <a:t>st</a:t>
            </a:r>
            <a:r>
              <a:rPr lang="en-GB" sz="1300" dirty="0"/>
              <a:t> February 2018] From: https://www.gov.uk/government/statistics/legionnaires-disease-in-england-and-wales-2016</a:t>
            </a:r>
          </a:p>
          <a:p>
            <a:r>
              <a:rPr lang="en-GB" sz="1300" dirty="0"/>
              <a:t> Public Health Wales (2016) Legionnaires Disease [Online]. [Accessed 4</a:t>
            </a:r>
            <a:r>
              <a:rPr lang="en-GB" sz="1300" baseline="30000" dirty="0"/>
              <a:t>th</a:t>
            </a:r>
            <a:r>
              <a:rPr lang="en-GB" sz="1300" dirty="0"/>
              <a:t> March] From: https://www.wales.nhs.uk/sites3/page.cfm?orgid=457&amp;pid=49086</a:t>
            </a:r>
          </a:p>
          <a:p>
            <a:r>
              <a:rPr lang="en-GB" sz="1300" dirty="0" err="1"/>
              <a:t>Eurpoeon</a:t>
            </a:r>
            <a:r>
              <a:rPr lang="en-GB" sz="1300" dirty="0"/>
              <a:t>  centre for Disease Prevention and Control (ECDPC) (2018) legionnaires disease outbreak investigation toolbox [Online]. [Accessed 5</a:t>
            </a:r>
            <a:r>
              <a:rPr lang="en-GB" sz="1300" baseline="30000" dirty="0"/>
              <a:t>th</a:t>
            </a:r>
            <a:r>
              <a:rPr lang="en-GB" sz="1300" dirty="0"/>
              <a:t> February] From: https://legionnaires.ecdc.europa.eu/</a:t>
            </a:r>
          </a:p>
          <a:p>
            <a:r>
              <a:rPr lang="en-GB" sz="1300" dirty="0"/>
              <a:t>Department of Preventive Medicine, Yonsei University College of Medicine, Seoul, Korea.US National Library of Medicine National Institutes of Health (2013)Non communicable diseases. [Online]. [Accessed March 5 2018] From: https://www.ncbi.nlm.nih.gov/pubmed/23946874</a:t>
            </a:r>
          </a:p>
          <a:p>
            <a:r>
              <a:rPr lang="en-GB" sz="1300" dirty="0"/>
              <a:t>Public Health Wales. (2011) The South Wales “Heads of the Valleys” Legionnaires Disease Outbreak 2010. Report of the Outbreak Control Team</a:t>
            </a:r>
          </a:p>
          <a:p>
            <a:r>
              <a:rPr lang="en-GB" sz="1300" dirty="0"/>
              <a:t>Phin, N., Parry-Ford, F., Harrison, T., Stagg, H, R., and Zang, N. (2014) Epidemiology and clinical management of legionnaires’ disease. The Lancet Infectious Diseases; London; 14: 10. 1011-21</a:t>
            </a:r>
          </a:p>
          <a:p>
            <a:r>
              <a:rPr lang="en-GB" sz="1300" dirty="0"/>
              <a:t>Fitzhenry, R., Weiss, D., </a:t>
            </a:r>
            <a:r>
              <a:rPr lang="en-GB" sz="1300" dirty="0" err="1"/>
              <a:t>Cimini</a:t>
            </a:r>
            <a:r>
              <a:rPr lang="en-GB" sz="1300" dirty="0"/>
              <a:t>, D., </a:t>
            </a:r>
            <a:r>
              <a:rPr lang="en-GB" sz="1300" dirty="0" err="1"/>
              <a:t>Balter</a:t>
            </a:r>
            <a:r>
              <a:rPr lang="en-GB" sz="1300" dirty="0"/>
              <a:t>, S., Boyd, C., Alleyne, L., and Varma, J. K. (2017). Legionnaires’ Disease Outbreaks and Cooling Towers, New York City, New York, USA. </a:t>
            </a:r>
            <a:r>
              <a:rPr lang="en-GB" sz="1300" i="1" dirty="0"/>
              <a:t>Emerging Infectious Diseases</a:t>
            </a:r>
            <a:r>
              <a:rPr lang="en-GB" sz="1300" dirty="0"/>
              <a:t>, </a:t>
            </a:r>
            <a:r>
              <a:rPr lang="en-GB" sz="1300" i="1" dirty="0"/>
              <a:t>23</a:t>
            </a:r>
            <a:r>
              <a:rPr lang="en-GB" sz="1300" dirty="0"/>
              <a:t>(11), 1776. https://dx.doi.org/10.3201/eid2311.161584.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1431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E71B7-8B5D-4FC0-B2C1-0515EAEFE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79F7A-35A7-4C20-A4CE-90C5772E3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499"/>
            <a:ext cx="9192204" cy="3869489"/>
          </a:xfrm>
        </p:spPr>
        <p:txBody>
          <a:bodyPr>
            <a:normAutofit fontScale="92500" lnSpcReduction="10000"/>
          </a:bodyPr>
          <a:lstStyle/>
          <a:p>
            <a:r>
              <a:rPr lang="en-GB" sz="1200" dirty="0" err="1"/>
              <a:t>Azmat,G</a:t>
            </a:r>
            <a:r>
              <a:rPr lang="en-GB" sz="1200" dirty="0"/>
              <a:t> and </a:t>
            </a:r>
            <a:r>
              <a:rPr lang="en-GB" sz="1200" dirty="0" err="1"/>
              <a:t>Siopse</a:t>
            </a:r>
            <a:r>
              <a:rPr lang="en-GB" sz="1200" dirty="0"/>
              <a:t> </a:t>
            </a:r>
            <a:r>
              <a:rPr lang="en-GB" sz="1200" dirty="0" err="1"/>
              <a:t>Vakataki</a:t>
            </a:r>
            <a:r>
              <a:rPr lang="en-GB" sz="1200" dirty="0"/>
              <a:t>, O. The Journal of developing areas. (2018) Population, Health and Growth. Nashville. 52:3. 169-181. [Online]. [Accessed February 21 2018] From : https://search-proquest -com.ezproxy.uwtsd.ac.uk/central/docview/1963329935/4DA1BDC3B935460CPQ/1?accountid=130472</a:t>
            </a:r>
          </a:p>
          <a:p>
            <a:r>
              <a:rPr lang="en-GB" sz="1200" dirty="0"/>
              <a:t>https://www.google.co.uk/search?q=unrhyw+cwestiynau+pictures&amp;rlz=1T4FTSG_enGB487GB490&amp;source=lnms&amp;tbm=isch&amp;sa=X&amp;ved=0ahUKEwjWsoSbyufZAhXLBsAKHVYCAd4Q_AUICigB&amp;biw=1093&amp;bih=492#imgrc=eVMzk_zqIEmXYM:&amp;spf=1520885025501</a:t>
            </a:r>
          </a:p>
          <a:p>
            <a:r>
              <a:rPr lang="en-GB" sz="1200" dirty="0"/>
              <a:t>Public Health England (2016) Legionnaires’ Disease in England and Wales [Online]. [Accessed 27</a:t>
            </a:r>
            <a:r>
              <a:rPr lang="en-GB" sz="1200" baseline="30000" dirty="0"/>
              <a:t>th</a:t>
            </a:r>
            <a:r>
              <a:rPr lang="en-GB" sz="1200" dirty="0"/>
              <a:t> February 2018] From: https://www.gov.uk/government/uploads/system/uploads/attachment_data/file/562685/LD_annual_report_2015__final_.pdf</a:t>
            </a:r>
          </a:p>
          <a:p>
            <a:r>
              <a:rPr lang="en-GB" sz="1200" dirty="0"/>
              <a:t>Health and Safety Executive (2018) Managing legionella in hot and cold water systems [Online[. [Accessed 3</a:t>
            </a:r>
            <a:r>
              <a:rPr lang="en-GB" sz="1200" baseline="30000" dirty="0"/>
              <a:t>rd</a:t>
            </a:r>
            <a:r>
              <a:rPr lang="en-GB" sz="1200" dirty="0"/>
              <a:t> March 2018]. From: http://www.hse.gov.uk/healthservices/legionella.htm</a:t>
            </a:r>
          </a:p>
          <a:p>
            <a:r>
              <a:rPr lang="en-GB" sz="1200" dirty="0"/>
              <a:t>WorldHealthOrganisation. (2018) Infectious diseases  [Online]. [Accessed 3</a:t>
            </a:r>
            <a:r>
              <a:rPr lang="en-GB" sz="1200" baseline="30000" dirty="0"/>
              <a:t>rd</a:t>
            </a:r>
            <a:r>
              <a:rPr lang="en-GB" sz="1200" dirty="0"/>
              <a:t> March 2018] From: http://www.who.int/topics/infectious_diseases/en/ </a:t>
            </a:r>
          </a:p>
          <a:p>
            <a:r>
              <a:rPr lang="en-GB" sz="1200" dirty="0"/>
              <a:t>World Health Organisation (2018) </a:t>
            </a:r>
            <a:r>
              <a:rPr lang="en-GB" sz="1200" dirty="0" err="1"/>
              <a:t>Legionellosis</a:t>
            </a:r>
            <a:r>
              <a:rPr lang="en-GB" sz="1200" dirty="0"/>
              <a:t> [Online]. [Accessed 10</a:t>
            </a:r>
            <a:r>
              <a:rPr lang="en-GB" sz="1200" baseline="30000" dirty="0"/>
              <a:t>th</a:t>
            </a:r>
            <a:r>
              <a:rPr lang="en-GB" sz="1200" dirty="0"/>
              <a:t> February 2018] From: http://www.who.int/mediacentre/factsheets/fs285/en/</a:t>
            </a:r>
          </a:p>
          <a:p>
            <a:r>
              <a:rPr lang="en-GB" sz="1100" dirty="0"/>
              <a:t>Legionnella.org (2018) </a:t>
            </a:r>
            <a:r>
              <a:rPr lang="en-GB" sz="1100" dirty="0" err="1"/>
              <a:t>Legionnella</a:t>
            </a:r>
            <a:r>
              <a:rPr lang="en-GB" sz="1100" dirty="0"/>
              <a:t> Bacteria [Online]. [Accessed 21</a:t>
            </a:r>
            <a:r>
              <a:rPr lang="en-GB" sz="1100" baseline="30000" dirty="0"/>
              <a:t>st</a:t>
            </a:r>
            <a:r>
              <a:rPr lang="en-GB" sz="1100" dirty="0"/>
              <a:t> February 2018] From: http://legionella.org/about-the-disease/what-is-legionnaires-disease/treatment/</a:t>
            </a:r>
          </a:p>
          <a:p>
            <a:r>
              <a:rPr lang="en-GB" sz="1100" dirty="0" err="1"/>
              <a:t>MedicineNet</a:t>
            </a:r>
            <a:r>
              <a:rPr lang="en-GB" sz="1100" dirty="0"/>
              <a:t> (2018) Legionnaires Disease and Pontiac </a:t>
            </a:r>
            <a:r>
              <a:rPr lang="en-GB" sz="1100" dirty="0" err="1"/>
              <a:t>Feveer</a:t>
            </a:r>
            <a:r>
              <a:rPr lang="en-GB" sz="1100" dirty="0"/>
              <a:t>.[Online]. [accessed 8</a:t>
            </a:r>
            <a:r>
              <a:rPr lang="en-GB" sz="1100" baseline="30000" dirty="0"/>
              <a:t>th</a:t>
            </a:r>
            <a:r>
              <a:rPr lang="en-GB" sz="1100" dirty="0"/>
              <a:t> March 2018] From: https://www.medicinenet.com/legionnaire_disease_and_pontiac_fever/article.htm#legionnaires#39_disease_and_pontiac_fever_legionellosis_facts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57570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1578</TotalTime>
  <Words>1831</Words>
  <Application>Microsoft Office PowerPoint</Application>
  <PresentationFormat>Widescreen</PresentationFormat>
  <Paragraphs>156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Century Gothic</vt:lpstr>
      <vt:lpstr>Times New Roman</vt:lpstr>
      <vt:lpstr>Wingdings</vt:lpstr>
      <vt:lpstr>Wingdings 3</vt:lpstr>
      <vt:lpstr>Ion Boardroom</vt:lpstr>
      <vt:lpstr>Communicable Disease </vt:lpstr>
      <vt:lpstr>Introduction </vt:lpstr>
      <vt:lpstr>What is a communicable disease</vt:lpstr>
      <vt:lpstr>Legionnaires Disease</vt:lpstr>
      <vt:lpstr>Legionellosis</vt:lpstr>
      <vt:lpstr>PowerPoint Presentation</vt:lpstr>
      <vt:lpstr>How is Legionnaires contracted?</vt:lpstr>
      <vt:lpstr>Incidence &amp; Prevalence of Disease</vt:lpstr>
      <vt:lpstr>Incidence &amp; Prevelance </vt:lpstr>
      <vt:lpstr>Signs &amp; Symptoms</vt:lpstr>
      <vt:lpstr>Treatments &amp; Vaccination</vt:lpstr>
      <vt:lpstr>Preventative methods?</vt:lpstr>
      <vt:lpstr>Trends</vt:lpstr>
      <vt:lpstr>Impact on society?</vt:lpstr>
      <vt:lpstr>Impact on Health &amp; Social Care Services?</vt:lpstr>
      <vt:lpstr>Conclusion</vt:lpstr>
      <vt:lpstr>PowerPoint Presentation</vt:lpstr>
      <vt:lpstr>References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Communicable Disease</dc:title>
  <dc:creator>Catrin Boulton (1602533)</dc:creator>
  <cp:lastModifiedBy>catrin Boulton</cp:lastModifiedBy>
  <cp:revision>179</cp:revision>
  <dcterms:created xsi:type="dcterms:W3CDTF">2018-02-09T13:34:28Z</dcterms:created>
  <dcterms:modified xsi:type="dcterms:W3CDTF">2018-03-12T22:18:11Z</dcterms:modified>
</cp:coreProperties>
</file>