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30"/>
  </p:notesMasterIdLst>
  <p:sldIdLst>
    <p:sldId id="256" r:id="rId2"/>
    <p:sldId id="445" r:id="rId3"/>
    <p:sldId id="446" r:id="rId4"/>
    <p:sldId id="448" r:id="rId5"/>
    <p:sldId id="449" r:id="rId6"/>
    <p:sldId id="450" r:id="rId7"/>
    <p:sldId id="451" r:id="rId8"/>
    <p:sldId id="452" r:id="rId9"/>
    <p:sldId id="453" r:id="rId10"/>
    <p:sldId id="454" r:id="rId11"/>
    <p:sldId id="455" r:id="rId12"/>
    <p:sldId id="456" r:id="rId13"/>
    <p:sldId id="457" r:id="rId14"/>
    <p:sldId id="458" r:id="rId15"/>
    <p:sldId id="459" r:id="rId16"/>
    <p:sldId id="460" r:id="rId17"/>
    <p:sldId id="461" r:id="rId18"/>
    <p:sldId id="462" r:id="rId19"/>
    <p:sldId id="463" r:id="rId20"/>
    <p:sldId id="464" r:id="rId21"/>
    <p:sldId id="465" r:id="rId22"/>
    <p:sldId id="466" r:id="rId23"/>
    <p:sldId id="467" r:id="rId24"/>
    <p:sldId id="468" r:id="rId25"/>
    <p:sldId id="470" r:id="rId26"/>
    <p:sldId id="471" r:id="rId27"/>
    <p:sldId id="387" r:id="rId28"/>
    <p:sldId id="415" r:id="rId2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6192" autoAdjust="0"/>
  </p:normalViewPr>
  <p:slideViewPr>
    <p:cSldViewPr snapToGrid="0" snapToObjects="1">
      <p:cViewPr varScale="1">
        <p:scale>
          <a:sx n="114" d="100"/>
          <a:sy n="114" d="100"/>
        </p:scale>
        <p:origin x="330"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213283D5-354B-45B4-8791-ADFABAEFFA5B}"/>
    <pc:docChg chg="modSld">
      <pc:chgData name="Munyaradzi Nicholas Murira" userId="6ab3fae5-94bd-47ef-9f25-6c1f645127cf" providerId="ADAL" clId="{213283D5-354B-45B4-8791-ADFABAEFFA5B}" dt="2023-11-28T06:27:47.755" v="3" actId="20577"/>
      <pc:docMkLst>
        <pc:docMk/>
      </pc:docMkLst>
      <pc:sldChg chg="modSp mod">
        <pc:chgData name="Munyaradzi Nicholas Murira" userId="6ab3fae5-94bd-47ef-9f25-6c1f645127cf" providerId="ADAL" clId="{213283D5-354B-45B4-8791-ADFABAEFFA5B}" dt="2023-11-28T06:27:47.755" v="3" actId="20577"/>
        <pc:sldMkLst>
          <pc:docMk/>
          <pc:sldMk cId="660449210" sldId="256"/>
        </pc:sldMkLst>
        <pc:spChg chg="mod">
          <ac:chgData name="Munyaradzi Nicholas Murira" userId="6ab3fae5-94bd-47ef-9f25-6c1f645127cf" providerId="ADAL" clId="{213283D5-354B-45B4-8791-ADFABAEFFA5B}" dt="2023-11-28T06:27:47.755" v="3" actId="20577"/>
          <ac:spMkLst>
            <pc:docMk/>
            <pc:sldMk cId="660449210" sldId="256"/>
            <ac:spMk id="3" creationId="{00000000-0000-0000-0000-000000000000}"/>
          </ac:spMkLst>
        </pc:spChg>
        <pc:spChg chg="mod">
          <ac:chgData name="Munyaradzi Nicholas Murira" userId="6ab3fae5-94bd-47ef-9f25-6c1f645127cf" providerId="ADAL" clId="{213283D5-354B-45B4-8791-ADFABAEFFA5B}" dt="2023-11-28T06:27:44.328" v="0" actId="6549"/>
          <ac:spMkLst>
            <pc:docMk/>
            <pc:sldMk cId="660449210" sldId="256"/>
            <ac:spMk id="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11/28/2023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In theory there is no difference between theory and practice, but in practice thee is.  ~ATTRIBUTED TO MULTIPLE SOURCES, INCLUDING YOGI BERRA AND JAN L.A. VAN DE SNEPSHEUT~</a:t>
            </a:r>
            <a:endParaRPr lang="en-GB" i="1"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Each problem that I </a:t>
            </a:r>
            <a:r>
              <a:rPr lang="en-GB" dirty="0" err="1"/>
              <a:t>I</a:t>
            </a:r>
            <a:r>
              <a:rPr lang="en-GB" dirty="0"/>
              <a:t> solved became a rule</a:t>
            </a:r>
            <a:r>
              <a:rPr lang="en-GB" baseline="0" dirty="0"/>
              <a:t> which served afterwards to solve other problems. ~RENE DESCARTES~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3B4D3C9-4CE4-4BA6-9D99-64B7F83C8182}" type="slidenum">
              <a:rPr lang="en-US" sz="1200" smtClean="0"/>
              <a:pPr eaLnBrk="1" hangingPunct="1"/>
              <a:t>3</a:t>
            </a:fld>
            <a:endParaRPr lang="en-US" sz="1200" dirty="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2650379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07BF4AF-65D5-4692-8B00-7E8C98BB96A8}" type="slidenum">
              <a:rPr lang="en-US" sz="1200" smtClean="0"/>
              <a:pPr eaLnBrk="1" hangingPunct="1"/>
              <a:t>4</a:t>
            </a:fld>
            <a:endParaRPr lang="en-US" sz="1200" dirty="0"/>
          </a:p>
        </p:txBody>
      </p:sp>
      <p:sp>
        <p:nvSpPr>
          <p:cNvPr id="97283" name="Rectangle 2"/>
          <p:cNvSpPr>
            <a:spLocks noGrp="1" noRot="1" noChangeAspect="1" noChangeArrowheads="1" noTextEdit="1"/>
          </p:cNvSpPr>
          <p:nvPr>
            <p:ph type="sldImg"/>
          </p:nvPr>
        </p:nvSpPr>
        <p:spPr>
          <a:ln/>
        </p:spPr>
      </p:sp>
      <p:sp>
        <p:nvSpPr>
          <p:cNvPr id="972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Hiring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From an information security perspective, the hiring of employees is laden with potential security pitfalls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CISO, in cooperation with the CIO and relevant information security managers, should establish a dialogue with HR personnel so that InfoSec considerations become part of the hiring process</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Job Descriptions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Integrating InfoSec into the hiring process begins with reviewing and updating job descriptions to include InfoSec responsibilities and screen for unwanted disclosures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that provide complete job descriptions when advertising open positions should omit the elements of the job description that describe access privileges or the type and sensitivity of information to which the position would have access</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Interviews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general, information security should advise human resources to limit the information provided to the candidates on the access rights of the position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an interview includes a site visit, the tour should avoid secure and restricted sites, because the visitor could observe enough information about the operations or information security functions to represent a potential threat to the organization</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Background Checks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background check should be conducted before the organization extends an offer to any candidate, regardless of job level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Common types include:</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Identity</a:t>
            </a: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Education and credential</a:t>
            </a: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Previous employment verification</a:t>
            </a: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References</a:t>
            </a: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Worker’s compensation history</a:t>
            </a: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Motor vehicle records</a:t>
            </a: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Drug history</a:t>
            </a: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Medical history</a:t>
            </a: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Credit history</a:t>
            </a: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Civil court history</a:t>
            </a: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Criminal court history</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Contracts and Employment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a candidate has accepted a job offer, the employment contract becomes an important security instrument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Job candidates can be offered “employment contingent upon agreement,” whereby they are not offered a position unless they agree to the binding organizational policies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New employees should receive, as part of their orientation, an extensive information security briefing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should conduct periodic security awareness and training activities to keep security at the forefront of employees’ minds and minimize employee mistakes</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Security Expectations in the Performance Evaluation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 heighten information security awareness and change workplace behavior, organizations should incorporate information security components into employee performance evaluations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Employees pay close attention to job performance evaluations, and including information security tasks in them will motivate employees to take more care when performing these tasks </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Termination Issues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an employee leaves an organization, the following tasks must be performed: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former employee’s access to the organization’s systems must be disabled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former employee must return all removable media, technology, and data</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former employee’s hard drives must be secured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File cabinet locks must be changed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Office door locks must be changed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former employee’s keycard access must be revoked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former employee’s personal effects must be removed from the premises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former employee should be escorted from the premises, once keys, keycards, and other business property have been turned over</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addition to performing these tasks, many organizations conduct an exit interview to remind the employee of any contractual obligations, such as nondisclosure agreements, and to obtain feedback on the employee’s tenure in the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Two methods for handling employee </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outprocessing</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depending on the employee’s reasons for leaving, are hostile and friendly departures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Hostile departure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cuts off all logical and keycard access, before the employee is terminated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employee reports for work, is escorted into the supervisor’s office and then escorted to his or her office, cubicle, or personal area to collect personal effects under supervision, or informed their personal property will be sent to them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employee is asked to surrender all keys, keycards, and other organizational identification and access devices, PDAs, pagers, cell phones, and all remaining company property, and is then escorted from the building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Friendly departure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employee may have tendered notice well in advance of the actual departure date, which can make it much more difficult for security to maintain positive control over the employee’s access and information usage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Employee accounts are usually allowed to continue, with a new expiration date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employee can come and go at will and usually collects any belongings and leaves without escort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employee is asked to drop off all organizational property before departing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either circumstance, the offices and information used by departing employees must be inventoried, their files stored or destroyed, and all property returned to organizational stores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possible that departing employees have collected and taken home information or assets that could be valuable in their future jobs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Only by scrutinizing system logs during the transition period and after the employee has departed, and sorting out authorized actions from system misuse or information theft, can the organization determine whether a breach of policy or a loss of information has occurred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either circumstance, the offices and information used by departing employees must be inventoried, their files stored or destroyed, and all property returned to organizational stores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possible that departing employees have collected and taken home information or assets that could be valuable in their future jobs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Only by scrutinizing system logs during the transition period and after the employee has departed, and sorting out authorized actions from system misuse or information theft, can the organization determine whether a breach of policy or a loss of information has occurred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Personnel Security Practices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There are various ways of monitoring and controlling employees to minimize their opportunities to misuse information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Separation of duties is used to make it difficult for an individual to violate information security and breach the confidentiality, integrity, or availability of information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Two-man control requires that two individuals review and approve each other’s work before the task is considered complete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Job rotation requires that every employee be able to perform the work of at least one other employee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If that approach is not feasible, an alternative is task rotation, in which all critical tasks can be performed by multiple individuals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 similar reasons, each employee should be required to take a mandatory vacation, of at least one week per year</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policy gives the organization a chance to perform a detailed review of everyone’s work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Finally, another important way to minimize opportunities for employee misuse information is to limit access to information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That is, employees should be able to access only the information they need, and only for the period required to perform their tasks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idea is referred to as the principle of least privilege</a:t>
            </a: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Security of Personnel and Personal Data</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are required by law to protect sensitive or personal employee information, including personally identifying facts such as employee addresses, phone numbers, Social Security numbers, medical conditions, and even names and addresses of family members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responsibility also extends to customers, patients, and anyone with whom the organization has business relationships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personnel data is, in principle, no different than other data that information security is expected to protect, certainly more regulations cover its protection </a:t>
            </a: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Security Considerations for Temporary Employees, Consultants, and Other Workers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Many individuals who are not regular employees often have access to sensitive organizational information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Relationships with individuals in this category should be carefully managed to prevent threats to information assets from materializing </a:t>
            </a: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Temporary Workers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Because temporary workers are not employed by the organization for which they’re working, they may not be subject to the contractual obligations or general policies that govern other employees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Unless specified in its contract with the organization, the temp agency may not be liable for losses caused by its workers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From a security standpoint, access to information for these individuals should be limited to what is necessary to perform their duties </a:t>
            </a: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Contract Employees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professional contractors may require access to virtually all areas of the organization to do their jobs, service contractors usually need access only to specific facilities, and they should not be allowed to wander freely in and out of buildings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Any service agreements or contracts should contain the following stipulations: The facility requires 24–48 hours’ notice of a maintenance visit; the facility requires all on-site personnel to undergo background checks; and the facility requires advance notice for cancellation or rescheduling of a maintenance visit </a:t>
            </a: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Consultants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Consultants have their own security requirements and contractual obligations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They should be handled like contract employees, with special requirements, such as information or facility access requirements, being integrated into the contract before they are given free access to the facility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Just because you pay security consultants, it doesn’t mean that protecting your information is their number one priority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Always remember to apply the principle of least privilege when working with consultants</a:t>
            </a: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Business Partners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Businesses sometimes engage in strategic alliances with other organizations to exchange information, integrate systems, or enjoy some other mutual advantage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prior business agreement must specify the levels of exposure that both organizations are willing to tolerate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particular, security and technology consultants must be prescreened, escorted, and subjected to nondisclosure agreements to protect the organization from intentional or accidental breaches of confidentiality </a:t>
            </a: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endParaRPr lang="en-US" dirty="0"/>
          </a:p>
          <a:p>
            <a:pPr eaLnBrk="1" hangingPunct="1"/>
            <a:endParaRPr lang="en-US" dirty="0"/>
          </a:p>
        </p:txBody>
      </p:sp>
    </p:spTree>
    <p:extLst>
      <p:ext uri="{BB962C8B-B14F-4D97-AF65-F5344CB8AC3E}">
        <p14:creationId xmlns:p14="http://schemas.microsoft.com/office/powerpoint/2010/main" val="36279198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Slide Image Placeholder 1"/>
          <p:cNvSpPr>
            <a:spLocks noGrp="1" noRot="1" noChangeAspect="1" noTextEdit="1"/>
          </p:cNvSpPr>
          <p:nvPr>
            <p:ph type="sldImg"/>
          </p:nvPr>
        </p:nvSpPr>
        <p:spPr>
          <a:ln/>
        </p:spPr>
      </p:sp>
      <p:sp>
        <p:nvSpPr>
          <p:cNvPr id="1105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105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AE9595F-5597-4706-9275-D7BC0DA7569F}" type="slidenum">
              <a:rPr lang="en-US" sz="1200" smtClean="0"/>
              <a:pPr eaLnBrk="1" hangingPunct="1"/>
              <a:t>6</a:t>
            </a:fld>
            <a:endParaRPr lang="en-US" sz="1200" dirty="0"/>
          </a:p>
        </p:txBody>
      </p:sp>
    </p:spTree>
    <p:extLst>
      <p:ext uri="{BB962C8B-B14F-4D97-AF65-F5344CB8AC3E}">
        <p14:creationId xmlns:p14="http://schemas.microsoft.com/office/powerpoint/2010/main" val="41375315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F97080D-2EED-438D-8264-AE6195C8EDAA}" type="slidenum">
              <a:rPr lang="en-US" altLang="en-US" sz="1200" smtClean="0"/>
              <a:pPr eaLnBrk="1" hangingPunct="1"/>
              <a:t>7</a:t>
            </a:fld>
            <a:endParaRPr lang="en-US" altLang="en-US" sz="1200" dirty="0"/>
          </a:p>
        </p:txBody>
      </p:sp>
    </p:spTree>
    <p:extLst>
      <p:ext uri="{BB962C8B-B14F-4D97-AF65-F5344CB8AC3E}">
        <p14:creationId xmlns:p14="http://schemas.microsoft.com/office/powerpoint/2010/main" val="13884781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a:ln/>
        </p:spPr>
      </p:sp>
      <p:sp>
        <p:nvSpPr>
          <p:cNvPr id="716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use three types of measurements: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Those that determine the effectiveness of the execution of InfoSec policy, most commonly issue-specific security policies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Those that determine the effectiveness and/or efficiency of the delivery of InfoSec services, whether they be managerial services, such as security training, or technical services, such as the installation of anti-virus software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Those that assess the impact of an incident or other security event on the organization or its mission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According to NIST SP 800-55 R1—Performance Measurement Guide for Information Security, the following factors must be considered during development and implementation of an information security performance management program: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Measurements must yield quantifiable information (percentages, averages, and numbers)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Data that supports the measurements needs to be readily obtainable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Only repeatable information security processes should be considered for measurement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Measurements must be useful for tracking performance and directing resources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Also according to SP 800-55 R.1, four factors are critical to the success of an information security performance program: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Strong upper level management support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Practical InfoSec policies and procedures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Quantifiable performance measurements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Results-oriented measurement analysis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an organization applies statistical and quantitative approaches of mathematical analysis to the process of measuring the activities and outcomes of the InfoSec program, it is using InfoSec metrics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some organizations, the terms metrics and measures are interchangeable. In others, the term “metrics” is used for more granular, detailed measurements, while the term “measurements” is used for aggregate, higher-level results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Before beginning the process of designing, collecting, and using measures, the CISO should be prepared to answer the following questions: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Why should these measurements be collected?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specific measurements will be collected?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How will these measurements be collected?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will these measurements be collected?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Who will collect these measurements?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Where (at what point in the function’s process) will these measurements be collected?</a:t>
            </a:r>
          </a:p>
          <a:p>
            <a:endParaRPr lang="en-US" dirty="0"/>
          </a:p>
        </p:txBody>
      </p:sp>
      <p:sp>
        <p:nvSpPr>
          <p:cNvPr id="716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D1B1715-0D52-454A-A285-2076F14564CD}" type="slidenum">
              <a:rPr lang="en-US" sz="1200" smtClean="0"/>
              <a:pPr eaLnBrk="1" hangingPunct="1"/>
              <a:t>8</a:t>
            </a:fld>
            <a:endParaRPr lang="en-US" sz="1200" dirty="0"/>
          </a:p>
        </p:txBody>
      </p:sp>
    </p:spTree>
    <p:extLst>
      <p:ext uri="{BB962C8B-B14F-4D97-AF65-F5344CB8AC3E}">
        <p14:creationId xmlns:p14="http://schemas.microsoft.com/office/powerpoint/2010/main" val="2759369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a:ln/>
        </p:spPr>
      </p:sp>
      <p:sp>
        <p:nvSpPr>
          <p:cNvPr id="778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lnSpcReduction="1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Another popular approach is that of NIST SP 800-55 R1: Performance Measurement for Information Security. This process is divided into two major activities:</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Identification and definition of the current InfoSec program</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Development and selection of specific measures to gauge the implementation, effectiveness, efficiency, and impact of the security controls</a:t>
            </a:r>
          </a:p>
          <a:p>
            <a:endParaRPr lang="en-US" dirty="0"/>
          </a:p>
        </p:txBody>
      </p:sp>
      <p:sp>
        <p:nvSpPr>
          <p:cNvPr id="778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A0034F3-1391-41A4-B3F1-5D205592AF8A}" type="slidenum">
              <a:rPr lang="en-US" sz="1200" smtClean="0"/>
              <a:pPr eaLnBrk="1" hangingPunct="1"/>
              <a:t>9</a:t>
            </a:fld>
            <a:endParaRPr lang="en-US" sz="1200" dirty="0"/>
          </a:p>
        </p:txBody>
      </p:sp>
    </p:spTree>
    <p:extLst>
      <p:ext uri="{BB962C8B-B14F-4D97-AF65-F5344CB8AC3E}">
        <p14:creationId xmlns:p14="http://schemas.microsoft.com/office/powerpoint/2010/main" val="23652218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798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798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801F7BE-E1AF-44C7-8DEF-95AAD60F8CE4}" type="slidenum">
              <a:rPr lang="en-US" sz="1200" smtClean="0"/>
              <a:pPr eaLnBrk="1" hangingPunct="1"/>
              <a:t>10</a:t>
            </a:fld>
            <a:endParaRPr lang="en-US" sz="1200" dirty="0"/>
          </a:p>
        </p:txBody>
      </p:sp>
    </p:spTree>
    <p:extLst>
      <p:ext uri="{BB962C8B-B14F-4D97-AF65-F5344CB8AC3E}">
        <p14:creationId xmlns:p14="http://schemas.microsoft.com/office/powerpoint/2010/main" val="5655310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Specifying InfoSec Measurements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of the critical tasks in the measurement process is to assess and quantify what will be measured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InfoSec planning and organizing activities may only require time estimates, you must obtain more detailed measurements when assessing the effort spent to complete production tasks and the time spent completing project tasks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Measurements collected from production statistics depend greatly on the number of systems and the number of users of those systems</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Collecting InfoSec Measurements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thought must go into the processes used for data collection and record keeping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question of what to measure is answered, the how, when, where, and who questions of metrics collection must be addressed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Designing the collection process requires thoughtful consideration of the intent of the metric along with a thorough knowledge of how production services are delivered</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Measurements Development Approach</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of the priorities in building an information security measurement program is determining whether these measures will be macro-focus or micro-focus, or some combination thereof</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Macro-focus measurements examine the performance of the overall security program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Micro-focus measurements examine the performance of an individual controller or group of controls within the information security program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is important is that the measurements are specifically tied to individual InfoSec goals and objectives</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Measurement Prioritization and Selection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Because organizations seem to manage what they measure, it is important to ensure that individual metrics are prioritized in the same manner as the processes they measure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can be achieved with a simple low-, medium-, or high-priority ranking system, or a weighted scale approach</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there are literally hundreds of measurements that could be used, only those associated with appropriate-level priority activities should be incorporated</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Establishing Performance Targets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Performance targets make it possible to define success in the security program; many InfoSec performance measurements targets are represented by a 100% target goal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Other types of performance measures, such as those used to determine relative effectiveness or efficiency or impact of information security on the organization’s goals, tend to be more subjective and require solid native and subjective reasoning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of the fundamental challenges in InfoSec performance measurement is defining effective security; in other words when is InfoSec effective?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InfoSec Performance Measurement Implementation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developed, information security performance measurements must be implemented and integrated into ongoing information security management operations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 the most part, it is insufficient to simply collect these measures once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Performance measurement is an ongoing, continuous improvement operation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NIST InfoSec Performance Measurement Implementation</a:t>
            </a:r>
          </a:p>
          <a:p>
            <a:pPr marL="457200" marR="0" lvl="0" indent="-45720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Phase 1—Prepare for data collection; identify, define, develop, and select InfoSec measures</a:t>
            </a:r>
          </a:p>
          <a:p>
            <a:pPr marL="457200" marR="0" lvl="0" indent="-45720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Phase 2—Collect data and analyze results; collect, aggregate, and consolidate metric data collection and compare measurements with targets (gap analysis)</a:t>
            </a:r>
          </a:p>
          <a:p>
            <a:pPr marL="457200" marR="0" lvl="0" indent="-45720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Phase 3—Identify corrective actions; develop a plan to serve as the roadmap for closing the gap identified in Phase 2</a:t>
            </a:r>
          </a:p>
          <a:p>
            <a:pPr marL="457200" marR="0" lvl="0" indent="-45720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Phase 4—Develop the business case</a:t>
            </a:r>
          </a:p>
          <a:p>
            <a:pPr marL="457200" marR="0" lvl="0" indent="-45720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Phase 5—Obtain resources; address the budgeting cycle for acquiring resources needed to implement remediation actions identified in Phase 3</a:t>
            </a:r>
          </a:p>
          <a:p>
            <a:pPr marL="457200" marR="0" lvl="0" indent="-45720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Phase 6—Apply corrective actions; close the gap by implementing the recommended corrective actions in the security program or in the security controls</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eaLnBrk="1" hangingPunct="1"/>
            <a:endParaRPr lang="en-US" dirty="0"/>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F97080D-2EED-438D-8264-AE6195C8EDAA}" type="slidenum">
              <a:rPr lang="en-US" altLang="en-US" sz="1200" smtClean="0"/>
              <a:pPr eaLnBrk="1" hangingPunct="1"/>
              <a:t>11</a:t>
            </a:fld>
            <a:endParaRPr lang="en-US" altLang="en-US" sz="1200" dirty="0"/>
          </a:p>
        </p:txBody>
      </p:sp>
    </p:spTree>
    <p:extLst>
      <p:ext uri="{BB962C8B-B14F-4D97-AF65-F5344CB8AC3E}">
        <p14:creationId xmlns:p14="http://schemas.microsoft.com/office/powerpoint/2010/main" val="33733651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a:ln/>
        </p:spPr>
      </p:sp>
      <p:sp>
        <p:nvSpPr>
          <p:cNvPr id="860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860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0F97D51-F532-4D01-A612-2CD2895E0898}" type="slidenum">
              <a:rPr lang="en-US" sz="1200" smtClean="0"/>
              <a:pPr eaLnBrk="1" hangingPunct="1"/>
              <a:t>12</a:t>
            </a:fld>
            <a:endParaRPr lang="en-US" sz="1200" dirty="0"/>
          </a:p>
        </p:txBody>
      </p:sp>
    </p:spTree>
    <p:extLst>
      <p:ext uri="{BB962C8B-B14F-4D97-AF65-F5344CB8AC3E}">
        <p14:creationId xmlns:p14="http://schemas.microsoft.com/office/powerpoint/2010/main" val="11361907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13</a:t>
            </a:fld>
            <a:endParaRPr lang="en-GB"/>
          </a:p>
        </p:txBody>
      </p:sp>
    </p:spTree>
    <p:extLst>
      <p:ext uri="{BB962C8B-B14F-4D97-AF65-F5344CB8AC3E}">
        <p14:creationId xmlns:p14="http://schemas.microsoft.com/office/powerpoint/2010/main" val="5175223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Slide Image Placeholder 1"/>
          <p:cNvSpPr>
            <a:spLocks noGrp="1" noRot="1" noChangeAspect="1" noTextEdit="1"/>
          </p:cNvSpPr>
          <p:nvPr>
            <p:ph type="sldImg"/>
          </p:nvPr>
        </p:nvSpPr>
        <p:spPr>
          <a:ln/>
        </p:spPr>
      </p:sp>
      <p:sp>
        <p:nvSpPr>
          <p:cNvPr id="880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880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79D048F-3A88-4824-9DA5-A0410F7A536B}" type="slidenum">
              <a:rPr lang="en-US" sz="1200" smtClean="0"/>
              <a:pPr eaLnBrk="1" hangingPunct="1"/>
              <a:t>14</a:t>
            </a:fld>
            <a:endParaRPr lang="en-US" sz="1200" dirty="0"/>
          </a:p>
        </p:txBody>
      </p:sp>
    </p:spTree>
    <p:extLst>
      <p:ext uri="{BB962C8B-B14F-4D97-AF65-F5344CB8AC3E}">
        <p14:creationId xmlns:p14="http://schemas.microsoft.com/office/powerpoint/2010/main" val="12569664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Slide Image Placeholder 1"/>
          <p:cNvSpPr>
            <a:spLocks noGrp="1" noRot="1" noChangeAspect="1" noTextEdit="1"/>
          </p:cNvSpPr>
          <p:nvPr>
            <p:ph type="sldImg"/>
          </p:nvPr>
        </p:nvSpPr>
        <p:spPr>
          <a:ln/>
        </p:spPr>
      </p:sp>
      <p:sp>
        <p:nvSpPr>
          <p:cNvPr id="921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921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E0A8FB3-B89D-4505-9D1A-E6237A507178}" type="slidenum">
              <a:rPr lang="en-US" sz="1200" smtClean="0"/>
              <a:pPr eaLnBrk="1" hangingPunct="1"/>
              <a:t>15</a:t>
            </a:fld>
            <a:endParaRPr lang="en-US" sz="1200" dirty="0"/>
          </a:p>
        </p:txBody>
      </p:sp>
    </p:spTree>
    <p:extLst>
      <p:ext uri="{BB962C8B-B14F-4D97-AF65-F5344CB8AC3E}">
        <p14:creationId xmlns:p14="http://schemas.microsoft.com/office/powerpoint/2010/main" val="22444595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p:cNvSpPr>
            <a:spLocks noGrp="1" noRot="1" noChangeAspect="1" noTextEdit="1"/>
          </p:cNvSpPr>
          <p:nvPr>
            <p:ph type="sldImg"/>
          </p:nvPr>
        </p:nvSpPr>
        <p:spPr>
          <a:ln/>
        </p:spPr>
      </p:sp>
      <p:sp>
        <p:nvSpPr>
          <p:cNvPr id="931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931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1681241-1B00-44C6-8FE0-2B08EBADC716}" type="slidenum">
              <a:rPr lang="en-US" sz="1200" smtClean="0"/>
              <a:pPr eaLnBrk="1" hangingPunct="1"/>
              <a:t>16</a:t>
            </a:fld>
            <a:endParaRPr lang="en-US" sz="1200" dirty="0"/>
          </a:p>
        </p:txBody>
      </p:sp>
    </p:spTree>
    <p:extLst>
      <p:ext uri="{BB962C8B-B14F-4D97-AF65-F5344CB8AC3E}">
        <p14:creationId xmlns:p14="http://schemas.microsoft.com/office/powerpoint/2010/main" val="16974812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583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Benchmarking can also be used as an internal tool to compare current performance against past performance and to look for trends of improvement or areas that need additional work</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information security, two categories of benchmarks are used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Standards of due care and due diligence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Recommended practices or best security practices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Best practices include a subcategory of practices—called the gold standard—that are generally regarded as “the best of the best” </a:t>
            </a:r>
          </a:p>
          <a:p>
            <a:endParaRPr lang="en-US" dirty="0"/>
          </a:p>
        </p:txBody>
      </p:sp>
      <p:sp>
        <p:nvSpPr>
          <p:cNvPr id="583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B977E23-7DAC-44C0-9F46-87E2B719C55A}" type="slidenum">
              <a:rPr lang="en-US" sz="1200" smtClean="0"/>
              <a:pPr eaLnBrk="1" hangingPunct="1"/>
              <a:t>18</a:t>
            </a:fld>
            <a:endParaRPr lang="en-US" sz="1200" dirty="0"/>
          </a:p>
        </p:txBody>
      </p:sp>
    </p:spTree>
    <p:extLst>
      <p:ext uri="{BB962C8B-B14F-4D97-AF65-F5344CB8AC3E}">
        <p14:creationId xmlns:p14="http://schemas.microsoft.com/office/powerpoint/2010/main" val="41135118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155834F-1BB1-484D-A190-16BCFD3F7424}" type="slidenum">
              <a:rPr lang="en-US" sz="1200" smtClean="0"/>
              <a:pPr eaLnBrk="1" hangingPunct="1"/>
              <a:t>19</a:t>
            </a:fld>
            <a:endParaRPr lang="en-US" sz="1200" dirty="0"/>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0881112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BBB9996-7B58-473C-A121-6E29818CBC4A}" type="slidenum">
              <a:rPr lang="en-US" sz="1200" smtClean="0"/>
              <a:pPr eaLnBrk="1" hangingPunct="1"/>
              <a:t>20</a:t>
            </a:fld>
            <a:endParaRPr lang="en-US" sz="1200" dirty="0"/>
          </a:p>
        </p:txBody>
      </p:sp>
      <p:sp>
        <p:nvSpPr>
          <p:cNvPr id="61443" name="Rectangle 2"/>
          <p:cNvSpPr>
            <a:spLocks noGrp="1" noRot="1" noChangeAspect="1" noChangeArrowheads="1" noTextEdit="1"/>
          </p:cNvSpPr>
          <p:nvPr>
            <p:ph type="sldImg"/>
          </p:nvPr>
        </p:nvSpPr>
        <p:spPr>
          <a:ln/>
        </p:spPr>
      </p:sp>
      <p:sp>
        <p:nvSpPr>
          <p:cNvPr id="614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Recommended Security Practices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efforts that seek to provide a superior level of performance in the protection of information are called recommended practices, whereas security efforts that are considered among the best in the industry are termed best security practices (BSPs), although the terms are used interchangeably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BSPs balance the need for information access with the need for adequate protection while demonstrating fiscal responsibility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Companies with best practices may not be the best in every area; they may only have established a high quality or successful security effort in one area</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Selecting Recommended Practices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Industries that are regulated by laws and standards and are subject to government or industry oversight are required to meet the regulatory or industry guidelines in their security practices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 other organizations, government and industry guidelines can serve as excellent sources of information about what is required to control InfoSec risks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choosing from among recommended practices for your organization, consider the following: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Does your organization resemble the identified target organization of the recommended practice?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Are you in a similar industry as the target?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Do you face similar challenges as the target?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 your organizational structure similar to the target?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Can your organization expend resources at the level required by the recommended practice?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 your threat environment similar to the one assumed by the recommended practice?  </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Limitations to Benchmarking and Recommended Practices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biggest barrier to benchmarking in information security is that many organizations don’t share results; a successful attack is often perceived as an organizational failure, and is kept secret, if possible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increasing number of security administrators are joining professional associations and societies like ISSA and ISACA, and sharing their stories and lessons learned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alternative to this direct dialogue is the publication of lessons learned in security journals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Another barrier to benchmarking is that no two organizations are identical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that offer products or services in the same market may differ dramatically in size, composition, management philosophy, organizational culture, technological infrastructure, and planned expenditures for security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third problem with benchmarking is that recommended practices are a moving target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Knowing what happened a few years ago, which is typical in benchmarking, does not necessarily tell you what to do next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Baselining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specific subset of benchmarking is baselining, also known as internal benchmarking, in which the organization conducts an initial assessment of current performance (known as a baseline)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InfoSec, baseline measurements of security activities and events are used to provide a basis for comparison of the organization’s current security performance against future performance</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Support for Benchmarks and Baselines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Gartner group offers 12 questions as a self-assessment for recommended security practices: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People: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Do you perform background checks on all employees with access to sensitive data, areas, or access points?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Would the average employee recognize a security issue?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Would they choose to report it?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Would they know how to report it to the right people?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Processes: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Are enterprise security policies updated on at least an annual basis, employees educated on changes, and consistently enforced?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Does your enterprise follow a patch/update management and evaluation process to prioritize and mediate new security vulnerabilities?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Are the user accounts of former employees immediately removed on termination?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Are security group representatives involved in all stages of the project life cycle for new projects?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Technology: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 every possible route to the Internet protected by a properly configured firewall?</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 sensitive data on laptops and remote systems encrypted?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Are your information assets and the systems they use regularly assessed for security exposures using a vulnerability analysis methodology?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Are systems and networks regularly reviewed for malicious software and telltales from prior attacks?</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eaLnBrk="1" hangingPunct="1"/>
            <a:endParaRPr lang="en-US" dirty="0"/>
          </a:p>
        </p:txBody>
      </p:sp>
    </p:spTree>
    <p:extLst>
      <p:ext uri="{BB962C8B-B14F-4D97-AF65-F5344CB8AC3E}">
        <p14:creationId xmlns:p14="http://schemas.microsoft.com/office/powerpoint/2010/main" val="29632864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Slide Image Placeholder 1"/>
          <p:cNvSpPr>
            <a:spLocks noGrp="1" noRot="1" noChangeAspect="1" noTextEdit="1"/>
          </p:cNvSpPr>
          <p:nvPr>
            <p:ph type="sldImg"/>
          </p:nvPr>
        </p:nvSpPr>
        <p:spPr>
          <a:ln/>
        </p:spPr>
      </p:sp>
      <p:sp>
        <p:nvSpPr>
          <p:cNvPr id="1054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054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EE26318-C6E7-47D3-8795-156F51072BEF}" type="slidenum">
              <a:rPr lang="en-US" sz="1200" smtClean="0"/>
              <a:pPr eaLnBrk="1" hangingPunct="1"/>
              <a:t>24</a:t>
            </a:fld>
            <a:endParaRPr lang="en-US" sz="1200" dirty="0"/>
          </a:p>
        </p:txBody>
      </p:sp>
    </p:spTree>
    <p:extLst>
      <p:ext uri="{BB962C8B-B14F-4D97-AF65-F5344CB8AC3E}">
        <p14:creationId xmlns:p14="http://schemas.microsoft.com/office/powerpoint/2010/main" val="18117197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Slide Image Placeholder 1"/>
          <p:cNvSpPr>
            <a:spLocks noGrp="1" noRot="1" noChangeAspect="1" noTextEdit="1"/>
          </p:cNvSpPr>
          <p:nvPr>
            <p:ph type="sldImg"/>
          </p:nvPr>
        </p:nvSpPr>
        <p:spPr>
          <a:ln/>
        </p:spPr>
      </p:sp>
      <p:sp>
        <p:nvSpPr>
          <p:cNvPr id="1054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054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EE26318-C6E7-47D3-8795-156F51072BEF}" type="slidenum">
              <a:rPr lang="en-US" sz="1200" smtClean="0"/>
              <a:pPr eaLnBrk="1" hangingPunct="1"/>
              <a:t>25</a:t>
            </a:fld>
            <a:endParaRPr lang="en-US" sz="1200" dirty="0"/>
          </a:p>
        </p:txBody>
      </p:sp>
    </p:spTree>
    <p:extLst>
      <p:ext uri="{BB962C8B-B14F-4D97-AF65-F5344CB8AC3E}">
        <p14:creationId xmlns:p14="http://schemas.microsoft.com/office/powerpoint/2010/main" val="17852274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Slide Image Placeholder 1"/>
          <p:cNvSpPr>
            <a:spLocks noGrp="1" noRot="1" noChangeAspect="1" noTextEdit="1"/>
          </p:cNvSpPr>
          <p:nvPr>
            <p:ph type="sldImg"/>
          </p:nvPr>
        </p:nvSpPr>
        <p:spPr>
          <a:ln/>
        </p:spPr>
      </p:sp>
      <p:sp>
        <p:nvSpPr>
          <p:cNvPr id="1054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054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EE26318-C6E7-47D3-8795-156F51072BEF}" type="slidenum">
              <a:rPr lang="en-US" sz="1200" smtClean="0"/>
              <a:pPr eaLnBrk="1" hangingPunct="1"/>
              <a:t>26</a:t>
            </a:fld>
            <a:endParaRPr lang="en-US" sz="1200" dirty="0"/>
          </a:p>
        </p:txBody>
      </p:sp>
    </p:spTree>
    <p:extLst>
      <p:ext uri="{BB962C8B-B14F-4D97-AF65-F5344CB8AC3E}">
        <p14:creationId xmlns:p14="http://schemas.microsoft.com/office/powerpoint/2010/main" val="31781406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27</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28</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11/28/2023</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8.xml"/><Relationship Id="rId4" Type="http://schemas.openxmlformats.org/officeDocument/2006/relationships/image" Target="../media/image7.jpeg"/></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9900" y="1276539"/>
            <a:ext cx="8204200" cy="2534971"/>
          </a:xfrm>
        </p:spPr>
        <p:txBody>
          <a:bodyPr/>
          <a:lstStyle/>
          <a:p>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Security Management Practices</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Data Security</a:t>
            </a:r>
          </a:p>
        </p:txBody>
      </p:sp>
      <p:sp>
        <p:nvSpPr>
          <p:cNvPr id="3" name="TextBox 2"/>
          <p:cNvSpPr txBox="1"/>
          <p:nvPr/>
        </p:nvSpPr>
        <p:spPr>
          <a:xfrm>
            <a:off x="3685475" y="4014259"/>
            <a:ext cx="1728358" cy="523220"/>
          </a:xfrm>
          <a:prstGeom prst="rect">
            <a:avLst/>
          </a:prstGeom>
          <a:noFill/>
        </p:spPr>
        <p:txBody>
          <a:bodyPr wrap="none" rtlCol="0">
            <a:spAutoFit/>
          </a:bodyPr>
          <a:lstStyle/>
          <a:p>
            <a:r>
              <a:rPr lang="en-US" sz="2800" dirty="0">
                <a:solidFill>
                  <a:schemeClr val="accent2">
                    <a:lumMod val="60000"/>
                    <a:lumOff val="40000"/>
                  </a:schemeClr>
                </a:solidFill>
                <a:latin typeface="Times New Roman"/>
                <a:cs typeface="Times New Roman"/>
              </a:rPr>
              <a:t>Lecture 10</a:t>
            </a:r>
          </a:p>
        </p:txBody>
      </p:sp>
      <p:sp>
        <p:nvSpPr>
          <p:cNvPr id="4" name="TextBox 3"/>
          <p:cNvSpPr txBox="1"/>
          <p:nvPr/>
        </p:nvSpPr>
        <p:spPr>
          <a:xfrm>
            <a:off x="3169248" y="4903191"/>
            <a:ext cx="2581275" cy="369332"/>
          </a:xfrm>
          <a:prstGeom prst="rect">
            <a:avLst/>
          </a:prstGeom>
          <a:noFill/>
        </p:spPr>
        <p:txBody>
          <a:bodyPr wrap="square" rtlCol="0">
            <a:spAutoFit/>
          </a:bodyPr>
          <a:lstStyle/>
          <a:p>
            <a:endParaRPr lang="en-GB" b="1" dirty="0"/>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549274" y="1039091"/>
            <a:ext cx="8302625" cy="4494933"/>
          </a:xfrm>
        </p:spPr>
        <p:txBody>
          <a:bodyPr>
            <a:normAutofit fontScale="92500"/>
          </a:bodyPr>
          <a:lstStyle/>
          <a:p>
            <a:pPr marL="171450" lvl="0" indent="-171450" algn="just">
              <a:lnSpc>
                <a:spcPct val="95000"/>
              </a:lnSpc>
              <a:spcBef>
                <a:spcPts val="1200"/>
              </a:spcBef>
              <a:buClr>
                <a:srgbClr val="055C91"/>
              </a:buClr>
              <a:buSzTx/>
              <a:buFont typeface="Arial" pitchFamily="34" charset="0"/>
              <a:buChar char="•"/>
            </a:pPr>
            <a:r>
              <a:rPr lang="en-US" sz="2800" dirty="0">
                <a:solidFill>
                  <a:srgbClr val="000000">
                    <a:lumMod val="75000"/>
                    <a:lumOff val="25000"/>
                  </a:srgbClr>
                </a:solidFill>
                <a:latin typeface="Calibri"/>
              </a:rPr>
              <a:t>Upon completion of this lecture, you should be able to:</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List the elements of key information security management practices</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Discuss and implement information security constraints on general hiring processes</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Explain the role of information security in employee terminations</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Describe the security practices used to regulate </a:t>
            </a:r>
            <a:r>
              <a:rPr lang="en-GB" sz="2400">
                <a:solidFill>
                  <a:srgbClr val="000000">
                    <a:lumMod val="75000"/>
                    <a:lumOff val="25000"/>
                  </a:srgbClr>
                </a:solidFill>
                <a:latin typeface="Calibri"/>
              </a:rPr>
              <a:t>employee behaviour </a:t>
            </a:r>
            <a:r>
              <a:rPr lang="en-GB" sz="2400" dirty="0">
                <a:solidFill>
                  <a:srgbClr val="000000">
                    <a:lumMod val="75000"/>
                    <a:lumOff val="25000"/>
                  </a:srgbClr>
                </a:solidFill>
                <a:latin typeface="Calibri"/>
              </a:rPr>
              <a:t>and prevent misuse of information</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Describe the key components of, and suitable strategies for the implementation of, a security performance measurement program</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Discuss the various types of benchmarking and their use in security planning</a:t>
            </a:r>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5"/>
          <p:cNvSpPr>
            <a:spLocks noGrp="1" noChangeArrowheads="1"/>
          </p:cNvSpPr>
          <p:nvPr>
            <p:ph type="body" idx="1"/>
          </p:nvPr>
        </p:nvSpPr>
        <p:spPr>
          <a:xfrm>
            <a:off x="479425" y="901700"/>
            <a:ext cx="8415338" cy="4508500"/>
          </a:xfrm>
        </p:spPr>
        <p:txBody>
          <a:bodyPr>
            <a:normAutofit fontScale="77500" lnSpcReduction="20000"/>
          </a:bodyPr>
          <a:lstStyle/>
          <a:p>
            <a:pPr algn="just"/>
            <a:r>
              <a:rPr lang="en-US" dirty="0"/>
              <a:t>Organizations strive to deliver the most value with a given level of investment—this is known as the “value proposition”</a:t>
            </a:r>
          </a:p>
          <a:p>
            <a:pPr algn="just"/>
            <a:r>
              <a:rPr lang="en-US" dirty="0"/>
              <a:t>The development and use of sound and repeatable information security (InfoSec) management practices brings organizations closer to meeting this objective</a:t>
            </a:r>
          </a:p>
          <a:p>
            <a:pPr algn="just"/>
            <a:r>
              <a:rPr lang="en-GB" dirty="0"/>
              <a:t>One of the challenges seldom considered in organizations is the need for a close working relationship between InfoSec, the HR department, and every department or division that is engaged in personnel management—specifically, hiring, evaluating, and terminating employees</a:t>
            </a:r>
          </a:p>
          <a:p>
            <a:pPr algn="just"/>
            <a:r>
              <a:rPr lang="en-GB" dirty="0"/>
              <a:t>Executives and supervisory groups want assurance that organizations are working toward the value proposition and measuring the quality of management practices, either by comparing their programs to those of other organizations or by measuring compliance according to established standards</a:t>
            </a:r>
          </a:p>
          <a:p>
            <a:pPr algn="just"/>
            <a:endParaRPr lang="en-US" dirty="0"/>
          </a:p>
        </p:txBody>
      </p:sp>
      <p:sp>
        <p:nvSpPr>
          <p:cNvPr id="5123" name="Rectangle 4"/>
          <p:cNvSpPr>
            <a:spLocks noGrp="1" noChangeArrowheads="1"/>
          </p:cNvSpPr>
          <p:nvPr>
            <p:ph type="title"/>
          </p:nvPr>
        </p:nvSpPr>
        <p:spPr>
          <a:xfrm>
            <a:off x="549275" y="107576"/>
            <a:ext cx="8042276" cy="616324"/>
          </a:xfrm>
        </p:spPr>
        <p:txBody>
          <a:bodyPr/>
          <a:lstStyle/>
          <a:p>
            <a:r>
              <a:rPr lang="en-US" sz="3600" dirty="0"/>
              <a:t>Introduction to Security Practices</a:t>
            </a:r>
          </a:p>
        </p:txBody>
      </p:sp>
    </p:spTree>
    <p:extLst>
      <p:ext uri="{BB962C8B-B14F-4D97-AF65-F5344CB8AC3E}">
        <p14:creationId xmlns:p14="http://schemas.microsoft.com/office/powerpoint/2010/main" val="3571340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4" name="Rectangle 5"/>
          <p:cNvSpPr>
            <a:spLocks noGrp="1" noChangeArrowheads="1"/>
          </p:cNvSpPr>
          <p:nvPr>
            <p:ph type="body" idx="1"/>
          </p:nvPr>
        </p:nvSpPr>
        <p:spPr>
          <a:xfrm>
            <a:off x="215899" y="1092200"/>
            <a:ext cx="4991101" cy="4343400"/>
          </a:xfrm>
        </p:spPr>
        <p:txBody>
          <a:bodyPr>
            <a:normAutofit lnSpcReduction="10000"/>
          </a:bodyPr>
          <a:lstStyle/>
          <a:p>
            <a:r>
              <a:rPr lang="en-US" dirty="0"/>
              <a:t>Hiring</a:t>
            </a:r>
          </a:p>
          <a:p>
            <a:r>
              <a:rPr lang="en-US" dirty="0"/>
              <a:t>Job Descriptions</a:t>
            </a:r>
          </a:p>
          <a:p>
            <a:r>
              <a:rPr lang="en-US" dirty="0"/>
              <a:t>Interviews</a:t>
            </a:r>
          </a:p>
          <a:p>
            <a:r>
              <a:rPr lang="en-US" dirty="0"/>
              <a:t>Back ground Checks</a:t>
            </a:r>
          </a:p>
          <a:p>
            <a:r>
              <a:rPr lang="en-US" dirty="0"/>
              <a:t> Contracts and Employment</a:t>
            </a:r>
          </a:p>
          <a:p>
            <a:r>
              <a:rPr lang="en-GB" dirty="0"/>
              <a:t>Security Expectations in the Performance Evaluation</a:t>
            </a:r>
          </a:p>
          <a:p>
            <a:r>
              <a:rPr lang="en-US" dirty="0"/>
              <a:t>Termination Issues</a:t>
            </a:r>
          </a:p>
          <a:p>
            <a:endParaRPr lang="en-US" dirty="0"/>
          </a:p>
          <a:p>
            <a:endParaRPr lang="en-US" dirty="0"/>
          </a:p>
        </p:txBody>
      </p:sp>
      <p:sp>
        <p:nvSpPr>
          <p:cNvPr id="35843" name="Rectangle 4"/>
          <p:cNvSpPr>
            <a:spLocks noGrp="1" noChangeArrowheads="1"/>
          </p:cNvSpPr>
          <p:nvPr>
            <p:ph type="title"/>
          </p:nvPr>
        </p:nvSpPr>
        <p:spPr>
          <a:xfrm>
            <a:off x="738187" y="107576"/>
            <a:ext cx="8042276" cy="768724"/>
          </a:xfrm>
        </p:spPr>
        <p:txBody>
          <a:bodyPr/>
          <a:lstStyle/>
          <a:p>
            <a:r>
              <a:rPr lang="en-US" sz="4000" dirty="0"/>
              <a:t>Security Employment Practices</a:t>
            </a:r>
          </a:p>
        </p:txBody>
      </p:sp>
      <p:sp>
        <p:nvSpPr>
          <p:cNvPr id="4" name="Rectangle 5"/>
          <p:cNvSpPr txBox="1">
            <a:spLocks noChangeArrowheads="1"/>
          </p:cNvSpPr>
          <p:nvPr/>
        </p:nvSpPr>
        <p:spPr>
          <a:xfrm>
            <a:off x="4749801" y="1092200"/>
            <a:ext cx="4292599" cy="4508500"/>
          </a:xfrm>
          <a:prstGeom prst="rect">
            <a:avLst/>
          </a:prstGeom>
        </p:spPr>
        <p:txBody>
          <a:bodyPr vert="horz" lIns="91440" tIns="45720" rIns="91440" bIns="45720" rtlCol="0">
            <a:normAutofit fontScale="85000" lnSpcReduction="20000"/>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r>
              <a:rPr lang="en-US" dirty="0"/>
              <a:t>Personnel Security Practices</a:t>
            </a:r>
          </a:p>
          <a:p>
            <a:r>
              <a:rPr lang="en-GB" dirty="0"/>
              <a:t>Security of Personnel and Personal Data</a:t>
            </a:r>
          </a:p>
          <a:p>
            <a:r>
              <a:rPr lang="en-GB" dirty="0"/>
              <a:t>Security Considerations for Temporary Employees, Consultants, and Other Workers</a:t>
            </a:r>
          </a:p>
          <a:p>
            <a:r>
              <a:rPr lang="en-US" dirty="0"/>
              <a:t>Temporary Workers</a:t>
            </a:r>
          </a:p>
          <a:p>
            <a:r>
              <a:rPr lang="en-US" dirty="0"/>
              <a:t>Contract Employees </a:t>
            </a:r>
          </a:p>
          <a:p>
            <a:r>
              <a:rPr lang="en-US" dirty="0"/>
              <a:t>Consultants</a:t>
            </a:r>
          </a:p>
          <a:p>
            <a:r>
              <a:rPr lang="en-US" dirty="0"/>
              <a:t>Business Partners</a:t>
            </a:r>
          </a:p>
        </p:txBody>
      </p:sp>
    </p:spTree>
    <p:extLst>
      <p:ext uri="{BB962C8B-B14F-4D97-AF65-F5344CB8AC3E}">
        <p14:creationId xmlns:p14="http://schemas.microsoft.com/office/powerpoint/2010/main" val="3813006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584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584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584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584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4" grpId="0" build="p"/>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Practical examples display parameters of concern while hiring an employee.  It comprises of background check (criminal history search request), certifications, policies, covenants and agreements (non-disclosure agreement), and employment contract. The figure also shows an image wherein four people are shaking hands happily talking to each other after the completion of all the above-mentioned steps of employment."/>
          <p:cNvPicPr>
            <a:picLocks noGrp="1" noChangeAspect="1"/>
          </p:cNvPicPr>
          <p:nvPr>
            <p:ph idx="4294967295"/>
          </p:nvPr>
        </p:nvPicPr>
        <p:blipFill>
          <a:blip r:embed="rId2" cstate="email">
            <a:extLst>
              <a:ext uri="{28A0092B-C50C-407E-A947-70E740481C1C}">
                <a14:useLocalDpi xmlns:a14="http://schemas.microsoft.com/office/drawing/2010/main" val="0"/>
              </a:ext>
            </a:extLst>
          </a:blip>
          <a:stretch>
            <a:fillRect/>
          </a:stretch>
        </p:blipFill>
        <p:spPr>
          <a:xfrm>
            <a:off x="76200" y="467020"/>
            <a:ext cx="8823880" cy="6251280"/>
          </a:xfrm>
        </p:spPr>
      </p:pic>
      <p:sp>
        <p:nvSpPr>
          <p:cNvPr id="2" name="TextBox 1"/>
          <p:cNvSpPr txBox="1"/>
          <p:nvPr/>
        </p:nvSpPr>
        <p:spPr>
          <a:xfrm>
            <a:off x="76200" y="6083300"/>
            <a:ext cx="1308100"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42705457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Four pictures identify personnel security controls. The first two show a two-way relationship identifying Two-person control Team members reviewing each other’s work. The second two show separation of duties -Work is divided up. Each team member performs only his or her portion of the task sequence."/>
          <p:cNvPicPr>
            <a:picLocks noGrp="1" noChangeAspect="1"/>
          </p:cNvPicPr>
          <p:nvPr>
            <p:ph idx="4294967295"/>
          </p:nvPr>
        </p:nvPicPr>
        <p:blipFill>
          <a:blip r:embed="rId3" cstate="email">
            <a:extLst>
              <a:ext uri="{28A0092B-C50C-407E-A947-70E740481C1C}">
                <a14:useLocalDpi xmlns:a14="http://schemas.microsoft.com/office/drawing/2010/main" val="0"/>
              </a:ext>
            </a:extLst>
          </a:blip>
          <a:stretch>
            <a:fillRect/>
          </a:stretch>
        </p:blipFill>
        <p:spPr>
          <a:xfrm>
            <a:off x="436723" y="215900"/>
            <a:ext cx="8600754" cy="5256213"/>
          </a:xfrm>
        </p:spPr>
      </p:pic>
      <p:sp>
        <p:nvSpPr>
          <p:cNvPr id="2" name="TextBox 1"/>
          <p:cNvSpPr txBox="1"/>
          <p:nvPr/>
        </p:nvSpPr>
        <p:spPr>
          <a:xfrm>
            <a:off x="436723" y="4724400"/>
            <a:ext cx="1239677"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6278879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3"/>
          <p:cNvSpPr>
            <a:spLocks noGrp="1" noChangeArrowheads="1"/>
          </p:cNvSpPr>
          <p:nvPr>
            <p:ph type="body" idx="1"/>
          </p:nvPr>
        </p:nvSpPr>
        <p:spPr>
          <a:xfrm>
            <a:off x="549274" y="1600201"/>
            <a:ext cx="8416926" cy="4343400"/>
          </a:xfrm>
        </p:spPr>
        <p:txBody>
          <a:bodyPr/>
          <a:lstStyle/>
          <a:p>
            <a:pPr algn="just"/>
            <a:r>
              <a:rPr lang="en-US" dirty="0"/>
              <a:t>While CISOs sometimes claim that the costs and benefits and performance of InfoSec are almost impossible to measure, in fact they are measurable</a:t>
            </a:r>
          </a:p>
          <a:p>
            <a:pPr algn="just"/>
            <a:r>
              <a:rPr lang="en-US" dirty="0"/>
              <a:t>Doing so requires the design and ongoing use of an InfoSec performance management program based on effective performance metrics</a:t>
            </a:r>
          </a:p>
        </p:txBody>
      </p:sp>
      <p:sp>
        <p:nvSpPr>
          <p:cNvPr id="18434" name="Rectangle 2"/>
          <p:cNvSpPr>
            <a:spLocks noGrp="1" noChangeArrowheads="1"/>
          </p:cNvSpPr>
          <p:nvPr>
            <p:ph type="title"/>
          </p:nvPr>
        </p:nvSpPr>
        <p:spPr>
          <a:xfrm>
            <a:off x="549274" y="107576"/>
            <a:ext cx="8594725" cy="1137024"/>
          </a:xfrm>
        </p:spPr>
        <p:txBody>
          <a:bodyPr/>
          <a:lstStyle/>
          <a:p>
            <a:r>
              <a:rPr lang="en-US" sz="4000" dirty="0"/>
              <a:t>Performance Measures in InfoSec Management</a:t>
            </a:r>
          </a:p>
        </p:txBody>
      </p:sp>
    </p:spTree>
    <p:extLst>
      <p:ext uri="{BB962C8B-B14F-4D97-AF65-F5344CB8AC3E}">
        <p14:creationId xmlns:p14="http://schemas.microsoft.com/office/powerpoint/2010/main" val="2580559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Content Placeholder 2"/>
          <p:cNvSpPr>
            <a:spLocks noGrp="1"/>
          </p:cNvSpPr>
          <p:nvPr>
            <p:ph idx="1"/>
          </p:nvPr>
        </p:nvSpPr>
        <p:spPr>
          <a:xfrm>
            <a:off x="362744" y="891118"/>
            <a:ext cx="8415338" cy="4247317"/>
          </a:xfrm>
        </p:spPr>
        <p:txBody>
          <a:bodyPr/>
          <a:lstStyle/>
          <a:p>
            <a:pPr algn="just"/>
            <a:r>
              <a:rPr lang="en-US" dirty="0"/>
              <a:t>InfoSec performance management is the process of designing, implementing, and managing the use of the collected data elements (called measures or metrics) to determine the effectiveness of the overall security program</a:t>
            </a:r>
          </a:p>
          <a:p>
            <a:pPr algn="just"/>
            <a:r>
              <a:rPr lang="en-US" dirty="0"/>
              <a:t>Performance measurements (or measures) are data points or computed trends that may indicate the effectiveness of security countermeasures or controls—technical and managerial—as implemented in the organization </a:t>
            </a:r>
          </a:p>
        </p:txBody>
      </p:sp>
      <p:sp>
        <p:nvSpPr>
          <p:cNvPr id="19458" name="Title 1"/>
          <p:cNvSpPr>
            <a:spLocks noGrp="1"/>
          </p:cNvSpPr>
          <p:nvPr>
            <p:ph type="title"/>
          </p:nvPr>
        </p:nvSpPr>
        <p:spPr>
          <a:xfrm>
            <a:off x="549275" y="107576"/>
            <a:ext cx="8042276" cy="629024"/>
          </a:xfrm>
        </p:spPr>
        <p:txBody>
          <a:bodyPr/>
          <a:lstStyle/>
          <a:p>
            <a:r>
              <a:rPr lang="en-US" sz="3600" dirty="0"/>
              <a:t>InfoSec Performance Management</a:t>
            </a:r>
          </a:p>
        </p:txBody>
      </p:sp>
    </p:spTree>
    <p:extLst>
      <p:ext uri="{BB962C8B-B14F-4D97-AF65-F5344CB8AC3E}">
        <p14:creationId xmlns:p14="http://schemas.microsoft.com/office/powerpoint/2010/main" val="4036984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Content Placeholder 2"/>
          <p:cNvSpPr>
            <a:spLocks noGrp="1"/>
          </p:cNvSpPr>
          <p:nvPr>
            <p:ph idx="1"/>
          </p:nvPr>
        </p:nvSpPr>
        <p:spPr>
          <a:xfrm>
            <a:off x="549274" y="1333501"/>
            <a:ext cx="8442325" cy="4343400"/>
          </a:xfrm>
        </p:spPr>
        <p:txBody>
          <a:bodyPr/>
          <a:lstStyle/>
          <a:p>
            <a:pPr algn="just"/>
            <a:r>
              <a:rPr lang="en-US" dirty="0"/>
              <a:t>Even with strong management support, an information security measures program as part of a security performance management program must be able to demonstrate value to the organization</a:t>
            </a:r>
          </a:p>
          <a:p>
            <a:pPr algn="just"/>
            <a:r>
              <a:rPr lang="en-US" dirty="0"/>
              <a:t>One of the most popular among the many references that support the development of a process improvement and performance measures is the Capability Maturity Model Integrated (CMMI) from the CMMI Institute at Carnegie Mellon</a:t>
            </a:r>
          </a:p>
        </p:txBody>
      </p:sp>
      <p:sp>
        <p:nvSpPr>
          <p:cNvPr id="25602" name="Title 1"/>
          <p:cNvSpPr>
            <a:spLocks noGrp="1"/>
          </p:cNvSpPr>
          <p:nvPr>
            <p:ph type="title"/>
          </p:nvPr>
        </p:nvSpPr>
        <p:spPr>
          <a:xfrm>
            <a:off x="549275" y="107576"/>
            <a:ext cx="8042276" cy="971924"/>
          </a:xfrm>
        </p:spPr>
        <p:txBody>
          <a:bodyPr/>
          <a:lstStyle/>
          <a:p>
            <a:r>
              <a:rPr lang="en-US" sz="3200" dirty="0"/>
              <a:t>Building the Performance Measurement Program</a:t>
            </a:r>
          </a:p>
        </p:txBody>
      </p:sp>
    </p:spTree>
    <p:extLst>
      <p:ext uri="{BB962C8B-B14F-4D97-AF65-F5344CB8AC3E}">
        <p14:creationId xmlns:p14="http://schemas.microsoft.com/office/powerpoint/2010/main" val="4015945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60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flowchart identifies that Information security measures development. At the first position are the Stakeholders&#10;and Interests, at the second are the Goals and Objectives, at the third are the Information Security Policies, Guidelines and procedures, at the fourth are Information Systems Security Program Implementation, at the fifth it is the level of implementation (continuous implementation), at the sixth it is the program results (policy update), at the seventh it is the business or mission impact (Goal or Objective Redefinition). Business Impact: Business value gained or lost and acceptable loss estimate. Effectiveness or Efficiency: Timeliness of security service delivery and operational results experienced by security program implementation. Process Implementation: Implementation level of established security standards, policies, and procedures.&#10;"/>
          <p:cNvPicPr>
            <a:picLocks noGrp="1" noChangeAspect="1"/>
          </p:cNvPicPr>
          <p:nvPr>
            <p:ph idx="4294967295"/>
          </p:nvPr>
        </p:nvPicPr>
        <p:blipFill>
          <a:blip r:embed="rId3" cstate="email">
            <a:extLst>
              <a:ext uri="{28A0092B-C50C-407E-A947-70E740481C1C}">
                <a14:useLocalDpi xmlns:a14="http://schemas.microsoft.com/office/drawing/2010/main" val="0"/>
              </a:ext>
            </a:extLst>
          </a:blip>
          <a:stretch>
            <a:fillRect/>
          </a:stretch>
        </p:blipFill>
        <p:spPr>
          <a:xfrm>
            <a:off x="320125" y="152401"/>
            <a:ext cx="8554551" cy="5321300"/>
          </a:xfrm>
        </p:spPr>
      </p:pic>
      <p:sp>
        <p:nvSpPr>
          <p:cNvPr id="2" name="TextBox 1"/>
          <p:cNvSpPr txBox="1"/>
          <p:nvPr/>
        </p:nvSpPr>
        <p:spPr>
          <a:xfrm>
            <a:off x="320125" y="5168900"/>
            <a:ext cx="1140375"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28622297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3"/>
          <p:cNvSpPr>
            <a:spLocks noGrp="1" noChangeArrowheads="1"/>
          </p:cNvSpPr>
          <p:nvPr>
            <p:ph type="body" idx="1"/>
          </p:nvPr>
        </p:nvSpPr>
        <p:spPr>
          <a:xfrm>
            <a:off x="549275" y="1181101"/>
            <a:ext cx="8042276" cy="4343400"/>
          </a:xfrm>
        </p:spPr>
        <p:txBody>
          <a:bodyPr>
            <a:normAutofit lnSpcReduction="10000"/>
          </a:bodyPr>
          <a:lstStyle/>
          <a:p>
            <a:r>
              <a:rPr lang="en-US" dirty="0"/>
              <a:t>Specifying InfoSec Measurements</a:t>
            </a:r>
          </a:p>
          <a:p>
            <a:r>
              <a:rPr lang="en-US" dirty="0"/>
              <a:t>Collecting InfoSec Measurements</a:t>
            </a:r>
          </a:p>
          <a:p>
            <a:r>
              <a:rPr lang="en-US" dirty="0"/>
              <a:t>Measurements Development Approach</a:t>
            </a:r>
          </a:p>
          <a:p>
            <a:r>
              <a:rPr lang="en-US" dirty="0"/>
              <a:t>Measurement Prioritization and Selection</a:t>
            </a:r>
          </a:p>
          <a:p>
            <a:r>
              <a:rPr lang="en-US" dirty="0"/>
              <a:t>Establishing Performance Targets</a:t>
            </a:r>
          </a:p>
          <a:p>
            <a:r>
              <a:rPr lang="en-US" dirty="0"/>
              <a:t>InfoSec Performance Measurement Implementation</a:t>
            </a:r>
          </a:p>
          <a:p>
            <a:r>
              <a:rPr lang="en-US" dirty="0"/>
              <a:t>NIST InfoSec Performance Measurement Implementation</a:t>
            </a:r>
          </a:p>
        </p:txBody>
      </p:sp>
      <p:sp>
        <p:nvSpPr>
          <p:cNvPr id="18434" name="Rectangle 2"/>
          <p:cNvSpPr>
            <a:spLocks noGrp="1" noChangeArrowheads="1"/>
          </p:cNvSpPr>
          <p:nvPr>
            <p:ph type="title"/>
          </p:nvPr>
        </p:nvSpPr>
        <p:spPr>
          <a:xfrm>
            <a:off x="549275" y="107576"/>
            <a:ext cx="8042276" cy="946524"/>
          </a:xfrm>
        </p:spPr>
        <p:txBody>
          <a:bodyPr/>
          <a:lstStyle/>
          <a:p>
            <a:r>
              <a:rPr lang="en-US" sz="3200" dirty="0"/>
              <a:t>Other Performance Measures in InfoSec Management</a:t>
            </a:r>
          </a:p>
        </p:txBody>
      </p:sp>
    </p:spTree>
    <p:extLst>
      <p:ext uri="{BB962C8B-B14F-4D97-AF65-F5344CB8AC3E}">
        <p14:creationId xmlns:p14="http://schemas.microsoft.com/office/powerpoint/2010/main" val="141067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3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43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843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he table provides Performance Measurements Template and Instructions. The table has 2 columns and 11 rows. The column headings are as follows from left to right: Field, Data. The row entries are as follows. Row 1. Field, Measurement I D. Data, the unique identifier used to measure tracking and sorting. The unique identifier can be from an organization-specific naming convention or can directly reference another source. It should be meaningful to the source and or use of the measurement. Row 2. Field, Goal. Data, Statement of strategic goal and or Info Sec goal. For system-level security control measures, the goal would guide security control implementation for that information system. For program level measures, both strategic goals and InfoSec goals can be included. For example, InfoSec goals can be derived from enterprise-level goals in support of the organization’s mission. These goals are usually articulated in strategic and performance plans. When possible, include both the enterprise-level goal and the specific Info Sec goal extracted from agency documentation, or identify an Info Sec program goal that would contribute to the selected strategic goal. Row 3. Field, Measurement. Data, Statement of measurement. Identify precisely the numeric element to be measured. Start with one of percentage, number, frequency, average, or a similar term. If applicable, list the N I S T S P 800 53 security controls being measured. Any related security controls providing supporting data should be identified. If the measures are applicable to a specific F I P S 199 impact level high, moderate, or low, provide that means of evaluation. Row 4. Field, Measurement Type. Data, Statement of whether the measure is implementation, effectiveness or efficiency, or impact. Row 5. Field, Formula. Data, Calculation to be performed that results in a numeric expression of a measure. The information gathered through listing implementation evidence serves as an input into the formula for calculating the measure. Row 6. Field, Target. Data, Threshold for a satisfactory rating for the measure, such as milestone completion or a statistical measure. Target can be expressed in percentages, time, dollars, or other appropriate units of measure. Target may be tied to a required completion time frame. Select final and interim target to enable tracking of progress toward stated goal. Row 7. Field, Implementation Evidence. Data, Use of implementation evidence to compute the measure, validate that the activity is performed, and identify probable causes of unsatisfactory results for a specific measure. One, for manual data collection, identify questions and data elements that would provide data inputs necessary to calculate measure’s formula, qualify measure for acceptance, and validate provided information. Two, for each question or query, list status security control number from N I S T S P 800 53 that provides information, if applicable. Three, if measure is applicable to a specific F I P S 199 impact level, questions should state impact level. Four, for automated data collection, identify data elements that would be required for formula, qualify measure for acceptance, and validate information provided. Row 8. Field, Frequency. Data, Indication of how often the data is collected and analyzed, and how often the data is reported. State the frequency of data collection based on a rate of change in a particular security control that is being evaluated. State the frequency of data reporting based on external reporting requirements and internal customer preferences. Row 9. Field, Responsible Parties. Data, Indication of the following key stakeholders: Information owner: Identify organizational component, an individual who owns required pieces of information. Information collector: Identify the organizational component and individual responsible for collecting the data. If possible, the information collector should be a different person from the information owner or even a representative of a different organizational unit, to avoid the possibility of conflict of interest and ensure separation of duties. Smaller organizations will need to determine whether it is feasible to separate these two responsibilities. Information customer: Identify the organizational component and individual who will receive the data. Row 10. Field, Data Source. Data, Location of the data to be used in calculating the measure. Include databases, tracking tools, organizations, or specific roles within organizations that can provide required information. Row 11. Field, Reporting Format. Data, Indication of how the measure will be reported, such as pie charts, line charts, bar graphs, or other format. State the type of format or provide a sample. "/>
          <p:cNvPicPr>
            <a:picLocks noChangeAspect="1"/>
          </p:cNvPicPr>
          <p:nvPr/>
        </p:nvPicPr>
        <p:blipFill>
          <a:blip r:embed="rId3"/>
          <a:stretch>
            <a:fillRect/>
          </a:stretch>
        </p:blipFill>
        <p:spPr>
          <a:xfrm>
            <a:off x="4798504" y="285021"/>
            <a:ext cx="4273666" cy="5151566"/>
          </a:xfrm>
          <a:prstGeom prst="rect">
            <a:avLst/>
          </a:prstGeom>
        </p:spPr>
      </p:pic>
      <p:pic>
        <p:nvPicPr>
          <p:cNvPr id="4" name="Content Placeholder 3" descr="The table provides Performance Measurements Template and Instructions. The table has 2 columns and 11 rows. The column headings are as follows from left to right: Field, Data. The row entries are as follows. Row 1. Field, Measurement I D. Data, the unique identifier used to measure tracking and sorting. The unique identifier can be from an organization-specific naming convention or can directly reference another source. It should be meaningful to the source and or use of the measurement. Row 2. Field, Goal. Data, Statement of strategic goal and or Info Sec goal. For system-level security control measures, the goal would guide security control implementation for that information system. For program level measures, both strategic goals and InfoSec goals can be included. For example, InfoSec goals can be derived from enterprise-level goals in support of the organization’s mission. These goals are usually articulated in strategic and performance plans. When possible, include both the enterprise-level goal and the specific Info Sec goal extracted from agency documentation, or identify an Info Sec program goal that would contribute to the selected strategic goal. Row 3. Field, Measurement. Data, Statement of measurement. Identify precisely the numeric element to be measured. Start with one of percentage, number, frequency, average, or a similar term. If applicable, list the N I S T S P 800 53 security controls being measured. Any related security controls providing supporting data should be identified. If the measures are applicable to a specific F I P S 199 impact level high, moderate, or low, provide that means of evaluation. Row 4. Field, Measurement Type. Data, Statement of whether the measure is implementation, effectiveness or efficiency, or impact. Row 5. Field, Formula. Data, Calculation to be performed that results in a numeric expression of a measure. The information gathered through listing implementation evidence serves as an input into the formula for calculating the measure. Row 6. Field, Target. Data, Threshold for a satisfactory rating for the measure, such as milestone completion or a statistical measure. Target can be expressed in percentages, time, dollars, or other appropriate units of measure. Target may be tied to a required completion time frame. Select final and interim target to enable tracking of progress toward stated goal. Row 7. Field, Implementation Evidence. Data, Use of implementation evidence to compute the measure, validate that the activity is performed, and identify probable causes of unsatisfactory results for a specific measure. One, for manual data collection, identify questions and data elements that would provide data inputs necessary to calculate measure’s formula, qualify measure for acceptance, and validate provided information. Two, for each question or query, list status security control number from N I S T S P 800 53 that provides information, if applicable. Three, if measure is applicable to a specific F I P S 199 impact level, questions should state impact level. Four, for automated data collection, identify data elements that would be required for formula, qualify measure for acceptance, and validate information provided. Row 8. Field, Frequency. Data, Indication of how often the data is collected and analyzed, and how often the data is reported. State the frequency of data collection based on a rate of change in a particular security control that is being evaluated. State the frequency of data reporting based on external reporting requirements and internal customer preferences. Row 9. Field, Responsible Parties. Data, Indication of the following key stakeholders: Information owner: Identify organizational component, an individual who owns required pieces of information. Information collector: Identify the organizational component and individual responsible for collecting the data. If possible, the information collector should be a different person from the information owner or even a representative of a different organizational unit, to avoid the possibility of conflict of interest and ensure separation of duties. Smaller organizations will need to determine whether it is feasible to separate these two responsibilities. Information customer: Identify the organizational component and individual who will receive the data. Row 10. Field, Data Source. Data, Location of the data to be used in calculating the measure. Include databases, tracking tools, organizations, or specific roles within organizations that can provide required information. Row 11. Field, Reporting Format. Data, Indication of how the measure will be reported, such as pie charts, line charts, bar graphs, or other format. State the type of format or provide a sample. "/>
          <p:cNvPicPr>
            <a:picLocks noGrp="1" noChangeAspect="1"/>
          </p:cNvPicPr>
          <p:nvPr>
            <p:ph idx="4294967295"/>
          </p:nvPr>
        </p:nvPicPr>
        <p:blipFill>
          <a:blip r:embed="rId4" cstate="email">
            <a:extLst>
              <a:ext uri="{28A0092B-C50C-407E-A947-70E740481C1C}">
                <a14:useLocalDpi xmlns:a14="http://schemas.microsoft.com/office/drawing/2010/main" val="0"/>
              </a:ext>
            </a:extLst>
          </a:blip>
          <a:stretch>
            <a:fillRect/>
          </a:stretch>
        </p:blipFill>
        <p:spPr>
          <a:xfrm>
            <a:off x="180466" y="285021"/>
            <a:ext cx="4618038" cy="5114925"/>
          </a:xfrm>
        </p:spPr>
      </p:pic>
      <p:sp>
        <p:nvSpPr>
          <p:cNvPr id="2" name="TextBox 1"/>
          <p:cNvSpPr txBox="1"/>
          <p:nvPr/>
        </p:nvSpPr>
        <p:spPr>
          <a:xfrm>
            <a:off x="330200" y="285021"/>
            <a:ext cx="609600" cy="369332"/>
          </a:xfrm>
          <a:prstGeom prst="rect">
            <a:avLst/>
          </a:prstGeom>
          <a:solidFill>
            <a:schemeClr val="bg1"/>
          </a:solidFill>
        </p:spPr>
        <p:txBody>
          <a:bodyPr wrap="square" rtlCol="0">
            <a:spAutoFit/>
          </a:bodyPr>
          <a:lstStyle/>
          <a:p>
            <a:endParaRPr lang="en-GB" dirty="0"/>
          </a:p>
        </p:txBody>
      </p:sp>
      <p:sp>
        <p:nvSpPr>
          <p:cNvPr id="3" name="TextBox 2"/>
          <p:cNvSpPr txBox="1"/>
          <p:nvPr/>
        </p:nvSpPr>
        <p:spPr>
          <a:xfrm>
            <a:off x="4953000" y="145321"/>
            <a:ext cx="558800"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34815638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he table provides an Example of Performance Measurement. The table has 2 columns and 11 rows. The column headings are as follows from left to right: Field, Example Data. The row entries are as follows. Row 1. Field Measurement I D. Example data: Security training coverage. Row 2. Field, Goal. Example data, Strategic goal: Ensure a high-quality workforce supported by modern and secure infrastructure and operational capabilities. Info Sec goal: Ensure that organization personnel are adequately trained to carry out their assigned InfoSec related duties and responsibilities. Row 3. Field, Measurement. Example Data, the percentage of InfoSec personnel who have received security training. Row 4. Field, Measure type. Example data, Implementation. Row 5. Field, Formula. Example Data, Number of InfoSec personnel who have completed security training within the past year divided by the total number of InfoSec personnel, then multiplied by 100. Row 6. Field, Target. Example Data, 100 percent. Row 7. Field, Implementation evidence. Example Data, 1. Are significant security responsibilities defined with qualifications criteria and documented in policy? Yes or No. 2. Are records kept regarding which employees have significant security responsibilities? Yes or No. 3. How many employees in your department have significant security responsibilities? 4. Are training records maintained? Yes or No. 5. How many of those with significant security responsibilities have received the required training? 6. If all personnel have not received training, document all reasons that apply: a. Insufficient funding b. Insufficient time c. Courses unavailable d. Employee not registered e. Other, specify. Row 8. Field, Frequency. Example data, collected as training is delivered; Reported annually. Row 9. Field, Responsible parties. Example Data, Information owner: training division; Information collector: training division; Information customer C I O. Row 10. Field, Data source. Example data. Training and awareness tracking records. Row 11. Field. Reporting format. Example Data. Pie chart illustrating the percentage of security personnel who have received training versus those who have not received training. If performance is below target, pie chart illustrating causes of performance falling short of targets."/>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752600" y="91510"/>
            <a:ext cx="5108448" cy="5394890"/>
          </a:xfrm>
          <a:prstGeom prst="rect">
            <a:avLst/>
          </a:prstGeom>
        </p:spPr>
      </p:pic>
      <p:sp>
        <p:nvSpPr>
          <p:cNvPr id="2" name="TextBox 1"/>
          <p:cNvSpPr txBox="1"/>
          <p:nvPr/>
        </p:nvSpPr>
        <p:spPr>
          <a:xfrm>
            <a:off x="1943100" y="91510"/>
            <a:ext cx="635000"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21188929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he table provides Examples of Possible Security Performance Measurements. The table has 1 column and 19 rows. The row entries are as follows. Row 1. Percentage of the organization’s information systems budget devoted to InfoSec. Row 2. Percentage of high vulnerabilities mitigated within organizationally defined time periods after discovery. Row 3. Percentage space of remote access points used to gain unauthorized access. Row 4. Percentage of information systems personnel who have received security training. Row 5. Average frequency of audit records review and analysis for inappropriate activity. Row 6. Percentage of new systems that have completed operational risk assessment prior to their implementation. Row 7. Percentage of approved and implemented configuration changes identified in the latest automated baseline configuration. Row 8. Percentage of information systems that have conducted annual contingency plan testing. Row 9. Percentage of users with access to shared accounts. Row 10. Percentage of incidents reported within required time frame per applicable incident category. Row 11. Percentage of system components that undergo maintenance in accordance with formal maintenance schedules. Row 12. Percentage of media that passes sanitization procedures testing. Row 13. Percentage of physical security incidents allowing unauthorized entry into facilities containing information assets. Row 14. Percentage of employees who are authorized access to information systems only after they sign an acknowledgment that they have read and understood the appropriate policies. Row 15. Percentage of individuals screened before being granted access to organizational information and information systems. Row 16. Percentage of vulnerabilities remediated within organizationally specified time frames. Row 17. Percentage of system and service acquisition contracts that include recognized security requirements and or specifications. Row 18. Percentage of mobile computers and devices that perform all cryptographic operations using organizationally specified cryptographic modules operating in approved modes of operation. Row 19. Percentage of operating system vulnerabilities for which patches have been applied or that have been otherwise mitigated. "/>
          <p:cNvPicPr>
            <a:picLocks noGrp="1" noChangeAspect="1"/>
          </p:cNvPicPr>
          <p:nvPr>
            <p:ph idx="4294967295"/>
          </p:nvPr>
        </p:nvPicPr>
        <p:blipFill>
          <a:blip r:embed="rId3" cstate="email">
            <a:extLst>
              <a:ext uri="{28A0092B-C50C-407E-A947-70E740481C1C}">
                <a14:useLocalDpi xmlns:a14="http://schemas.microsoft.com/office/drawing/2010/main" val="0"/>
              </a:ext>
            </a:extLst>
          </a:blip>
          <a:stretch>
            <a:fillRect/>
          </a:stretch>
        </p:blipFill>
        <p:spPr>
          <a:xfrm>
            <a:off x="1714500" y="127398"/>
            <a:ext cx="5715000" cy="5295502"/>
          </a:xfrm>
        </p:spPr>
      </p:pic>
      <p:sp>
        <p:nvSpPr>
          <p:cNvPr id="2" name="TextBox 1"/>
          <p:cNvSpPr txBox="1"/>
          <p:nvPr/>
        </p:nvSpPr>
        <p:spPr>
          <a:xfrm>
            <a:off x="1905000" y="127398"/>
            <a:ext cx="749300"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40878425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flowchart shows the steps involved in implementing the information security measurement program. The steps are: 1. Prepare for Data Collection 2. Collect Data and Analyze Results 3. Identify corrective actions (Actions needed)4. Develop Business Case 5. Obtain Resources 6. Apply Corrective Actions."/>
          <p:cNvPicPr>
            <a:picLocks noGrp="1" noChangeAspect="1"/>
          </p:cNvPicPr>
          <p:nvPr>
            <p:ph idx="4294967295"/>
          </p:nvPr>
        </p:nvPicPr>
        <p:blipFill>
          <a:blip r:embed="rId3" cstate="email">
            <a:extLst>
              <a:ext uri="{28A0092B-C50C-407E-A947-70E740481C1C}">
                <a14:useLocalDpi xmlns:a14="http://schemas.microsoft.com/office/drawing/2010/main" val="0"/>
              </a:ext>
            </a:extLst>
          </a:blip>
          <a:stretch>
            <a:fillRect/>
          </a:stretch>
        </p:blipFill>
        <p:spPr>
          <a:xfrm>
            <a:off x="502096" y="749300"/>
            <a:ext cx="8641904" cy="3222625"/>
          </a:xfrm>
        </p:spPr>
      </p:pic>
      <p:sp>
        <p:nvSpPr>
          <p:cNvPr id="3" name="TextBox 2"/>
          <p:cNvSpPr txBox="1"/>
          <p:nvPr/>
        </p:nvSpPr>
        <p:spPr>
          <a:xfrm>
            <a:off x="502096" y="3657600"/>
            <a:ext cx="1098104"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42947004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Content Placeholder 2"/>
          <p:cNvSpPr>
            <a:spLocks noGrp="1"/>
          </p:cNvSpPr>
          <p:nvPr>
            <p:ph idx="1"/>
          </p:nvPr>
        </p:nvSpPr>
        <p:spPr/>
        <p:txBody>
          <a:bodyPr/>
          <a:lstStyle/>
          <a:p>
            <a:pPr algn="just"/>
            <a:r>
              <a:rPr lang="en-US" dirty="0"/>
              <a:t>In most cases, simply listing the measurements collected does not adequately convey their meaning</a:t>
            </a:r>
          </a:p>
          <a:p>
            <a:pPr algn="just"/>
            <a:r>
              <a:rPr lang="en-US" dirty="0"/>
              <a:t>In addition, you must make decisions about how to present correlated metrics</a:t>
            </a:r>
          </a:p>
          <a:p>
            <a:pPr algn="just"/>
            <a:r>
              <a:rPr lang="en-US" dirty="0"/>
              <a:t>The CISO must also consider to whom the results of the performance measures program should be disseminated, and how they should be delivered</a:t>
            </a:r>
          </a:p>
        </p:txBody>
      </p:sp>
      <p:sp>
        <p:nvSpPr>
          <p:cNvPr id="40962" name="Title 1"/>
          <p:cNvSpPr>
            <a:spLocks noGrp="1"/>
          </p:cNvSpPr>
          <p:nvPr>
            <p:ph type="title"/>
          </p:nvPr>
        </p:nvSpPr>
        <p:spPr>
          <a:xfrm>
            <a:off x="549275" y="107576"/>
            <a:ext cx="8042276" cy="1200524"/>
          </a:xfrm>
        </p:spPr>
        <p:txBody>
          <a:bodyPr/>
          <a:lstStyle/>
          <a:p>
            <a:r>
              <a:rPr lang="en-US" sz="4000" dirty="0"/>
              <a:t>Reporting InfoSec Performance Measurements</a:t>
            </a:r>
          </a:p>
        </p:txBody>
      </p:sp>
    </p:spTree>
    <p:extLst>
      <p:ext uri="{BB962C8B-B14F-4D97-AF65-F5344CB8AC3E}">
        <p14:creationId xmlns:p14="http://schemas.microsoft.com/office/powerpoint/2010/main" val="144965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096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ecurity dashboard shows six line graphs. These graphs show performance measurements either as critical, moderate or nominal. "/>
          <p:cNvPicPr>
            <a:picLocks noGrp="1" noChangeAspect="1"/>
          </p:cNvPicPr>
          <p:nvPr>
            <p:ph idx="4294967295"/>
          </p:nvPr>
        </p:nvPicPr>
        <p:blipFill>
          <a:blip r:embed="rId2" cstate="email">
            <a:extLst>
              <a:ext uri="{28A0092B-C50C-407E-A947-70E740481C1C}">
                <a14:useLocalDpi xmlns:a14="http://schemas.microsoft.com/office/drawing/2010/main" val="0"/>
              </a:ext>
            </a:extLst>
          </a:blip>
          <a:stretch>
            <a:fillRect/>
          </a:stretch>
        </p:blipFill>
        <p:spPr>
          <a:xfrm>
            <a:off x="165100" y="203200"/>
            <a:ext cx="8541814" cy="6464300"/>
          </a:xfrm>
        </p:spPr>
      </p:pic>
      <p:sp>
        <p:nvSpPr>
          <p:cNvPr id="2" name="TextBox 1"/>
          <p:cNvSpPr txBox="1"/>
          <p:nvPr/>
        </p:nvSpPr>
        <p:spPr>
          <a:xfrm>
            <a:off x="165100" y="6337300"/>
            <a:ext cx="1346200"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36730594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Content Placeholder 2"/>
          <p:cNvSpPr>
            <a:spLocks noGrp="1"/>
          </p:cNvSpPr>
          <p:nvPr>
            <p:ph idx="1"/>
          </p:nvPr>
        </p:nvSpPr>
        <p:spPr>
          <a:xfrm>
            <a:off x="365125" y="698500"/>
            <a:ext cx="8415338" cy="4838701"/>
          </a:xfrm>
        </p:spPr>
        <p:txBody>
          <a:bodyPr>
            <a:normAutofit fontScale="92500" lnSpcReduction="10000"/>
          </a:bodyPr>
          <a:lstStyle/>
          <a:p>
            <a:pPr algn="just"/>
            <a:r>
              <a:rPr lang="en-US" sz="2400" dirty="0"/>
              <a:t>Organizations usually generate a security blueprint by drawing from established security models and frameworks </a:t>
            </a:r>
          </a:p>
          <a:p>
            <a:pPr algn="just"/>
            <a:r>
              <a:rPr lang="en-US" sz="2400" dirty="0"/>
              <a:t>Another way to create such a blueprint is to look at the paths taken by organizations similar to the one whose plan you are developing</a:t>
            </a:r>
          </a:p>
          <a:p>
            <a:pPr algn="just"/>
            <a:r>
              <a:rPr lang="en-US" sz="2400" dirty="0"/>
              <a:t>Using this method, which is called benchmarking (or external benchmarking), you compare your organization’s efforts to those of other organizations you feel are similar in size, structure, or industry</a:t>
            </a:r>
          </a:p>
          <a:p>
            <a:pPr algn="just"/>
            <a:r>
              <a:rPr lang="en-US" sz="2400" dirty="0"/>
              <a:t>Benchmarking can help to determine which controls should be considered, but it cannot determine how those controls should be implemented in your organization</a:t>
            </a:r>
          </a:p>
          <a:p>
            <a:pPr algn="just"/>
            <a:endParaRPr lang="en-US" sz="2400" dirty="0"/>
          </a:p>
        </p:txBody>
      </p:sp>
      <p:sp>
        <p:nvSpPr>
          <p:cNvPr id="6146" name="Title 1"/>
          <p:cNvSpPr>
            <a:spLocks noGrp="1"/>
          </p:cNvSpPr>
          <p:nvPr>
            <p:ph type="title"/>
          </p:nvPr>
        </p:nvSpPr>
        <p:spPr>
          <a:xfrm>
            <a:off x="549275" y="107576"/>
            <a:ext cx="8042276" cy="590924"/>
          </a:xfrm>
        </p:spPr>
        <p:txBody>
          <a:bodyPr/>
          <a:lstStyle/>
          <a:p>
            <a:r>
              <a:rPr lang="en-US" dirty="0"/>
              <a:t>Benchmarking</a:t>
            </a:r>
          </a:p>
        </p:txBody>
      </p:sp>
    </p:spTree>
    <p:extLst>
      <p:ext uri="{BB962C8B-B14F-4D97-AF65-F5344CB8AC3E}">
        <p14:creationId xmlns:p14="http://schemas.microsoft.com/office/powerpoint/2010/main" val="595053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6" name="Rectangle 5"/>
          <p:cNvSpPr>
            <a:spLocks noGrp="1" noChangeArrowheads="1"/>
          </p:cNvSpPr>
          <p:nvPr>
            <p:ph type="body" idx="1"/>
          </p:nvPr>
        </p:nvSpPr>
        <p:spPr>
          <a:xfrm>
            <a:off x="365125" y="941918"/>
            <a:ext cx="8415338" cy="4518160"/>
          </a:xfrm>
        </p:spPr>
        <p:txBody>
          <a:bodyPr>
            <a:normAutofit fontScale="92500" lnSpcReduction="20000"/>
          </a:bodyPr>
          <a:lstStyle/>
          <a:p>
            <a:pPr algn="just"/>
            <a:r>
              <a:rPr lang="en-US" sz="2400" dirty="0"/>
              <a:t>For legal reasons, certain organizations may be compelled to adopt a stipulated minimum level of security, as to establish a future legal defense they may need to verify that they have done what any prudent organization would do in similar circumstances; this is known as a standard of due care</a:t>
            </a:r>
          </a:p>
          <a:p>
            <a:pPr algn="just"/>
            <a:r>
              <a:rPr lang="en-US" sz="2400" dirty="0"/>
              <a:t>Due diligence requires that an organization ensure that the implemented standards continue to provide the required level of protection</a:t>
            </a:r>
          </a:p>
          <a:p>
            <a:pPr algn="just"/>
            <a:r>
              <a:rPr lang="en-US" sz="2400" dirty="0"/>
              <a:t>Organizations must make sure that they have met a reasonable level of security in all areas and that they have adequately protected all information assets before making efforts to improve individual areas to meet the highest standards</a:t>
            </a:r>
          </a:p>
        </p:txBody>
      </p:sp>
      <p:sp>
        <p:nvSpPr>
          <p:cNvPr id="8195" name="Rectangle 4"/>
          <p:cNvSpPr>
            <a:spLocks noGrp="1" noChangeArrowheads="1"/>
          </p:cNvSpPr>
          <p:nvPr>
            <p:ph type="title"/>
          </p:nvPr>
        </p:nvSpPr>
        <p:spPr>
          <a:xfrm>
            <a:off x="803275" y="107576"/>
            <a:ext cx="8042276" cy="629024"/>
          </a:xfrm>
        </p:spPr>
        <p:txBody>
          <a:bodyPr/>
          <a:lstStyle/>
          <a:p>
            <a:r>
              <a:rPr lang="en-US" sz="3200" dirty="0"/>
              <a:t>Standards of Due Care/Due Diligence</a:t>
            </a:r>
          </a:p>
        </p:txBody>
      </p:sp>
    </p:spTree>
    <p:extLst>
      <p:ext uri="{BB962C8B-B14F-4D97-AF65-F5344CB8AC3E}">
        <p14:creationId xmlns:p14="http://schemas.microsoft.com/office/powerpoint/2010/main" val="335243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6"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5"/>
          <p:cNvSpPr>
            <a:spLocks noGrp="1" noChangeArrowheads="1"/>
          </p:cNvSpPr>
          <p:nvPr>
            <p:ph type="body" idx="1"/>
          </p:nvPr>
        </p:nvSpPr>
        <p:spPr>
          <a:xfrm>
            <a:off x="549275" y="936532"/>
            <a:ext cx="8415338" cy="4493070"/>
          </a:xfrm>
        </p:spPr>
        <p:txBody>
          <a:bodyPr>
            <a:normAutofit/>
          </a:bodyPr>
          <a:lstStyle/>
          <a:p>
            <a:r>
              <a:rPr lang="en-US" dirty="0"/>
              <a:t>Recommended Security Practices</a:t>
            </a:r>
          </a:p>
          <a:p>
            <a:r>
              <a:rPr lang="en-US" dirty="0"/>
              <a:t>Selecting Recommended Practices</a:t>
            </a:r>
          </a:p>
          <a:p>
            <a:r>
              <a:rPr lang="en-GB" dirty="0"/>
              <a:t>Limitations to Benchmarking and Recommended  Practices</a:t>
            </a:r>
          </a:p>
          <a:p>
            <a:r>
              <a:rPr lang="en-US" dirty="0"/>
              <a:t>Baselining</a:t>
            </a:r>
          </a:p>
          <a:p>
            <a:r>
              <a:rPr lang="en-GB" dirty="0"/>
              <a:t>Support for Benchmarks and Baselines</a:t>
            </a:r>
            <a:endParaRPr lang="en-US" dirty="0"/>
          </a:p>
        </p:txBody>
      </p:sp>
      <p:sp>
        <p:nvSpPr>
          <p:cNvPr id="9219" name="Rectangle 4"/>
          <p:cNvSpPr>
            <a:spLocks noGrp="1" noChangeArrowheads="1"/>
          </p:cNvSpPr>
          <p:nvPr>
            <p:ph type="title"/>
          </p:nvPr>
        </p:nvSpPr>
        <p:spPr>
          <a:xfrm>
            <a:off x="549275" y="107576"/>
            <a:ext cx="8042276" cy="679824"/>
          </a:xfrm>
        </p:spPr>
        <p:txBody>
          <a:bodyPr/>
          <a:lstStyle/>
          <a:p>
            <a:r>
              <a:rPr lang="en-US" sz="4000" dirty="0"/>
              <a:t>Other Benchmarking Practices</a:t>
            </a:r>
          </a:p>
        </p:txBody>
      </p:sp>
    </p:spTree>
    <p:extLst>
      <p:ext uri="{BB962C8B-B14F-4D97-AF65-F5344CB8AC3E}">
        <p14:creationId xmlns:p14="http://schemas.microsoft.com/office/powerpoint/2010/main" val="1065344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2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2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2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22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22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0"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713318"/>
            <a:ext cx="8415338" cy="4887382"/>
          </a:xfrm>
        </p:spPr>
        <p:txBody>
          <a:bodyPr>
            <a:normAutofit fontScale="92500" lnSpcReduction="10000"/>
          </a:bodyPr>
          <a:lstStyle/>
          <a:p>
            <a:pPr marL="0" indent="0" algn="just">
              <a:buNone/>
            </a:pPr>
            <a:r>
              <a:rPr lang="en-US" dirty="0"/>
              <a:t>Area 1: Build and maintain a secure network and systems</a:t>
            </a:r>
          </a:p>
          <a:p>
            <a:pPr marL="228600" lvl="1" indent="0" algn="just">
              <a:buNone/>
            </a:pPr>
            <a:r>
              <a:rPr lang="en-US" dirty="0"/>
              <a:t>1. Install and maintain a firewall configuration to protect cardholder data</a:t>
            </a:r>
          </a:p>
          <a:p>
            <a:pPr marL="228600" lvl="1" indent="0" algn="just">
              <a:buNone/>
            </a:pPr>
            <a:r>
              <a:rPr lang="en-US" dirty="0"/>
              <a:t>2. Do not use vendor-supplied defaults for system passwords and other security parameters</a:t>
            </a:r>
          </a:p>
          <a:p>
            <a:pPr marL="0" indent="0" algn="just">
              <a:buNone/>
            </a:pPr>
            <a:r>
              <a:rPr lang="en-US" dirty="0"/>
              <a:t>Area 2: Protect cardholder data</a:t>
            </a:r>
          </a:p>
          <a:p>
            <a:pPr marL="228600" lvl="1" indent="0" algn="just">
              <a:buNone/>
            </a:pPr>
            <a:r>
              <a:rPr lang="en-US" dirty="0"/>
              <a:t>3. Protect stored cardholder data</a:t>
            </a:r>
          </a:p>
          <a:p>
            <a:pPr marL="228600" lvl="1" indent="0" algn="just">
              <a:buNone/>
            </a:pPr>
            <a:r>
              <a:rPr lang="en-US" dirty="0"/>
              <a:t>4. Encrypt transmission of cardholder data across open, public networks</a:t>
            </a:r>
          </a:p>
          <a:p>
            <a:pPr marL="0" indent="-107950" algn="just">
              <a:buNone/>
            </a:pPr>
            <a:r>
              <a:rPr lang="en-GB" dirty="0"/>
              <a:t>Area 3: Maintain a vulnerability management program</a:t>
            </a:r>
          </a:p>
          <a:p>
            <a:pPr marL="228600" lvl="1" indent="0" algn="just">
              <a:buNone/>
            </a:pPr>
            <a:r>
              <a:rPr lang="en-GB" dirty="0"/>
              <a:t>5. Protect all systems against malware and regularly update antivirus software or programs</a:t>
            </a:r>
          </a:p>
          <a:p>
            <a:pPr marL="228600" lvl="1" indent="0" algn="just">
              <a:buNone/>
            </a:pPr>
            <a:r>
              <a:rPr lang="en-GB" dirty="0"/>
              <a:t>6. Develop and maintain secure systems and applications</a:t>
            </a:r>
          </a:p>
          <a:p>
            <a:pPr marL="228600" lvl="1" indent="0" algn="just">
              <a:buNone/>
            </a:pPr>
            <a:endParaRPr lang="en-GB" dirty="0"/>
          </a:p>
          <a:p>
            <a:pPr marL="228600" lvl="1" indent="0" algn="just">
              <a:buNone/>
            </a:pPr>
            <a:endParaRPr lang="en-US" dirty="0"/>
          </a:p>
        </p:txBody>
      </p:sp>
      <p:sp>
        <p:nvSpPr>
          <p:cNvPr id="2" name="Title 1"/>
          <p:cNvSpPr>
            <a:spLocks noGrp="1"/>
          </p:cNvSpPr>
          <p:nvPr>
            <p:ph type="title"/>
          </p:nvPr>
        </p:nvSpPr>
        <p:spPr>
          <a:xfrm>
            <a:off x="549275" y="107576"/>
            <a:ext cx="8042276" cy="616324"/>
          </a:xfrm>
        </p:spPr>
        <p:txBody>
          <a:bodyPr/>
          <a:lstStyle/>
          <a:p>
            <a:r>
              <a:rPr lang="en-US" sz="3600" dirty="0"/>
              <a:t>PCI/DSS Recommended Practices</a:t>
            </a:r>
          </a:p>
        </p:txBody>
      </p:sp>
    </p:spTree>
    <p:extLst>
      <p:ext uri="{BB962C8B-B14F-4D97-AF65-F5344CB8AC3E}">
        <p14:creationId xmlns:p14="http://schemas.microsoft.com/office/powerpoint/2010/main" val="1066354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723900"/>
            <a:ext cx="8415338" cy="4864100"/>
          </a:xfrm>
        </p:spPr>
        <p:txBody>
          <a:bodyPr>
            <a:normAutofit fontScale="92500" lnSpcReduction="20000"/>
          </a:bodyPr>
          <a:lstStyle/>
          <a:p>
            <a:pPr marL="0" indent="0">
              <a:buNone/>
            </a:pPr>
            <a:r>
              <a:rPr lang="en-GB" dirty="0"/>
              <a:t>Area 4: Implement strong access control measures</a:t>
            </a:r>
          </a:p>
          <a:p>
            <a:pPr marL="0" indent="0">
              <a:buNone/>
            </a:pPr>
            <a:r>
              <a:rPr lang="en-GB" dirty="0"/>
              <a:t>7. Restrict access to cardholder data by a business’s need to know</a:t>
            </a:r>
          </a:p>
          <a:p>
            <a:pPr marL="0" indent="0">
              <a:buNone/>
            </a:pPr>
            <a:r>
              <a:rPr lang="en-GB" dirty="0"/>
              <a:t>8. Identify and authenticate access to system components</a:t>
            </a:r>
          </a:p>
          <a:p>
            <a:pPr marL="0" indent="0">
              <a:buNone/>
            </a:pPr>
            <a:r>
              <a:rPr lang="en-GB" dirty="0"/>
              <a:t>9. Restrict physical access to cardholder data</a:t>
            </a:r>
          </a:p>
          <a:p>
            <a:pPr marL="0" indent="0">
              <a:buNone/>
            </a:pPr>
            <a:r>
              <a:rPr lang="en-US" dirty="0"/>
              <a:t>Area 5: Regularly monitor and test networks</a:t>
            </a:r>
          </a:p>
          <a:p>
            <a:pPr marL="228600" lvl="1" indent="0">
              <a:buNone/>
            </a:pPr>
            <a:r>
              <a:rPr lang="en-US" dirty="0"/>
              <a:t>10. Track and monitor all access to network resources and cardholder data</a:t>
            </a:r>
          </a:p>
          <a:p>
            <a:pPr marL="228600" lvl="1" indent="0">
              <a:buNone/>
            </a:pPr>
            <a:r>
              <a:rPr lang="en-US" dirty="0"/>
              <a:t>11. Regularly test security systems and processes</a:t>
            </a:r>
          </a:p>
          <a:p>
            <a:pPr marL="0" indent="0">
              <a:buNone/>
            </a:pPr>
            <a:r>
              <a:rPr lang="en-US" dirty="0"/>
              <a:t>Area 6: Maintain an information security policy</a:t>
            </a:r>
          </a:p>
          <a:p>
            <a:pPr marL="228600" lvl="1" indent="0">
              <a:buNone/>
            </a:pPr>
            <a:r>
              <a:rPr lang="en-US" dirty="0"/>
              <a:t>12. Maintain a policy that addresses information security for all personnel</a:t>
            </a:r>
          </a:p>
        </p:txBody>
      </p:sp>
      <p:sp>
        <p:nvSpPr>
          <p:cNvPr id="2" name="Title 1"/>
          <p:cNvSpPr>
            <a:spLocks noGrp="1"/>
          </p:cNvSpPr>
          <p:nvPr>
            <p:ph type="title"/>
          </p:nvPr>
        </p:nvSpPr>
        <p:spPr>
          <a:xfrm>
            <a:off x="549275" y="107576"/>
            <a:ext cx="8042276" cy="489324"/>
          </a:xfrm>
        </p:spPr>
        <p:txBody>
          <a:bodyPr/>
          <a:lstStyle/>
          <a:p>
            <a:r>
              <a:rPr lang="en-US" sz="3600" dirty="0"/>
              <a:t>PCI/DSS Recommended Practices </a:t>
            </a:r>
          </a:p>
        </p:txBody>
      </p:sp>
    </p:spTree>
    <p:extLst>
      <p:ext uri="{BB962C8B-B14F-4D97-AF65-F5344CB8AC3E}">
        <p14:creationId xmlns:p14="http://schemas.microsoft.com/office/powerpoint/2010/main" val="731468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850900"/>
            <a:ext cx="8415338" cy="4648200"/>
          </a:xfrm>
        </p:spPr>
        <p:txBody>
          <a:bodyPr>
            <a:normAutofit fontScale="92500" lnSpcReduction="20000"/>
          </a:bodyPr>
          <a:lstStyle/>
          <a:p>
            <a:pPr algn="just"/>
            <a:r>
              <a:rPr lang="en-US" dirty="0"/>
              <a:t>Organizations that do not do business with the federal government and would not be concerned with NIST certification and accreditation (C&amp;A) procedures may still desire to seek a recognized level of certification of their security management systems</a:t>
            </a:r>
          </a:p>
          <a:p>
            <a:pPr algn="just"/>
            <a:r>
              <a:rPr lang="en-US" dirty="0"/>
              <a:t>While ISO does not directly conduct certification assessments or issue certificates, it does authorize third parties to perform these tasks</a:t>
            </a:r>
          </a:p>
          <a:p>
            <a:pPr algn="just"/>
            <a:r>
              <a:rPr lang="en-GB" dirty="0"/>
              <a:t>The ISO certification process takes approximately six to eight weeks and involves three steps:</a:t>
            </a:r>
          </a:p>
          <a:p>
            <a:pPr lvl="1" algn="just"/>
            <a:r>
              <a:rPr lang="en-GB" dirty="0"/>
              <a:t>1. Initial assessment of the candidate organization</a:t>
            </a:r>
          </a:p>
          <a:p>
            <a:pPr lvl="1" algn="just"/>
            <a:r>
              <a:rPr lang="en-GB" dirty="0"/>
              <a:t>2. Writing of a certification manual by the candidate organization</a:t>
            </a:r>
          </a:p>
          <a:p>
            <a:pPr lvl="1" algn="just"/>
            <a:r>
              <a:rPr lang="en-GB" dirty="0"/>
              <a:t>3. Presentation of certification</a:t>
            </a:r>
          </a:p>
          <a:p>
            <a:pPr algn="just"/>
            <a:endParaRPr lang="en-US" dirty="0"/>
          </a:p>
        </p:txBody>
      </p:sp>
      <p:sp>
        <p:nvSpPr>
          <p:cNvPr id="3" name="Title 2"/>
          <p:cNvSpPr>
            <a:spLocks noGrp="1"/>
          </p:cNvSpPr>
          <p:nvPr>
            <p:ph type="title"/>
          </p:nvPr>
        </p:nvSpPr>
        <p:spPr>
          <a:xfrm>
            <a:off x="549275" y="107576"/>
            <a:ext cx="8042276" cy="743324"/>
          </a:xfrm>
        </p:spPr>
        <p:txBody>
          <a:bodyPr/>
          <a:lstStyle/>
          <a:p>
            <a:r>
              <a:rPr lang="en-US" dirty="0"/>
              <a:t>ISO Certification</a:t>
            </a:r>
          </a:p>
        </p:txBody>
      </p:sp>
    </p:spTree>
    <p:extLst>
      <p:ext uri="{BB962C8B-B14F-4D97-AF65-F5344CB8AC3E}">
        <p14:creationId xmlns:p14="http://schemas.microsoft.com/office/powerpoint/2010/main" val="4053156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2" name="Rectangle 9"/>
          <p:cNvSpPr>
            <a:spLocks noGrp="1" noChangeArrowheads="1"/>
          </p:cNvSpPr>
          <p:nvPr>
            <p:ph type="body" idx="1"/>
          </p:nvPr>
        </p:nvSpPr>
        <p:spPr>
          <a:xfrm>
            <a:off x="365125" y="647700"/>
            <a:ext cx="8415338" cy="4711951"/>
          </a:xfrm>
        </p:spPr>
        <p:txBody>
          <a:bodyPr>
            <a:normAutofit fontScale="62500" lnSpcReduction="20000"/>
          </a:bodyPr>
          <a:lstStyle/>
          <a:p>
            <a:pPr algn="just"/>
            <a:r>
              <a:rPr lang="en-US" sz="2400" dirty="0"/>
              <a:t>Management should integrate InfoSec concepts and practices into the organization’s employment activities, in accordance with the value proposition</a:t>
            </a:r>
          </a:p>
          <a:p>
            <a:pPr algn="just"/>
            <a:r>
              <a:rPr lang="en-US" sz="2400" dirty="0"/>
              <a:t>The CISO should work with the CIO and HR to integrate InfoSec concerns into the hiring process. During the hiring process, applying regulated and constrained job descriptions can increase the degree of professionalism in the InfoSec field and improve the consistency of roles and responsibilities among organizations</a:t>
            </a:r>
          </a:p>
          <a:p>
            <a:pPr algn="just"/>
            <a:r>
              <a:rPr lang="en-US" sz="2400" dirty="0"/>
              <a:t>When an interview includes a site visit, the tour should avoid secure and restricted sites</a:t>
            </a:r>
          </a:p>
          <a:p>
            <a:pPr algn="just"/>
            <a:r>
              <a:rPr lang="en-GB" dirty="0"/>
              <a:t>A background check should be conducted before the organization extends an offer to any candidate, regardless of job level, to uncover past criminal </a:t>
            </a:r>
            <a:r>
              <a:rPr lang="en-GB" dirty="0" err="1"/>
              <a:t>behavior</a:t>
            </a:r>
            <a:r>
              <a:rPr lang="en-GB" dirty="0"/>
              <a:t> or other information. Background checks differ in their levels of detail and depth</a:t>
            </a:r>
          </a:p>
          <a:p>
            <a:pPr algn="just"/>
            <a:r>
              <a:rPr lang="en-GB" dirty="0"/>
              <a:t>Once a candidate has accepted a job offer, the employment contract becomes an important security instrument. Many of the policies discussed in Chapter 4 require an employee to agree in writing</a:t>
            </a:r>
          </a:p>
          <a:p>
            <a:pPr algn="just"/>
            <a:r>
              <a:rPr lang="en-GB" dirty="0"/>
              <a:t>As part of their orientation, new employees should receive an extensive InfoSec briefing that should cover policies, security procedures, access levels, and training on the secure use of information systems</a:t>
            </a:r>
          </a:p>
          <a:p>
            <a:pPr algn="just"/>
            <a:endParaRPr lang="en-US" sz="2400" dirty="0"/>
          </a:p>
        </p:txBody>
      </p:sp>
      <p:sp>
        <p:nvSpPr>
          <p:cNvPr id="53251" name="Rectangle 8"/>
          <p:cNvSpPr>
            <a:spLocks noGrp="1" noChangeArrowheads="1"/>
          </p:cNvSpPr>
          <p:nvPr>
            <p:ph type="title"/>
          </p:nvPr>
        </p:nvSpPr>
        <p:spPr>
          <a:xfrm>
            <a:off x="549275" y="107576"/>
            <a:ext cx="8042276" cy="540124"/>
          </a:xfrm>
        </p:spPr>
        <p:txBody>
          <a:bodyPr/>
          <a:lstStyle/>
          <a:p>
            <a:r>
              <a:rPr lang="en-US" dirty="0"/>
              <a:t>Summary</a:t>
            </a:r>
          </a:p>
        </p:txBody>
      </p:sp>
    </p:spTree>
    <p:extLst>
      <p:ext uri="{BB962C8B-B14F-4D97-AF65-F5344CB8AC3E}">
        <p14:creationId xmlns:p14="http://schemas.microsoft.com/office/powerpoint/2010/main" val="20541923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2" name="Rectangle 9"/>
          <p:cNvSpPr>
            <a:spLocks noGrp="1" noChangeArrowheads="1"/>
          </p:cNvSpPr>
          <p:nvPr>
            <p:ph type="body" idx="1"/>
          </p:nvPr>
        </p:nvSpPr>
        <p:spPr>
          <a:xfrm>
            <a:off x="549275" y="573618"/>
            <a:ext cx="8415338" cy="4885622"/>
          </a:xfrm>
        </p:spPr>
        <p:txBody>
          <a:bodyPr>
            <a:normAutofit fontScale="92500" lnSpcReduction="20000"/>
          </a:bodyPr>
          <a:lstStyle/>
          <a:p>
            <a:pPr algn="just"/>
            <a:r>
              <a:rPr lang="en-US" sz="2400" dirty="0"/>
              <a:t>When an employee leaves an organization, a number of security-related concerns arise, including the continuity of protection for all information to which the employee had access</a:t>
            </a:r>
          </a:p>
          <a:p>
            <a:pPr algn="just"/>
            <a:r>
              <a:rPr lang="en-US" sz="2400" dirty="0"/>
              <a:t>Separation of duties, two-person control, job and task rotation, mandatory vacations, and least privilege are among the practices and methods recommended to minimize employees’ opportunities to misuse information</a:t>
            </a:r>
          </a:p>
          <a:p>
            <a:pPr algn="just"/>
            <a:r>
              <a:rPr lang="en-US" sz="2400" dirty="0"/>
              <a:t>Government-mandated requirements for the privacy and security of personnel and personal data must be met by the organization’s hiring program</a:t>
            </a:r>
          </a:p>
          <a:p>
            <a:pPr algn="just"/>
            <a:r>
              <a:rPr lang="en-US" sz="2400" dirty="0"/>
              <a:t>Organizations often need the special services of temporary employees, contractors, and consultants. These relationships must be carefully managed to prevent InfoSec breaches</a:t>
            </a:r>
          </a:p>
        </p:txBody>
      </p:sp>
      <p:sp>
        <p:nvSpPr>
          <p:cNvPr id="53251" name="Rectangle 8"/>
          <p:cNvSpPr>
            <a:spLocks noGrp="1" noChangeArrowheads="1"/>
          </p:cNvSpPr>
          <p:nvPr>
            <p:ph type="title"/>
          </p:nvPr>
        </p:nvSpPr>
        <p:spPr>
          <a:xfrm>
            <a:off x="549275" y="107576"/>
            <a:ext cx="8042276" cy="590924"/>
          </a:xfrm>
        </p:spPr>
        <p:txBody>
          <a:bodyPr/>
          <a:lstStyle/>
          <a:p>
            <a:r>
              <a:rPr lang="en-US" dirty="0"/>
              <a:t>Summary</a:t>
            </a:r>
          </a:p>
        </p:txBody>
      </p:sp>
    </p:spTree>
    <p:extLst>
      <p:ext uri="{BB962C8B-B14F-4D97-AF65-F5344CB8AC3E}">
        <p14:creationId xmlns:p14="http://schemas.microsoft.com/office/powerpoint/2010/main" val="5339178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2" name="Rectangle 9"/>
          <p:cNvSpPr>
            <a:spLocks noGrp="1" noChangeArrowheads="1"/>
          </p:cNvSpPr>
          <p:nvPr>
            <p:ph type="body" idx="1"/>
          </p:nvPr>
        </p:nvSpPr>
        <p:spPr>
          <a:xfrm>
            <a:off x="364331" y="660400"/>
            <a:ext cx="8415338" cy="4950882"/>
          </a:xfrm>
        </p:spPr>
        <p:txBody>
          <a:bodyPr>
            <a:normAutofit fontScale="62500" lnSpcReduction="20000"/>
          </a:bodyPr>
          <a:lstStyle/>
          <a:p>
            <a:pPr algn="just"/>
            <a:r>
              <a:rPr lang="en-US" sz="2400" dirty="0"/>
              <a:t>InfoSec performance management is the process of designing, implementing, and managing the use of the collected data elements called measurements to determine the effectiveness of the overall security program</a:t>
            </a:r>
          </a:p>
          <a:p>
            <a:pPr algn="just"/>
            <a:r>
              <a:rPr lang="en-US" sz="2400" dirty="0"/>
              <a:t>There are three types of InfoSec performance measurements: those that determine the effectiveness of the execution of InfoSec policy, those that determine the effectiveness and/or efficiency of the delivery of InfoSec services, and those that assess the impact of an incident or other security event on the organization or its mission</a:t>
            </a:r>
          </a:p>
          <a:p>
            <a:pPr algn="just"/>
            <a:r>
              <a:rPr lang="en-US" sz="2400" dirty="0"/>
              <a:t>One of the critical tasks in the measurement process is to assess and quantify what will be measured and how it is measured</a:t>
            </a:r>
          </a:p>
          <a:p>
            <a:pPr algn="just"/>
            <a:r>
              <a:rPr lang="en-GB" dirty="0"/>
              <a:t>A practice related to benchmarking is baselining—a level of performance against which changes can be usefully compared. Baselining can provide the foundation for internal benchmarking</a:t>
            </a:r>
          </a:p>
          <a:p>
            <a:pPr algn="just"/>
            <a:r>
              <a:rPr lang="en-GB" dirty="0"/>
              <a:t>ISO 27000 certification is a form of external recognition that is useful for the following types of organizations: those that do not do business with the federal government, those that do business internationally, and those just seeking to influence potential customers with their level of security. ISO 27000 certification allows an organization to demonstrate an externally reviewed competence in information security management practices</a:t>
            </a:r>
          </a:p>
          <a:p>
            <a:pPr algn="just"/>
            <a:endParaRPr lang="en-US" sz="2400" dirty="0"/>
          </a:p>
        </p:txBody>
      </p:sp>
      <p:sp>
        <p:nvSpPr>
          <p:cNvPr id="53251" name="Rectangle 8"/>
          <p:cNvSpPr>
            <a:spLocks noGrp="1" noChangeArrowheads="1"/>
          </p:cNvSpPr>
          <p:nvPr>
            <p:ph type="title"/>
          </p:nvPr>
        </p:nvSpPr>
        <p:spPr>
          <a:xfrm>
            <a:off x="549275" y="107576"/>
            <a:ext cx="8042276" cy="552824"/>
          </a:xfrm>
        </p:spPr>
        <p:txBody>
          <a:bodyPr/>
          <a:lstStyle/>
          <a:p>
            <a:r>
              <a:rPr lang="en-US" sz="4000" dirty="0"/>
              <a:t>Summary</a:t>
            </a:r>
          </a:p>
        </p:txBody>
      </p:sp>
    </p:spTree>
    <p:extLst>
      <p:ext uri="{BB962C8B-B14F-4D97-AF65-F5344CB8AC3E}">
        <p14:creationId xmlns:p14="http://schemas.microsoft.com/office/powerpoint/2010/main" val="41807293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1336956"/>
          </a:xfrm>
        </p:spPr>
        <p:txBody>
          <a:bodyPr/>
          <a:lstStyle/>
          <a:p>
            <a:r>
              <a:rPr lang="en-GB" sz="3600" b="1" dirty="0"/>
              <a:t>References</a:t>
            </a:r>
          </a:p>
        </p:txBody>
      </p:sp>
      <p:sp>
        <p:nvSpPr>
          <p:cNvPr id="3" name="Content Placeholder 2"/>
          <p:cNvSpPr>
            <a:spLocks noGrp="1"/>
          </p:cNvSpPr>
          <p:nvPr>
            <p:ph idx="1"/>
          </p:nvPr>
        </p:nvSpPr>
        <p:spPr>
          <a:xfrm>
            <a:off x="549275" y="1600201"/>
            <a:ext cx="8042276" cy="3708399"/>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8522</TotalTime>
  <Words>4902</Words>
  <Application>Microsoft Office PowerPoint</Application>
  <PresentationFormat>On-screen Show (4:3)</PresentationFormat>
  <Paragraphs>370</Paragraphs>
  <Slides>28</Slides>
  <Notes>23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Arial</vt:lpstr>
      <vt:lpstr>Calibri</vt:lpstr>
      <vt:lpstr>Calibri Light</vt:lpstr>
      <vt:lpstr>News Gothic MT</vt:lpstr>
      <vt:lpstr>Times New Roman</vt:lpstr>
      <vt:lpstr>Wingdings 2</vt:lpstr>
      <vt:lpstr>Breeze</vt:lpstr>
      <vt:lpstr>  Security Management Practices   Data Security</vt:lpstr>
      <vt:lpstr> Learning Outcome</vt:lpstr>
      <vt:lpstr>Introduction to Security Practices</vt:lpstr>
      <vt:lpstr>Security Employment Practices</vt:lpstr>
      <vt:lpstr>PowerPoint Presentation</vt:lpstr>
      <vt:lpstr>PowerPoint Presentation</vt:lpstr>
      <vt:lpstr>Performance Measures in InfoSec Management</vt:lpstr>
      <vt:lpstr>InfoSec Performance Management</vt:lpstr>
      <vt:lpstr>Building the Performance Measurement Program</vt:lpstr>
      <vt:lpstr>PowerPoint Presentation</vt:lpstr>
      <vt:lpstr>Other Performance Measures in InfoSec Management</vt:lpstr>
      <vt:lpstr>PowerPoint Presentation</vt:lpstr>
      <vt:lpstr>PowerPoint Presentation</vt:lpstr>
      <vt:lpstr>PowerPoint Presentation</vt:lpstr>
      <vt:lpstr>PowerPoint Presentation</vt:lpstr>
      <vt:lpstr>Reporting InfoSec Performance Measurements</vt:lpstr>
      <vt:lpstr>PowerPoint Presentation</vt:lpstr>
      <vt:lpstr>Benchmarking</vt:lpstr>
      <vt:lpstr>Standards of Due Care/Due Diligence</vt:lpstr>
      <vt:lpstr>Other Benchmarking Practices</vt:lpstr>
      <vt:lpstr>PCI/DSS Recommended Practices</vt:lpstr>
      <vt:lpstr>PCI/DSS Recommended Practices </vt:lpstr>
      <vt:lpstr>ISO Certification</vt:lpstr>
      <vt:lpstr>Summary</vt:lpstr>
      <vt:lpstr>Summary</vt:lpstr>
      <vt:lpstr>Summary</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Munyaradzi Nicholas Murira</cp:lastModifiedBy>
  <cp:revision>628</cp:revision>
  <dcterms:created xsi:type="dcterms:W3CDTF">2011-10-03T10:20:59Z</dcterms:created>
  <dcterms:modified xsi:type="dcterms:W3CDTF">2023-11-28T06:27:55Z</dcterms:modified>
</cp:coreProperties>
</file>