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0" r:id="rId2"/>
  </p:sldMasterIdLst>
  <p:notesMasterIdLst>
    <p:notesMasterId r:id="rId26"/>
  </p:notesMasterIdLst>
  <p:sldIdLst>
    <p:sldId id="256" r:id="rId3"/>
    <p:sldId id="587" r:id="rId4"/>
    <p:sldId id="598" r:id="rId5"/>
    <p:sldId id="586" r:id="rId6"/>
    <p:sldId id="584" r:id="rId7"/>
    <p:sldId id="585" r:id="rId8"/>
    <p:sldId id="578" r:id="rId9"/>
    <p:sldId id="594" r:id="rId10"/>
    <p:sldId id="597" r:id="rId11"/>
    <p:sldId id="574" r:id="rId12"/>
    <p:sldId id="573" r:id="rId13"/>
    <p:sldId id="583" r:id="rId14"/>
    <p:sldId id="567" r:id="rId15"/>
    <p:sldId id="595" r:id="rId16"/>
    <p:sldId id="582" r:id="rId17"/>
    <p:sldId id="580" r:id="rId18"/>
    <p:sldId id="590" r:id="rId19"/>
    <p:sldId id="262" r:id="rId20"/>
    <p:sldId id="596" r:id="rId21"/>
    <p:sldId id="592" r:id="rId22"/>
    <p:sldId id="589" r:id="rId23"/>
    <p:sldId id="588" r:id="rId24"/>
    <p:sldId id="591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514" autoAdjust="0"/>
  </p:normalViewPr>
  <p:slideViewPr>
    <p:cSldViewPr snapToGrid="0">
      <p:cViewPr varScale="1">
        <p:scale>
          <a:sx n="98" d="100"/>
          <a:sy n="98" d="100"/>
        </p:scale>
        <p:origin x="99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EE4E7B-0634-4675-81C1-0D814CCE43AF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1BC3CA-813F-4B41-B702-79B3D5DF4A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20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3147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9661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584192"/>
            <a:ext cx="5486400" cy="3600450"/>
          </a:xfrm>
        </p:spPr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1080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6753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432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1864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3184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6487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1129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765903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47909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 </a:t>
            </a:r>
            <a:endParaRPr lang="en-GB" sz="1200" dirty="0"/>
          </a:p>
          <a:p>
            <a:pPr marL="0" indent="0">
              <a:buNone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8782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6563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139871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0003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3258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151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5EA9A-62CD-4EC7-B191-8FD7A9A8B48D}" type="slidenum">
              <a:rPr lang="en-GB" smtClean="0"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5EA9A-62CD-4EC7-B191-8FD7A9A8B48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318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2094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56694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41099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1BC3CA-813F-4B41-B702-79B3D5DF4A5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958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690A36-2BA4-4A3F-9636-E65507B8EA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947342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9997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3320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123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2799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0027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5740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7937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6706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0669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2467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969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2CB9DE-671E-435C-A1A0-866D904CA8A9}" type="datetimeFigureOut">
              <a:rPr lang="en-GB" smtClean="0"/>
              <a:pPr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8F6BF-2D61-4F41-972B-1599A1BC2ED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529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jpg"/><Relationship Id="rId5" Type="http://schemas.openxmlformats.org/officeDocument/2006/relationships/hyperlink" Target="https://www.youtube.com/embed/hkcqGU7l_zU?feature=oembed" TargetMode="Externa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9.gif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7" Type="http://schemas.openxmlformats.org/officeDocument/2006/relationships/image" Target="../media/image1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1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088A4-46D8-4C54-824E-B8F514E325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 introduction to ontology and epistemology in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404B1-5DBC-415F-A618-79747C3ACC6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Dr Beverly Cole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C7787A6-0E92-4D69-A1B5-1D3A0581A0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93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0"/>
    </mc:Choice>
    <mc:Fallback xmlns="">
      <p:transition spd="slow" advTm="6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2CE24-F5F1-4152-9586-E6DD61269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aims of this lesson are: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60C65-0C8D-4197-8178-455CB92FF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803186"/>
            <a:ext cx="6810956" cy="5248622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This lesson will, in conjunction with your other asynchronous learning and group/individual supervision sessions, encourage you to: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800" dirty="0">
              <a:solidFill>
                <a:schemeClr val="tx2"/>
              </a:solidFill>
              <a:latin typeface="Cambria" pitchFamily="18" charset="0"/>
            </a:endParaRPr>
          </a:p>
          <a:p>
            <a:pPr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Identify your position within this philosophical terrain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800" dirty="0">
              <a:solidFill>
                <a:schemeClr val="tx2"/>
              </a:solidFill>
              <a:latin typeface="Cambria" pitchFamily="18" charset="0"/>
            </a:endParaRPr>
          </a:p>
          <a:p>
            <a:pPr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Be able to articulate the nature, purpose and status of your project and the conclusions it will produce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endParaRPr lang="en-GB" sz="2800" dirty="0">
              <a:solidFill>
                <a:schemeClr val="tx2"/>
              </a:solidFill>
              <a:latin typeface="Cambria" pitchFamily="18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Individual supervision will build on your reading and our discussions to consolidate the work of this lesson.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CB4BCD05-4F00-4B34-9D35-326DAE7A44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216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48"/>
    </mc:Choice>
    <mc:Fallback xmlns="">
      <p:transition spd="slow" advTm="36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A0663-1375-470C-A30C-2608C4EBD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Health warning!!!!!!!</a:t>
            </a:r>
            <a:endParaRPr lang="en-GB" dirty="0"/>
          </a:p>
        </p:txBody>
      </p:sp>
      <p:pic>
        <p:nvPicPr>
          <p:cNvPr id="2050" name="Picture 2" descr="Person Holding Canon Dslr Camera Close-up Photo">
            <a:extLst>
              <a:ext uri="{FF2B5EF4-FFF2-40B4-BE49-F238E27FC236}">
                <a16:creationId xmlns:a16="http://schemas.microsoft.com/office/drawing/2014/main" id="{99430DD0-106D-470F-8647-199E1E6637D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100" y="1335594"/>
            <a:ext cx="6281738" cy="418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F5BB7F5-B68D-4FB0-9AB2-5BFEFDEBC6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338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06"/>
    </mc:Choice>
    <mc:Fallback xmlns="">
      <p:transition spd="slow" advTm="428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29752-0FD7-4DF5-B5E2-DC4B9AFA2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I need to know about these concepts: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E59D4-5F88-4AD5-AD5D-152ED04CE8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lnSpc>
                <a:spcPct val="90000"/>
              </a:lnSpc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tx2"/>
                </a:solidFill>
                <a:latin typeface="Cambria" pitchFamily="18" charset="0"/>
              </a:rPr>
              <a:t>Understanding different traditions of scholarship can help researchers identify the match between their own intellectual preferences and a particular mode of inquiry so that they can develop a research style that is personally meaningful and</a:t>
            </a:r>
          </a:p>
          <a:p>
            <a:pPr marL="495300" indent="-4445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200" dirty="0">
                <a:solidFill>
                  <a:schemeClr val="tx2"/>
                </a:solidFill>
                <a:latin typeface="Cambria" pitchFamily="18" charset="0"/>
              </a:rPr>
              <a:t>simultaneously meets the standards of a wider academic</a:t>
            </a:r>
          </a:p>
          <a:p>
            <a:pPr marL="495300" indent="-4445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200" dirty="0">
                <a:solidFill>
                  <a:schemeClr val="tx2"/>
                </a:solidFill>
                <a:latin typeface="Cambria" pitchFamily="18" charset="0"/>
              </a:rPr>
              <a:t>community” (Prasad, 2005. p.8).</a:t>
            </a:r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22669E4-737F-4905-AA7A-5D040D32DD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2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620"/>
    </mc:Choice>
    <mc:Fallback xmlns="">
      <p:transition spd="slow" advTm="116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7A435-3A5F-4B1A-9462-48F8257510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 and epistemology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97087-502C-4698-85E5-5D80E2917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sz="3200" b="1" dirty="0"/>
          </a:p>
          <a:p>
            <a:pPr>
              <a:buFont typeface="Wingdings" panose="05000000000000000000" pitchFamily="2" charset="2"/>
              <a:buChar char="Ø"/>
            </a:pPr>
            <a:endParaRPr lang="en-GB" sz="32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b="1" dirty="0"/>
              <a:t>Ontology: </a:t>
            </a:r>
            <a:r>
              <a:rPr lang="en-GB" sz="3200" dirty="0"/>
              <a:t>What Constitutes Reality and How Can We Understand Existence?</a:t>
            </a:r>
          </a:p>
          <a:p>
            <a:pPr marL="0" indent="0">
              <a:buNone/>
            </a:pPr>
            <a:endParaRPr lang="en-GB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b="1" dirty="0"/>
              <a:t>Epistemology: </a:t>
            </a:r>
            <a:r>
              <a:rPr lang="en-GB" sz="3200" dirty="0"/>
              <a:t>What Constitutes Valid Knowledge and How Can We Obtain It? </a:t>
            </a:r>
          </a:p>
          <a:p>
            <a:pPr marL="0" indent="0">
              <a:buNone/>
            </a:pPr>
            <a:r>
              <a:rPr lang="en-US" sz="2400" dirty="0"/>
              <a:t> </a:t>
            </a:r>
            <a:endParaRPr lang="en-GB" sz="2400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EF1946F3-7603-453B-B1A1-A700D0448B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317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552"/>
    </mc:Choice>
    <mc:Fallback xmlns="">
      <p:transition spd="slow" advTm="505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6F4D3-61E5-471D-9E2D-AC7155870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 and epistemology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F530A-E330-45F2-8F4A-70AA1459E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33413" indent="-450850">
              <a:buFont typeface="Wingdings" panose="05000000000000000000" pitchFamily="2" charset="2"/>
              <a:buChar char="Ø"/>
            </a:pPr>
            <a:r>
              <a:rPr lang="en-GB" sz="4000" dirty="0"/>
              <a:t>The theory of knowledge and view of reality, underpinning our theoretical perspective and methodology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735D96B-B65F-4C86-89FF-9A1BF3B955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269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37"/>
    </mc:Choice>
    <mc:Fallback xmlns="">
      <p:transition spd="slow" advTm="18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1FFF7-306B-4138-ABD3-A9189BDCC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 and epistemology: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9F6CC-106E-498A-9D3F-83BDCD7A9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Our epistemological and ontological assumptions form the bases upon which our thinking about, and understanding of, the world and its phenomena rest.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These assumptions also inform our thinking about, and understanding of, social research in general and the development of our research methodology and methods 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1BA1703-B5A8-45BF-BCAE-E59B959BB0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601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83"/>
    </mc:Choice>
    <mc:Fallback xmlns="">
      <p:transition spd="slow" advTm="326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C2000-2D49-48A6-B245-115D8325A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Watch the You Tube </a:t>
            </a:r>
            <a:r>
              <a:rPr lang="en-GB" dirty="0" err="1"/>
              <a:t>Vido</a:t>
            </a:r>
            <a:endParaRPr lang="en-GB" dirty="0"/>
          </a:p>
        </p:txBody>
      </p:sp>
      <p:pic>
        <p:nvPicPr>
          <p:cNvPr id="4" name="Video 1" descr="Ontology, epistemology and research paradigm">
            <a:hlinkClick r:id="rId5"/>
            <a:extLst>
              <a:ext uri="{FF2B5EF4-FFF2-40B4-BE49-F238E27FC236}">
                <a16:creationId xmlns:a16="http://schemas.microsoft.com/office/drawing/2014/main" id="{CD836E87-2B8D-4408-8AC2-ECB6FD42F129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C809E66F-F1BF-436E-b5F7-EEA9579F0CBA}">
                <wp15:webVideoPr xmlns:wp15="http://schemas.microsoft.com/office/word/2012/wordprocessingDrawing" embeddedHtml="&lt;iframe width=&quot;480&quot; height=&quot;270&quot; src=&quot;https://www.youtube.com/embed/hkcqGU7l_zU?feature=oembed&quot; frameborder=&quot;0&quot; allow=&quot;accelerometer; autoplay; clipboard-write; encrypted-media; gyroscope; picture-in-picture&quot; allowfullscreen=&quot;&quot; sandbox=&quot;allow-scripts allow-same-origin&quot;&gt;&lt;/iframe&gt;" h="270" w="480"/>
              </a:ext>
            </a:extLst>
          </a:blip>
          <a:stretch>
            <a:fillRect/>
          </a:stretch>
        </p:blipFill>
        <p:spPr>
          <a:xfrm>
            <a:off x="5972969" y="1712912"/>
            <a:ext cx="4572000" cy="3429000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E064AE94-17D5-4CD2-A111-FE84E4DBD4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327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517"/>
    </mc:Choice>
    <mc:Fallback xmlns="">
      <p:transition spd="slow" advTm="36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36D1144-860E-4869-953D-DB88A3BC2B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07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4"/>
    </mc:Choice>
    <mc:Fallback xmlns="">
      <p:transition spd="slow" advTm="5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ONTOLOGY THROUGH THE LOOKING GLASS......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Braun, V. and Clarke, V., 2013. </a:t>
            </a:r>
            <a:r>
              <a:rPr lang="en-GB" sz="28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Successful qualitative research: A practical guide for beginners.</a:t>
            </a: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London: Sage.</a:t>
            </a:r>
          </a:p>
          <a:p>
            <a:endParaRPr lang="en-GB" sz="2800" dirty="0"/>
          </a:p>
          <a:p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Creswell, J. W., 2013. </a:t>
            </a:r>
            <a:r>
              <a:rPr lang="en-GB" sz="28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Qualitative inquiry and research design: Choosing among five traditions. Third Edition.</a:t>
            </a:r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London: Sage.</a:t>
            </a:r>
          </a:p>
          <a:p>
            <a:endParaRPr lang="en-GB" sz="28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Newkirk, L. 2020. Ontology and Epistemology: A simple explanation. Free Kindle Edition</a:t>
            </a:r>
          </a:p>
          <a:p>
            <a:endParaRPr lang="en-GB" sz="1800" dirty="0">
              <a:effectLst/>
              <a:latin typeface="CG Times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  <a:p>
            <a:pPr marL="198835" indent="-198835"/>
            <a:endParaRPr lang="en-GB" dirty="0"/>
          </a:p>
          <a:p>
            <a:pPr marL="198835" indent="-198835">
              <a:buNone/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pPr marL="198835" indent="-198835"/>
            <a:endParaRPr lang="en-GB" dirty="0"/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A366BB02-8B0D-47B4-92E6-DC050C5853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500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43"/>
    </mc:Choice>
    <mc:Fallback xmlns="">
      <p:transition spd="slow" advTm="12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ONTOLOGY THROUGH THE LOOKING GLASS......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REALISM</a:t>
            </a:r>
            <a:r>
              <a:rPr lang="en-GB" dirty="0"/>
              <a:t>.......[perfect glass window]</a:t>
            </a:r>
          </a:p>
          <a:p>
            <a:endParaRPr lang="en-GB" dirty="0"/>
          </a:p>
          <a:p>
            <a:pPr marL="198835" indent="-198835"/>
            <a:r>
              <a:rPr lang="en-GB" b="1" dirty="0"/>
              <a:t>RELATIVISM</a:t>
            </a:r>
            <a:r>
              <a:rPr lang="en-GB" dirty="0"/>
              <a:t>.......[prisoners looking at the view from their cells] </a:t>
            </a:r>
          </a:p>
          <a:p>
            <a:pPr marL="198835" indent="-198835"/>
            <a:endParaRPr lang="en-GB" dirty="0"/>
          </a:p>
          <a:p>
            <a:pPr marL="198835" indent="-198835"/>
            <a:r>
              <a:rPr lang="en-GB" b="1" dirty="0"/>
              <a:t>CRITICAL REALISM</a:t>
            </a:r>
            <a:r>
              <a:rPr lang="en-GB" dirty="0"/>
              <a:t>......[view can only be seen through a prism]</a:t>
            </a:r>
          </a:p>
          <a:p>
            <a:pPr marL="198835" indent="-198835"/>
            <a:endParaRPr lang="en-GB" dirty="0"/>
          </a:p>
          <a:p>
            <a:pPr marL="198835" indent="-198835">
              <a:buNone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[Braun and Clarke (2013)]</a:t>
            </a:r>
          </a:p>
          <a:p>
            <a:pPr marL="198835" indent="-198835"/>
            <a:endParaRPr lang="en-GB" dirty="0"/>
          </a:p>
          <a:p>
            <a:endParaRPr lang="en-GB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0B32510E-C3B9-4DEA-9A4E-A87128FD73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96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172"/>
    </mc:Choice>
    <mc:Fallback xmlns="">
      <p:transition spd="slow" advTm="157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C8161-50C8-486B-854C-E9DA50DF5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Researcher as </a:t>
            </a:r>
            <a:r>
              <a:rPr lang="en-GB" sz="3200" b="1" i="1" dirty="0">
                <a:solidFill>
                  <a:schemeClr val="tx1"/>
                </a:solidFill>
              </a:rPr>
              <a:t>archaeologist</a:t>
            </a:r>
            <a:r>
              <a:rPr lang="en-GB" sz="3200" dirty="0">
                <a:solidFill>
                  <a:schemeClr val="tx1"/>
                </a:solidFill>
              </a:rPr>
              <a:t>, digging to uncover a reality that exists independently???</a:t>
            </a: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Content Placeholder 3" descr="File:Archaeological site of Akrotiri - Santorini - July 12th 2012 - 71 ...">
            <a:extLst>
              <a:ext uri="{FF2B5EF4-FFF2-40B4-BE49-F238E27FC236}">
                <a16:creationId xmlns:a16="http://schemas.microsoft.com/office/drawing/2014/main" id="{DCA4B7D5-7429-4C45-9B1D-D7199790EF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8091" y="1785257"/>
            <a:ext cx="4675338" cy="307610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2F45ACB-E90F-46E3-9F0E-602326E504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001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414"/>
    </mc:Choice>
    <mc:Fallback xmlns="">
      <p:transition spd="slow" advTm="24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888632" y="2184190"/>
            <a:ext cx="3613029" cy="4892270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Researcher like a </a:t>
            </a:r>
            <a:r>
              <a:rPr lang="en-GB" altLang="en-US" sz="2400" b="1" i="1" dirty="0"/>
              <a:t>sculptor</a:t>
            </a:r>
            <a:r>
              <a:rPr lang="en-GB" altLang="en-US" sz="2400" dirty="0"/>
              <a:t>, </a:t>
            </a:r>
            <a:r>
              <a:rPr lang="en-GB" altLang="en-US" sz="2400" i="1" dirty="0"/>
              <a:t>creating</a:t>
            </a:r>
            <a:r>
              <a:rPr lang="en-GB" altLang="en-US" sz="2400" dirty="0"/>
              <a:t> a work of art by chipping away at a block of marble???</a:t>
            </a:r>
          </a:p>
          <a:p>
            <a:endParaRPr lang="en-GB" dirty="0"/>
          </a:p>
        </p:txBody>
      </p:sp>
      <p:pic>
        <p:nvPicPr>
          <p:cNvPr id="9" name="Content Placeholder 8" descr="File:Fr Adamswiller Stone &lt;strong&gt;sculptor&lt;/strong&gt; at work 2.jpg - Wikimedia Commons"/>
          <p:cNvPicPr>
            <a:picLocks noGrp="1" noChangeAspect="1"/>
          </p:cNvPicPr>
          <p:nvPr>
            <p:ph sz="quarter" idx="4294967295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5551" y="1705768"/>
            <a:ext cx="5174223" cy="3446463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BC1C19F-2CE7-48D0-BE8A-930DA482E35D}"/>
              </a:ext>
            </a:extLst>
          </p:cNvPr>
          <p:cNvSpPr/>
          <p:nvPr/>
        </p:nvSpPr>
        <p:spPr>
          <a:xfrm>
            <a:off x="5725551" y="5327962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/>
              <a:t>Creating reality and involved in the production of that reality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E4FD5C2-DBAA-4FF7-AABE-5B9B5D292E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52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73"/>
    </mc:Choice>
    <mc:Fallback xmlns="">
      <p:transition spd="slow" advTm="265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2221" y="1888050"/>
            <a:ext cx="10515600" cy="4351338"/>
          </a:xfrm>
        </p:spPr>
        <p:txBody>
          <a:bodyPr/>
          <a:lstStyle/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Epistemology: Astrological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4294967295"/>
          </p:nvPr>
        </p:nvSpPr>
        <p:spPr>
          <a:xfrm>
            <a:off x="1282700" y="2056600"/>
            <a:ext cx="2987743" cy="68580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Epistemology: Scientific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4294967295"/>
          </p:nvPr>
        </p:nvSpPr>
        <p:spPr>
          <a:xfrm>
            <a:off x="6653941" y="1990188"/>
            <a:ext cx="5144360" cy="685800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Epistemology: Astrological </a:t>
            </a:r>
          </a:p>
        </p:txBody>
      </p:sp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FDCE49C3-ED6E-4691-BF89-09D9476D8E4F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4827" y="2675988"/>
            <a:ext cx="4811712" cy="1574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71EFD9-1A03-4BA6-AE3A-39496EB6CC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5978" y="4215699"/>
            <a:ext cx="4811843" cy="21697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F542884-43D4-4BB0-9A1C-739653A7D54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03" y="2533925"/>
            <a:ext cx="4851217" cy="4062334"/>
          </a:xfrm>
          <a:prstGeom prst="rect">
            <a:avLst/>
          </a:prstGeom>
          <a:ln>
            <a:noFill/>
          </a:ln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078D203-8864-46EA-A7DF-824201A3D3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794D3D7-FEB9-499A-B206-A908C00818BE}"/>
              </a:ext>
            </a:extLst>
          </p:cNvPr>
          <p:cNvSpPr txBox="1"/>
          <p:nvPr/>
        </p:nvSpPr>
        <p:spPr>
          <a:xfrm>
            <a:off x="457200" y="261741"/>
            <a:ext cx="1105062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/>
              <a:t>EPISTEMOLOGICAL ISSUES :  WHAT COUNTS AS LEGITIMATE KNOWLEDGE?</a:t>
            </a:r>
            <a:br>
              <a:rPr lang="en-GB" sz="3200" b="1" dirty="0"/>
            </a:b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70328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301"/>
    </mc:Choice>
    <mc:Fallback xmlns="">
      <p:transition spd="slow" advTm="92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65D1B-5809-42EC-BB40-9C4B3B2780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FC316-6D04-474F-947B-BAB98C6B40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 dirty="0"/>
              <a:t>This paper has a good section on the meaning of ontology and epistemology: </a:t>
            </a:r>
          </a:p>
          <a:p>
            <a:pPr marL="0" indent="0">
              <a:buNone/>
            </a:pPr>
            <a:r>
              <a:rPr lang="en-GB" dirty="0" err="1"/>
              <a:t>Bleiker</a:t>
            </a:r>
            <a:r>
              <a:rPr lang="en-GB" dirty="0"/>
              <a:t>, J, Morgan-Trimmer, S, Knapp, K, and Hopkins, S. 2019. Navigating the Maze: Qualitative Research Methodologies and Their Philosophical Foundations. </a:t>
            </a:r>
            <a:r>
              <a:rPr lang="en-GB" i="1" dirty="0"/>
              <a:t>Radiography.</a:t>
            </a:r>
            <a:r>
              <a:rPr lang="en-GB" dirty="0"/>
              <a:t>  S4-S8. </a:t>
            </a:r>
          </a:p>
          <a:p>
            <a:pPr marL="0" indent="0">
              <a:buNone/>
            </a:pPr>
            <a:r>
              <a:rPr lang="en-GB" b="1" i="1" dirty="0"/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336180E-87B7-4702-A8D1-DFB288C183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007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67"/>
    </mc:Choice>
    <mc:Fallback xmlns="">
      <p:transition spd="slow" advTm="100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0AF1CD4-A4B4-4516-B3CB-7BF2F246775A}"/>
              </a:ext>
            </a:extLst>
          </p:cNvPr>
          <p:cNvSpPr/>
          <p:nvPr/>
        </p:nvSpPr>
        <p:spPr>
          <a:xfrm>
            <a:off x="6096000" y="2967335"/>
            <a:ext cx="384628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Willig, C. 2019.  and Epistemological Reflexivity: A Core Skill for Therapists. Counselling and Psychotherapy Research. 19.3. 186-94. </a:t>
            </a: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1F9BCCDD-42A1-495E-9681-854B2FF1F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Ontology and epistemology are also important concepts within counselling: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355CA3F-D0A3-423D-83F6-E94392B88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Locate and read the following paper: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AF44AC2-6272-4954-A1FA-26B4EC816B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71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94"/>
    </mc:Choice>
    <mc:Fallback xmlns="">
      <p:transition spd="slow" advTm="12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44620-0E0B-410C-B8DB-2CAA7D657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summarise: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C67C6-6E04-4D55-A6A9-7B86E7388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6054814"/>
          </a:xfrm>
        </p:spPr>
        <p:txBody>
          <a:bodyPr/>
          <a:lstStyle/>
          <a:p>
            <a:pPr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The way we think the world is (</a:t>
            </a:r>
            <a:r>
              <a:rPr lang="en-GB" sz="2800" b="1" dirty="0">
                <a:solidFill>
                  <a:schemeClr val="tx2"/>
                </a:solidFill>
                <a:latin typeface="Cambria" pitchFamily="18" charset="0"/>
              </a:rPr>
              <a:t>ontology</a:t>
            </a: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) influences: what we think can be known about it (</a:t>
            </a:r>
            <a:r>
              <a:rPr lang="en-GB" sz="2800" b="1" dirty="0">
                <a:solidFill>
                  <a:schemeClr val="tx2"/>
                </a:solidFill>
                <a:latin typeface="Cambria" pitchFamily="18" charset="0"/>
              </a:rPr>
              <a:t>epistemology</a:t>
            </a: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); how we think it can be investigated (</a:t>
            </a:r>
            <a:r>
              <a:rPr lang="en-GB" sz="2800" b="1" dirty="0">
                <a:solidFill>
                  <a:schemeClr val="tx2"/>
                </a:solidFill>
                <a:latin typeface="Cambria" pitchFamily="18" charset="0"/>
              </a:rPr>
              <a:t>methodology and research techniques</a:t>
            </a: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); the kinds of theories we think can be constructed about it; and the political and policy stances we are prepared to take (Fleetwood, 2005, p.197)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dirty="0">
              <a:solidFill>
                <a:schemeClr val="tx2"/>
              </a:solidFill>
              <a:latin typeface="Cambria" pitchFamily="18" charset="0"/>
            </a:endParaRPr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489D9BE-2C34-43B4-998F-C4D54F54C1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11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15"/>
    </mc:Choice>
    <mc:Fallback xmlns="">
      <p:transition spd="slow" advTm="31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000" b="1" dirty="0"/>
              <a:t>What do these words mean?</a:t>
            </a:r>
          </a:p>
          <a:p>
            <a:r>
              <a:rPr lang="en-GB" sz="4000" b="1" dirty="0"/>
              <a:t>Ontology </a:t>
            </a:r>
            <a:r>
              <a:rPr lang="en-GB" sz="4000" dirty="0"/>
              <a:t>–  </a:t>
            </a:r>
          </a:p>
          <a:p>
            <a:r>
              <a:rPr lang="en-GB" sz="4000" b="1" dirty="0"/>
              <a:t>Epistemology</a:t>
            </a:r>
            <a:r>
              <a:rPr lang="en-GB" sz="4000" dirty="0"/>
              <a:t> –  </a:t>
            </a:r>
          </a:p>
          <a:p>
            <a:r>
              <a:rPr lang="en-GB" sz="4000" b="1" dirty="0"/>
              <a:t>Axiology </a:t>
            </a:r>
            <a:r>
              <a:rPr lang="en-GB" sz="4000" dirty="0"/>
              <a:t>–  </a:t>
            </a:r>
          </a:p>
          <a:p>
            <a:r>
              <a:rPr lang="en-GB" sz="4000" b="1" dirty="0"/>
              <a:t>Rhetorical structure </a:t>
            </a:r>
            <a:r>
              <a:rPr lang="en-GB" sz="4000" dirty="0"/>
              <a:t>–  </a:t>
            </a:r>
          </a:p>
          <a:p>
            <a:r>
              <a:rPr lang="en-GB" sz="4000" b="1" dirty="0"/>
              <a:t>Methodology </a:t>
            </a:r>
            <a:r>
              <a:rPr lang="en-GB" sz="4000" dirty="0"/>
              <a:t>– 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7706958" y="6313320"/>
            <a:ext cx="4114800" cy="365125"/>
          </a:xfrm>
        </p:spPr>
        <p:txBody>
          <a:bodyPr/>
          <a:lstStyle/>
          <a:p>
            <a:r>
              <a:rPr lang="en-GB" dirty="0" err="1"/>
              <a:t>Vossler</a:t>
            </a:r>
            <a:r>
              <a:rPr lang="en-GB" dirty="0"/>
              <a:t>, A. &amp; </a:t>
            </a:r>
            <a:r>
              <a:rPr lang="en-GB" dirty="0" err="1"/>
              <a:t>Moller</a:t>
            </a:r>
            <a:r>
              <a:rPr lang="en-GB" dirty="0"/>
              <a:t>, N. (2015). The Counselling and Psychotherapy Research Handbook. London: Sage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Recap: What do these terms mean?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EB3015C-5C21-4F24-B51D-2CB6854722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519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54"/>
    </mc:Choice>
    <mc:Fallback xmlns="">
      <p:transition spd="slow" advTm="17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000" b="1" dirty="0"/>
              <a:t>Ontology </a:t>
            </a:r>
            <a:r>
              <a:rPr lang="en-GB" sz="2000" dirty="0"/>
              <a:t>– the nature of reality and being</a:t>
            </a:r>
          </a:p>
          <a:p>
            <a:r>
              <a:rPr lang="en-GB" sz="2000" b="1" dirty="0"/>
              <a:t>Epistemology</a:t>
            </a:r>
            <a:r>
              <a:rPr lang="en-GB" sz="2000" dirty="0"/>
              <a:t> – the study of knowledge, the gaining of knowledge, and the relationship between the ‘knower’ (the research participant) and the ‘would-be knower’ (the researcher)</a:t>
            </a:r>
          </a:p>
          <a:p>
            <a:r>
              <a:rPr lang="en-GB" sz="2000" b="1" dirty="0"/>
              <a:t>Axiology </a:t>
            </a:r>
            <a:r>
              <a:rPr lang="en-GB" sz="2000" dirty="0"/>
              <a:t>– the role and place of values in the research process</a:t>
            </a:r>
          </a:p>
          <a:p>
            <a:r>
              <a:rPr lang="en-GB" sz="2000" b="1" dirty="0"/>
              <a:t>Rhetorical structure </a:t>
            </a:r>
            <a:r>
              <a:rPr lang="en-GB" sz="2000" dirty="0"/>
              <a:t>– the language and presentation of the research</a:t>
            </a:r>
          </a:p>
          <a:p>
            <a:r>
              <a:rPr lang="en-GB" sz="2000" b="1" dirty="0"/>
              <a:t>Methodology </a:t>
            </a:r>
            <a:r>
              <a:rPr lang="en-GB" sz="2000" dirty="0"/>
              <a:t>– the process and procedures of the research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7706958" y="6313320"/>
            <a:ext cx="4114800" cy="365125"/>
          </a:xfrm>
        </p:spPr>
        <p:txBody>
          <a:bodyPr/>
          <a:lstStyle/>
          <a:p>
            <a:r>
              <a:rPr lang="en-GB" dirty="0" err="1"/>
              <a:t>Vossler</a:t>
            </a:r>
            <a:r>
              <a:rPr lang="en-GB" dirty="0"/>
              <a:t>, A. &amp; </a:t>
            </a:r>
            <a:r>
              <a:rPr lang="en-GB" dirty="0" err="1"/>
              <a:t>Moller</a:t>
            </a:r>
            <a:r>
              <a:rPr lang="en-GB" dirty="0"/>
              <a:t>, N. (2015). The Counselling and Psychotherapy Research Handbook. London: Sage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Answers to the quiz on the previous slide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3453475-13A1-4544-B927-7796C1F2BB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2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90"/>
    </mc:Choice>
    <mc:Fallback xmlns="">
      <p:transition spd="slow" advTm="25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8038CB8-4D3A-426A-9687-2E74905A4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on differing views….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44F1500-445D-41A8-8FDE-ED3C729FE6E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825625"/>
            <a:ext cx="51816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0E8F285A-88EB-48C7-9B6B-96461D4D8C2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2844A21-BBC7-4864-9DFF-B76AEE8067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480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26"/>
    </mc:Choice>
    <mc:Fallback xmlns="">
      <p:transition spd="slow" advTm="16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71546-FA73-4E65-86BB-092BCCC45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questions…</a:t>
            </a:r>
          </a:p>
        </p:txBody>
      </p:sp>
      <p:pic>
        <p:nvPicPr>
          <p:cNvPr id="1026" name="Picture 2" descr="Yellow Sunflower on White Surface">
            <a:extLst>
              <a:ext uri="{FF2B5EF4-FFF2-40B4-BE49-F238E27FC236}">
                <a16:creationId xmlns:a16="http://schemas.microsoft.com/office/drawing/2014/main" id="{60207A2C-9A6B-4E83-9F82-277542AB743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047" y="803275"/>
            <a:ext cx="3519843" cy="524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EB9B4FF-44AB-40EA-B02E-96FF00A8F5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359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42"/>
    </mc:Choice>
    <mc:Fallback xmlns="">
      <p:transition spd="slow" advTm="9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2CE24-F5F1-4152-9586-E6DD61269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aims of this lesson were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60C65-0C8D-4197-8178-455CB92FF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803186"/>
            <a:ext cx="6810956" cy="5248622"/>
          </a:xfrm>
        </p:spPr>
        <p:txBody>
          <a:bodyPr>
            <a:normAutofit fontScale="85000" lnSpcReduction="2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This lesson has, in conjunction with our workshop discussions and group/individual supervision sessions, encouraged you to: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800" dirty="0">
              <a:solidFill>
                <a:schemeClr val="tx2"/>
              </a:solidFill>
              <a:latin typeface="Cambria" pitchFamily="18" charset="0"/>
            </a:endParaRPr>
          </a:p>
          <a:p>
            <a:pPr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Identify your position within this philosophical terrain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800" dirty="0">
              <a:solidFill>
                <a:schemeClr val="tx2"/>
              </a:solidFill>
              <a:latin typeface="Cambria" pitchFamily="18" charset="0"/>
            </a:endParaRPr>
          </a:p>
          <a:p>
            <a:pPr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Be able to articulate the nature, purpose and status of your project and the conclusions it will produce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Ø"/>
              <a:defRPr/>
            </a:pPr>
            <a:endParaRPr lang="en-GB" sz="2800" dirty="0">
              <a:solidFill>
                <a:schemeClr val="tx2"/>
              </a:solidFill>
              <a:latin typeface="Cambria" pitchFamily="18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800" dirty="0">
                <a:solidFill>
                  <a:schemeClr val="tx2"/>
                </a:solidFill>
                <a:latin typeface="Cambria" pitchFamily="18" charset="0"/>
              </a:rPr>
              <a:t>Individual supervision will build on your reading and our discussions to consolidate the work of this lesson.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A95385D-8F84-4328-AB47-FD8C64F6D6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5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73"/>
    </mc:Choice>
    <mc:Fallback xmlns="">
      <p:transition spd="slow" advTm="233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0B5EB-0C88-459C-B501-C8E26A871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307B0-D1DF-491F-9F51-A75DD0118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447" y="1422399"/>
            <a:ext cx="6710696" cy="5225143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600" b="1" dirty="0">
                <a:latin typeface="+mj-lt"/>
              </a:rPr>
              <a:t>Braun, V. and Clarke, V. 2013. </a:t>
            </a:r>
            <a:r>
              <a:rPr lang="en-GB" sz="2600" b="1" i="1" dirty="0">
                <a:latin typeface="+mj-lt"/>
              </a:rPr>
              <a:t>Successful qualitative research:</a:t>
            </a:r>
            <a:r>
              <a:rPr lang="en-GB" sz="2600" b="1" dirty="0">
                <a:latin typeface="+mj-lt"/>
              </a:rPr>
              <a:t> A practical guide for beginners. London: Sage.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600" b="1" dirty="0">
              <a:latin typeface="+mj-lt"/>
            </a:endParaRPr>
          </a:p>
          <a:p>
            <a:pPr fontAlgn="base">
              <a:buFont typeface="Wingdings" panose="05000000000000000000" pitchFamily="2" charset="2"/>
              <a:buChar char="Ø"/>
            </a:pPr>
            <a:r>
              <a:rPr lang="en-GB" sz="2600" b="1" dirty="0">
                <a:latin typeface="+mj-lt"/>
              </a:rPr>
              <a:t>Fleetwood, S. (2005) ‘Ontology in organization and management studies: a critical realist</a:t>
            </a:r>
          </a:p>
          <a:p>
            <a:pPr fontAlgn="base">
              <a:buFont typeface="Wingdings" panose="05000000000000000000" pitchFamily="2" charset="2"/>
              <a:buChar char="Ø"/>
            </a:pPr>
            <a:r>
              <a:rPr lang="en-GB" sz="2600" b="1" dirty="0">
                <a:latin typeface="+mj-lt"/>
              </a:rPr>
              <a:t>perspective’, </a:t>
            </a:r>
            <a:r>
              <a:rPr lang="en-GB" sz="2600" b="1" i="1" dirty="0">
                <a:latin typeface="+mj-lt"/>
              </a:rPr>
              <a:t>Organization</a:t>
            </a:r>
            <a:r>
              <a:rPr lang="en-GB" sz="2600" b="1" dirty="0">
                <a:latin typeface="+mj-lt"/>
              </a:rPr>
              <a:t>, 12 (2): 197-222.</a:t>
            </a:r>
          </a:p>
          <a:p>
            <a:pPr fontAlgn="base">
              <a:buFont typeface="Wingdings" panose="05000000000000000000" pitchFamily="2" charset="2"/>
              <a:buChar char="Ø"/>
            </a:pPr>
            <a:endParaRPr lang="en-GB" sz="2600" b="1" dirty="0">
              <a:latin typeface="+mj-lt"/>
            </a:endParaRPr>
          </a:p>
          <a:p>
            <a:pPr fontAlgn="base">
              <a:buFont typeface="Wingdings" panose="05000000000000000000" pitchFamily="2" charset="2"/>
              <a:buChar char="Ø"/>
            </a:pPr>
            <a:r>
              <a:rPr lang="en-GB" sz="2600" b="1" dirty="0">
                <a:latin typeface="+mj-lt"/>
              </a:rPr>
              <a:t>Guba, E.G. and Lincoln, Y.S (2005) `Paradigmatic controversies, contradictions, and emerging confluences’,  in N.K. Denzin and Y.S. Lincoln (eds) </a:t>
            </a:r>
            <a:r>
              <a:rPr lang="en-GB" sz="2600" b="1" i="1" dirty="0">
                <a:latin typeface="+mj-lt"/>
              </a:rPr>
              <a:t>The Sage Handbook of  Qualitative Research</a:t>
            </a:r>
            <a:r>
              <a:rPr lang="en-GB" sz="2600" b="1" dirty="0">
                <a:latin typeface="+mj-lt"/>
              </a:rPr>
              <a:t>, third edition, Thousand Oaks, California: Sage, pp. 191-215.</a:t>
            </a:r>
          </a:p>
          <a:p>
            <a:pPr fontAlgn="base">
              <a:buFont typeface="Wingdings" panose="05000000000000000000" pitchFamily="2" charset="2"/>
              <a:buChar char="Ø"/>
            </a:pPr>
            <a:endParaRPr lang="en-GB" sz="2600" b="1" dirty="0">
              <a:latin typeface="+mj-lt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b="1" dirty="0">
                <a:latin typeface="+mj-lt"/>
              </a:rPr>
              <a:t>Prasad, P. 2005. Crafting Qualitative Research: Working in the Postpositivist Traditions. Routledge. </a:t>
            </a:r>
            <a:r>
              <a:rPr lang="en-GB" sz="2600" b="1" dirty="0" err="1">
                <a:latin typeface="+mj-lt"/>
              </a:rPr>
              <a:t>EBook</a:t>
            </a:r>
            <a:r>
              <a:rPr lang="en-GB" sz="2600" b="1" dirty="0">
                <a:latin typeface="+mj-lt"/>
              </a:rPr>
              <a:t> Published 24 February 201</a:t>
            </a:r>
            <a:r>
              <a:rPr lang="en-GB" sz="2600" dirty="0">
                <a:latin typeface="+mj-lt"/>
              </a:rPr>
              <a:t>5</a:t>
            </a:r>
          </a:p>
          <a:p>
            <a:pPr marL="0" indent="0">
              <a:buNone/>
            </a:pPr>
            <a:endParaRPr lang="en-GB" sz="2600" dirty="0">
              <a:latin typeface="+mj-lt"/>
            </a:endParaRP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C2EF465-12D8-4F93-B2E7-80BAB1C474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02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7"/>
    </mc:Choice>
    <mc:Fallback xmlns="">
      <p:transition spd="slow" advTm="30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2959</TotalTime>
  <Words>1009</Words>
  <Application>Microsoft Office PowerPoint</Application>
  <PresentationFormat>Widescreen</PresentationFormat>
  <Paragraphs>142</Paragraphs>
  <Slides>23</Slides>
  <Notes>23</Notes>
  <HiddenSlides>0</HiddenSlides>
  <MMClips>23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Calibri</vt:lpstr>
      <vt:lpstr>Calibri Light</vt:lpstr>
      <vt:lpstr>Cambria</vt:lpstr>
      <vt:lpstr>CG Times</vt:lpstr>
      <vt:lpstr>Rockwell</vt:lpstr>
      <vt:lpstr>Times New Roman</vt:lpstr>
      <vt:lpstr>Wingdings</vt:lpstr>
      <vt:lpstr>Atlas</vt:lpstr>
      <vt:lpstr>Office Theme</vt:lpstr>
      <vt:lpstr>An introduction to ontology and epistemology in research</vt:lpstr>
      <vt:lpstr>The aims of this lesson are:</vt:lpstr>
      <vt:lpstr>Health warning!!!!!!!</vt:lpstr>
      <vt:lpstr>Why do I need to know about these concepts:</vt:lpstr>
      <vt:lpstr>Ontology and epistemology</vt:lpstr>
      <vt:lpstr>Ontology and epistemology</vt:lpstr>
      <vt:lpstr>Ontology and epistemology:</vt:lpstr>
      <vt:lpstr>Watch the You Tube Vido</vt:lpstr>
      <vt:lpstr>The research onion</vt:lpstr>
      <vt:lpstr>ONTOLOGY THROUGH THE LOOKING GLASS......</vt:lpstr>
      <vt:lpstr>ONTOLOGY THROUGH THE LOOKING GLASS......</vt:lpstr>
      <vt:lpstr>Researcher as archaeologist, digging to uncover a reality that exists independently??? </vt:lpstr>
      <vt:lpstr> </vt:lpstr>
      <vt:lpstr>  </vt:lpstr>
      <vt:lpstr>Further reading:</vt:lpstr>
      <vt:lpstr>Ontology and epistemology are also important concepts within counselling:</vt:lpstr>
      <vt:lpstr>To summarise: </vt:lpstr>
      <vt:lpstr>Recap: What do these terms mean?</vt:lpstr>
      <vt:lpstr> Answers to the quiz on the previous slide</vt:lpstr>
      <vt:lpstr>Discussion on differing views….</vt:lpstr>
      <vt:lpstr>Any questions…</vt:lpstr>
      <vt:lpstr>The aims of this lesson were to: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Beverly Cole</dc:creator>
  <cp:lastModifiedBy>Beverly Cole</cp:lastModifiedBy>
  <cp:revision>31</cp:revision>
  <dcterms:created xsi:type="dcterms:W3CDTF">2020-10-04T11:59:46Z</dcterms:created>
  <dcterms:modified xsi:type="dcterms:W3CDTF">2020-10-25T07:29:39Z</dcterms:modified>
</cp:coreProperties>
</file>