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17.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18.xml" ContentType="application/vnd.openxmlformats-officedocument.presentationml.notesSlid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notesSlides/notesSlide19.xml" ContentType="application/vnd.openxmlformats-officedocument.presentationml.notesSlid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ppt/notesSlides/notesSlide20.xml" ContentType="application/vnd.openxmlformats-officedocument.presentationml.notesSlide+xml"/>
  <Override PartName="/ppt/charts/chart8.xml" ContentType="application/vnd.openxmlformats-officedocument.drawingml.chart+xml"/>
  <Override PartName="/ppt/charts/style8.xml" ContentType="application/vnd.ms-office.chartstyle+xml"/>
  <Override PartName="/ppt/charts/colors8.xml" ContentType="application/vnd.ms-office.chartcolorstyle+xml"/>
  <Override PartName="/ppt/charts/chart9.xml" ContentType="application/vnd.openxmlformats-officedocument.drawingml.chart+xml"/>
  <Override PartName="/ppt/charts/style9.xml" ContentType="application/vnd.ms-office.chartstyle+xml"/>
  <Override PartName="/ppt/charts/colors9.xml" ContentType="application/vnd.ms-office.chartcolorstyle+xml"/>
  <Override PartName="/ppt/notesSlides/notesSlide21.xml" ContentType="application/vnd.openxmlformats-officedocument.presentationml.notesSlide+xml"/>
  <Override PartName="/ppt/charts/chart10.xml" ContentType="application/vnd.openxmlformats-officedocument.drawingml.chart+xml"/>
  <Override PartName="/ppt/charts/style10.xml" ContentType="application/vnd.ms-office.chartstyle+xml"/>
  <Override PartName="/ppt/charts/colors10.xml" ContentType="application/vnd.ms-office.chartcolorstyle+xml"/>
  <Override PartName="/ppt/charts/chart11.xml" ContentType="application/vnd.openxmlformats-officedocument.drawingml.chart+xml"/>
  <Override PartName="/ppt/charts/style11.xml" ContentType="application/vnd.ms-office.chartstyle+xml"/>
  <Override PartName="/ppt/charts/colors11.xml" ContentType="application/vnd.ms-office.chartcolorstyle+xml"/>
  <Override PartName="/ppt/notesSlides/notesSlide22.xml" ContentType="application/vnd.openxmlformats-officedocument.presentationml.notesSlide+xml"/>
  <Override PartName="/ppt/charts/chart12.xml" ContentType="application/vnd.openxmlformats-officedocument.drawingml.chart+xml"/>
  <Override PartName="/ppt/charts/style12.xml" ContentType="application/vnd.ms-office.chartstyle+xml"/>
  <Override PartName="/ppt/charts/colors12.xml" ContentType="application/vnd.ms-office.chartcolorstyle+xml"/>
  <Override PartName="/ppt/notesSlides/notesSlide23.xml" ContentType="application/vnd.openxmlformats-officedocument.presentationml.notesSlide+xml"/>
  <Override PartName="/ppt/charts/chart13.xml" ContentType="application/vnd.openxmlformats-officedocument.drawingml.chart+xml"/>
  <Override PartName="/ppt/charts/style13.xml" ContentType="application/vnd.ms-office.chartstyle+xml"/>
  <Override PartName="/ppt/charts/colors13.xml" ContentType="application/vnd.ms-office.chartcolorstyl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rts/chart14.xml" ContentType="application/vnd.openxmlformats-officedocument.drawingml.chart+xml"/>
  <Override PartName="/ppt/charts/style14.xml" ContentType="application/vnd.ms-office.chartstyle+xml"/>
  <Override PartName="/ppt/charts/colors14.xml" ContentType="application/vnd.ms-office.chartcolorstyle+xml"/>
  <Override PartName="/ppt/charts/chart15.xml" ContentType="application/vnd.openxmlformats-officedocument.drawingml.chart+xml"/>
  <Override PartName="/ppt/charts/style15.xml" ContentType="application/vnd.ms-office.chartstyle+xml"/>
  <Override PartName="/ppt/charts/colors15.xml" ContentType="application/vnd.ms-office.chartcolorstyl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7" r:id="rId1"/>
  </p:sldMasterIdLst>
  <p:notesMasterIdLst>
    <p:notesMasterId r:id="rId38"/>
  </p:notesMasterIdLst>
  <p:sldIdLst>
    <p:sldId id="256" r:id="rId2"/>
    <p:sldId id="286" r:id="rId3"/>
    <p:sldId id="258" r:id="rId4"/>
    <p:sldId id="285" r:id="rId5"/>
    <p:sldId id="284" r:id="rId6"/>
    <p:sldId id="287" r:id="rId7"/>
    <p:sldId id="259" r:id="rId8"/>
    <p:sldId id="288" r:id="rId9"/>
    <p:sldId id="260" r:id="rId10"/>
    <p:sldId id="263" r:id="rId11"/>
    <p:sldId id="264" r:id="rId12"/>
    <p:sldId id="290" r:id="rId13"/>
    <p:sldId id="289" r:id="rId14"/>
    <p:sldId id="267" r:id="rId15"/>
    <p:sldId id="269" r:id="rId16"/>
    <p:sldId id="292" r:id="rId17"/>
    <p:sldId id="293" r:id="rId18"/>
    <p:sldId id="294" r:id="rId19"/>
    <p:sldId id="295" r:id="rId20"/>
    <p:sldId id="296" r:id="rId21"/>
    <p:sldId id="298" r:id="rId22"/>
    <p:sldId id="300" r:id="rId23"/>
    <p:sldId id="301" r:id="rId24"/>
    <p:sldId id="302" r:id="rId25"/>
    <p:sldId id="303" r:id="rId26"/>
    <p:sldId id="305" r:id="rId27"/>
    <p:sldId id="307" r:id="rId28"/>
    <p:sldId id="311" r:id="rId29"/>
    <p:sldId id="313" r:id="rId30"/>
    <p:sldId id="312" r:id="rId31"/>
    <p:sldId id="273" r:id="rId32"/>
    <p:sldId id="283" r:id="rId33"/>
    <p:sldId id="314" r:id="rId34"/>
    <p:sldId id="315" r:id="rId35"/>
    <p:sldId id="316" r:id="rId36"/>
    <p:sldId id="317"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CA176"/>
    <a:srgbClr val="454545"/>
    <a:srgbClr val="4E8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579"/>
    <p:restoredTop sz="69003"/>
  </p:normalViewPr>
  <p:slideViewPr>
    <p:cSldViewPr snapToGrid="0">
      <p:cViewPr varScale="1">
        <p:scale>
          <a:sx n="80" d="100"/>
          <a:sy n="80" d="100"/>
        </p:scale>
        <p:origin x="528"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oleObject" Target="Book2"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Book2"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file:////Users/cat/Desktop/Graphs%20for%20masters.xlsx" TargetMode="External"/><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Book2" TargetMode="External"/><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oleObject" Target="file:////Users/cat/Desktop/Graphs%20for%20masters.xlsx" TargetMode="External"/><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3" Type="http://schemas.openxmlformats.org/officeDocument/2006/relationships/oleObject" Target="Book2" TargetMode="External"/><Relationship Id="rId2" Type="http://schemas.microsoft.com/office/2011/relationships/chartColorStyle" Target="colors6.xml"/><Relationship Id="rId1" Type="http://schemas.microsoft.com/office/2011/relationships/chartStyle" Target="style6.xml"/></Relationships>
</file>

<file path=ppt/charts/_rels/chart7.xml.rels><?xml version="1.0" encoding="UTF-8" standalone="yes"?>
<Relationships xmlns="http://schemas.openxmlformats.org/package/2006/relationships"><Relationship Id="rId3" Type="http://schemas.openxmlformats.org/officeDocument/2006/relationships/oleObject" Target="file:////Users/cat/Desktop/Graphs%20for%20masters.xlsx" TargetMode="External"/><Relationship Id="rId2" Type="http://schemas.microsoft.com/office/2011/relationships/chartColorStyle" Target="colors7.xml"/><Relationship Id="rId1" Type="http://schemas.microsoft.com/office/2011/relationships/chartStyle" Target="style7.xml"/></Relationships>
</file>

<file path=ppt/charts/_rels/chart8.xml.rels><?xml version="1.0" encoding="UTF-8" standalone="yes"?>
<Relationships xmlns="http://schemas.openxmlformats.org/package/2006/relationships"><Relationship Id="rId3" Type="http://schemas.openxmlformats.org/officeDocument/2006/relationships/oleObject" Target="Book2" TargetMode="External"/><Relationship Id="rId2" Type="http://schemas.microsoft.com/office/2011/relationships/chartColorStyle" Target="colors8.xml"/><Relationship Id="rId1" Type="http://schemas.microsoft.com/office/2011/relationships/chartStyle" Target="style8.xml"/></Relationships>
</file>

<file path=ppt/charts/_rels/chart9.xml.rels><?xml version="1.0" encoding="UTF-8" standalone="yes"?>
<Relationships xmlns="http://schemas.openxmlformats.org/package/2006/relationships"><Relationship Id="rId3" Type="http://schemas.openxmlformats.org/officeDocument/2006/relationships/oleObject" Target="Book2" TargetMode="External"/><Relationship Id="rId2" Type="http://schemas.microsoft.com/office/2011/relationships/chartColorStyle" Target="colors9.xml"/><Relationship Id="rId1" Type="http://schemas.microsoft.com/office/2011/relationships/chartStyle" Target="style9.xml"/></Relationships>
</file>

<file path=ppt/charts/_rels/chart10.xml.rels><?xml version="1.0" encoding="UTF-8" standalone="yes"?>
<Relationships xmlns="http://schemas.openxmlformats.org/package/2006/relationships"><Relationship Id="rId3" Type="http://schemas.openxmlformats.org/officeDocument/2006/relationships/oleObject" Target="Book2" TargetMode="External"/><Relationship Id="rId2" Type="http://schemas.microsoft.com/office/2011/relationships/chartColorStyle" Target="colors10.xml"/><Relationship Id="rId1" Type="http://schemas.microsoft.com/office/2011/relationships/chartStyle" Target="style10.xml"/></Relationships>
</file>

<file path=ppt/charts/_rels/chart11.xml.rels><?xml version="1.0" encoding="UTF-8" standalone="yes"?>
<Relationships xmlns="http://schemas.openxmlformats.org/package/2006/relationships"><Relationship Id="rId3" Type="http://schemas.openxmlformats.org/officeDocument/2006/relationships/oleObject" Target="file:////Users\cat\Desktop\Graphs%20for%20masters.xlsx" TargetMode="External"/><Relationship Id="rId2" Type="http://schemas.microsoft.com/office/2011/relationships/chartColorStyle" Target="colors11.xml"/><Relationship Id="rId1" Type="http://schemas.microsoft.com/office/2011/relationships/chartStyle" Target="style11.xml"/></Relationships>
</file>

<file path=ppt/charts/_rels/chart12.xml.rels><?xml version="1.0" encoding="UTF-8" standalone="yes"?>
<Relationships xmlns="http://schemas.openxmlformats.org/package/2006/relationships"><Relationship Id="rId3" Type="http://schemas.openxmlformats.org/officeDocument/2006/relationships/oleObject" Target="file:////Users/cat/Desktop/Graphs%20for%20masters.xlsx" TargetMode="External"/><Relationship Id="rId2" Type="http://schemas.microsoft.com/office/2011/relationships/chartColorStyle" Target="colors12.xml"/><Relationship Id="rId1" Type="http://schemas.microsoft.com/office/2011/relationships/chartStyle" Target="style12.xml"/></Relationships>
</file>

<file path=ppt/charts/_rels/chart13.xml.rels><?xml version="1.0" encoding="UTF-8" standalone="yes"?>
<Relationships xmlns="http://schemas.openxmlformats.org/package/2006/relationships"><Relationship Id="rId3" Type="http://schemas.openxmlformats.org/officeDocument/2006/relationships/oleObject" Target="file:////Users/cat/Desktop/Graphs%20for%20masters.xlsx" TargetMode="External"/><Relationship Id="rId2" Type="http://schemas.microsoft.com/office/2011/relationships/chartColorStyle" Target="colors13.xml"/><Relationship Id="rId1" Type="http://schemas.microsoft.com/office/2011/relationships/chartStyle" Target="style13.xml"/></Relationships>
</file>

<file path=ppt/charts/_rels/chart14.xml.rels><?xml version="1.0" encoding="UTF-8" standalone="yes"?>
<Relationships xmlns="http://schemas.openxmlformats.org/package/2006/relationships"><Relationship Id="rId3" Type="http://schemas.openxmlformats.org/officeDocument/2006/relationships/oleObject" Target="file:////Users\cat\Desktop\Graphs%20for%20masters.xlsx" TargetMode="External"/><Relationship Id="rId2" Type="http://schemas.microsoft.com/office/2011/relationships/chartColorStyle" Target="colors14.xml"/><Relationship Id="rId1" Type="http://schemas.microsoft.com/office/2011/relationships/chartStyle" Target="style14.xml"/></Relationships>
</file>

<file path=ppt/charts/_rels/chart15.xml.rels><?xml version="1.0" encoding="UTF-8" standalone="yes"?>
<Relationships xmlns="http://schemas.openxmlformats.org/package/2006/relationships"><Relationship Id="rId3" Type="http://schemas.openxmlformats.org/officeDocument/2006/relationships/oleObject" Target="file:////Users\cat\Desktop\Graphs%20for%20masters.xlsx" TargetMode="External"/><Relationship Id="rId2" Type="http://schemas.microsoft.com/office/2011/relationships/chartColorStyle" Target="colors15.xml"/><Relationship Id="rId1" Type="http://schemas.microsoft.com/office/2011/relationships/chartStyle" Target="style15.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000" b="0" i="0" u="none" strike="noStrike" kern="1200" spc="0" baseline="0">
                <a:solidFill>
                  <a:schemeClr val="tx1">
                    <a:lumMod val="65000"/>
                    <a:lumOff val="35000"/>
                  </a:schemeClr>
                </a:solidFill>
                <a:latin typeface="+mn-lt"/>
                <a:ea typeface="+mn-ea"/>
                <a:cs typeface="+mn-cs"/>
              </a:defRPr>
            </a:pPr>
            <a:r>
              <a:rPr lang="en-GB" sz="2000"/>
              <a:t>Particpants in the Questionnaire</a:t>
            </a:r>
          </a:p>
        </c:rich>
      </c:tx>
      <c:overlay val="0"/>
      <c:spPr>
        <a:noFill/>
        <a:ln>
          <a:noFill/>
        </a:ln>
        <a:effectLst/>
      </c:spPr>
      <c:txPr>
        <a:bodyPr rot="0" spcFirstLastPara="1" vertOverflow="ellipsis" vert="horz" wrap="square" anchor="ctr" anchorCtr="1"/>
        <a:lstStyle/>
        <a:p>
          <a:pPr>
            <a:defRPr sz="20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EE2C-7D42-B580-40499A135162}"/>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EE2C-7D42-B580-40499A135162}"/>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EE2C-7D42-B580-40499A135162}"/>
              </c:ext>
            </c:extLst>
          </c:dPt>
          <c:dLbls>
            <c:spPr>
              <a:noFill/>
              <a:ln>
                <a:noFill/>
              </a:ln>
              <a:effectLst/>
            </c:spPr>
            <c:txPr>
              <a:bodyPr rot="0" spcFirstLastPara="1" vertOverflow="ellipsis" vert="horz" wrap="square" lIns="38100" tIns="19050" rIns="38100" bIns="19050" anchor="ctr" anchorCtr="1">
                <a:spAutoFit/>
              </a:bodyPr>
              <a:lstStyle/>
              <a:p>
                <a:pPr>
                  <a:defRPr sz="2000" b="0" i="0" u="none" strike="noStrike" kern="1200" baseline="0">
                    <a:solidFill>
                      <a:schemeClr val="tx1">
                        <a:lumMod val="75000"/>
                        <a:lumOff val="25000"/>
                      </a:schemeClr>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Sheet1!$A$8:$A$10</c:f>
              <c:strCache>
                <c:ptCount val="3"/>
                <c:pt idx="0">
                  <c:v>Educators</c:v>
                </c:pt>
                <c:pt idx="1">
                  <c:v>Students</c:v>
                </c:pt>
                <c:pt idx="2">
                  <c:v>Professionals </c:v>
                </c:pt>
              </c:strCache>
            </c:strRef>
          </c:cat>
          <c:val>
            <c:numRef>
              <c:f>Sheet1!$D$8:$D$10</c:f>
              <c:numCache>
                <c:formatCode>0%</c:formatCode>
                <c:ptCount val="3"/>
                <c:pt idx="0">
                  <c:v>0.16</c:v>
                </c:pt>
                <c:pt idx="1">
                  <c:v>0.36</c:v>
                </c:pt>
                <c:pt idx="2">
                  <c:v>0.48</c:v>
                </c:pt>
              </c:numCache>
            </c:numRef>
          </c:val>
          <c:extLst>
            <c:ext xmlns:c16="http://schemas.microsoft.com/office/drawing/2014/chart" uri="{C3380CC4-5D6E-409C-BE32-E72D297353CC}">
              <c16:uniqueId val="{00000006-EE2C-7D42-B580-40499A135162}"/>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800" b="0" i="0" u="none" strike="noStrike" kern="1200" spc="0" baseline="0">
                <a:solidFill>
                  <a:schemeClr val="tx1">
                    <a:lumMod val="65000"/>
                    <a:lumOff val="35000"/>
                  </a:schemeClr>
                </a:solidFill>
                <a:latin typeface="+mn-lt"/>
                <a:ea typeface="+mn-ea"/>
                <a:cs typeface="+mn-cs"/>
              </a:defRPr>
            </a:pPr>
            <a:r>
              <a:rPr lang="en-GB" sz="2800"/>
              <a:t>What does the term vocal health mean to you?</a:t>
            </a:r>
          </a:p>
        </c:rich>
      </c:tx>
      <c:overlay val="0"/>
      <c:spPr>
        <a:noFill/>
        <a:ln>
          <a:noFill/>
        </a:ln>
        <a:effectLst/>
      </c:spPr>
      <c:txPr>
        <a:bodyPr rot="0" spcFirstLastPara="1" vertOverflow="ellipsis" vert="horz" wrap="square" anchor="ctr" anchorCtr="1"/>
        <a:lstStyle/>
        <a:p>
          <a:pPr>
            <a:defRPr sz="28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areaChart>
        <c:grouping val="stacked"/>
        <c:varyColors val="0"/>
        <c:ser>
          <c:idx val="0"/>
          <c:order val="0"/>
          <c:tx>
            <c:strRef>
              <c:f>Sheet1!$A$4</c:f>
              <c:strCache>
                <c:ptCount val="1"/>
                <c:pt idx="0">
                  <c:v>Prevention of Harm</c:v>
                </c:pt>
              </c:strCache>
            </c:strRef>
          </c:tx>
          <c:spPr>
            <a:solidFill>
              <a:schemeClr val="accent2"/>
            </a:solidFill>
            <a:ln>
              <a:noFill/>
            </a:ln>
            <a:effectLst/>
          </c:spPr>
          <c:cat>
            <c:strRef>
              <c:f>Sheet1!$B$1:$D$3</c:f>
              <c:strCache>
                <c:ptCount val="3"/>
                <c:pt idx="0">
                  <c:v>Professionals</c:v>
                </c:pt>
                <c:pt idx="1">
                  <c:v>Students</c:v>
                </c:pt>
                <c:pt idx="2">
                  <c:v>Educators</c:v>
                </c:pt>
              </c:strCache>
            </c:strRef>
          </c:cat>
          <c:val>
            <c:numRef>
              <c:f>Sheet1!$B$4:$D$4</c:f>
              <c:numCache>
                <c:formatCode>General</c:formatCode>
                <c:ptCount val="3"/>
                <c:pt idx="0">
                  <c:v>5</c:v>
                </c:pt>
                <c:pt idx="1">
                  <c:v>4</c:v>
                </c:pt>
                <c:pt idx="2">
                  <c:v>2</c:v>
                </c:pt>
              </c:numCache>
            </c:numRef>
          </c:val>
          <c:extLst>
            <c:ext xmlns:c16="http://schemas.microsoft.com/office/drawing/2014/chart" uri="{C3380CC4-5D6E-409C-BE32-E72D297353CC}">
              <c16:uniqueId val="{00000000-0BF6-1B4F-85FA-6926115A9F4A}"/>
            </c:ext>
          </c:extLst>
        </c:ser>
        <c:ser>
          <c:idx val="1"/>
          <c:order val="1"/>
          <c:tx>
            <c:strRef>
              <c:f>Sheet1!$A$5</c:f>
              <c:strCache>
                <c:ptCount val="1"/>
                <c:pt idx="0">
                  <c:v>Performance Readiness &amp; Stamina</c:v>
                </c:pt>
              </c:strCache>
            </c:strRef>
          </c:tx>
          <c:spPr>
            <a:solidFill>
              <a:schemeClr val="accent4"/>
            </a:solidFill>
            <a:ln>
              <a:noFill/>
            </a:ln>
            <a:effectLst/>
          </c:spPr>
          <c:cat>
            <c:strRef>
              <c:f>Sheet1!$B$1:$D$3</c:f>
              <c:strCache>
                <c:ptCount val="3"/>
                <c:pt idx="0">
                  <c:v>Professionals</c:v>
                </c:pt>
                <c:pt idx="1">
                  <c:v>Students</c:v>
                </c:pt>
                <c:pt idx="2">
                  <c:v>Educators</c:v>
                </c:pt>
              </c:strCache>
            </c:strRef>
          </c:cat>
          <c:val>
            <c:numRef>
              <c:f>Sheet1!$B$5:$D$5</c:f>
              <c:numCache>
                <c:formatCode>General</c:formatCode>
                <c:ptCount val="3"/>
                <c:pt idx="0">
                  <c:v>4</c:v>
                </c:pt>
                <c:pt idx="1">
                  <c:v>2</c:v>
                </c:pt>
                <c:pt idx="2">
                  <c:v>2</c:v>
                </c:pt>
              </c:numCache>
            </c:numRef>
          </c:val>
          <c:extLst>
            <c:ext xmlns:c16="http://schemas.microsoft.com/office/drawing/2014/chart" uri="{C3380CC4-5D6E-409C-BE32-E72D297353CC}">
              <c16:uniqueId val="{00000001-0BF6-1B4F-85FA-6926115A9F4A}"/>
            </c:ext>
          </c:extLst>
        </c:ser>
        <c:ser>
          <c:idx val="2"/>
          <c:order val="2"/>
          <c:tx>
            <c:strRef>
              <c:f>Sheet1!$A$6</c:f>
              <c:strCache>
                <c:ptCount val="1"/>
                <c:pt idx="0">
                  <c:v>Technical &amp; Physical Foundations</c:v>
                </c:pt>
              </c:strCache>
            </c:strRef>
          </c:tx>
          <c:spPr>
            <a:solidFill>
              <a:schemeClr val="accent6"/>
            </a:solidFill>
            <a:ln>
              <a:noFill/>
            </a:ln>
            <a:effectLst/>
          </c:spPr>
          <c:cat>
            <c:strRef>
              <c:f>Sheet1!$B$1:$D$3</c:f>
              <c:strCache>
                <c:ptCount val="3"/>
                <c:pt idx="0">
                  <c:v>Professionals</c:v>
                </c:pt>
                <c:pt idx="1">
                  <c:v>Students</c:v>
                </c:pt>
                <c:pt idx="2">
                  <c:v>Educators</c:v>
                </c:pt>
              </c:strCache>
            </c:strRef>
          </c:cat>
          <c:val>
            <c:numRef>
              <c:f>Sheet1!$B$6:$D$6</c:f>
              <c:numCache>
                <c:formatCode>General</c:formatCode>
                <c:ptCount val="3"/>
                <c:pt idx="0">
                  <c:v>4</c:v>
                </c:pt>
                <c:pt idx="1">
                  <c:v>3</c:v>
                </c:pt>
                <c:pt idx="2">
                  <c:v>3</c:v>
                </c:pt>
              </c:numCache>
            </c:numRef>
          </c:val>
          <c:extLst>
            <c:ext xmlns:c16="http://schemas.microsoft.com/office/drawing/2014/chart" uri="{C3380CC4-5D6E-409C-BE32-E72D297353CC}">
              <c16:uniqueId val="{00000002-0BF6-1B4F-85FA-6926115A9F4A}"/>
            </c:ext>
          </c:extLst>
        </c:ser>
        <c:ser>
          <c:idx val="3"/>
          <c:order val="3"/>
          <c:tx>
            <c:strRef>
              <c:f>Sheet1!$A$7</c:f>
              <c:strCache>
                <c:ptCount val="1"/>
                <c:pt idx="0">
                  <c:v>Self-Monitoring &amp; Awareness</c:v>
                </c:pt>
              </c:strCache>
            </c:strRef>
          </c:tx>
          <c:spPr>
            <a:solidFill>
              <a:schemeClr val="accent2">
                <a:lumMod val="60000"/>
              </a:schemeClr>
            </a:solidFill>
            <a:ln>
              <a:noFill/>
            </a:ln>
            <a:effectLst/>
          </c:spPr>
          <c:cat>
            <c:strRef>
              <c:f>Sheet1!$B$1:$D$3</c:f>
              <c:strCache>
                <c:ptCount val="3"/>
                <c:pt idx="0">
                  <c:v>Professionals</c:v>
                </c:pt>
                <c:pt idx="1">
                  <c:v>Students</c:v>
                </c:pt>
                <c:pt idx="2">
                  <c:v>Educators</c:v>
                </c:pt>
              </c:strCache>
            </c:strRef>
          </c:cat>
          <c:val>
            <c:numRef>
              <c:f>Sheet1!$B$7:$D$7</c:f>
              <c:numCache>
                <c:formatCode>General</c:formatCode>
                <c:ptCount val="3"/>
                <c:pt idx="0">
                  <c:v>2</c:v>
                </c:pt>
                <c:pt idx="1">
                  <c:v>0</c:v>
                </c:pt>
                <c:pt idx="2">
                  <c:v>2</c:v>
                </c:pt>
              </c:numCache>
            </c:numRef>
          </c:val>
          <c:extLst>
            <c:ext xmlns:c16="http://schemas.microsoft.com/office/drawing/2014/chart" uri="{C3380CC4-5D6E-409C-BE32-E72D297353CC}">
              <c16:uniqueId val="{00000003-0BF6-1B4F-85FA-6926115A9F4A}"/>
            </c:ext>
          </c:extLst>
        </c:ser>
        <c:ser>
          <c:idx val="4"/>
          <c:order val="4"/>
          <c:tx>
            <c:strRef>
              <c:f>Sheet1!$A$8</c:f>
              <c:strCache>
                <c:ptCount val="1"/>
                <c:pt idx="0">
                  <c:v>Flexibility &amp; Versatility</c:v>
                </c:pt>
              </c:strCache>
            </c:strRef>
          </c:tx>
          <c:spPr>
            <a:solidFill>
              <a:schemeClr val="accent4">
                <a:lumMod val="60000"/>
              </a:schemeClr>
            </a:solidFill>
            <a:ln>
              <a:noFill/>
            </a:ln>
            <a:effectLst/>
          </c:spPr>
          <c:cat>
            <c:strRef>
              <c:f>Sheet1!$B$1:$D$3</c:f>
              <c:strCache>
                <c:ptCount val="3"/>
                <c:pt idx="0">
                  <c:v>Professionals</c:v>
                </c:pt>
                <c:pt idx="1">
                  <c:v>Students</c:v>
                </c:pt>
                <c:pt idx="2">
                  <c:v>Educators</c:v>
                </c:pt>
              </c:strCache>
            </c:strRef>
          </c:cat>
          <c:val>
            <c:numRef>
              <c:f>Sheet1!$B$8:$D$8</c:f>
              <c:numCache>
                <c:formatCode>General</c:formatCode>
                <c:ptCount val="3"/>
                <c:pt idx="0">
                  <c:v>2</c:v>
                </c:pt>
                <c:pt idx="1">
                  <c:v>0</c:v>
                </c:pt>
                <c:pt idx="2">
                  <c:v>1</c:v>
                </c:pt>
              </c:numCache>
            </c:numRef>
          </c:val>
          <c:extLst>
            <c:ext xmlns:c16="http://schemas.microsoft.com/office/drawing/2014/chart" uri="{C3380CC4-5D6E-409C-BE32-E72D297353CC}">
              <c16:uniqueId val="{00000004-0BF6-1B4F-85FA-6926115A9F4A}"/>
            </c:ext>
          </c:extLst>
        </c:ser>
        <c:ser>
          <c:idx val="5"/>
          <c:order val="5"/>
          <c:tx>
            <c:strRef>
              <c:f>Sheet1!$A$9</c:f>
              <c:strCache>
                <c:ptCount val="1"/>
                <c:pt idx="0">
                  <c:v>Holistic &amp; Sustainable Care</c:v>
                </c:pt>
              </c:strCache>
            </c:strRef>
          </c:tx>
          <c:spPr>
            <a:solidFill>
              <a:schemeClr val="accent6">
                <a:lumMod val="60000"/>
              </a:schemeClr>
            </a:solidFill>
            <a:ln>
              <a:noFill/>
            </a:ln>
            <a:effectLst/>
          </c:spPr>
          <c:cat>
            <c:strRef>
              <c:f>Sheet1!$B$1:$D$3</c:f>
              <c:strCache>
                <c:ptCount val="3"/>
                <c:pt idx="0">
                  <c:v>Professionals</c:v>
                </c:pt>
                <c:pt idx="1">
                  <c:v>Students</c:v>
                </c:pt>
                <c:pt idx="2">
                  <c:v>Educators</c:v>
                </c:pt>
              </c:strCache>
            </c:strRef>
          </c:cat>
          <c:val>
            <c:numRef>
              <c:f>Sheet1!$B$9:$D$9</c:f>
              <c:numCache>
                <c:formatCode>General</c:formatCode>
                <c:ptCount val="3"/>
                <c:pt idx="0">
                  <c:v>2</c:v>
                </c:pt>
                <c:pt idx="1">
                  <c:v>0</c:v>
                </c:pt>
                <c:pt idx="2">
                  <c:v>3</c:v>
                </c:pt>
              </c:numCache>
            </c:numRef>
          </c:val>
          <c:extLst>
            <c:ext xmlns:c16="http://schemas.microsoft.com/office/drawing/2014/chart" uri="{C3380CC4-5D6E-409C-BE32-E72D297353CC}">
              <c16:uniqueId val="{00000005-0BF6-1B4F-85FA-6926115A9F4A}"/>
            </c:ext>
          </c:extLst>
        </c:ser>
        <c:dLbls>
          <c:showLegendKey val="0"/>
          <c:showVal val="0"/>
          <c:showCatName val="0"/>
          <c:showSerName val="0"/>
          <c:showPercent val="0"/>
          <c:showBubbleSize val="0"/>
        </c:dLbls>
        <c:axId val="252738880"/>
        <c:axId val="252819360"/>
      </c:areaChart>
      <c:catAx>
        <c:axId val="252738880"/>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endParaRPr lang="en-US"/>
          </a:p>
        </c:txPr>
        <c:crossAx val="252819360"/>
        <c:crosses val="autoZero"/>
        <c:auto val="1"/>
        <c:lblAlgn val="ctr"/>
        <c:lblOffset val="100"/>
        <c:noMultiLvlLbl val="0"/>
      </c:catAx>
      <c:valAx>
        <c:axId val="25281936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endParaRPr lang="en-US"/>
          </a:p>
        </c:txPr>
        <c:crossAx val="252738880"/>
        <c:crosses val="autoZero"/>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endParaRPr lang="en-US"/>
        </a:p>
      </c:txPr>
    </c:legend>
    <c:plotVisOnly val="1"/>
    <c:dispBlanksAs val="zero"/>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800" b="0" i="0" u="none" strike="noStrike" kern="1200" spc="0" baseline="0">
                <a:solidFill>
                  <a:schemeClr val="tx1">
                    <a:lumMod val="65000"/>
                    <a:lumOff val="35000"/>
                  </a:schemeClr>
                </a:solidFill>
                <a:latin typeface="+mn-lt"/>
                <a:ea typeface="+mn-ea"/>
                <a:cs typeface="+mn-cs"/>
              </a:defRPr>
            </a:pPr>
            <a:r>
              <a:rPr lang="en-GB" sz="2800"/>
              <a:t>How would you define</a:t>
            </a:r>
            <a:r>
              <a:rPr lang="en-GB" sz="2800" baseline="0"/>
              <a:t> 'vocal hygeine'?</a:t>
            </a:r>
            <a:endParaRPr lang="en-GB" sz="2800"/>
          </a:p>
        </c:rich>
      </c:tx>
      <c:overlay val="0"/>
      <c:spPr>
        <a:noFill/>
        <a:ln>
          <a:noFill/>
        </a:ln>
        <a:effectLst/>
      </c:spPr>
      <c:txPr>
        <a:bodyPr rot="0" spcFirstLastPara="1" vertOverflow="ellipsis" vert="horz" wrap="square" anchor="ctr" anchorCtr="1"/>
        <a:lstStyle/>
        <a:p>
          <a:pPr>
            <a:defRPr sz="28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percentStacked"/>
        <c:varyColors val="0"/>
        <c:ser>
          <c:idx val="0"/>
          <c:order val="0"/>
          <c:tx>
            <c:strRef>
              <c:f>Sheet1!$B$19</c:f>
              <c:strCache>
                <c:ptCount val="1"/>
                <c:pt idx="0">
                  <c:v>Educators (%)</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Sheet1!$A$20:$A$31</c:f>
              <c:strCache>
                <c:ptCount val="12"/>
                <c:pt idx="1">
                  <c:v>Hydration &amp; Vocal Rest</c:v>
                </c:pt>
                <c:pt idx="3">
                  <c:v>Warm-up / Cool-down</c:v>
                </c:pt>
                <c:pt idx="5">
                  <c:v>Lifestyle Factors (diet, alcohol, smoking)</c:v>
                </c:pt>
                <c:pt idx="7">
                  <c:v>Physiological Awareness (breathing, muscle use, vocal effort)</c:v>
                </c:pt>
                <c:pt idx="9">
                  <c:v>Environmental Cleanliness</c:v>
                </c:pt>
                <c:pt idx="11">
                  <c:v>Holistic Understanding (integration of practices + awareness)</c:v>
                </c:pt>
              </c:strCache>
            </c:strRef>
          </c:cat>
          <c:val>
            <c:numRef>
              <c:f>Sheet1!$B$20:$B$31</c:f>
              <c:numCache>
                <c:formatCode>General</c:formatCode>
                <c:ptCount val="12"/>
                <c:pt idx="1">
                  <c:v>100</c:v>
                </c:pt>
                <c:pt idx="3">
                  <c:v>90</c:v>
                </c:pt>
                <c:pt idx="5">
                  <c:v>85</c:v>
                </c:pt>
                <c:pt idx="7">
                  <c:v>80</c:v>
                </c:pt>
                <c:pt idx="9">
                  <c:v>70</c:v>
                </c:pt>
                <c:pt idx="11">
                  <c:v>85</c:v>
                </c:pt>
              </c:numCache>
            </c:numRef>
          </c:val>
          <c:extLst>
            <c:ext xmlns:c16="http://schemas.microsoft.com/office/drawing/2014/chart" uri="{C3380CC4-5D6E-409C-BE32-E72D297353CC}">
              <c16:uniqueId val="{00000000-D64C-FC43-8631-DC230254A73A}"/>
            </c:ext>
          </c:extLst>
        </c:ser>
        <c:ser>
          <c:idx val="1"/>
          <c:order val="1"/>
          <c:tx>
            <c:strRef>
              <c:f>Sheet1!$C$19</c:f>
              <c:strCache>
                <c:ptCount val="1"/>
                <c:pt idx="0">
                  <c:v>Professionals (%)</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Sheet1!$A$20:$A$31</c:f>
              <c:strCache>
                <c:ptCount val="12"/>
                <c:pt idx="1">
                  <c:v>Hydration &amp; Vocal Rest</c:v>
                </c:pt>
                <c:pt idx="3">
                  <c:v>Warm-up / Cool-down</c:v>
                </c:pt>
                <c:pt idx="5">
                  <c:v>Lifestyle Factors (diet, alcohol, smoking)</c:v>
                </c:pt>
                <c:pt idx="7">
                  <c:v>Physiological Awareness (breathing, muscle use, vocal effort)</c:v>
                </c:pt>
                <c:pt idx="9">
                  <c:v>Environmental Cleanliness</c:v>
                </c:pt>
                <c:pt idx="11">
                  <c:v>Holistic Understanding (integration of practices + awareness)</c:v>
                </c:pt>
              </c:strCache>
            </c:strRef>
          </c:cat>
          <c:val>
            <c:numRef>
              <c:f>Sheet1!$C$20:$C$31</c:f>
              <c:numCache>
                <c:formatCode>General</c:formatCode>
                <c:ptCount val="12"/>
                <c:pt idx="1">
                  <c:v>90</c:v>
                </c:pt>
                <c:pt idx="3">
                  <c:v>80</c:v>
                </c:pt>
                <c:pt idx="5">
                  <c:v>85</c:v>
                </c:pt>
                <c:pt idx="7">
                  <c:v>85</c:v>
                </c:pt>
                <c:pt idx="9">
                  <c:v>60</c:v>
                </c:pt>
                <c:pt idx="11">
                  <c:v>90</c:v>
                </c:pt>
              </c:numCache>
            </c:numRef>
          </c:val>
          <c:extLst>
            <c:ext xmlns:c16="http://schemas.microsoft.com/office/drawing/2014/chart" uri="{C3380CC4-5D6E-409C-BE32-E72D297353CC}">
              <c16:uniqueId val="{00000001-D64C-FC43-8631-DC230254A73A}"/>
            </c:ext>
          </c:extLst>
        </c:ser>
        <c:ser>
          <c:idx val="2"/>
          <c:order val="2"/>
          <c:tx>
            <c:strRef>
              <c:f>Sheet1!$D$19</c:f>
              <c:strCache>
                <c:ptCount val="1"/>
                <c:pt idx="0">
                  <c:v>Students (%)</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Sheet1!$A$20:$A$31</c:f>
              <c:strCache>
                <c:ptCount val="12"/>
                <c:pt idx="1">
                  <c:v>Hydration &amp; Vocal Rest</c:v>
                </c:pt>
                <c:pt idx="3">
                  <c:v>Warm-up / Cool-down</c:v>
                </c:pt>
                <c:pt idx="5">
                  <c:v>Lifestyle Factors (diet, alcohol, smoking)</c:v>
                </c:pt>
                <c:pt idx="7">
                  <c:v>Physiological Awareness (breathing, muscle use, vocal effort)</c:v>
                </c:pt>
                <c:pt idx="9">
                  <c:v>Environmental Cleanliness</c:v>
                </c:pt>
                <c:pt idx="11">
                  <c:v>Holistic Understanding (integration of practices + awareness)</c:v>
                </c:pt>
              </c:strCache>
            </c:strRef>
          </c:cat>
          <c:val>
            <c:numRef>
              <c:f>Sheet1!$D$20:$D$31</c:f>
              <c:numCache>
                <c:formatCode>General</c:formatCode>
                <c:ptCount val="12"/>
                <c:pt idx="1">
                  <c:v>85</c:v>
                </c:pt>
                <c:pt idx="3">
                  <c:v>70</c:v>
                </c:pt>
                <c:pt idx="5">
                  <c:v>65</c:v>
                </c:pt>
                <c:pt idx="7">
                  <c:v>40</c:v>
                </c:pt>
                <c:pt idx="9">
                  <c:v>20</c:v>
                </c:pt>
                <c:pt idx="11">
                  <c:v>30</c:v>
                </c:pt>
              </c:numCache>
            </c:numRef>
          </c:val>
          <c:extLst>
            <c:ext xmlns:c16="http://schemas.microsoft.com/office/drawing/2014/chart" uri="{C3380CC4-5D6E-409C-BE32-E72D297353CC}">
              <c16:uniqueId val="{00000002-D64C-FC43-8631-DC230254A73A}"/>
            </c:ext>
          </c:extLst>
        </c:ser>
        <c:dLbls>
          <c:showLegendKey val="0"/>
          <c:showVal val="0"/>
          <c:showCatName val="0"/>
          <c:showSerName val="0"/>
          <c:showPercent val="0"/>
          <c:showBubbleSize val="0"/>
        </c:dLbls>
        <c:gapWidth val="150"/>
        <c:overlap val="100"/>
        <c:axId val="218372880"/>
        <c:axId val="218374608"/>
      </c:barChart>
      <c:catAx>
        <c:axId val="218372880"/>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endParaRPr lang="en-US"/>
          </a:p>
        </c:txPr>
        <c:crossAx val="218374608"/>
        <c:crosses val="autoZero"/>
        <c:auto val="1"/>
        <c:lblAlgn val="ctr"/>
        <c:lblOffset val="100"/>
        <c:noMultiLvlLbl val="0"/>
      </c:catAx>
      <c:valAx>
        <c:axId val="218374608"/>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837288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000" b="0" i="0" u="none" strike="noStrike" kern="1200" spc="0" baseline="0">
                <a:solidFill>
                  <a:schemeClr val="tx1">
                    <a:lumMod val="65000"/>
                    <a:lumOff val="35000"/>
                  </a:schemeClr>
                </a:solidFill>
                <a:latin typeface="+mn-lt"/>
                <a:ea typeface="+mn-ea"/>
                <a:cs typeface="+mn-cs"/>
              </a:defRPr>
            </a:pPr>
            <a:r>
              <a:rPr lang="en-US" sz="2000"/>
              <a:t>Define "Vocal Injury"</a:t>
            </a:r>
          </a:p>
        </c:rich>
      </c:tx>
      <c:overlay val="0"/>
      <c:spPr>
        <a:noFill/>
        <a:ln>
          <a:noFill/>
        </a:ln>
        <a:effectLst/>
      </c:spPr>
      <c:txPr>
        <a:bodyPr rot="0" spcFirstLastPara="1" vertOverflow="ellipsis" vert="horz" wrap="square" anchor="ctr" anchorCtr="1"/>
        <a:lstStyle/>
        <a:p>
          <a:pPr>
            <a:defRPr sz="20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dLbls>
          <c:showLegendKey val="0"/>
          <c:showVal val="0"/>
          <c:showCatName val="0"/>
          <c:showSerName val="0"/>
          <c:showPercent val="0"/>
          <c:showBubbleSize val="0"/>
          <c:showLeaderLines val="0"/>
        </c:dLbls>
        <c:firstSliceAng val="0"/>
      </c:pieChart>
      <c:spPr>
        <a:noFill/>
        <a:ln>
          <a:noFill/>
        </a:ln>
        <a:effectLst/>
      </c:spPr>
    </c:plotArea>
    <c:legend>
      <c:legendPos val="b"/>
      <c:layout>
        <c:manualLayout>
          <c:xMode val="edge"/>
          <c:yMode val="edge"/>
          <c:x val="7.5261094952032209E-3"/>
          <c:y val="0.8858520557866093"/>
          <c:w val="0.99141546312609308"/>
          <c:h val="0.11414794421339071"/>
        </c:manualLayout>
      </c:layout>
      <c:overlay val="0"/>
      <c:spPr>
        <a:noFill/>
        <a:ln>
          <a:noFill/>
        </a:ln>
        <a:effectLst/>
      </c:spPr>
      <c:txPr>
        <a:bodyPr rot="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800" b="0" i="0" u="none" strike="noStrike" kern="1200" spc="0" baseline="0">
                <a:solidFill>
                  <a:schemeClr val="tx1">
                    <a:lumMod val="65000"/>
                    <a:lumOff val="35000"/>
                  </a:schemeClr>
                </a:solidFill>
                <a:latin typeface="+mn-lt"/>
                <a:ea typeface="+mn-ea"/>
                <a:cs typeface="+mn-cs"/>
              </a:defRPr>
            </a:pPr>
            <a:r>
              <a:rPr lang="en-US" sz="2800"/>
              <a:t>Define "Vocal Injury"</a:t>
            </a:r>
          </a:p>
        </c:rich>
      </c:tx>
      <c:overlay val="0"/>
      <c:spPr>
        <a:noFill/>
        <a:ln>
          <a:noFill/>
        </a:ln>
        <a:effectLst/>
      </c:spPr>
      <c:txPr>
        <a:bodyPr rot="0" spcFirstLastPara="1" vertOverflow="ellipsis" vert="horz" wrap="square" anchor="ctr" anchorCtr="1"/>
        <a:lstStyle/>
        <a:p>
          <a:pPr>
            <a:defRPr sz="28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Sheet1!$B$56</c:f>
              <c:strCache>
                <c:ptCount val="1"/>
                <c:pt idx="0">
                  <c:v>Relative Emphasis (Estimated)</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5F21-3740-AC9C-477C3B99C7CA}"/>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5F21-3740-AC9C-477C3B99C7CA}"/>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5F21-3740-AC9C-477C3B99C7CA}"/>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5F21-3740-AC9C-477C3B99C7CA}"/>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5F21-3740-AC9C-477C3B99C7CA}"/>
              </c:ext>
            </c:extLst>
          </c:dPt>
          <c:dLbls>
            <c:spPr>
              <a:noFill/>
              <a:ln>
                <a:noFill/>
              </a:ln>
              <a:effectLst/>
            </c:spPr>
            <c:txPr>
              <a:bodyPr rot="0" spcFirstLastPara="1" vertOverflow="ellipsis" vert="horz" wrap="square" lIns="38100" tIns="19050" rIns="38100" bIns="19050" anchor="ctr" anchorCtr="1">
                <a:spAutoFit/>
              </a:bodyPr>
              <a:lstStyle/>
              <a:p>
                <a:pPr>
                  <a:defRPr sz="20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Sheet1!$A$57:$A$61</c:f>
              <c:strCache>
                <c:ptCount val="5"/>
                <c:pt idx="0">
                  <c:v>Anatomical and Physiological Damage</c:v>
                </c:pt>
                <c:pt idx="1">
                  <c:v>Impaired Vocal Function</c:v>
                </c:pt>
                <c:pt idx="2">
                  <c:v>Symptomatic Experience</c:v>
                </c:pt>
                <c:pt idx="3">
                  <c:v>Vocal Use-Related Causation</c:v>
                </c:pt>
                <c:pt idx="4">
                  <c:v>Scope of Affected Vocal System</c:v>
                </c:pt>
              </c:strCache>
            </c:strRef>
          </c:cat>
          <c:val>
            <c:numRef>
              <c:f>Sheet1!$B$57:$B$61</c:f>
              <c:numCache>
                <c:formatCode>0%</c:formatCode>
                <c:ptCount val="5"/>
                <c:pt idx="0">
                  <c:v>0.25</c:v>
                </c:pt>
                <c:pt idx="1">
                  <c:v>0.25</c:v>
                </c:pt>
                <c:pt idx="2">
                  <c:v>0.2</c:v>
                </c:pt>
                <c:pt idx="3">
                  <c:v>0.2</c:v>
                </c:pt>
                <c:pt idx="4">
                  <c:v>0.1</c:v>
                </c:pt>
              </c:numCache>
            </c:numRef>
          </c:val>
          <c:extLst>
            <c:ext xmlns:c16="http://schemas.microsoft.com/office/drawing/2014/chart" uri="{C3380CC4-5D6E-409C-BE32-E72D297353CC}">
              <c16:uniqueId val="{0000000A-5F21-3740-AC9C-477C3B99C7CA}"/>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800" b="0" i="0" u="none" strike="noStrike" kern="1200" spc="0" baseline="0">
                <a:solidFill>
                  <a:schemeClr val="tx1">
                    <a:lumMod val="65000"/>
                    <a:lumOff val="35000"/>
                  </a:schemeClr>
                </a:solidFill>
                <a:latin typeface="+mn-lt"/>
                <a:ea typeface="+mn-ea"/>
                <a:cs typeface="+mn-cs"/>
              </a:defRPr>
            </a:pPr>
            <a:r>
              <a:rPr lang="en-GB" sz="2800"/>
              <a:t>Define</a:t>
            </a:r>
            <a:r>
              <a:rPr lang="en-GB" sz="2800" baseline="0"/>
              <a:t> 'Vocal Stamina'</a:t>
            </a:r>
            <a:endParaRPr lang="en-GB" sz="2800"/>
          </a:p>
        </c:rich>
      </c:tx>
      <c:overlay val="0"/>
      <c:spPr>
        <a:noFill/>
        <a:ln>
          <a:noFill/>
        </a:ln>
        <a:effectLst/>
      </c:spPr>
      <c:txPr>
        <a:bodyPr rot="0" spcFirstLastPara="1" vertOverflow="ellipsis" vert="horz" wrap="square" anchor="ctr" anchorCtr="1"/>
        <a:lstStyle/>
        <a:p>
          <a:pPr>
            <a:defRPr sz="28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dLbls>
          <c:showLegendKey val="0"/>
          <c:showVal val="0"/>
          <c:showCatName val="0"/>
          <c:showSerName val="0"/>
          <c:showPercent val="0"/>
          <c:showBubbleSize val="0"/>
          <c:showLeaderLines val="0"/>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800" b="0" i="0" u="none" strike="noStrike" kern="1200" spc="0" baseline="0">
                <a:solidFill>
                  <a:schemeClr val="tx1">
                    <a:lumMod val="65000"/>
                    <a:lumOff val="35000"/>
                  </a:schemeClr>
                </a:solidFill>
                <a:latin typeface="+mn-lt"/>
                <a:ea typeface="+mn-ea"/>
                <a:cs typeface="+mn-cs"/>
              </a:defRPr>
            </a:pPr>
            <a:r>
              <a:rPr lang="en-GB" sz="2800"/>
              <a:t>Define 'Vocal Stamina'</a:t>
            </a:r>
          </a:p>
        </c:rich>
      </c:tx>
      <c:overlay val="0"/>
      <c:spPr>
        <a:noFill/>
        <a:ln>
          <a:noFill/>
        </a:ln>
        <a:effectLst/>
      </c:spPr>
      <c:txPr>
        <a:bodyPr rot="0" spcFirstLastPara="1" vertOverflow="ellipsis" vert="horz" wrap="square" anchor="ctr" anchorCtr="1"/>
        <a:lstStyle/>
        <a:p>
          <a:pPr>
            <a:defRPr sz="28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Sheet1!$B$64</c:f>
              <c:strCache>
                <c:ptCount val="1"/>
                <c:pt idx="0">
                  <c:v>Estimated Relative Emphasis (%)</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54EE-034C-BF3A-05BBDA9E4AE2}"/>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54EE-034C-BF3A-05BBDA9E4AE2}"/>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54EE-034C-BF3A-05BBDA9E4AE2}"/>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54EE-034C-BF3A-05BBDA9E4AE2}"/>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54EE-034C-BF3A-05BBDA9E4AE2}"/>
              </c:ext>
            </c:extLst>
          </c:dPt>
          <c:dLbls>
            <c:spPr>
              <a:noFill/>
              <a:ln>
                <a:noFill/>
              </a:ln>
              <a:effectLst/>
            </c:spPr>
            <c:txPr>
              <a:bodyPr rot="0" spcFirstLastPara="1" vertOverflow="ellipsis" vert="horz" wrap="square" lIns="38100" tIns="19050" rIns="38100" bIns="19050" anchor="ctr" anchorCtr="1">
                <a:spAutoFit/>
              </a:bodyPr>
              <a:lstStyle/>
              <a:p>
                <a:pPr>
                  <a:defRPr sz="20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Sheet1!$A$65:$A$69</c:f>
              <c:strCache>
                <c:ptCount val="5"/>
                <c:pt idx="0">
                  <c:v>Sustained Vocal Endurance</c:v>
                </c:pt>
                <c:pt idx="1">
                  <c:v>Vocal Health and Safety</c:v>
                </c:pt>
                <c:pt idx="2">
                  <c:v>Training and Conditioning</c:v>
                </c:pt>
                <c:pt idx="3">
                  <c:v>Consistency and Performance Quality</c:v>
                </c:pt>
                <c:pt idx="4">
                  <c:v>Vocal Control and Agility</c:v>
                </c:pt>
              </c:strCache>
            </c:strRef>
          </c:cat>
          <c:val>
            <c:numRef>
              <c:f>Sheet1!$B$65:$B$69</c:f>
              <c:numCache>
                <c:formatCode>0%</c:formatCode>
                <c:ptCount val="5"/>
                <c:pt idx="0">
                  <c:v>0.3</c:v>
                </c:pt>
                <c:pt idx="1">
                  <c:v>0.25</c:v>
                </c:pt>
                <c:pt idx="2">
                  <c:v>0.2</c:v>
                </c:pt>
                <c:pt idx="3">
                  <c:v>0.15</c:v>
                </c:pt>
                <c:pt idx="4">
                  <c:v>0.1</c:v>
                </c:pt>
              </c:numCache>
            </c:numRef>
          </c:val>
          <c:extLst>
            <c:ext xmlns:c16="http://schemas.microsoft.com/office/drawing/2014/chart" uri="{C3380CC4-5D6E-409C-BE32-E72D297353CC}">
              <c16:uniqueId val="{0000000A-54EE-034C-BF3A-05BBDA9E4AE2}"/>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5.9306758067547621E-2"/>
          <c:y val="5.1058429405279757E-2"/>
          <c:w val="0.91600293418526257"/>
          <c:h val="0.84242123021426907"/>
        </c:manualLayout>
      </c:layout>
      <c:barChart>
        <c:barDir val="col"/>
        <c:grouping val="clustered"/>
        <c:varyColors val="0"/>
        <c:ser>
          <c:idx val="0"/>
          <c:order val="0"/>
          <c:spPr>
            <a:solidFill>
              <a:schemeClr val="accent1"/>
            </a:solidFill>
            <a:ln>
              <a:noFill/>
            </a:ln>
            <a:effectLst/>
          </c:spPr>
          <c:invertIfNegative val="0"/>
          <c:cat>
            <c:multiLvlStrRef>
              <c:f>Sheet1!$A$77:$B$78</c:f>
              <c:multiLvlStrCache>
                <c:ptCount val="2"/>
                <c:lvl>
                  <c:pt idx="0">
                    <c:v>Often</c:v>
                  </c:pt>
                  <c:pt idx="1">
                    <c:v>Always</c:v>
                  </c:pt>
                </c:lvl>
                <c:lvl>
                  <c:pt idx="0">
                    <c:v>Frequency of vocal health discussions in teaching</c:v>
                  </c:pt>
                </c:lvl>
              </c:multiLvlStrCache>
            </c:multiLvlStrRef>
          </c:cat>
          <c:val>
            <c:numRef>
              <c:f>Sheet1!$C$77:$C$78</c:f>
              <c:numCache>
                <c:formatCode>General</c:formatCode>
                <c:ptCount val="2"/>
                <c:pt idx="0">
                  <c:v>75</c:v>
                </c:pt>
                <c:pt idx="1">
                  <c:v>25</c:v>
                </c:pt>
              </c:numCache>
            </c:numRef>
          </c:val>
          <c:extLst>
            <c:ext xmlns:c16="http://schemas.microsoft.com/office/drawing/2014/chart" uri="{C3380CC4-5D6E-409C-BE32-E72D297353CC}">
              <c16:uniqueId val="{00000000-2D9B-154A-8B44-8673E51B4DC7}"/>
            </c:ext>
          </c:extLst>
        </c:ser>
        <c:dLbls>
          <c:showLegendKey val="0"/>
          <c:showVal val="0"/>
          <c:showCatName val="0"/>
          <c:showSerName val="0"/>
          <c:showPercent val="0"/>
          <c:showBubbleSize val="0"/>
        </c:dLbls>
        <c:gapWidth val="219"/>
        <c:overlap val="-27"/>
        <c:axId val="745602064"/>
        <c:axId val="745606576"/>
      </c:barChart>
      <c:catAx>
        <c:axId val="74560206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endParaRPr lang="en-US"/>
          </a:p>
        </c:txPr>
        <c:crossAx val="745606576"/>
        <c:crosses val="autoZero"/>
        <c:auto val="1"/>
        <c:lblAlgn val="ctr"/>
        <c:lblOffset val="100"/>
        <c:noMultiLvlLbl val="0"/>
      </c:catAx>
      <c:valAx>
        <c:axId val="74560657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45602064"/>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9.7124890638670178E-2"/>
          <c:y val="7.407407407407407E-2"/>
          <c:w val="0.90287510936132986"/>
          <c:h val="0.76444444444444448"/>
        </c:manualLayout>
      </c:layout>
      <c:barChart>
        <c:barDir val="col"/>
        <c:grouping val="clustered"/>
        <c:varyColors val="0"/>
        <c:ser>
          <c:idx val="0"/>
          <c:order val="0"/>
          <c:spPr>
            <a:solidFill>
              <a:schemeClr val="accent1"/>
            </a:solidFill>
            <a:ln>
              <a:noFill/>
            </a:ln>
            <a:effectLst/>
          </c:spPr>
          <c:invertIfNegative val="0"/>
          <c:cat>
            <c:multiLvlStrRef>
              <c:f>Sheet1!$A$79:$B$80</c:f>
              <c:multiLvlStrCache>
                <c:ptCount val="2"/>
                <c:lvl>
                  <c:pt idx="0">
                    <c:v>Disagree/Strongly Disagree</c:v>
                  </c:pt>
                  <c:pt idx="1">
                    <c:v>Neutral</c:v>
                  </c:pt>
                </c:lvl>
                <c:lvl>
                  <c:pt idx="0">
                    <c:v>Vocal health is most relevant only when vocal issues occur</c:v>
                  </c:pt>
                </c:lvl>
              </c:multiLvlStrCache>
            </c:multiLvlStrRef>
          </c:cat>
          <c:val>
            <c:numRef>
              <c:f>Sheet1!$C$79:$C$80</c:f>
              <c:numCache>
                <c:formatCode>General</c:formatCode>
                <c:ptCount val="2"/>
                <c:pt idx="0">
                  <c:v>75</c:v>
                </c:pt>
                <c:pt idx="1">
                  <c:v>25</c:v>
                </c:pt>
              </c:numCache>
            </c:numRef>
          </c:val>
          <c:extLst>
            <c:ext xmlns:c16="http://schemas.microsoft.com/office/drawing/2014/chart" uri="{C3380CC4-5D6E-409C-BE32-E72D297353CC}">
              <c16:uniqueId val="{00000000-D108-3F46-AC93-18DEDF56F788}"/>
            </c:ext>
          </c:extLst>
        </c:ser>
        <c:dLbls>
          <c:showLegendKey val="0"/>
          <c:showVal val="0"/>
          <c:showCatName val="0"/>
          <c:showSerName val="0"/>
          <c:showPercent val="0"/>
          <c:showBubbleSize val="0"/>
        </c:dLbls>
        <c:gapWidth val="219"/>
        <c:overlap val="-27"/>
        <c:axId val="459085296"/>
        <c:axId val="459087568"/>
      </c:barChart>
      <c:catAx>
        <c:axId val="45908529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endParaRPr lang="en-US"/>
          </a:p>
        </c:txPr>
        <c:crossAx val="459087568"/>
        <c:crosses val="autoZero"/>
        <c:auto val="1"/>
        <c:lblAlgn val="ctr"/>
        <c:lblOffset val="100"/>
        <c:noMultiLvlLbl val="0"/>
      </c:catAx>
      <c:valAx>
        <c:axId val="45908756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59085296"/>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solidFill>
              <a:schemeClr val="accent1"/>
            </a:solidFill>
            <a:ln>
              <a:noFill/>
            </a:ln>
            <a:effectLst/>
          </c:spPr>
          <c:invertIfNegative val="0"/>
          <c:cat>
            <c:multiLvlStrRef>
              <c:f>Sheet1!$A$82:$B$84</c:f>
              <c:multiLvlStrCache>
                <c:ptCount val="3"/>
                <c:lvl>
                  <c:pt idx="0">
                    <c:v>Agree/Strongly Agree</c:v>
                  </c:pt>
                  <c:pt idx="1">
                    <c:v>Neutral</c:v>
                  </c:pt>
                  <c:pt idx="2">
                    <c:v>Disagree</c:v>
                  </c:pt>
                </c:lvl>
                <c:lvl>
                  <c:pt idx="0">
                    <c:v>Poor vocal health is inevitable due to industry demands</c:v>
                  </c:pt>
                </c:lvl>
              </c:multiLvlStrCache>
            </c:multiLvlStrRef>
          </c:cat>
          <c:val>
            <c:numRef>
              <c:f>Sheet1!$C$82:$C$84</c:f>
              <c:numCache>
                <c:formatCode>General</c:formatCode>
                <c:ptCount val="3"/>
                <c:pt idx="0">
                  <c:v>50</c:v>
                </c:pt>
                <c:pt idx="1">
                  <c:v>25</c:v>
                </c:pt>
                <c:pt idx="2">
                  <c:v>25</c:v>
                </c:pt>
              </c:numCache>
            </c:numRef>
          </c:val>
          <c:extLst>
            <c:ext xmlns:c16="http://schemas.microsoft.com/office/drawing/2014/chart" uri="{C3380CC4-5D6E-409C-BE32-E72D297353CC}">
              <c16:uniqueId val="{00000000-14A2-A442-A3B3-BAE9DF8A7864}"/>
            </c:ext>
          </c:extLst>
        </c:ser>
        <c:dLbls>
          <c:showLegendKey val="0"/>
          <c:showVal val="0"/>
          <c:showCatName val="0"/>
          <c:showSerName val="0"/>
          <c:showPercent val="0"/>
          <c:showBubbleSize val="0"/>
        </c:dLbls>
        <c:gapWidth val="219"/>
        <c:overlap val="-27"/>
        <c:axId val="253747616"/>
        <c:axId val="253749344"/>
      </c:barChart>
      <c:catAx>
        <c:axId val="2537476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endParaRPr lang="en-US"/>
          </a:p>
        </c:txPr>
        <c:crossAx val="253749344"/>
        <c:crosses val="autoZero"/>
        <c:auto val="1"/>
        <c:lblAlgn val="ctr"/>
        <c:lblOffset val="100"/>
        <c:noMultiLvlLbl val="0"/>
      </c:catAx>
      <c:valAx>
        <c:axId val="25374934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53747616"/>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0" i="0" u="none" strike="noStrike" kern="1200" spc="0" baseline="0">
                <a:solidFill>
                  <a:schemeClr val="tx1">
                    <a:lumMod val="65000"/>
                    <a:lumOff val="35000"/>
                  </a:schemeClr>
                </a:solidFill>
                <a:latin typeface="+mn-lt"/>
                <a:ea typeface="+mn-ea"/>
                <a:cs typeface="+mn-cs"/>
              </a:defRPr>
            </a:pPr>
            <a:r>
              <a:rPr lang="en-GB" sz="1800"/>
              <a:t>Use of social media for vocal health advice</a:t>
            </a:r>
          </a:p>
        </c:rich>
      </c:tx>
      <c:overlay val="0"/>
      <c:spPr>
        <a:noFill/>
        <a:ln>
          <a:noFill/>
        </a:ln>
        <a:effectLst/>
      </c:spPr>
      <c:txPr>
        <a:bodyPr rot="0" spcFirstLastPara="1" vertOverflow="ellipsis" vert="horz" wrap="square" anchor="ctr" anchorCtr="1"/>
        <a:lstStyle/>
        <a:p>
          <a:pPr>
            <a:defRPr sz="18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Sheet1!$B$137</c:f>
              <c:strCache>
                <c:ptCount val="1"/>
                <c:pt idx="0">
                  <c:v>Use Social Media (Yes)</c:v>
                </c:pt>
              </c:strCache>
            </c:strRef>
          </c:tx>
          <c:spPr>
            <a:solidFill>
              <a:schemeClr val="accent1"/>
            </a:solidFill>
            <a:ln>
              <a:noFill/>
            </a:ln>
            <a:effectLst/>
          </c:spPr>
          <c:invertIfNegative val="0"/>
          <c:cat>
            <c:strRef>
              <c:f>Sheet1!$A$138:$A$140</c:f>
              <c:strCache>
                <c:ptCount val="3"/>
                <c:pt idx="0">
                  <c:v>Professionals</c:v>
                </c:pt>
                <c:pt idx="1">
                  <c:v>Students</c:v>
                </c:pt>
                <c:pt idx="2">
                  <c:v>Educators</c:v>
                </c:pt>
              </c:strCache>
            </c:strRef>
          </c:cat>
          <c:val>
            <c:numRef>
              <c:f>Sheet1!$B$138:$B$140</c:f>
              <c:numCache>
                <c:formatCode>General</c:formatCode>
                <c:ptCount val="3"/>
                <c:pt idx="0">
                  <c:v>7</c:v>
                </c:pt>
                <c:pt idx="1">
                  <c:v>8</c:v>
                </c:pt>
                <c:pt idx="2">
                  <c:v>5</c:v>
                </c:pt>
              </c:numCache>
            </c:numRef>
          </c:val>
          <c:extLst>
            <c:ext xmlns:c16="http://schemas.microsoft.com/office/drawing/2014/chart" uri="{C3380CC4-5D6E-409C-BE32-E72D297353CC}">
              <c16:uniqueId val="{00000000-9A57-644D-B7CB-904B7560D455}"/>
            </c:ext>
          </c:extLst>
        </c:ser>
        <c:ser>
          <c:idx val="1"/>
          <c:order val="1"/>
          <c:tx>
            <c:strRef>
              <c:f>Sheet1!$C$137</c:f>
              <c:strCache>
                <c:ptCount val="1"/>
                <c:pt idx="0">
                  <c:v>Do Not Use Social Media (No)</c:v>
                </c:pt>
              </c:strCache>
            </c:strRef>
          </c:tx>
          <c:spPr>
            <a:solidFill>
              <a:schemeClr val="accent2"/>
            </a:solidFill>
            <a:ln>
              <a:noFill/>
            </a:ln>
            <a:effectLst/>
          </c:spPr>
          <c:invertIfNegative val="0"/>
          <c:cat>
            <c:strRef>
              <c:f>Sheet1!$A$138:$A$140</c:f>
              <c:strCache>
                <c:ptCount val="3"/>
                <c:pt idx="0">
                  <c:v>Professionals</c:v>
                </c:pt>
                <c:pt idx="1">
                  <c:v>Students</c:v>
                </c:pt>
                <c:pt idx="2">
                  <c:v>Educators</c:v>
                </c:pt>
              </c:strCache>
            </c:strRef>
          </c:cat>
          <c:val>
            <c:numRef>
              <c:f>Sheet1!$C$138:$C$140</c:f>
              <c:numCache>
                <c:formatCode>General</c:formatCode>
                <c:ptCount val="3"/>
                <c:pt idx="0">
                  <c:v>7</c:v>
                </c:pt>
                <c:pt idx="1">
                  <c:v>1</c:v>
                </c:pt>
                <c:pt idx="2">
                  <c:v>7</c:v>
                </c:pt>
              </c:numCache>
            </c:numRef>
          </c:val>
          <c:extLst>
            <c:ext xmlns:c16="http://schemas.microsoft.com/office/drawing/2014/chart" uri="{C3380CC4-5D6E-409C-BE32-E72D297353CC}">
              <c16:uniqueId val="{00000001-9A57-644D-B7CB-904B7560D455}"/>
            </c:ext>
          </c:extLst>
        </c:ser>
        <c:dLbls>
          <c:showLegendKey val="0"/>
          <c:showVal val="0"/>
          <c:showCatName val="0"/>
          <c:showSerName val="0"/>
          <c:showPercent val="0"/>
          <c:showBubbleSize val="0"/>
        </c:dLbls>
        <c:gapWidth val="150"/>
        <c:axId val="746327728"/>
        <c:axId val="746329456"/>
      </c:barChart>
      <c:catAx>
        <c:axId val="74632772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46329456"/>
        <c:crosses val="autoZero"/>
        <c:auto val="1"/>
        <c:lblAlgn val="ctr"/>
        <c:lblOffset val="100"/>
        <c:noMultiLvlLbl val="0"/>
      </c:catAx>
      <c:valAx>
        <c:axId val="74632945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4632772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800" b="0" i="0" u="none" strike="noStrike" kern="1200" spc="0" baseline="0">
                <a:solidFill>
                  <a:schemeClr val="tx1">
                    <a:lumMod val="65000"/>
                    <a:lumOff val="35000"/>
                  </a:schemeClr>
                </a:solidFill>
                <a:latin typeface="+mn-lt"/>
                <a:ea typeface="+mn-ea"/>
                <a:cs typeface="+mn-cs"/>
              </a:defRPr>
            </a:pPr>
            <a:r>
              <a:rPr lang="en-GB" sz="2800"/>
              <a:t>What is needed in vocal health education</a:t>
            </a:r>
          </a:p>
        </c:rich>
      </c:tx>
      <c:overlay val="0"/>
      <c:spPr>
        <a:noFill/>
        <a:ln>
          <a:noFill/>
        </a:ln>
        <a:effectLst/>
      </c:spPr>
      <c:txPr>
        <a:bodyPr rot="0" spcFirstLastPara="1" vertOverflow="ellipsis" vert="horz" wrap="square" anchor="ctr" anchorCtr="1"/>
        <a:lstStyle/>
        <a:p>
          <a:pPr>
            <a:defRPr sz="28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stacked"/>
        <c:varyColors val="0"/>
        <c:ser>
          <c:idx val="0"/>
          <c:order val="0"/>
          <c:tx>
            <c:strRef>
              <c:f>Sheet1!$B$174</c:f>
              <c:strCache>
                <c:ptCount val="1"/>
                <c:pt idx="0">
                  <c:v>Educators (n=4)</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Sheet1!$A$175:$A$181</c:f>
              <c:strCache>
                <c:ptCount val="7"/>
                <c:pt idx="0">
                  <c:v>Technical vocal skills</c:v>
                </c:pt>
                <c:pt idx="1">
                  <c:v>Early/individualized training</c:v>
                </c:pt>
                <c:pt idx="2">
                  <c:v>Mind/body/voice connection</c:v>
                </c:pt>
                <c:pt idx="3">
                  <c:v>Vocal health &amp; stamina routines</c:v>
                </c:pt>
                <c:pt idx="4">
                  <c:v>Expressive/emotive singing</c:v>
                </c:pt>
                <c:pt idx="5">
                  <c:v>Vocal rehabilitation</c:v>
                </c:pt>
                <c:pt idx="6">
                  <c:v>More singing/opportunities</c:v>
                </c:pt>
              </c:strCache>
            </c:strRef>
          </c:cat>
          <c:val>
            <c:numRef>
              <c:f>Sheet1!$B$175:$B$181</c:f>
              <c:numCache>
                <c:formatCode>0%</c:formatCode>
                <c:ptCount val="7"/>
                <c:pt idx="0">
                  <c:v>1</c:v>
                </c:pt>
                <c:pt idx="1">
                  <c:v>0.75</c:v>
                </c:pt>
                <c:pt idx="2">
                  <c:v>0.5</c:v>
                </c:pt>
                <c:pt idx="3">
                  <c:v>0.75</c:v>
                </c:pt>
                <c:pt idx="4">
                  <c:v>0.75</c:v>
                </c:pt>
                <c:pt idx="5">
                  <c:v>0.25</c:v>
                </c:pt>
                <c:pt idx="6">
                  <c:v>0.25</c:v>
                </c:pt>
              </c:numCache>
            </c:numRef>
          </c:val>
          <c:extLst>
            <c:ext xmlns:c16="http://schemas.microsoft.com/office/drawing/2014/chart" uri="{C3380CC4-5D6E-409C-BE32-E72D297353CC}">
              <c16:uniqueId val="{00000000-7137-EE40-89CD-3E067978F591}"/>
            </c:ext>
          </c:extLst>
        </c:ser>
        <c:ser>
          <c:idx val="1"/>
          <c:order val="1"/>
          <c:tx>
            <c:strRef>
              <c:f>Sheet1!$C$174</c:f>
              <c:strCache>
                <c:ptCount val="1"/>
                <c:pt idx="0">
                  <c:v>Professionals (n=14)</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Sheet1!$A$175:$A$181</c:f>
              <c:strCache>
                <c:ptCount val="7"/>
                <c:pt idx="0">
                  <c:v>Technical vocal skills</c:v>
                </c:pt>
                <c:pt idx="1">
                  <c:v>Early/individualized training</c:v>
                </c:pt>
                <c:pt idx="2">
                  <c:v>Mind/body/voice connection</c:v>
                </c:pt>
                <c:pt idx="3">
                  <c:v>Vocal health &amp; stamina routines</c:v>
                </c:pt>
                <c:pt idx="4">
                  <c:v>Expressive/emotive singing</c:v>
                </c:pt>
                <c:pt idx="5">
                  <c:v>Vocal rehabilitation</c:v>
                </c:pt>
                <c:pt idx="6">
                  <c:v>More singing/opportunities</c:v>
                </c:pt>
              </c:strCache>
            </c:strRef>
          </c:cat>
          <c:val>
            <c:numRef>
              <c:f>Sheet1!$C$175:$C$181</c:f>
              <c:numCache>
                <c:formatCode>0%</c:formatCode>
                <c:ptCount val="7"/>
                <c:pt idx="0">
                  <c:v>0.85</c:v>
                </c:pt>
                <c:pt idx="1">
                  <c:v>0.79</c:v>
                </c:pt>
                <c:pt idx="2">
                  <c:v>0.71</c:v>
                </c:pt>
                <c:pt idx="3">
                  <c:v>0.86</c:v>
                </c:pt>
                <c:pt idx="4">
                  <c:v>0.43</c:v>
                </c:pt>
                <c:pt idx="5">
                  <c:v>0.14000000000000001</c:v>
                </c:pt>
                <c:pt idx="6">
                  <c:v>7.0000000000000007E-2</c:v>
                </c:pt>
              </c:numCache>
            </c:numRef>
          </c:val>
          <c:extLst>
            <c:ext xmlns:c16="http://schemas.microsoft.com/office/drawing/2014/chart" uri="{C3380CC4-5D6E-409C-BE32-E72D297353CC}">
              <c16:uniqueId val="{00000001-7137-EE40-89CD-3E067978F591}"/>
            </c:ext>
          </c:extLst>
        </c:ser>
        <c:ser>
          <c:idx val="2"/>
          <c:order val="2"/>
          <c:tx>
            <c:strRef>
              <c:f>Sheet1!$D$174</c:f>
              <c:strCache>
                <c:ptCount val="1"/>
                <c:pt idx="0">
                  <c:v>Students (n=9)</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Sheet1!$A$175:$A$181</c:f>
              <c:strCache>
                <c:ptCount val="7"/>
                <c:pt idx="0">
                  <c:v>Technical vocal skills</c:v>
                </c:pt>
                <c:pt idx="1">
                  <c:v>Early/individualized training</c:v>
                </c:pt>
                <c:pt idx="2">
                  <c:v>Mind/body/voice connection</c:v>
                </c:pt>
                <c:pt idx="3">
                  <c:v>Vocal health &amp; stamina routines</c:v>
                </c:pt>
                <c:pt idx="4">
                  <c:v>Expressive/emotive singing</c:v>
                </c:pt>
                <c:pt idx="5">
                  <c:v>Vocal rehabilitation</c:v>
                </c:pt>
                <c:pt idx="6">
                  <c:v>More singing/opportunities</c:v>
                </c:pt>
              </c:strCache>
            </c:strRef>
          </c:cat>
          <c:val>
            <c:numRef>
              <c:f>Sheet1!$D$175:$D$181</c:f>
              <c:numCache>
                <c:formatCode>0%</c:formatCode>
                <c:ptCount val="7"/>
                <c:pt idx="0">
                  <c:v>0.67</c:v>
                </c:pt>
                <c:pt idx="1">
                  <c:v>0.44</c:v>
                </c:pt>
                <c:pt idx="2">
                  <c:v>0.11</c:v>
                </c:pt>
                <c:pt idx="3">
                  <c:v>0.56000000000000005</c:v>
                </c:pt>
                <c:pt idx="4">
                  <c:v>0.22</c:v>
                </c:pt>
                <c:pt idx="5">
                  <c:v>0.67</c:v>
                </c:pt>
                <c:pt idx="6">
                  <c:v>0.44</c:v>
                </c:pt>
              </c:numCache>
            </c:numRef>
          </c:val>
          <c:extLst>
            <c:ext xmlns:c16="http://schemas.microsoft.com/office/drawing/2014/chart" uri="{C3380CC4-5D6E-409C-BE32-E72D297353CC}">
              <c16:uniqueId val="{00000002-7137-EE40-89CD-3E067978F591}"/>
            </c:ext>
          </c:extLst>
        </c:ser>
        <c:dLbls>
          <c:showLegendKey val="0"/>
          <c:showVal val="0"/>
          <c:showCatName val="0"/>
          <c:showSerName val="0"/>
          <c:showPercent val="0"/>
          <c:showBubbleSize val="0"/>
        </c:dLbls>
        <c:gapWidth val="150"/>
        <c:overlap val="100"/>
        <c:axId val="630650224"/>
        <c:axId val="630651952"/>
      </c:barChart>
      <c:catAx>
        <c:axId val="630650224"/>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630651952"/>
        <c:crosses val="autoZero"/>
        <c:auto val="1"/>
        <c:lblAlgn val="ctr"/>
        <c:lblOffset val="100"/>
        <c:noMultiLvlLbl val="0"/>
      </c:catAx>
      <c:valAx>
        <c:axId val="630651952"/>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3065022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800" b="0" i="0" u="none" strike="noStrike" kern="1200" spc="0" baseline="0">
                <a:solidFill>
                  <a:schemeClr val="tx1">
                    <a:lumMod val="65000"/>
                    <a:lumOff val="35000"/>
                  </a:schemeClr>
                </a:solidFill>
                <a:latin typeface="+mn-lt"/>
                <a:ea typeface="+mn-ea"/>
                <a:cs typeface="+mn-cs"/>
              </a:defRPr>
            </a:pPr>
            <a:r>
              <a:rPr lang="en-GB" sz="2800"/>
              <a:t>Dealing with Vocal Injury</a:t>
            </a:r>
          </a:p>
        </c:rich>
      </c:tx>
      <c:overlay val="0"/>
      <c:spPr>
        <a:noFill/>
        <a:ln>
          <a:noFill/>
        </a:ln>
        <a:effectLst/>
      </c:spPr>
      <c:txPr>
        <a:bodyPr rot="0" spcFirstLastPara="1" vertOverflow="ellipsis" vert="horz" wrap="square" anchor="ctr" anchorCtr="1"/>
        <a:lstStyle/>
        <a:p>
          <a:pPr>
            <a:defRPr sz="28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stacked"/>
        <c:varyColors val="0"/>
        <c:ser>
          <c:idx val="0"/>
          <c:order val="0"/>
          <c:tx>
            <c:strRef>
              <c:f>Sheet1!$B$187</c:f>
              <c:strCache>
                <c:ptCount val="1"/>
                <c:pt idx="0">
                  <c:v>Professionals (%)</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Sheet1!$A$188:$A$194</c:f>
              <c:strCache>
                <c:ptCount val="7"/>
                <c:pt idx="0">
                  <c:v>Experience vocal fatigue/strain</c:v>
                </c:pt>
                <c:pt idx="1">
                  <c:v>Illness impacts vocal ability</c:v>
                </c:pt>
                <c:pt idx="2">
                  <c:v>Use of vocal rest strategies</c:v>
                </c:pt>
                <c:pt idx="3">
                  <c:v>Referral to medical professionals</c:v>
                </c:pt>
                <c:pt idx="4">
                  <c:v>Psychological/mind-body factors</c:v>
                </c:pt>
                <c:pt idx="5">
                  <c:v>Importance of vocal hygiene</c:v>
                </c:pt>
                <c:pt idx="6">
                  <c:v>Confidence-building &amp; communication</c:v>
                </c:pt>
              </c:strCache>
            </c:strRef>
          </c:cat>
          <c:val>
            <c:numRef>
              <c:f>Sheet1!$B$188:$B$194</c:f>
              <c:numCache>
                <c:formatCode>0%</c:formatCode>
                <c:ptCount val="7"/>
                <c:pt idx="0">
                  <c:v>0.9</c:v>
                </c:pt>
                <c:pt idx="1">
                  <c:v>0.8</c:v>
                </c:pt>
                <c:pt idx="2">
                  <c:v>1</c:v>
                </c:pt>
                <c:pt idx="3">
                  <c:v>0.85</c:v>
                </c:pt>
                <c:pt idx="4">
                  <c:v>0.7</c:v>
                </c:pt>
                <c:pt idx="5">
                  <c:v>1</c:v>
                </c:pt>
                <c:pt idx="6">
                  <c:v>0.5</c:v>
                </c:pt>
              </c:numCache>
            </c:numRef>
          </c:val>
          <c:extLst>
            <c:ext xmlns:c16="http://schemas.microsoft.com/office/drawing/2014/chart" uri="{C3380CC4-5D6E-409C-BE32-E72D297353CC}">
              <c16:uniqueId val="{00000000-E1CA-DF44-8D87-52386392E14D}"/>
            </c:ext>
          </c:extLst>
        </c:ser>
        <c:ser>
          <c:idx val="1"/>
          <c:order val="1"/>
          <c:tx>
            <c:strRef>
              <c:f>Sheet1!$C$187</c:f>
              <c:strCache>
                <c:ptCount val="1"/>
                <c:pt idx="0">
                  <c:v>Educators (%)</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Sheet1!$A$188:$A$194</c:f>
              <c:strCache>
                <c:ptCount val="7"/>
                <c:pt idx="0">
                  <c:v>Experience vocal fatigue/strain</c:v>
                </c:pt>
                <c:pt idx="1">
                  <c:v>Illness impacts vocal ability</c:v>
                </c:pt>
                <c:pt idx="2">
                  <c:v>Use of vocal rest strategies</c:v>
                </c:pt>
                <c:pt idx="3">
                  <c:v>Referral to medical professionals</c:v>
                </c:pt>
                <c:pt idx="4">
                  <c:v>Psychological/mind-body factors</c:v>
                </c:pt>
                <c:pt idx="5">
                  <c:v>Importance of vocal hygiene</c:v>
                </c:pt>
                <c:pt idx="6">
                  <c:v>Confidence-building &amp; communication</c:v>
                </c:pt>
              </c:strCache>
            </c:strRef>
          </c:cat>
          <c:val>
            <c:numRef>
              <c:f>Sheet1!$C$188:$C$194</c:f>
              <c:numCache>
                <c:formatCode>0%</c:formatCode>
                <c:ptCount val="7"/>
                <c:pt idx="0">
                  <c:v>0.7</c:v>
                </c:pt>
                <c:pt idx="1">
                  <c:v>0.6</c:v>
                </c:pt>
                <c:pt idx="2">
                  <c:v>0.85</c:v>
                </c:pt>
                <c:pt idx="3">
                  <c:v>1</c:v>
                </c:pt>
                <c:pt idx="4">
                  <c:v>0.3</c:v>
                </c:pt>
                <c:pt idx="5">
                  <c:v>0.9</c:v>
                </c:pt>
                <c:pt idx="6">
                  <c:v>0.8</c:v>
                </c:pt>
              </c:numCache>
            </c:numRef>
          </c:val>
          <c:extLst>
            <c:ext xmlns:c16="http://schemas.microsoft.com/office/drawing/2014/chart" uri="{C3380CC4-5D6E-409C-BE32-E72D297353CC}">
              <c16:uniqueId val="{00000001-E1CA-DF44-8D87-52386392E14D}"/>
            </c:ext>
          </c:extLst>
        </c:ser>
        <c:ser>
          <c:idx val="2"/>
          <c:order val="2"/>
          <c:tx>
            <c:strRef>
              <c:f>Sheet1!$D$187</c:f>
              <c:strCache>
                <c:ptCount val="1"/>
                <c:pt idx="0">
                  <c:v>Students (%)</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bg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Sheet1!$A$188:$A$194</c:f>
              <c:strCache>
                <c:ptCount val="7"/>
                <c:pt idx="0">
                  <c:v>Experience vocal fatigue/strain</c:v>
                </c:pt>
                <c:pt idx="1">
                  <c:v>Illness impacts vocal ability</c:v>
                </c:pt>
                <c:pt idx="2">
                  <c:v>Use of vocal rest strategies</c:v>
                </c:pt>
                <c:pt idx="3">
                  <c:v>Referral to medical professionals</c:v>
                </c:pt>
                <c:pt idx="4">
                  <c:v>Psychological/mind-body factors</c:v>
                </c:pt>
                <c:pt idx="5">
                  <c:v>Importance of vocal hygiene</c:v>
                </c:pt>
                <c:pt idx="6">
                  <c:v>Confidence-building &amp; communication</c:v>
                </c:pt>
              </c:strCache>
            </c:strRef>
          </c:cat>
          <c:val>
            <c:numRef>
              <c:f>Sheet1!$D$188:$D$194</c:f>
              <c:numCache>
                <c:formatCode>0%</c:formatCode>
                <c:ptCount val="7"/>
                <c:pt idx="0">
                  <c:v>0.4</c:v>
                </c:pt>
                <c:pt idx="1">
                  <c:v>0.5</c:v>
                </c:pt>
                <c:pt idx="2">
                  <c:v>0.75</c:v>
                </c:pt>
                <c:pt idx="3">
                  <c:v>0.15</c:v>
                </c:pt>
                <c:pt idx="4">
                  <c:v>0.1</c:v>
                </c:pt>
                <c:pt idx="5">
                  <c:v>0.65</c:v>
                </c:pt>
                <c:pt idx="6">
                  <c:v>0.2</c:v>
                </c:pt>
              </c:numCache>
            </c:numRef>
          </c:val>
          <c:extLst>
            <c:ext xmlns:c16="http://schemas.microsoft.com/office/drawing/2014/chart" uri="{C3380CC4-5D6E-409C-BE32-E72D297353CC}">
              <c16:uniqueId val="{00000002-E1CA-DF44-8D87-52386392E14D}"/>
            </c:ext>
          </c:extLst>
        </c:ser>
        <c:dLbls>
          <c:showLegendKey val="0"/>
          <c:showVal val="0"/>
          <c:showCatName val="0"/>
          <c:showSerName val="0"/>
          <c:showPercent val="0"/>
          <c:showBubbleSize val="0"/>
        </c:dLbls>
        <c:gapWidth val="150"/>
        <c:overlap val="100"/>
        <c:axId val="630764448"/>
        <c:axId val="630557696"/>
      </c:barChart>
      <c:catAx>
        <c:axId val="63076444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endParaRPr lang="en-US"/>
          </a:p>
        </c:txPr>
        <c:crossAx val="630557696"/>
        <c:crosses val="autoZero"/>
        <c:auto val="1"/>
        <c:lblAlgn val="ctr"/>
        <c:lblOffset val="100"/>
        <c:noMultiLvlLbl val="0"/>
      </c:catAx>
      <c:valAx>
        <c:axId val="630557696"/>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3076444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000" b="0" i="0" u="none" strike="noStrike" kern="1200" spc="0" baseline="0">
                <a:solidFill>
                  <a:schemeClr val="tx1">
                    <a:lumMod val="65000"/>
                    <a:lumOff val="35000"/>
                  </a:schemeClr>
                </a:solidFill>
                <a:latin typeface="+mn-lt"/>
                <a:ea typeface="+mn-ea"/>
                <a:cs typeface="+mn-cs"/>
              </a:defRPr>
            </a:pPr>
            <a:r>
              <a:rPr lang="en-GB" sz="2000"/>
              <a:t>Interview Data</a:t>
            </a:r>
            <a:r>
              <a:rPr lang="en-GB" sz="2000" baseline="0"/>
              <a:t> on Vocal Health Priorities</a:t>
            </a:r>
            <a:endParaRPr lang="en-GB" sz="2000"/>
          </a:p>
        </c:rich>
      </c:tx>
      <c:overlay val="0"/>
      <c:spPr>
        <a:noFill/>
        <a:ln>
          <a:noFill/>
        </a:ln>
        <a:effectLst/>
      </c:spPr>
      <c:txPr>
        <a:bodyPr rot="0" spcFirstLastPara="1" vertOverflow="ellipsis" vert="horz" wrap="square" anchor="ctr" anchorCtr="1"/>
        <a:lstStyle/>
        <a:p>
          <a:pPr>
            <a:defRPr sz="20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Sheet1!$B$200</c:f>
              <c:strCache>
                <c:ptCount val="1"/>
                <c:pt idx="0">
                  <c:v>Participant H</c:v>
                </c:pt>
              </c:strCache>
            </c:strRef>
          </c:tx>
          <c:spPr>
            <a:solidFill>
              <a:schemeClr val="accent1"/>
            </a:solidFill>
            <a:ln>
              <a:noFill/>
            </a:ln>
            <a:effectLst/>
          </c:spPr>
          <c:invertIfNegative val="0"/>
          <c:cat>
            <c:strRef>
              <c:f>Sheet1!$A$201:$A$212</c:f>
              <c:strCache>
                <c:ptCount val="12"/>
                <c:pt idx="0">
                  <c:v>Daily vocal care routine</c:v>
                </c:pt>
                <c:pt idx="1">
                  <c:v>Awareness of vocal load</c:v>
                </c:pt>
                <c:pt idx="2">
                  <c:v>Impact of teaching on voice</c:v>
                </c:pt>
                <c:pt idx="3">
                  <c:v>Performance vs. pedagogy conflict</c:v>
                </c:pt>
                <c:pt idx="4">
                  <c:v>Lack of vocal health education at undergrad level</c:v>
                </c:pt>
                <c:pt idx="5">
                  <c:v>Biopsychosocial awareness</c:v>
                </c:pt>
                <c:pt idx="6">
                  <c:v>Steaming and hydration</c:v>
                </c:pt>
                <c:pt idx="7">
                  <c:v>Mental health/vocal health link</c:v>
                </c:pt>
                <c:pt idx="8">
                  <c:v>Professional longevity concerns</c:v>
                </c:pt>
                <c:pt idx="9">
                  <c:v>Continued learning/self-development</c:v>
                </c:pt>
                <c:pt idx="10">
                  <c:v>Industry pressure and resilience</c:v>
                </c:pt>
                <c:pt idx="11">
                  <c:v>Value of multidisciplinary support</c:v>
                </c:pt>
              </c:strCache>
            </c:strRef>
          </c:cat>
          <c:val>
            <c:numRef>
              <c:f>Sheet1!$B$201:$B$212</c:f>
              <c:numCache>
                <c:formatCode>General</c:formatCode>
                <c:ptCount val="12"/>
                <c:pt idx="0">
                  <c:v>1</c:v>
                </c:pt>
                <c:pt idx="1">
                  <c:v>1</c:v>
                </c:pt>
                <c:pt idx="2">
                  <c:v>1</c:v>
                </c:pt>
                <c:pt idx="3">
                  <c:v>1</c:v>
                </c:pt>
                <c:pt idx="4">
                  <c:v>1</c:v>
                </c:pt>
                <c:pt idx="5">
                  <c:v>1</c:v>
                </c:pt>
                <c:pt idx="6">
                  <c:v>1</c:v>
                </c:pt>
                <c:pt idx="7">
                  <c:v>1</c:v>
                </c:pt>
                <c:pt idx="8">
                  <c:v>1</c:v>
                </c:pt>
                <c:pt idx="9">
                  <c:v>1</c:v>
                </c:pt>
                <c:pt idx="10">
                  <c:v>1</c:v>
                </c:pt>
                <c:pt idx="11">
                  <c:v>1</c:v>
                </c:pt>
              </c:numCache>
            </c:numRef>
          </c:val>
          <c:extLst>
            <c:ext xmlns:c16="http://schemas.microsoft.com/office/drawing/2014/chart" uri="{C3380CC4-5D6E-409C-BE32-E72D297353CC}">
              <c16:uniqueId val="{00000000-1B43-5241-B3BD-38633EEC935D}"/>
            </c:ext>
          </c:extLst>
        </c:ser>
        <c:ser>
          <c:idx val="1"/>
          <c:order val="1"/>
          <c:tx>
            <c:strRef>
              <c:f>Sheet1!$C$200</c:f>
              <c:strCache>
                <c:ptCount val="1"/>
                <c:pt idx="0">
                  <c:v>Participant E</c:v>
                </c:pt>
              </c:strCache>
            </c:strRef>
          </c:tx>
          <c:spPr>
            <a:solidFill>
              <a:schemeClr val="accent2"/>
            </a:solidFill>
            <a:ln>
              <a:noFill/>
            </a:ln>
            <a:effectLst/>
          </c:spPr>
          <c:invertIfNegative val="0"/>
          <c:cat>
            <c:strRef>
              <c:f>Sheet1!$A$201:$A$212</c:f>
              <c:strCache>
                <c:ptCount val="12"/>
                <c:pt idx="0">
                  <c:v>Daily vocal care routine</c:v>
                </c:pt>
                <c:pt idx="1">
                  <c:v>Awareness of vocal load</c:v>
                </c:pt>
                <c:pt idx="2">
                  <c:v>Impact of teaching on voice</c:v>
                </c:pt>
                <c:pt idx="3">
                  <c:v>Performance vs. pedagogy conflict</c:v>
                </c:pt>
                <c:pt idx="4">
                  <c:v>Lack of vocal health education at undergrad level</c:v>
                </c:pt>
                <c:pt idx="5">
                  <c:v>Biopsychosocial awareness</c:v>
                </c:pt>
                <c:pt idx="6">
                  <c:v>Steaming and hydration</c:v>
                </c:pt>
                <c:pt idx="7">
                  <c:v>Mental health/vocal health link</c:v>
                </c:pt>
                <c:pt idx="8">
                  <c:v>Professional longevity concerns</c:v>
                </c:pt>
                <c:pt idx="9">
                  <c:v>Continued learning/self-development</c:v>
                </c:pt>
                <c:pt idx="10">
                  <c:v>Industry pressure and resilience</c:v>
                </c:pt>
                <c:pt idx="11">
                  <c:v>Value of multidisciplinary support</c:v>
                </c:pt>
              </c:strCache>
            </c:strRef>
          </c:cat>
          <c:val>
            <c:numRef>
              <c:f>Sheet1!$C$201:$C$212</c:f>
              <c:numCache>
                <c:formatCode>General</c:formatCode>
                <c:ptCount val="12"/>
                <c:pt idx="0">
                  <c:v>1</c:v>
                </c:pt>
                <c:pt idx="1">
                  <c:v>1</c:v>
                </c:pt>
                <c:pt idx="2">
                  <c:v>1</c:v>
                </c:pt>
                <c:pt idx="3">
                  <c:v>1</c:v>
                </c:pt>
                <c:pt idx="4">
                  <c:v>1</c:v>
                </c:pt>
                <c:pt idx="5">
                  <c:v>1</c:v>
                </c:pt>
                <c:pt idx="6">
                  <c:v>1</c:v>
                </c:pt>
                <c:pt idx="7">
                  <c:v>1</c:v>
                </c:pt>
                <c:pt idx="8">
                  <c:v>1</c:v>
                </c:pt>
                <c:pt idx="9">
                  <c:v>1</c:v>
                </c:pt>
                <c:pt idx="10">
                  <c:v>1</c:v>
                </c:pt>
                <c:pt idx="11">
                  <c:v>1</c:v>
                </c:pt>
              </c:numCache>
            </c:numRef>
          </c:val>
          <c:extLst>
            <c:ext xmlns:c16="http://schemas.microsoft.com/office/drawing/2014/chart" uri="{C3380CC4-5D6E-409C-BE32-E72D297353CC}">
              <c16:uniqueId val="{00000001-1B43-5241-B3BD-38633EEC935D}"/>
            </c:ext>
          </c:extLst>
        </c:ser>
        <c:ser>
          <c:idx val="2"/>
          <c:order val="2"/>
          <c:tx>
            <c:strRef>
              <c:f>Sheet1!$D$200</c:f>
              <c:strCache>
                <c:ptCount val="1"/>
                <c:pt idx="0">
                  <c:v>Participant J</c:v>
                </c:pt>
              </c:strCache>
            </c:strRef>
          </c:tx>
          <c:spPr>
            <a:solidFill>
              <a:schemeClr val="accent3"/>
            </a:solidFill>
            <a:ln>
              <a:noFill/>
            </a:ln>
            <a:effectLst/>
          </c:spPr>
          <c:invertIfNegative val="0"/>
          <c:cat>
            <c:strRef>
              <c:f>Sheet1!$A$201:$A$212</c:f>
              <c:strCache>
                <c:ptCount val="12"/>
                <c:pt idx="0">
                  <c:v>Daily vocal care routine</c:v>
                </c:pt>
                <c:pt idx="1">
                  <c:v>Awareness of vocal load</c:v>
                </c:pt>
                <c:pt idx="2">
                  <c:v>Impact of teaching on voice</c:v>
                </c:pt>
                <c:pt idx="3">
                  <c:v>Performance vs. pedagogy conflict</c:v>
                </c:pt>
                <c:pt idx="4">
                  <c:v>Lack of vocal health education at undergrad level</c:v>
                </c:pt>
                <c:pt idx="5">
                  <c:v>Biopsychosocial awareness</c:v>
                </c:pt>
                <c:pt idx="6">
                  <c:v>Steaming and hydration</c:v>
                </c:pt>
                <c:pt idx="7">
                  <c:v>Mental health/vocal health link</c:v>
                </c:pt>
                <c:pt idx="8">
                  <c:v>Professional longevity concerns</c:v>
                </c:pt>
                <c:pt idx="9">
                  <c:v>Continued learning/self-development</c:v>
                </c:pt>
                <c:pt idx="10">
                  <c:v>Industry pressure and resilience</c:v>
                </c:pt>
                <c:pt idx="11">
                  <c:v>Value of multidisciplinary support</c:v>
                </c:pt>
              </c:strCache>
            </c:strRef>
          </c:cat>
          <c:val>
            <c:numRef>
              <c:f>Sheet1!$D$201:$D$212</c:f>
              <c:numCache>
                <c:formatCode>General</c:formatCode>
                <c:ptCount val="12"/>
                <c:pt idx="0">
                  <c:v>1</c:v>
                </c:pt>
                <c:pt idx="1">
                  <c:v>1</c:v>
                </c:pt>
                <c:pt idx="2">
                  <c:v>1</c:v>
                </c:pt>
                <c:pt idx="3">
                  <c:v>1</c:v>
                </c:pt>
                <c:pt idx="4">
                  <c:v>1</c:v>
                </c:pt>
                <c:pt idx="5">
                  <c:v>1</c:v>
                </c:pt>
                <c:pt idx="6">
                  <c:v>1</c:v>
                </c:pt>
                <c:pt idx="7">
                  <c:v>1</c:v>
                </c:pt>
                <c:pt idx="8">
                  <c:v>1</c:v>
                </c:pt>
                <c:pt idx="9">
                  <c:v>1</c:v>
                </c:pt>
                <c:pt idx="10">
                  <c:v>1</c:v>
                </c:pt>
                <c:pt idx="11">
                  <c:v>1</c:v>
                </c:pt>
              </c:numCache>
            </c:numRef>
          </c:val>
          <c:extLst>
            <c:ext xmlns:c16="http://schemas.microsoft.com/office/drawing/2014/chart" uri="{C3380CC4-5D6E-409C-BE32-E72D297353CC}">
              <c16:uniqueId val="{00000002-1B43-5241-B3BD-38633EEC935D}"/>
            </c:ext>
          </c:extLst>
        </c:ser>
        <c:dLbls>
          <c:showLegendKey val="0"/>
          <c:showVal val="0"/>
          <c:showCatName val="0"/>
          <c:showSerName val="0"/>
          <c:showPercent val="0"/>
          <c:showBubbleSize val="0"/>
        </c:dLbls>
        <c:gapWidth val="219"/>
        <c:overlap val="-27"/>
        <c:axId val="225621440"/>
        <c:axId val="225624144"/>
      </c:barChart>
      <c:catAx>
        <c:axId val="22562144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en-US"/>
          </a:p>
        </c:txPr>
        <c:crossAx val="225624144"/>
        <c:crosses val="autoZero"/>
        <c:auto val="1"/>
        <c:lblAlgn val="ctr"/>
        <c:lblOffset val="100"/>
        <c:noMultiLvlLbl val="0"/>
      </c:catAx>
      <c:valAx>
        <c:axId val="22562414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2562144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000" b="0" i="0" u="none" strike="noStrike" kern="1200" spc="0" baseline="0">
                <a:solidFill>
                  <a:schemeClr val="tx1">
                    <a:lumMod val="65000"/>
                    <a:lumOff val="35000"/>
                  </a:schemeClr>
                </a:solidFill>
                <a:latin typeface="+mn-lt"/>
                <a:ea typeface="+mn-ea"/>
                <a:cs typeface="+mn-cs"/>
              </a:defRPr>
            </a:pPr>
            <a:r>
              <a:rPr lang="en-GB" sz="2000"/>
              <a:t>Themes created from Interview Codes</a:t>
            </a:r>
          </a:p>
        </c:rich>
      </c:tx>
      <c:overlay val="0"/>
      <c:spPr>
        <a:noFill/>
        <a:ln>
          <a:noFill/>
        </a:ln>
        <a:effectLst/>
      </c:spPr>
      <c:txPr>
        <a:bodyPr rot="0" spcFirstLastPara="1" vertOverflow="ellipsis" vert="horz" wrap="square" anchor="ctr" anchorCtr="1"/>
        <a:lstStyle/>
        <a:p>
          <a:pPr>
            <a:defRPr sz="20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tx>
            <c:strRef>
              <c:f>Sheet1!$B$221</c:f>
              <c:strCache>
                <c:ptCount val="1"/>
                <c:pt idx="0">
                  <c:v>Participant H</c:v>
                </c:pt>
              </c:strCache>
            </c:strRef>
          </c:tx>
          <c:spPr>
            <a:solidFill>
              <a:schemeClr val="accent1"/>
            </a:solidFill>
            <a:ln>
              <a:noFill/>
            </a:ln>
            <a:effectLst/>
          </c:spPr>
          <c:invertIfNegative val="0"/>
          <c:cat>
            <c:strRef>
              <c:f>Sheet1!$A$222:$A$225</c:f>
              <c:strCache>
                <c:ptCount val="4"/>
                <c:pt idx="0">
                  <c:v>Expanding Biopsychosocial Awareness</c:v>
                </c:pt>
                <c:pt idx="1">
                  <c:v>From Training Gaps to Professional Responsibility</c:v>
                </c:pt>
                <c:pt idx="2">
                  <c:v>Lifelong, Self-Directed Learning</c:v>
                </c:pt>
                <c:pt idx="3">
                  <c:v>The Interplay of Teaching and Performing</c:v>
                </c:pt>
              </c:strCache>
            </c:strRef>
          </c:cat>
          <c:val>
            <c:numRef>
              <c:f>Sheet1!$B$222:$B$225</c:f>
              <c:numCache>
                <c:formatCode>General</c:formatCode>
                <c:ptCount val="4"/>
                <c:pt idx="0">
                  <c:v>5</c:v>
                </c:pt>
                <c:pt idx="1">
                  <c:v>4</c:v>
                </c:pt>
                <c:pt idx="2">
                  <c:v>1</c:v>
                </c:pt>
                <c:pt idx="3">
                  <c:v>2</c:v>
                </c:pt>
              </c:numCache>
            </c:numRef>
          </c:val>
          <c:extLst>
            <c:ext xmlns:c16="http://schemas.microsoft.com/office/drawing/2014/chart" uri="{C3380CC4-5D6E-409C-BE32-E72D297353CC}">
              <c16:uniqueId val="{00000000-0D5E-F04C-87E6-D5EB2FE5A7C5}"/>
            </c:ext>
          </c:extLst>
        </c:ser>
        <c:ser>
          <c:idx val="1"/>
          <c:order val="1"/>
          <c:tx>
            <c:strRef>
              <c:f>Sheet1!$C$221</c:f>
              <c:strCache>
                <c:ptCount val="1"/>
                <c:pt idx="0">
                  <c:v>Participant E</c:v>
                </c:pt>
              </c:strCache>
            </c:strRef>
          </c:tx>
          <c:spPr>
            <a:solidFill>
              <a:schemeClr val="accent2"/>
            </a:solidFill>
            <a:ln>
              <a:noFill/>
            </a:ln>
            <a:effectLst/>
          </c:spPr>
          <c:invertIfNegative val="0"/>
          <c:cat>
            <c:strRef>
              <c:f>Sheet1!$A$222:$A$225</c:f>
              <c:strCache>
                <c:ptCount val="4"/>
                <c:pt idx="0">
                  <c:v>Expanding Biopsychosocial Awareness</c:v>
                </c:pt>
                <c:pt idx="1">
                  <c:v>From Training Gaps to Professional Responsibility</c:v>
                </c:pt>
                <c:pt idx="2">
                  <c:v>Lifelong, Self-Directed Learning</c:v>
                </c:pt>
                <c:pt idx="3">
                  <c:v>The Interplay of Teaching and Performing</c:v>
                </c:pt>
              </c:strCache>
            </c:strRef>
          </c:cat>
          <c:val>
            <c:numRef>
              <c:f>Sheet1!$C$222:$C$225</c:f>
              <c:numCache>
                <c:formatCode>General</c:formatCode>
                <c:ptCount val="4"/>
                <c:pt idx="0">
                  <c:v>5</c:v>
                </c:pt>
                <c:pt idx="1">
                  <c:v>4</c:v>
                </c:pt>
                <c:pt idx="2">
                  <c:v>1</c:v>
                </c:pt>
                <c:pt idx="3">
                  <c:v>2</c:v>
                </c:pt>
              </c:numCache>
            </c:numRef>
          </c:val>
          <c:extLst>
            <c:ext xmlns:c16="http://schemas.microsoft.com/office/drawing/2014/chart" uri="{C3380CC4-5D6E-409C-BE32-E72D297353CC}">
              <c16:uniqueId val="{00000001-0D5E-F04C-87E6-D5EB2FE5A7C5}"/>
            </c:ext>
          </c:extLst>
        </c:ser>
        <c:ser>
          <c:idx val="2"/>
          <c:order val="2"/>
          <c:tx>
            <c:strRef>
              <c:f>Sheet1!$D$221</c:f>
              <c:strCache>
                <c:ptCount val="1"/>
                <c:pt idx="0">
                  <c:v>Participant J</c:v>
                </c:pt>
              </c:strCache>
            </c:strRef>
          </c:tx>
          <c:spPr>
            <a:solidFill>
              <a:schemeClr val="accent3"/>
            </a:solidFill>
            <a:ln>
              <a:noFill/>
            </a:ln>
            <a:effectLst/>
          </c:spPr>
          <c:invertIfNegative val="0"/>
          <c:cat>
            <c:strRef>
              <c:f>Sheet1!$A$222:$A$225</c:f>
              <c:strCache>
                <c:ptCount val="4"/>
                <c:pt idx="0">
                  <c:v>Expanding Biopsychosocial Awareness</c:v>
                </c:pt>
                <c:pt idx="1">
                  <c:v>From Training Gaps to Professional Responsibility</c:v>
                </c:pt>
                <c:pt idx="2">
                  <c:v>Lifelong, Self-Directed Learning</c:v>
                </c:pt>
                <c:pt idx="3">
                  <c:v>The Interplay of Teaching and Performing</c:v>
                </c:pt>
              </c:strCache>
            </c:strRef>
          </c:cat>
          <c:val>
            <c:numRef>
              <c:f>Sheet1!$D$222:$D$225</c:f>
              <c:numCache>
                <c:formatCode>General</c:formatCode>
                <c:ptCount val="4"/>
                <c:pt idx="0">
                  <c:v>5</c:v>
                </c:pt>
                <c:pt idx="1">
                  <c:v>4</c:v>
                </c:pt>
                <c:pt idx="2">
                  <c:v>1</c:v>
                </c:pt>
                <c:pt idx="3">
                  <c:v>2</c:v>
                </c:pt>
              </c:numCache>
            </c:numRef>
          </c:val>
          <c:extLst>
            <c:ext xmlns:c16="http://schemas.microsoft.com/office/drawing/2014/chart" uri="{C3380CC4-5D6E-409C-BE32-E72D297353CC}">
              <c16:uniqueId val="{00000002-0D5E-F04C-87E6-D5EB2FE5A7C5}"/>
            </c:ext>
          </c:extLst>
        </c:ser>
        <c:dLbls>
          <c:showLegendKey val="0"/>
          <c:showVal val="0"/>
          <c:showCatName val="0"/>
          <c:showSerName val="0"/>
          <c:showPercent val="0"/>
          <c:showBubbleSize val="0"/>
        </c:dLbls>
        <c:gapWidth val="182"/>
        <c:axId val="225855040"/>
        <c:axId val="225856768"/>
      </c:barChart>
      <c:catAx>
        <c:axId val="225855040"/>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en-US"/>
          </a:p>
        </c:txPr>
        <c:crossAx val="225856768"/>
        <c:crosses val="autoZero"/>
        <c:auto val="1"/>
        <c:lblAlgn val="ctr"/>
        <c:lblOffset val="100"/>
        <c:noMultiLvlLbl val="0"/>
      </c:catAx>
      <c:valAx>
        <c:axId val="225856768"/>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2585504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7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ln w="9525" cap="flat" cmpd="sng" algn="ctr">
        <a:solidFill>
          <a:schemeClr val="tx1">
            <a:lumMod val="15000"/>
            <a:lumOff val="85000"/>
          </a:schemeClr>
        </a:solidFill>
        <a:round/>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9.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0.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5.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D119F5-833D-43F4-A7A9-B74E15CC91FC}"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A7B990A3-E809-4B50-9FAD-9EE7C4AABF59}">
      <dgm:prSet/>
      <dgm:spPr/>
      <dgm:t>
        <a:bodyPr/>
        <a:lstStyle/>
        <a:p>
          <a:pPr>
            <a:defRPr cap="all"/>
          </a:pPr>
          <a:r>
            <a:rPr lang="en-GB"/>
            <a:t>Study Focus</a:t>
          </a:r>
          <a:endParaRPr lang="en-US"/>
        </a:p>
      </dgm:t>
    </dgm:pt>
    <dgm:pt modelId="{73D4C26A-7C2F-4776-9DAC-C663E97CF9B0}" type="parTrans" cxnId="{1FFD3395-213D-4BFE-B04A-37E93E554DA8}">
      <dgm:prSet/>
      <dgm:spPr/>
      <dgm:t>
        <a:bodyPr/>
        <a:lstStyle/>
        <a:p>
          <a:endParaRPr lang="en-US"/>
        </a:p>
      </dgm:t>
    </dgm:pt>
    <dgm:pt modelId="{6F91C05B-BBB8-430B-AB2A-B461F84027B3}" type="sibTrans" cxnId="{1FFD3395-213D-4BFE-B04A-37E93E554DA8}">
      <dgm:prSet/>
      <dgm:spPr/>
      <dgm:t>
        <a:bodyPr/>
        <a:lstStyle/>
        <a:p>
          <a:endParaRPr lang="en-US"/>
        </a:p>
      </dgm:t>
    </dgm:pt>
    <dgm:pt modelId="{48917DD0-FD8A-4C22-86A3-9429437D93B9}">
      <dgm:prSet/>
      <dgm:spPr/>
      <dgm:t>
        <a:bodyPr/>
        <a:lstStyle/>
        <a:p>
          <a:pPr>
            <a:defRPr cap="all"/>
          </a:pPr>
          <a:r>
            <a:rPr lang="en-US"/>
            <a:t>Key Findings</a:t>
          </a:r>
        </a:p>
      </dgm:t>
    </dgm:pt>
    <dgm:pt modelId="{2ACB4524-6504-4CE1-866C-A4663BFEE450}" type="parTrans" cxnId="{42D6B993-05B9-4BCE-9599-1F7D7EC405DD}">
      <dgm:prSet/>
      <dgm:spPr/>
      <dgm:t>
        <a:bodyPr/>
        <a:lstStyle/>
        <a:p>
          <a:endParaRPr lang="en-US"/>
        </a:p>
      </dgm:t>
    </dgm:pt>
    <dgm:pt modelId="{5FF39F4B-9ED3-4947-A1D9-D2255D273A64}" type="sibTrans" cxnId="{42D6B993-05B9-4BCE-9599-1F7D7EC405DD}">
      <dgm:prSet/>
      <dgm:spPr/>
      <dgm:t>
        <a:bodyPr/>
        <a:lstStyle/>
        <a:p>
          <a:endParaRPr lang="en-US"/>
        </a:p>
      </dgm:t>
    </dgm:pt>
    <dgm:pt modelId="{675136E6-963D-4A0A-9611-4D604CA60B4F}">
      <dgm:prSet/>
      <dgm:spPr/>
      <dgm:t>
        <a:bodyPr/>
        <a:lstStyle/>
        <a:p>
          <a:pPr>
            <a:defRPr cap="all"/>
          </a:pPr>
          <a:r>
            <a:rPr lang="en-GB"/>
            <a:t>My Learning</a:t>
          </a:r>
          <a:endParaRPr lang="en-US"/>
        </a:p>
      </dgm:t>
    </dgm:pt>
    <dgm:pt modelId="{7D7FA3E6-D7F1-4666-93D5-005FA0C9BD03}" type="parTrans" cxnId="{514A091C-DEF7-42D0-AA93-DFAF705F7847}">
      <dgm:prSet/>
      <dgm:spPr/>
      <dgm:t>
        <a:bodyPr/>
        <a:lstStyle/>
        <a:p>
          <a:endParaRPr lang="en-US"/>
        </a:p>
      </dgm:t>
    </dgm:pt>
    <dgm:pt modelId="{12F92078-D1E1-4F65-8F80-C4D89300FD63}" type="sibTrans" cxnId="{514A091C-DEF7-42D0-AA93-DFAF705F7847}">
      <dgm:prSet/>
      <dgm:spPr/>
      <dgm:t>
        <a:bodyPr/>
        <a:lstStyle/>
        <a:p>
          <a:endParaRPr lang="en-US"/>
        </a:p>
      </dgm:t>
    </dgm:pt>
    <dgm:pt modelId="{EBB896D7-8B99-014E-8CD5-88C6FD7CA905}">
      <dgm:prSet/>
      <dgm:spPr/>
      <dgm:t>
        <a:bodyPr/>
        <a:lstStyle/>
        <a:p>
          <a:pPr>
            <a:defRPr cap="all"/>
          </a:pPr>
          <a:r>
            <a:rPr lang="en-GB"/>
            <a:t>Recommendations</a:t>
          </a:r>
        </a:p>
      </dgm:t>
    </dgm:pt>
    <dgm:pt modelId="{EABA4350-9D94-8947-8CC2-F17C4EBF1AE0}" type="parTrans" cxnId="{0D483632-AAD1-BD4D-A3C4-B0BB862E5B06}">
      <dgm:prSet/>
      <dgm:spPr/>
    </dgm:pt>
    <dgm:pt modelId="{657AA83D-0252-B14F-A848-192C4A493FD9}" type="sibTrans" cxnId="{0D483632-AAD1-BD4D-A3C4-B0BB862E5B06}">
      <dgm:prSet/>
      <dgm:spPr/>
      <dgm:t>
        <a:bodyPr/>
        <a:lstStyle/>
        <a:p>
          <a:endParaRPr lang="en-US"/>
        </a:p>
      </dgm:t>
    </dgm:pt>
    <dgm:pt modelId="{DBD60954-44F0-DA4A-99CA-54BC58481152}" type="pres">
      <dgm:prSet presAssocID="{4DD119F5-833D-43F4-A7A9-B74E15CC91FC}" presName="outerComposite" presStyleCnt="0">
        <dgm:presLayoutVars>
          <dgm:chMax val="5"/>
          <dgm:dir/>
          <dgm:resizeHandles val="exact"/>
        </dgm:presLayoutVars>
      </dgm:prSet>
      <dgm:spPr/>
    </dgm:pt>
    <dgm:pt modelId="{74EB9862-A2E8-9741-BCB7-0A1AB727E8DE}" type="pres">
      <dgm:prSet presAssocID="{4DD119F5-833D-43F4-A7A9-B74E15CC91FC}" presName="dummyMaxCanvas" presStyleCnt="0">
        <dgm:presLayoutVars/>
      </dgm:prSet>
      <dgm:spPr/>
    </dgm:pt>
    <dgm:pt modelId="{E432D8BE-A602-D640-8DD8-EE357DAF54E5}" type="pres">
      <dgm:prSet presAssocID="{4DD119F5-833D-43F4-A7A9-B74E15CC91FC}" presName="FourNodes_1" presStyleLbl="node1" presStyleIdx="0" presStyleCnt="4">
        <dgm:presLayoutVars>
          <dgm:bulletEnabled val="1"/>
        </dgm:presLayoutVars>
      </dgm:prSet>
      <dgm:spPr/>
    </dgm:pt>
    <dgm:pt modelId="{A40979F7-B273-344D-8351-EA1FC01129B5}" type="pres">
      <dgm:prSet presAssocID="{4DD119F5-833D-43F4-A7A9-B74E15CC91FC}" presName="FourNodes_2" presStyleLbl="node1" presStyleIdx="1" presStyleCnt="4">
        <dgm:presLayoutVars>
          <dgm:bulletEnabled val="1"/>
        </dgm:presLayoutVars>
      </dgm:prSet>
      <dgm:spPr/>
    </dgm:pt>
    <dgm:pt modelId="{34CCBE95-616B-1144-BC33-1BFA73F4E107}" type="pres">
      <dgm:prSet presAssocID="{4DD119F5-833D-43F4-A7A9-B74E15CC91FC}" presName="FourNodes_3" presStyleLbl="node1" presStyleIdx="2" presStyleCnt="4">
        <dgm:presLayoutVars>
          <dgm:bulletEnabled val="1"/>
        </dgm:presLayoutVars>
      </dgm:prSet>
      <dgm:spPr/>
    </dgm:pt>
    <dgm:pt modelId="{0F1BD20B-BA3F-4C4A-8BFC-8D4C746CD068}" type="pres">
      <dgm:prSet presAssocID="{4DD119F5-833D-43F4-A7A9-B74E15CC91FC}" presName="FourNodes_4" presStyleLbl="node1" presStyleIdx="3" presStyleCnt="4">
        <dgm:presLayoutVars>
          <dgm:bulletEnabled val="1"/>
        </dgm:presLayoutVars>
      </dgm:prSet>
      <dgm:spPr/>
    </dgm:pt>
    <dgm:pt modelId="{787BDD63-C000-4142-92DA-ADFCF538169E}" type="pres">
      <dgm:prSet presAssocID="{4DD119F5-833D-43F4-A7A9-B74E15CC91FC}" presName="FourConn_1-2" presStyleLbl="fgAccFollowNode1" presStyleIdx="0" presStyleCnt="3">
        <dgm:presLayoutVars>
          <dgm:bulletEnabled val="1"/>
        </dgm:presLayoutVars>
      </dgm:prSet>
      <dgm:spPr/>
    </dgm:pt>
    <dgm:pt modelId="{9DA56CFE-BD73-1742-839C-A8888719DA0D}" type="pres">
      <dgm:prSet presAssocID="{4DD119F5-833D-43F4-A7A9-B74E15CC91FC}" presName="FourConn_2-3" presStyleLbl="fgAccFollowNode1" presStyleIdx="1" presStyleCnt="3">
        <dgm:presLayoutVars>
          <dgm:bulletEnabled val="1"/>
        </dgm:presLayoutVars>
      </dgm:prSet>
      <dgm:spPr/>
    </dgm:pt>
    <dgm:pt modelId="{52305E0D-10BB-FD41-95CD-4DD4496D772E}" type="pres">
      <dgm:prSet presAssocID="{4DD119F5-833D-43F4-A7A9-B74E15CC91FC}" presName="FourConn_3-4" presStyleLbl="fgAccFollowNode1" presStyleIdx="2" presStyleCnt="3">
        <dgm:presLayoutVars>
          <dgm:bulletEnabled val="1"/>
        </dgm:presLayoutVars>
      </dgm:prSet>
      <dgm:spPr/>
    </dgm:pt>
    <dgm:pt modelId="{E51884CF-09DE-044C-BDB9-809BEF6B4F99}" type="pres">
      <dgm:prSet presAssocID="{4DD119F5-833D-43F4-A7A9-B74E15CC91FC}" presName="FourNodes_1_text" presStyleLbl="node1" presStyleIdx="3" presStyleCnt="4">
        <dgm:presLayoutVars>
          <dgm:bulletEnabled val="1"/>
        </dgm:presLayoutVars>
      </dgm:prSet>
      <dgm:spPr/>
    </dgm:pt>
    <dgm:pt modelId="{1A0750EC-0F60-2D42-BB94-D3FD2D814B9F}" type="pres">
      <dgm:prSet presAssocID="{4DD119F5-833D-43F4-A7A9-B74E15CC91FC}" presName="FourNodes_2_text" presStyleLbl="node1" presStyleIdx="3" presStyleCnt="4">
        <dgm:presLayoutVars>
          <dgm:bulletEnabled val="1"/>
        </dgm:presLayoutVars>
      </dgm:prSet>
      <dgm:spPr/>
    </dgm:pt>
    <dgm:pt modelId="{DE71BFA3-04BC-9C43-9A0A-DB729E739A89}" type="pres">
      <dgm:prSet presAssocID="{4DD119F5-833D-43F4-A7A9-B74E15CC91FC}" presName="FourNodes_3_text" presStyleLbl="node1" presStyleIdx="3" presStyleCnt="4">
        <dgm:presLayoutVars>
          <dgm:bulletEnabled val="1"/>
        </dgm:presLayoutVars>
      </dgm:prSet>
      <dgm:spPr/>
    </dgm:pt>
    <dgm:pt modelId="{25BE9FE8-09A1-FB45-AA1F-3C49F4658C22}" type="pres">
      <dgm:prSet presAssocID="{4DD119F5-833D-43F4-A7A9-B74E15CC91FC}" presName="FourNodes_4_text" presStyleLbl="node1" presStyleIdx="3" presStyleCnt="4">
        <dgm:presLayoutVars>
          <dgm:bulletEnabled val="1"/>
        </dgm:presLayoutVars>
      </dgm:prSet>
      <dgm:spPr/>
    </dgm:pt>
  </dgm:ptLst>
  <dgm:cxnLst>
    <dgm:cxn modelId="{10873A0C-75F8-E440-9B7E-F697176C8779}" type="presOf" srcId="{A7B990A3-E809-4B50-9FAD-9EE7C4AABF59}" destId="{E51884CF-09DE-044C-BDB9-809BEF6B4F99}" srcOrd="1" destOrd="0" presId="urn:microsoft.com/office/officeart/2005/8/layout/vProcess5"/>
    <dgm:cxn modelId="{8C102C10-BAE1-4749-BF4C-F6BAECA557A9}" type="presOf" srcId="{EBB896D7-8B99-014E-8CD5-88C6FD7CA905}" destId="{0F1BD20B-BA3F-4C4A-8BFC-8D4C746CD068}" srcOrd="0" destOrd="0" presId="urn:microsoft.com/office/officeart/2005/8/layout/vProcess5"/>
    <dgm:cxn modelId="{2B103C12-F06F-604E-8FA5-B21E0DAE669A}" type="presOf" srcId="{12F92078-D1E1-4F65-8F80-C4D89300FD63}" destId="{52305E0D-10BB-FD41-95CD-4DD4496D772E}" srcOrd="0" destOrd="0" presId="urn:microsoft.com/office/officeart/2005/8/layout/vProcess5"/>
    <dgm:cxn modelId="{514A091C-DEF7-42D0-AA93-DFAF705F7847}" srcId="{4DD119F5-833D-43F4-A7A9-B74E15CC91FC}" destId="{675136E6-963D-4A0A-9611-4D604CA60B4F}" srcOrd="2" destOrd="0" parTransId="{7D7FA3E6-D7F1-4666-93D5-005FA0C9BD03}" sibTransId="{12F92078-D1E1-4F65-8F80-C4D89300FD63}"/>
    <dgm:cxn modelId="{0D483632-AAD1-BD4D-A3C4-B0BB862E5B06}" srcId="{4DD119F5-833D-43F4-A7A9-B74E15CC91FC}" destId="{EBB896D7-8B99-014E-8CD5-88C6FD7CA905}" srcOrd="3" destOrd="0" parTransId="{EABA4350-9D94-8947-8CC2-F17C4EBF1AE0}" sibTransId="{657AA83D-0252-B14F-A848-192C4A493FD9}"/>
    <dgm:cxn modelId="{C347E738-6E32-B941-A9B6-3788D0F8159A}" type="presOf" srcId="{48917DD0-FD8A-4C22-86A3-9429437D93B9}" destId="{A40979F7-B273-344D-8351-EA1FC01129B5}" srcOrd="0" destOrd="0" presId="urn:microsoft.com/office/officeart/2005/8/layout/vProcess5"/>
    <dgm:cxn modelId="{90088241-3716-9547-889D-915DA78E8C79}" type="presOf" srcId="{EBB896D7-8B99-014E-8CD5-88C6FD7CA905}" destId="{25BE9FE8-09A1-FB45-AA1F-3C49F4658C22}" srcOrd="1" destOrd="0" presId="urn:microsoft.com/office/officeart/2005/8/layout/vProcess5"/>
    <dgm:cxn modelId="{5264F94D-ABB9-E347-8DC5-5B181D6A6C95}" type="presOf" srcId="{4DD119F5-833D-43F4-A7A9-B74E15CC91FC}" destId="{DBD60954-44F0-DA4A-99CA-54BC58481152}" srcOrd="0" destOrd="0" presId="urn:microsoft.com/office/officeart/2005/8/layout/vProcess5"/>
    <dgm:cxn modelId="{CA05FB72-374E-9E4D-BA7F-86B4EBBD5B3E}" type="presOf" srcId="{675136E6-963D-4A0A-9611-4D604CA60B4F}" destId="{DE71BFA3-04BC-9C43-9A0A-DB729E739A89}" srcOrd="1" destOrd="0" presId="urn:microsoft.com/office/officeart/2005/8/layout/vProcess5"/>
    <dgm:cxn modelId="{42D6B993-05B9-4BCE-9599-1F7D7EC405DD}" srcId="{4DD119F5-833D-43F4-A7A9-B74E15CC91FC}" destId="{48917DD0-FD8A-4C22-86A3-9429437D93B9}" srcOrd="1" destOrd="0" parTransId="{2ACB4524-6504-4CE1-866C-A4663BFEE450}" sibTransId="{5FF39F4B-9ED3-4947-A1D9-D2255D273A64}"/>
    <dgm:cxn modelId="{1FFD3395-213D-4BFE-B04A-37E93E554DA8}" srcId="{4DD119F5-833D-43F4-A7A9-B74E15CC91FC}" destId="{A7B990A3-E809-4B50-9FAD-9EE7C4AABF59}" srcOrd="0" destOrd="0" parTransId="{73D4C26A-7C2F-4776-9DAC-C663E97CF9B0}" sibTransId="{6F91C05B-BBB8-430B-AB2A-B461F84027B3}"/>
    <dgm:cxn modelId="{08BD68BD-7746-7C4C-9BF1-B8C444432DD0}" type="presOf" srcId="{675136E6-963D-4A0A-9611-4D604CA60B4F}" destId="{34CCBE95-616B-1144-BC33-1BFA73F4E107}" srcOrd="0" destOrd="0" presId="urn:microsoft.com/office/officeart/2005/8/layout/vProcess5"/>
    <dgm:cxn modelId="{94E606D5-7DA6-A44D-8A09-FBCF7E257E13}" type="presOf" srcId="{A7B990A3-E809-4B50-9FAD-9EE7C4AABF59}" destId="{E432D8BE-A602-D640-8DD8-EE357DAF54E5}" srcOrd="0" destOrd="0" presId="urn:microsoft.com/office/officeart/2005/8/layout/vProcess5"/>
    <dgm:cxn modelId="{82284DD8-D506-F144-B070-6E81B4CFF39F}" type="presOf" srcId="{5FF39F4B-9ED3-4947-A1D9-D2255D273A64}" destId="{9DA56CFE-BD73-1742-839C-A8888719DA0D}" srcOrd="0" destOrd="0" presId="urn:microsoft.com/office/officeart/2005/8/layout/vProcess5"/>
    <dgm:cxn modelId="{772565DC-1246-D841-93E5-18F3FAF5F873}" type="presOf" srcId="{48917DD0-FD8A-4C22-86A3-9429437D93B9}" destId="{1A0750EC-0F60-2D42-BB94-D3FD2D814B9F}" srcOrd="1" destOrd="0" presId="urn:microsoft.com/office/officeart/2005/8/layout/vProcess5"/>
    <dgm:cxn modelId="{F408D4EF-317D-6D4F-9405-EB503561DE03}" type="presOf" srcId="{6F91C05B-BBB8-430B-AB2A-B461F84027B3}" destId="{787BDD63-C000-4142-92DA-ADFCF538169E}" srcOrd="0" destOrd="0" presId="urn:microsoft.com/office/officeart/2005/8/layout/vProcess5"/>
    <dgm:cxn modelId="{5BBE6A26-E028-3A4D-906A-499705DF46D3}" type="presParOf" srcId="{DBD60954-44F0-DA4A-99CA-54BC58481152}" destId="{74EB9862-A2E8-9741-BCB7-0A1AB727E8DE}" srcOrd="0" destOrd="0" presId="urn:microsoft.com/office/officeart/2005/8/layout/vProcess5"/>
    <dgm:cxn modelId="{94B781A1-5EBC-5A44-B452-8FCE7C077D41}" type="presParOf" srcId="{DBD60954-44F0-DA4A-99CA-54BC58481152}" destId="{E432D8BE-A602-D640-8DD8-EE357DAF54E5}" srcOrd="1" destOrd="0" presId="urn:microsoft.com/office/officeart/2005/8/layout/vProcess5"/>
    <dgm:cxn modelId="{F331DB20-2147-7A4C-A3F8-7A09BCC54E03}" type="presParOf" srcId="{DBD60954-44F0-DA4A-99CA-54BC58481152}" destId="{A40979F7-B273-344D-8351-EA1FC01129B5}" srcOrd="2" destOrd="0" presId="urn:microsoft.com/office/officeart/2005/8/layout/vProcess5"/>
    <dgm:cxn modelId="{8EBE98F7-4AAA-DD4A-827C-544570F70D65}" type="presParOf" srcId="{DBD60954-44F0-DA4A-99CA-54BC58481152}" destId="{34CCBE95-616B-1144-BC33-1BFA73F4E107}" srcOrd="3" destOrd="0" presId="urn:microsoft.com/office/officeart/2005/8/layout/vProcess5"/>
    <dgm:cxn modelId="{D8643D42-5B0F-4049-8995-DD084A8199F1}" type="presParOf" srcId="{DBD60954-44F0-DA4A-99CA-54BC58481152}" destId="{0F1BD20B-BA3F-4C4A-8BFC-8D4C746CD068}" srcOrd="4" destOrd="0" presId="urn:microsoft.com/office/officeart/2005/8/layout/vProcess5"/>
    <dgm:cxn modelId="{A1F48204-2C07-574F-8B23-6BB19E267701}" type="presParOf" srcId="{DBD60954-44F0-DA4A-99CA-54BC58481152}" destId="{787BDD63-C000-4142-92DA-ADFCF538169E}" srcOrd="5" destOrd="0" presId="urn:microsoft.com/office/officeart/2005/8/layout/vProcess5"/>
    <dgm:cxn modelId="{A4BD6424-7BC6-A24A-9848-0DE984F037D5}" type="presParOf" srcId="{DBD60954-44F0-DA4A-99CA-54BC58481152}" destId="{9DA56CFE-BD73-1742-839C-A8888719DA0D}" srcOrd="6" destOrd="0" presId="urn:microsoft.com/office/officeart/2005/8/layout/vProcess5"/>
    <dgm:cxn modelId="{AA53BF09-9A68-E348-9714-84EB0C4B357A}" type="presParOf" srcId="{DBD60954-44F0-DA4A-99CA-54BC58481152}" destId="{52305E0D-10BB-FD41-95CD-4DD4496D772E}" srcOrd="7" destOrd="0" presId="urn:microsoft.com/office/officeart/2005/8/layout/vProcess5"/>
    <dgm:cxn modelId="{E8EDA4CB-A092-4646-A03A-6BCBED5F2C3B}" type="presParOf" srcId="{DBD60954-44F0-DA4A-99CA-54BC58481152}" destId="{E51884CF-09DE-044C-BDB9-809BEF6B4F99}" srcOrd="8" destOrd="0" presId="urn:microsoft.com/office/officeart/2005/8/layout/vProcess5"/>
    <dgm:cxn modelId="{370852B0-FAE6-0A44-AC52-0B0F6E5FCCF3}" type="presParOf" srcId="{DBD60954-44F0-DA4A-99CA-54BC58481152}" destId="{1A0750EC-0F60-2D42-BB94-D3FD2D814B9F}" srcOrd="9" destOrd="0" presId="urn:microsoft.com/office/officeart/2005/8/layout/vProcess5"/>
    <dgm:cxn modelId="{57D807B7-B749-654B-81C1-09F39D428ADD}" type="presParOf" srcId="{DBD60954-44F0-DA4A-99CA-54BC58481152}" destId="{DE71BFA3-04BC-9C43-9A0A-DB729E739A89}" srcOrd="10" destOrd="0" presId="urn:microsoft.com/office/officeart/2005/8/layout/vProcess5"/>
    <dgm:cxn modelId="{C4E60842-208F-D745-826D-9B6152338859}" type="presParOf" srcId="{DBD60954-44F0-DA4A-99CA-54BC58481152}" destId="{25BE9FE8-09A1-FB45-AA1F-3C49F4658C22}"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32D8BE-A602-D640-8DD8-EE357DAF54E5}">
      <dsp:nvSpPr>
        <dsp:cNvPr id="0" name=""/>
        <dsp:cNvSpPr/>
      </dsp:nvSpPr>
      <dsp:spPr>
        <a:xfrm>
          <a:off x="0" y="0"/>
          <a:ext cx="8412480" cy="84233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defRPr cap="all"/>
          </a:pPr>
          <a:r>
            <a:rPr lang="en-GB" sz="3600" kern="1200"/>
            <a:t>Study Focus</a:t>
          </a:r>
          <a:endParaRPr lang="en-US" sz="3600" kern="1200"/>
        </a:p>
      </dsp:txBody>
      <dsp:txXfrm>
        <a:off x="24671" y="24671"/>
        <a:ext cx="7432356" cy="792994"/>
      </dsp:txXfrm>
    </dsp:sp>
    <dsp:sp modelId="{A40979F7-B273-344D-8351-EA1FC01129B5}">
      <dsp:nvSpPr>
        <dsp:cNvPr id="0" name=""/>
        <dsp:cNvSpPr/>
      </dsp:nvSpPr>
      <dsp:spPr>
        <a:xfrm>
          <a:off x="704545" y="995488"/>
          <a:ext cx="8412480" cy="842336"/>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defRPr cap="all"/>
          </a:pPr>
          <a:r>
            <a:rPr lang="en-US" sz="3600" kern="1200"/>
            <a:t>Key Findings</a:t>
          </a:r>
        </a:p>
      </dsp:txBody>
      <dsp:txXfrm>
        <a:off x="729216" y="1020159"/>
        <a:ext cx="7111074" cy="792994"/>
      </dsp:txXfrm>
    </dsp:sp>
    <dsp:sp modelId="{34CCBE95-616B-1144-BC33-1BFA73F4E107}">
      <dsp:nvSpPr>
        <dsp:cNvPr id="0" name=""/>
        <dsp:cNvSpPr/>
      </dsp:nvSpPr>
      <dsp:spPr>
        <a:xfrm>
          <a:off x="1398574" y="1990976"/>
          <a:ext cx="8412480" cy="84233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defRPr cap="all"/>
          </a:pPr>
          <a:r>
            <a:rPr lang="en-GB" sz="3600" kern="1200"/>
            <a:t>My Learning</a:t>
          </a:r>
          <a:endParaRPr lang="en-US" sz="3600" kern="1200"/>
        </a:p>
      </dsp:txBody>
      <dsp:txXfrm>
        <a:off x="1423245" y="2015647"/>
        <a:ext cx="7121589" cy="792994"/>
      </dsp:txXfrm>
    </dsp:sp>
    <dsp:sp modelId="{0F1BD20B-BA3F-4C4A-8BFC-8D4C746CD068}">
      <dsp:nvSpPr>
        <dsp:cNvPr id="0" name=""/>
        <dsp:cNvSpPr/>
      </dsp:nvSpPr>
      <dsp:spPr>
        <a:xfrm>
          <a:off x="2103119" y="2986464"/>
          <a:ext cx="8412480" cy="842336"/>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defRPr cap="all"/>
          </a:pPr>
          <a:r>
            <a:rPr lang="en-GB" sz="3600" kern="1200"/>
            <a:t>Recommendations</a:t>
          </a:r>
        </a:p>
      </dsp:txBody>
      <dsp:txXfrm>
        <a:off x="2127790" y="3011135"/>
        <a:ext cx="7111074" cy="792994"/>
      </dsp:txXfrm>
    </dsp:sp>
    <dsp:sp modelId="{787BDD63-C000-4142-92DA-ADFCF538169E}">
      <dsp:nvSpPr>
        <dsp:cNvPr id="0" name=""/>
        <dsp:cNvSpPr/>
      </dsp:nvSpPr>
      <dsp:spPr>
        <a:xfrm>
          <a:off x="7864961" y="645152"/>
          <a:ext cx="547518" cy="547518"/>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988153" y="645152"/>
        <a:ext cx="301134" cy="412007"/>
      </dsp:txXfrm>
    </dsp:sp>
    <dsp:sp modelId="{9DA56CFE-BD73-1742-839C-A8888719DA0D}">
      <dsp:nvSpPr>
        <dsp:cNvPr id="0" name=""/>
        <dsp:cNvSpPr/>
      </dsp:nvSpPr>
      <dsp:spPr>
        <a:xfrm>
          <a:off x="8569506" y="1640641"/>
          <a:ext cx="547518" cy="547518"/>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692698" y="1640641"/>
        <a:ext cx="301134" cy="412007"/>
      </dsp:txXfrm>
    </dsp:sp>
    <dsp:sp modelId="{52305E0D-10BB-FD41-95CD-4DD4496D772E}">
      <dsp:nvSpPr>
        <dsp:cNvPr id="0" name=""/>
        <dsp:cNvSpPr/>
      </dsp:nvSpPr>
      <dsp:spPr>
        <a:xfrm>
          <a:off x="9263536" y="2636129"/>
          <a:ext cx="547518" cy="547518"/>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9386728" y="2636129"/>
        <a:ext cx="301134" cy="41200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9634C6-0DF3-4E4B-A482-CFEE30EAB5C2}" type="datetimeFigureOut">
              <a:rPr lang="en-US" smtClean="0"/>
              <a:t>9/3/25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A8B148-61E7-724F-8A83-82A3DBD24ACA}" type="slidenum">
              <a:rPr lang="en-US" smtClean="0"/>
              <a:t>‹#›</a:t>
            </a:fld>
            <a:endParaRPr lang="en-US"/>
          </a:p>
        </p:txBody>
      </p:sp>
    </p:spTree>
    <p:extLst>
      <p:ext uri="{BB962C8B-B14F-4D97-AF65-F5344CB8AC3E}">
        <p14:creationId xmlns:p14="http://schemas.microsoft.com/office/powerpoint/2010/main" val="32917040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A8B148-61E7-724F-8A83-82A3DBD24ACA}" type="slidenum">
              <a:rPr lang="en-US" smtClean="0"/>
              <a:t>1</a:t>
            </a:fld>
            <a:endParaRPr lang="en-US"/>
          </a:p>
        </p:txBody>
      </p:sp>
    </p:spTree>
    <p:extLst>
      <p:ext uri="{BB962C8B-B14F-4D97-AF65-F5344CB8AC3E}">
        <p14:creationId xmlns:p14="http://schemas.microsoft.com/office/powerpoint/2010/main" val="36968472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a:t>
            </a:r>
            <a:r>
              <a:rPr lang="en-GB" b="0" dirty="0"/>
              <a:t>Cat Ogden. I’m </a:t>
            </a:r>
            <a:r>
              <a:rPr lang="en-GB" dirty="0"/>
              <a:t>a Lecturer in Music Theatre, specialising in singing. Alongside my university work, I’m also a singing teacher, vocal coach, and choir leader. My passion extends into vocal health and singing for wellbeing, which are central to both my teaching and my research. Altogether, my work is about helping singers not just perform at their best, but also sustain healthy, fulfilling, and long-lasting careers.</a:t>
            </a:r>
            <a:endParaRPr lang="en-US" dirty="0"/>
          </a:p>
        </p:txBody>
      </p:sp>
      <p:sp>
        <p:nvSpPr>
          <p:cNvPr id="4" name="Slide Number Placeholder 3"/>
          <p:cNvSpPr>
            <a:spLocks noGrp="1"/>
          </p:cNvSpPr>
          <p:nvPr>
            <p:ph type="sldNum" sz="quarter" idx="5"/>
          </p:nvPr>
        </p:nvSpPr>
        <p:spPr/>
        <p:txBody>
          <a:bodyPr/>
          <a:lstStyle/>
          <a:p>
            <a:fld id="{29A8B148-61E7-724F-8A83-82A3DBD24ACA}" type="slidenum">
              <a:rPr lang="en-US" smtClean="0"/>
              <a:t>2</a:t>
            </a:fld>
            <a:endParaRPr lang="en-US"/>
          </a:p>
        </p:txBody>
      </p:sp>
    </p:spTree>
    <p:extLst>
      <p:ext uri="{BB962C8B-B14F-4D97-AF65-F5344CB8AC3E}">
        <p14:creationId xmlns:p14="http://schemas.microsoft.com/office/powerpoint/2010/main" val="8019013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musical theatre training, higher education courses are often designed to replicate the rigours of professional industry work. Students are expected to achieve not only vocal versatility but also stamina, all while navigating diverse genres, tight rehearsal schedules, and very limited recovery time. However, despite these pressures, vocal health is often not treated as a primary concern. Instead, performance outcomes are prioritised, while long-term vocal longevity and healthy practices can be overlooked. What this leads to is inconsistency - both in how vocal health is taught and how it is understood by students. For young graduates entering an increasingly demanding industry, this inconsistency can contribute to vocal problems, and in some cases prevent them from auditioning, performing, or sustaining their livelihoods.</a:t>
            </a:r>
          </a:p>
        </p:txBody>
      </p:sp>
      <p:sp>
        <p:nvSpPr>
          <p:cNvPr id="4" name="Slide Number Placeholder 3"/>
          <p:cNvSpPr>
            <a:spLocks noGrp="1"/>
          </p:cNvSpPr>
          <p:nvPr>
            <p:ph type="sldNum" sz="quarter" idx="5"/>
          </p:nvPr>
        </p:nvSpPr>
        <p:spPr/>
        <p:txBody>
          <a:bodyPr/>
          <a:lstStyle/>
          <a:p>
            <a:fld id="{29A8B148-61E7-724F-8A83-82A3DBD24ACA}" type="slidenum">
              <a:rPr lang="en-US" smtClean="0"/>
              <a:t>3</a:t>
            </a:fld>
            <a:endParaRPr lang="en-US"/>
          </a:p>
        </p:txBody>
      </p:sp>
    </p:spTree>
    <p:extLst>
      <p:ext uri="{BB962C8B-B14F-4D97-AF65-F5344CB8AC3E}">
        <p14:creationId xmlns:p14="http://schemas.microsoft.com/office/powerpoint/2010/main" val="33672808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vocal health practices are central to vocal longevity. In today’s industry, professionals are expected to handle both historic techniques and contemporary vocal trends, which demands real versatility. That’s why things like warmups, hydration, healthy lifestyle choices, and preventative care are so important. If these habits are embedded during training, they not only protect the voice during their studies, but also help students carry sustainable practices into their professional careers.</a:t>
            </a:r>
          </a:p>
        </p:txBody>
      </p:sp>
      <p:sp>
        <p:nvSpPr>
          <p:cNvPr id="4" name="Slide Number Placeholder 3"/>
          <p:cNvSpPr>
            <a:spLocks noGrp="1"/>
          </p:cNvSpPr>
          <p:nvPr>
            <p:ph type="sldNum" sz="quarter" idx="5"/>
          </p:nvPr>
        </p:nvSpPr>
        <p:spPr/>
        <p:txBody>
          <a:bodyPr/>
          <a:lstStyle/>
          <a:p>
            <a:fld id="{29A8B148-61E7-724F-8A83-82A3DBD24ACA}" type="slidenum">
              <a:rPr lang="en-US" smtClean="0"/>
              <a:t>4</a:t>
            </a:fld>
            <a:endParaRPr lang="en-US"/>
          </a:p>
        </p:txBody>
      </p:sp>
    </p:spTree>
    <p:extLst>
      <p:ext uri="{BB962C8B-B14F-4D97-AF65-F5344CB8AC3E}">
        <p14:creationId xmlns:p14="http://schemas.microsoft.com/office/powerpoint/2010/main" val="19930436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my workplace, I’ve repeatedly encountered students showing vocal fatigue, uncertainty about care strategies, and even anxiety about whether their voices will last. Some of this comes from performance pressures, but much of it highlights a gap in how vocal health is embedded into training.</a:t>
            </a:r>
          </a:p>
          <a:p>
            <a:r>
              <a:rPr lang="en-GB" dirty="0"/>
              <a:t>One key issue is that there is no standardised training required to be a singing teacher. This means advice often varies between practitioners, sometimes based on experience or assumption rather than research. The result is inconsistent guidance, which can leave students confused, with uneven outcomes, and at greater risk of vocal injury.</a:t>
            </a:r>
          </a:p>
          <a:p>
            <a:r>
              <a:rPr lang="en-GB" dirty="0"/>
              <a:t>Across higher education, provision is inconsistent too, and often reactive, treating problems after they occur, rather than proactively preventing them. This research responds to that gap by drawing on multiple perspectives, aiming to create more consistency in how vocal health is taught, and ultimately supporting professional longevity for students entering the industry.</a:t>
            </a:r>
          </a:p>
        </p:txBody>
      </p:sp>
      <p:sp>
        <p:nvSpPr>
          <p:cNvPr id="4" name="Slide Number Placeholder 3"/>
          <p:cNvSpPr>
            <a:spLocks noGrp="1"/>
          </p:cNvSpPr>
          <p:nvPr>
            <p:ph type="sldNum" sz="quarter" idx="5"/>
          </p:nvPr>
        </p:nvSpPr>
        <p:spPr/>
        <p:txBody>
          <a:bodyPr/>
          <a:lstStyle/>
          <a:p>
            <a:fld id="{29A8B148-61E7-724F-8A83-82A3DBD24ACA}" type="slidenum">
              <a:rPr lang="en-US" smtClean="0"/>
              <a:t>5</a:t>
            </a:fld>
            <a:endParaRPr lang="en-US"/>
          </a:p>
        </p:txBody>
      </p:sp>
    </p:spTree>
    <p:extLst>
      <p:ext uri="{BB962C8B-B14F-4D97-AF65-F5344CB8AC3E}">
        <p14:creationId xmlns:p14="http://schemas.microsoft.com/office/powerpoint/2010/main" val="32836962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228600">
              <a:lnSpc>
                <a:spcPct val="150000"/>
              </a:lnSpc>
            </a:pPr>
            <a:r>
              <a:rPr lang="en-GB" sz="2800" dirty="0"/>
              <a:t>These observations aren’t isolated. The literature highlights real tensions between performance demands and pedagogical responsibility, with no standard framework for vocal health education in musical theatre training. My research responds to this by gathering perspectives from students, teachers, and industry professionals, helping to uncover assumptions, gaps, and good practice. In doing so, it aims to bridge pedagogy, practice, and policy, offering insights that can support curriculum design, staff training, and student wellbeing.</a:t>
            </a:r>
          </a:p>
        </p:txBody>
      </p:sp>
      <p:sp>
        <p:nvSpPr>
          <p:cNvPr id="4" name="Slide Number Placeholder 3"/>
          <p:cNvSpPr>
            <a:spLocks noGrp="1"/>
          </p:cNvSpPr>
          <p:nvPr>
            <p:ph type="sldNum" sz="quarter" idx="5"/>
          </p:nvPr>
        </p:nvSpPr>
        <p:spPr/>
        <p:txBody>
          <a:bodyPr/>
          <a:lstStyle/>
          <a:p>
            <a:fld id="{29A8B148-61E7-724F-8A83-82A3DBD24ACA}" type="slidenum">
              <a:rPr lang="en-US" smtClean="0"/>
              <a:t>6</a:t>
            </a:fld>
            <a:endParaRPr lang="en-US"/>
          </a:p>
        </p:txBody>
      </p:sp>
    </p:spTree>
    <p:extLst>
      <p:ext uri="{BB962C8B-B14F-4D97-AF65-F5344CB8AC3E}">
        <p14:creationId xmlns:p14="http://schemas.microsoft.com/office/powerpoint/2010/main" val="31702262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This project aims to explore how vocal health is understood and supported in UK Musical Theatre training. It aimed to investigate barriers and enablers to sustainable vocal practice, examine the alignment between student, educator, and industry expectations, highlights examples of good practice, and to provide recommendations to improve curriculum, staff training, and student support</a:t>
            </a:r>
            <a:endParaRPr lang="en-US" dirty="0"/>
          </a:p>
          <a:p>
            <a:pPr marL="171450" indent="-171450">
              <a:buFontTx/>
              <a:buChar char="-"/>
            </a:pPr>
            <a:endParaRPr lang="en-US" dirty="0"/>
          </a:p>
        </p:txBody>
      </p:sp>
      <p:sp>
        <p:nvSpPr>
          <p:cNvPr id="4" name="Slide Number Placeholder 3"/>
          <p:cNvSpPr>
            <a:spLocks noGrp="1"/>
          </p:cNvSpPr>
          <p:nvPr>
            <p:ph type="sldNum" sz="quarter" idx="5"/>
          </p:nvPr>
        </p:nvSpPr>
        <p:spPr/>
        <p:txBody>
          <a:bodyPr/>
          <a:lstStyle/>
          <a:p>
            <a:fld id="{29A8B148-61E7-724F-8A83-82A3DBD24ACA}" type="slidenum">
              <a:rPr lang="en-US" smtClean="0"/>
              <a:t>7</a:t>
            </a:fld>
            <a:endParaRPr lang="en-US"/>
          </a:p>
        </p:txBody>
      </p:sp>
    </p:spTree>
    <p:extLst>
      <p:ext uri="{BB962C8B-B14F-4D97-AF65-F5344CB8AC3E}">
        <p14:creationId xmlns:p14="http://schemas.microsoft.com/office/powerpoint/2010/main" val="15521029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literature review took the form of a narrative review, which allowed me to map out the field thematically rather than exhaustively. This approach was useful because it enabled me to highlight key debates and gaps without imposing too much of my own voice, instead letting the literature speak through its main themes.</a:t>
            </a:r>
          </a:p>
          <a:p>
            <a:r>
              <a:rPr lang="en-GB" dirty="0"/>
              <a:t>First, I looked at how vocal health is defined in the performing arts. It’s now framed holistically, not only the physical voice but also psychological and environmental factors. Yet training still tends to address problems reactively rather than preventively.</a:t>
            </a:r>
          </a:p>
          <a:p>
            <a:r>
              <a:rPr lang="en-GB" dirty="0"/>
              <a:t>Next, I explored global perspectives. Research from Australia, the US and other countries shows similar patterns: heavy workloads, aesthetic demands and stress all undermine vocal longevity. In the UK, though, comparable evidence is limited, and vocal health is rarely taught as a structured element.</a:t>
            </a:r>
          </a:p>
          <a:p>
            <a:r>
              <a:rPr lang="en-GB" dirty="0"/>
              <a:t>Another theme focused on stress, identity and stigma. Musical theatre performers are expected to shift styles while maintaining stamina. Stigma around injury means many hesitate to seek help, which risks both vocal and mental wellbeing.</a:t>
            </a:r>
          </a:p>
          <a:p>
            <a:r>
              <a:rPr lang="en-GB" dirty="0"/>
              <a:t>I also found inconsistencies within UK higher education. Provision varies, is often reactive, and socio-economic barriers leave some students unsupported. Conflicting pedagogical philosophies add to the confusion.</a:t>
            </a:r>
          </a:p>
          <a:p>
            <a:r>
              <a:rPr lang="en-GB" dirty="0"/>
              <a:t>Together, these findings reveal clear gaps, particularly the need for UK-based, multi-perspective research on how vocal health is embedded in training, which forms the rationale for my study.</a:t>
            </a:r>
          </a:p>
          <a:p>
            <a:endParaRPr lang="en-GB" dirty="0"/>
          </a:p>
        </p:txBody>
      </p:sp>
      <p:sp>
        <p:nvSpPr>
          <p:cNvPr id="4" name="Slide Number Placeholder 3"/>
          <p:cNvSpPr>
            <a:spLocks noGrp="1"/>
          </p:cNvSpPr>
          <p:nvPr>
            <p:ph type="sldNum" sz="quarter" idx="5"/>
          </p:nvPr>
        </p:nvSpPr>
        <p:spPr/>
        <p:txBody>
          <a:bodyPr/>
          <a:lstStyle/>
          <a:p>
            <a:fld id="{29A8B148-61E7-724F-8A83-82A3DBD24ACA}" type="slidenum">
              <a:rPr lang="en-US" smtClean="0"/>
              <a:t>8</a:t>
            </a:fld>
            <a:endParaRPr lang="en-US"/>
          </a:p>
        </p:txBody>
      </p:sp>
    </p:spTree>
    <p:extLst>
      <p:ext uri="{BB962C8B-B14F-4D97-AF65-F5344CB8AC3E}">
        <p14:creationId xmlns:p14="http://schemas.microsoft.com/office/powerpoint/2010/main" val="36742326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800" dirty="0"/>
              <a:t>In recent years, awareness around vocal health has grown, particularly with the development of courses like the Vocal Health First Aid programme launched by Stephen King and </a:t>
            </a:r>
            <a:r>
              <a:rPr lang="en-GB" sz="2800" dirty="0" err="1"/>
              <a:t>Jenevora</a:t>
            </a:r>
            <a:r>
              <a:rPr lang="en-GB" sz="2800" dirty="0"/>
              <a:t> Williams. These initiatives aim to make reliable, research-based information widely accessible, helping singers understand preventative strategies such as warmups, hydration, and healthy lifestyle choices.</a:t>
            </a:r>
          </a:p>
          <a:p>
            <a:r>
              <a:rPr lang="en-GB" sz="2800" dirty="0"/>
              <a:t>A key shift has been towards a biopsychosocial model, first proposed by Engel and later expanded by </a:t>
            </a:r>
            <a:r>
              <a:rPr lang="en-GB" sz="2800" dirty="0" err="1"/>
              <a:t>Bronfenner</a:t>
            </a:r>
            <a:r>
              <a:rPr lang="en-GB" sz="2800" dirty="0"/>
              <a:t> and Morris. This framework recognises that vocal health is not just biological, but also shaped by psychological stress, social context, and industry pressures. For musical theatre students, this means we must look at the whole person, not just the voice.</a:t>
            </a:r>
          </a:p>
          <a:p>
            <a:r>
              <a:rPr lang="en-GB" sz="2800" dirty="0"/>
              <a:t>However, gaps remain. Pedagogues are not always trained in this holistic approach, misinformation spreads quickly on social media, and international provision of vocal health education remains inconsistent. This literature highlights why my research is needed: to explore how different stakeholders perceive vocal health, and how training might better integrate evidence-based, whole-person approaches.</a:t>
            </a:r>
          </a:p>
          <a:p>
            <a:endParaRPr lang="en-GB" sz="2800" dirty="0"/>
          </a:p>
          <a:p>
            <a:pPr indent="457200">
              <a:lnSpc>
                <a:spcPct val="150000"/>
              </a:lnSpc>
            </a:pPr>
            <a:endParaRPr lang="en-GB" sz="1800" dirty="0">
              <a:effectLst/>
              <a:latin typeface="Arial" panose="020B0604020202020204" pitchFamily="34"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9A8B148-61E7-724F-8A83-82A3DBD24ACA}" type="slidenum">
              <a:rPr lang="en-US" smtClean="0"/>
              <a:t>9</a:t>
            </a:fld>
            <a:endParaRPr lang="en-US"/>
          </a:p>
        </p:txBody>
      </p:sp>
    </p:spTree>
    <p:extLst>
      <p:ext uri="{BB962C8B-B14F-4D97-AF65-F5344CB8AC3E}">
        <p14:creationId xmlns:p14="http://schemas.microsoft.com/office/powerpoint/2010/main" val="10658594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study takes an interpretivist and constructivist stance, recognising that reality is socially constructed and that participants’ experiences of vocal health are shaped by culture, context, and identity. The focus is on understanding perceptions and lived experiences rather than measuring objective outcomes, making qualitative inquiry central. </a:t>
            </a:r>
            <a:r>
              <a:rPr lang="en-GB" sz="1800" dirty="0">
                <a:effectLst/>
                <a:latin typeface="Arial" panose="020B0604020202020204" pitchFamily="34" charset="0"/>
                <a:ea typeface="Times New Roman" panose="02020603050405020304" pitchFamily="18" charset="0"/>
              </a:rPr>
              <a:t>This ontological and epistemological position aligns with the study’s aim to explore how individuals experience, interpret, and make meaning of vocal health within the MT domain.</a:t>
            </a:r>
            <a:r>
              <a:rPr lang="en-GB" dirty="0">
                <a:effectLst/>
              </a:rPr>
              <a:t> </a:t>
            </a:r>
            <a:r>
              <a:rPr lang="en-GB" dirty="0"/>
              <a:t>As an insider researcher, my position as a musical theatre educator both informs and influences the work, so reflexivity is key in managing bias. This paradigm provides the foundation for my mixed methods design, allowing rich qualitative insights supported by quantitative data.</a:t>
            </a:r>
            <a:endParaRPr lang="en-GB" dirty="0">
              <a:effectLst/>
              <a:latin typeface="Menlo" panose="020B0609030804020204" pitchFamily="49" charset="0"/>
            </a:endParaRPr>
          </a:p>
        </p:txBody>
      </p:sp>
      <p:sp>
        <p:nvSpPr>
          <p:cNvPr id="4" name="Slide Number Placeholder 3"/>
          <p:cNvSpPr>
            <a:spLocks noGrp="1"/>
          </p:cNvSpPr>
          <p:nvPr>
            <p:ph type="sldNum" sz="quarter" idx="5"/>
          </p:nvPr>
        </p:nvSpPr>
        <p:spPr/>
        <p:txBody>
          <a:bodyPr/>
          <a:lstStyle/>
          <a:p>
            <a:fld id="{29A8B148-61E7-724F-8A83-82A3DBD24ACA}" type="slidenum">
              <a:rPr lang="en-US" smtClean="0"/>
              <a:t>10</a:t>
            </a:fld>
            <a:endParaRPr lang="en-US"/>
          </a:p>
        </p:txBody>
      </p:sp>
    </p:spTree>
    <p:extLst>
      <p:ext uri="{BB962C8B-B14F-4D97-AF65-F5344CB8AC3E}">
        <p14:creationId xmlns:p14="http://schemas.microsoft.com/office/powerpoint/2010/main" val="2417982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lnSpc>
                <a:spcPct val="150000"/>
              </a:lnSpc>
            </a:pPr>
            <a:r>
              <a:rPr lang="en-GB" sz="1800" dirty="0">
                <a:effectLst/>
                <a:latin typeface="Arial" panose="020B0604020202020204" pitchFamily="34" charset="0"/>
                <a:ea typeface="Times New Roman" panose="02020603050405020304" pitchFamily="18" charset="0"/>
              </a:rPr>
              <a:t>SCRIPT: </a:t>
            </a:r>
            <a:r>
              <a:rPr lang="en-GB" sz="2800" dirty="0"/>
              <a:t>This study uses a primarily qualitative, inductive methodology inspired by grounded theory. While it doesn’t fully apply classical grounded theory procedures, it follows its core principles: an emergent research design, iterative coding, and constant comparison to understand participant meaning. An inductive approach was chosen to explore how vocal health is understood and enacted across musical theatre higher education, allowing participant voices to guide the findings rather than testing predefined hypotheses. Qualitative methods capture the nuanced, contextual aspects of vocal </a:t>
            </a:r>
            <a:r>
              <a:rPr lang="en-GB" sz="2800" dirty="0" err="1"/>
              <a:t>healt</a:t>
            </a:r>
            <a:r>
              <a:rPr lang="en-GB" sz="2800" dirty="0"/>
              <a:t> - beyond just physiology -including identity, pedagogy, and emotion. Semi-structured interviews complemented initial questionnaires, ensuring depth, flexibility, and authenticity, while some quantitative analysis of questionnaire data provided descriptive context.</a:t>
            </a:r>
            <a:endParaRPr lang="en-GB" sz="1800" dirty="0">
              <a:effectLst/>
              <a:latin typeface="Arial" panose="020B0604020202020204" pitchFamily="34" charset="0"/>
            </a:endParaRPr>
          </a:p>
          <a:p>
            <a:pPr indent="457200">
              <a:lnSpc>
                <a:spcPct val="150000"/>
              </a:lnSpc>
            </a:pPr>
            <a:endParaRPr lang="en-GB" sz="1800" dirty="0">
              <a:effectLst/>
              <a:latin typeface="Arial" panose="020B0604020202020204" pitchFamily="34"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9A8B148-61E7-724F-8A83-82A3DBD24ACA}" type="slidenum">
              <a:rPr lang="en-US" smtClean="0"/>
              <a:t>11</a:t>
            </a:fld>
            <a:endParaRPr lang="en-US"/>
          </a:p>
        </p:txBody>
      </p:sp>
    </p:spTree>
    <p:extLst>
      <p:ext uri="{BB962C8B-B14F-4D97-AF65-F5344CB8AC3E}">
        <p14:creationId xmlns:p14="http://schemas.microsoft.com/office/powerpoint/2010/main" val="2267878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457200" algn="l" defTabSz="914400" rtl="0" eaLnBrk="1" fontAlgn="auto" latinLnBrk="0" hangingPunct="1">
              <a:lnSpc>
                <a:spcPct val="15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rPr>
              <a:t>The questionnaire included responses from a total of 27 participants, comprising of 4 educators, 14 professional performers and 9 students. Whilst the sample size is modest, particularly in the educator subgroup, this reflects the exploratory nature of the study and the practical constraints often encountered in qualitative research with niche professional communities (Winter and </a:t>
            </a:r>
            <a:r>
              <a:rPr lang="en-GB" sz="1800" dirty="0" err="1">
                <a:effectLst/>
                <a:latin typeface="Arial" panose="020B0604020202020204" pitchFamily="34" charset="0"/>
                <a:ea typeface="Times New Roman" panose="02020603050405020304" pitchFamily="18" charset="0"/>
              </a:rPr>
              <a:t>Wieringa</a:t>
            </a:r>
            <a:r>
              <a:rPr lang="en-GB" sz="1800" dirty="0">
                <a:effectLst/>
                <a:latin typeface="Arial" panose="020B0604020202020204" pitchFamily="34" charset="0"/>
                <a:ea typeface="Times New Roman" panose="02020603050405020304" pitchFamily="18" charset="0"/>
              </a:rPr>
              <a:t>, 2009). A small sample size inevitably impacts the rigor of the research, primarily by limiting the generalisability and representatives of the findings. With fewer participants, there is a greater risk that the data may not capture the full range of experiences or viewpoints within each group, potentially introducing bias or overlooking divergent perspectives (White and Drew, 2011).</a:t>
            </a:r>
            <a:endParaRPr lang="en-GB" sz="1800" dirty="0">
              <a:effectLst/>
              <a:latin typeface="Times New Roman" panose="02020603050405020304" pitchFamily="18" charset="0"/>
              <a:ea typeface="Times New Roman" panose="02020603050405020304" pitchFamily="18" charset="0"/>
            </a:endParaRPr>
          </a:p>
          <a:p>
            <a:pPr indent="457200">
              <a:lnSpc>
                <a:spcPct val="150000"/>
              </a:lnSpc>
            </a:pPr>
            <a:endParaRPr lang="en-GB" sz="1800" dirty="0">
              <a:effectLst/>
              <a:latin typeface="Arial" panose="020B0604020202020204" pitchFamily="34"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9A8B148-61E7-724F-8A83-82A3DBD24ACA}" type="slidenum">
              <a:rPr lang="en-US" smtClean="0"/>
              <a:t>12</a:t>
            </a:fld>
            <a:endParaRPr lang="en-US"/>
          </a:p>
        </p:txBody>
      </p:sp>
    </p:spTree>
    <p:extLst>
      <p:ext uri="{BB962C8B-B14F-4D97-AF65-F5344CB8AC3E}">
        <p14:creationId xmlns:p14="http://schemas.microsoft.com/office/powerpoint/2010/main" val="20393337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4000" dirty="0">
                <a:effectLst/>
                <a:latin typeface="Arial" panose="020B0604020202020204" pitchFamily="34" charset="0"/>
                <a:ea typeface="Times New Roman" panose="02020603050405020304" pitchFamily="18" charset="0"/>
              </a:rPr>
              <a:t>I</a:t>
            </a:r>
            <a:r>
              <a:rPr lang="en-GB" sz="4000" dirty="0"/>
              <a:t> used two main tools: a questionnaire to gather broad insights on vocal health, and semi-structured interviews with professional performers for deeper, real-world perspectives. Reflexive thematic analysis helped identify key themes across the data.</a:t>
            </a:r>
          </a:p>
          <a:p>
            <a:r>
              <a:rPr lang="en-GB" sz="4000" dirty="0"/>
              <a:t>This mixed-methods approach balanced breadth and depth, ensuring participant voices shaped the findings while staying grounded in both theory and practice.</a:t>
            </a:r>
          </a:p>
          <a:p>
            <a:r>
              <a:rPr lang="en-GB" sz="4000" dirty="0"/>
              <a:t>Ethical approval was granted by the University of Wales Trinity Saint David. All participants gave informed consent, data was anonymised and securely stored, and participant wellbeing was prioritised throughout.</a:t>
            </a:r>
          </a:p>
          <a:p>
            <a:pPr indent="457200">
              <a:lnSpc>
                <a:spcPct val="150000"/>
              </a:lnSpc>
            </a:pPr>
            <a:endParaRPr lang="en-GB" sz="2800" dirty="0"/>
          </a:p>
          <a:p>
            <a:pPr indent="457200">
              <a:lnSpc>
                <a:spcPct val="150000"/>
              </a:lnSpc>
            </a:pPr>
            <a:endParaRPr lang="en-GB" sz="2800" dirty="0">
              <a:effectLst/>
              <a:latin typeface="Arial" panose="020B0604020202020204" pitchFamily="34"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9A8B148-61E7-724F-8A83-82A3DBD24ACA}" type="slidenum">
              <a:rPr lang="en-US" smtClean="0"/>
              <a:t>13</a:t>
            </a:fld>
            <a:endParaRPr lang="en-US"/>
          </a:p>
        </p:txBody>
      </p:sp>
    </p:spTree>
    <p:extLst>
      <p:ext uri="{BB962C8B-B14F-4D97-AF65-F5344CB8AC3E}">
        <p14:creationId xmlns:p14="http://schemas.microsoft.com/office/powerpoint/2010/main" val="28223787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800" dirty="0"/>
              <a:t>To analyse the qualitative data, I used reflexive thematic analysis, following Braun and Clarke’s six-phase approach. This method allowed me to capture patterns of meaning across participants’ experiences while balancing inductive and deductive interpretation. I began by immersing myself in all transcripts and questionnaire responses, then systematically coded features of interest, which were grouped into emerging themes. These themes were reviewed, refined, and clearly defined to accurately reflect participants’ experiences and perspectives on vocal health education and practice. The analysis was conducted reflexively, with attention to my position as an insider researcher in the musical theatre field, and an audit trail documented all coding decisions and reflections. This approach enabled me to categorise shared values, illuminate underlying meaning structures, and ensure that findings remained closely grounded in the lived experiences of students, educators, and professionals.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dirty="0">
              <a:effectLst/>
              <a:latin typeface="Arial" panose="020B0604020202020204" pitchFamily="34"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9A8B148-61E7-724F-8A83-82A3DBD24ACA}" type="slidenum">
              <a:rPr lang="en-US" smtClean="0"/>
              <a:t>14</a:t>
            </a:fld>
            <a:endParaRPr lang="en-US"/>
          </a:p>
        </p:txBody>
      </p:sp>
    </p:spTree>
    <p:extLst>
      <p:ext uri="{BB962C8B-B14F-4D97-AF65-F5344CB8AC3E}">
        <p14:creationId xmlns:p14="http://schemas.microsoft.com/office/powerpoint/2010/main" val="9901291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A8B148-61E7-724F-8A83-82A3DBD24ACA}" type="slidenum">
              <a:rPr lang="en-US" smtClean="0"/>
              <a:t>15</a:t>
            </a:fld>
            <a:endParaRPr lang="en-US"/>
          </a:p>
        </p:txBody>
      </p:sp>
    </p:spTree>
    <p:extLst>
      <p:ext uri="{BB962C8B-B14F-4D97-AF65-F5344CB8AC3E}">
        <p14:creationId xmlns:p14="http://schemas.microsoft.com/office/powerpoint/2010/main" val="32093630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lnSpc>
                <a:spcPct val="150000"/>
              </a:lnSpc>
            </a:pPr>
            <a:r>
              <a:rPr lang="en-GB" sz="2800" dirty="0"/>
              <a:t>When asked to define vocal health, participants’ responses revealed shared themes of preventing harm, building technique, and supporting stamina. However, students rarely mentioned holistic care, vocal flexibility, or self-monitoring, unlike educators and professionals who emphasised these for long-term vocal health. While all groups noted hygiene practices like hydration and rest, professionals understood the preventative rationale, whereas students often saw them as things they “should” do. This highlights a pedagogical gap in linking technique to sustainable vocal longevity.</a:t>
            </a:r>
          </a:p>
          <a:p>
            <a:pPr indent="457200">
              <a:lnSpc>
                <a:spcPct val="150000"/>
              </a:lnSpc>
            </a:pPr>
            <a:endParaRPr lang="en-GB" sz="2800" dirty="0">
              <a:effectLst/>
              <a:latin typeface="Arial" panose="020B0604020202020204" pitchFamily="34"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9A8B148-61E7-724F-8A83-82A3DBD24ACA}" type="slidenum">
              <a:rPr lang="en-US" smtClean="0"/>
              <a:t>16</a:t>
            </a:fld>
            <a:endParaRPr lang="en-US"/>
          </a:p>
        </p:txBody>
      </p:sp>
    </p:spTree>
    <p:extLst>
      <p:ext uri="{BB962C8B-B14F-4D97-AF65-F5344CB8AC3E}">
        <p14:creationId xmlns:p14="http://schemas.microsoft.com/office/powerpoint/2010/main" val="33036836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lnSpc>
                <a:spcPct val="150000"/>
              </a:lnSpc>
            </a:pPr>
            <a:r>
              <a:rPr lang="en-GB" sz="2800" dirty="0"/>
              <a:t>Across all participants, vocal hygiene was described as behaviours supporting vocal health, including hydration, rest, and warm-up/cool-down routines. Educators and professionals also emphasised proactive practices like steaming, avoiding strain, and lifestyle factors such as diet and environment. Their responses reflected a more holistic understanding, showing a developmental progression from students’ practical routines to professionals’ integrated, multi-dimensional approach.</a:t>
            </a:r>
          </a:p>
          <a:p>
            <a:pPr indent="457200">
              <a:lnSpc>
                <a:spcPct val="150000"/>
              </a:lnSpc>
            </a:pPr>
            <a:endParaRPr lang="en-GB" sz="2800" dirty="0">
              <a:effectLst/>
              <a:latin typeface="Arial" panose="020B0604020202020204" pitchFamily="34"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9A8B148-61E7-724F-8A83-82A3DBD24ACA}" type="slidenum">
              <a:rPr lang="en-US" smtClean="0"/>
              <a:t>17</a:t>
            </a:fld>
            <a:endParaRPr lang="en-US"/>
          </a:p>
        </p:txBody>
      </p:sp>
    </p:spTree>
    <p:extLst>
      <p:ext uri="{BB962C8B-B14F-4D97-AF65-F5344CB8AC3E}">
        <p14:creationId xmlns:p14="http://schemas.microsoft.com/office/powerpoint/2010/main" val="25393121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dirty="0"/>
              <a:t>Thematic analysis of “Define vocal injury” revealed a multifaceted understanding across students, educators, and professionals. Key themes included anatomical damage such as nodules or swelling, impaired vocal function like hoarseness or reduced capacity, and symptomatic experiences including pain and fatigue. Participants consistently highlighted behaviours like overuse or misuse as causative factors. The broader phonatory system, not just the vocal folds, was acknowledged, showing a comprehensive biopsychosocial perspective that integrates structure, function, experience, and behaviour.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dirty="0">
              <a:effectLst/>
              <a:latin typeface="Arial" panose="020B0604020202020204" pitchFamily="34"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9A8B148-61E7-724F-8A83-82A3DBD24ACA}" type="slidenum">
              <a:rPr lang="en-US" smtClean="0"/>
              <a:t>18</a:t>
            </a:fld>
            <a:endParaRPr lang="en-US"/>
          </a:p>
        </p:txBody>
      </p:sp>
    </p:spTree>
    <p:extLst>
      <p:ext uri="{BB962C8B-B14F-4D97-AF65-F5344CB8AC3E}">
        <p14:creationId xmlns:p14="http://schemas.microsoft.com/office/powerpoint/2010/main" val="30834660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lnSpc>
                <a:spcPct val="150000"/>
              </a:lnSpc>
            </a:pPr>
            <a:r>
              <a:rPr lang="en-GB" sz="1800" dirty="0">
                <a:effectLst/>
                <a:latin typeface="Arial" panose="020B0604020202020204" pitchFamily="34" charset="0"/>
                <a:ea typeface="Times New Roman" panose="02020603050405020304" pitchFamily="18" charset="0"/>
              </a:rPr>
              <a:t>PROPORTIONS - highlight that these codes encapsulated all the answers. Pie chart shows proportion. SCRIPT: </a:t>
            </a:r>
            <a:r>
              <a:rPr lang="en-GB" sz="2800" dirty="0"/>
              <a:t>Analysis showed that educators, students, and professionals view vocal stamina as multi-dimensional, combining endurance, health, training, consistency, and control. Participants defined it as sustaining the voice through intensive use, like an eight-show week, without fatigue or injury. Stamina was seen as developed through training, vocal technique, and informed care, highlighting the integration of physiological resilience, technical skill, and proactive vocal management.</a:t>
            </a:r>
          </a:p>
          <a:p>
            <a:pPr indent="457200">
              <a:lnSpc>
                <a:spcPct val="150000"/>
              </a:lnSpc>
            </a:pPr>
            <a:endParaRPr lang="en-GB" sz="2800" dirty="0">
              <a:effectLst/>
              <a:latin typeface="Arial" panose="020B0604020202020204" pitchFamily="34"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9A8B148-61E7-724F-8A83-82A3DBD24ACA}" type="slidenum">
              <a:rPr lang="en-US" smtClean="0"/>
              <a:t>19</a:t>
            </a:fld>
            <a:endParaRPr lang="en-US"/>
          </a:p>
        </p:txBody>
      </p:sp>
    </p:spTree>
    <p:extLst>
      <p:ext uri="{BB962C8B-B14F-4D97-AF65-F5344CB8AC3E}">
        <p14:creationId xmlns:p14="http://schemas.microsoft.com/office/powerpoint/2010/main" val="2592340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rPr>
              <a:t>Only shown here are the responses shown (no one chose disagree/neural) Other options were available but these were the only answers given. SCRIPT: </a:t>
            </a:r>
            <a:r>
              <a:rPr lang="en-GB" sz="2800" dirty="0"/>
              <a:t>Educators show a strong commitment to vocal health, with 75% discussing it “often” and 25% “always.” Most (75%) disagreed that vocal health is only relevant when problems arise, reflecting a proactive rather than reactive approach in their teaching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9A8B148-61E7-724F-8A83-82A3DBD24ACA}" type="slidenum">
              <a:rPr lang="en-US" smtClean="0"/>
              <a:t>20</a:t>
            </a:fld>
            <a:endParaRPr lang="en-US"/>
          </a:p>
        </p:txBody>
      </p:sp>
    </p:spTree>
    <p:extLst>
      <p:ext uri="{BB962C8B-B14F-4D97-AF65-F5344CB8AC3E}">
        <p14:creationId xmlns:p14="http://schemas.microsoft.com/office/powerpoint/2010/main" val="7071716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Times New Roman" panose="02020603050405020304" pitchFamily="18" charset="0"/>
              </a:rPr>
              <a:t>SCRIPT: </a:t>
            </a:r>
            <a:r>
              <a:rPr lang="en-GB" sz="2800" dirty="0"/>
              <a:t>Educators strongly agree that integrating vocal health education into training is essential for preparing performers for the demands of the musical theatre industry. However, opinions differ on whether poor vocal health is inevitable: 50% agreed it is, 25% disagreed, and 25% were neutral, showing diverse perspectives on the potential to fully mitigate vocal strain.</a:t>
            </a:r>
          </a:p>
          <a:p>
            <a:r>
              <a:rPr lang="en-GB" sz="2800" dirty="0"/>
              <a:t>Regarding social media, 75% of educators disagreed that students or performers should rely on it for vocal health advice, citing concerns over reliability and misinformation. Professional performers show mixed engagement: about half use platforms like TikTok, Instagram, and YouTube, primarily following trusted coaches, while the rest avoid social media for this purpose. They view it as convenient for practical tips but not a substitute for professional guidance.</a:t>
            </a:r>
          </a:p>
          <a:p>
            <a:r>
              <a:rPr lang="en-GB" sz="2800" dirty="0"/>
              <a:t>Students, in contrast, heavily engage with social media—nearly 90% use it to access exercises, technique advice, and stamina tips. While they benefit from peer demonstrations and curated content, they also show critical awareness of misinformation. These findings reveal a generational and professional divide in trust toward social media as a learning tool.</a:t>
            </a:r>
          </a:p>
          <a:p>
            <a:r>
              <a:rPr lang="en-GB" sz="2800" dirty="0"/>
              <a:t>Overall, the data highlights the importance of embedding evidence-based vocal health education in MT programmes, providing students with foundational knowledge and critical evaluation skills, while also offering opportunities for educators and professionals to guide safe, credible use of online resources.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9A8B148-61E7-724F-8A83-82A3DBD24ACA}" type="slidenum">
              <a:rPr lang="en-US" smtClean="0"/>
              <a:t>21</a:t>
            </a:fld>
            <a:endParaRPr lang="en-US"/>
          </a:p>
        </p:txBody>
      </p:sp>
    </p:spTree>
    <p:extLst>
      <p:ext uri="{BB962C8B-B14F-4D97-AF65-F5344CB8AC3E}">
        <p14:creationId xmlns:p14="http://schemas.microsoft.com/office/powerpoint/2010/main" val="22710970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lnSpc>
                <a:spcPct val="150000"/>
              </a:lnSpc>
            </a:pPr>
            <a:r>
              <a:rPr lang="en-GB" sz="1800" dirty="0">
                <a:effectLst/>
                <a:latin typeface="Arial" panose="020B0604020202020204" pitchFamily="34" charset="0"/>
                <a:ea typeface="Times New Roman" panose="02020603050405020304" pitchFamily="18" charset="0"/>
              </a:rPr>
              <a:t> </a:t>
            </a:r>
            <a:r>
              <a:rPr lang="en-GB" sz="2800" dirty="0"/>
              <a:t>The questionnaire explored gaps in current vocal health education across students, educators, and professionals. Professionals reflected on what they wish they had learned during training, students highlighted additional support they desire, and educators identified skills they prioritise to support long-term vocal success. Across all groups, there was strong agreement on the importance of foundational vocal techniques and healthy habitual practices. Educators and professionals emphasised early, individualised training, including advanced techniques like mix voice and vocal rehabilitation, which many students feel they are currently missing. All participants recognised the physical and mental demands of the MT profession and the importance of understanding the mind-body-voice connection. Students particularly emphasised hands-on technical support and recovery strategies, highlighting a gap in current curricula and a clear need for enhanced, practical vocal health education to support sustainable, versatile performance.</a:t>
            </a:r>
          </a:p>
          <a:p>
            <a:pPr indent="457200">
              <a:lnSpc>
                <a:spcPct val="150000"/>
              </a:lnSpc>
            </a:pPr>
            <a:endParaRPr lang="en-GB" sz="2800" dirty="0">
              <a:effectLst/>
              <a:latin typeface="Arial" panose="020B0604020202020204" pitchFamily="34"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9A8B148-61E7-724F-8A83-82A3DBD24ACA}" type="slidenum">
              <a:rPr lang="en-US" smtClean="0"/>
              <a:t>22</a:t>
            </a:fld>
            <a:endParaRPr lang="en-US"/>
          </a:p>
        </p:txBody>
      </p:sp>
    </p:spTree>
    <p:extLst>
      <p:ext uri="{BB962C8B-B14F-4D97-AF65-F5344CB8AC3E}">
        <p14:creationId xmlns:p14="http://schemas.microsoft.com/office/powerpoint/2010/main" val="421260082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lnSpc>
                <a:spcPct val="150000"/>
              </a:lnSpc>
            </a:pPr>
            <a:r>
              <a:rPr lang="en-GB" sz="2800" dirty="0"/>
              <a:t>Analysis of data from students, educators, and professionals revealed both shared and divergent perspectives on vocal health challenges in MT training and practice. Professionals reported a wide range of issues, including vocal fatigue, nodules, hormonal effects, and psychological factors, often adapting technique across genres and seeking multidisciplinary support. Students mainly described minor, transient issues managed with vocal hygiene and teacher guidance, while educators observed challenges such as breathiness and overuse, emphasising monitoring, technique correction, and vocal education. Across all groups, vocal rest, hydration, and hygiene were fundamental, but professionals highlighted holistic, biopsychosocial approaches, and educators stressed the role of empathetic teaching. Students expressed a desire for more individualised technical support, particularly around rehabilitation and sustainable vocal practice, showing a need for training that bridges technical, health, and psychological aspects of vocal care.</a:t>
            </a:r>
          </a:p>
        </p:txBody>
      </p:sp>
      <p:sp>
        <p:nvSpPr>
          <p:cNvPr id="4" name="Slide Number Placeholder 3"/>
          <p:cNvSpPr>
            <a:spLocks noGrp="1"/>
          </p:cNvSpPr>
          <p:nvPr>
            <p:ph type="sldNum" sz="quarter" idx="5"/>
          </p:nvPr>
        </p:nvSpPr>
        <p:spPr/>
        <p:txBody>
          <a:bodyPr/>
          <a:lstStyle/>
          <a:p>
            <a:fld id="{29A8B148-61E7-724F-8A83-82A3DBD24ACA}" type="slidenum">
              <a:rPr lang="en-US" smtClean="0"/>
              <a:t>23</a:t>
            </a:fld>
            <a:endParaRPr lang="en-US"/>
          </a:p>
        </p:txBody>
      </p:sp>
    </p:spTree>
    <p:extLst>
      <p:ext uri="{BB962C8B-B14F-4D97-AF65-F5344CB8AC3E}">
        <p14:creationId xmlns:p14="http://schemas.microsoft.com/office/powerpoint/2010/main" val="7433277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800" dirty="0"/>
              <a:t>Analysis across students, educators, and professionals revealed both shared and differing perspectives on healthy vocal technique in MT. Educators assess technique through auditory and physical indicators, such as strength, flexibility, and absence of strain, focusing on students’ ability to produce sound without discomfort. Professionals emphasised daily care routines, including warm-ups like lip trills and </a:t>
            </a:r>
            <a:r>
              <a:rPr lang="en-GB" sz="2800" dirty="0" err="1"/>
              <a:t>SOVTe</a:t>
            </a:r>
            <a:r>
              <a:rPr lang="en-GB" sz="2800" dirty="0"/>
              <a:t> exercises, vocal massage, hydration, and sleep. Students valued classical training elements, such as vowel placement and thyroid tilt, to support upper register and mix belt development. Across groups, </a:t>
            </a:r>
            <a:r>
              <a:rPr lang="en-GB" sz="2800" dirty="0" err="1"/>
              <a:t>SOVTe</a:t>
            </a:r>
            <a:r>
              <a:rPr lang="en-GB" sz="2800" dirty="0"/>
              <a:t> exercises and hydration were universally recognised, highlighting alignment with contemporary vocal health recommendations.</a:t>
            </a:r>
          </a:p>
          <a:p>
            <a:r>
              <a:rPr lang="en-GB" sz="2800" dirty="0"/>
              <a:t>These findings underline that healthy vocal technique is multifaceted, combining technical skill, physiological awareness, and lifestyle strategies. A holistic, biopsychosocial approach is needed in MT education, integrating preventative care, adaptive technique, fatigue management, and timely medical support, ensuring sustainable vocal health and long-term professional resilience.</a:t>
            </a:r>
          </a:p>
          <a:p>
            <a:pPr indent="457200">
              <a:lnSpc>
                <a:spcPct val="150000"/>
              </a:lnSpc>
            </a:pPr>
            <a:endParaRPr lang="en-GB" sz="1800" dirty="0">
              <a:effectLst/>
              <a:latin typeface="Arial" panose="020B0604020202020204" pitchFamily="34" charset="0"/>
              <a:ea typeface="Times New Roman" panose="02020603050405020304" pitchFamily="18" charset="0"/>
            </a:endParaRPr>
          </a:p>
          <a:p>
            <a:pPr indent="457200">
              <a:lnSpc>
                <a:spcPct val="150000"/>
              </a:lnSpc>
            </a:pPr>
            <a:endParaRPr lang="en-GB" sz="1800" dirty="0">
              <a:effectLst/>
              <a:latin typeface="Arial" panose="020B0604020202020204" pitchFamily="34"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9A8B148-61E7-724F-8A83-82A3DBD24ACA}" type="slidenum">
              <a:rPr lang="en-US" smtClean="0"/>
              <a:t>24</a:t>
            </a:fld>
            <a:endParaRPr lang="en-US"/>
          </a:p>
        </p:txBody>
      </p:sp>
    </p:spTree>
    <p:extLst>
      <p:ext uri="{BB962C8B-B14F-4D97-AF65-F5344CB8AC3E}">
        <p14:creationId xmlns:p14="http://schemas.microsoft.com/office/powerpoint/2010/main" val="134217255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800" dirty="0"/>
              <a:t>Following the questionnaire, a semi-structured interview schedule was developed to explore emerging themes in depth. Professionals provided the richest insights from the questionnaire and were selected for interviews. Using a grounded-theory-inspired thematic analysis within an interpretivist framework, the study captured nuanced, subjective perspectives. Although only three professionals were interviewed, this allowed for in-depth analysis and triangulation with questionnaire data, enhancing the study’s validity.</a:t>
            </a:r>
            <a:endParaRPr lang="en-GB" sz="1800" dirty="0">
              <a:effectLst/>
              <a:latin typeface="Arial" panose="020B0604020202020204" pitchFamily="34" charset="0"/>
              <a:ea typeface="Times New Roman" panose="02020603050405020304" pitchFamily="18" charset="0"/>
            </a:endParaRPr>
          </a:p>
          <a:p>
            <a:r>
              <a:rPr lang="en-GB" sz="1800" i="1" dirty="0">
                <a:effectLst/>
                <a:latin typeface="Arial" panose="020B0604020202020204" pitchFamily="34" charset="0"/>
                <a:ea typeface="Times New Roman" panose="02020603050405020304" pitchFamily="18" charset="0"/>
              </a:rPr>
              <a:t> </a:t>
            </a:r>
          </a:p>
        </p:txBody>
      </p:sp>
      <p:sp>
        <p:nvSpPr>
          <p:cNvPr id="4" name="Slide Number Placeholder 3"/>
          <p:cNvSpPr>
            <a:spLocks noGrp="1"/>
          </p:cNvSpPr>
          <p:nvPr>
            <p:ph type="sldNum" sz="quarter" idx="5"/>
          </p:nvPr>
        </p:nvSpPr>
        <p:spPr/>
        <p:txBody>
          <a:bodyPr/>
          <a:lstStyle/>
          <a:p>
            <a:fld id="{29A8B148-61E7-724F-8A83-82A3DBD24ACA}" type="slidenum">
              <a:rPr lang="en-US" smtClean="0"/>
              <a:t>25</a:t>
            </a:fld>
            <a:endParaRPr lang="en-US"/>
          </a:p>
        </p:txBody>
      </p:sp>
    </p:spTree>
    <p:extLst>
      <p:ext uri="{BB962C8B-B14F-4D97-AF65-F5344CB8AC3E}">
        <p14:creationId xmlns:p14="http://schemas.microsoft.com/office/powerpoint/2010/main" val="278975431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rPr>
              <a:t>When using thematic analysis to code the data, there were similar themes that all three interview participants valued (Figure 13). This suggests theoretical saturation whereby the grounded research does not reveal new insights or elements of a theoretical construct (Rahimi and Khatooni, 2024).</a:t>
            </a:r>
            <a:endParaRPr lang="en-GB" sz="1800" dirty="0">
              <a:effectLst/>
              <a:latin typeface="Times New Roman" panose="02020603050405020304" pitchFamily="18" charset="0"/>
              <a:ea typeface="Times New Roman" panose="02020603050405020304" pitchFamily="18" charset="0"/>
            </a:endParaRPr>
          </a:p>
          <a:p>
            <a:endParaRPr lang="en-GB" sz="2800" dirty="0"/>
          </a:p>
          <a:p>
            <a:r>
              <a:rPr lang="en-GB" sz="2800" dirty="0"/>
              <a:t>Themes: Thematic analysis of themes broke down into these 4 categories and this shows the percentage of how much emphasis they had amongst their interview scripts.</a:t>
            </a:r>
          </a:p>
          <a:p>
            <a:endParaRPr lang="en-GB" sz="2800" dirty="0"/>
          </a:p>
          <a:p>
            <a:r>
              <a:rPr lang="en-GB" sz="2800" dirty="0"/>
              <a:t>How many times it came up - for all participants that mentioned this twice Script: Thematic analysis of the interview data revealed common themes valued by all three participants, suggesting a level of theoretical saturation where new insights were no longer emerging. Initially, six categories were identified: vocal health as a learned responsibility, pedagogical demands as a double-edged sword, the blurring line between performer and teacher, growing biopsychosocial awareness, gaps in undergraduate curriculum, and continual self-directed development.</a:t>
            </a:r>
          </a:p>
          <a:p>
            <a:r>
              <a:rPr lang="en-GB" sz="2800" dirty="0"/>
              <a:t>Further interpretation revealed conceptual overlap, which was refined into four overarching themes for clarity: vocal health as a learning responsibility throughout training and professional life, the interplay of teaching and performing, expanding biopsychosocial awareness, and lifelong, self-directed learning. These themes reflect a developmental trajectory in understanding vocal health, highlighting systemic gaps in MT training and ongoing professional challenges. They provide a framework for considering how vocal health is perceived across UK MT contexts and inform strategies to support sustainable, long-term vocal careers.</a:t>
            </a:r>
          </a:p>
          <a:p>
            <a:r>
              <a:rPr lang="en-GB" sz="1800" dirty="0">
                <a:effectLst/>
                <a:latin typeface="Arial" panose="020B0604020202020204" pitchFamily="34" charset="0"/>
                <a:ea typeface="Times New Roman" panose="02020603050405020304" pitchFamily="18" charset="0"/>
              </a:rPr>
              <a:t>When using thematic analysis to code the data, there were similar themes that all three interview participants valued (Figure 13). This suggests theoretical saturation whereby the grounded research does not reveal new insights or elements of a theoretical construct (Rahimi and Khatooni, 2024</a:t>
            </a:r>
            <a:r>
              <a:rPr lang="en-GB" dirty="0">
                <a:effectLst/>
              </a:rPr>
              <a:t> </a:t>
            </a:r>
          </a:p>
          <a:p>
            <a:endParaRPr lang="en-GB" dirty="0">
              <a:effectLst/>
            </a:endParaRPr>
          </a:p>
        </p:txBody>
      </p:sp>
      <p:sp>
        <p:nvSpPr>
          <p:cNvPr id="4" name="Slide Number Placeholder 3"/>
          <p:cNvSpPr>
            <a:spLocks noGrp="1"/>
          </p:cNvSpPr>
          <p:nvPr>
            <p:ph type="sldNum" sz="quarter" idx="5"/>
          </p:nvPr>
        </p:nvSpPr>
        <p:spPr/>
        <p:txBody>
          <a:bodyPr/>
          <a:lstStyle/>
          <a:p>
            <a:fld id="{29A8B148-61E7-724F-8A83-82A3DBD24ACA}" type="slidenum">
              <a:rPr lang="en-US" smtClean="0"/>
              <a:t>26</a:t>
            </a:fld>
            <a:endParaRPr lang="en-US"/>
          </a:p>
        </p:txBody>
      </p:sp>
    </p:spTree>
    <p:extLst>
      <p:ext uri="{BB962C8B-B14F-4D97-AF65-F5344CB8AC3E}">
        <p14:creationId xmlns:p14="http://schemas.microsoft.com/office/powerpoint/2010/main" val="15218088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800" dirty="0"/>
              <a:t>A key finding was that participants’ awareness of vocal health increased significantly after graduation. Despite completing formal training, many felt unprepared for the realities of professional practice. Vocal health often became reactive rather than preventative. As one participant noted, “I didn’t really know what vocal health actually meant until I started teaching and burning out,” highlighting a gap between generic advice in training and practical, individualised strategies (</a:t>
            </a:r>
            <a:r>
              <a:rPr lang="en-GB" sz="2800" dirty="0" err="1"/>
              <a:t>LeBorgne</a:t>
            </a:r>
            <a:r>
              <a:rPr lang="en-GB" sz="2800" dirty="0"/>
              <a:t> &amp; Rosenberg, 2014; Vermeulen, 2022).</a:t>
            </a:r>
          </a:p>
          <a:p>
            <a:r>
              <a:rPr lang="en-GB" sz="2800" dirty="0"/>
              <a:t>Teaching emerged as a central yet challenging component of participants’ careers. While it reinforces technical awareness, it also adds vocal strain. Interviewees described integrated identities where performing and teaching inform each other, yet training rarely addresses hybrid career paths. This reflects concerns that curricula underestimate vocal loading in teaching and fail to prepare performers for portfolio careers (Welham &amp; Maclagan, 2003; </a:t>
            </a:r>
            <a:r>
              <a:rPr lang="en-GB" sz="2800" dirty="0" err="1"/>
              <a:t>Westerlund</a:t>
            </a:r>
            <a:r>
              <a:rPr lang="en-GB" sz="2800" dirty="0"/>
              <a:t> &amp; Gaunt, 2013; Musgrave, 2020).</a:t>
            </a:r>
          </a:p>
          <a:p>
            <a:r>
              <a:rPr lang="en-GB" sz="2800" dirty="0"/>
              <a:t>Participants’ understanding of vocal health broadened over time to a biopsychosocial perspective, recognising physical, psychological, and social factors. Anxiety, workload, sleep, and stress were consistently cited as affecting vocal function. Many reflected that undergraduate education addressed isolated tools like steamers or straws but lacked integration into real-world practice, echoing critiques of tokenistic approaches (</a:t>
            </a:r>
            <a:r>
              <a:rPr lang="en-GB" sz="2800" dirty="0" err="1"/>
              <a:t>Lathem</a:t>
            </a:r>
            <a:r>
              <a:rPr lang="en-GB" sz="2800" dirty="0"/>
              <a:t> et al., 2017; Flynn, 2020).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9A8B148-61E7-724F-8A83-82A3DBD24ACA}" type="slidenum">
              <a:rPr lang="en-US" smtClean="0"/>
              <a:t>27</a:t>
            </a:fld>
            <a:endParaRPr lang="en-US"/>
          </a:p>
        </p:txBody>
      </p:sp>
    </p:spTree>
    <p:extLst>
      <p:ext uri="{BB962C8B-B14F-4D97-AF65-F5344CB8AC3E}">
        <p14:creationId xmlns:p14="http://schemas.microsoft.com/office/powerpoint/2010/main" val="306015855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800" dirty="0">
                <a:effectLst/>
                <a:latin typeface="Arial" panose="020B0604020202020204" pitchFamily="34" charset="0"/>
                <a:ea typeface="Times New Roman" panose="02020603050405020304" pitchFamily="18" charset="0"/>
              </a:rPr>
              <a:t> Collectively, these themes point to a shared developmental arc; from limited vocal health training during formal education to a more complex, applied understanding developed post-graduation. Participants articulated the realities of portfolio careers that involve both teaching and performing realities that are often unacknowledged in existing curricula (Heyman, Perkins and Araujo, 2019). While tools such as straws and steamers are widely known and valued, participants expressed a desire for greater contextual integration and deeper understanding of when and why such tools should be used. The findings also reflect an increasing preference for multidisciplinary, preventative approaches to vocal care which align with contemporary models of performance health that encompass physical, emotional, and contextual factors.</a:t>
            </a:r>
            <a:endParaRPr lang="en-GB" sz="1800" dirty="0">
              <a:effectLst/>
              <a:latin typeface="Times New Roman" panose="02020603050405020304" pitchFamily="18" charset="0"/>
              <a:ea typeface="Times New Roman" panose="02020603050405020304" pitchFamily="18" charset="0"/>
            </a:endParaRPr>
          </a:p>
          <a:p>
            <a:pPr indent="457200">
              <a:lnSpc>
                <a:spcPct val="150000"/>
              </a:lnSpc>
            </a:pPr>
            <a:r>
              <a:rPr lang="en-GB" sz="1800" dirty="0">
                <a:effectLst/>
                <a:latin typeface="Arial" panose="020B0604020202020204" pitchFamily="34" charset="0"/>
                <a:ea typeface="Times New Roman" panose="02020603050405020304" pitchFamily="18" charset="0"/>
              </a:rPr>
              <a:t>Most notably, concerns around vocational sustainability emerged across all interviews. This is a critical insight that supports the overarching goal of this project: to inform training models that equip students not only with artistic skill but with the practical, embodied knowledge required for long-term career viability in the demanding world of MT theatre.</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9A8B148-61E7-724F-8A83-82A3DBD24ACA}" type="slidenum">
              <a:rPr lang="en-US" smtClean="0"/>
              <a:t>28</a:t>
            </a:fld>
            <a:endParaRPr lang="en-US"/>
          </a:p>
        </p:txBody>
      </p:sp>
    </p:spTree>
    <p:extLst>
      <p:ext uri="{BB962C8B-B14F-4D97-AF65-F5344CB8AC3E}">
        <p14:creationId xmlns:p14="http://schemas.microsoft.com/office/powerpoint/2010/main" val="294076795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rPr>
              <a:t> </a:t>
            </a:r>
            <a:r>
              <a:rPr lang="en-GB" sz="2800" dirty="0"/>
              <a:t>The findings revealed key themes from the questionnaire and interviews, contextualised within current literature. Notably, definitions and teaching of vocal health are inconsistent across MT training, and structural and cultural barriers limit sustainable vocal practice. There is a clear need for curriculum-wide, integrated approaches rather than isolated workshops or reactive interventions. Student voices are often overlooked, reducing opportunities for co-constructed learning. Interviews added depth, highlighting disconnects between educators, students, and professionals, particularly regarding preparation for careers combining performing and teaching. Triangulating perspectives shows broad agreement that vocal health should be embedded proactively throughout training. These insights underpin the conclusion and inform recommendations for curriculum design, teacher training, and student support in UK MT education.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dirty="0">
              <a:effectLst/>
              <a:latin typeface="Arial" panose="020B0604020202020204" pitchFamily="34"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9A8B148-61E7-724F-8A83-82A3DBD24ACA}" type="slidenum">
              <a:rPr lang="en-US" smtClean="0"/>
              <a:t>29</a:t>
            </a:fld>
            <a:endParaRPr lang="en-US"/>
          </a:p>
        </p:txBody>
      </p:sp>
    </p:spTree>
    <p:extLst>
      <p:ext uri="{BB962C8B-B14F-4D97-AF65-F5344CB8AC3E}">
        <p14:creationId xmlns:p14="http://schemas.microsoft.com/office/powerpoint/2010/main" val="349077966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lnSpc>
                <a:spcPct val="150000"/>
              </a:lnSpc>
            </a:pPr>
            <a:r>
              <a:rPr lang="en-GB" sz="2800" dirty="0"/>
              <a:t>Participant engagement in the questionnaire was limited, with 27 responses, likely due to distribution constraints and timing alongside end-of-year assessments. However, interviews provided rich, detailed insights. Ethical considerations were central, particularly around sensitive topics like injury, mental health, and institutional critique. All data were anonymised, consent obtained, and participants reminded of their right to withdraw. Interviews were conducted in secure online settings, with recordings stored on encrypted drives. Reflexive practice was employed throughout to monitor researcher bias, ensuring both participant safety and research integrity.</a:t>
            </a:r>
          </a:p>
          <a:p>
            <a:pPr indent="457200">
              <a:lnSpc>
                <a:spcPct val="150000"/>
              </a:lnSpc>
            </a:pPr>
            <a:endParaRPr lang="en-GB" sz="2800" dirty="0">
              <a:effectLst/>
              <a:latin typeface="Arial" panose="020B0604020202020204" pitchFamily="34"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9A8B148-61E7-724F-8A83-82A3DBD24ACA}" type="slidenum">
              <a:rPr lang="en-US" smtClean="0"/>
              <a:t>30</a:t>
            </a:fld>
            <a:endParaRPr lang="en-US"/>
          </a:p>
        </p:txBody>
      </p:sp>
    </p:spTree>
    <p:extLst>
      <p:ext uri="{BB962C8B-B14F-4D97-AF65-F5344CB8AC3E}">
        <p14:creationId xmlns:p14="http://schemas.microsoft.com/office/powerpoint/2010/main" val="180331226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study explored how vocal health is perceived and taught in UK musical theatre higher education, drawing on student, educator and professional perspectives. My aim was to capture real experiences rather than produce definitive answers.</a:t>
            </a:r>
          </a:p>
          <a:p>
            <a:r>
              <a:rPr lang="en-GB" dirty="0"/>
              <a:t>Findings showed a strong recognition of vocal health’s role in career longevity. Participants were aware of daily care strategies such as hydration, vocal load management, steaming and </a:t>
            </a:r>
            <a:r>
              <a:rPr lang="en-GB" dirty="0" err="1"/>
              <a:t>SOVTe</a:t>
            </a:r>
            <a:r>
              <a:rPr lang="en-GB" dirty="0"/>
              <a:t> exercises, but there were clear gaps between knowledge and consistent practice. Curricula were often fragmented, with students receiving uneven guidance, whereas professionals tended to favour more holistic and preventative approaches. Environmental, psychological and pedagogical pressures also emerged, pointing to the need for a biopsychosocial approach rather than purely technical instruction.</a:t>
            </a:r>
          </a:p>
          <a:p>
            <a:r>
              <a:rPr lang="en-GB" dirty="0"/>
              <a:t>Conducting this research enhanced my qualitative skills in ethics, recruitment, transcription, coding and interviewing. Reflexivity was vital, as my insider status may have influenced responses. Professionally, the findings have reshaped my teaching: I now embed holistic discussions of vocal health, integrating technique, psychology, workload and resilience.</a:t>
            </a:r>
          </a:p>
          <a:p>
            <a:r>
              <a:rPr lang="en-GB" dirty="0"/>
              <a:t>Based on this, I recommend that vocal health be systematically integrated across all years of MT training, combining theory and practice, with consistent access to laryngologists, speech and language therapists and vocal rehabilitation specialists. Staff training is also critical, and wellbeing, stress management and resilience should be embedded alongside technical instruction.</a:t>
            </a:r>
          </a:p>
          <a:p>
            <a:r>
              <a:rPr lang="en-GB" dirty="0"/>
              <a:t>Overall, moving from isolated or optional sessions to progressive, embedded training aligned with professional practice will help students develop resilient, long-lasting voices.”</a:t>
            </a:r>
          </a:p>
          <a:p>
            <a:pPr>
              <a:buFont typeface="Arial" panose="020B0604020202020204" pitchFamily="34" charset="0"/>
              <a:buChar char="•"/>
            </a:pPr>
            <a:endParaRPr lang="en-GB" dirty="0">
              <a:effectLst/>
              <a:latin typeface="Menlo" panose="020B0609030804020204" pitchFamily="49" charset="0"/>
            </a:endParaRPr>
          </a:p>
        </p:txBody>
      </p:sp>
      <p:sp>
        <p:nvSpPr>
          <p:cNvPr id="4" name="Slide Number Placeholder 3"/>
          <p:cNvSpPr>
            <a:spLocks noGrp="1"/>
          </p:cNvSpPr>
          <p:nvPr>
            <p:ph type="sldNum" sz="quarter" idx="5"/>
          </p:nvPr>
        </p:nvSpPr>
        <p:spPr/>
        <p:txBody>
          <a:bodyPr/>
          <a:lstStyle/>
          <a:p>
            <a:fld id="{29A8B148-61E7-724F-8A83-82A3DBD24ACA}" type="slidenum">
              <a:rPr lang="en-US" smtClean="0"/>
              <a:t>31</a:t>
            </a:fld>
            <a:endParaRPr lang="en-US"/>
          </a:p>
        </p:txBody>
      </p:sp>
    </p:spTree>
    <p:extLst>
      <p:ext uri="{BB962C8B-B14F-4D97-AF65-F5344CB8AC3E}">
        <p14:creationId xmlns:p14="http://schemas.microsoft.com/office/powerpoint/2010/main" val="362416827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A8B148-61E7-724F-8A83-82A3DBD24ACA}" type="slidenum">
              <a:rPr lang="en-US" smtClean="0"/>
              <a:t>34</a:t>
            </a:fld>
            <a:endParaRPr lang="en-US"/>
          </a:p>
        </p:txBody>
      </p:sp>
    </p:spTree>
    <p:extLst>
      <p:ext uri="{BB962C8B-B14F-4D97-AF65-F5344CB8AC3E}">
        <p14:creationId xmlns:p14="http://schemas.microsoft.com/office/powerpoint/2010/main" val="407815090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A8B148-61E7-724F-8A83-82A3DBD24ACA}" type="slidenum">
              <a:rPr lang="en-US" smtClean="0"/>
              <a:t>36</a:t>
            </a:fld>
            <a:endParaRPr lang="en-US"/>
          </a:p>
        </p:txBody>
      </p:sp>
    </p:spTree>
    <p:extLst>
      <p:ext uri="{BB962C8B-B14F-4D97-AF65-F5344CB8AC3E}">
        <p14:creationId xmlns:p14="http://schemas.microsoft.com/office/powerpoint/2010/main" val="32955840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43C71-550F-B1CE-9A2B-DF56FFC85FB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08BD264-F869-6ABB-E1FB-1646A2EFA29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37C9482-5A82-7297-FBC5-3A551E48F5BC}"/>
              </a:ext>
            </a:extLst>
          </p:cNvPr>
          <p:cNvSpPr>
            <a:spLocks noGrp="1"/>
          </p:cNvSpPr>
          <p:nvPr>
            <p:ph type="dt" sz="half" idx="10"/>
          </p:nvPr>
        </p:nvSpPr>
        <p:spPr/>
        <p:txBody>
          <a:bodyPr/>
          <a:lstStyle/>
          <a:p>
            <a:fld id="{D1D1EADE-8E88-4C7C-8AC5-FB148DE4940E}" type="datetime1">
              <a:rPr lang="en-US" smtClean="0"/>
              <a:t>9/3/25</a:t>
            </a:fld>
            <a:endParaRPr lang="en-US"/>
          </a:p>
        </p:txBody>
      </p:sp>
      <p:sp>
        <p:nvSpPr>
          <p:cNvPr id="5" name="Footer Placeholder 4">
            <a:extLst>
              <a:ext uri="{FF2B5EF4-FFF2-40B4-BE49-F238E27FC236}">
                <a16:creationId xmlns:a16="http://schemas.microsoft.com/office/drawing/2014/main" id="{6F577F2E-3564-E852-080B-8CADAE2A1C4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2CDBE4B-4649-2B49-DFF9-8A3B29B6F8A8}"/>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01834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D64F3-C6E3-BEAD-394A-C3A3EC7A1A3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1492423-9745-DFA8-A375-B18E7EF8CDF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55ACD3D-7CEB-A5C5-A426-01C2A1A21E0F}"/>
              </a:ext>
            </a:extLst>
          </p:cNvPr>
          <p:cNvSpPr>
            <a:spLocks noGrp="1"/>
          </p:cNvSpPr>
          <p:nvPr>
            <p:ph type="dt" sz="half" idx="10"/>
          </p:nvPr>
        </p:nvSpPr>
        <p:spPr/>
        <p:txBody>
          <a:bodyPr/>
          <a:lstStyle/>
          <a:p>
            <a:fld id="{E31BA835-12AC-4E8F-955A-EA3F4DE2791F}" type="datetime1">
              <a:rPr lang="en-US" smtClean="0"/>
              <a:t>9/3/25</a:t>
            </a:fld>
            <a:endParaRPr lang="en-US"/>
          </a:p>
        </p:txBody>
      </p:sp>
      <p:sp>
        <p:nvSpPr>
          <p:cNvPr id="5" name="Footer Placeholder 4">
            <a:extLst>
              <a:ext uri="{FF2B5EF4-FFF2-40B4-BE49-F238E27FC236}">
                <a16:creationId xmlns:a16="http://schemas.microsoft.com/office/drawing/2014/main" id="{9D06ADD9-334D-EC94-676B-4935FC83FB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4BD9474-2322-A704-A3E1-820BACE0CD05}"/>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3037685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06306-DD79-70F8-DF47-C40B2961483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0D3F947-550A-7CA1-2BFF-E2AAB97D88E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7FD36D6-A788-F7DE-3FDB-0E59FA218222}"/>
              </a:ext>
            </a:extLst>
          </p:cNvPr>
          <p:cNvSpPr>
            <a:spLocks noGrp="1"/>
          </p:cNvSpPr>
          <p:nvPr>
            <p:ph type="dt" sz="half" idx="10"/>
          </p:nvPr>
        </p:nvSpPr>
        <p:spPr/>
        <p:txBody>
          <a:bodyPr/>
          <a:lstStyle/>
          <a:p>
            <a:fld id="{E31BA835-12AC-4E8F-955A-EA3F4DE2791F}" type="datetime1">
              <a:rPr lang="en-US" smtClean="0"/>
              <a:t>9/3/25</a:t>
            </a:fld>
            <a:endParaRPr lang="en-US"/>
          </a:p>
        </p:txBody>
      </p:sp>
      <p:sp>
        <p:nvSpPr>
          <p:cNvPr id="5" name="Footer Placeholder 4">
            <a:extLst>
              <a:ext uri="{FF2B5EF4-FFF2-40B4-BE49-F238E27FC236}">
                <a16:creationId xmlns:a16="http://schemas.microsoft.com/office/drawing/2014/main" id="{F2069269-113F-D275-C841-83FA792469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EA2A76-A490-B347-8566-5F347FD700BC}"/>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07622421"/>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A1002-89CC-8A8C-5005-EA289876AF6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222202-469F-0FD1-51E3-E82860B189E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EED1D83-6F16-2A7F-BE03-FB27A61869B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8271CF7-FC3B-5D6E-A266-F36C59A095F7}"/>
              </a:ext>
            </a:extLst>
          </p:cNvPr>
          <p:cNvSpPr>
            <a:spLocks noGrp="1"/>
          </p:cNvSpPr>
          <p:nvPr>
            <p:ph type="dt" sz="half" idx="10"/>
          </p:nvPr>
        </p:nvSpPr>
        <p:spPr/>
        <p:txBody>
          <a:bodyPr/>
          <a:lstStyle/>
          <a:p>
            <a:fld id="{E31BA835-12AC-4E8F-955A-EA3F4DE2791F}" type="datetime1">
              <a:rPr lang="en-US" smtClean="0"/>
              <a:t>9/3/25</a:t>
            </a:fld>
            <a:endParaRPr lang="en-US"/>
          </a:p>
        </p:txBody>
      </p:sp>
      <p:sp>
        <p:nvSpPr>
          <p:cNvPr id="6" name="Footer Placeholder 5">
            <a:extLst>
              <a:ext uri="{FF2B5EF4-FFF2-40B4-BE49-F238E27FC236}">
                <a16:creationId xmlns:a16="http://schemas.microsoft.com/office/drawing/2014/main" id="{E976E3C3-84CA-8D29-2F4C-CCCACBEEF80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1B8957-27D0-2B9B-E669-77AD52448168}"/>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6184811"/>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EFC0D-170D-6FA9-20BB-B46629D07E5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0A794B2-F149-65CE-BB84-057074A8F2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6ACAAB6-D311-A8FC-3EA7-2740DAC6ABC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99ADAF4-613C-71E0-2630-AFF04702B30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20057C0-4992-3535-E77B-6B65DDF6033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9C456C9-61D2-04EF-E245-AD0C4741EE57}"/>
              </a:ext>
            </a:extLst>
          </p:cNvPr>
          <p:cNvSpPr>
            <a:spLocks noGrp="1"/>
          </p:cNvSpPr>
          <p:nvPr>
            <p:ph type="dt" sz="half" idx="10"/>
          </p:nvPr>
        </p:nvSpPr>
        <p:spPr/>
        <p:txBody>
          <a:bodyPr/>
          <a:lstStyle/>
          <a:p>
            <a:fld id="{E31BA835-12AC-4E8F-955A-EA3F4DE2791F}" type="datetime1">
              <a:rPr lang="en-US" smtClean="0"/>
              <a:t>9/3/25</a:t>
            </a:fld>
            <a:endParaRPr lang="en-US"/>
          </a:p>
        </p:txBody>
      </p:sp>
      <p:sp>
        <p:nvSpPr>
          <p:cNvPr id="8" name="Footer Placeholder 7">
            <a:extLst>
              <a:ext uri="{FF2B5EF4-FFF2-40B4-BE49-F238E27FC236}">
                <a16:creationId xmlns:a16="http://schemas.microsoft.com/office/drawing/2014/main" id="{068ED02E-4F3B-31D2-731D-12CF3308E51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AE1BAA7-E874-4019-2256-6005ACACD1C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4729786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21FAA-1F06-AB76-0314-C58C0518F85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58A828C-69D6-A509-9146-799F296B2395}"/>
              </a:ext>
            </a:extLst>
          </p:cNvPr>
          <p:cNvSpPr>
            <a:spLocks noGrp="1"/>
          </p:cNvSpPr>
          <p:nvPr>
            <p:ph type="dt" sz="half" idx="10"/>
          </p:nvPr>
        </p:nvSpPr>
        <p:spPr/>
        <p:txBody>
          <a:bodyPr/>
          <a:lstStyle/>
          <a:p>
            <a:fld id="{E31BA835-12AC-4E8F-955A-EA3F4DE2791F}" type="datetime1">
              <a:rPr lang="en-US" smtClean="0"/>
              <a:t>9/3/25</a:t>
            </a:fld>
            <a:endParaRPr lang="en-US"/>
          </a:p>
        </p:txBody>
      </p:sp>
      <p:sp>
        <p:nvSpPr>
          <p:cNvPr id="4" name="Footer Placeholder 3">
            <a:extLst>
              <a:ext uri="{FF2B5EF4-FFF2-40B4-BE49-F238E27FC236}">
                <a16:creationId xmlns:a16="http://schemas.microsoft.com/office/drawing/2014/main" id="{58A06D7D-8718-1060-EA9D-316D83628D0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CC729DF-1450-97A4-B815-17E51CF37D75}"/>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71084929"/>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99C106B-16F3-C7A1-7C67-6E5D8C8AB37B}"/>
              </a:ext>
            </a:extLst>
          </p:cNvPr>
          <p:cNvSpPr>
            <a:spLocks noGrp="1"/>
          </p:cNvSpPr>
          <p:nvPr>
            <p:ph type="dt" sz="half" idx="10"/>
          </p:nvPr>
        </p:nvSpPr>
        <p:spPr/>
        <p:txBody>
          <a:bodyPr/>
          <a:lstStyle/>
          <a:p>
            <a:fld id="{E31BA835-12AC-4E8F-955A-EA3F4DE2791F}" type="datetime1">
              <a:rPr lang="en-US" smtClean="0"/>
              <a:t>9/3/25</a:t>
            </a:fld>
            <a:endParaRPr lang="en-US"/>
          </a:p>
        </p:txBody>
      </p:sp>
      <p:sp>
        <p:nvSpPr>
          <p:cNvPr id="3" name="Footer Placeholder 2">
            <a:extLst>
              <a:ext uri="{FF2B5EF4-FFF2-40B4-BE49-F238E27FC236}">
                <a16:creationId xmlns:a16="http://schemas.microsoft.com/office/drawing/2014/main" id="{EC2B8205-B3AA-FF33-155D-0B1CFB2FA42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B2E8489-FC20-028C-07FA-93C06E5B154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49324906"/>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DA61F-9AE0-B2CF-9E0C-BC64ED461E1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A07F597-2ACF-F143-CA79-09B70E1562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5E6C97-272E-5F48-E7D8-060233BF6B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04ED436-041A-AD6C-778F-0CC57ED19DEA}"/>
              </a:ext>
            </a:extLst>
          </p:cNvPr>
          <p:cNvSpPr>
            <a:spLocks noGrp="1"/>
          </p:cNvSpPr>
          <p:nvPr>
            <p:ph type="dt" sz="half" idx="10"/>
          </p:nvPr>
        </p:nvSpPr>
        <p:spPr/>
        <p:txBody>
          <a:bodyPr/>
          <a:lstStyle/>
          <a:p>
            <a:fld id="{E31BA835-12AC-4E8F-955A-EA3F4DE2791F}" type="datetime1">
              <a:rPr lang="en-US" smtClean="0"/>
              <a:t>9/3/25</a:t>
            </a:fld>
            <a:endParaRPr lang="en-US"/>
          </a:p>
        </p:txBody>
      </p:sp>
      <p:sp>
        <p:nvSpPr>
          <p:cNvPr id="6" name="Footer Placeholder 5">
            <a:extLst>
              <a:ext uri="{FF2B5EF4-FFF2-40B4-BE49-F238E27FC236}">
                <a16:creationId xmlns:a16="http://schemas.microsoft.com/office/drawing/2014/main" id="{D2FD4A2B-4C90-B4E1-363D-28C1AB59465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B5087A9-3713-C116-85EE-127717D948C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56154287"/>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BDA2A-9CFC-9243-4239-4AA075C4029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41729BE-CE56-FE0A-5005-3584D5396E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4748FD8-4BFE-B2A1-7F78-822DF158C0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27CE11E-320F-900D-BF17-7C6BC73CE0FD}"/>
              </a:ext>
            </a:extLst>
          </p:cNvPr>
          <p:cNvSpPr>
            <a:spLocks noGrp="1"/>
          </p:cNvSpPr>
          <p:nvPr>
            <p:ph type="dt" sz="half" idx="10"/>
          </p:nvPr>
        </p:nvSpPr>
        <p:spPr/>
        <p:txBody>
          <a:bodyPr/>
          <a:lstStyle/>
          <a:p>
            <a:fld id="{E31BA835-12AC-4E8F-955A-EA3F4DE2791F}" type="datetime1">
              <a:rPr lang="en-US" smtClean="0"/>
              <a:t>9/3/25</a:t>
            </a:fld>
            <a:endParaRPr lang="en-US"/>
          </a:p>
        </p:txBody>
      </p:sp>
      <p:sp>
        <p:nvSpPr>
          <p:cNvPr id="6" name="Footer Placeholder 5">
            <a:extLst>
              <a:ext uri="{FF2B5EF4-FFF2-40B4-BE49-F238E27FC236}">
                <a16:creationId xmlns:a16="http://schemas.microsoft.com/office/drawing/2014/main" id="{4D0FC395-5EA0-5184-0773-93AD14EEE8B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BEEDB3D-6810-9200-E546-63923CE85400}"/>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83054567"/>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2EDCD-9B99-D691-6CFD-69EDAAD71D2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2D6FE5F-B0C9-037C-8129-1CE05C93AAD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480FE29-09DF-2B1C-4309-FF4B1463D28B}"/>
              </a:ext>
            </a:extLst>
          </p:cNvPr>
          <p:cNvSpPr>
            <a:spLocks noGrp="1"/>
          </p:cNvSpPr>
          <p:nvPr>
            <p:ph type="dt" sz="half" idx="10"/>
          </p:nvPr>
        </p:nvSpPr>
        <p:spPr/>
        <p:txBody>
          <a:bodyPr/>
          <a:lstStyle/>
          <a:p>
            <a:fld id="{E31BA835-12AC-4E8F-955A-EA3F4DE2791F}" type="datetime1">
              <a:rPr lang="en-US" smtClean="0"/>
              <a:t>9/3/25</a:t>
            </a:fld>
            <a:endParaRPr lang="en-US"/>
          </a:p>
        </p:txBody>
      </p:sp>
      <p:sp>
        <p:nvSpPr>
          <p:cNvPr id="5" name="Footer Placeholder 4">
            <a:extLst>
              <a:ext uri="{FF2B5EF4-FFF2-40B4-BE49-F238E27FC236}">
                <a16:creationId xmlns:a16="http://schemas.microsoft.com/office/drawing/2014/main" id="{C03BD8E3-5BB0-7755-26EB-49627C34BA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58E729-682A-A104-29D4-839127A1FFE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5595580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08B2C87-66EB-93E0-4071-6BE6C1B9E46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3244C88-9D5D-2D61-5981-A2C003A6FC0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1478FEF-01FB-2BFA-4334-6C7D98ACDAF8}"/>
              </a:ext>
            </a:extLst>
          </p:cNvPr>
          <p:cNvSpPr>
            <a:spLocks noGrp="1"/>
          </p:cNvSpPr>
          <p:nvPr>
            <p:ph type="dt" sz="half" idx="10"/>
          </p:nvPr>
        </p:nvSpPr>
        <p:spPr/>
        <p:txBody>
          <a:bodyPr/>
          <a:lstStyle/>
          <a:p>
            <a:fld id="{E31BA835-12AC-4E8F-955A-EA3F4DE2791F}" type="datetime1">
              <a:rPr lang="en-US" smtClean="0"/>
              <a:t>9/3/25</a:t>
            </a:fld>
            <a:endParaRPr lang="en-US"/>
          </a:p>
        </p:txBody>
      </p:sp>
      <p:sp>
        <p:nvSpPr>
          <p:cNvPr id="5" name="Footer Placeholder 4">
            <a:extLst>
              <a:ext uri="{FF2B5EF4-FFF2-40B4-BE49-F238E27FC236}">
                <a16:creationId xmlns:a16="http://schemas.microsoft.com/office/drawing/2014/main" id="{3087D267-65DC-7966-0299-E834F3B422E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F1FB38-03C4-77B8-1519-E85EDCA0869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39386060"/>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DA75EF5-CE4E-04C3-EBE5-517C01B0161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4127818-D9C8-3871-76BA-E38BB7C01DC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83D825A-B6D0-AF78-27E2-F77B1F6B1B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31BA835-12AC-4E8F-955A-EA3F4DE2791F}" type="datetime1">
              <a:rPr lang="en-US" smtClean="0"/>
              <a:t>9/3/25</a:t>
            </a:fld>
            <a:endParaRPr lang="en-US"/>
          </a:p>
        </p:txBody>
      </p:sp>
      <p:sp>
        <p:nvSpPr>
          <p:cNvPr id="5" name="Footer Placeholder 4">
            <a:extLst>
              <a:ext uri="{FF2B5EF4-FFF2-40B4-BE49-F238E27FC236}">
                <a16:creationId xmlns:a16="http://schemas.microsoft.com/office/drawing/2014/main" id="{8F1CF61A-544A-031C-5CE6-2005789924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D70E84D-CC60-2FE1-895B-DCE74A6587F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2809703758"/>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5.sv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hyperlink" Target="https://pixabay.com/en/yoga-man-person-sitting-holistic-159810/"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3.xml"/><Relationship Id="rId1" Type="http://schemas.openxmlformats.org/officeDocument/2006/relationships/slideLayout" Target="../slideLayouts/slideLayout1.xml"/><Relationship Id="rId5" Type="http://schemas.openxmlformats.org/officeDocument/2006/relationships/hyperlink" Target="https://creativecommons.org/licenses/by-nc-sa/3.0/" TargetMode="External"/><Relationship Id="rId4" Type="http://schemas.openxmlformats.org/officeDocument/2006/relationships/hyperlink" Target="https://www.enago.com/academy/tips-for-designing-an-effective-research-questionnaire-survey/"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chart" Target="../charts/chart5.xml"/></Relationships>
</file>

<file path=ppt/slides/_rels/slide19.xml.rels><?xml version="1.0" encoding="UTF-8" standalone="yes"?>
<Relationships xmlns="http://schemas.openxmlformats.org/package/2006/relationships"><Relationship Id="rId3" Type="http://schemas.openxmlformats.org/officeDocument/2006/relationships/chart" Target="../charts/chart6.xml"/><Relationship Id="rId2" Type="http://schemas.openxmlformats.org/officeDocument/2006/relationships/notesSlide" Target="../notesSlides/notesSlide19.xml"/><Relationship Id="rId1" Type="http://schemas.openxmlformats.org/officeDocument/2006/relationships/slideLayout" Target="../slideLayouts/slideLayout1.xml"/><Relationship Id="rId4" Type="http://schemas.openxmlformats.org/officeDocument/2006/relationships/chart" Target="../charts/chart7.xml"/></Relationships>
</file>

<file path=ppt/slides/_rels/slide20.xml.rels><?xml version="1.0" encoding="UTF-8" standalone="yes"?>
<Relationships xmlns="http://schemas.openxmlformats.org/package/2006/relationships"><Relationship Id="rId3" Type="http://schemas.openxmlformats.org/officeDocument/2006/relationships/chart" Target="../charts/chart8.xml"/><Relationship Id="rId2" Type="http://schemas.openxmlformats.org/officeDocument/2006/relationships/notesSlide" Target="../notesSlides/notesSlide20.xml"/><Relationship Id="rId1" Type="http://schemas.openxmlformats.org/officeDocument/2006/relationships/slideLayout" Target="../slideLayouts/slideLayout1.xml"/><Relationship Id="rId4" Type="http://schemas.openxmlformats.org/officeDocument/2006/relationships/chart" Target="../charts/chart9.xml"/></Relationships>
</file>

<file path=ppt/slides/_rels/slide21.xml.rels><?xml version="1.0" encoding="UTF-8" standalone="yes"?>
<Relationships xmlns="http://schemas.openxmlformats.org/package/2006/relationships"><Relationship Id="rId3" Type="http://schemas.openxmlformats.org/officeDocument/2006/relationships/chart" Target="../charts/chart10.xml"/><Relationship Id="rId2" Type="http://schemas.openxmlformats.org/officeDocument/2006/relationships/notesSlide" Target="../notesSlides/notesSlide21.xml"/><Relationship Id="rId1" Type="http://schemas.openxmlformats.org/officeDocument/2006/relationships/slideLayout" Target="../slideLayouts/slideLayout1.xml"/><Relationship Id="rId4" Type="http://schemas.openxmlformats.org/officeDocument/2006/relationships/chart" Target="../charts/chart11.xml"/></Relationships>
</file>

<file path=ppt/slides/_rels/slide22.xml.rels><?xml version="1.0" encoding="UTF-8" standalone="yes"?>
<Relationships xmlns="http://schemas.openxmlformats.org/package/2006/relationships"><Relationship Id="rId3" Type="http://schemas.openxmlformats.org/officeDocument/2006/relationships/chart" Target="../charts/chart12.xml"/><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chart" Target="../charts/chart13.xml"/><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chart" Target="../charts/chart14.xml"/><Relationship Id="rId2" Type="http://schemas.openxmlformats.org/officeDocument/2006/relationships/notesSlide" Target="../notesSlides/notesSlide26.xml"/><Relationship Id="rId1" Type="http://schemas.openxmlformats.org/officeDocument/2006/relationships/slideLayout" Target="../slideLayouts/slideLayout1.xml"/><Relationship Id="rId4" Type="http://schemas.openxmlformats.org/officeDocument/2006/relationships/chart" Target="../charts/chart15.xml"/></Relationships>
</file>

<file path=ppt/slides/_rels/slide2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7.xml"/><Relationship Id="rId1" Type="http://schemas.openxmlformats.org/officeDocument/2006/relationships/slideLayout" Target="../slideLayouts/slideLayout1.xml"/><Relationship Id="rId5" Type="http://schemas.openxmlformats.org/officeDocument/2006/relationships/hyperlink" Target="https://creativecommons.org/licenses/by/3.0/" TargetMode="External"/><Relationship Id="rId4" Type="http://schemas.openxmlformats.org/officeDocument/2006/relationships/hyperlink" Target="https://blogs.ed.ac.uk/geosciences/2020/09/writing-your-first-masters-essay-a-few-tips/"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8.xml"/><Relationship Id="rId1" Type="http://schemas.openxmlformats.org/officeDocument/2006/relationships/slideLayout" Target="../slideLayouts/slideLayout1.xml"/><Relationship Id="rId4" Type="http://schemas.openxmlformats.org/officeDocument/2006/relationships/image" Target="../media/image11.sv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hyperlink" Target="https://doi.org/10.1080/23268263.2021.1891738" TargetMode="External"/><Relationship Id="rId7" Type="http://schemas.openxmlformats.org/officeDocument/2006/relationships/hyperlink" Target="https://www.bera.ac.uk/publication/ethical-guidelines-for-educational-research-2018%22%20%5Ct%20%22_new" TargetMode="External"/><Relationship Id="rId2" Type="http://schemas.openxmlformats.org/officeDocument/2006/relationships/hyperlink" Target="https://doi.org/10.59400/fes.v2i2.1262%22%20%5Ct%20%22_new" TargetMode="External"/><Relationship Id="rId1" Type="http://schemas.openxmlformats.org/officeDocument/2006/relationships/slideLayout" Target="../slideLayouts/slideLayout2.xml"/><Relationship Id="rId6" Type="http://schemas.openxmlformats.org/officeDocument/2006/relationships/hyperlink" Target="https://doi.org/10.1080/2159676x.2019.1628806" TargetMode="External"/><Relationship Id="rId5" Type="http://schemas.openxmlformats.org/officeDocument/2006/relationships/hyperlink" Target="https://doi.org/10.1191/1478088706qp063oa" TargetMode="External"/><Relationship Id="rId4" Type="http://schemas.openxmlformats.org/officeDocument/2006/relationships/hyperlink" Target="https://doi.org/10.1177/1468794112468475"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doi.org/10.1177/104973202129120052" TargetMode="External"/><Relationship Id="rId7" Type="http://schemas.openxmlformats.org/officeDocument/2006/relationships/hyperlink" Target="https://doi.org/10.1386/jpme.3.2.173_1%22%20%5Ct%20%22_new"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hyperlink" Target="https://doi.org/10.1016/j.jvoice.2013.10.007%22%20%5Ct%20%22_new" TargetMode="External"/><Relationship Id="rId5" Type="http://schemas.openxmlformats.org/officeDocument/2006/relationships/hyperlink" Target="https://doi.org/10.1016/S0899-3467(07)60142-6" TargetMode="External"/><Relationship Id="rId4" Type="http://schemas.openxmlformats.org/officeDocument/2006/relationships/hyperlink" Target="https://doi.org/10.1016/j.jvoice.2019.01.014%22%20%5Ct%20%22_new"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doi.org/10.1177/1609406917733847%22%20%5Ct%20%22_new" TargetMode="External"/><Relationship Id="rId2" Type="http://schemas.openxmlformats.org/officeDocument/2006/relationships/hyperlink" Target="https://musiciansunion.org.uk/health-safety-wellbeing/health-and-safety/key-health-and-safety-issues/vocal-health%22%20%5Ct%20%22_new" TargetMode="External"/><Relationship Id="rId1" Type="http://schemas.openxmlformats.org/officeDocument/2006/relationships/slideLayout" Target="../slideLayouts/slideLayout2.xml"/><Relationship Id="rId4" Type="http://schemas.openxmlformats.org/officeDocument/2006/relationships/hyperlink" Target="https://doi.org/10.1016/j.jvoice.2016.10.012%22%20%5Ct%20%22_new"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doi.org/10.1177/2049463714541642%22%20%5Ct%20%22_new" TargetMode="External"/><Relationship Id="rId7" Type="http://schemas.openxmlformats.org/officeDocument/2006/relationships/hyperlink" Target="https://pmc.ncbi.nlm.nih.gov/articles/PMC8758045/%22%20%5Ct%20%22_new"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hyperlink" Target="https://doi.org/10.1080/23268263.2022.2144971" TargetMode="External"/><Relationship Id="rId5" Type="http://schemas.openxmlformats.org/officeDocument/2006/relationships/hyperlink" Target="https://vocalhealth.co.uk/%22%20%5Cl%20%22:~:text=Giving%2520a%2520Voice%2520to%2520Vocal,one%2520of%2520our%2520expert%2520practitioners%22%20%5Ct%20%22_new" TargetMode="External"/><Relationship Id="rId4" Type="http://schemas.openxmlformats.org/officeDocument/2006/relationships/hyperlink" Target="https://clok.uclan.ac.uk/id/eprint/55489/%22%20%5Ct%20%22_ne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BFBFDD-1195-E1D2-EF53-B7AAD6D50798}"/>
              </a:ext>
            </a:extLst>
          </p:cNvPr>
          <p:cNvSpPr>
            <a:spLocks noGrp="1"/>
          </p:cNvSpPr>
          <p:nvPr>
            <p:ph type="ctrTitle"/>
          </p:nvPr>
        </p:nvSpPr>
        <p:spPr>
          <a:xfrm>
            <a:off x="7085532" y="640080"/>
            <a:ext cx="4196932" cy="3566160"/>
          </a:xfrm>
        </p:spPr>
        <p:txBody>
          <a:bodyPr anchor="b">
            <a:normAutofit/>
          </a:bodyPr>
          <a:lstStyle/>
          <a:p>
            <a:pPr algn="l"/>
            <a:r>
              <a:rPr lang="en-US" sz="3000"/>
              <a:t>Training for Professional Longevity – Understanding perceptions towards Vocal Health within Musical Theatre Higher Educational settings</a:t>
            </a:r>
          </a:p>
        </p:txBody>
      </p:sp>
      <p:sp>
        <p:nvSpPr>
          <p:cNvPr id="3" name="Subtitle 2">
            <a:extLst>
              <a:ext uri="{FF2B5EF4-FFF2-40B4-BE49-F238E27FC236}">
                <a16:creationId xmlns:a16="http://schemas.microsoft.com/office/drawing/2014/main" id="{1AE48176-2AED-8DFD-F1CE-6716803E359B}"/>
              </a:ext>
            </a:extLst>
          </p:cNvPr>
          <p:cNvSpPr>
            <a:spLocks noGrp="1"/>
          </p:cNvSpPr>
          <p:nvPr>
            <p:ph type="subTitle" idx="1"/>
          </p:nvPr>
        </p:nvSpPr>
        <p:spPr>
          <a:xfrm>
            <a:off x="7083831" y="4636008"/>
            <a:ext cx="4198634" cy="1572768"/>
          </a:xfrm>
        </p:spPr>
        <p:txBody>
          <a:bodyPr>
            <a:normAutofit/>
          </a:bodyPr>
          <a:lstStyle/>
          <a:p>
            <a:pPr algn="l"/>
            <a:r>
              <a:rPr lang="en-US" dirty="0"/>
              <a:t>Catherine Ogden. 1920931</a:t>
            </a:r>
          </a:p>
          <a:p>
            <a:pPr algn="l"/>
            <a:r>
              <a:rPr lang="en-US" dirty="0"/>
              <a:t>Friday 5</a:t>
            </a:r>
            <a:r>
              <a:rPr lang="en-US" baseline="30000" dirty="0"/>
              <a:t>th</a:t>
            </a:r>
            <a:r>
              <a:rPr lang="en-US" dirty="0"/>
              <a:t> September. 10.30am</a:t>
            </a:r>
          </a:p>
        </p:txBody>
      </p:sp>
      <p:pic>
        <p:nvPicPr>
          <p:cNvPr id="1026" name="Picture 2" descr="Centre stage spotlights on microphone stand">
            <a:extLst>
              <a:ext uri="{FF2B5EF4-FFF2-40B4-BE49-F238E27FC236}">
                <a16:creationId xmlns:a16="http://schemas.microsoft.com/office/drawing/2014/main" id="{092664F1-941A-1731-F09C-C6EB3A70A8C1}"/>
              </a:ext>
            </a:extLst>
          </p:cNvPr>
          <p:cNvPicPr>
            <a:picLocks noChangeAspect="1" noChangeArrowheads="1"/>
          </p:cNvPicPr>
          <p:nvPr/>
        </p:nvPicPr>
        <p:blipFill>
          <a:blip r:embed="rId3"/>
          <a:srcRect l="15567" r="15569" b="2"/>
          <a:stretch>
            <a:fillRect/>
          </a:stretch>
        </p:blipFill>
        <p:spPr bwMode="auto">
          <a:xfrm>
            <a:off x="866691" y="1216968"/>
            <a:ext cx="5416261" cy="4424065"/>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a:noFill/>
          <a:extLst>
            <a:ext uri="{909E8E84-426E-40DD-AFC4-6F175D3DCCD1}">
              <a14:hiddenFill xmlns:a14="http://schemas.microsoft.com/office/drawing/2010/main">
                <a:solidFill>
                  <a:srgbClr val="FFFFFF"/>
                </a:solidFill>
              </a14:hiddenFill>
            </a:ext>
          </a:extLst>
        </p:spPr>
      </p:pic>
      <p:sp>
        <p:nvSpPr>
          <p:cNvPr id="1033" name="sketchy line">
            <a:extLst>
              <a:ext uri="{FF2B5EF4-FFF2-40B4-BE49-F238E27FC236}">
                <a16:creationId xmlns:a16="http://schemas.microsoft.com/office/drawing/2014/main" id="{3F9B0603-37C5-4312-AE4D-A3D015475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5532"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638762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E39C6B-6014-3CE0-1E84-9D92D7C078F1}"/>
              </a:ext>
            </a:extLst>
          </p:cNvPr>
          <p:cNvSpPr>
            <a:spLocks noGrp="1"/>
          </p:cNvSpPr>
          <p:nvPr>
            <p:ph type="ctrTitle"/>
          </p:nvPr>
        </p:nvSpPr>
        <p:spPr>
          <a:xfrm>
            <a:off x="640080" y="325369"/>
            <a:ext cx="4368602" cy="1956841"/>
          </a:xfrm>
        </p:spPr>
        <p:txBody>
          <a:bodyPr vert="horz" lIns="91440" tIns="45720" rIns="91440" bIns="45720" rtlCol="0" anchor="b">
            <a:normAutofit/>
          </a:bodyPr>
          <a:lstStyle/>
          <a:p>
            <a:pPr algn="l"/>
            <a:r>
              <a:rPr lang="en-US" sz="5400" dirty="0"/>
              <a:t>Who am I</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247EC480-41FF-48A9-C844-0A25C2C1D4E7}"/>
              </a:ext>
            </a:extLst>
          </p:cNvPr>
          <p:cNvSpPr>
            <a:spLocks noGrp="1"/>
          </p:cNvSpPr>
          <p:nvPr>
            <p:ph type="subTitle" idx="1"/>
          </p:nvPr>
        </p:nvSpPr>
        <p:spPr>
          <a:xfrm>
            <a:off x="640080" y="2872899"/>
            <a:ext cx="4243589" cy="3320668"/>
          </a:xfrm>
        </p:spPr>
        <p:txBody>
          <a:bodyPr vert="horz" lIns="91440" tIns="45720" rIns="91440" bIns="45720" rtlCol="0">
            <a:normAutofit/>
          </a:bodyPr>
          <a:lstStyle/>
          <a:p>
            <a:pPr indent="-228600" algn="l">
              <a:buFont typeface="Arial" panose="020B0604020202020204" pitchFamily="34" charset="0"/>
              <a:buChar char="•"/>
            </a:pPr>
            <a:r>
              <a:rPr lang="en-US" sz="2200" dirty="0"/>
              <a:t>Cat Ogden</a:t>
            </a:r>
          </a:p>
          <a:p>
            <a:pPr indent="-228600" algn="l">
              <a:buFont typeface="Arial" panose="020B0604020202020204" pitchFamily="34" charset="0"/>
              <a:buChar char="•"/>
            </a:pPr>
            <a:r>
              <a:rPr lang="en-US" sz="2200" dirty="0"/>
              <a:t>Lecturer of Music Theatre specialising in Singing</a:t>
            </a:r>
          </a:p>
          <a:p>
            <a:pPr indent="-228600" algn="l">
              <a:buFont typeface="Arial" panose="020B0604020202020204" pitchFamily="34" charset="0"/>
              <a:buChar char="•"/>
            </a:pPr>
            <a:r>
              <a:rPr lang="en-US" sz="2200" dirty="0"/>
              <a:t>Singing Teacher</a:t>
            </a:r>
          </a:p>
          <a:p>
            <a:pPr indent="-228600" algn="l">
              <a:buFont typeface="Arial" panose="020B0604020202020204" pitchFamily="34" charset="0"/>
              <a:buChar char="•"/>
            </a:pPr>
            <a:r>
              <a:rPr lang="en-US" sz="2200" dirty="0"/>
              <a:t>Vocal Coach</a:t>
            </a:r>
          </a:p>
          <a:p>
            <a:pPr indent="-228600" algn="l">
              <a:buFont typeface="Arial" panose="020B0604020202020204" pitchFamily="34" charset="0"/>
              <a:buChar char="•"/>
            </a:pPr>
            <a:r>
              <a:rPr lang="en-US" sz="2200" dirty="0"/>
              <a:t>Choir Leader</a:t>
            </a:r>
          </a:p>
          <a:p>
            <a:pPr indent="-228600" algn="l">
              <a:buFont typeface="Arial" panose="020B0604020202020204" pitchFamily="34" charset="0"/>
              <a:buChar char="•"/>
            </a:pPr>
            <a:r>
              <a:rPr lang="en-US" sz="2200" dirty="0"/>
              <a:t>Vocal health specialist</a:t>
            </a:r>
          </a:p>
          <a:p>
            <a:pPr indent="-228600" algn="l">
              <a:buFont typeface="Arial" panose="020B0604020202020204" pitchFamily="34" charset="0"/>
              <a:buChar char="•"/>
            </a:pPr>
            <a:r>
              <a:rPr lang="en-US" sz="2200" dirty="0"/>
              <a:t>Singing for wellbeing specialist</a:t>
            </a:r>
          </a:p>
        </p:txBody>
      </p:sp>
      <p:pic>
        <p:nvPicPr>
          <p:cNvPr id="6" name="Picture 5" descr="A person smiling with long hair&#10;&#10;Description automatically generated">
            <a:extLst>
              <a:ext uri="{FF2B5EF4-FFF2-40B4-BE49-F238E27FC236}">
                <a16:creationId xmlns:a16="http://schemas.microsoft.com/office/drawing/2014/main" id="{622AE419-D2E3-F98E-F92B-C182D1885A1E}"/>
              </a:ext>
            </a:extLst>
          </p:cNvPr>
          <p:cNvPicPr>
            <a:picLocks noChangeAspect="1"/>
          </p:cNvPicPr>
          <p:nvPr/>
        </p:nvPicPr>
        <p:blipFill>
          <a:blip r:embed="rId3"/>
          <a:srcRect t="101" r="-1" b="33350"/>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4274973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874F2E-E192-323D-12B1-60EE7204BC31}"/>
              </a:ext>
            </a:extLst>
          </p:cNvPr>
          <p:cNvSpPr>
            <a:spLocks noGrp="1"/>
          </p:cNvSpPr>
          <p:nvPr>
            <p:ph type="ctrTitle"/>
          </p:nvPr>
        </p:nvSpPr>
        <p:spPr>
          <a:xfrm>
            <a:off x="640080" y="325369"/>
            <a:ext cx="4368602" cy="1956841"/>
          </a:xfrm>
        </p:spPr>
        <p:txBody>
          <a:bodyPr vert="horz" lIns="91440" tIns="45720" rIns="91440" bIns="45720" rtlCol="0" anchor="b">
            <a:normAutofit/>
          </a:bodyPr>
          <a:lstStyle/>
          <a:p>
            <a:pPr algn="l"/>
            <a:r>
              <a:rPr lang="en-US" sz="5400"/>
              <a:t>Background and rationale</a:t>
            </a:r>
          </a:p>
        </p:txBody>
      </p:sp>
      <p:sp>
        <p:nvSpPr>
          <p:cNvPr id="205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18E5C634-CE29-4831-5469-110AA874AA55}"/>
              </a:ext>
            </a:extLst>
          </p:cNvPr>
          <p:cNvSpPr>
            <a:spLocks noGrp="1"/>
          </p:cNvSpPr>
          <p:nvPr>
            <p:ph type="subTitle" idx="1"/>
          </p:nvPr>
        </p:nvSpPr>
        <p:spPr>
          <a:xfrm>
            <a:off x="640080" y="2872898"/>
            <a:ext cx="4368602" cy="3848743"/>
          </a:xfrm>
        </p:spPr>
        <p:txBody>
          <a:bodyPr vert="horz" lIns="91440" tIns="45720" rIns="91440" bIns="45720" rtlCol="0">
            <a:normAutofit/>
          </a:bodyPr>
          <a:lstStyle/>
          <a:p>
            <a:pPr marL="342900" indent="-228600" algn="l">
              <a:buFont typeface="Arial" panose="020B0604020202020204" pitchFamily="34" charset="0"/>
              <a:buChar char="•"/>
            </a:pPr>
            <a:r>
              <a:rPr lang="en-US" sz="1600" dirty="0"/>
              <a:t>The design of Musical Theatre training within Higher Educational settings are often designed to replicate the demands of the industry (Thomas and Alexander, 2025). </a:t>
            </a:r>
          </a:p>
          <a:p>
            <a:pPr marL="285750" indent="-228600" algn="l">
              <a:buFont typeface="Arial" panose="020B0604020202020204" pitchFamily="34" charset="0"/>
              <a:buChar char="•"/>
            </a:pPr>
            <a:r>
              <a:rPr lang="en-US" sz="1600" dirty="0"/>
              <a:t>High expectations on students to be vocally versatile against tight rehearsal schedules (O’Brian and Harrison, 2024).</a:t>
            </a:r>
          </a:p>
          <a:p>
            <a:pPr marL="285750" indent="-228600" algn="l">
              <a:buFont typeface="Arial" panose="020B0604020202020204" pitchFamily="34" charset="0"/>
              <a:buChar char="•"/>
            </a:pPr>
            <a:r>
              <a:rPr lang="en-US" sz="1600" dirty="0"/>
              <a:t>Vocal health is not consistently treated as a primary concern in training (Leborgne and Rosenburg, 2014).</a:t>
            </a:r>
          </a:p>
          <a:p>
            <a:pPr marL="285750" indent="-228600" algn="l">
              <a:buFont typeface="Arial" panose="020B0604020202020204" pitchFamily="34" charset="0"/>
              <a:buChar char="•"/>
            </a:pPr>
            <a:r>
              <a:rPr lang="en-US" sz="1600" dirty="0"/>
              <a:t>Inconsistencies on teaching vocal health is problematic for young graduates entering MT industry (Zuim et al, 2024; Green et al, 2014).</a:t>
            </a:r>
          </a:p>
          <a:p>
            <a:pPr indent="-228600" algn="l">
              <a:buFont typeface="Arial" panose="020B0604020202020204" pitchFamily="34" charset="0"/>
              <a:buChar char="•"/>
            </a:pPr>
            <a:endParaRPr lang="en-US" sz="1400" dirty="0"/>
          </a:p>
        </p:txBody>
      </p:sp>
      <p:pic>
        <p:nvPicPr>
          <p:cNvPr id="2050" name="Picture 2" descr="Sam Barks lands role of Eponine in movie version of Les Mis - 3FM Isle of  Man">
            <a:extLst>
              <a:ext uri="{FF2B5EF4-FFF2-40B4-BE49-F238E27FC236}">
                <a16:creationId xmlns:a16="http://schemas.microsoft.com/office/drawing/2014/main" id="{792A534A-BCED-02C4-BABB-FBA49F5641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7508" r="17935"/>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23220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Graphic 32" descr="Head with Gears">
            <a:extLst>
              <a:ext uri="{FF2B5EF4-FFF2-40B4-BE49-F238E27FC236}">
                <a16:creationId xmlns:a16="http://schemas.microsoft.com/office/drawing/2014/main" id="{C59BB7B4-DCF1-5827-3B2D-9EB16FF62D5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64988" y="1744515"/>
            <a:ext cx="3368969" cy="3368969"/>
          </a:xfrm>
          <a:prstGeom prst="rect">
            <a:avLst/>
          </a:prstGeom>
        </p:spPr>
      </p:pic>
      <p:sp>
        <p:nvSpPr>
          <p:cNvPr id="40" name="Freeform: Shape 39">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AD6B8EB3-8635-78B2-2E9B-8F87E5F62BF4}"/>
              </a:ext>
            </a:extLst>
          </p:cNvPr>
          <p:cNvSpPr>
            <a:spLocks noGrp="1"/>
          </p:cNvSpPr>
          <p:nvPr>
            <p:ph type="ctrTitle"/>
          </p:nvPr>
        </p:nvSpPr>
        <p:spPr>
          <a:xfrm>
            <a:off x="5759354" y="457201"/>
            <a:ext cx="5337270" cy="1835911"/>
          </a:xfrm>
        </p:spPr>
        <p:txBody>
          <a:bodyPr vert="horz" lIns="91440" tIns="45720" rIns="91440" bIns="45720" rtlCol="0" anchor="b">
            <a:normAutofit/>
          </a:bodyPr>
          <a:lstStyle/>
          <a:p>
            <a:pPr algn="l"/>
            <a:r>
              <a:rPr lang="en-US" sz="5400" kern="1200">
                <a:solidFill>
                  <a:srgbClr val="FFFFFF"/>
                </a:solidFill>
                <a:latin typeface="+mj-lt"/>
                <a:ea typeface="+mj-ea"/>
                <a:cs typeface="+mj-cs"/>
              </a:rPr>
              <a:t>Background and rationale</a:t>
            </a:r>
          </a:p>
        </p:txBody>
      </p:sp>
      <p:sp>
        <p:nvSpPr>
          <p:cNvPr id="42"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353" y="2560829"/>
            <a:ext cx="5029200" cy="18288"/>
          </a:xfrm>
          <a:custGeom>
            <a:avLst/>
            <a:gdLst>
              <a:gd name="connsiteX0" fmla="*/ 0 w 5029200"/>
              <a:gd name="connsiteY0" fmla="*/ 0 h 18288"/>
              <a:gd name="connsiteX1" fmla="*/ 528066 w 5029200"/>
              <a:gd name="connsiteY1" fmla="*/ 0 h 18288"/>
              <a:gd name="connsiteX2" fmla="*/ 1207008 w 5029200"/>
              <a:gd name="connsiteY2" fmla="*/ 0 h 18288"/>
              <a:gd name="connsiteX3" fmla="*/ 1785366 w 5029200"/>
              <a:gd name="connsiteY3" fmla="*/ 0 h 18288"/>
              <a:gd name="connsiteX4" fmla="*/ 2313432 w 5029200"/>
              <a:gd name="connsiteY4" fmla="*/ 0 h 18288"/>
              <a:gd name="connsiteX5" fmla="*/ 2992374 w 5029200"/>
              <a:gd name="connsiteY5" fmla="*/ 0 h 18288"/>
              <a:gd name="connsiteX6" fmla="*/ 3621024 w 5029200"/>
              <a:gd name="connsiteY6" fmla="*/ 0 h 18288"/>
              <a:gd name="connsiteX7" fmla="*/ 4249674 w 5029200"/>
              <a:gd name="connsiteY7" fmla="*/ 0 h 18288"/>
              <a:gd name="connsiteX8" fmla="*/ 5029200 w 5029200"/>
              <a:gd name="connsiteY8" fmla="*/ 0 h 18288"/>
              <a:gd name="connsiteX9" fmla="*/ 5029200 w 5029200"/>
              <a:gd name="connsiteY9" fmla="*/ 18288 h 18288"/>
              <a:gd name="connsiteX10" fmla="*/ 4501134 w 5029200"/>
              <a:gd name="connsiteY10" fmla="*/ 18288 h 18288"/>
              <a:gd name="connsiteX11" fmla="*/ 4023360 w 5029200"/>
              <a:gd name="connsiteY11" fmla="*/ 18288 h 18288"/>
              <a:gd name="connsiteX12" fmla="*/ 3344418 w 5029200"/>
              <a:gd name="connsiteY12" fmla="*/ 18288 h 18288"/>
              <a:gd name="connsiteX13" fmla="*/ 2816352 w 5029200"/>
              <a:gd name="connsiteY13" fmla="*/ 18288 h 18288"/>
              <a:gd name="connsiteX14" fmla="*/ 2137410 w 5029200"/>
              <a:gd name="connsiteY14" fmla="*/ 18288 h 18288"/>
              <a:gd name="connsiteX15" fmla="*/ 1408176 w 5029200"/>
              <a:gd name="connsiteY15" fmla="*/ 18288 h 18288"/>
              <a:gd name="connsiteX16" fmla="*/ 829818 w 5029200"/>
              <a:gd name="connsiteY16" fmla="*/ 18288 h 18288"/>
              <a:gd name="connsiteX17" fmla="*/ 0 w 5029200"/>
              <a:gd name="connsiteY17" fmla="*/ 18288 h 18288"/>
              <a:gd name="connsiteX18" fmla="*/ 0 w 5029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29200" h="18288" fill="none" extrusionOk="0">
                <a:moveTo>
                  <a:pt x="0" y="0"/>
                </a:moveTo>
                <a:cubicBezTo>
                  <a:pt x="142937" y="1696"/>
                  <a:pt x="371859" y="12840"/>
                  <a:pt x="528066" y="0"/>
                </a:cubicBezTo>
                <a:cubicBezTo>
                  <a:pt x="684273" y="-12840"/>
                  <a:pt x="928949" y="-5725"/>
                  <a:pt x="1207008" y="0"/>
                </a:cubicBezTo>
                <a:cubicBezTo>
                  <a:pt x="1485067" y="5725"/>
                  <a:pt x="1562886" y="-21331"/>
                  <a:pt x="1785366" y="0"/>
                </a:cubicBezTo>
                <a:cubicBezTo>
                  <a:pt x="2007846" y="21331"/>
                  <a:pt x="2056226" y="25221"/>
                  <a:pt x="2313432" y="0"/>
                </a:cubicBezTo>
                <a:cubicBezTo>
                  <a:pt x="2570638" y="-25221"/>
                  <a:pt x="2732455" y="16294"/>
                  <a:pt x="2992374" y="0"/>
                </a:cubicBezTo>
                <a:cubicBezTo>
                  <a:pt x="3252293" y="-16294"/>
                  <a:pt x="3319267" y="-29774"/>
                  <a:pt x="3621024" y="0"/>
                </a:cubicBezTo>
                <a:cubicBezTo>
                  <a:pt x="3922781" y="29774"/>
                  <a:pt x="3998107" y="-1004"/>
                  <a:pt x="4249674" y="0"/>
                </a:cubicBezTo>
                <a:cubicBezTo>
                  <a:pt x="4501241" y="1004"/>
                  <a:pt x="4792523" y="-4510"/>
                  <a:pt x="5029200" y="0"/>
                </a:cubicBezTo>
                <a:cubicBezTo>
                  <a:pt x="5029730" y="6954"/>
                  <a:pt x="5029934" y="12839"/>
                  <a:pt x="5029200" y="18288"/>
                </a:cubicBezTo>
                <a:cubicBezTo>
                  <a:pt x="4805432" y="23154"/>
                  <a:pt x="4715801" y="17034"/>
                  <a:pt x="4501134" y="18288"/>
                </a:cubicBezTo>
                <a:cubicBezTo>
                  <a:pt x="4286467" y="19542"/>
                  <a:pt x="4193719" y="41701"/>
                  <a:pt x="4023360" y="18288"/>
                </a:cubicBezTo>
                <a:cubicBezTo>
                  <a:pt x="3853001" y="-5125"/>
                  <a:pt x="3676466" y="16909"/>
                  <a:pt x="3344418" y="18288"/>
                </a:cubicBezTo>
                <a:cubicBezTo>
                  <a:pt x="3012370" y="19667"/>
                  <a:pt x="2945824" y="14410"/>
                  <a:pt x="2816352" y="18288"/>
                </a:cubicBezTo>
                <a:cubicBezTo>
                  <a:pt x="2686880" y="22166"/>
                  <a:pt x="2438351" y="13507"/>
                  <a:pt x="2137410" y="18288"/>
                </a:cubicBezTo>
                <a:cubicBezTo>
                  <a:pt x="1836469" y="23069"/>
                  <a:pt x="1581391" y="46111"/>
                  <a:pt x="1408176" y="18288"/>
                </a:cubicBezTo>
                <a:cubicBezTo>
                  <a:pt x="1234961" y="-9535"/>
                  <a:pt x="1040489" y="-7495"/>
                  <a:pt x="829818" y="18288"/>
                </a:cubicBezTo>
                <a:cubicBezTo>
                  <a:pt x="619147" y="44071"/>
                  <a:pt x="238626" y="37568"/>
                  <a:pt x="0" y="18288"/>
                </a:cubicBezTo>
                <a:cubicBezTo>
                  <a:pt x="-570" y="9279"/>
                  <a:pt x="132" y="5100"/>
                  <a:pt x="0" y="0"/>
                </a:cubicBezTo>
                <a:close/>
              </a:path>
              <a:path w="5029200" h="18288" stroke="0" extrusionOk="0">
                <a:moveTo>
                  <a:pt x="0" y="0"/>
                </a:moveTo>
                <a:cubicBezTo>
                  <a:pt x="165412" y="-21137"/>
                  <a:pt x="322344" y="-21985"/>
                  <a:pt x="578358" y="0"/>
                </a:cubicBezTo>
                <a:cubicBezTo>
                  <a:pt x="834372" y="21985"/>
                  <a:pt x="907099" y="-19195"/>
                  <a:pt x="1056132" y="0"/>
                </a:cubicBezTo>
                <a:cubicBezTo>
                  <a:pt x="1205165" y="19195"/>
                  <a:pt x="1612834" y="-24928"/>
                  <a:pt x="1785366" y="0"/>
                </a:cubicBezTo>
                <a:cubicBezTo>
                  <a:pt x="1957898" y="24928"/>
                  <a:pt x="2149044" y="19108"/>
                  <a:pt x="2363724" y="0"/>
                </a:cubicBezTo>
                <a:cubicBezTo>
                  <a:pt x="2578404" y="-19108"/>
                  <a:pt x="2759981" y="-21788"/>
                  <a:pt x="2942082" y="0"/>
                </a:cubicBezTo>
                <a:cubicBezTo>
                  <a:pt x="3124183" y="21788"/>
                  <a:pt x="3482217" y="8836"/>
                  <a:pt x="3671316" y="0"/>
                </a:cubicBezTo>
                <a:cubicBezTo>
                  <a:pt x="3860415" y="-8836"/>
                  <a:pt x="4058665" y="-25048"/>
                  <a:pt x="4199382" y="0"/>
                </a:cubicBezTo>
                <a:cubicBezTo>
                  <a:pt x="4340099" y="25048"/>
                  <a:pt x="4735096" y="-22088"/>
                  <a:pt x="5029200" y="0"/>
                </a:cubicBezTo>
                <a:cubicBezTo>
                  <a:pt x="5028517" y="5414"/>
                  <a:pt x="5028480" y="12510"/>
                  <a:pt x="5029200" y="18288"/>
                </a:cubicBezTo>
                <a:cubicBezTo>
                  <a:pt x="4891577" y="31493"/>
                  <a:pt x="4684146" y="-2509"/>
                  <a:pt x="4501134" y="18288"/>
                </a:cubicBezTo>
                <a:cubicBezTo>
                  <a:pt x="4318122" y="39085"/>
                  <a:pt x="4030703" y="3672"/>
                  <a:pt x="3872484" y="18288"/>
                </a:cubicBezTo>
                <a:cubicBezTo>
                  <a:pt x="3714265" y="32905"/>
                  <a:pt x="3546134" y="7501"/>
                  <a:pt x="3294126" y="18288"/>
                </a:cubicBezTo>
                <a:cubicBezTo>
                  <a:pt x="3042118" y="29075"/>
                  <a:pt x="2912116" y="11153"/>
                  <a:pt x="2564892" y="18288"/>
                </a:cubicBezTo>
                <a:cubicBezTo>
                  <a:pt x="2217668" y="25423"/>
                  <a:pt x="2095118" y="11659"/>
                  <a:pt x="1835658" y="18288"/>
                </a:cubicBezTo>
                <a:cubicBezTo>
                  <a:pt x="1576198" y="24917"/>
                  <a:pt x="1500897" y="19889"/>
                  <a:pt x="1307592" y="18288"/>
                </a:cubicBezTo>
                <a:cubicBezTo>
                  <a:pt x="1114287" y="16687"/>
                  <a:pt x="961527" y="47453"/>
                  <a:pt x="678942" y="18288"/>
                </a:cubicBezTo>
                <a:cubicBezTo>
                  <a:pt x="396357" y="-10877"/>
                  <a:pt x="271066" y="23005"/>
                  <a:pt x="0" y="18288"/>
                </a:cubicBezTo>
                <a:cubicBezTo>
                  <a:pt x="-306" y="11061"/>
                  <a:pt x="-655" y="7751"/>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8683CE51-7966-1697-A006-F5ECFFB192ED}"/>
              </a:ext>
            </a:extLst>
          </p:cNvPr>
          <p:cNvSpPr>
            <a:spLocks noGrp="1"/>
          </p:cNvSpPr>
          <p:nvPr>
            <p:ph type="subTitle" idx="1"/>
          </p:nvPr>
        </p:nvSpPr>
        <p:spPr>
          <a:xfrm>
            <a:off x="5759354" y="2798064"/>
            <a:ext cx="6111804" cy="3417611"/>
          </a:xfrm>
        </p:spPr>
        <p:txBody>
          <a:bodyPr vert="horz" lIns="91440" tIns="45720" rIns="91440" bIns="45720" rtlCol="0" anchor="t">
            <a:normAutofit lnSpcReduction="10000"/>
          </a:bodyPr>
          <a:lstStyle/>
          <a:p>
            <a:pPr algn="l"/>
            <a:r>
              <a:rPr lang="en-US" sz="2100" dirty="0">
                <a:solidFill>
                  <a:srgbClr val="FFFFFF"/>
                </a:solidFill>
              </a:rPr>
              <a:t>Why does vocal health matter in the Musical Theatre industry?</a:t>
            </a:r>
          </a:p>
          <a:p>
            <a:pPr marL="285750" indent="-228600" algn="l">
              <a:buFont typeface="Arial" panose="020B0604020202020204" pitchFamily="34" charset="0"/>
              <a:buChar char="•"/>
            </a:pPr>
            <a:r>
              <a:rPr lang="en-US" sz="2100" dirty="0">
                <a:solidFill>
                  <a:srgbClr val="FFFFFF"/>
                </a:solidFill>
                <a:effectLst/>
              </a:rPr>
              <a:t>Working professionals are expected to have versatile repertoire in keeping with current vocal trends as well as historic Musical Theatre vocal technique (Zuim et al, 2023; Green et al, 2014). </a:t>
            </a:r>
          </a:p>
          <a:p>
            <a:pPr marL="285750" indent="-228600" algn="l">
              <a:buFont typeface="Arial" panose="020B0604020202020204" pitchFamily="34" charset="0"/>
              <a:buChar char="•"/>
            </a:pPr>
            <a:r>
              <a:rPr lang="en-US" sz="2100" dirty="0">
                <a:solidFill>
                  <a:srgbClr val="FFFFFF"/>
                </a:solidFill>
              </a:rPr>
              <a:t>What is vocal health? </a:t>
            </a:r>
            <a:r>
              <a:rPr lang="en-US" sz="2100" dirty="0">
                <a:solidFill>
                  <a:srgbClr val="FFFFFF"/>
                </a:solidFill>
                <a:effectLst/>
              </a:rPr>
              <a:t>(Vocal Health, 2025; Musicians Union, 2023) </a:t>
            </a:r>
          </a:p>
          <a:p>
            <a:pPr marL="285750" indent="-228600" algn="l">
              <a:buFont typeface="Arial" panose="020B0604020202020204" pitchFamily="34" charset="0"/>
              <a:buChar char="•"/>
            </a:pPr>
            <a:r>
              <a:rPr lang="en-US" sz="2100" dirty="0">
                <a:solidFill>
                  <a:srgbClr val="FFFFFF"/>
                </a:solidFill>
              </a:rPr>
              <a:t>The learning of healthy vocal practices should begin within the training of Musical Theatre students, for preventative measures and vocal longevity.</a:t>
            </a:r>
          </a:p>
          <a:p>
            <a:pPr indent="-228600" algn="l">
              <a:buFont typeface="Arial" panose="020B0604020202020204" pitchFamily="34" charset="0"/>
              <a:buChar char="•"/>
            </a:pPr>
            <a:endParaRPr lang="en-US" sz="1700" dirty="0">
              <a:solidFill>
                <a:srgbClr val="FFFFFF"/>
              </a:solidFill>
            </a:endParaRPr>
          </a:p>
          <a:p>
            <a:pPr indent="-228600" algn="l">
              <a:buFont typeface="Arial" panose="020B0604020202020204" pitchFamily="34" charset="0"/>
              <a:buChar char="•"/>
            </a:pPr>
            <a:endParaRPr lang="en-US" sz="1700" dirty="0">
              <a:solidFill>
                <a:srgbClr val="FFFFFF"/>
              </a:solidFill>
            </a:endParaRPr>
          </a:p>
        </p:txBody>
      </p:sp>
    </p:spTree>
    <p:extLst>
      <p:ext uri="{BB962C8B-B14F-4D97-AF65-F5344CB8AC3E}">
        <p14:creationId xmlns:p14="http://schemas.microsoft.com/office/powerpoint/2010/main" val="28657334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520905-B914-E6E1-13A7-65DC7CD8B85D}"/>
              </a:ext>
            </a:extLst>
          </p:cNvPr>
          <p:cNvSpPr>
            <a:spLocks noGrp="1"/>
          </p:cNvSpPr>
          <p:nvPr>
            <p:ph type="ctrTitle"/>
          </p:nvPr>
        </p:nvSpPr>
        <p:spPr>
          <a:xfrm>
            <a:off x="640080" y="325369"/>
            <a:ext cx="4368602" cy="1956841"/>
          </a:xfrm>
        </p:spPr>
        <p:txBody>
          <a:bodyPr vert="horz" lIns="91440" tIns="45720" rIns="91440" bIns="45720" rtlCol="0" anchor="b">
            <a:normAutofit/>
          </a:bodyPr>
          <a:lstStyle/>
          <a:p>
            <a:pPr algn="l"/>
            <a:r>
              <a:rPr lang="en-US" sz="5400"/>
              <a:t>Background and rationale</a:t>
            </a:r>
          </a:p>
        </p:txBody>
      </p:sp>
      <p:sp>
        <p:nvSpPr>
          <p:cNvPr id="308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C23F17A4-CB82-3455-9755-B0D8E3056CE3}"/>
              </a:ext>
            </a:extLst>
          </p:cNvPr>
          <p:cNvSpPr>
            <a:spLocks noGrp="1"/>
          </p:cNvSpPr>
          <p:nvPr>
            <p:ph type="subTitle" idx="1"/>
          </p:nvPr>
        </p:nvSpPr>
        <p:spPr>
          <a:xfrm>
            <a:off x="313872" y="2909771"/>
            <a:ext cx="4846320" cy="3320668"/>
          </a:xfrm>
        </p:spPr>
        <p:txBody>
          <a:bodyPr vert="horz" lIns="91440" tIns="45720" rIns="91440" bIns="45720" rtlCol="0">
            <a:normAutofit/>
          </a:bodyPr>
          <a:lstStyle/>
          <a:p>
            <a:pPr algn="l"/>
            <a:r>
              <a:rPr lang="en-US" sz="1700" dirty="0"/>
              <a:t>Within my practice I noticed:</a:t>
            </a:r>
          </a:p>
          <a:p>
            <a:pPr marL="342900" indent="-228600" algn="l">
              <a:buFont typeface="Arial" panose="020B0604020202020204" pitchFamily="34" charset="0"/>
              <a:buChar char="•"/>
            </a:pPr>
            <a:r>
              <a:rPr lang="en-US" sz="1700" dirty="0"/>
              <a:t>Challenges </a:t>
            </a:r>
          </a:p>
          <a:p>
            <a:pPr marL="342900" indent="-228600" algn="l">
              <a:buFont typeface="Arial" panose="020B0604020202020204" pitchFamily="34" charset="0"/>
              <a:buChar char="•"/>
            </a:pPr>
            <a:r>
              <a:rPr lang="en-US" sz="1700" dirty="0"/>
              <a:t>Consequences</a:t>
            </a:r>
          </a:p>
          <a:p>
            <a:pPr indent="-228600" algn="l">
              <a:buFont typeface="Arial" panose="020B0604020202020204" pitchFamily="34" charset="0"/>
              <a:buChar char="•"/>
            </a:pPr>
            <a:endParaRPr lang="en-US" sz="1700" dirty="0"/>
          </a:p>
          <a:p>
            <a:pPr algn="l"/>
            <a:r>
              <a:rPr lang="en-US" sz="1700" dirty="0"/>
              <a:t>Within the Musical Theatre training sector I noticed:</a:t>
            </a:r>
          </a:p>
          <a:p>
            <a:pPr marL="342900" indent="-228600" algn="l">
              <a:buFont typeface="Arial" panose="020B0604020202020204" pitchFamily="34" charset="0"/>
              <a:buChar char="•"/>
            </a:pPr>
            <a:r>
              <a:rPr lang="en-US" sz="1700" dirty="0"/>
              <a:t>Sector Gaps</a:t>
            </a:r>
          </a:p>
          <a:p>
            <a:pPr algn="l"/>
            <a:endParaRPr lang="en-US" sz="1700" dirty="0"/>
          </a:p>
          <a:p>
            <a:pPr algn="l"/>
            <a:r>
              <a:rPr lang="en-US" sz="1700" dirty="0"/>
              <a:t>This is supported by Ragan (2020), Coffin (2012).</a:t>
            </a:r>
          </a:p>
        </p:txBody>
      </p:sp>
      <p:pic>
        <p:nvPicPr>
          <p:cNvPr id="3074" name="Picture 2" descr="Why have I lost my voice, and how can I help bring it back? - UAB News">
            <a:extLst>
              <a:ext uri="{FF2B5EF4-FFF2-40B4-BE49-F238E27FC236}">
                <a16:creationId xmlns:a16="http://schemas.microsoft.com/office/drawing/2014/main" id="{9BDC4E7E-EDCA-BD5A-8BD1-363FA61C0A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4773"/>
          <a:stretch>
            <a:fillRect/>
          </a:stretch>
        </p:blipFill>
        <p:spPr bwMode="auto">
          <a:xfrm>
            <a:off x="5310177"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78762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FFC423-2A44-8F62-0948-1A5F49C8D508}"/>
              </a:ext>
            </a:extLst>
          </p:cNvPr>
          <p:cNvSpPr>
            <a:spLocks noGrp="1"/>
          </p:cNvSpPr>
          <p:nvPr>
            <p:ph type="ctrTitle"/>
          </p:nvPr>
        </p:nvSpPr>
        <p:spPr>
          <a:xfrm>
            <a:off x="841248" y="548640"/>
            <a:ext cx="3600860" cy="5431536"/>
          </a:xfrm>
        </p:spPr>
        <p:txBody>
          <a:bodyPr vert="horz" lIns="91440" tIns="45720" rIns="91440" bIns="45720" rtlCol="0" anchor="ctr">
            <a:normAutofit/>
          </a:bodyPr>
          <a:lstStyle/>
          <a:p>
            <a:pPr algn="l"/>
            <a:r>
              <a:rPr lang="en-US" sz="5400" kern="1200">
                <a:solidFill>
                  <a:schemeClr val="tx1"/>
                </a:solidFill>
                <a:latin typeface="+mj-lt"/>
                <a:ea typeface="+mj-ea"/>
                <a:cs typeface="+mj-cs"/>
              </a:rPr>
              <a:t>Background and rationale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B857C30A-E977-D73C-B798-ECCA0A7CEA29}"/>
              </a:ext>
            </a:extLst>
          </p:cNvPr>
          <p:cNvSpPr>
            <a:spLocks noGrp="1"/>
          </p:cNvSpPr>
          <p:nvPr>
            <p:ph type="subTitle" idx="1"/>
          </p:nvPr>
        </p:nvSpPr>
        <p:spPr>
          <a:xfrm>
            <a:off x="5126418" y="552090"/>
            <a:ext cx="6224335" cy="6169551"/>
          </a:xfrm>
        </p:spPr>
        <p:txBody>
          <a:bodyPr vert="horz" lIns="91440" tIns="45720" rIns="91440" bIns="45720" rtlCol="0" anchor="ctr">
            <a:normAutofit/>
          </a:bodyPr>
          <a:lstStyle/>
          <a:p>
            <a:pPr algn="l"/>
            <a:r>
              <a:rPr lang="en-US" sz="2000" dirty="0"/>
              <a:t>Why this research?</a:t>
            </a:r>
          </a:p>
          <a:p>
            <a:pPr marL="342900" indent="-228600" algn="l">
              <a:buFont typeface="Arial" panose="020B0604020202020204" pitchFamily="34" charset="0"/>
              <a:buChar char="•"/>
            </a:pPr>
            <a:r>
              <a:rPr lang="en-US" sz="2000" dirty="0"/>
              <a:t>To act as a critical bridge between pedagogy and professional performance</a:t>
            </a:r>
          </a:p>
          <a:p>
            <a:pPr marL="342900" indent="-228600" algn="l">
              <a:buFont typeface="Arial" panose="020B0604020202020204" pitchFamily="34" charset="0"/>
              <a:buChar char="•"/>
            </a:pPr>
            <a:r>
              <a:rPr lang="en-US" sz="2000" dirty="0"/>
              <a:t>No standardised framework for vocal health education in Musical Theatre settings. </a:t>
            </a:r>
          </a:p>
          <a:p>
            <a:pPr marL="342900" indent="-228600" algn="l">
              <a:buFont typeface="Arial" panose="020B0604020202020204" pitchFamily="34" charset="0"/>
              <a:buChar char="•"/>
            </a:pPr>
            <a:r>
              <a:rPr lang="en-US" sz="2000" dirty="0"/>
              <a:t>To support my student’s professional longevity with their voices through useful and consistent vocal health education.</a:t>
            </a:r>
          </a:p>
          <a:p>
            <a:pPr marL="342900" indent="-228600" algn="l">
              <a:buFont typeface="Arial" panose="020B0604020202020204" pitchFamily="34" charset="0"/>
              <a:buChar char="•"/>
            </a:pPr>
            <a:r>
              <a:rPr lang="en-US" sz="2000" dirty="0"/>
              <a:t>Offering perspectives that could inform curriculum review of musical theatre higher educational training courses.</a:t>
            </a:r>
          </a:p>
          <a:p>
            <a:pPr marL="114300" algn="l"/>
            <a:endParaRPr lang="en-US" sz="2000" dirty="0"/>
          </a:p>
          <a:p>
            <a:pPr marL="114300" algn="l"/>
            <a:r>
              <a:rPr lang="en-US" sz="1400" dirty="0"/>
              <a:t>This is supported by Meier, 2020; Mitchel, 2006; Cohen and Bella, 2002; Abbot and Titze, 2018; Verdonlini, Abbott and Titze, 2018; Smith and Osborn, 2015; Braun and Clarke, 2013.</a:t>
            </a:r>
          </a:p>
        </p:txBody>
      </p:sp>
    </p:spTree>
    <p:extLst>
      <p:ext uri="{BB962C8B-B14F-4D97-AF65-F5344CB8AC3E}">
        <p14:creationId xmlns:p14="http://schemas.microsoft.com/office/powerpoint/2010/main" val="8927450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7BF2AE-A423-7E36-6EB6-3F74C24DBBCF}"/>
              </a:ext>
            </a:extLst>
          </p:cNvPr>
          <p:cNvSpPr>
            <a:spLocks noGrp="1"/>
          </p:cNvSpPr>
          <p:nvPr>
            <p:ph type="ctrTitle"/>
          </p:nvPr>
        </p:nvSpPr>
        <p:spPr>
          <a:xfrm>
            <a:off x="1245072" y="1289765"/>
            <a:ext cx="3651101" cy="4270963"/>
          </a:xfrm>
        </p:spPr>
        <p:txBody>
          <a:bodyPr vert="horz" lIns="91440" tIns="45720" rIns="91440" bIns="45720" rtlCol="0" anchor="ctr">
            <a:normAutofit/>
          </a:bodyPr>
          <a:lstStyle/>
          <a:p>
            <a:r>
              <a:rPr lang="en-US" sz="5600" kern="1200">
                <a:solidFill>
                  <a:srgbClr val="FFFFFF"/>
                </a:solidFill>
                <a:latin typeface="+mj-lt"/>
                <a:ea typeface="+mj-ea"/>
                <a:cs typeface="+mj-cs"/>
              </a:rPr>
              <a:t>Aims and objectives</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Subtitle 2">
            <a:extLst>
              <a:ext uri="{FF2B5EF4-FFF2-40B4-BE49-F238E27FC236}">
                <a16:creationId xmlns:a16="http://schemas.microsoft.com/office/drawing/2014/main" id="{52709121-2140-06EA-2996-33B4CEA92C8B}"/>
              </a:ext>
            </a:extLst>
          </p:cNvPr>
          <p:cNvSpPr>
            <a:spLocks noGrp="1"/>
          </p:cNvSpPr>
          <p:nvPr>
            <p:ph type="subTitle" idx="1"/>
          </p:nvPr>
        </p:nvSpPr>
        <p:spPr>
          <a:xfrm>
            <a:off x="6297233" y="518400"/>
            <a:ext cx="4771607" cy="5837949"/>
          </a:xfrm>
        </p:spPr>
        <p:txBody>
          <a:bodyPr vert="horz" lIns="91440" tIns="45720" rIns="91440" bIns="45720" rtlCol="0" anchor="ctr">
            <a:normAutofit/>
          </a:bodyPr>
          <a:lstStyle/>
          <a:p>
            <a:pPr marL="342900" lvl="0" indent="-228600" algn="l">
              <a:buFont typeface="Arial" panose="020B0604020202020204" pitchFamily="34" charset="0"/>
              <a:buChar char="•"/>
            </a:pPr>
            <a:r>
              <a:rPr lang="en-US" sz="1900" dirty="0">
                <a:solidFill>
                  <a:schemeClr val="tx1">
                    <a:alpha val="80000"/>
                  </a:schemeClr>
                </a:solidFill>
                <a:effectLst/>
              </a:rPr>
              <a:t>To explore how vocal health is understood and experienced by Musical Theatre (MT) students, educators and MT professionals within United Kingdom Higher Educational settings.</a:t>
            </a:r>
          </a:p>
          <a:p>
            <a:pPr marL="342900" lvl="0" indent="-228600" algn="l">
              <a:buFont typeface="Arial" panose="020B0604020202020204" pitchFamily="34" charset="0"/>
              <a:buChar char="•"/>
            </a:pPr>
            <a:r>
              <a:rPr lang="en-US" sz="1900" dirty="0">
                <a:solidFill>
                  <a:schemeClr val="tx1">
                    <a:alpha val="80000"/>
                  </a:schemeClr>
                </a:solidFill>
                <a:effectLst/>
              </a:rPr>
              <a:t>To investigate the perceived barriers and enablers which contribute towards sustainable vocal practice across MT training and early-career stages within the MT industry.</a:t>
            </a:r>
          </a:p>
          <a:p>
            <a:pPr marL="342900" lvl="0" indent="-228600" algn="l">
              <a:buFont typeface="Arial" panose="020B0604020202020204" pitchFamily="34" charset="0"/>
              <a:buChar char="•"/>
            </a:pPr>
            <a:r>
              <a:rPr lang="en-US" sz="1900" dirty="0">
                <a:solidFill>
                  <a:schemeClr val="tx1">
                    <a:alpha val="80000"/>
                  </a:schemeClr>
                </a:solidFill>
                <a:effectLst/>
              </a:rPr>
              <a:t>To examine the alignment or misalignment between student needs, teaching priorities, and industry expectations regarding vocal health.</a:t>
            </a:r>
          </a:p>
          <a:p>
            <a:pPr marL="342900" lvl="0" indent="-228600" algn="l">
              <a:buFont typeface="Arial" panose="020B0604020202020204" pitchFamily="34" charset="0"/>
              <a:buChar char="•"/>
            </a:pPr>
            <a:r>
              <a:rPr lang="en-US" sz="1900" dirty="0">
                <a:solidFill>
                  <a:schemeClr val="tx1">
                    <a:alpha val="80000"/>
                  </a:schemeClr>
                </a:solidFill>
                <a:effectLst/>
              </a:rPr>
              <a:t>To identify examples of effective practice or innovation in vocal health support within MT training. </a:t>
            </a:r>
          </a:p>
          <a:p>
            <a:pPr marL="342900" lvl="0" indent="-228600" algn="l">
              <a:buFont typeface="Arial" panose="020B0604020202020204" pitchFamily="34" charset="0"/>
              <a:buChar char="•"/>
            </a:pPr>
            <a:r>
              <a:rPr lang="en-US" sz="1900" dirty="0">
                <a:solidFill>
                  <a:schemeClr val="tx1">
                    <a:alpha val="80000"/>
                  </a:schemeClr>
                </a:solidFill>
                <a:effectLst/>
              </a:rPr>
              <a:t>To generate recommendations that may inform curriculum development, staff training, or student vocal care provision. </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07500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62F2CF-FAF8-85B0-3533-F3C0A1FD489E}"/>
              </a:ext>
            </a:extLst>
          </p:cNvPr>
          <p:cNvSpPr>
            <a:spLocks noGrp="1"/>
          </p:cNvSpPr>
          <p:nvPr>
            <p:ph type="ctrTitle"/>
          </p:nvPr>
        </p:nvSpPr>
        <p:spPr>
          <a:xfrm>
            <a:off x="1171074" y="1396686"/>
            <a:ext cx="3240506" cy="4064628"/>
          </a:xfrm>
        </p:spPr>
        <p:txBody>
          <a:bodyPr vert="horz" lIns="91440" tIns="45720" rIns="91440" bIns="45720" rtlCol="0" anchor="ctr">
            <a:normAutofit/>
          </a:bodyPr>
          <a:lstStyle/>
          <a:p>
            <a:pPr algn="l"/>
            <a:r>
              <a:rPr lang="en-US" sz="4400" kern="1200">
                <a:solidFill>
                  <a:srgbClr val="FFFFFF"/>
                </a:solidFill>
                <a:latin typeface="+mj-lt"/>
                <a:ea typeface="+mj-ea"/>
                <a:cs typeface="+mj-cs"/>
              </a:rPr>
              <a:t>Literature review findings</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85944C8F-5107-212A-0F29-CAF9028AC655}"/>
              </a:ext>
            </a:extLst>
          </p:cNvPr>
          <p:cNvSpPr>
            <a:spLocks noGrp="1"/>
          </p:cNvSpPr>
          <p:nvPr>
            <p:ph type="subTitle" idx="1"/>
          </p:nvPr>
        </p:nvSpPr>
        <p:spPr>
          <a:xfrm>
            <a:off x="5370153" y="1730926"/>
            <a:ext cx="6332658" cy="4220695"/>
          </a:xfrm>
        </p:spPr>
        <p:txBody>
          <a:bodyPr vert="horz" lIns="91440" tIns="45720" rIns="91440" bIns="45720" rtlCol="0">
            <a:noAutofit/>
          </a:bodyPr>
          <a:lstStyle/>
          <a:p>
            <a:pPr indent="-228600" algn="l">
              <a:buFont typeface="Arial" panose="020B0604020202020204" pitchFamily="34" charset="0"/>
              <a:buChar char="•"/>
            </a:pPr>
            <a:r>
              <a:rPr lang="en-US" sz="2000" dirty="0"/>
              <a:t>Narrative Review</a:t>
            </a:r>
          </a:p>
          <a:p>
            <a:pPr indent="-228600" algn="l">
              <a:buFont typeface="Arial" panose="020B0604020202020204" pitchFamily="34" charset="0"/>
              <a:buChar char="•"/>
            </a:pPr>
            <a:r>
              <a:rPr lang="en-US" sz="2000" dirty="0"/>
              <a:t>How is vocal health defined in the performing arts?</a:t>
            </a:r>
          </a:p>
          <a:p>
            <a:pPr indent="-228600" algn="l">
              <a:buFont typeface="Arial" panose="020B0604020202020204" pitchFamily="34" charset="0"/>
              <a:buChar char="•"/>
            </a:pPr>
            <a:r>
              <a:rPr lang="en-US" sz="2000" dirty="0"/>
              <a:t>Global perspectives</a:t>
            </a:r>
          </a:p>
          <a:p>
            <a:pPr indent="-228600" algn="l">
              <a:buFont typeface="Arial" panose="020B0604020202020204" pitchFamily="34" charset="0"/>
              <a:buChar char="•"/>
            </a:pPr>
            <a:r>
              <a:rPr lang="en-US" sz="2000" dirty="0"/>
              <a:t>Stress, identity and stigma</a:t>
            </a:r>
          </a:p>
          <a:p>
            <a:pPr indent="-228600" algn="l">
              <a:buFont typeface="Arial" panose="020B0604020202020204" pitchFamily="34" charset="0"/>
              <a:buChar char="•"/>
            </a:pPr>
            <a:r>
              <a:rPr lang="en-US" sz="2000" dirty="0"/>
              <a:t>UK Musical Theatre Higher Education</a:t>
            </a:r>
          </a:p>
          <a:p>
            <a:pPr indent="-228600" algn="l">
              <a:buFont typeface="Arial" panose="020B0604020202020204" pitchFamily="34" charset="0"/>
              <a:buChar char="•"/>
            </a:pPr>
            <a:r>
              <a:rPr lang="en-US" sz="2000" dirty="0"/>
              <a:t>Conflicting pedological philosophies</a:t>
            </a:r>
          </a:p>
          <a:p>
            <a:pPr indent="-228600" algn="l">
              <a:buFont typeface="Arial" panose="020B0604020202020204" pitchFamily="34" charset="0"/>
              <a:buChar char="•"/>
            </a:pPr>
            <a:r>
              <a:rPr lang="en-US" sz="2000" dirty="0"/>
              <a:t>The gap </a:t>
            </a:r>
          </a:p>
          <a:p>
            <a:pPr indent="-228600" algn="l">
              <a:buFont typeface="Arial" panose="020B0604020202020204" pitchFamily="34" charset="0"/>
              <a:buChar char="•"/>
            </a:pPr>
            <a:endParaRPr lang="en-US" sz="2000" dirty="0"/>
          </a:p>
          <a:p>
            <a:pPr algn="l"/>
            <a:r>
              <a:rPr lang="en-US" sz="1400" dirty="0"/>
              <a:t>This is supported by Winter, 2023; Hyland, 2019; Green, Johnson and Alan, 2001; Bartoskova, 2021; Zuim, Stewart and Titze, 2024; Thurman and Welch, 2000; Phillips and Welch, 2017; Sataloff, 2017; LeBorgne and Rosenburg, 2014; Flynn, 2019; Zhang, 2021; Osuamkpe, 2023; Milton et al, 2022.</a:t>
            </a:r>
          </a:p>
        </p:txBody>
      </p:sp>
    </p:spTree>
    <p:extLst>
      <p:ext uri="{BB962C8B-B14F-4D97-AF65-F5344CB8AC3E}">
        <p14:creationId xmlns:p14="http://schemas.microsoft.com/office/powerpoint/2010/main" val="42590420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C09F8B-C88E-F70E-2D73-A67241D9857B}"/>
              </a:ext>
            </a:extLst>
          </p:cNvPr>
          <p:cNvSpPr>
            <a:spLocks noGrp="1"/>
          </p:cNvSpPr>
          <p:nvPr>
            <p:ph type="ctrTitle"/>
          </p:nvPr>
        </p:nvSpPr>
        <p:spPr>
          <a:xfrm>
            <a:off x="630936" y="640080"/>
            <a:ext cx="4818888" cy="1481328"/>
          </a:xfrm>
        </p:spPr>
        <p:txBody>
          <a:bodyPr vert="horz" lIns="91440" tIns="45720" rIns="91440" bIns="45720" rtlCol="0" anchor="b">
            <a:normAutofit/>
          </a:bodyPr>
          <a:lstStyle/>
          <a:p>
            <a:pPr algn="l"/>
            <a:r>
              <a:rPr lang="en-US" sz="3800" kern="1200">
                <a:solidFill>
                  <a:schemeClr val="tx1"/>
                </a:solidFill>
                <a:latin typeface="+mj-lt"/>
                <a:ea typeface="+mj-ea"/>
                <a:cs typeface="+mj-cs"/>
              </a:rPr>
              <a:t>Literature and theoretical framework</a:t>
            </a:r>
          </a:p>
        </p:txBody>
      </p:sp>
      <p:sp>
        <p:nvSpPr>
          <p:cNvPr id="12"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59EC093E-A7B1-8359-3A1B-B0D55362E256}"/>
              </a:ext>
            </a:extLst>
          </p:cNvPr>
          <p:cNvSpPr>
            <a:spLocks noGrp="1"/>
          </p:cNvSpPr>
          <p:nvPr>
            <p:ph type="subTitle" idx="1"/>
          </p:nvPr>
        </p:nvSpPr>
        <p:spPr>
          <a:xfrm>
            <a:off x="630936" y="2660904"/>
            <a:ext cx="4818888" cy="3547872"/>
          </a:xfrm>
        </p:spPr>
        <p:txBody>
          <a:bodyPr vert="horz" lIns="91440" tIns="45720" rIns="91440" bIns="45720" rtlCol="0" anchor="t">
            <a:normAutofit/>
          </a:bodyPr>
          <a:lstStyle/>
          <a:p>
            <a:pPr marL="857250" indent="-228600" algn="l">
              <a:buFont typeface="Arial" panose="020B0604020202020204" pitchFamily="34" charset="0"/>
              <a:buChar char="•"/>
            </a:pPr>
            <a:r>
              <a:rPr lang="en-US" sz="1700" dirty="0"/>
              <a:t>Development of Vocal Health Education (Vocal Health, 2020)</a:t>
            </a:r>
          </a:p>
          <a:p>
            <a:pPr marL="857250" indent="-228600" algn="l">
              <a:buFont typeface="Arial" panose="020B0604020202020204" pitchFamily="34" charset="0"/>
              <a:buChar char="•"/>
            </a:pPr>
            <a:r>
              <a:rPr lang="en-US" sz="1700" dirty="0"/>
              <a:t>Distinct lack of high-quality education and information around vocal health</a:t>
            </a:r>
          </a:p>
          <a:p>
            <a:pPr marL="857250" indent="-228600" algn="l">
              <a:buFont typeface="Arial" panose="020B0604020202020204" pitchFamily="34" charset="0"/>
              <a:buChar char="•"/>
            </a:pPr>
            <a:r>
              <a:rPr lang="en-US" sz="1700" dirty="0"/>
              <a:t>Bridging the gap on how to take care of the voice as well as injury prevention</a:t>
            </a:r>
          </a:p>
          <a:p>
            <a:pPr marL="857250" indent="-228600" algn="l">
              <a:buFont typeface="Arial" panose="020B0604020202020204" pitchFamily="34" charset="0"/>
              <a:buChar char="•"/>
            </a:pPr>
            <a:r>
              <a:rPr lang="en-US" sz="1700" dirty="0"/>
              <a:t>Holistic approach: biopsychosocial framework</a:t>
            </a:r>
          </a:p>
          <a:p>
            <a:pPr marL="857250" indent="-228600" algn="l">
              <a:buFont typeface="Arial" panose="020B0604020202020204" pitchFamily="34" charset="0"/>
              <a:buChar char="•"/>
            </a:pPr>
            <a:r>
              <a:rPr lang="en-US" sz="1700" dirty="0"/>
              <a:t>Engels (1977) biopsychosocial model</a:t>
            </a:r>
          </a:p>
          <a:p>
            <a:pPr marL="857250" indent="-228600" algn="l">
              <a:buFont typeface="Arial" panose="020B0604020202020204" pitchFamily="34" charset="0"/>
              <a:buChar char="•"/>
            </a:pPr>
            <a:r>
              <a:rPr lang="en-US" sz="1700" dirty="0"/>
              <a:t>Bronfrenner and Morris (2006) expansion</a:t>
            </a:r>
          </a:p>
        </p:txBody>
      </p:sp>
      <p:pic>
        <p:nvPicPr>
          <p:cNvPr id="5" name="Picture 4" descr="A rainbow colored silhouette of a person&#10;&#10;Description automatically generated">
            <a:extLst>
              <a:ext uri="{FF2B5EF4-FFF2-40B4-BE49-F238E27FC236}">
                <a16:creationId xmlns:a16="http://schemas.microsoft.com/office/drawing/2014/main" id="{EC567C2C-E78E-C8EF-BBCC-EA484968FEB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388228" y="640080"/>
            <a:ext cx="4880608" cy="5577840"/>
          </a:xfrm>
          <a:prstGeom prst="rect">
            <a:avLst/>
          </a:prstGeom>
        </p:spPr>
      </p:pic>
    </p:spTree>
    <p:extLst>
      <p:ext uri="{BB962C8B-B14F-4D97-AF65-F5344CB8AC3E}">
        <p14:creationId xmlns:p14="http://schemas.microsoft.com/office/powerpoint/2010/main" val="16536375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81D26F-54FE-8CC6-E273-A1D63B5AACD4}"/>
              </a:ext>
            </a:extLst>
          </p:cNvPr>
          <p:cNvSpPr>
            <a:spLocks noGrp="1"/>
          </p:cNvSpPr>
          <p:nvPr>
            <p:ph type="ctrTitle"/>
          </p:nvPr>
        </p:nvSpPr>
        <p:spPr>
          <a:xfrm>
            <a:off x="686834" y="1153572"/>
            <a:ext cx="3200400" cy="4461163"/>
          </a:xfrm>
        </p:spPr>
        <p:txBody>
          <a:bodyPr vert="horz" lIns="91440" tIns="45720" rIns="91440" bIns="45720" rtlCol="0" anchor="ctr">
            <a:normAutofit/>
          </a:bodyPr>
          <a:lstStyle/>
          <a:p>
            <a:pPr algn="l"/>
            <a:r>
              <a:rPr lang="en-US" sz="4400" kern="1200">
                <a:solidFill>
                  <a:srgbClr val="FFFFFF"/>
                </a:solidFill>
                <a:latin typeface="+mj-lt"/>
                <a:ea typeface="+mj-ea"/>
                <a:cs typeface="+mj-cs"/>
              </a:rPr>
              <a:t>Methods and methodology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Subtitle 2">
            <a:extLst>
              <a:ext uri="{FF2B5EF4-FFF2-40B4-BE49-F238E27FC236}">
                <a16:creationId xmlns:a16="http://schemas.microsoft.com/office/drawing/2014/main" id="{20D6D35C-F3ED-F403-A8B5-2DD5ED364E6B}"/>
              </a:ext>
            </a:extLst>
          </p:cNvPr>
          <p:cNvSpPr>
            <a:spLocks noGrp="1"/>
          </p:cNvSpPr>
          <p:nvPr>
            <p:ph type="subTitle" idx="1"/>
          </p:nvPr>
        </p:nvSpPr>
        <p:spPr>
          <a:xfrm>
            <a:off x="4447308" y="591344"/>
            <a:ext cx="6906491" cy="5585619"/>
          </a:xfrm>
        </p:spPr>
        <p:txBody>
          <a:bodyPr vert="horz" lIns="91440" tIns="45720" rIns="91440" bIns="45720" rtlCol="0" anchor="ctr">
            <a:normAutofit/>
          </a:bodyPr>
          <a:lstStyle/>
          <a:p>
            <a:pPr indent="-228600" algn="l">
              <a:buFont typeface="Arial" panose="020B0604020202020204" pitchFamily="34" charset="0"/>
              <a:buChar char="•"/>
            </a:pPr>
            <a:endParaRPr lang="en-US" dirty="0"/>
          </a:p>
          <a:p>
            <a:pPr marL="342900" indent="-228600" algn="l">
              <a:buFont typeface="Arial" panose="020B0604020202020204" pitchFamily="34" charset="0"/>
              <a:buChar char="•"/>
            </a:pPr>
            <a:r>
              <a:rPr lang="en-US" dirty="0"/>
              <a:t>Interpretivist and constructivist research paradigm (Denzin and Lincoln, 2018; Crotty, 1996; Shwant, 1994; Berger and Luckerman, 1966)</a:t>
            </a:r>
          </a:p>
          <a:p>
            <a:pPr marL="342900" indent="-228600" algn="l">
              <a:buFont typeface="Arial" panose="020B0604020202020204" pitchFamily="34" charset="0"/>
              <a:buChar char="•"/>
            </a:pPr>
            <a:r>
              <a:rPr lang="en-US" dirty="0"/>
              <a:t>Ontological and epistemological position</a:t>
            </a:r>
          </a:p>
          <a:p>
            <a:pPr marL="342900" indent="-228600" algn="l">
              <a:buFont typeface="Arial" panose="020B0604020202020204" pitchFamily="34" charset="0"/>
              <a:buChar char="•"/>
            </a:pPr>
            <a:endParaRPr lang="en-US" dirty="0"/>
          </a:p>
          <a:p>
            <a:pPr indent="-228600" algn="l">
              <a:buFont typeface="Arial" panose="020B0604020202020204" pitchFamily="34" charset="0"/>
              <a:buChar char="•"/>
            </a:pPr>
            <a:endParaRPr lang="en-US" dirty="0"/>
          </a:p>
        </p:txBody>
      </p:sp>
    </p:spTree>
    <p:extLst>
      <p:ext uri="{BB962C8B-B14F-4D97-AF65-F5344CB8AC3E}">
        <p14:creationId xmlns:p14="http://schemas.microsoft.com/office/powerpoint/2010/main" val="34807853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6CD22E-2269-419F-9E81-016EA035D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FDBDF8-F5BE-AA34-40F2-C1FC45304BDD}"/>
              </a:ext>
            </a:extLst>
          </p:cNvPr>
          <p:cNvSpPr>
            <a:spLocks noGrp="1"/>
          </p:cNvSpPr>
          <p:nvPr>
            <p:ph type="ctrTitle"/>
          </p:nvPr>
        </p:nvSpPr>
        <p:spPr>
          <a:xfrm>
            <a:off x="647132" y="1295231"/>
            <a:ext cx="5895178" cy="3807446"/>
          </a:xfrm>
        </p:spPr>
        <p:txBody>
          <a:bodyPr anchor="b">
            <a:normAutofit/>
          </a:bodyPr>
          <a:lstStyle/>
          <a:p>
            <a:pPr algn="l"/>
            <a:r>
              <a:rPr lang="en-US" sz="6600" dirty="0"/>
              <a:t>Methods and methodology</a:t>
            </a:r>
            <a:endParaRPr lang="en-US" sz="6600"/>
          </a:p>
        </p:txBody>
      </p:sp>
      <p:sp>
        <p:nvSpPr>
          <p:cNvPr id="10" name="Freeform: Shape 9">
            <a:extLst>
              <a:ext uri="{FF2B5EF4-FFF2-40B4-BE49-F238E27FC236}">
                <a16:creationId xmlns:a16="http://schemas.microsoft.com/office/drawing/2014/main" id="{AA607D34-E2A9-4595-9DB2-5472E077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7082" y="0"/>
            <a:ext cx="4884918" cy="6858000"/>
          </a:xfrm>
          <a:custGeom>
            <a:avLst/>
            <a:gdLst>
              <a:gd name="connsiteX0" fmla="*/ 1097203 w 4884918"/>
              <a:gd name="connsiteY0" fmla="*/ 0 h 6858000"/>
              <a:gd name="connsiteX1" fmla="*/ 1154155 w 4884918"/>
              <a:gd name="connsiteY1" fmla="*/ 0 h 6858000"/>
              <a:gd name="connsiteX2" fmla="*/ 972305 w 4884918"/>
              <a:gd name="connsiteY2" fmla="*/ 343212 h 6858000"/>
              <a:gd name="connsiteX3" fmla="*/ 780524 w 4884918"/>
              <a:gd name="connsiteY3" fmla="*/ 761067 h 6858000"/>
              <a:gd name="connsiteX4" fmla="*/ 737045 w 4884918"/>
              <a:gd name="connsiteY4" fmla="*/ 865164 h 6858000"/>
              <a:gd name="connsiteX5" fmla="*/ 762322 w 4884918"/>
              <a:gd name="connsiteY5" fmla="*/ 830676 h 6858000"/>
              <a:gd name="connsiteX6" fmla="*/ 1118805 w 4884918"/>
              <a:gd name="connsiteY6" fmla="*/ 160440 h 6858000"/>
              <a:gd name="connsiteX7" fmla="*/ 1221640 w 4884918"/>
              <a:gd name="connsiteY7" fmla="*/ 0 h 6858000"/>
              <a:gd name="connsiteX8" fmla="*/ 4884918 w 4884918"/>
              <a:gd name="connsiteY8" fmla="*/ 0 h 6858000"/>
              <a:gd name="connsiteX9" fmla="*/ 4884918 w 4884918"/>
              <a:gd name="connsiteY9" fmla="*/ 6857999 h 6858000"/>
              <a:gd name="connsiteX10" fmla="*/ 4884918 w 4884918"/>
              <a:gd name="connsiteY10" fmla="*/ 6858000 h 6858000"/>
              <a:gd name="connsiteX11" fmla="*/ 704817 w 4884918"/>
              <a:gd name="connsiteY11" fmla="*/ 6858000 h 6858000"/>
              <a:gd name="connsiteX12" fmla="*/ 618717 w 4884918"/>
              <a:gd name="connsiteY12" fmla="*/ 6672538 h 6858000"/>
              <a:gd name="connsiteX13" fmla="*/ 309324 w 4884918"/>
              <a:gd name="connsiteY13" fmla="*/ 5833618 h 6858000"/>
              <a:gd name="connsiteX14" fmla="*/ 209850 w 4884918"/>
              <a:gd name="connsiteY14" fmla="*/ 5484180 h 6858000"/>
              <a:gd name="connsiteX15" fmla="*/ 211619 w 4884918"/>
              <a:gd name="connsiteY15" fmla="*/ 5517653 h 6858000"/>
              <a:gd name="connsiteX16" fmla="*/ 361778 w 4884918"/>
              <a:gd name="connsiteY16" fmla="*/ 6145524 h 6858000"/>
              <a:gd name="connsiteX17" fmla="*/ 591356 w 4884918"/>
              <a:gd name="connsiteY17" fmla="*/ 6843306 h 6858000"/>
              <a:gd name="connsiteX18" fmla="*/ 597415 w 4884918"/>
              <a:gd name="connsiteY18" fmla="*/ 6858000 h 6858000"/>
              <a:gd name="connsiteX19" fmla="*/ 545224 w 4884918"/>
              <a:gd name="connsiteY19" fmla="*/ 6858000 h 6858000"/>
              <a:gd name="connsiteX20" fmla="*/ 533604 w 4884918"/>
              <a:gd name="connsiteY20" fmla="*/ 6830072 h 6858000"/>
              <a:gd name="connsiteX21" fmla="*/ 169657 w 4884918"/>
              <a:gd name="connsiteY21" fmla="*/ 5556577 h 6858000"/>
              <a:gd name="connsiteX22" fmla="*/ 12169 w 4884918"/>
              <a:gd name="connsiteY22" fmla="*/ 4362835 h 6858000"/>
              <a:gd name="connsiteX23" fmla="*/ 46168 w 4884918"/>
              <a:gd name="connsiteY23" fmla="*/ 3338487 h 6858000"/>
              <a:gd name="connsiteX24" fmla="*/ 490574 w 4884918"/>
              <a:gd name="connsiteY24" fmla="*/ 1381078 h 6858000"/>
              <a:gd name="connsiteX25" fmla="*/ 984701 w 4884918"/>
              <a:gd name="connsiteY25" fmla="*/ 20824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884918" h="6858000">
                <a:moveTo>
                  <a:pt x="1097203" y="0"/>
                </a:moveTo>
                <a:lnTo>
                  <a:pt x="1154155" y="0"/>
                </a:lnTo>
                <a:lnTo>
                  <a:pt x="972305" y="343212"/>
                </a:lnTo>
                <a:cubicBezTo>
                  <a:pt x="904739" y="480367"/>
                  <a:pt x="840941" y="619727"/>
                  <a:pt x="780524" y="761067"/>
                </a:cubicBezTo>
                <a:cubicBezTo>
                  <a:pt x="765737" y="795681"/>
                  <a:pt x="751579" y="830550"/>
                  <a:pt x="737045" y="865164"/>
                </a:cubicBezTo>
                <a:cubicBezTo>
                  <a:pt x="748306" y="856057"/>
                  <a:pt x="757014" y="844174"/>
                  <a:pt x="762322" y="830676"/>
                </a:cubicBezTo>
                <a:cubicBezTo>
                  <a:pt x="870201" y="600612"/>
                  <a:pt x="988539" y="376889"/>
                  <a:pt x="1118805" y="160440"/>
                </a:cubicBezTo>
                <a:lnTo>
                  <a:pt x="1221640" y="0"/>
                </a:lnTo>
                <a:lnTo>
                  <a:pt x="4884918" y="0"/>
                </a:lnTo>
                <a:lnTo>
                  <a:pt x="4884918" y="6857999"/>
                </a:lnTo>
                <a:lnTo>
                  <a:pt x="4884918" y="6858000"/>
                </a:lnTo>
                <a:lnTo>
                  <a:pt x="704817" y="6858000"/>
                </a:lnTo>
                <a:lnTo>
                  <a:pt x="618717" y="6672538"/>
                </a:lnTo>
                <a:cubicBezTo>
                  <a:pt x="501618" y="6400947"/>
                  <a:pt x="398622" y="6121213"/>
                  <a:pt x="309324" y="5833618"/>
                </a:cubicBezTo>
                <a:cubicBezTo>
                  <a:pt x="275071" y="5723183"/>
                  <a:pt x="246125" y="5611225"/>
                  <a:pt x="209850" y="5484180"/>
                </a:cubicBezTo>
                <a:cubicBezTo>
                  <a:pt x="209859" y="5495363"/>
                  <a:pt x="210448" y="5506534"/>
                  <a:pt x="211619" y="5517653"/>
                </a:cubicBezTo>
                <a:cubicBezTo>
                  <a:pt x="261166" y="5727113"/>
                  <a:pt x="303888" y="5938474"/>
                  <a:pt x="361778" y="6145524"/>
                </a:cubicBezTo>
                <a:cubicBezTo>
                  <a:pt x="428356" y="6383258"/>
                  <a:pt x="504422" y="6616111"/>
                  <a:pt x="591356" y="6843306"/>
                </a:cubicBezTo>
                <a:lnTo>
                  <a:pt x="597415" y="6858000"/>
                </a:lnTo>
                <a:lnTo>
                  <a:pt x="545224" y="6858000"/>
                </a:lnTo>
                <a:lnTo>
                  <a:pt x="533604" y="6830072"/>
                </a:lnTo>
                <a:cubicBezTo>
                  <a:pt x="376384" y="6416985"/>
                  <a:pt x="257344" y="5991917"/>
                  <a:pt x="169657" y="5556577"/>
                </a:cubicBezTo>
                <a:cubicBezTo>
                  <a:pt x="90154" y="5162256"/>
                  <a:pt x="43261" y="4763750"/>
                  <a:pt x="12169" y="4362835"/>
                </a:cubicBezTo>
                <a:cubicBezTo>
                  <a:pt x="-14122" y="4019865"/>
                  <a:pt x="4458" y="3679429"/>
                  <a:pt x="46168" y="3338487"/>
                </a:cubicBezTo>
                <a:cubicBezTo>
                  <a:pt x="125796" y="2672248"/>
                  <a:pt x="274744" y="2016203"/>
                  <a:pt x="490574" y="1381078"/>
                </a:cubicBezTo>
                <a:cubicBezTo>
                  <a:pt x="629230" y="976550"/>
                  <a:pt x="791584" y="584320"/>
                  <a:pt x="984701" y="208241"/>
                </a:cubicBezTo>
                <a:close/>
              </a:path>
            </a:pathLst>
          </a:custGeom>
          <a:solidFill>
            <a:schemeClr val="accent2"/>
          </a:solidFill>
          <a:ln w="6857" cap="flat">
            <a:noFill/>
            <a:prstDash val="solid"/>
            <a:miter/>
          </a:ln>
        </p:spPr>
        <p:txBody>
          <a:bodyPr wrap="square" rtlCol="0" anchor="ctr">
            <a:noAutofit/>
          </a:bodyPr>
          <a:lstStyle/>
          <a:p>
            <a:endParaRPr lang="en-US"/>
          </a:p>
        </p:txBody>
      </p:sp>
      <p:sp>
        <p:nvSpPr>
          <p:cNvPr id="3" name="Subtitle 2">
            <a:extLst>
              <a:ext uri="{FF2B5EF4-FFF2-40B4-BE49-F238E27FC236}">
                <a16:creationId xmlns:a16="http://schemas.microsoft.com/office/drawing/2014/main" id="{DD95DF05-6302-3984-7E80-51A2CC912C03}"/>
              </a:ext>
            </a:extLst>
          </p:cNvPr>
          <p:cNvSpPr>
            <a:spLocks noGrp="1"/>
          </p:cNvSpPr>
          <p:nvPr>
            <p:ph type="subTitle" idx="1"/>
          </p:nvPr>
        </p:nvSpPr>
        <p:spPr>
          <a:xfrm>
            <a:off x="8129872" y="1122363"/>
            <a:ext cx="3223928" cy="3980314"/>
          </a:xfrm>
        </p:spPr>
        <p:txBody>
          <a:bodyPr anchor="b">
            <a:normAutofit/>
          </a:bodyPr>
          <a:lstStyle/>
          <a:p>
            <a:pPr marL="342900" indent="-342900" algn="l">
              <a:buFont typeface="Arial" panose="020B0604020202020204" pitchFamily="34" charset="0"/>
              <a:buChar char="•"/>
            </a:pPr>
            <a:r>
              <a:rPr lang="en-GB" sz="2000" dirty="0">
                <a:solidFill>
                  <a:srgbClr val="FFFFFF"/>
                </a:solidFill>
              </a:rPr>
              <a:t>Qualitative, inductive methodology (</a:t>
            </a:r>
            <a:r>
              <a:rPr lang="en-GB" sz="2000" dirty="0" err="1">
                <a:solidFill>
                  <a:srgbClr val="FFFFFF"/>
                </a:solidFill>
              </a:rPr>
              <a:t>Denzim</a:t>
            </a:r>
            <a:r>
              <a:rPr lang="en-GB" sz="2000" dirty="0">
                <a:solidFill>
                  <a:srgbClr val="FFFFFF"/>
                </a:solidFill>
              </a:rPr>
              <a:t> and Lincoln, 2018; Creswell and </a:t>
            </a:r>
            <a:r>
              <a:rPr lang="en-GB" sz="2000" dirty="0" err="1">
                <a:solidFill>
                  <a:srgbClr val="FFFFFF"/>
                </a:solidFill>
              </a:rPr>
              <a:t>Poth</a:t>
            </a:r>
            <a:r>
              <a:rPr lang="en-GB" sz="2000" dirty="0">
                <a:solidFill>
                  <a:srgbClr val="FFFFFF"/>
                </a:solidFill>
              </a:rPr>
              <a:t>, 2018)</a:t>
            </a:r>
          </a:p>
          <a:p>
            <a:pPr marL="342900" indent="-342900" algn="l">
              <a:buFont typeface="Arial" panose="020B0604020202020204" pitchFamily="34" charset="0"/>
              <a:buChar char="•"/>
            </a:pPr>
            <a:r>
              <a:rPr lang="en-GB" sz="2000" dirty="0">
                <a:solidFill>
                  <a:srgbClr val="FFFFFF"/>
                </a:solidFill>
              </a:rPr>
              <a:t>Grounded-theory inspired (Thornburg and Charmaz, 2014, Bonner and Francis; 2006; Strauss and Corbin, 1998)</a:t>
            </a:r>
          </a:p>
          <a:p>
            <a:pPr marL="342900" indent="-342900" algn="l">
              <a:buFont typeface="Arial" panose="020B0604020202020204" pitchFamily="34" charset="0"/>
              <a:buChar char="•"/>
            </a:pPr>
            <a:r>
              <a:rPr lang="en-GB" sz="2000" dirty="0">
                <a:solidFill>
                  <a:srgbClr val="FFFFFF"/>
                </a:solidFill>
              </a:rPr>
              <a:t>Inductive approach (Glaser and Strauss, 1967; Charmaz, 2014)</a:t>
            </a:r>
          </a:p>
        </p:txBody>
      </p:sp>
      <p:sp>
        <p:nvSpPr>
          <p:cNvPr id="12" name="sketch line">
            <a:extLst>
              <a:ext uri="{FF2B5EF4-FFF2-40B4-BE49-F238E27FC236}">
                <a16:creationId xmlns:a16="http://schemas.microsoft.com/office/drawing/2014/main" id="{63DAB858-5A0C-4AFF-AAC6-705EDF8DB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180" y="5439978"/>
            <a:ext cx="5897880" cy="18288"/>
          </a:xfrm>
          <a:custGeom>
            <a:avLst/>
            <a:gdLst>
              <a:gd name="connsiteX0" fmla="*/ 0 w 5897880"/>
              <a:gd name="connsiteY0" fmla="*/ 0 h 18288"/>
              <a:gd name="connsiteX1" fmla="*/ 537362 w 5897880"/>
              <a:gd name="connsiteY1" fmla="*/ 0 h 18288"/>
              <a:gd name="connsiteX2" fmla="*/ 1133704 w 5897880"/>
              <a:gd name="connsiteY2" fmla="*/ 0 h 18288"/>
              <a:gd name="connsiteX3" fmla="*/ 1671066 w 5897880"/>
              <a:gd name="connsiteY3" fmla="*/ 0 h 18288"/>
              <a:gd name="connsiteX4" fmla="*/ 2385365 w 5897880"/>
              <a:gd name="connsiteY4" fmla="*/ 0 h 18288"/>
              <a:gd name="connsiteX5" fmla="*/ 3040685 w 5897880"/>
              <a:gd name="connsiteY5" fmla="*/ 0 h 18288"/>
              <a:gd name="connsiteX6" fmla="*/ 3696005 w 5897880"/>
              <a:gd name="connsiteY6" fmla="*/ 0 h 18288"/>
              <a:gd name="connsiteX7" fmla="*/ 4469282 w 5897880"/>
              <a:gd name="connsiteY7" fmla="*/ 0 h 18288"/>
              <a:gd name="connsiteX8" fmla="*/ 5183581 w 5897880"/>
              <a:gd name="connsiteY8" fmla="*/ 0 h 18288"/>
              <a:gd name="connsiteX9" fmla="*/ 5897880 w 5897880"/>
              <a:gd name="connsiteY9" fmla="*/ 0 h 18288"/>
              <a:gd name="connsiteX10" fmla="*/ 5897880 w 5897880"/>
              <a:gd name="connsiteY10" fmla="*/ 18288 h 18288"/>
              <a:gd name="connsiteX11" fmla="*/ 5419496 w 5897880"/>
              <a:gd name="connsiteY11" fmla="*/ 18288 h 18288"/>
              <a:gd name="connsiteX12" fmla="*/ 4882134 w 5897880"/>
              <a:gd name="connsiteY12" fmla="*/ 18288 h 18288"/>
              <a:gd name="connsiteX13" fmla="*/ 4167835 w 5897880"/>
              <a:gd name="connsiteY13" fmla="*/ 18288 h 18288"/>
              <a:gd name="connsiteX14" fmla="*/ 3394558 w 5897880"/>
              <a:gd name="connsiteY14" fmla="*/ 18288 h 18288"/>
              <a:gd name="connsiteX15" fmla="*/ 2798216 w 5897880"/>
              <a:gd name="connsiteY15" fmla="*/ 18288 h 18288"/>
              <a:gd name="connsiteX16" fmla="*/ 2024939 w 5897880"/>
              <a:gd name="connsiteY16" fmla="*/ 18288 h 18288"/>
              <a:gd name="connsiteX17" fmla="*/ 1487576 w 5897880"/>
              <a:gd name="connsiteY17" fmla="*/ 18288 h 18288"/>
              <a:gd name="connsiteX18" fmla="*/ 1009193 w 5897880"/>
              <a:gd name="connsiteY18" fmla="*/ 18288 h 18288"/>
              <a:gd name="connsiteX19" fmla="*/ 0 w 5897880"/>
              <a:gd name="connsiteY19" fmla="*/ 18288 h 18288"/>
              <a:gd name="connsiteX20" fmla="*/ 0 w 5897880"/>
              <a:gd name="connsiteY2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897880" h="18288" fill="none" extrusionOk="0">
                <a:moveTo>
                  <a:pt x="0" y="0"/>
                </a:moveTo>
                <a:cubicBezTo>
                  <a:pt x="232564" y="21549"/>
                  <a:pt x="389747" y="7320"/>
                  <a:pt x="537362" y="0"/>
                </a:cubicBezTo>
                <a:cubicBezTo>
                  <a:pt x="684977" y="-7320"/>
                  <a:pt x="894159" y="-7726"/>
                  <a:pt x="1133704" y="0"/>
                </a:cubicBezTo>
                <a:cubicBezTo>
                  <a:pt x="1373249" y="7726"/>
                  <a:pt x="1440352" y="-304"/>
                  <a:pt x="1671066" y="0"/>
                </a:cubicBezTo>
                <a:cubicBezTo>
                  <a:pt x="1901780" y="304"/>
                  <a:pt x="2091497" y="765"/>
                  <a:pt x="2385365" y="0"/>
                </a:cubicBezTo>
                <a:cubicBezTo>
                  <a:pt x="2679233" y="-765"/>
                  <a:pt x="2762926" y="2802"/>
                  <a:pt x="3040685" y="0"/>
                </a:cubicBezTo>
                <a:cubicBezTo>
                  <a:pt x="3318444" y="-2802"/>
                  <a:pt x="3409726" y="9093"/>
                  <a:pt x="3696005" y="0"/>
                </a:cubicBezTo>
                <a:cubicBezTo>
                  <a:pt x="3982284" y="-9093"/>
                  <a:pt x="4087272" y="27119"/>
                  <a:pt x="4469282" y="0"/>
                </a:cubicBezTo>
                <a:cubicBezTo>
                  <a:pt x="4851292" y="-27119"/>
                  <a:pt x="4924835" y="26473"/>
                  <a:pt x="5183581" y="0"/>
                </a:cubicBezTo>
                <a:cubicBezTo>
                  <a:pt x="5442327" y="-26473"/>
                  <a:pt x="5598463" y="7328"/>
                  <a:pt x="5897880" y="0"/>
                </a:cubicBezTo>
                <a:cubicBezTo>
                  <a:pt x="5898259" y="7355"/>
                  <a:pt x="5898164" y="10249"/>
                  <a:pt x="5897880" y="18288"/>
                </a:cubicBezTo>
                <a:cubicBezTo>
                  <a:pt x="5682742" y="31268"/>
                  <a:pt x="5520014" y="14700"/>
                  <a:pt x="5419496" y="18288"/>
                </a:cubicBezTo>
                <a:cubicBezTo>
                  <a:pt x="5318978" y="21876"/>
                  <a:pt x="5012864" y="-2446"/>
                  <a:pt x="4882134" y="18288"/>
                </a:cubicBezTo>
                <a:cubicBezTo>
                  <a:pt x="4751404" y="39022"/>
                  <a:pt x="4313676" y="-3937"/>
                  <a:pt x="4167835" y="18288"/>
                </a:cubicBezTo>
                <a:cubicBezTo>
                  <a:pt x="4021994" y="40513"/>
                  <a:pt x="3715729" y="50049"/>
                  <a:pt x="3394558" y="18288"/>
                </a:cubicBezTo>
                <a:cubicBezTo>
                  <a:pt x="3073387" y="-13473"/>
                  <a:pt x="3093227" y="29828"/>
                  <a:pt x="2798216" y="18288"/>
                </a:cubicBezTo>
                <a:cubicBezTo>
                  <a:pt x="2503205" y="6748"/>
                  <a:pt x="2297615" y="22459"/>
                  <a:pt x="2024939" y="18288"/>
                </a:cubicBezTo>
                <a:cubicBezTo>
                  <a:pt x="1752263" y="14117"/>
                  <a:pt x="1629814" y="-5485"/>
                  <a:pt x="1487576" y="18288"/>
                </a:cubicBezTo>
                <a:cubicBezTo>
                  <a:pt x="1345338" y="42061"/>
                  <a:pt x="1238885" y="15810"/>
                  <a:pt x="1009193" y="18288"/>
                </a:cubicBezTo>
                <a:cubicBezTo>
                  <a:pt x="779501" y="20766"/>
                  <a:pt x="441829" y="-24679"/>
                  <a:pt x="0" y="18288"/>
                </a:cubicBezTo>
                <a:cubicBezTo>
                  <a:pt x="-384" y="12702"/>
                  <a:pt x="-513" y="4636"/>
                  <a:pt x="0" y="0"/>
                </a:cubicBezTo>
                <a:close/>
              </a:path>
              <a:path w="5897880" h="18288" stroke="0" extrusionOk="0">
                <a:moveTo>
                  <a:pt x="0" y="0"/>
                </a:moveTo>
                <a:cubicBezTo>
                  <a:pt x="196299" y="-26676"/>
                  <a:pt x="463834" y="6738"/>
                  <a:pt x="596341" y="0"/>
                </a:cubicBezTo>
                <a:cubicBezTo>
                  <a:pt x="728848" y="-6738"/>
                  <a:pt x="857267" y="1845"/>
                  <a:pt x="1074725" y="0"/>
                </a:cubicBezTo>
                <a:cubicBezTo>
                  <a:pt x="1292183" y="-1845"/>
                  <a:pt x="1545672" y="3744"/>
                  <a:pt x="1848002" y="0"/>
                </a:cubicBezTo>
                <a:cubicBezTo>
                  <a:pt x="2150332" y="-3744"/>
                  <a:pt x="2306688" y="-14526"/>
                  <a:pt x="2444344" y="0"/>
                </a:cubicBezTo>
                <a:cubicBezTo>
                  <a:pt x="2582000" y="14526"/>
                  <a:pt x="2761095" y="-11862"/>
                  <a:pt x="3040685" y="0"/>
                </a:cubicBezTo>
                <a:cubicBezTo>
                  <a:pt x="3320275" y="11862"/>
                  <a:pt x="3622320" y="-32867"/>
                  <a:pt x="3813962" y="0"/>
                </a:cubicBezTo>
                <a:cubicBezTo>
                  <a:pt x="4005604" y="32867"/>
                  <a:pt x="4117810" y="-10778"/>
                  <a:pt x="4351325" y="0"/>
                </a:cubicBezTo>
                <a:cubicBezTo>
                  <a:pt x="4584840" y="10778"/>
                  <a:pt x="4963783" y="-32384"/>
                  <a:pt x="5124602" y="0"/>
                </a:cubicBezTo>
                <a:cubicBezTo>
                  <a:pt x="5285421" y="32384"/>
                  <a:pt x="5705238" y="-29538"/>
                  <a:pt x="5897880" y="0"/>
                </a:cubicBezTo>
                <a:cubicBezTo>
                  <a:pt x="5898220" y="5688"/>
                  <a:pt x="5897711" y="13142"/>
                  <a:pt x="5897880" y="18288"/>
                </a:cubicBezTo>
                <a:cubicBezTo>
                  <a:pt x="5630425" y="-1425"/>
                  <a:pt x="5532865" y="12244"/>
                  <a:pt x="5242560" y="18288"/>
                </a:cubicBezTo>
                <a:cubicBezTo>
                  <a:pt x="4952255" y="24332"/>
                  <a:pt x="4783060" y="5748"/>
                  <a:pt x="4646219" y="18288"/>
                </a:cubicBezTo>
                <a:cubicBezTo>
                  <a:pt x="4509378" y="30828"/>
                  <a:pt x="4163771" y="-13995"/>
                  <a:pt x="3872941" y="18288"/>
                </a:cubicBezTo>
                <a:cubicBezTo>
                  <a:pt x="3582111" y="50571"/>
                  <a:pt x="3362704" y="-1402"/>
                  <a:pt x="3099664" y="18288"/>
                </a:cubicBezTo>
                <a:cubicBezTo>
                  <a:pt x="2836624" y="37978"/>
                  <a:pt x="2747441" y="19657"/>
                  <a:pt x="2562301" y="18288"/>
                </a:cubicBezTo>
                <a:cubicBezTo>
                  <a:pt x="2377161" y="16919"/>
                  <a:pt x="2104946" y="21735"/>
                  <a:pt x="1906981" y="18288"/>
                </a:cubicBezTo>
                <a:cubicBezTo>
                  <a:pt x="1709016" y="14841"/>
                  <a:pt x="1304654" y="-2323"/>
                  <a:pt x="1133704" y="18288"/>
                </a:cubicBezTo>
                <a:cubicBezTo>
                  <a:pt x="962754" y="38899"/>
                  <a:pt x="457048" y="2985"/>
                  <a:pt x="0" y="18288"/>
                </a:cubicBezTo>
                <a:cubicBezTo>
                  <a:pt x="-478" y="10520"/>
                  <a:pt x="210" y="5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sketch line 2">
            <a:extLst>
              <a:ext uri="{FF2B5EF4-FFF2-40B4-BE49-F238E27FC236}">
                <a16:creationId xmlns:a16="http://schemas.microsoft.com/office/drawing/2014/main" id="{8FFD9892-EDE5-4886-A313-66099DA8C8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0653" y="5626353"/>
            <a:ext cx="3479619" cy="18288"/>
          </a:xfrm>
          <a:custGeom>
            <a:avLst/>
            <a:gdLst>
              <a:gd name="connsiteX0" fmla="*/ 0 w 3479619"/>
              <a:gd name="connsiteY0" fmla="*/ 0 h 18288"/>
              <a:gd name="connsiteX1" fmla="*/ 661128 w 3479619"/>
              <a:gd name="connsiteY1" fmla="*/ 0 h 18288"/>
              <a:gd name="connsiteX2" fmla="*/ 1357051 w 3479619"/>
              <a:gd name="connsiteY2" fmla="*/ 0 h 18288"/>
              <a:gd name="connsiteX3" fmla="*/ 2087771 w 3479619"/>
              <a:gd name="connsiteY3" fmla="*/ 0 h 18288"/>
              <a:gd name="connsiteX4" fmla="*/ 2818491 w 3479619"/>
              <a:gd name="connsiteY4" fmla="*/ 0 h 18288"/>
              <a:gd name="connsiteX5" fmla="*/ 3479619 w 3479619"/>
              <a:gd name="connsiteY5" fmla="*/ 0 h 18288"/>
              <a:gd name="connsiteX6" fmla="*/ 3479619 w 3479619"/>
              <a:gd name="connsiteY6" fmla="*/ 18288 h 18288"/>
              <a:gd name="connsiteX7" fmla="*/ 2714103 w 3479619"/>
              <a:gd name="connsiteY7" fmla="*/ 18288 h 18288"/>
              <a:gd name="connsiteX8" fmla="*/ 1948587 w 3479619"/>
              <a:gd name="connsiteY8" fmla="*/ 18288 h 18288"/>
              <a:gd name="connsiteX9" fmla="*/ 1252663 w 3479619"/>
              <a:gd name="connsiteY9" fmla="*/ 18288 h 18288"/>
              <a:gd name="connsiteX10" fmla="*/ 0 w 3479619"/>
              <a:gd name="connsiteY10" fmla="*/ 18288 h 18288"/>
              <a:gd name="connsiteX11" fmla="*/ 0 w 3479619"/>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9619" h="18288" fill="none" extrusionOk="0">
                <a:moveTo>
                  <a:pt x="0" y="0"/>
                </a:moveTo>
                <a:cubicBezTo>
                  <a:pt x="178395" y="-3637"/>
                  <a:pt x="368619" y="-28254"/>
                  <a:pt x="661128" y="0"/>
                </a:cubicBezTo>
                <a:cubicBezTo>
                  <a:pt x="953637" y="28254"/>
                  <a:pt x="1022982" y="-4416"/>
                  <a:pt x="1357051" y="0"/>
                </a:cubicBezTo>
                <a:cubicBezTo>
                  <a:pt x="1691120" y="4416"/>
                  <a:pt x="1729558" y="27777"/>
                  <a:pt x="2087771" y="0"/>
                </a:cubicBezTo>
                <a:cubicBezTo>
                  <a:pt x="2445984" y="-27777"/>
                  <a:pt x="2592094" y="4429"/>
                  <a:pt x="2818491" y="0"/>
                </a:cubicBezTo>
                <a:cubicBezTo>
                  <a:pt x="3044888" y="-4429"/>
                  <a:pt x="3204567" y="26471"/>
                  <a:pt x="3479619" y="0"/>
                </a:cubicBezTo>
                <a:cubicBezTo>
                  <a:pt x="3478910" y="8157"/>
                  <a:pt x="3479206" y="12125"/>
                  <a:pt x="3479619" y="18288"/>
                </a:cubicBezTo>
                <a:cubicBezTo>
                  <a:pt x="3315855" y="-2963"/>
                  <a:pt x="3094885" y="26965"/>
                  <a:pt x="2714103" y="18288"/>
                </a:cubicBezTo>
                <a:cubicBezTo>
                  <a:pt x="2333321" y="9611"/>
                  <a:pt x="2260528" y="-15335"/>
                  <a:pt x="1948587" y="18288"/>
                </a:cubicBezTo>
                <a:cubicBezTo>
                  <a:pt x="1636646" y="51911"/>
                  <a:pt x="1489816" y="46369"/>
                  <a:pt x="1252663" y="18288"/>
                </a:cubicBezTo>
                <a:cubicBezTo>
                  <a:pt x="1015510" y="-9793"/>
                  <a:pt x="519812" y="-12177"/>
                  <a:pt x="0" y="18288"/>
                </a:cubicBezTo>
                <a:cubicBezTo>
                  <a:pt x="-46" y="12483"/>
                  <a:pt x="-203" y="6491"/>
                  <a:pt x="0" y="0"/>
                </a:cubicBezTo>
                <a:close/>
              </a:path>
              <a:path w="3479619" h="18288" stroke="0" extrusionOk="0">
                <a:moveTo>
                  <a:pt x="0" y="0"/>
                </a:moveTo>
                <a:cubicBezTo>
                  <a:pt x="326045" y="25020"/>
                  <a:pt x="425411" y="-17676"/>
                  <a:pt x="661128" y="0"/>
                </a:cubicBezTo>
                <a:cubicBezTo>
                  <a:pt x="896845" y="17676"/>
                  <a:pt x="1124825" y="1478"/>
                  <a:pt x="1252663" y="0"/>
                </a:cubicBezTo>
                <a:cubicBezTo>
                  <a:pt x="1380502" y="-1478"/>
                  <a:pt x="1694914" y="11788"/>
                  <a:pt x="2018179" y="0"/>
                </a:cubicBezTo>
                <a:cubicBezTo>
                  <a:pt x="2341444" y="-11788"/>
                  <a:pt x="2451167" y="12596"/>
                  <a:pt x="2679307" y="0"/>
                </a:cubicBezTo>
                <a:cubicBezTo>
                  <a:pt x="2907447" y="-12596"/>
                  <a:pt x="3094555" y="23821"/>
                  <a:pt x="3479619" y="0"/>
                </a:cubicBezTo>
                <a:cubicBezTo>
                  <a:pt x="3479355" y="4493"/>
                  <a:pt x="3480003" y="9472"/>
                  <a:pt x="3479619" y="18288"/>
                </a:cubicBezTo>
                <a:cubicBezTo>
                  <a:pt x="3311729" y="36782"/>
                  <a:pt x="3015946" y="7938"/>
                  <a:pt x="2783695" y="18288"/>
                </a:cubicBezTo>
                <a:cubicBezTo>
                  <a:pt x="2551444" y="28638"/>
                  <a:pt x="2398767" y="-13940"/>
                  <a:pt x="2018179" y="18288"/>
                </a:cubicBezTo>
                <a:cubicBezTo>
                  <a:pt x="1637591" y="50516"/>
                  <a:pt x="1634873" y="-6356"/>
                  <a:pt x="1426644" y="18288"/>
                </a:cubicBezTo>
                <a:cubicBezTo>
                  <a:pt x="1218415" y="42932"/>
                  <a:pt x="1006973" y="4094"/>
                  <a:pt x="730720" y="18288"/>
                </a:cubicBezTo>
                <a:cubicBezTo>
                  <a:pt x="454467" y="32482"/>
                  <a:pt x="291313" y="3910"/>
                  <a:pt x="0" y="18288"/>
                </a:cubicBezTo>
                <a:cubicBezTo>
                  <a:pt x="843" y="9577"/>
                  <a:pt x="371" y="6900"/>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969445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CC81228-CEA3-402B-B8E5-688F5BFA7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BC0916B8-FF7A-4ECB-9FD7-C7668658D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011959" flipH="1">
            <a:off x="548353" y="314719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006A5D6-0EF8-AD85-58A2-89D8D244F30C}"/>
              </a:ext>
            </a:extLst>
          </p:cNvPr>
          <p:cNvSpPr>
            <a:spLocks noGrp="1"/>
          </p:cNvSpPr>
          <p:nvPr>
            <p:ph type="ctrTitle"/>
          </p:nvPr>
        </p:nvSpPr>
        <p:spPr>
          <a:xfrm>
            <a:off x="874815" y="2322864"/>
            <a:ext cx="5491090" cy="2387600"/>
          </a:xfrm>
        </p:spPr>
        <p:txBody>
          <a:bodyPr anchor="b">
            <a:normAutofit/>
          </a:bodyPr>
          <a:lstStyle/>
          <a:p>
            <a:pPr algn="l"/>
            <a:r>
              <a:rPr lang="en-US"/>
              <a:t>Methods and methodology</a:t>
            </a:r>
          </a:p>
        </p:txBody>
      </p:sp>
      <p:sp>
        <p:nvSpPr>
          <p:cNvPr id="3" name="Subtitle 2">
            <a:extLst>
              <a:ext uri="{FF2B5EF4-FFF2-40B4-BE49-F238E27FC236}">
                <a16:creationId xmlns:a16="http://schemas.microsoft.com/office/drawing/2014/main" id="{B51BE8E2-3BCC-59A3-9A48-F4E973AF1DB5}"/>
              </a:ext>
            </a:extLst>
          </p:cNvPr>
          <p:cNvSpPr>
            <a:spLocks noGrp="1"/>
          </p:cNvSpPr>
          <p:nvPr>
            <p:ph type="subTitle" idx="1"/>
          </p:nvPr>
        </p:nvSpPr>
        <p:spPr>
          <a:xfrm>
            <a:off x="870148" y="4802538"/>
            <a:ext cx="5491090" cy="1411993"/>
          </a:xfrm>
        </p:spPr>
        <p:txBody>
          <a:bodyPr anchor="t">
            <a:normAutofit/>
          </a:bodyPr>
          <a:lstStyle/>
          <a:p>
            <a:pPr algn="l"/>
            <a:r>
              <a:rPr lang="en-US" dirty="0"/>
              <a:t>Participants and Setting</a:t>
            </a:r>
          </a:p>
          <a:p>
            <a:pPr algn="l"/>
            <a:r>
              <a:rPr lang="en-US" sz="1400" dirty="0"/>
              <a:t>(Winter and Wieringa, 2009; White and Drew, 2011)</a:t>
            </a:r>
          </a:p>
        </p:txBody>
      </p:sp>
      <p:sp>
        <p:nvSpPr>
          <p:cNvPr id="13" name="Rectangle 12">
            <a:extLst>
              <a:ext uri="{FF2B5EF4-FFF2-40B4-BE49-F238E27FC236}">
                <a16:creationId xmlns:a16="http://schemas.microsoft.com/office/drawing/2014/main" id="{9DC011D4-C95F-4B2E-9A3C-A46DCDE956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38584" y="447363"/>
            <a:ext cx="734141" cy="734141"/>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4" name="Chart 3">
            <a:extLst>
              <a:ext uri="{FF2B5EF4-FFF2-40B4-BE49-F238E27FC236}">
                <a16:creationId xmlns:a16="http://schemas.microsoft.com/office/drawing/2014/main" id="{49E037F4-158D-E051-F771-7C707CFFD868}"/>
              </a:ext>
            </a:extLst>
          </p:cNvPr>
          <p:cNvGraphicFramePr/>
          <p:nvPr>
            <p:extLst>
              <p:ext uri="{D42A27DB-BD31-4B8C-83A1-F6EECF244321}">
                <p14:modId xmlns:p14="http://schemas.microsoft.com/office/powerpoint/2010/main" val="3721366889"/>
              </p:ext>
            </p:extLst>
          </p:nvPr>
        </p:nvGraphicFramePr>
        <p:xfrm>
          <a:off x="6417733" y="654567"/>
          <a:ext cx="5169282" cy="5559964"/>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9444686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person signing a document&#10;&#10;Description automatically generated">
            <a:extLst>
              <a:ext uri="{FF2B5EF4-FFF2-40B4-BE49-F238E27FC236}">
                <a16:creationId xmlns:a16="http://schemas.microsoft.com/office/drawing/2014/main" id="{1A79E514-7D86-3F16-7F6A-9B32E81CE93A}"/>
              </a:ext>
            </a:extLst>
          </p:cNvPr>
          <p:cNvPicPr>
            <a:picLocks noChangeAspect="1"/>
          </p:cNvPicPr>
          <p:nvPr/>
        </p:nvPicPr>
        <p:blipFill>
          <a:blip r:embed="rId3">
            <a:extLst>
              <a:ext uri="{837473B0-CC2E-450A-ABE3-18F120FF3D39}">
                <a1611:picAttrSrcUrl xmlns:a1611="http://schemas.microsoft.com/office/drawing/2016/11/main" r:id="rId4"/>
              </a:ext>
            </a:extLst>
          </a:blip>
          <a:srcRect l="47226" r="12241" b="1"/>
          <a:stretch>
            <a:fillRect/>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3"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B0EEF58-23E9-BBB2-FBC3-E5F99F902685}"/>
              </a:ext>
            </a:extLst>
          </p:cNvPr>
          <p:cNvSpPr>
            <a:spLocks noGrp="1"/>
          </p:cNvSpPr>
          <p:nvPr>
            <p:ph type="ctrTitle"/>
          </p:nvPr>
        </p:nvSpPr>
        <p:spPr>
          <a:xfrm>
            <a:off x="5827048" y="407987"/>
            <a:ext cx="5721484" cy="1325563"/>
          </a:xfrm>
        </p:spPr>
        <p:txBody>
          <a:bodyPr vert="horz" lIns="91440" tIns="45720" rIns="91440" bIns="45720" rtlCol="0" anchor="ctr">
            <a:normAutofit/>
          </a:bodyPr>
          <a:lstStyle/>
          <a:p>
            <a:pPr algn="l"/>
            <a:r>
              <a:rPr lang="en-US" sz="4400"/>
              <a:t>Methods and methodology</a:t>
            </a:r>
          </a:p>
        </p:txBody>
      </p:sp>
      <p:sp>
        <p:nvSpPr>
          <p:cNvPr id="3" name="Subtitle 2">
            <a:extLst>
              <a:ext uri="{FF2B5EF4-FFF2-40B4-BE49-F238E27FC236}">
                <a16:creationId xmlns:a16="http://schemas.microsoft.com/office/drawing/2014/main" id="{5DCD9396-53C3-AE83-575B-83F5B1E70E67}"/>
              </a:ext>
            </a:extLst>
          </p:cNvPr>
          <p:cNvSpPr>
            <a:spLocks noGrp="1"/>
          </p:cNvSpPr>
          <p:nvPr>
            <p:ph type="subTitle" idx="1"/>
          </p:nvPr>
        </p:nvSpPr>
        <p:spPr>
          <a:xfrm>
            <a:off x="5827048" y="1868487"/>
            <a:ext cx="5721484" cy="4351338"/>
          </a:xfrm>
        </p:spPr>
        <p:txBody>
          <a:bodyPr vert="horz" lIns="91440" tIns="45720" rIns="91440" bIns="45720" rtlCol="0">
            <a:normAutofit/>
          </a:bodyPr>
          <a:lstStyle/>
          <a:p>
            <a:pPr algn="l"/>
            <a:r>
              <a:rPr lang="en-US" sz="2200" dirty="0"/>
              <a:t>Data collection tools: mixed methodology</a:t>
            </a:r>
          </a:p>
          <a:p>
            <a:pPr marL="342900" indent="-228600" algn="l">
              <a:buFont typeface="Arial" panose="020B0604020202020204" pitchFamily="34" charset="0"/>
              <a:buChar char="•"/>
            </a:pPr>
            <a:r>
              <a:rPr lang="en-US" sz="2200" dirty="0"/>
              <a:t>Questionnaire</a:t>
            </a:r>
          </a:p>
          <a:p>
            <a:pPr marL="342900" indent="-228600" algn="l">
              <a:buFont typeface="Arial" panose="020B0604020202020204" pitchFamily="34" charset="0"/>
              <a:buChar char="•"/>
            </a:pPr>
            <a:r>
              <a:rPr lang="en-US" sz="2200" dirty="0"/>
              <a:t>Semi-Structured Interviews</a:t>
            </a:r>
          </a:p>
          <a:p>
            <a:pPr marL="342900" indent="-228600" algn="l">
              <a:buFont typeface="Arial" panose="020B0604020202020204" pitchFamily="34" charset="0"/>
              <a:buChar char="•"/>
            </a:pPr>
            <a:r>
              <a:rPr lang="en-US" sz="1400" dirty="0"/>
              <a:t>Bryman, 2016; Robson, 2011; Creswell and Poth, 2018, Braun and Clarke, 2019; Nowell et al, 2017)</a:t>
            </a:r>
          </a:p>
          <a:p>
            <a:pPr indent="-228600" algn="l">
              <a:buFont typeface="Arial" panose="020B0604020202020204" pitchFamily="34" charset="0"/>
              <a:buChar char="•"/>
            </a:pPr>
            <a:endParaRPr lang="en-US" sz="2200" dirty="0"/>
          </a:p>
          <a:p>
            <a:pPr algn="l"/>
            <a:r>
              <a:rPr lang="en-US" sz="2200" dirty="0"/>
              <a:t>Ethical Considerations</a:t>
            </a:r>
          </a:p>
          <a:p>
            <a:pPr indent="-228600" algn="l">
              <a:buFont typeface="Arial" panose="020B0604020202020204" pitchFamily="34" charset="0"/>
              <a:buChar char="•"/>
            </a:pPr>
            <a:r>
              <a:rPr lang="en-US" sz="2200" dirty="0"/>
              <a:t>Insider researcher position – strengths &amp; ethical challenges</a:t>
            </a:r>
          </a:p>
          <a:p>
            <a:pPr marL="342900" indent="-228600" algn="l">
              <a:buFont typeface="Arial" panose="020B0604020202020204" pitchFamily="34" charset="0"/>
              <a:buChar char="•"/>
            </a:pPr>
            <a:r>
              <a:rPr lang="en-US" sz="1400" dirty="0"/>
              <a:t>BERA, 2-18; Berger, 2015; Finlay, 2002.</a:t>
            </a:r>
          </a:p>
        </p:txBody>
      </p:sp>
      <p:sp>
        <p:nvSpPr>
          <p:cNvPr id="6" name="TextBox 5">
            <a:extLst>
              <a:ext uri="{FF2B5EF4-FFF2-40B4-BE49-F238E27FC236}">
                <a16:creationId xmlns:a16="http://schemas.microsoft.com/office/drawing/2014/main" id="{29F5C563-288E-E5B5-11E2-154144DE2640}"/>
              </a:ext>
            </a:extLst>
          </p:cNvPr>
          <p:cNvSpPr txBox="1"/>
          <p:nvPr/>
        </p:nvSpPr>
        <p:spPr>
          <a:xfrm>
            <a:off x="9751908" y="6657945"/>
            <a:ext cx="2440092"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4" tooltip="https://www.enago.com/academy/tips-for-designing-an-effective-research-questionnaire-survey/">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US" sz="700" dirty="0">
              <a:solidFill>
                <a:srgbClr val="FFFFFF"/>
              </a:solidFill>
            </a:endParaRPr>
          </a:p>
        </p:txBody>
      </p:sp>
    </p:spTree>
    <p:extLst>
      <p:ext uri="{BB962C8B-B14F-4D97-AF65-F5344CB8AC3E}">
        <p14:creationId xmlns:p14="http://schemas.microsoft.com/office/powerpoint/2010/main" val="41500213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4718516-E005-BA08-0FCE-F1B17862C34A}"/>
              </a:ext>
            </a:extLst>
          </p:cNvPr>
          <p:cNvSpPr>
            <a:spLocks noGrp="1"/>
          </p:cNvSpPr>
          <p:nvPr>
            <p:ph type="ctrTitle"/>
          </p:nvPr>
        </p:nvSpPr>
        <p:spPr>
          <a:xfrm>
            <a:off x="4038600" y="1939159"/>
            <a:ext cx="7644627" cy="2751086"/>
          </a:xfrm>
        </p:spPr>
        <p:txBody>
          <a:bodyPr>
            <a:normAutofit/>
          </a:bodyPr>
          <a:lstStyle/>
          <a:p>
            <a:pPr algn="r"/>
            <a:r>
              <a:rPr lang="en-US" dirty="0"/>
              <a:t>Method and methodology</a:t>
            </a:r>
            <a:endParaRPr lang="en-US"/>
          </a:p>
        </p:txBody>
      </p:sp>
      <p:sp>
        <p:nvSpPr>
          <p:cNvPr id="3" name="Subtitle 2">
            <a:extLst>
              <a:ext uri="{FF2B5EF4-FFF2-40B4-BE49-F238E27FC236}">
                <a16:creationId xmlns:a16="http://schemas.microsoft.com/office/drawing/2014/main" id="{B0EB3E36-7895-2B7A-6515-7F57B03C626C}"/>
              </a:ext>
            </a:extLst>
          </p:cNvPr>
          <p:cNvSpPr>
            <a:spLocks noGrp="1"/>
          </p:cNvSpPr>
          <p:nvPr>
            <p:ph type="subTitle" idx="1"/>
          </p:nvPr>
        </p:nvSpPr>
        <p:spPr>
          <a:xfrm>
            <a:off x="4038600" y="4782320"/>
            <a:ext cx="7644627" cy="1329443"/>
          </a:xfrm>
        </p:spPr>
        <p:txBody>
          <a:bodyPr>
            <a:normAutofit/>
          </a:bodyPr>
          <a:lstStyle/>
          <a:p>
            <a:pPr algn="r"/>
            <a:r>
              <a:rPr lang="en-GB" sz="2200" dirty="0"/>
              <a:t>Thematic analysis (Braun and Clarke, 2019; 2006)</a:t>
            </a:r>
            <a:endParaRPr lang="en-US" sz="2200" dirty="0">
              <a:highlight>
                <a:srgbClr val="FFFF00"/>
              </a:highlight>
            </a:endParaRPr>
          </a:p>
        </p:txBody>
      </p:sp>
    </p:spTree>
    <p:extLst>
      <p:ext uri="{BB962C8B-B14F-4D97-AF65-F5344CB8AC3E}">
        <p14:creationId xmlns:p14="http://schemas.microsoft.com/office/powerpoint/2010/main" val="36040593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7">
            <a:extLst>
              <a:ext uri="{FF2B5EF4-FFF2-40B4-BE49-F238E27FC236}">
                <a16:creationId xmlns:a16="http://schemas.microsoft.com/office/drawing/2014/main" id="{59EF30C2-29AC-4A0D-BC0A-A679CF113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00500" y="1087403"/>
            <a:ext cx="8191500"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A43C671-DF64-A766-83EE-FF37E2E0AF85}"/>
              </a:ext>
            </a:extLst>
          </p:cNvPr>
          <p:cNvSpPr>
            <a:spLocks noGrp="1"/>
          </p:cNvSpPr>
          <p:nvPr>
            <p:ph type="ctrTitle"/>
          </p:nvPr>
        </p:nvSpPr>
        <p:spPr>
          <a:xfrm>
            <a:off x="5093520" y="2744662"/>
            <a:ext cx="6589707" cy="2387600"/>
          </a:xfrm>
        </p:spPr>
        <p:txBody>
          <a:bodyPr>
            <a:normAutofit/>
          </a:bodyPr>
          <a:lstStyle/>
          <a:p>
            <a:pPr algn="r"/>
            <a:r>
              <a:rPr lang="en-US" dirty="0">
                <a:solidFill>
                  <a:srgbClr val="FFFFFF"/>
                </a:solidFill>
              </a:rPr>
              <a:t>Findings and analysis</a:t>
            </a:r>
          </a:p>
        </p:txBody>
      </p:sp>
      <p:sp>
        <p:nvSpPr>
          <p:cNvPr id="3" name="Subtitle 2">
            <a:extLst>
              <a:ext uri="{FF2B5EF4-FFF2-40B4-BE49-F238E27FC236}">
                <a16:creationId xmlns:a16="http://schemas.microsoft.com/office/drawing/2014/main" id="{BD4D6BFB-AD81-889A-AB42-A5C68F092B7F}"/>
              </a:ext>
            </a:extLst>
          </p:cNvPr>
          <p:cNvSpPr>
            <a:spLocks noGrp="1"/>
          </p:cNvSpPr>
          <p:nvPr>
            <p:ph type="subTitle" idx="1"/>
          </p:nvPr>
        </p:nvSpPr>
        <p:spPr>
          <a:xfrm>
            <a:off x="5093520" y="5224337"/>
            <a:ext cx="6589707" cy="1329443"/>
          </a:xfrm>
        </p:spPr>
        <p:txBody>
          <a:bodyPr>
            <a:normAutofit/>
          </a:bodyPr>
          <a:lstStyle/>
          <a:p>
            <a:pPr algn="r"/>
            <a:r>
              <a:rPr lang="en-GB" i="1">
                <a:solidFill>
                  <a:srgbClr val="FFFFFF"/>
                </a:solidFill>
              </a:rPr>
              <a:t>The Questionnaire Findings</a:t>
            </a:r>
          </a:p>
          <a:p>
            <a:pPr algn="r"/>
            <a:endParaRPr lang="en-US">
              <a:solidFill>
                <a:srgbClr val="FFFFFF"/>
              </a:solidFill>
            </a:endParaRPr>
          </a:p>
        </p:txBody>
      </p:sp>
      <p:cxnSp>
        <p:nvCxnSpPr>
          <p:cNvPr id="24" name="Straight Connector 11">
            <a:extLst>
              <a:ext uri="{FF2B5EF4-FFF2-40B4-BE49-F238E27FC236}">
                <a16:creationId xmlns:a16="http://schemas.microsoft.com/office/drawing/2014/main" id="{266A0658-1CC4-4B0D-AAB7-A702286AF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241"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5" name="Freeform: Shape 13">
            <a:extLst>
              <a:ext uri="{FF2B5EF4-FFF2-40B4-BE49-F238E27FC236}">
                <a16:creationId xmlns:a16="http://schemas.microsoft.com/office/drawing/2014/main" id="{A04F1504-431A-4D86-9091-AE7E4B333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2348" y="1"/>
            <a:ext cx="2279742"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6"/>
          </a:solidFill>
          <a:ln w="9525" cap="flat">
            <a:noFill/>
            <a:prstDash val="solid"/>
            <a:miter/>
          </a:ln>
        </p:spPr>
        <p:txBody>
          <a:bodyPr rtlCol="0" anchor="ctr"/>
          <a:lstStyle/>
          <a:p>
            <a:endParaRPr lang="en-US" dirty="0"/>
          </a:p>
        </p:txBody>
      </p:sp>
      <p:sp>
        <p:nvSpPr>
          <p:cNvPr id="26" name="Freeform: Shape 15">
            <a:extLst>
              <a:ext uri="{FF2B5EF4-FFF2-40B4-BE49-F238E27FC236}">
                <a16:creationId xmlns:a16="http://schemas.microsoft.com/office/drawing/2014/main" id="{EA804283-B929-4503-802F-4585376E2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Oval 17">
            <a:extLst>
              <a:ext uri="{FF2B5EF4-FFF2-40B4-BE49-F238E27FC236}">
                <a16:creationId xmlns:a16="http://schemas.microsoft.com/office/drawing/2014/main" id="{AD3811F5-514E-49A4-B382-673ED228A4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69044" y="514898"/>
            <a:ext cx="2393351" cy="2328423"/>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067AD921-1CEE-4C1B-9AA3-C66D908DD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49740"/>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C36A08F5-3B56-47C5-A371-9187BE56E1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39683" y="420342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22526978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hart 3">
            <a:extLst>
              <a:ext uri="{FF2B5EF4-FFF2-40B4-BE49-F238E27FC236}">
                <a16:creationId xmlns:a16="http://schemas.microsoft.com/office/drawing/2014/main" id="{947674D7-3D30-1DEE-C43E-DF785A42B7B9}"/>
              </a:ext>
            </a:extLst>
          </p:cNvPr>
          <p:cNvGraphicFramePr/>
          <p:nvPr>
            <p:extLst>
              <p:ext uri="{D42A27DB-BD31-4B8C-83A1-F6EECF244321}">
                <p14:modId xmlns:p14="http://schemas.microsoft.com/office/powerpoint/2010/main" val="3237917107"/>
              </p:ext>
            </p:extLst>
          </p:nvPr>
        </p:nvGraphicFramePr>
        <p:xfrm>
          <a:off x="729914" y="358942"/>
          <a:ext cx="11077075" cy="6314574"/>
        </p:xfrm>
        <a:graphic>
          <a:graphicData uri="http://schemas.openxmlformats.org/drawingml/2006/chart">
            <c:chart xmlns:c="http://schemas.openxmlformats.org/drawingml/2006/chart" xmlns:r="http://schemas.openxmlformats.org/officeDocument/2006/relationships" r:id="rId3"/>
          </a:graphicData>
        </a:graphic>
      </p:graphicFrame>
      <p:sp>
        <p:nvSpPr>
          <p:cNvPr id="5" name="Text Box 2">
            <a:extLst>
              <a:ext uri="{FF2B5EF4-FFF2-40B4-BE49-F238E27FC236}">
                <a16:creationId xmlns:a16="http://schemas.microsoft.com/office/drawing/2014/main" id="{28EDAF7B-5B2A-3CCD-055A-47400B22F59A}"/>
              </a:ext>
            </a:extLst>
          </p:cNvPr>
          <p:cNvSpPr txBox="1"/>
          <p:nvPr/>
        </p:nvSpPr>
        <p:spPr>
          <a:xfrm rot="16200000">
            <a:off x="-123526" y="3135230"/>
            <a:ext cx="1706880" cy="266700"/>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r>
              <a:rPr lang="en-GB" sz="1200" dirty="0">
                <a:effectLst/>
                <a:latin typeface="Arial" panose="020B0604020202020204" pitchFamily="34" charset="0"/>
                <a:ea typeface="Times New Roman" panose="02020603050405020304" pitchFamily="18" charset="0"/>
              </a:rPr>
              <a:t>How many responses</a:t>
            </a: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94160305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hart 1">
            <a:extLst>
              <a:ext uri="{FF2B5EF4-FFF2-40B4-BE49-F238E27FC236}">
                <a16:creationId xmlns:a16="http://schemas.microsoft.com/office/drawing/2014/main" id="{8E39D034-1E17-F2DE-E1FD-4FF2407B25F0}"/>
              </a:ext>
            </a:extLst>
          </p:cNvPr>
          <p:cNvGraphicFramePr>
            <a:graphicFrameLocks/>
          </p:cNvGraphicFramePr>
          <p:nvPr>
            <p:extLst>
              <p:ext uri="{D42A27DB-BD31-4B8C-83A1-F6EECF244321}">
                <p14:modId xmlns:p14="http://schemas.microsoft.com/office/powerpoint/2010/main" val="570445108"/>
              </p:ext>
            </p:extLst>
          </p:nvPr>
        </p:nvGraphicFramePr>
        <p:xfrm>
          <a:off x="280737" y="340894"/>
          <a:ext cx="11686674" cy="6348663"/>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9302632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hart 3">
            <a:extLst>
              <a:ext uri="{FF2B5EF4-FFF2-40B4-BE49-F238E27FC236}">
                <a16:creationId xmlns:a16="http://schemas.microsoft.com/office/drawing/2014/main" id="{5EE0530F-6B13-AB91-ED1D-06EC12F9B89F}"/>
              </a:ext>
            </a:extLst>
          </p:cNvPr>
          <p:cNvGraphicFramePr/>
          <p:nvPr>
            <p:extLst>
              <p:ext uri="{D42A27DB-BD31-4B8C-83A1-F6EECF244321}">
                <p14:modId xmlns:p14="http://schemas.microsoft.com/office/powerpoint/2010/main" val="1946863238"/>
              </p:ext>
            </p:extLst>
          </p:nvPr>
        </p:nvGraphicFramePr>
        <p:xfrm>
          <a:off x="304800" y="256675"/>
          <a:ext cx="11486147" cy="6384758"/>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2" name="Chart 1">
            <a:extLst>
              <a:ext uri="{FF2B5EF4-FFF2-40B4-BE49-F238E27FC236}">
                <a16:creationId xmlns:a16="http://schemas.microsoft.com/office/drawing/2014/main" id="{5EE0530F-6B13-AB91-ED1D-06EC12F9B89F}"/>
              </a:ext>
            </a:extLst>
          </p:cNvPr>
          <p:cNvGraphicFramePr>
            <a:graphicFrameLocks/>
          </p:cNvGraphicFramePr>
          <p:nvPr>
            <p:extLst>
              <p:ext uri="{D42A27DB-BD31-4B8C-83A1-F6EECF244321}">
                <p14:modId xmlns:p14="http://schemas.microsoft.com/office/powerpoint/2010/main" val="1851486035"/>
              </p:ext>
            </p:extLst>
          </p:nvPr>
        </p:nvGraphicFramePr>
        <p:xfrm>
          <a:off x="401053" y="0"/>
          <a:ext cx="11389894" cy="6858000"/>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15199679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hart 3">
            <a:extLst>
              <a:ext uri="{FF2B5EF4-FFF2-40B4-BE49-F238E27FC236}">
                <a16:creationId xmlns:a16="http://schemas.microsoft.com/office/drawing/2014/main" id="{17D9FA08-0AE0-8DFC-8AF0-3F476D007D6D}"/>
              </a:ext>
            </a:extLst>
          </p:cNvPr>
          <p:cNvGraphicFramePr/>
          <p:nvPr>
            <p:extLst>
              <p:ext uri="{D42A27DB-BD31-4B8C-83A1-F6EECF244321}">
                <p14:modId xmlns:p14="http://schemas.microsoft.com/office/powerpoint/2010/main" val="2655229379"/>
              </p:ext>
            </p:extLst>
          </p:nvPr>
        </p:nvGraphicFramePr>
        <p:xfrm>
          <a:off x="144379" y="0"/>
          <a:ext cx="12047621" cy="685800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2" name="Chart 1">
            <a:extLst>
              <a:ext uri="{FF2B5EF4-FFF2-40B4-BE49-F238E27FC236}">
                <a16:creationId xmlns:a16="http://schemas.microsoft.com/office/drawing/2014/main" id="{17D9FA08-0AE0-8DFC-8AF0-3F476D007D6D}"/>
              </a:ext>
            </a:extLst>
          </p:cNvPr>
          <p:cNvGraphicFramePr>
            <a:graphicFrameLocks/>
          </p:cNvGraphicFramePr>
          <p:nvPr>
            <p:extLst>
              <p:ext uri="{D42A27DB-BD31-4B8C-83A1-F6EECF244321}">
                <p14:modId xmlns:p14="http://schemas.microsoft.com/office/powerpoint/2010/main" val="3023248338"/>
              </p:ext>
            </p:extLst>
          </p:nvPr>
        </p:nvGraphicFramePr>
        <p:xfrm>
          <a:off x="0" y="-1"/>
          <a:ext cx="12192000" cy="6721643"/>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15261591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hart 3">
            <a:extLst>
              <a:ext uri="{FF2B5EF4-FFF2-40B4-BE49-F238E27FC236}">
                <a16:creationId xmlns:a16="http://schemas.microsoft.com/office/drawing/2014/main" id="{EFF1B17C-4B86-A2DF-92C5-FBCF78BD2F31}"/>
              </a:ext>
            </a:extLst>
          </p:cNvPr>
          <p:cNvGraphicFramePr/>
          <p:nvPr>
            <p:extLst>
              <p:ext uri="{D42A27DB-BD31-4B8C-83A1-F6EECF244321}">
                <p14:modId xmlns:p14="http://schemas.microsoft.com/office/powerpoint/2010/main" val="2503493736"/>
              </p:ext>
            </p:extLst>
          </p:nvPr>
        </p:nvGraphicFramePr>
        <p:xfrm>
          <a:off x="759495" y="1239252"/>
          <a:ext cx="4578016" cy="5025827"/>
        </p:xfrm>
        <a:graphic>
          <a:graphicData uri="http://schemas.openxmlformats.org/drawingml/2006/chart">
            <c:chart xmlns:c="http://schemas.openxmlformats.org/drawingml/2006/chart" xmlns:r="http://schemas.openxmlformats.org/officeDocument/2006/relationships" r:id="rId3"/>
          </a:graphicData>
        </a:graphic>
      </p:graphicFrame>
      <p:sp>
        <p:nvSpPr>
          <p:cNvPr id="5" name="Text Box 3">
            <a:extLst>
              <a:ext uri="{FF2B5EF4-FFF2-40B4-BE49-F238E27FC236}">
                <a16:creationId xmlns:a16="http://schemas.microsoft.com/office/drawing/2014/main" id="{C148346F-DC85-29FE-66FE-0A58FE3B45E7}"/>
              </a:ext>
            </a:extLst>
          </p:cNvPr>
          <p:cNvSpPr txBox="1"/>
          <p:nvPr/>
        </p:nvSpPr>
        <p:spPr>
          <a:xfrm rot="16200000">
            <a:off x="-307306" y="3414963"/>
            <a:ext cx="1590675" cy="361950"/>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r>
              <a:rPr lang="en-GB" sz="1100" dirty="0">
                <a:effectLst/>
                <a:latin typeface="Arial" panose="020B0604020202020204" pitchFamily="34" charset="0"/>
                <a:ea typeface="Times New Roman" panose="02020603050405020304" pitchFamily="18" charset="0"/>
              </a:rPr>
              <a:t>Percentage of answer</a:t>
            </a:r>
            <a:endParaRPr lang="en-GB" sz="1200" dirty="0">
              <a:effectLst/>
              <a:latin typeface="Times New Roman" panose="02020603050405020304" pitchFamily="18" charset="0"/>
              <a:ea typeface="Times New Roman" panose="02020603050405020304" pitchFamily="18" charset="0"/>
            </a:endParaRPr>
          </a:p>
        </p:txBody>
      </p:sp>
      <p:sp>
        <p:nvSpPr>
          <p:cNvPr id="8" name="Text Box 8">
            <a:extLst>
              <a:ext uri="{FF2B5EF4-FFF2-40B4-BE49-F238E27FC236}">
                <a16:creationId xmlns:a16="http://schemas.microsoft.com/office/drawing/2014/main" id="{6CDF5BFD-5FBD-ABDE-00F7-3C365661937E}"/>
              </a:ext>
            </a:extLst>
          </p:cNvPr>
          <p:cNvSpPr txBox="1"/>
          <p:nvPr/>
        </p:nvSpPr>
        <p:spPr>
          <a:xfrm rot="16200000">
            <a:off x="4904125" y="3414963"/>
            <a:ext cx="1590675" cy="361950"/>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r>
              <a:rPr lang="en-GB" sz="1100" dirty="0">
                <a:effectLst/>
                <a:latin typeface="Arial" panose="020B0604020202020204" pitchFamily="34" charset="0"/>
                <a:ea typeface="Times New Roman" panose="02020603050405020304" pitchFamily="18" charset="0"/>
              </a:rPr>
              <a:t>Percentage of answer</a:t>
            </a:r>
            <a:endParaRPr lang="en-GB" sz="1200" dirty="0">
              <a:effectLst/>
              <a:latin typeface="Times New Roman" panose="02020603050405020304" pitchFamily="18" charset="0"/>
              <a:ea typeface="Times New Roman" panose="02020603050405020304" pitchFamily="18" charset="0"/>
            </a:endParaRPr>
          </a:p>
        </p:txBody>
      </p:sp>
      <p:graphicFrame>
        <p:nvGraphicFramePr>
          <p:cNvPr id="9" name="Chart 8">
            <a:extLst>
              <a:ext uri="{FF2B5EF4-FFF2-40B4-BE49-F238E27FC236}">
                <a16:creationId xmlns:a16="http://schemas.microsoft.com/office/drawing/2014/main" id="{729CC81A-487F-CB9E-5B82-4AA5E5D819E9}"/>
              </a:ext>
            </a:extLst>
          </p:cNvPr>
          <p:cNvGraphicFramePr/>
          <p:nvPr>
            <p:extLst>
              <p:ext uri="{D42A27DB-BD31-4B8C-83A1-F6EECF244321}">
                <p14:modId xmlns:p14="http://schemas.microsoft.com/office/powerpoint/2010/main" val="3683246157"/>
              </p:ext>
            </p:extLst>
          </p:nvPr>
        </p:nvGraphicFramePr>
        <p:xfrm>
          <a:off x="5699463" y="1291390"/>
          <a:ext cx="6300032" cy="5141494"/>
        </p:xfrm>
        <a:graphic>
          <a:graphicData uri="http://schemas.openxmlformats.org/drawingml/2006/chart">
            <c:chart xmlns:c="http://schemas.openxmlformats.org/drawingml/2006/chart" xmlns:r="http://schemas.openxmlformats.org/officeDocument/2006/relationships" r:id="rId4"/>
          </a:graphicData>
        </a:graphic>
      </p:graphicFrame>
      <p:sp>
        <p:nvSpPr>
          <p:cNvPr id="10" name="TextBox 9">
            <a:extLst>
              <a:ext uri="{FF2B5EF4-FFF2-40B4-BE49-F238E27FC236}">
                <a16:creationId xmlns:a16="http://schemas.microsoft.com/office/drawing/2014/main" id="{D6307EB9-B046-50AF-FDF0-0016BA2ADCE6}"/>
              </a:ext>
            </a:extLst>
          </p:cNvPr>
          <p:cNvSpPr txBox="1"/>
          <p:nvPr/>
        </p:nvSpPr>
        <p:spPr>
          <a:xfrm>
            <a:off x="1367592" y="592921"/>
            <a:ext cx="3465094" cy="646331"/>
          </a:xfrm>
          <a:prstGeom prst="rect">
            <a:avLst/>
          </a:prstGeom>
          <a:noFill/>
        </p:spPr>
        <p:txBody>
          <a:bodyPr wrap="square" rtlCol="0">
            <a:spAutoFit/>
          </a:bodyPr>
          <a:lstStyle/>
          <a:p>
            <a:pPr algn="ctr"/>
            <a:r>
              <a:rPr lang="en-US" dirty="0"/>
              <a:t>Frequency of Vocal Health discussions in teaching</a:t>
            </a:r>
          </a:p>
        </p:txBody>
      </p:sp>
      <p:sp>
        <p:nvSpPr>
          <p:cNvPr id="12" name="TextBox 11">
            <a:extLst>
              <a:ext uri="{FF2B5EF4-FFF2-40B4-BE49-F238E27FC236}">
                <a16:creationId xmlns:a16="http://schemas.microsoft.com/office/drawing/2014/main" id="{DAFAEC25-D214-5F4E-E944-26ECD5A163AB}"/>
              </a:ext>
            </a:extLst>
          </p:cNvPr>
          <p:cNvSpPr txBox="1"/>
          <p:nvPr/>
        </p:nvSpPr>
        <p:spPr>
          <a:xfrm>
            <a:off x="6096000" y="592921"/>
            <a:ext cx="6096000" cy="646331"/>
          </a:xfrm>
          <a:prstGeom prst="rect">
            <a:avLst/>
          </a:prstGeom>
          <a:noFill/>
        </p:spPr>
        <p:txBody>
          <a:bodyPr wrap="square">
            <a:spAutoFit/>
          </a:bodyPr>
          <a:lstStyle/>
          <a:p>
            <a:pPr algn="ctr"/>
            <a:r>
              <a:rPr lang="en-US" dirty="0"/>
              <a:t>Statement: “Vocal health is most relevant only when vocal issues occur”</a:t>
            </a:r>
          </a:p>
        </p:txBody>
      </p:sp>
      <p:cxnSp>
        <p:nvCxnSpPr>
          <p:cNvPr id="13" name="Straight Connector 12">
            <a:extLst>
              <a:ext uri="{FF2B5EF4-FFF2-40B4-BE49-F238E27FC236}">
                <a16:creationId xmlns:a16="http://schemas.microsoft.com/office/drawing/2014/main" id="{111F07AE-547A-A3D1-10BC-1D9E950D37FA}"/>
              </a:ext>
            </a:extLst>
          </p:cNvPr>
          <p:cNvCxnSpPr/>
          <p:nvPr/>
        </p:nvCxnSpPr>
        <p:spPr>
          <a:xfrm>
            <a:off x="5337511" y="0"/>
            <a:ext cx="0" cy="6858000"/>
          </a:xfrm>
          <a:prstGeom prst="line">
            <a:avLst/>
          </a:prstGeom>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12594248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hart 3">
            <a:extLst>
              <a:ext uri="{FF2B5EF4-FFF2-40B4-BE49-F238E27FC236}">
                <a16:creationId xmlns:a16="http://schemas.microsoft.com/office/drawing/2014/main" id="{B2A2226A-452A-A6B9-0DCA-801E0543842D}"/>
              </a:ext>
            </a:extLst>
          </p:cNvPr>
          <p:cNvGraphicFramePr/>
          <p:nvPr>
            <p:extLst>
              <p:ext uri="{D42A27DB-BD31-4B8C-83A1-F6EECF244321}">
                <p14:modId xmlns:p14="http://schemas.microsoft.com/office/powerpoint/2010/main" val="583494996"/>
              </p:ext>
            </p:extLst>
          </p:nvPr>
        </p:nvGraphicFramePr>
        <p:xfrm>
          <a:off x="513347" y="288758"/>
          <a:ext cx="5342021" cy="6128084"/>
        </p:xfrm>
        <a:graphic>
          <a:graphicData uri="http://schemas.openxmlformats.org/drawingml/2006/chart">
            <c:chart xmlns:c="http://schemas.openxmlformats.org/drawingml/2006/chart" xmlns:r="http://schemas.openxmlformats.org/officeDocument/2006/relationships" r:id="rId3"/>
          </a:graphicData>
        </a:graphic>
      </p:graphicFrame>
      <p:sp>
        <p:nvSpPr>
          <p:cNvPr id="7" name="Text Box 8">
            <a:extLst>
              <a:ext uri="{FF2B5EF4-FFF2-40B4-BE49-F238E27FC236}">
                <a16:creationId xmlns:a16="http://schemas.microsoft.com/office/drawing/2014/main" id="{4E67B104-2C4D-8742-BBE4-06D6258AC00D}"/>
              </a:ext>
            </a:extLst>
          </p:cNvPr>
          <p:cNvSpPr txBox="1"/>
          <p:nvPr/>
        </p:nvSpPr>
        <p:spPr>
          <a:xfrm rot="16200000">
            <a:off x="-462965" y="3371099"/>
            <a:ext cx="1590675" cy="361950"/>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r>
              <a:rPr lang="en-GB" sz="1100" dirty="0">
                <a:effectLst/>
                <a:latin typeface="Arial" panose="020B0604020202020204" pitchFamily="34" charset="0"/>
                <a:ea typeface="Times New Roman" panose="02020603050405020304" pitchFamily="18" charset="0"/>
              </a:rPr>
              <a:t>Percentage of answer</a:t>
            </a:r>
            <a:endParaRPr lang="en-GB" sz="1200" dirty="0">
              <a:effectLst/>
              <a:latin typeface="Times New Roman" panose="02020603050405020304" pitchFamily="18" charset="0"/>
              <a:ea typeface="Times New Roman" panose="02020603050405020304" pitchFamily="18" charset="0"/>
            </a:endParaRPr>
          </a:p>
        </p:txBody>
      </p:sp>
      <p:graphicFrame>
        <p:nvGraphicFramePr>
          <p:cNvPr id="8" name="Chart 7">
            <a:extLst>
              <a:ext uri="{FF2B5EF4-FFF2-40B4-BE49-F238E27FC236}">
                <a16:creationId xmlns:a16="http://schemas.microsoft.com/office/drawing/2014/main" id="{BEB9021A-D2C1-92D0-7299-1EABC0AD1CE0}"/>
              </a:ext>
            </a:extLst>
          </p:cNvPr>
          <p:cNvGraphicFramePr/>
          <p:nvPr>
            <p:extLst>
              <p:ext uri="{D42A27DB-BD31-4B8C-83A1-F6EECF244321}">
                <p14:modId xmlns:p14="http://schemas.microsoft.com/office/powerpoint/2010/main" val="2803865418"/>
              </p:ext>
            </p:extLst>
          </p:nvPr>
        </p:nvGraphicFramePr>
        <p:xfrm>
          <a:off x="6549689" y="288758"/>
          <a:ext cx="5490913" cy="6128084"/>
        </p:xfrm>
        <a:graphic>
          <a:graphicData uri="http://schemas.openxmlformats.org/drawingml/2006/chart">
            <c:chart xmlns:c="http://schemas.openxmlformats.org/drawingml/2006/chart" xmlns:r="http://schemas.openxmlformats.org/officeDocument/2006/relationships" r:id="rId4"/>
          </a:graphicData>
        </a:graphic>
      </p:graphicFrame>
      <p:sp>
        <p:nvSpPr>
          <p:cNvPr id="9" name="Text Box 8">
            <a:extLst>
              <a:ext uri="{FF2B5EF4-FFF2-40B4-BE49-F238E27FC236}">
                <a16:creationId xmlns:a16="http://schemas.microsoft.com/office/drawing/2014/main" id="{7396D18E-4FAC-E9C7-CB41-4F41ECA22CB2}"/>
              </a:ext>
            </a:extLst>
          </p:cNvPr>
          <p:cNvSpPr txBox="1"/>
          <p:nvPr/>
        </p:nvSpPr>
        <p:spPr>
          <a:xfrm rot="16200000">
            <a:off x="5573377" y="3248024"/>
            <a:ext cx="1590675" cy="361950"/>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r>
              <a:rPr lang="en-GB" sz="1100" dirty="0">
                <a:effectLst/>
                <a:latin typeface="Arial" panose="020B0604020202020204" pitchFamily="34" charset="0"/>
                <a:ea typeface="Times New Roman" panose="02020603050405020304" pitchFamily="18" charset="0"/>
              </a:rPr>
              <a:t>Percentage of answer</a:t>
            </a:r>
            <a:endParaRPr lang="en-GB" sz="1200" dirty="0">
              <a:effectLst/>
              <a:latin typeface="Times New Roman" panose="02020603050405020304" pitchFamily="18" charset="0"/>
              <a:ea typeface="Times New Roman" panose="02020603050405020304" pitchFamily="18" charset="0"/>
            </a:endParaRPr>
          </a:p>
        </p:txBody>
      </p:sp>
      <p:cxnSp>
        <p:nvCxnSpPr>
          <p:cNvPr id="14" name="Straight Connector 13">
            <a:extLst>
              <a:ext uri="{FF2B5EF4-FFF2-40B4-BE49-F238E27FC236}">
                <a16:creationId xmlns:a16="http://schemas.microsoft.com/office/drawing/2014/main" id="{720D4DC7-7E8D-4629-3149-86B67ADEAF2A}"/>
              </a:ext>
            </a:extLst>
          </p:cNvPr>
          <p:cNvCxnSpPr/>
          <p:nvPr/>
        </p:nvCxnSpPr>
        <p:spPr>
          <a:xfrm>
            <a:off x="5855368" y="0"/>
            <a:ext cx="0" cy="6858000"/>
          </a:xfrm>
          <a:prstGeom prst="line">
            <a:avLst/>
          </a:prstGeom>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20018662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hart 1">
            <a:extLst>
              <a:ext uri="{FF2B5EF4-FFF2-40B4-BE49-F238E27FC236}">
                <a16:creationId xmlns:a16="http://schemas.microsoft.com/office/drawing/2014/main" id="{D8A88056-A24E-1FE6-8DF7-D022B71EE34B}"/>
              </a:ext>
            </a:extLst>
          </p:cNvPr>
          <p:cNvGraphicFramePr>
            <a:graphicFrameLocks/>
          </p:cNvGraphicFramePr>
          <p:nvPr>
            <p:extLst>
              <p:ext uri="{D42A27DB-BD31-4B8C-83A1-F6EECF244321}">
                <p14:modId xmlns:p14="http://schemas.microsoft.com/office/powerpoint/2010/main" val="3544131051"/>
              </p:ext>
            </p:extLst>
          </p:nvPr>
        </p:nvGraphicFramePr>
        <p:xfrm>
          <a:off x="0" y="0"/>
          <a:ext cx="12192000" cy="6858000"/>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9729706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hart 1">
            <a:extLst>
              <a:ext uri="{FF2B5EF4-FFF2-40B4-BE49-F238E27FC236}">
                <a16:creationId xmlns:a16="http://schemas.microsoft.com/office/drawing/2014/main" id="{175B8D9E-4F70-CD3C-3480-A1A018755635}"/>
              </a:ext>
            </a:extLst>
          </p:cNvPr>
          <p:cNvGraphicFramePr>
            <a:graphicFrameLocks/>
          </p:cNvGraphicFramePr>
          <p:nvPr>
            <p:extLst>
              <p:ext uri="{D42A27DB-BD31-4B8C-83A1-F6EECF244321}">
                <p14:modId xmlns:p14="http://schemas.microsoft.com/office/powerpoint/2010/main" val="95990482"/>
              </p:ext>
            </p:extLst>
          </p:nvPr>
        </p:nvGraphicFramePr>
        <p:xfrm>
          <a:off x="328864" y="212557"/>
          <a:ext cx="11622504" cy="6412831"/>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5823747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863D0F8-9A2F-7B2D-EDDE-14336A9050C7}"/>
              </a:ext>
            </a:extLst>
          </p:cNvPr>
          <p:cNvSpPr>
            <a:spLocks noGrp="1"/>
          </p:cNvSpPr>
          <p:nvPr>
            <p:ph type="ctrTitle"/>
          </p:nvPr>
        </p:nvSpPr>
        <p:spPr>
          <a:xfrm>
            <a:off x="4038600" y="1939159"/>
            <a:ext cx="7644627" cy="2751086"/>
          </a:xfrm>
        </p:spPr>
        <p:txBody>
          <a:bodyPr>
            <a:normAutofit/>
          </a:bodyPr>
          <a:lstStyle/>
          <a:p>
            <a:pPr algn="r"/>
            <a:r>
              <a:rPr lang="en-US" sz="5100"/>
              <a:t>Perceptions and practices of vocal health – Summary of questionnaire</a:t>
            </a:r>
          </a:p>
        </p:txBody>
      </p:sp>
      <p:sp>
        <p:nvSpPr>
          <p:cNvPr id="3" name="Subtitle 2">
            <a:extLst>
              <a:ext uri="{FF2B5EF4-FFF2-40B4-BE49-F238E27FC236}">
                <a16:creationId xmlns:a16="http://schemas.microsoft.com/office/drawing/2014/main" id="{4EF2F295-7195-EB9D-959E-146638F8249A}"/>
              </a:ext>
            </a:extLst>
          </p:cNvPr>
          <p:cNvSpPr>
            <a:spLocks noGrp="1"/>
          </p:cNvSpPr>
          <p:nvPr>
            <p:ph type="subTitle" idx="1"/>
          </p:nvPr>
        </p:nvSpPr>
        <p:spPr>
          <a:xfrm>
            <a:off x="4038600" y="4782320"/>
            <a:ext cx="7644627" cy="1329443"/>
          </a:xfrm>
        </p:spPr>
        <p:txBody>
          <a:bodyPr>
            <a:normAutofit lnSpcReduction="10000"/>
          </a:bodyPr>
          <a:lstStyle/>
          <a:p>
            <a:pPr marL="342900" indent="-342900" algn="r">
              <a:buFont typeface="Arial" panose="020B0604020202020204" pitchFamily="34" charset="0"/>
              <a:buChar char="•"/>
            </a:pPr>
            <a:r>
              <a:rPr lang="en-US" b="1" dirty="0"/>
              <a:t>Shared and conflicting perspectives</a:t>
            </a:r>
          </a:p>
          <a:p>
            <a:pPr marL="342900" indent="-342900" algn="r">
              <a:buFont typeface="Arial" panose="020B0604020202020204" pitchFamily="34" charset="0"/>
              <a:buChar char="•"/>
            </a:pPr>
            <a:r>
              <a:rPr lang="en-US" b="1" dirty="0"/>
              <a:t>Healthy vocal technique is multifaceted</a:t>
            </a:r>
          </a:p>
          <a:p>
            <a:pPr marL="342900" indent="-342900" algn="r">
              <a:buFont typeface="Arial" panose="020B0604020202020204" pitchFamily="34" charset="0"/>
              <a:buChar char="•"/>
            </a:pPr>
            <a:r>
              <a:rPr lang="en-US" b="1" dirty="0"/>
              <a:t>A holistic biopsychosocial approach is needed</a:t>
            </a:r>
          </a:p>
        </p:txBody>
      </p:sp>
    </p:spTree>
    <p:extLst>
      <p:ext uri="{BB962C8B-B14F-4D97-AF65-F5344CB8AC3E}">
        <p14:creationId xmlns:p14="http://schemas.microsoft.com/office/powerpoint/2010/main" val="38176847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Rectangle 11">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559F9B9D-419D-74A5-BCD0-95C7371ED0C0}"/>
              </a:ext>
            </a:extLst>
          </p:cNvPr>
          <p:cNvSpPr>
            <a:spLocks noGrp="1"/>
          </p:cNvSpPr>
          <p:nvPr>
            <p:ph type="ctrTitle"/>
          </p:nvPr>
        </p:nvSpPr>
        <p:spPr>
          <a:xfrm>
            <a:off x="3315031" y="1380754"/>
            <a:ext cx="5561938" cy="2513516"/>
          </a:xfrm>
        </p:spPr>
        <p:txBody>
          <a:bodyPr>
            <a:normAutofit/>
          </a:bodyPr>
          <a:lstStyle/>
          <a:p>
            <a:r>
              <a:rPr lang="en-US" dirty="0"/>
              <a:t>Interview findings</a:t>
            </a:r>
          </a:p>
        </p:txBody>
      </p:sp>
      <p:sp>
        <p:nvSpPr>
          <p:cNvPr id="3" name="Subtitle 2">
            <a:extLst>
              <a:ext uri="{FF2B5EF4-FFF2-40B4-BE49-F238E27FC236}">
                <a16:creationId xmlns:a16="http://schemas.microsoft.com/office/drawing/2014/main" id="{676CA73B-1053-2576-86AA-8F7F7C405585}"/>
              </a:ext>
            </a:extLst>
          </p:cNvPr>
          <p:cNvSpPr>
            <a:spLocks noGrp="1"/>
          </p:cNvSpPr>
          <p:nvPr>
            <p:ph type="subTitle" idx="1"/>
          </p:nvPr>
        </p:nvSpPr>
        <p:spPr>
          <a:xfrm>
            <a:off x="3315031" y="4076802"/>
            <a:ext cx="5561938" cy="1534587"/>
          </a:xfrm>
        </p:spPr>
        <p:txBody>
          <a:bodyPr>
            <a:normAutofit/>
          </a:bodyPr>
          <a:lstStyle/>
          <a:p>
            <a:r>
              <a:rPr lang="en-US" dirty="0"/>
              <a:t>3 semi structured interviews</a:t>
            </a:r>
          </a:p>
          <a:p>
            <a:r>
              <a:rPr lang="en-US" dirty="0"/>
              <a:t>Roulston (2010)</a:t>
            </a:r>
          </a:p>
        </p:txBody>
      </p:sp>
      <p:sp>
        <p:nvSpPr>
          <p:cNvPr id="16" name="Arc 15">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Oval 17">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93061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hart 3">
            <a:extLst>
              <a:ext uri="{FF2B5EF4-FFF2-40B4-BE49-F238E27FC236}">
                <a16:creationId xmlns:a16="http://schemas.microsoft.com/office/drawing/2014/main" id="{229F38B0-700B-6478-94EA-5FC7E299EE72}"/>
              </a:ext>
            </a:extLst>
          </p:cNvPr>
          <p:cNvGraphicFramePr/>
          <p:nvPr>
            <p:extLst>
              <p:ext uri="{D42A27DB-BD31-4B8C-83A1-F6EECF244321}">
                <p14:modId xmlns:p14="http://schemas.microsoft.com/office/powerpoint/2010/main" val="2785724726"/>
              </p:ext>
            </p:extLst>
          </p:nvPr>
        </p:nvGraphicFramePr>
        <p:xfrm>
          <a:off x="352926" y="502319"/>
          <a:ext cx="4989095" cy="5994734"/>
        </p:xfrm>
        <a:graphic>
          <a:graphicData uri="http://schemas.openxmlformats.org/drawingml/2006/chart">
            <c:chart xmlns:c="http://schemas.openxmlformats.org/drawingml/2006/chart" xmlns:r="http://schemas.openxmlformats.org/officeDocument/2006/relationships" r:id="rId3"/>
          </a:graphicData>
        </a:graphic>
      </p:graphicFrame>
      <p:sp>
        <p:nvSpPr>
          <p:cNvPr id="7" name="Text Box 8">
            <a:extLst>
              <a:ext uri="{FF2B5EF4-FFF2-40B4-BE49-F238E27FC236}">
                <a16:creationId xmlns:a16="http://schemas.microsoft.com/office/drawing/2014/main" id="{83F87178-E1A8-9375-DC58-57571D61B9C9}"/>
              </a:ext>
            </a:extLst>
          </p:cNvPr>
          <p:cNvSpPr txBox="1"/>
          <p:nvPr/>
        </p:nvSpPr>
        <p:spPr>
          <a:xfrm rot="16200000">
            <a:off x="-68929" y="2452687"/>
            <a:ext cx="1590675" cy="361950"/>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r>
              <a:rPr lang="en-GB" sz="1100" dirty="0">
                <a:effectLst/>
                <a:latin typeface="Arial" panose="020B0604020202020204" pitchFamily="34" charset="0"/>
                <a:ea typeface="Times New Roman" panose="02020603050405020304" pitchFamily="18" charset="0"/>
              </a:rPr>
              <a:t>Percentage of answer</a:t>
            </a:r>
            <a:endParaRPr lang="en-GB" sz="1200" dirty="0">
              <a:effectLst/>
              <a:latin typeface="Times New Roman" panose="02020603050405020304" pitchFamily="18" charset="0"/>
              <a:ea typeface="Times New Roman" panose="02020603050405020304" pitchFamily="18" charset="0"/>
            </a:endParaRPr>
          </a:p>
        </p:txBody>
      </p:sp>
      <p:graphicFrame>
        <p:nvGraphicFramePr>
          <p:cNvPr id="8" name="Chart 7">
            <a:extLst>
              <a:ext uri="{FF2B5EF4-FFF2-40B4-BE49-F238E27FC236}">
                <a16:creationId xmlns:a16="http://schemas.microsoft.com/office/drawing/2014/main" id="{C7A646E1-44ED-310D-F6ED-8529BAA9090F}"/>
              </a:ext>
            </a:extLst>
          </p:cNvPr>
          <p:cNvGraphicFramePr/>
          <p:nvPr>
            <p:extLst>
              <p:ext uri="{D42A27DB-BD31-4B8C-83A1-F6EECF244321}">
                <p14:modId xmlns:p14="http://schemas.microsoft.com/office/powerpoint/2010/main" val="462829730"/>
              </p:ext>
            </p:extLst>
          </p:nvPr>
        </p:nvGraphicFramePr>
        <p:xfrm>
          <a:off x="6096000" y="1901992"/>
          <a:ext cx="5470357" cy="3054015"/>
        </p:xfrm>
        <a:graphic>
          <a:graphicData uri="http://schemas.openxmlformats.org/drawingml/2006/chart">
            <c:chart xmlns:c="http://schemas.openxmlformats.org/drawingml/2006/chart" xmlns:r="http://schemas.openxmlformats.org/officeDocument/2006/relationships" r:id="rId4"/>
          </a:graphicData>
        </a:graphic>
      </p:graphicFrame>
      <p:cxnSp>
        <p:nvCxnSpPr>
          <p:cNvPr id="9" name="Straight Connector 8">
            <a:extLst>
              <a:ext uri="{FF2B5EF4-FFF2-40B4-BE49-F238E27FC236}">
                <a16:creationId xmlns:a16="http://schemas.microsoft.com/office/drawing/2014/main" id="{398383C0-DB92-0D61-C5C7-BDE399FC5E15}"/>
              </a:ext>
            </a:extLst>
          </p:cNvPr>
          <p:cNvCxnSpPr/>
          <p:nvPr/>
        </p:nvCxnSpPr>
        <p:spPr>
          <a:xfrm>
            <a:off x="5855368" y="0"/>
            <a:ext cx="0" cy="6858000"/>
          </a:xfrm>
          <a:prstGeom prst="line">
            <a:avLst/>
          </a:prstGeom>
        </p:spPr>
        <p:style>
          <a:lnRef idx="2">
            <a:schemeClr val="dk1"/>
          </a:lnRef>
          <a:fillRef idx="0">
            <a:schemeClr val="dk1"/>
          </a:fillRef>
          <a:effectRef idx="1">
            <a:schemeClr val="dk1"/>
          </a:effectRef>
          <a:fontRef idx="minor">
            <a:schemeClr val="tx1"/>
          </a:fontRef>
        </p:style>
      </p:cxnSp>
      <p:sp>
        <p:nvSpPr>
          <p:cNvPr id="2" name="TextBox 1">
            <a:extLst>
              <a:ext uri="{FF2B5EF4-FFF2-40B4-BE49-F238E27FC236}">
                <a16:creationId xmlns:a16="http://schemas.microsoft.com/office/drawing/2014/main" id="{832C6B95-60B6-9189-8892-9ABBB7A353BD}"/>
              </a:ext>
            </a:extLst>
          </p:cNvPr>
          <p:cNvSpPr txBox="1"/>
          <p:nvPr/>
        </p:nvSpPr>
        <p:spPr>
          <a:xfrm>
            <a:off x="7940843" y="6336631"/>
            <a:ext cx="4251157" cy="646331"/>
          </a:xfrm>
          <a:prstGeom prst="rect">
            <a:avLst/>
          </a:prstGeom>
          <a:noFill/>
        </p:spPr>
        <p:txBody>
          <a:bodyPr wrap="square" rtlCol="0">
            <a:spAutoFit/>
          </a:bodyPr>
          <a:lstStyle/>
          <a:p>
            <a:r>
              <a:rPr lang="en-US" dirty="0"/>
              <a:t>Supported by Rahimi and Khatooni (2024)</a:t>
            </a:r>
          </a:p>
          <a:p>
            <a:endParaRPr lang="en-US" dirty="0"/>
          </a:p>
        </p:txBody>
      </p:sp>
    </p:spTree>
    <p:extLst>
      <p:ext uri="{BB962C8B-B14F-4D97-AF65-F5344CB8AC3E}">
        <p14:creationId xmlns:p14="http://schemas.microsoft.com/office/powerpoint/2010/main" val="10555441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a:extLst>
              <a:ext uri="{FF2B5EF4-FFF2-40B4-BE49-F238E27FC236}">
                <a16:creationId xmlns:a16="http://schemas.microsoft.com/office/drawing/2014/main" id="{D4906370-1564-49FA-A802-58546B3922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lying on a bed with a computer and books&#10;&#10;Description automatically generated">
            <a:extLst>
              <a:ext uri="{FF2B5EF4-FFF2-40B4-BE49-F238E27FC236}">
                <a16:creationId xmlns:a16="http://schemas.microsoft.com/office/drawing/2014/main" id="{76998E7E-68C0-4219-2605-07205B5A892F}"/>
              </a:ext>
            </a:extLst>
          </p:cNvPr>
          <p:cNvPicPr>
            <a:picLocks noChangeAspect="1"/>
          </p:cNvPicPr>
          <p:nvPr/>
        </p:nvPicPr>
        <p:blipFill>
          <a:blip r:embed="rId3">
            <a:alphaModFix amt="55000"/>
            <a:extLst>
              <a:ext uri="{837473B0-CC2E-450A-ABE3-18F120FF3D39}">
                <a1611:picAttrSrcUrl xmlns:a1611="http://schemas.microsoft.com/office/drawing/2016/11/main" r:id="rId4"/>
              </a:ext>
            </a:extLst>
          </a:blip>
          <a:srcRect t="1237" b="14808"/>
          <a:stretch>
            <a:fillRect/>
          </a:stretch>
        </p:blipFill>
        <p:spPr>
          <a:xfrm>
            <a:off x="0" y="370600"/>
            <a:ext cx="12191980" cy="6857990"/>
          </a:xfrm>
          <a:prstGeom prst="rect">
            <a:avLst/>
          </a:prstGeom>
        </p:spPr>
      </p:pic>
      <p:sp>
        <p:nvSpPr>
          <p:cNvPr id="20" name="Oval 19">
            <a:extLst>
              <a:ext uri="{FF2B5EF4-FFF2-40B4-BE49-F238E27FC236}">
                <a16:creationId xmlns:a16="http://schemas.microsoft.com/office/drawing/2014/main" id="{EF640709-BDFD-453B-B75D-6212E7A87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11500" y="370600"/>
            <a:ext cx="5923842" cy="5923842"/>
          </a:xfrm>
          <a:prstGeom prst="ellipse">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2B5DFE-7E39-D0FD-9BF4-497BC744843B}"/>
              </a:ext>
            </a:extLst>
          </p:cNvPr>
          <p:cNvSpPr>
            <a:spLocks noGrp="1"/>
          </p:cNvSpPr>
          <p:nvPr>
            <p:ph type="ctrTitle"/>
          </p:nvPr>
        </p:nvSpPr>
        <p:spPr>
          <a:xfrm>
            <a:off x="3577192" y="802105"/>
            <a:ext cx="5037616" cy="4957011"/>
          </a:xfrm>
        </p:spPr>
        <p:txBody>
          <a:bodyPr>
            <a:normAutofit/>
          </a:bodyPr>
          <a:lstStyle/>
          <a:p>
            <a:r>
              <a:rPr lang="en-US" sz="2400" dirty="0"/>
              <a:t>More findings…</a:t>
            </a:r>
            <a:br>
              <a:rPr lang="en-US" sz="2400" dirty="0"/>
            </a:br>
            <a:br>
              <a:rPr lang="en-US" sz="2400" dirty="0"/>
            </a:br>
            <a:r>
              <a:rPr lang="en-US" sz="2400" dirty="0"/>
              <a:t>Vocal health as a learning responsibility from training through to professional career</a:t>
            </a:r>
            <a:br>
              <a:rPr lang="en-US" sz="2400" dirty="0"/>
            </a:br>
            <a:br>
              <a:rPr lang="en-US" sz="2400" dirty="0"/>
            </a:br>
            <a:r>
              <a:rPr lang="en-US" sz="2400" dirty="0"/>
              <a:t>The interplay of teaching and performing</a:t>
            </a:r>
            <a:br>
              <a:rPr lang="en-US" sz="2400" dirty="0"/>
            </a:br>
            <a:br>
              <a:rPr lang="en-US" sz="2400" dirty="0"/>
            </a:br>
            <a:r>
              <a:rPr lang="en-US" sz="2400" dirty="0"/>
              <a:t>Expanding biopsychosocial awareness</a:t>
            </a:r>
            <a:br>
              <a:rPr lang="en-US" sz="2400" dirty="0"/>
            </a:br>
            <a:br>
              <a:rPr lang="en-US" sz="2400" dirty="0"/>
            </a:br>
            <a:r>
              <a:rPr lang="en-US" sz="2400" dirty="0"/>
              <a:t>Lifelong self-directed learning</a:t>
            </a:r>
            <a:br>
              <a:rPr lang="en-US" sz="2400" dirty="0"/>
            </a:br>
            <a:endParaRPr lang="en-US" sz="2400" dirty="0"/>
          </a:p>
        </p:txBody>
      </p:sp>
      <p:sp>
        <p:nvSpPr>
          <p:cNvPr id="22" name="Arc 21">
            <a:extLst>
              <a:ext uri="{FF2B5EF4-FFF2-40B4-BE49-F238E27FC236}">
                <a16:creationId xmlns:a16="http://schemas.microsoft.com/office/drawing/2014/main" id="{B4019478-3FDC-438C-8848-1D7DA864A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366740" flipV="1">
            <a:off x="2607299" y="8363"/>
            <a:ext cx="6816262" cy="6816262"/>
          </a:xfrm>
          <a:prstGeom prst="arc">
            <a:avLst>
              <a:gd name="adj1" fmla="val 16200000"/>
              <a:gd name="adj2" fmla="val 20401595"/>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Oval 23">
            <a:extLst>
              <a:ext uri="{FF2B5EF4-FFF2-40B4-BE49-F238E27FC236}">
                <a16:creationId xmlns:a16="http://schemas.microsoft.com/office/drawing/2014/main" id="{FE406479-1D57-4209-B128-3C81746247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3400" y="4609861"/>
            <a:ext cx="873032" cy="84934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6E028694-09C0-F36C-DDDE-2022B373FA53}"/>
              </a:ext>
            </a:extLst>
          </p:cNvPr>
          <p:cNvSpPr txBox="1"/>
          <p:nvPr/>
        </p:nvSpPr>
        <p:spPr>
          <a:xfrm>
            <a:off x="10005183" y="6657945"/>
            <a:ext cx="2186817"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s://blogs.ed.ac.uk/geosciences/2020/09/writing-your-first-masters-essay-a-few-tips/">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
        <p:nvSpPr>
          <p:cNvPr id="3" name="TextBox 2">
            <a:extLst>
              <a:ext uri="{FF2B5EF4-FFF2-40B4-BE49-F238E27FC236}">
                <a16:creationId xmlns:a16="http://schemas.microsoft.com/office/drawing/2014/main" id="{18070DD0-BB1C-1B88-F595-8C96C2F05A18}"/>
              </a:ext>
            </a:extLst>
          </p:cNvPr>
          <p:cNvSpPr txBox="1"/>
          <p:nvPr/>
        </p:nvSpPr>
        <p:spPr>
          <a:xfrm>
            <a:off x="36236" y="6294442"/>
            <a:ext cx="11802838" cy="276999"/>
          </a:xfrm>
          <a:prstGeom prst="rect">
            <a:avLst/>
          </a:prstGeom>
          <a:noFill/>
        </p:spPr>
        <p:txBody>
          <a:bodyPr wrap="square" rtlCol="0">
            <a:spAutoFit/>
          </a:bodyPr>
          <a:lstStyle/>
          <a:p>
            <a:pPr algn="ctr"/>
            <a:r>
              <a:rPr lang="en-US" sz="1200" dirty="0">
                <a:solidFill>
                  <a:schemeClr val="bg1"/>
                </a:solidFill>
              </a:rPr>
              <a:t>Supported by LebBorgne and Rosenberh, 2-14; Vermuelen, 2022; Wellham and Maclagan, 2003’ Westerlund and Gaunt, 2013; Musgrave, 2020; </a:t>
            </a:r>
            <a:r>
              <a:rPr lang="en-US" sz="1200" dirty="0" err="1">
                <a:solidFill>
                  <a:schemeClr val="bg1"/>
                </a:solidFill>
              </a:rPr>
              <a:t>Lathem</a:t>
            </a:r>
            <a:r>
              <a:rPr lang="en-US" sz="1200" dirty="0">
                <a:solidFill>
                  <a:schemeClr val="bg1"/>
                </a:solidFill>
              </a:rPr>
              <a:t> et al, 2017; Flynn 2020)</a:t>
            </a:r>
          </a:p>
        </p:txBody>
      </p:sp>
    </p:spTree>
    <p:extLst>
      <p:ext uri="{BB962C8B-B14F-4D97-AF65-F5344CB8AC3E}">
        <p14:creationId xmlns:p14="http://schemas.microsoft.com/office/powerpoint/2010/main" val="601045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B6C3BE-A88E-C13C-18EC-FA479E27209D}"/>
              </a:ext>
            </a:extLst>
          </p:cNvPr>
          <p:cNvSpPr>
            <a:spLocks noGrp="1"/>
          </p:cNvSpPr>
          <p:nvPr>
            <p:ph type="ctrTitle"/>
          </p:nvPr>
        </p:nvSpPr>
        <p:spPr>
          <a:xfrm>
            <a:off x="6094105" y="802955"/>
            <a:ext cx="4977976" cy="1454051"/>
          </a:xfrm>
        </p:spPr>
        <p:txBody>
          <a:bodyPr vert="horz" lIns="91440" tIns="45720" rIns="91440" bIns="45720" rtlCol="0" anchor="ctr">
            <a:normAutofit/>
          </a:bodyPr>
          <a:lstStyle/>
          <a:p>
            <a:pPr algn="l"/>
            <a:r>
              <a:rPr lang="en-US" sz="3600" kern="1200">
                <a:solidFill>
                  <a:schemeClr val="tx2"/>
                </a:solidFill>
                <a:latin typeface="+mj-lt"/>
                <a:ea typeface="+mj-ea"/>
                <a:cs typeface="+mj-cs"/>
              </a:rPr>
              <a:t>Summary of interviews</a:t>
            </a:r>
          </a:p>
        </p:txBody>
      </p:sp>
      <p:pic>
        <p:nvPicPr>
          <p:cNvPr id="7" name="Graphic 6" descr="Tick">
            <a:extLst>
              <a:ext uri="{FF2B5EF4-FFF2-40B4-BE49-F238E27FC236}">
                <a16:creationId xmlns:a16="http://schemas.microsoft.com/office/drawing/2014/main" id="{F917924E-4A30-C91E-0A58-35FBB674827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6951" y="1793846"/>
            <a:ext cx="3620021" cy="3620021"/>
          </a:xfrm>
          <a:prstGeom prst="rect">
            <a:avLst/>
          </a:prstGeom>
        </p:spPr>
      </p:pic>
      <p:sp>
        <p:nvSpPr>
          <p:cNvPr id="3" name="Subtitle 2">
            <a:extLst>
              <a:ext uri="{FF2B5EF4-FFF2-40B4-BE49-F238E27FC236}">
                <a16:creationId xmlns:a16="http://schemas.microsoft.com/office/drawing/2014/main" id="{8B222FCC-AB74-7A9A-505A-B1C5CC186A2F}"/>
              </a:ext>
            </a:extLst>
          </p:cNvPr>
          <p:cNvSpPr>
            <a:spLocks noGrp="1"/>
          </p:cNvSpPr>
          <p:nvPr>
            <p:ph type="subTitle" idx="1"/>
          </p:nvPr>
        </p:nvSpPr>
        <p:spPr>
          <a:xfrm>
            <a:off x="6090574" y="2421682"/>
            <a:ext cx="4977578" cy="3639289"/>
          </a:xfrm>
        </p:spPr>
        <p:txBody>
          <a:bodyPr vert="horz" lIns="91440" tIns="45720" rIns="91440" bIns="45720" rtlCol="0" anchor="ctr">
            <a:normAutofit/>
          </a:bodyPr>
          <a:lstStyle/>
          <a:p>
            <a:pPr marL="342900" indent="-228600" algn="l">
              <a:buFont typeface="Arial" panose="020B0604020202020204" pitchFamily="34" charset="0"/>
              <a:buChar char="•"/>
            </a:pPr>
            <a:r>
              <a:rPr lang="en-US" sz="1800" dirty="0">
                <a:solidFill>
                  <a:schemeClr val="tx2"/>
                </a:solidFill>
              </a:rPr>
              <a:t>Shared developmental arc.</a:t>
            </a:r>
          </a:p>
          <a:p>
            <a:pPr marL="342900" indent="-228600" algn="l">
              <a:buFont typeface="Arial" panose="020B0604020202020204" pitchFamily="34" charset="0"/>
              <a:buChar char="•"/>
            </a:pPr>
            <a:r>
              <a:rPr lang="en-US" sz="1800" dirty="0">
                <a:solidFill>
                  <a:schemeClr val="tx2"/>
                </a:solidFill>
              </a:rPr>
              <a:t>Realities of performing careers (Heyman, Perkins and Araujo; 2019). </a:t>
            </a:r>
          </a:p>
          <a:p>
            <a:pPr marL="342900" indent="-228600" algn="l">
              <a:buFont typeface="Arial" panose="020B0604020202020204" pitchFamily="34" charset="0"/>
              <a:buChar char="•"/>
            </a:pPr>
            <a:r>
              <a:rPr lang="en-US" sz="1800" dirty="0">
                <a:solidFill>
                  <a:schemeClr val="tx2"/>
                </a:solidFill>
              </a:rPr>
              <a:t>Desire for greater contextual integration and deeper understanding of what tools should be used for vocal health </a:t>
            </a:r>
            <a:r>
              <a:rPr lang="en-GB" sz="1800" dirty="0">
                <a:solidFill>
                  <a:schemeClr val="tx2"/>
                </a:solidFill>
                <a:effectLst/>
                <a:ea typeface="Times New Roman" panose="02020603050405020304" pitchFamily="18" charset="0"/>
              </a:rPr>
              <a:t>(Heyman, Perkins and Araujo, 2019). </a:t>
            </a:r>
            <a:endParaRPr lang="en-US" sz="1800" dirty="0">
              <a:solidFill>
                <a:schemeClr val="tx2"/>
              </a:solidFill>
            </a:endParaRPr>
          </a:p>
          <a:p>
            <a:pPr marL="342900" indent="-228600" algn="l">
              <a:buFont typeface="Arial" panose="020B0604020202020204" pitchFamily="34" charset="0"/>
              <a:buChar char="•"/>
            </a:pPr>
            <a:r>
              <a:rPr lang="en-US" sz="1800" dirty="0">
                <a:solidFill>
                  <a:schemeClr val="tx2"/>
                </a:solidFill>
              </a:rPr>
              <a:t>Findings reflecting an increasing preference for multi-disciplinary, preventative approached to vocal care.</a:t>
            </a:r>
          </a:p>
          <a:p>
            <a:pPr marL="342900" indent="-228600" algn="l">
              <a:buFont typeface="Arial" panose="020B0604020202020204" pitchFamily="34" charset="0"/>
              <a:buChar char="•"/>
            </a:pPr>
            <a:r>
              <a:rPr lang="en-US" sz="1800" dirty="0">
                <a:solidFill>
                  <a:schemeClr val="tx2"/>
                </a:solidFill>
              </a:rPr>
              <a:t>Concerns around vocal sustainability.</a:t>
            </a: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7055673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779591-7A38-2C53-740F-85CC51A5B74A}"/>
              </a:ext>
            </a:extLst>
          </p:cNvPr>
          <p:cNvSpPr>
            <a:spLocks noGrp="1"/>
          </p:cNvSpPr>
          <p:nvPr>
            <p:ph type="ctrTitle"/>
          </p:nvPr>
        </p:nvSpPr>
        <p:spPr>
          <a:xfrm>
            <a:off x="686834" y="1153572"/>
            <a:ext cx="3200400" cy="4461163"/>
          </a:xfrm>
        </p:spPr>
        <p:txBody>
          <a:bodyPr vert="horz" lIns="91440" tIns="45720" rIns="91440" bIns="45720" rtlCol="0" anchor="ctr">
            <a:normAutofit/>
          </a:bodyPr>
          <a:lstStyle/>
          <a:p>
            <a:pPr algn="l"/>
            <a:r>
              <a:rPr lang="en-US" sz="4400" kern="1200">
                <a:solidFill>
                  <a:srgbClr val="FFFFFF"/>
                </a:solidFill>
                <a:latin typeface="+mj-lt"/>
                <a:ea typeface="+mj-ea"/>
                <a:cs typeface="+mj-cs"/>
              </a:rPr>
              <a:t>Summary of findings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Subtitle 2">
            <a:extLst>
              <a:ext uri="{FF2B5EF4-FFF2-40B4-BE49-F238E27FC236}">
                <a16:creationId xmlns:a16="http://schemas.microsoft.com/office/drawing/2014/main" id="{87EFCBAB-0151-870D-9C1F-47F7BE57304B}"/>
              </a:ext>
            </a:extLst>
          </p:cNvPr>
          <p:cNvSpPr>
            <a:spLocks noGrp="1"/>
          </p:cNvSpPr>
          <p:nvPr>
            <p:ph type="subTitle" idx="1"/>
          </p:nvPr>
        </p:nvSpPr>
        <p:spPr>
          <a:xfrm>
            <a:off x="4447308" y="591344"/>
            <a:ext cx="7616355" cy="5585619"/>
          </a:xfrm>
        </p:spPr>
        <p:txBody>
          <a:bodyPr vert="horz" lIns="91440" tIns="45720" rIns="91440" bIns="45720" rtlCol="0" anchor="ctr">
            <a:normAutofit/>
          </a:bodyPr>
          <a:lstStyle/>
          <a:p>
            <a:pPr marL="342900" indent="-228600" algn="l">
              <a:buFont typeface="Arial" panose="020B0604020202020204" pitchFamily="34" charset="0"/>
              <a:buChar char="•"/>
            </a:pPr>
            <a:r>
              <a:rPr lang="en-US" dirty="0"/>
              <a:t>Key themes emerged</a:t>
            </a:r>
          </a:p>
          <a:p>
            <a:pPr marL="342900" indent="-228600" algn="l">
              <a:buFont typeface="Arial" panose="020B0604020202020204" pitchFamily="34" charset="0"/>
              <a:buChar char="•"/>
            </a:pPr>
            <a:r>
              <a:rPr lang="en-US" dirty="0"/>
              <a:t>Critical issues highlighted</a:t>
            </a:r>
          </a:p>
          <a:p>
            <a:pPr marL="342900" indent="-228600" algn="l">
              <a:buFont typeface="Arial" panose="020B0604020202020204" pitchFamily="34" charset="0"/>
              <a:buChar char="•"/>
            </a:pPr>
            <a:r>
              <a:rPr lang="en-US" dirty="0"/>
              <a:t>Inconsistencies</a:t>
            </a:r>
          </a:p>
          <a:p>
            <a:pPr marL="342900" indent="-228600" algn="l">
              <a:buFont typeface="Arial" panose="020B0604020202020204" pitchFamily="34" charset="0"/>
              <a:buChar char="•"/>
            </a:pPr>
            <a:r>
              <a:rPr lang="en-US" dirty="0"/>
              <a:t>Structural and cultural barriers</a:t>
            </a:r>
          </a:p>
          <a:p>
            <a:pPr marL="342900" indent="-228600" algn="l">
              <a:buFont typeface="Arial" panose="020B0604020202020204" pitchFamily="34" charset="0"/>
              <a:buChar char="•"/>
            </a:pPr>
            <a:r>
              <a:rPr lang="en-US" dirty="0"/>
              <a:t>Clear need for curriculum-wide integrated approach </a:t>
            </a:r>
          </a:p>
          <a:p>
            <a:pPr marL="342900" indent="-228600" algn="l">
              <a:buFont typeface="Arial" panose="020B0604020202020204" pitchFamily="34" charset="0"/>
              <a:buChar char="•"/>
            </a:pPr>
            <a:r>
              <a:rPr lang="en-US" dirty="0"/>
              <a:t>Interviews reinforcing questionnaire</a:t>
            </a:r>
          </a:p>
        </p:txBody>
      </p:sp>
    </p:spTree>
    <p:extLst>
      <p:ext uri="{BB962C8B-B14F-4D97-AF65-F5344CB8AC3E}">
        <p14:creationId xmlns:p14="http://schemas.microsoft.com/office/powerpoint/2010/main" val="7878900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0B4F426-63EB-B720-48B7-52E0ED515CE3}"/>
              </a:ext>
            </a:extLst>
          </p:cNvPr>
          <p:cNvSpPr>
            <a:spLocks noGrp="1"/>
          </p:cNvSpPr>
          <p:nvPr>
            <p:ph type="ctrTitle"/>
          </p:nvPr>
        </p:nvSpPr>
        <p:spPr>
          <a:xfrm>
            <a:off x="4038600" y="1939159"/>
            <a:ext cx="7644627" cy="2751086"/>
          </a:xfrm>
        </p:spPr>
        <p:txBody>
          <a:bodyPr>
            <a:normAutofit/>
          </a:bodyPr>
          <a:lstStyle/>
          <a:p>
            <a:pPr algn="r"/>
            <a:r>
              <a:rPr lang="en-US"/>
              <a:t>Research process reflections</a:t>
            </a:r>
          </a:p>
        </p:txBody>
      </p:sp>
      <p:sp>
        <p:nvSpPr>
          <p:cNvPr id="3" name="Subtitle 2">
            <a:extLst>
              <a:ext uri="{FF2B5EF4-FFF2-40B4-BE49-F238E27FC236}">
                <a16:creationId xmlns:a16="http://schemas.microsoft.com/office/drawing/2014/main" id="{CF7B9EF6-017D-156B-19C5-1BAC0E45C021}"/>
              </a:ext>
            </a:extLst>
          </p:cNvPr>
          <p:cNvSpPr>
            <a:spLocks noGrp="1"/>
          </p:cNvSpPr>
          <p:nvPr>
            <p:ph type="subTitle" idx="1"/>
          </p:nvPr>
        </p:nvSpPr>
        <p:spPr>
          <a:xfrm>
            <a:off x="4038600" y="4782320"/>
            <a:ext cx="7644627" cy="1329443"/>
          </a:xfrm>
        </p:spPr>
        <p:txBody>
          <a:bodyPr>
            <a:normAutofit/>
          </a:bodyPr>
          <a:lstStyle/>
          <a:p>
            <a:pPr marL="342900" indent="-342900" algn="r">
              <a:buFont typeface="Arial" panose="020B0604020202020204" pitchFamily="34" charset="0"/>
              <a:buChar char="•"/>
            </a:pPr>
            <a:r>
              <a:rPr lang="en-US" sz="2200" dirty="0"/>
              <a:t>Limited participant engagement VS rich data and deep insight (</a:t>
            </a:r>
            <a:r>
              <a:rPr lang="en-US" sz="2200" dirty="0" err="1"/>
              <a:t>Alam</a:t>
            </a:r>
            <a:r>
              <a:rPr lang="en-US" sz="2200" dirty="0"/>
              <a:t> and Asmawi, 2024)</a:t>
            </a:r>
          </a:p>
          <a:p>
            <a:pPr marL="342900" indent="-342900" algn="r">
              <a:buFont typeface="Arial" panose="020B0604020202020204" pitchFamily="34" charset="0"/>
              <a:buChar char="•"/>
            </a:pPr>
            <a:r>
              <a:rPr lang="en-US" sz="2200" dirty="0"/>
              <a:t>Ethical considerations (Berger, 2015; BERA, 2008; Finlay, 2002)</a:t>
            </a:r>
          </a:p>
        </p:txBody>
      </p:sp>
    </p:spTree>
    <p:extLst>
      <p:ext uri="{BB962C8B-B14F-4D97-AF65-F5344CB8AC3E}">
        <p14:creationId xmlns:p14="http://schemas.microsoft.com/office/powerpoint/2010/main" val="13638174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4C10CBC8-7837-4750-8EE9-B4C3D5048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69014793-11D4-4A17-9261-1A2E683AD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104482" y="-5104482"/>
            <a:ext cx="1983037" cy="12192001"/>
          </a:xfrm>
          <a:custGeom>
            <a:avLst/>
            <a:gdLst>
              <a:gd name="connsiteX0" fmla="*/ 0 w 1983037"/>
              <a:gd name="connsiteY0" fmla="*/ 0 h 12192001"/>
              <a:gd name="connsiteX1" fmla="*/ 0 w 1983037"/>
              <a:gd name="connsiteY1" fmla="*/ 12192001 h 12192001"/>
              <a:gd name="connsiteX2" fmla="*/ 1945626 w 1983037"/>
              <a:gd name="connsiteY2" fmla="*/ 12192001 h 12192001"/>
              <a:gd name="connsiteX3" fmla="*/ 1914883 w 1983037"/>
              <a:gd name="connsiteY3" fmla="*/ 11926947 h 12192001"/>
              <a:gd name="connsiteX4" fmla="*/ 1887405 w 1983037"/>
              <a:gd name="connsiteY4" fmla="*/ 10882179 h 12192001"/>
              <a:gd name="connsiteX5" fmla="*/ 1955094 w 1983037"/>
              <a:gd name="connsiteY5" fmla="*/ 9717835 h 12192001"/>
              <a:gd name="connsiteX6" fmla="*/ 1955094 w 1983037"/>
              <a:gd name="connsiteY6" fmla="*/ 9338013 h 12192001"/>
              <a:gd name="connsiteX7" fmla="*/ 1947423 w 1983037"/>
              <a:gd name="connsiteY7" fmla="*/ 8936699 h 12192001"/>
              <a:gd name="connsiteX8" fmla="*/ 1949002 w 1983037"/>
              <a:gd name="connsiteY8" fmla="*/ 7709920 h 12192001"/>
              <a:gd name="connsiteX9" fmla="*/ 1930276 w 1983037"/>
              <a:gd name="connsiteY9" fmla="*/ 6277504 h 12192001"/>
              <a:gd name="connsiteX10" fmla="*/ 1954643 w 1983037"/>
              <a:gd name="connsiteY10" fmla="*/ 5307481 h 12192001"/>
              <a:gd name="connsiteX11" fmla="*/ 1944941 w 1983037"/>
              <a:gd name="connsiteY11" fmla="*/ 4949831 h 12192001"/>
              <a:gd name="connsiteX12" fmla="*/ 1961187 w 1983037"/>
              <a:gd name="connsiteY12" fmla="*/ 4137481 h 12192001"/>
              <a:gd name="connsiteX13" fmla="*/ 1964118 w 1983037"/>
              <a:gd name="connsiteY13" fmla="*/ 3194148 h 12192001"/>
              <a:gd name="connsiteX14" fmla="*/ 1914708 w 1983037"/>
              <a:gd name="connsiteY14" fmla="*/ 1979808 h 12192001"/>
              <a:gd name="connsiteX15" fmla="*/ 1949679 w 1983037"/>
              <a:gd name="connsiteY15" fmla="*/ 1443897 h 12192001"/>
              <a:gd name="connsiteX16" fmla="*/ 1942685 w 1983037"/>
              <a:gd name="connsiteY16" fmla="*/ 749860 h 12192001"/>
              <a:gd name="connsiteX17" fmla="*/ 1933706 w 1983037"/>
              <a:gd name="connsiteY17" fmla="*/ 168558 h 12192001"/>
              <a:gd name="connsiteX18" fmla="*/ 1950785 w 1983037"/>
              <a:gd name="connsiteY18" fmla="*/ 0 h 12192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83037" h="12192001">
                <a:moveTo>
                  <a:pt x="0" y="0"/>
                </a:moveTo>
                <a:lnTo>
                  <a:pt x="0" y="12192001"/>
                </a:lnTo>
                <a:lnTo>
                  <a:pt x="1945626" y="12192001"/>
                </a:lnTo>
                <a:lnTo>
                  <a:pt x="1914883" y="11926947"/>
                </a:lnTo>
                <a:cubicBezTo>
                  <a:pt x="1884529" y="11579709"/>
                  <a:pt x="1881652" y="11231009"/>
                  <a:pt x="1887405" y="10882179"/>
                </a:cubicBezTo>
                <a:cubicBezTo>
                  <a:pt x="1893725" y="10493309"/>
                  <a:pt x="1911547" y="10104667"/>
                  <a:pt x="1955094" y="9717835"/>
                </a:cubicBezTo>
                <a:cubicBezTo>
                  <a:pt x="1966715" y="9591491"/>
                  <a:pt x="1966715" y="9464357"/>
                  <a:pt x="1955094" y="9338013"/>
                </a:cubicBezTo>
                <a:cubicBezTo>
                  <a:pt x="1945663" y="9204453"/>
                  <a:pt x="1943091" y="9070511"/>
                  <a:pt x="1947423" y="8936699"/>
                </a:cubicBezTo>
                <a:cubicBezTo>
                  <a:pt x="1960283" y="8527701"/>
                  <a:pt x="1930726" y="8118470"/>
                  <a:pt x="1949002" y="7709920"/>
                </a:cubicBezTo>
                <a:cubicBezTo>
                  <a:pt x="1970436" y="7231918"/>
                  <a:pt x="1945393" y="6755049"/>
                  <a:pt x="1930276" y="6277504"/>
                </a:cubicBezTo>
                <a:cubicBezTo>
                  <a:pt x="1920123" y="5954014"/>
                  <a:pt x="1913803" y="5630292"/>
                  <a:pt x="1954643" y="5307481"/>
                </a:cubicBezTo>
                <a:cubicBezTo>
                  <a:pt x="1969761" y="5188718"/>
                  <a:pt x="1956899" y="5068596"/>
                  <a:pt x="1944941" y="4949831"/>
                </a:cubicBezTo>
                <a:cubicBezTo>
                  <a:pt x="1917866" y="4678139"/>
                  <a:pt x="1932758" y="4407584"/>
                  <a:pt x="1961187" y="4137481"/>
                </a:cubicBezTo>
                <a:cubicBezTo>
                  <a:pt x="1994579" y="3823035"/>
                  <a:pt x="1984877" y="3508818"/>
                  <a:pt x="1964118" y="3194148"/>
                </a:cubicBezTo>
                <a:cubicBezTo>
                  <a:pt x="1937270" y="2789895"/>
                  <a:pt x="1903424" y="2387003"/>
                  <a:pt x="1914708" y="1979808"/>
                </a:cubicBezTo>
                <a:cubicBezTo>
                  <a:pt x="1919446" y="1800868"/>
                  <a:pt x="1935466" y="1622384"/>
                  <a:pt x="1949679" y="1443897"/>
                </a:cubicBezTo>
                <a:cubicBezTo>
                  <a:pt x="1964278" y="1212701"/>
                  <a:pt x="1961931" y="980722"/>
                  <a:pt x="1942685" y="749860"/>
                </a:cubicBezTo>
                <a:cubicBezTo>
                  <a:pt x="1929825" y="555933"/>
                  <a:pt x="1921533" y="362007"/>
                  <a:pt x="1933706" y="168558"/>
                </a:cubicBezTo>
                <a:lnTo>
                  <a:pt x="1950785"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D2127D2-E321-604E-C6BB-204494EC5E21}"/>
              </a:ext>
            </a:extLst>
          </p:cNvPr>
          <p:cNvSpPr>
            <a:spLocks noGrp="1"/>
          </p:cNvSpPr>
          <p:nvPr>
            <p:ph type="ctrTitle"/>
          </p:nvPr>
        </p:nvSpPr>
        <p:spPr>
          <a:xfrm>
            <a:off x="838200" y="365125"/>
            <a:ext cx="10515600" cy="1325563"/>
          </a:xfrm>
        </p:spPr>
        <p:txBody>
          <a:bodyPr vert="horz" lIns="91440" tIns="45720" rIns="91440" bIns="45720" rtlCol="0" anchor="ctr">
            <a:normAutofit/>
          </a:bodyPr>
          <a:lstStyle/>
          <a:p>
            <a:r>
              <a:rPr lang="en-US" sz="3400" kern="1200" dirty="0">
                <a:solidFill>
                  <a:srgbClr val="FFFFFF"/>
                </a:solidFill>
                <a:latin typeface="+mj-lt"/>
                <a:ea typeface="+mj-ea"/>
                <a:cs typeface="+mj-cs"/>
              </a:rPr>
              <a:t>Reflecting Learning and Recommendations – Vocal Health in UK Musical Theatre Higher Educational Training</a:t>
            </a:r>
          </a:p>
        </p:txBody>
      </p:sp>
      <p:graphicFrame>
        <p:nvGraphicFramePr>
          <p:cNvPr id="7" name="TextBox 4">
            <a:extLst>
              <a:ext uri="{FF2B5EF4-FFF2-40B4-BE49-F238E27FC236}">
                <a16:creationId xmlns:a16="http://schemas.microsoft.com/office/drawing/2014/main" id="{787FC413-2035-53E6-B6E7-4CFAA584943C}"/>
              </a:ext>
            </a:extLst>
          </p:cNvPr>
          <p:cNvGraphicFramePr/>
          <p:nvPr>
            <p:extLst>
              <p:ext uri="{D42A27DB-BD31-4B8C-83A1-F6EECF244321}">
                <p14:modId xmlns:p14="http://schemas.microsoft.com/office/powerpoint/2010/main" val="784844679"/>
              </p:ext>
            </p:extLst>
          </p:nvPr>
        </p:nvGraphicFramePr>
        <p:xfrm>
          <a:off x="838200" y="2348161"/>
          <a:ext cx="10515600" cy="38288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581244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10C396A-FCB6-3CBF-FBF7-AD80737F2B89}"/>
              </a:ext>
            </a:extLst>
          </p:cNvPr>
          <p:cNvSpPr>
            <a:spLocks noGrp="1"/>
          </p:cNvSpPr>
          <p:nvPr>
            <p:ph type="ctrTitle"/>
          </p:nvPr>
        </p:nvSpPr>
        <p:spPr>
          <a:xfrm>
            <a:off x="4038600" y="1939159"/>
            <a:ext cx="7644627" cy="2751086"/>
          </a:xfrm>
        </p:spPr>
        <p:txBody>
          <a:bodyPr>
            <a:normAutofit/>
          </a:bodyPr>
          <a:lstStyle/>
          <a:p>
            <a:pPr algn="r"/>
            <a:r>
              <a:rPr lang="en-US" dirty="0"/>
              <a:t>Thank you for listening</a:t>
            </a:r>
            <a:endParaRPr lang="en-US"/>
          </a:p>
        </p:txBody>
      </p:sp>
    </p:spTree>
    <p:extLst>
      <p:ext uri="{BB962C8B-B14F-4D97-AF65-F5344CB8AC3E}">
        <p14:creationId xmlns:p14="http://schemas.microsoft.com/office/powerpoint/2010/main" val="12363059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089DF-75F3-BE5B-F2B9-C287C7A53769}"/>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84709C80-E55E-2481-57E9-8B494595C89D}"/>
              </a:ext>
            </a:extLst>
          </p:cNvPr>
          <p:cNvSpPr>
            <a:spLocks noGrp="1"/>
          </p:cNvSpPr>
          <p:nvPr>
            <p:ph idx="1"/>
          </p:nvPr>
        </p:nvSpPr>
        <p:spPr/>
        <p:txBody>
          <a:bodyPr>
            <a:noAutofit/>
          </a:bodyPr>
          <a:lstStyle/>
          <a:p>
            <a:r>
              <a:rPr lang="en-GB" sz="1200" dirty="0" err="1">
                <a:effectLst/>
                <a:latin typeface="AppleSystemUIFont"/>
                <a:ea typeface="DengXian" panose="02010600030101010101" pitchFamily="2" charset="-122"/>
                <a:cs typeface="AppleSystemUIFont"/>
              </a:rPr>
              <a:t>Alam</a:t>
            </a:r>
            <a:r>
              <a:rPr lang="en-GB" sz="1200" dirty="0">
                <a:effectLst/>
                <a:latin typeface="AppleSystemUIFont"/>
                <a:ea typeface="DengXian" panose="02010600030101010101" pitchFamily="2" charset="-122"/>
                <a:cs typeface="AppleSystemUIFont"/>
              </a:rPr>
              <a:t>, M.S. and </a:t>
            </a:r>
            <a:r>
              <a:rPr lang="en-GB" sz="1200" dirty="0" err="1">
                <a:effectLst/>
                <a:latin typeface="AppleSystemUIFont"/>
                <a:ea typeface="DengXian" panose="02010600030101010101" pitchFamily="2" charset="-122"/>
                <a:cs typeface="AppleSystemUIFont"/>
              </a:rPr>
              <a:t>Asmawi</a:t>
            </a:r>
            <a:r>
              <a:rPr lang="en-GB" sz="1200" dirty="0">
                <a:effectLst/>
                <a:latin typeface="AppleSystemUIFont"/>
                <a:ea typeface="DengXian" panose="02010600030101010101" pitchFamily="2" charset="-122"/>
                <a:cs typeface="AppleSystemUIFont"/>
              </a:rPr>
              <a:t>, A., 2024. Qualitative research: Defining features and guiding principles. </a:t>
            </a:r>
            <a:r>
              <a:rPr lang="en-GB" sz="1200" i="1" dirty="0">
                <a:effectLst/>
                <a:latin typeface="AppleSystemUIFont"/>
                <a:ea typeface="DengXian" panose="02010600030101010101" pitchFamily="2" charset="-122"/>
                <a:cs typeface="AppleSystemUIFont"/>
              </a:rPr>
              <a:t>Forum for Education Studies</a:t>
            </a:r>
            <a:r>
              <a:rPr lang="en-GB" sz="1200" dirty="0">
                <a:effectLst/>
                <a:latin typeface="AppleSystemUIFont"/>
                <a:ea typeface="DengXian" panose="02010600030101010101" pitchFamily="2" charset="-122"/>
                <a:cs typeface="AppleSystemUIFont"/>
              </a:rPr>
              <a:t>, 2(2), pp.1262. Available at: </a:t>
            </a:r>
            <a:r>
              <a:rPr lang="en-GB" sz="1200" dirty="0">
                <a:effectLst/>
                <a:latin typeface="AppleSystemUIFont"/>
                <a:ea typeface="DengXian" panose="02010600030101010101" pitchFamily="2" charset="-122"/>
                <a:cs typeface="AppleSystemUIFont"/>
                <a:hlinkClick r:id="rId2"/>
              </a:rPr>
              <a:t>https://doi.org/10.59400/fes.v2i2.1262</a:t>
            </a:r>
            <a:r>
              <a:rPr lang="en-GB" sz="1200" dirty="0">
                <a:effectLst/>
                <a:latin typeface="AppleSystemUIFont"/>
                <a:ea typeface="DengXian" panose="02010600030101010101" pitchFamily="2" charset="-122"/>
                <a:cs typeface="AppleSystemUIFont"/>
              </a:rPr>
              <a:t> [Accessed 2 July 2025].</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en-GB" sz="1200" dirty="0" err="1">
                <a:effectLst/>
                <a:latin typeface="AppleSystemUIFont"/>
                <a:ea typeface="DengXian" panose="02010600030101010101" pitchFamily="2" charset="-122"/>
                <a:cs typeface="AppleSystemUIFont"/>
              </a:rPr>
              <a:t>Bartoskova</a:t>
            </a:r>
            <a:r>
              <a:rPr lang="en-GB" sz="1200" dirty="0">
                <a:effectLst/>
                <a:latin typeface="AppleSystemUIFont"/>
                <a:ea typeface="DengXian" panose="02010600030101010101" pitchFamily="2" charset="-122"/>
                <a:cs typeface="AppleSystemUIFont"/>
              </a:rPr>
              <a:t>, M., 2021. </a:t>
            </a:r>
            <a:r>
              <a:rPr lang="en-GB" sz="1200" i="1" dirty="0">
                <a:effectLst/>
                <a:latin typeface="AppleSystemUIFont"/>
                <a:ea typeface="DengXian" panose="02010600030101010101" pitchFamily="2" charset="-122"/>
                <a:cs typeface="AppleSystemUIFont"/>
              </a:rPr>
              <a:t>The role of the psoas major muscle in speaking and singing</a:t>
            </a:r>
            <a:r>
              <a:rPr lang="en-GB" sz="1200" dirty="0">
                <a:effectLst/>
                <a:latin typeface="AppleSystemUIFont"/>
                <a:ea typeface="DengXian" panose="02010600030101010101" pitchFamily="2" charset="-122"/>
                <a:cs typeface="AppleSystemUIFont"/>
              </a:rPr>
              <a:t>. </a:t>
            </a:r>
            <a:r>
              <a:rPr lang="en-GB" sz="1200" b="1" dirty="0">
                <a:effectLst/>
                <a:latin typeface="AppleSystemUIFont"/>
                <a:ea typeface="DengXian" panose="02010600030101010101" pitchFamily="2" charset="-122"/>
                <a:cs typeface="AppleSystemUIFont"/>
              </a:rPr>
              <a:t>Voice and Speech Review</a:t>
            </a:r>
            <a:r>
              <a:rPr lang="en-GB" sz="1200" dirty="0">
                <a:effectLst/>
                <a:latin typeface="AppleSystemUIFont"/>
                <a:ea typeface="DengXian" panose="02010600030101010101" pitchFamily="2" charset="-122"/>
                <a:cs typeface="AppleSystemUIFont"/>
              </a:rPr>
              <a:t>, 15(2), pp.200–210. </a:t>
            </a:r>
            <a:r>
              <a:rPr lang="en-GB" sz="1200" dirty="0">
                <a:effectLst/>
                <a:latin typeface="AppleSystemUIFont"/>
                <a:ea typeface="DengXian" panose="02010600030101010101" pitchFamily="2" charset="-122"/>
                <a:cs typeface="AppleSystemUIFont"/>
                <a:hlinkClick r:id="rId3"/>
              </a:rPr>
              <a:t>https://doi.org/10.1080/23268263.2021.1891738</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de-DE" sz="1200" dirty="0">
                <a:effectLst/>
                <a:latin typeface="AppleSystemUIFont"/>
                <a:ea typeface="DengXian" panose="02010600030101010101" pitchFamily="2" charset="-122"/>
                <a:cs typeface="AppleSystemUIFont"/>
              </a:rPr>
              <a:t>Berger, P. L., and Luckmann, T. (1966). </a:t>
            </a:r>
            <a:r>
              <a:rPr lang="en-GB" sz="1200" i="1" dirty="0">
                <a:effectLst/>
                <a:latin typeface="AppleSystemUIFont"/>
                <a:ea typeface="DengXian" panose="02010600030101010101" pitchFamily="2" charset="-122"/>
                <a:cs typeface="AppleSystemUIFont"/>
              </a:rPr>
              <a:t>The Social Construction of Reality: A Treatise in the Sociology of Knowledge</a:t>
            </a:r>
            <a:r>
              <a:rPr lang="en-GB" sz="1200" dirty="0">
                <a:effectLst/>
                <a:latin typeface="AppleSystemUIFont"/>
                <a:ea typeface="DengXian" panose="02010600030101010101" pitchFamily="2" charset="-122"/>
                <a:cs typeface="AppleSystemUIFont"/>
              </a:rPr>
              <a:t>. Anchor Books.</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en-GB" sz="1200" dirty="0">
                <a:effectLst/>
                <a:latin typeface="AppleSystemUIFont"/>
                <a:ea typeface="DengXian" panose="02010600030101010101" pitchFamily="2" charset="-122"/>
                <a:cs typeface="AppleSystemUIFont"/>
              </a:rPr>
              <a:t>Berger, R. (2015). Now I see it, now I don’t: Researcher’s position and reflexivity in qualitative research. </a:t>
            </a:r>
            <a:r>
              <a:rPr lang="en-GB" sz="1200" i="1" dirty="0">
                <a:effectLst/>
                <a:latin typeface="AppleSystemUIFont"/>
                <a:ea typeface="DengXian" panose="02010600030101010101" pitchFamily="2" charset="-122"/>
                <a:cs typeface="AppleSystemUIFont"/>
              </a:rPr>
              <a:t>Qualitative Research, 15</a:t>
            </a:r>
            <a:r>
              <a:rPr lang="en-GB" sz="1200" dirty="0">
                <a:effectLst/>
                <a:latin typeface="AppleSystemUIFont"/>
                <a:ea typeface="DengXian" panose="02010600030101010101" pitchFamily="2" charset="-122"/>
                <a:cs typeface="AppleSystemUIFont"/>
              </a:rPr>
              <a:t>(2), 219–234. </a:t>
            </a:r>
            <a:r>
              <a:rPr lang="en-GB" sz="1200" dirty="0">
                <a:effectLst/>
                <a:latin typeface="AppleSystemUIFont"/>
                <a:ea typeface="DengXian" panose="02010600030101010101" pitchFamily="2" charset="-122"/>
                <a:cs typeface="AppleSystemUIFont"/>
                <a:hlinkClick r:id="rId4"/>
              </a:rPr>
              <a:t>https://doi.org/10.1177/1468794112468475</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en-GB" sz="1200" dirty="0">
                <a:effectLst/>
                <a:latin typeface="AppleSystemUIFont"/>
                <a:ea typeface="DengXian" panose="02010600030101010101" pitchFamily="2" charset="-122"/>
                <a:cs typeface="AppleSystemUIFont"/>
              </a:rPr>
              <a:t>Braun V., Clarke V. (2006). Using thematic analysis in psychology. </a:t>
            </a:r>
            <a:r>
              <a:rPr lang="en-GB" sz="1200" i="1" dirty="0">
                <a:effectLst/>
                <a:latin typeface="AppleSystemUIFont"/>
                <a:ea typeface="DengXian" panose="02010600030101010101" pitchFamily="2" charset="-122"/>
                <a:cs typeface="AppleSystemUIFont"/>
              </a:rPr>
              <a:t>Qualitative Research in Psychology</a:t>
            </a:r>
            <a:r>
              <a:rPr lang="en-GB" sz="1200" dirty="0">
                <a:effectLst/>
                <a:latin typeface="AppleSystemUIFont"/>
                <a:ea typeface="DengXian" panose="02010600030101010101" pitchFamily="2" charset="-122"/>
                <a:cs typeface="AppleSystemUIFont"/>
              </a:rPr>
              <a:t>, 3(2), 77–101. </a:t>
            </a:r>
            <a:r>
              <a:rPr lang="en-GB" sz="1200" dirty="0">
                <a:effectLst/>
                <a:latin typeface="AppleSystemUIFont"/>
                <a:ea typeface="DengXian" panose="02010600030101010101" pitchFamily="2" charset="-122"/>
                <a:cs typeface="AppleSystemUIFont"/>
                <a:hlinkClick r:id="rId5"/>
              </a:rPr>
              <a:t>https://doi.org/10.1191/1478088706qp063oa</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en-GB" sz="1200" dirty="0">
                <a:effectLst/>
                <a:latin typeface="AppleSystemUIFont"/>
                <a:ea typeface="DengXian" panose="02010600030101010101" pitchFamily="2" charset="-122"/>
                <a:cs typeface="AppleSystemUIFont"/>
              </a:rPr>
              <a:t>Braun V., Clarke V. (2019). Reflecting on reflexive thematic analysis. </a:t>
            </a:r>
            <a:r>
              <a:rPr lang="en-GB" sz="1200" i="1" dirty="0">
                <a:effectLst/>
                <a:latin typeface="AppleSystemUIFont"/>
                <a:ea typeface="DengXian" panose="02010600030101010101" pitchFamily="2" charset="-122"/>
                <a:cs typeface="AppleSystemUIFont"/>
              </a:rPr>
              <a:t>Qualitative research in sport, exercise and health</a:t>
            </a:r>
            <a:r>
              <a:rPr lang="en-GB" sz="1200" dirty="0">
                <a:effectLst/>
                <a:latin typeface="AppleSystemUIFont"/>
                <a:ea typeface="DengXian" panose="02010600030101010101" pitchFamily="2" charset="-122"/>
                <a:cs typeface="AppleSystemUIFont"/>
              </a:rPr>
              <a:t>, 11(4), 589–597. </a:t>
            </a:r>
            <a:r>
              <a:rPr lang="en-GB" sz="1200" dirty="0">
                <a:effectLst/>
                <a:latin typeface="AppleSystemUIFont"/>
                <a:ea typeface="DengXian" panose="02010600030101010101" pitchFamily="2" charset="-122"/>
                <a:cs typeface="AppleSystemUIFont"/>
                <a:hlinkClick r:id="rId6"/>
              </a:rPr>
              <a:t>https://doi.org/10.1080/2159676x.2019.1628806</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en-GB" sz="1200" dirty="0">
                <a:effectLst/>
                <a:latin typeface="AppleSystemUIFont"/>
                <a:ea typeface="DengXian" panose="02010600030101010101" pitchFamily="2" charset="-122"/>
                <a:cs typeface="AppleSystemUIFont"/>
              </a:rPr>
              <a:t>Braun, V. &amp; Clarke, V., 2013. </a:t>
            </a:r>
            <a:r>
              <a:rPr lang="en-GB" sz="1200" i="1" dirty="0">
                <a:effectLst/>
                <a:latin typeface="AppleSystemUIFont"/>
                <a:ea typeface="DengXian" panose="02010600030101010101" pitchFamily="2" charset="-122"/>
                <a:cs typeface="AppleSystemUIFont"/>
              </a:rPr>
              <a:t>Successful qualitative research: A practical guide for beginners</a:t>
            </a:r>
            <a:r>
              <a:rPr lang="en-GB" sz="1200" dirty="0">
                <a:effectLst/>
                <a:latin typeface="AppleSystemUIFont"/>
                <a:ea typeface="DengXian" panose="02010600030101010101" pitchFamily="2" charset="-122"/>
                <a:cs typeface="AppleSystemUIFont"/>
              </a:rPr>
              <a:t>. Sage.</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en-GB" sz="1200" dirty="0">
                <a:effectLst/>
                <a:latin typeface="AppleSystemUIFont"/>
                <a:ea typeface="DengXian" panose="02010600030101010101" pitchFamily="2" charset="-122"/>
                <a:cs typeface="AppleSystemUIFont"/>
              </a:rPr>
              <a:t>Braun, V., &amp; Clarke, V. (2021). </a:t>
            </a:r>
            <a:r>
              <a:rPr lang="en-GB" sz="1200" i="1" dirty="0">
                <a:effectLst/>
                <a:latin typeface="AppleSystemUIFont"/>
                <a:ea typeface="DengXian" panose="02010600030101010101" pitchFamily="2" charset="-122"/>
                <a:cs typeface="AppleSystemUIFont"/>
              </a:rPr>
              <a:t>Thematic Analysis: A Practical Guide</a:t>
            </a:r>
            <a:r>
              <a:rPr lang="en-GB" sz="1200" dirty="0">
                <a:effectLst/>
                <a:latin typeface="AppleSystemUIFont"/>
                <a:ea typeface="DengXian" panose="02010600030101010101" pitchFamily="2" charset="-122"/>
                <a:cs typeface="AppleSystemUIFont"/>
              </a:rPr>
              <a:t>. Sage.</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en-GB" sz="1200" dirty="0">
                <a:effectLst/>
                <a:latin typeface="AppleSystemUIFont"/>
                <a:ea typeface="DengXian" panose="02010600030101010101" pitchFamily="2" charset="-122"/>
                <a:cs typeface="AppleSystemUIFont"/>
              </a:rPr>
              <a:t>British Educational Research Association (BERA). (2018). </a:t>
            </a:r>
            <a:r>
              <a:rPr lang="en-GB" sz="1200" i="1" dirty="0">
                <a:effectLst/>
                <a:latin typeface="AppleSystemUIFont"/>
                <a:ea typeface="DengXian" panose="02010600030101010101" pitchFamily="2" charset="-122"/>
                <a:cs typeface="AppleSystemUIFont"/>
              </a:rPr>
              <a:t>Ethical guidelines for educational research</a:t>
            </a:r>
            <a:r>
              <a:rPr lang="en-GB" sz="1200" dirty="0">
                <a:effectLst/>
                <a:latin typeface="AppleSystemUIFont"/>
                <a:ea typeface="DengXian" panose="02010600030101010101" pitchFamily="2" charset="-122"/>
                <a:cs typeface="AppleSystemUIFont"/>
              </a:rPr>
              <a:t> (4th ed.). </a:t>
            </a:r>
            <a:r>
              <a:rPr lang="en-GB" sz="1200" dirty="0">
                <a:effectLst/>
                <a:latin typeface="AppleSystemUIFont"/>
                <a:ea typeface="DengXian" panose="02010600030101010101" pitchFamily="2" charset="-122"/>
                <a:cs typeface="AppleSystemUIFont"/>
                <a:hlinkClick r:id="rId7"/>
              </a:rPr>
              <a:t>https://www.bera.ac.uk/publication/ethical-guidelines-for-educational-research-2018</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en-GB" sz="1200" dirty="0">
                <a:effectLst/>
                <a:latin typeface="AppleSystemUIFont"/>
                <a:ea typeface="DengXian" panose="02010600030101010101" pitchFamily="2" charset="-122"/>
                <a:cs typeface="AppleSystemUIFont"/>
              </a:rPr>
              <a:t>Bronfenbrenner, U. &amp; Morris, P.A., 2006. The bioecological model of human development. In: R.M. Lerner &amp; W. Damon, eds. </a:t>
            </a:r>
            <a:r>
              <a:rPr lang="en-GB" sz="1200" i="1" dirty="0">
                <a:effectLst/>
                <a:latin typeface="AppleSystemUIFont"/>
                <a:ea typeface="DengXian" panose="02010600030101010101" pitchFamily="2" charset="-122"/>
                <a:cs typeface="AppleSystemUIFont"/>
              </a:rPr>
              <a:t>Handbook of child psychology: Theoretical models of human development</a:t>
            </a:r>
            <a:r>
              <a:rPr lang="en-GB" sz="1200" dirty="0">
                <a:effectLst/>
                <a:latin typeface="AppleSystemUIFont"/>
                <a:ea typeface="DengXian" panose="02010600030101010101" pitchFamily="2" charset="-122"/>
                <a:cs typeface="AppleSystemUIFont"/>
              </a:rPr>
              <a:t>. 6th ed. Hoboken, NJ: John Wiley &amp; Sons, pp.793–828.</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en-GB" sz="1200" dirty="0">
                <a:effectLst/>
                <a:latin typeface="AppleSystemUIFont"/>
                <a:ea typeface="DengXian" panose="02010600030101010101" pitchFamily="2" charset="-122"/>
                <a:cs typeface="AppleSystemUIFont"/>
              </a:rPr>
              <a:t>Bronfenbrenner, U., 1979. </a:t>
            </a:r>
            <a:r>
              <a:rPr lang="en-GB" sz="1200" i="1" dirty="0">
                <a:effectLst/>
                <a:latin typeface="AppleSystemUIFont"/>
                <a:ea typeface="DengXian" panose="02010600030101010101" pitchFamily="2" charset="-122"/>
                <a:cs typeface="AppleSystemUIFont"/>
              </a:rPr>
              <a:t>The ecology of human development: Experiments by nature and design</a:t>
            </a:r>
            <a:r>
              <a:rPr lang="en-GB" sz="1200" dirty="0">
                <a:effectLst/>
                <a:latin typeface="AppleSystemUIFont"/>
                <a:ea typeface="DengXian" panose="02010600030101010101" pitchFamily="2" charset="-122"/>
                <a:cs typeface="AppleSystemUIFont"/>
              </a:rPr>
              <a:t>. Cambridge, MA: Harvard University Press.</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en-GB" sz="1200" dirty="0">
                <a:effectLst/>
                <a:latin typeface="AppleSystemUIFont"/>
                <a:ea typeface="DengXian" panose="02010600030101010101" pitchFamily="2" charset="-122"/>
                <a:cs typeface="AppleSystemUIFont"/>
              </a:rPr>
              <a:t>Bryman, A. (2016). </a:t>
            </a:r>
            <a:r>
              <a:rPr lang="en-GB" sz="1200" i="1" dirty="0">
                <a:effectLst/>
                <a:latin typeface="AppleSystemUIFont"/>
                <a:ea typeface="DengXian" panose="02010600030101010101" pitchFamily="2" charset="-122"/>
                <a:cs typeface="AppleSystemUIFont"/>
              </a:rPr>
              <a:t>Social research methods</a:t>
            </a:r>
            <a:r>
              <a:rPr lang="en-GB" sz="1200" dirty="0">
                <a:effectLst/>
                <a:latin typeface="AppleSystemUIFont"/>
                <a:ea typeface="DengXian" panose="02010600030101010101" pitchFamily="2" charset="-122"/>
                <a:cs typeface="AppleSystemUIFont"/>
              </a:rPr>
              <a:t> (5th ed.). Oxford University Press.</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5517666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67CD4-E1F3-86CE-2E6F-F090D3043423}"/>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22635FB4-A6A6-3861-F53F-F6068494EEDC}"/>
              </a:ext>
            </a:extLst>
          </p:cNvPr>
          <p:cNvSpPr>
            <a:spLocks noGrp="1"/>
          </p:cNvSpPr>
          <p:nvPr>
            <p:ph idx="1"/>
          </p:nvPr>
        </p:nvSpPr>
        <p:spPr/>
        <p:txBody>
          <a:bodyPr>
            <a:normAutofit/>
          </a:bodyPr>
          <a:lstStyle/>
          <a:p>
            <a:r>
              <a:rPr lang="en-GB" sz="1200" dirty="0">
                <a:effectLst/>
                <a:latin typeface="AppleSystemUIFont"/>
                <a:ea typeface="DengXian" panose="02010600030101010101" pitchFamily="2" charset="-122"/>
                <a:cs typeface="AppleSystemUIFont"/>
              </a:rPr>
              <a:t>Coffin, B., 2012. </a:t>
            </a:r>
            <a:r>
              <a:rPr lang="en-GB" sz="1200" i="1" dirty="0" err="1">
                <a:effectLst/>
                <a:latin typeface="AppleSystemUIFont"/>
                <a:ea typeface="DengXian" panose="02010600030101010101" pitchFamily="2" charset="-122"/>
                <a:cs typeface="AppleSystemUIFont"/>
              </a:rPr>
              <a:t>Bodymind</a:t>
            </a:r>
            <a:r>
              <a:rPr lang="en-GB" sz="1200" i="1" dirty="0">
                <a:effectLst/>
                <a:latin typeface="AppleSystemUIFont"/>
                <a:ea typeface="DengXian" panose="02010600030101010101" pitchFamily="2" charset="-122"/>
                <a:cs typeface="AppleSystemUIFont"/>
              </a:rPr>
              <a:t> and Voice: Foundations of Voice Education</a:t>
            </a:r>
            <a:r>
              <a:rPr lang="en-GB" sz="1200" dirty="0">
                <a:effectLst/>
                <a:latin typeface="AppleSystemUIFont"/>
                <a:ea typeface="DengXian" panose="02010600030101010101" pitchFamily="2" charset="-122"/>
                <a:cs typeface="AppleSystemUIFont"/>
              </a:rPr>
              <a:t>. University Press of America.</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en-GB" sz="1200" dirty="0">
                <a:effectLst/>
                <a:latin typeface="AppleSystemUIFont"/>
                <a:ea typeface="DengXian" panose="02010600030101010101" pitchFamily="2" charset="-122"/>
                <a:cs typeface="AppleSystemUIFont"/>
              </a:rPr>
              <a:t>Creswell, J. W., &amp; </a:t>
            </a:r>
            <a:r>
              <a:rPr lang="en-GB" sz="1200" dirty="0" err="1">
                <a:effectLst/>
                <a:latin typeface="AppleSystemUIFont"/>
                <a:ea typeface="DengXian" panose="02010600030101010101" pitchFamily="2" charset="-122"/>
                <a:cs typeface="AppleSystemUIFont"/>
              </a:rPr>
              <a:t>Poth</a:t>
            </a:r>
            <a:r>
              <a:rPr lang="en-GB" sz="1200" dirty="0">
                <a:effectLst/>
                <a:latin typeface="AppleSystemUIFont"/>
                <a:ea typeface="DengXian" panose="02010600030101010101" pitchFamily="2" charset="-122"/>
                <a:cs typeface="AppleSystemUIFont"/>
              </a:rPr>
              <a:t>, C. N. (2017). </a:t>
            </a:r>
            <a:r>
              <a:rPr lang="en-GB" sz="1200" i="1" dirty="0">
                <a:effectLst/>
                <a:latin typeface="AppleSystemUIFont"/>
                <a:ea typeface="DengXian" panose="02010600030101010101" pitchFamily="2" charset="-122"/>
                <a:cs typeface="AppleSystemUIFont"/>
              </a:rPr>
              <a:t>Qualitative Inquiry and Research Design: Choosing Among Five Approaches</a:t>
            </a:r>
            <a:r>
              <a:rPr lang="en-GB" sz="1200" dirty="0">
                <a:effectLst/>
                <a:latin typeface="AppleSystemUIFont"/>
                <a:ea typeface="DengXian" panose="02010600030101010101" pitchFamily="2" charset="-122"/>
                <a:cs typeface="AppleSystemUIFont"/>
              </a:rPr>
              <a:t> (4th ed.). Sage.</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en-GB" sz="1200" dirty="0">
                <a:effectLst/>
                <a:latin typeface="AppleSystemUIFont"/>
                <a:ea typeface="DengXian" panose="02010600030101010101" pitchFamily="2" charset="-122"/>
                <a:cs typeface="AppleSystemUIFont"/>
              </a:rPr>
              <a:t>Crotty, M. (1998). </a:t>
            </a:r>
            <a:r>
              <a:rPr lang="en-GB" sz="1200" i="1" dirty="0">
                <a:effectLst/>
                <a:latin typeface="AppleSystemUIFont"/>
                <a:ea typeface="DengXian" panose="02010600030101010101" pitchFamily="2" charset="-122"/>
                <a:cs typeface="AppleSystemUIFont"/>
              </a:rPr>
              <a:t>The Foundations of Social Research: Meaning and Perspective in the Research Process</a:t>
            </a:r>
            <a:r>
              <a:rPr lang="en-GB" sz="1200" dirty="0">
                <a:effectLst/>
                <a:latin typeface="AppleSystemUIFont"/>
                <a:ea typeface="DengXian" panose="02010600030101010101" pitchFamily="2" charset="-122"/>
                <a:cs typeface="AppleSystemUIFont"/>
              </a:rPr>
              <a:t>. Sage Publications.</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it-IT" sz="1200" dirty="0" err="1">
                <a:effectLst/>
                <a:latin typeface="AppleSystemUIFont"/>
                <a:ea typeface="DengXian" panose="02010600030101010101" pitchFamily="2" charset="-122"/>
                <a:cs typeface="AppleSystemUIFont"/>
              </a:rPr>
              <a:t>Denzin</a:t>
            </a:r>
            <a:r>
              <a:rPr lang="it-IT" sz="1200" dirty="0">
                <a:effectLst/>
                <a:latin typeface="AppleSystemUIFont"/>
                <a:ea typeface="DengXian" panose="02010600030101010101" pitchFamily="2" charset="-122"/>
                <a:cs typeface="AppleSystemUIFont"/>
              </a:rPr>
              <a:t>, N. K., &amp; Lincoln, Y. S. (</a:t>
            </a:r>
            <a:r>
              <a:rPr lang="it-IT" sz="1200" dirty="0" err="1">
                <a:effectLst/>
                <a:latin typeface="AppleSystemUIFont"/>
                <a:ea typeface="DengXian" panose="02010600030101010101" pitchFamily="2" charset="-122"/>
                <a:cs typeface="AppleSystemUIFont"/>
              </a:rPr>
              <a:t>Eds</a:t>
            </a:r>
            <a:r>
              <a:rPr lang="it-IT" sz="1200" dirty="0">
                <a:effectLst/>
                <a:latin typeface="AppleSystemUIFont"/>
                <a:ea typeface="DengXian" panose="02010600030101010101" pitchFamily="2" charset="-122"/>
                <a:cs typeface="AppleSystemUIFont"/>
              </a:rPr>
              <a:t>.). </a:t>
            </a:r>
            <a:r>
              <a:rPr lang="en-GB" sz="1200" dirty="0">
                <a:effectLst/>
                <a:latin typeface="AppleSystemUIFont"/>
                <a:ea typeface="DengXian" panose="02010600030101010101" pitchFamily="2" charset="-122"/>
                <a:cs typeface="AppleSystemUIFont"/>
              </a:rPr>
              <a:t>(2018). </a:t>
            </a:r>
            <a:r>
              <a:rPr lang="en-GB" sz="1200" i="1" dirty="0">
                <a:effectLst/>
                <a:latin typeface="AppleSystemUIFont"/>
                <a:ea typeface="DengXian" panose="02010600030101010101" pitchFamily="2" charset="-122"/>
                <a:cs typeface="AppleSystemUIFont"/>
              </a:rPr>
              <a:t>The SAGE Handbook of Qualitative Research</a:t>
            </a:r>
            <a:r>
              <a:rPr lang="en-GB" sz="1200" dirty="0">
                <a:effectLst/>
                <a:latin typeface="AppleSystemUIFont"/>
                <a:ea typeface="DengXian" panose="02010600030101010101" pitchFamily="2" charset="-122"/>
                <a:cs typeface="AppleSystemUIFont"/>
              </a:rPr>
              <a:t> (5th ed.). Sage Publications.</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en-GB" sz="1200" dirty="0">
                <a:effectLst/>
                <a:latin typeface="AppleSystemUIFont"/>
                <a:ea typeface="DengXian" panose="02010600030101010101" pitchFamily="2" charset="-122"/>
                <a:cs typeface="AppleSystemUIFont"/>
              </a:rPr>
              <a:t>Engel, G.L., 1977. </a:t>
            </a:r>
            <a:r>
              <a:rPr lang="en-GB" sz="1200" i="1" dirty="0">
                <a:effectLst/>
                <a:latin typeface="AppleSystemUIFont"/>
                <a:ea typeface="DengXian" panose="02010600030101010101" pitchFamily="2" charset="-122"/>
                <a:cs typeface="AppleSystemUIFont"/>
              </a:rPr>
              <a:t>The need for a new medical model: a challenge for biomedicine</a:t>
            </a:r>
            <a:r>
              <a:rPr lang="en-GB" sz="1200" dirty="0">
                <a:effectLst/>
                <a:latin typeface="AppleSystemUIFont"/>
                <a:ea typeface="DengXian" panose="02010600030101010101" pitchFamily="2" charset="-122"/>
                <a:cs typeface="AppleSystemUIFont"/>
              </a:rPr>
              <a:t>. Science, 196(4286), pp.129–136. Available at: https://</a:t>
            </a:r>
            <a:r>
              <a:rPr lang="en-GB" sz="1200" dirty="0" err="1">
                <a:effectLst/>
                <a:latin typeface="AppleSystemUIFont"/>
                <a:ea typeface="DengXian" panose="02010600030101010101" pitchFamily="2" charset="-122"/>
                <a:cs typeface="AppleSystemUIFont"/>
              </a:rPr>
              <a:t>doi.org</a:t>
            </a:r>
            <a:r>
              <a:rPr lang="en-GB" sz="1200" dirty="0">
                <a:effectLst/>
                <a:latin typeface="AppleSystemUIFont"/>
                <a:ea typeface="DengXian" panose="02010600030101010101" pitchFamily="2" charset="-122"/>
                <a:cs typeface="AppleSystemUIFont"/>
              </a:rPr>
              <a:t>/10.1126/science.847460.</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en-GB" sz="1200" dirty="0">
                <a:effectLst/>
                <a:latin typeface="AppleSystemUIFont"/>
                <a:ea typeface="DengXian" panose="02010600030101010101" pitchFamily="2" charset="-122"/>
                <a:cs typeface="AppleSystemUIFont"/>
              </a:rPr>
              <a:t>Finlay, L. (2002). “Outing” the researcher: The provenance, process, and practice of reflexivity. </a:t>
            </a:r>
            <a:r>
              <a:rPr lang="en-GB" sz="1200" i="1" dirty="0">
                <a:effectLst/>
                <a:latin typeface="AppleSystemUIFont"/>
                <a:ea typeface="DengXian" panose="02010600030101010101" pitchFamily="2" charset="-122"/>
                <a:cs typeface="AppleSystemUIFont"/>
              </a:rPr>
              <a:t>Qualitative Health Research, 12</a:t>
            </a:r>
            <a:r>
              <a:rPr lang="en-GB" sz="1200" dirty="0">
                <a:effectLst/>
                <a:latin typeface="AppleSystemUIFont"/>
                <a:ea typeface="DengXian" panose="02010600030101010101" pitchFamily="2" charset="-122"/>
                <a:cs typeface="AppleSystemUIFont"/>
              </a:rPr>
              <a:t>(4), 531–545. </a:t>
            </a:r>
            <a:r>
              <a:rPr lang="en-GB" sz="1200" dirty="0">
                <a:effectLst/>
                <a:latin typeface="AppleSystemUIFont"/>
                <a:ea typeface="DengXian" panose="02010600030101010101" pitchFamily="2" charset="-122"/>
                <a:cs typeface="AppleSystemUIFont"/>
                <a:hlinkClick r:id="rId3"/>
              </a:rPr>
              <a:t>https://doi.org/10.1177/104973202129120052</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en-GB" sz="1200" dirty="0">
                <a:effectLst/>
                <a:latin typeface="AppleSystemUIFont"/>
                <a:ea typeface="DengXian" panose="02010600030101010101" pitchFamily="2" charset="-122"/>
                <a:cs typeface="AppleSystemUIFont"/>
              </a:rPr>
              <a:t>Finlay, L. (2002). Negotiating the swamp: the opportunity and challenge of reflexivity in research practice. </a:t>
            </a:r>
            <a:r>
              <a:rPr lang="en-GB" sz="1200" i="1" dirty="0">
                <a:effectLst/>
                <a:latin typeface="AppleSystemUIFont"/>
                <a:ea typeface="DengXian" panose="02010600030101010101" pitchFamily="2" charset="-122"/>
                <a:cs typeface="AppleSystemUIFont"/>
              </a:rPr>
              <a:t>Qualitative Research, 2</a:t>
            </a:r>
            <a:r>
              <a:rPr lang="en-GB" sz="1200" dirty="0">
                <a:effectLst/>
                <a:latin typeface="AppleSystemUIFont"/>
                <a:ea typeface="DengXian" panose="02010600030101010101" pitchFamily="2" charset="-122"/>
                <a:cs typeface="AppleSystemUIFont"/>
              </a:rPr>
              <a:t>(2), 209–230.</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en-GB" sz="1200" dirty="0">
                <a:effectLst/>
                <a:latin typeface="AppleSystemUIFont"/>
                <a:ea typeface="DengXian" panose="02010600030101010101" pitchFamily="2" charset="-122"/>
                <a:cs typeface="AppleSystemUIFont"/>
              </a:rPr>
              <a:t>Flynn, A., 2019. Vocal health education in undergraduate performing arts training programs. </a:t>
            </a:r>
            <a:r>
              <a:rPr lang="en-GB" sz="1200" i="1" dirty="0">
                <a:effectLst/>
                <a:latin typeface="AppleSystemUIFont"/>
                <a:ea typeface="DengXian" panose="02010600030101010101" pitchFamily="2" charset="-122"/>
                <a:cs typeface="AppleSystemUIFont"/>
              </a:rPr>
              <a:t>Journal of Voice</a:t>
            </a:r>
            <a:r>
              <a:rPr lang="en-GB" sz="1200" dirty="0">
                <a:effectLst/>
                <a:latin typeface="AppleSystemUIFont"/>
                <a:ea typeface="DengXian" panose="02010600030101010101" pitchFamily="2" charset="-122"/>
                <a:cs typeface="AppleSystemUIFont"/>
              </a:rPr>
              <a:t>, 34(5), pp.806.e33–806.e44. Available at: </a:t>
            </a:r>
            <a:r>
              <a:rPr lang="en-GB" sz="1200" dirty="0">
                <a:effectLst/>
                <a:latin typeface="AppleSystemUIFont"/>
                <a:ea typeface="DengXian" panose="02010600030101010101" pitchFamily="2" charset="-122"/>
                <a:cs typeface="AppleSystemUIFont"/>
                <a:hlinkClick r:id="rId4"/>
              </a:rPr>
              <a:t>https://doi.org/10.1016/j.jvoice.2019.01.014</a:t>
            </a:r>
            <a:r>
              <a:rPr lang="en-GB" sz="1200" dirty="0">
                <a:effectLst/>
                <a:latin typeface="AppleSystemUIFont"/>
                <a:ea typeface="DengXian" panose="02010600030101010101" pitchFamily="2" charset="-122"/>
                <a:cs typeface="AppleSystemUIFont"/>
              </a:rPr>
              <a:t> [Accessed 5 May 2025].</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en-GB" sz="1200" dirty="0">
                <a:effectLst/>
                <a:latin typeface="AppleSystemUIFont"/>
                <a:ea typeface="DengXian" panose="02010600030101010101" pitchFamily="2" charset="-122"/>
                <a:cs typeface="AppleSystemUIFont"/>
              </a:rPr>
              <a:t>Green, B.N., Johnson, C.D. and Adams, A., 2006. </a:t>
            </a:r>
            <a:r>
              <a:rPr lang="en-GB" sz="1200" i="1" dirty="0">
                <a:effectLst/>
                <a:latin typeface="AppleSystemUIFont"/>
                <a:ea typeface="DengXian" panose="02010600030101010101" pitchFamily="2" charset="-122"/>
                <a:cs typeface="AppleSystemUIFont"/>
              </a:rPr>
              <a:t>Writing narrative literature reviews for peer-reviewed journals: secrets of the trade</a:t>
            </a:r>
            <a:r>
              <a:rPr lang="en-GB" sz="1200" dirty="0">
                <a:effectLst/>
                <a:latin typeface="AppleSystemUIFont"/>
                <a:ea typeface="DengXian" panose="02010600030101010101" pitchFamily="2" charset="-122"/>
                <a:cs typeface="AppleSystemUIFont"/>
              </a:rPr>
              <a:t>. Journal of Chiropractic Medicine, 5(3), pp.101–117. </a:t>
            </a:r>
            <a:r>
              <a:rPr lang="en-GB" sz="1200" dirty="0">
                <a:effectLst/>
                <a:latin typeface="AppleSystemUIFont"/>
                <a:ea typeface="DengXian" panose="02010600030101010101" pitchFamily="2" charset="-122"/>
                <a:cs typeface="AppleSystemUIFont"/>
                <a:hlinkClick r:id="rId5"/>
              </a:rPr>
              <a:t>https://doi.org/10.1016/S0899-3467(07)60142-6</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en-GB" sz="1200" dirty="0">
                <a:effectLst/>
                <a:latin typeface="AppleSystemUIFont"/>
                <a:ea typeface="DengXian" panose="02010600030101010101" pitchFamily="2" charset="-122"/>
                <a:cs typeface="AppleSystemUIFont"/>
              </a:rPr>
              <a:t>Green, K., Freeman, W., Edwards, M. &amp; Meyer, D., 2014. Trends in musical theatre voice: An analysis of audition requirements for singers. </a:t>
            </a:r>
            <a:r>
              <a:rPr lang="en-GB" sz="1200" i="1" dirty="0">
                <a:effectLst/>
                <a:latin typeface="AppleSystemUIFont"/>
                <a:ea typeface="DengXian" panose="02010600030101010101" pitchFamily="2" charset="-122"/>
                <a:cs typeface="AppleSystemUIFont"/>
              </a:rPr>
              <a:t>Journal of Voice</a:t>
            </a:r>
            <a:r>
              <a:rPr lang="en-GB" sz="1200" dirty="0">
                <a:effectLst/>
                <a:latin typeface="AppleSystemUIFont"/>
                <a:ea typeface="DengXian" panose="02010600030101010101" pitchFamily="2" charset="-122"/>
                <a:cs typeface="AppleSystemUIFont"/>
              </a:rPr>
              <a:t>, 28(3), pp.324–327. Available at: </a:t>
            </a:r>
            <a:r>
              <a:rPr lang="en-GB" sz="1200" dirty="0">
                <a:effectLst/>
                <a:latin typeface="AppleSystemUIFont"/>
                <a:ea typeface="DengXian" panose="02010600030101010101" pitchFamily="2" charset="-122"/>
                <a:cs typeface="AppleSystemUIFont"/>
                <a:hlinkClick r:id="rId6"/>
              </a:rPr>
              <a:t>https://doi.org/10.1016/j.jvoice.2013.10.007</a:t>
            </a:r>
            <a:r>
              <a:rPr lang="en-GB" sz="1200" dirty="0">
                <a:effectLst/>
                <a:latin typeface="AppleSystemUIFont"/>
                <a:ea typeface="DengXian" panose="02010600030101010101" pitchFamily="2" charset="-122"/>
                <a:cs typeface="AppleSystemUIFont"/>
              </a:rPr>
              <a:t> [Accessed 3 April 2025]. </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en-GB" sz="1200" dirty="0">
                <a:effectLst/>
                <a:latin typeface="AppleSystemUIFont"/>
                <a:ea typeface="DengXian" panose="02010600030101010101" pitchFamily="2" charset="-122"/>
                <a:cs typeface="AppleSystemUIFont"/>
              </a:rPr>
              <a:t>Heyman, L., Perkins, R. &amp; Araújo, L.S., 2019. Examining the health and well-being experiences of singers in popular music. </a:t>
            </a:r>
            <a:r>
              <a:rPr lang="en-GB" sz="1200" i="1" dirty="0">
                <a:effectLst/>
                <a:latin typeface="AppleSystemUIFont"/>
                <a:ea typeface="DengXian" panose="02010600030101010101" pitchFamily="2" charset="-122"/>
                <a:cs typeface="AppleSystemUIFont"/>
              </a:rPr>
              <a:t>Journal of Popular Music Education</a:t>
            </a:r>
            <a:r>
              <a:rPr lang="en-GB" sz="1200" dirty="0">
                <a:effectLst/>
                <a:latin typeface="AppleSystemUIFont"/>
                <a:ea typeface="DengXian" panose="02010600030101010101" pitchFamily="2" charset="-122"/>
                <a:cs typeface="AppleSystemUIFont"/>
              </a:rPr>
              <a:t>, 3(2), pp.173–201. Available at: </a:t>
            </a:r>
            <a:r>
              <a:rPr lang="en-GB" sz="1200" dirty="0">
                <a:effectLst/>
                <a:latin typeface="AppleSystemUIFont"/>
                <a:ea typeface="DengXian" panose="02010600030101010101" pitchFamily="2" charset="-122"/>
                <a:cs typeface="AppleSystemUIFont"/>
                <a:hlinkClick r:id="rId7"/>
              </a:rPr>
              <a:t>https://doi.org/10.1386/jpme.3.2.173_1</a:t>
            </a:r>
            <a:r>
              <a:rPr lang="en-GB" sz="1200" dirty="0">
                <a:effectLst/>
                <a:latin typeface="AppleSystemUIFont"/>
                <a:ea typeface="DengXian" panose="02010600030101010101" pitchFamily="2" charset="-122"/>
                <a:cs typeface="AppleSystemUIFont"/>
              </a:rPr>
              <a:t> [Accessed 5 August 2025].</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endParaRPr lang="en-US" sz="1200" dirty="0"/>
          </a:p>
        </p:txBody>
      </p:sp>
    </p:spTree>
    <p:extLst>
      <p:ext uri="{BB962C8B-B14F-4D97-AF65-F5344CB8AC3E}">
        <p14:creationId xmlns:p14="http://schemas.microsoft.com/office/powerpoint/2010/main" val="42920483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9B950-F9DF-1019-70D6-B0026A7391D0}"/>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491EB1EF-FCB1-60A8-4D27-434D9A9FDB89}"/>
              </a:ext>
            </a:extLst>
          </p:cNvPr>
          <p:cNvSpPr>
            <a:spLocks noGrp="1"/>
          </p:cNvSpPr>
          <p:nvPr>
            <p:ph idx="1"/>
          </p:nvPr>
        </p:nvSpPr>
        <p:spPr/>
        <p:txBody>
          <a:bodyPr>
            <a:normAutofit/>
          </a:bodyPr>
          <a:lstStyle/>
          <a:p>
            <a:r>
              <a:rPr lang="en-GB" sz="1200" dirty="0">
                <a:effectLst/>
                <a:latin typeface="AppleSystemUIFont"/>
                <a:ea typeface="DengXian" panose="02010600030101010101" pitchFamily="2" charset="-122"/>
                <a:cs typeface="AppleSystemUIFont"/>
              </a:rPr>
              <a:t>Hyland, K., 2019. </a:t>
            </a:r>
            <a:r>
              <a:rPr lang="en-GB" sz="1200" i="1" dirty="0" err="1">
                <a:effectLst/>
                <a:latin typeface="AppleSystemUIFont"/>
                <a:ea typeface="DengXian" panose="02010600030101010101" pitchFamily="2" charset="-122"/>
                <a:cs typeface="AppleSystemUIFont"/>
              </a:rPr>
              <a:t>Metadiscourse</a:t>
            </a:r>
            <a:r>
              <a:rPr lang="en-GB" sz="1200" i="1" dirty="0">
                <a:effectLst/>
                <a:latin typeface="AppleSystemUIFont"/>
                <a:ea typeface="DengXian" panose="02010600030101010101" pitchFamily="2" charset="-122"/>
                <a:cs typeface="AppleSystemUIFont"/>
              </a:rPr>
              <a:t>: Exploring interaction in writing</a:t>
            </a:r>
            <a:r>
              <a:rPr lang="en-GB" sz="1200" dirty="0">
                <a:effectLst/>
                <a:latin typeface="AppleSystemUIFont"/>
                <a:ea typeface="DengXian" panose="02010600030101010101" pitchFamily="2" charset="-122"/>
                <a:cs typeface="AppleSystemUIFont"/>
              </a:rPr>
              <a:t>. 2nd ed. London: Bloomsbury Academic.</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en-GB" sz="1200" dirty="0" err="1">
                <a:effectLst/>
                <a:latin typeface="AppleSystemUIFont"/>
                <a:ea typeface="DengXian" panose="02010600030101010101" pitchFamily="2" charset="-122"/>
                <a:cs typeface="AppleSystemUIFont"/>
              </a:rPr>
              <a:t>LeBorgne</a:t>
            </a:r>
            <a:r>
              <a:rPr lang="en-GB" sz="1200" dirty="0">
                <a:effectLst/>
                <a:latin typeface="AppleSystemUIFont"/>
                <a:ea typeface="DengXian" panose="02010600030101010101" pitchFamily="2" charset="-122"/>
                <a:cs typeface="AppleSystemUIFont"/>
              </a:rPr>
              <a:t>, W. D., &amp; Rosenberg, M. (2014). The Vocal Athlete. San Diego, CA: Plural Publishing.</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en-GB" sz="1200" dirty="0">
                <a:effectLst/>
                <a:latin typeface="AppleSystemUIFont"/>
                <a:ea typeface="DengXian" panose="02010600030101010101" pitchFamily="2" charset="-122"/>
                <a:cs typeface="AppleSystemUIFont"/>
              </a:rPr>
              <a:t>Mills, J., Bonner, A., &amp; Francis, K. (2006). The development of constructivist grounded theory. </a:t>
            </a:r>
            <a:r>
              <a:rPr lang="en-GB" sz="1200" i="1" dirty="0">
                <a:effectLst/>
                <a:latin typeface="AppleSystemUIFont"/>
                <a:ea typeface="DengXian" panose="02010600030101010101" pitchFamily="2" charset="-122"/>
                <a:cs typeface="AppleSystemUIFont"/>
              </a:rPr>
              <a:t>International Journal of Qualitative Methods, 5</a:t>
            </a:r>
            <a:r>
              <a:rPr lang="en-GB" sz="1200" dirty="0">
                <a:effectLst/>
                <a:latin typeface="AppleSystemUIFont"/>
                <a:ea typeface="DengXian" panose="02010600030101010101" pitchFamily="2" charset="-122"/>
                <a:cs typeface="AppleSystemUIFont"/>
              </a:rPr>
              <a:t>(1), 25–35.</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en-GB" sz="1200" dirty="0">
                <a:effectLst/>
                <a:latin typeface="AppleSystemUIFont"/>
                <a:ea typeface="DengXian" panose="02010600030101010101" pitchFamily="2" charset="-122"/>
                <a:cs typeface="AppleSystemUIFont"/>
              </a:rPr>
              <a:t>Musicians' Union, 2023. Vocal health. Available at: </a:t>
            </a:r>
            <a:r>
              <a:rPr lang="en-GB" sz="1200" dirty="0">
                <a:effectLst/>
                <a:latin typeface="AppleSystemUIFont"/>
                <a:ea typeface="DengXian" panose="02010600030101010101" pitchFamily="2" charset="-122"/>
                <a:cs typeface="AppleSystemUIFont"/>
                <a:hlinkClick r:id="rId2"/>
              </a:rPr>
              <a:t>https://musiciansunion.org.uk/health-safety-wellbeing/health-and-safety/key-health-and-safety-issues/vocal-health</a:t>
            </a:r>
            <a:r>
              <a:rPr lang="en-GB" sz="1200" dirty="0">
                <a:effectLst/>
                <a:latin typeface="AppleSystemUIFont"/>
                <a:ea typeface="DengXian" panose="02010600030101010101" pitchFamily="2" charset="-122"/>
                <a:cs typeface="AppleSystemUIFont"/>
              </a:rPr>
              <a:t> [Accessed 5 August 2025].</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en-GB" sz="1200" dirty="0">
                <a:effectLst/>
                <a:latin typeface="AppleSystemUIFont"/>
                <a:ea typeface="DengXian" panose="02010600030101010101" pitchFamily="2" charset="-122"/>
                <a:cs typeface="AppleSystemUIFont"/>
              </a:rPr>
              <a:t>Nowell, L. S., Norris, J. M., White, D. E., &amp; Moules, N. J. (2017). Thematic analysis: Striving to meet the trustworthiness criteria. </a:t>
            </a:r>
            <a:r>
              <a:rPr lang="en-GB" sz="1200" i="1" dirty="0">
                <a:effectLst/>
                <a:latin typeface="AppleSystemUIFont"/>
                <a:ea typeface="DengXian" panose="02010600030101010101" pitchFamily="2" charset="-122"/>
                <a:cs typeface="AppleSystemUIFont"/>
              </a:rPr>
              <a:t>International Journal of Qualitative Methods, 16</a:t>
            </a:r>
            <a:r>
              <a:rPr lang="en-GB" sz="1200" dirty="0">
                <a:effectLst/>
                <a:latin typeface="AppleSystemUIFont"/>
                <a:ea typeface="DengXian" panose="02010600030101010101" pitchFamily="2" charset="-122"/>
                <a:cs typeface="AppleSystemUIFont"/>
              </a:rPr>
              <a:t>(1), 1–13. </a:t>
            </a:r>
            <a:r>
              <a:rPr lang="en-GB" sz="1200" dirty="0">
                <a:effectLst/>
                <a:latin typeface="AppleSystemUIFont"/>
                <a:ea typeface="DengXian" panose="02010600030101010101" pitchFamily="2" charset="-122"/>
                <a:cs typeface="AppleSystemUIFont"/>
                <a:hlinkClick r:id="rId3"/>
              </a:rPr>
              <a:t>https://doi.org/10.1177/1609406917733847</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en-GB" sz="1200" dirty="0">
                <a:effectLst/>
                <a:latin typeface="AppleSystemUIFont"/>
                <a:ea typeface="DengXian" panose="02010600030101010101" pitchFamily="2" charset="-122"/>
                <a:cs typeface="AppleSystemUIFont"/>
              </a:rPr>
              <a:t>O'Bryan, J. &amp; Harrison, S.D., 2024. </a:t>
            </a:r>
            <a:r>
              <a:rPr lang="en-GB" sz="1200" i="1" dirty="0">
                <a:effectLst/>
                <a:latin typeface="AppleSystemUIFont"/>
                <a:ea typeface="DengXian" panose="02010600030101010101" pitchFamily="2" charset="-122"/>
                <a:cs typeface="AppleSystemUIFont"/>
              </a:rPr>
              <a:t>Musical Theatre Education and Training in the 21st Century</a:t>
            </a:r>
            <a:r>
              <a:rPr lang="en-GB" sz="1200" dirty="0">
                <a:effectLst/>
                <a:latin typeface="AppleSystemUIFont"/>
                <a:ea typeface="DengXian" panose="02010600030101010101" pitchFamily="2" charset="-122"/>
                <a:cs typeface="AppleSystemUIFont"/>
              </a:rPr>
              <a:t>. 1st ed. New York: Routledge. Available at: https://</a:t>
            </a:r>
            <a:r>
              <a:rPr lang="en-GB" sz="1200" dirty="0" err="1">
                <a:effectLst/>
                <a:latin typeface="AppleSystemUIFont"/>
                <a:ea typeface="DengXian" panose="02010600030101010101" pitchFamily="2" charset="-122"/>
                <a:cs typeface="AppleSystemUIFont"/>
              </a:rPr>
              <a:t>doi.org</a:t>
            </a:r>
            <a:r>
              <a:rPr lang="en-GB" sz="1200" dirty="0">
                <a:effectLst/>
                <a:latin typeface="AppleSystemUIFont"/>
                <a:ea typeface="DengXian" panose="02010600030101010101" pitchFamily="2" charset="-122"/>
                <a:cs typeface="AppleSystemUIFont"/>
              </a:rPr>
              <a:t>/10.4324/9780429504440 [Accessed 18 July 2025].</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en-GB" sz="1200" dirty="0" err="1">
                <a:effectLst/>
                <a:latin typeface="AppleSystemUIFont"/>
                <a:ea typeface="DengXian" panose="02010600030101010101" pitchFamily="2" charset="-122"/>
                <a:cs typeface="AppleSystemUIFont"/>
              </a:rPr>
              <a:t>Osuamkpe</a:t>
            </a:r>
            <a:r>
              <a:rPr lang="en-GB" sz="1200" dirty="0">
                <a:effectLst/>
                <a:latin typeface="AppleSystemUIFont"/>
                <a:ea typeface="DengXian" panose="02010600030101010101" pitchFamily="2" charset="-122"/>
                <a:cs typeface="AppleSystemUIFont"/>
              </a:rPr>
              <a:t>, K., 2023. </a:t>
            </a:r>
            <a:r>
              <a:rPr lang="en-GB" sz="1200" i="1" dirty="0">
                <a:effectLst/>
                <a:latin typeface="AppleSystemUIFont"/>
                <a:ea typeface="DengXian" panose="02010600030101010101" pitchFamily="2" charset="-122"/>
                <a:cs typeface="AppleSystemUIFont"/>
              </a:rPr>
              <a:t>Philosophies of empirical and habitual teaching: Healthy vocal methodologies in higher education for the twenty-first century</a:t>
            </a:r>
            <a:r>
              <a:rPr lang="en-GB" sz="1200" dirty="0">
                <a:effectLst/>
                <a:latin typeface="AppleSystemUIFont"/>
                <a:ea typeface="DengXian" panose="02010600030101010101" pitchFamily="2" charset="-122"/>
                <a:cs typeface="AppleSystemUIFont"/>
              </a:rPr>
              <a:t>. DMA Thesis, Liberty University School of Music, Lynchburg, Virginia.</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de-DE" sz="1200" dirty="0">
                <a:effectLst/>
                <a:latin typeface="AppleSystemUIFont"/>
                <a:ea typeface="DengXian" panose="02010600030101010101" pitchFamily="2" charset="-122"/>
                <a:cs typeface="AppleSystemUIFont"/>
              </a:rPr>
              <a:t>Phillips, K., &amp; Welch, G. F. (2017). </a:t>
            </a:r>
            <a:r>
              <a:rPr lang="en-GB" sz="1200" dirty="0">
                <a:effectLst/>
                <a:latin typeface="AppleSystemUIFont"/>
                <a:ea typeface="DengXian" panose="02010600030101010101" pitchFamily="2" charset="-122"/>
                <a:cs typeface="AppleSystemUIFont"/>
              </a:rPr>
              <a:t>Vocal demands in musical theatre: Exploring vocal flexibility and endurance. </a:t>
            </a:r>
            <a:r>
              <a:rPr lang="en-GB" sz="1200" i="1" dirty="0">
                <a:effectLst/>
                <a:latin typeface="AppleSystemUIFont"/>
                <a:ea typeface="DengXian" panose="02010600030101010101" pitchFamily="2" charset="-122"/>
                <a:cs typeface="AppleSystemUIFont"/>
              </a:rPr>
              <a:t>Journal of Voice, 31</a:t>
            </a:r>
            <a:r>
              <a:rPr lang="en-GB" sz="1200" dirty="0">
                <a:effectLst/>
                <a:latin typeface="AppleSystemUIFont"/>
                <a:ea typeface="DengXian" panose="02010600030101010101" pitchFamily="2" charset="-122"/>
                <a:cs typeface="AppleSystemUIFont"/>
              </a:rPr>
              <a:t>(3), 385–391. </a:t>
            </a:r>
            <a:r>
              <a:rPr lang="en-GB" sz="1200" dirty="0">
                <a:effectLst/>
                <a:latin typeface="AppleSystemUIFont"/>
                <a:ea typeface="DengXian" panose="02010600030101010101" pitchFamily="2" charset="-122"/>
                <a:cs typeface="AppleSystemUIFont"/>
                <a:hlinkClick r:id="rId4"/>
              </a:rPr>
              <a:t>https://doi.org/10.1016/j.jvoice.2016.10.012</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en-GB" sz="1200" dirty="0">
                <a:effectLst/>
                <a:latin typeface="AppleSystemUIFont"/>
                <a:ea typeface="DengXian" panose="02010600030101010101" pitchFamily="2" charset="-122"/>
                <a:cs typeface="AppleSystemUIFont"/>
              </a:rPr>
              <a:t>Ragan, K., 2020. </a:t>
            </a:r>
            <a:r>
              <a:rPr lang="en-GB" sz="1200" i="1" dirty="0">
                <a:effectLst/>
                <a:latin typeface="AppleSystemUIFont"/>
                <a:ea typeface="DengXian" panose="02010600030101010101" pitchFamily="2" charset="-122"/>
                <a:cs typeface="AppleSystemUIFont"/>
              </a:rPr>
              <a:t>A Systematic Approach to Voice: The Art of Studio Application</a:t>
            </a:r>
            <a:r>
              <a:rPr lang="en-GB" sz="1200" dirty="0">
                <a:effectLst/>
                <a:latin typeface="AppleSystemUIFont"/>
                <a:ea typeface="DengXian" panose="02010600030101010101" pitchFamily="2" charset="-122"/>
                <a:cs typeface="AppleSystemUIFont"/>
              </a:rPr>
              <a:t>. 1st ed. San Diego: Plural Publishing. ISBN 978-1-63550-223-7.</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en-GB" sz="1200" dirty="0">
                <a:effectLst/>
                <a:latin typeface="AppleSystemUIFont"/>
                <a:ea typeface="DengXian" panose="02010600030101010101" pitchFamily="2" charset="-122"/>
                <a:cs typeface="AppleSystemUIFont"/>
              </a:rPr>
              <a:t>Robson, C. (2011). </a:t>
            </a:r>
            <a:r>
              <a:rPr lang="en-GB" sz="1200" i="1" dirty="0">
                <a:effectLst/>
                <a:latin typeface="AppleSystemUIFont"/>
                <a:ea typeface="DengXian" panose="02010600030101010101" pitchFamily="2" charset="-122"/>
                <a:cs typeface="AppleSystemUIFont"/>
              </a:rPr>
              <a:t>Real world research</a:t>
            </a:r>
            <a:r>
              <a:rPr lang="en-GB" sz="1200" dirty="0">
                <a:effectLst/>
                <a:latin typeface="AppleSystemUIFont"/>
                <a:ea typeface="DengXian" panose="02010600030101010101" pitchFamily="2" charset="-122"/>
                <a:cs typeface="AppleSystemUIFont"/>
              </a:rPr>
              <a:t> (3rd ed.). Wiley.</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en-GB" sz="1200" dirty="0">
                <a:effectLst/>
                <a:latin typeface="AppleSystemUIFont"/>
                <a:ea typeface="DengXian" panose="02010600030101010101" pitchFamily="2" charset="-122"/>
                <a:cs typeface="AppleSystemUIFont"/>
              </a:rPr>
              <a:t>Roulston, K. (2010). Reflective interviewing: A guide to theory and practice. SAGE Publications.</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en-GB" sz="1200" dirty="0" err="1">
                <a:effectLst/>
                <a:latin typeface="AppleSystemUIFont"/>
                <a:ea typeface="DengXian" panose="02010600030101010101" pitchFamily="2" charset="-122"/>
                <a:cs typeface="AppleSystemUIFont"/>
              </a:rPr>
              <a:t>Sataloff</a:t>
            </a:r>
            <a:r>
              <a:rPr lang="en-GB" sz="1200" dirty="0">
                <a:effectLst/>
                <a:latin typeface="AppleSystemUIFont"/>
                <a:ea typeface="DengXian" panose="02010600030101010101" pitchFamily="2" charset="-122"/>
                <a:cs typeface="AppleSystemUIFont"/>
              </a:rPr>
              <a:t>, R. T. (2017). </a:t>
            </a:r>
            <a:r>
              <a:rPr lang="en-GB" sz="1200" i="1" dirty="0">
                <a:effectLst/>
                <a:latin typeface="AppleSystemUIFont"/>
                <a:ea typeface="DengXian" panose="02010600030101010101" pitchFamily="2" charset="-122"/>
                <a:cs typeface="AppleSystemUIFont"/>
              </a:rPr>
              <a:t>Professional Voice: The Science and Art of Clinical Care</a:t>
            </a:r>
            <a:r>
              <a:rPr lang="en-GB" sz="1200" dirty="0">
                <a:effectLst/>
                <a:latin typeface="AppleSystemUIFont"/>
                <a:ea typeface="DengXian" panose="02010600030101010101" pitchFamily="2" charset="-122"/>
                <a:cs typeface="AppleSystemUIFont"/>
              </a:rPr>
              <a:t> (5th ed.). Plural Publishing.</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endParaRPr lang="en-US" sz="1200" dirty="0"/>
          </a:p>
        </p:txBody>
      </p:sp>
    </p:spTree>
    <p:extLst>
      <p:ext uri="{BB962C8B-B14F-4D97-AF65-F5344CB8AC3E}">
        <p14:creationId xmlns:p14="http://schemas.microsoft.com/office/powerpoint/2010/main" val="256771350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E9CC7-995D-93A4-CEEF-87038EAB73C3}"/>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D76A5AD1-ACC0-AACB-C6F1-198B5500F817}"/>
              </a:ext>
            </a:extLst>
          </p:cNvPr>
          <p:cNvSpPr>
            <a:spLocks noGrp="1"/>
          </p:cNvSpPr>
          <p:nvPr>
            <p:ph idx="1"/>
          </p:nvPr>
        </p:nvSpPr>
        <p:spPr/>
        <p:txBody>
          <a:bodyPr>
            <a:normAutofit/>
          </a:bodyPr>
          <a:lstStyle/>
          <a:p>
            <a:r>
              <a:rPr lang="en-GB" sz="1200" dirty="0">
                <a:effectLst/>
                <a:latin typeface="AppleSystemUIFont"/>
                <a:ea typeface="DengXian" panose="02010600030101010101" pitchFamily="2" charset="-122"/>
                <a:cs typeface="AppleSystemUIFont"/>
              </a:rPr>
              <a:t>Smith, J.A. &amp; Osborn, M., 2015. Interpretative phenomenological analysis as a useful methodology for research on the lived experience of pain. </a:t>
            </a:r>
            <a:r>
              <a:rPr lang="en-GB" sz="1200" i="1" dirty="0">
                <a:effectLst/>
                <a:latin typeface="AppleSystemUIFont"/>
                <a:ea typeface="DengXian" panose="02010600030101010101" pitchFamily="2" charset="-122"/>
                <a:cs typeface="AppleSystemUIFont"/>
              </a:rPr>
              <a:t>British Journal of Pain</a:t>
            </a:r>
            <a:r>
              <a:rPr lang="en-GB" sz="1200" dirty="0">
                <a:effectLst/>
                <a:latin typeface="AppleSystemUIFont"/>
                <a:ea typeface="DengXian" panose="02010600030101010101" pitchFamily="2" charset="-122"/>
                <a:cs typeface="AppleSystemUIFont"/>
              </a:rPr>
              <a:t>, 9(1), pp.41–42. </a:t>
            </a:r>
            <a:r>
              <a:rPr lang="en-GB" sz="1200" dirty="0">
                <a:effectLst/>
                <a:latin typeface="AppleSystemUIFont"/>
                <a:ea typeface="DengXian" panose="02010600030101010101" pitchFamily="2" charset="-122"/>
                <a:cs typeface="AppleSystemUIFont"/>
                <a:hlinkClick r:id="rId3"/>
              </a:rPr>
              <a:t>https://doi.org/10.1177/2049463714541642</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en-GB" sz="1200" dirty="0">
                <a:effectLst/>
                <a:latin typeface="AppleSystemUIFont"/>
                <a:ea typeface="DengXian" panose="02010600030101010101" pitchFamily="2" charset="-122"/>
                <a:cs typeface="AppleSystemUIFont"/>
              </a:rPr>
              <a:t>Strauss, A., &amp; Corbin, J. (1998). </a:t>
            </a:r>
            <a:r>
              <a:rPr lang="en-GB" sz="1200" i="1" dirty="0">
                <a:effectLst/>
                <a:latin typeface="AppleSystemUIFont"/>
                <a:ea typeface="DengXian" panose="02010600030101010101" pitchFamily="2" charset="-122"/>
                <a:cs typeface="AppleSystemUIFont"/>
              </a:rPr>
              <a:t>Basics of Qualitative Research: Techniques and Procedures for Developing Grounded Theory</a:t>
            </a:r>
            <a:r>
              <a:rPr lang="en-GB" sz="1200" dirty="0">
                <a:effectLst/>
                <a:latin typeface="AppleSystemUIFont"/>
                <a:ea typeface="DengXian" panose="02010600030101010101" pitchFamily="2" charset="-122"/>
                <a:cs typeface="AppleSystemUIFont"/>
              </a:rPr>
              <a:t> (2nd ed.). Sage.</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en-GB" sz="1200" dirty="0">
                <a:effectLst/>
                <a:latin typeface="AppleSystemUIFont"/>
                <a:ea typeface="DengXian" panose="02010600030101010101" pitchFamily="2" charset="-122"/>
                <a:cs typeface="AppleSystemUIFont"/>
              </a:rPr>
              <a:t>Thomas, C.M. and Alexander, J., 2025. The Additional Demands on the Musical Theatre Performer and Potential Links to Increased Laryngeal Tension: A Rapid Review. International Journal of Music and Performing Arts, 12, pp.29–50. Available at: </a:t>
            </a:r>
            <a:r>
              <a:rPr lang="en-GB" sz="1200" dirty="0">
                <a:effectLst/>
                <a:latin typeface="AppleSystemUIFont"/>
                <a:ea typeface="DengXian" panose="02010600030101010101" pitchFamily="2" charset="-122"/>
                <a:cs typeface="AppleSystemUIFont"/>
                <a:hlinkClick r:id="rId4"/>
              </a:rPr>
              <a:t>https://clok.uclan.ac.uk/id/eprint/55489/</a:t>
            </a:r>
            <a:r>
              <a:rPr lang="en-GB" sz="1200" dirty="0">
                <a:effectLst/>
                <a:latin typeface="AppleSystemUIFont"/>
                <a:ea typeface="DengXian" panose="02010600030101010101" pitchFamily="2" charset="-122"/>
                <a:cs typeface="AppleSystemUIFont"/>
              </a:rPr>
              <a:t> [Accessed 6</a:t>
            </a:r>
            <a:r>
              <a:rPr lang="en-GB" sz="1200" baseline="30000" dirty="0">
                <a:effectLst/>
                <a:latin typeface="AppleSystemUIFont"/>
                <a:ea typeface="DengXian" panose="02010600030101010101" pitchFamily="2" charset="-122"/>
                <a:cs typeface="AppleSystemUIFont"/>
              </a:rPr>
              <a:t>th</a:t>
            </a:r>
            <a:r>
              <a:rPr lang="en-GB" sz="1200" dirty="0">
                <a:effectLst/>
                <a:latin typeface="AppleSystemUIFont"/>
                <a:ea typeface="DengXian" panose="02010600030101010101" pitchFamily="2" charset="-122"/>
                <a:cs typeface="AppleSystemUIFont"/>
              </a:rPr>
              <a:t> August 2025].</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en-GB" sz="1200" dirty="0" err="1">
                <a:effectLst/>
                <a:latin typeface="AppleSystemUIFont"/>
                <a:ea typeface="DengXian" panose="02010600030101010101" pitchFamily="2" charset="-122"/>
                <a:cs typeface="AppleSystemUIFont"/>
              </a:rPr>
              <a:t>Thornberg</a:t>
            </a:r>
            <a:r>
              <a:rPr lang="en-GB" sz="1200" dirty="0">
                <a:effectLst/>
                <a:latin typeface="AppleSystemUIFont"/>
                <a:ea typeface="DengXian" panose="02010600030101010101" pitchFamily="2" charset="-122"/>
                <a:cs typeface="AppleSystemUIFont"/>
              </a:rPr>
              <a:t>, R., &amp; Charmaz, K. (2014). Grounded theory and theoretical coding. In U. Flick (Ed.), </a:t>
            </a:r>
            <a:r>
              <a:rPr lang="en-GB" sz="1200" i="1" dirty="0">
                <a:effectLst/>
                <a:latin typeface="AppleSystemUIFont"/>
                <a:ea typeface="DengXian" panose="02010600030101010101" pitchFamily="2" charset="-122"/>
                <a:cs typeface="AppleSystemUIFont"/>
              </a:rPr>
              <a:t>The SAGE Handbook of Qualitative Data Analysis</a:t>
            </a:r>
            <a:r>
              <a:rPr lang="en-GB" sz="1200" dirty="0">
                <a:effectLst/>
                <a:latin typeface="AppleSystemUIFont"/>
                <a:ea typeface="DengXian" panose="02010600030101010101" pitchFamily="2" charset="-122"/>
                <a:cs typeface="AppleSystemUIFont"/>
              </a:rPr>
              <a:t> (pp. 153–169). Sage.</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en-GB" sz="1200" dirty="0">
                <a:effectLst/>
                <a:latin typeface="AppleSystemUIFont"/>
                <a:ea typeface="DengXian" panose="02010600030101010101" pitchFamily="2" charset="-122"/>
                <a:cs typeface="AppleSystemUIFont"/>
              </a:rPr>
              <a:t>Thurman, L., &amp; Welch, G. (2000). </a:t>
            </a:r>
            <a:r>
              <a:rPr lang="en-GB" sz="1200" i="1" dirty="0" err="1">
                <a:effectLst/>
                <a:latin typeface="AppleSystemUIFont"/>
                <a:ea typeface="DengXian" panose="02010600030101010101" pitchFamily="2" charset="-122"/>
                <a:cs typeface="AppleSystemUIFont"/>
              </a:rPr>
              <a:t>Bodymind</a:t>
            </a:r>
            <a:r>
              <a:rPr lang="en-GB" sz="1200" i="1" dirty="0">
                <a:effectLst/>
                <a:latin typeface="AppleSystemUIFont"/>
                <a:ea typeface="DengXian" panose="02010600030101010101" pitchFamily="2" charset="-122"/>
                <a:cs typeface="AppleSystemUIFont"/>
              </a:rPr>
              <a:t> and Voice: Foundations of Voice Education</a:t>
            </a:r>
            <a:r>
              <a:rPr lang="en-GB" sz="1200" dirty="0">
                <a:effectLst/>
                <a:latin typeface="AppleSystemUIFont"/>
                <a:ea typeface="DengXian" panose="02010600030101010101" pitchFamily="2" charset="-122"/>
                <a:cs typeface="AppleSystemUIFont"/>
              </a:rPr>
              <a:t>. National </a:t>
            </a:r>
            <a:r>
              <a:rPr lang="en-GB" sz="1200" dirty="0" err="1">
                <a:effectLst/>
                <a:latin typeface="AppleSystemUIFont"/>
                <a:ea typeface="DengXian" panose="02010600030101010101" pitchFamily="2" charset="-122"/>
                <a:cs typeface="AppleSystemUIFont"/>
              </a:rPr>
              <a:t>Center</a:t>
            </a:r>
            <a:r>
              <a:rPr lang="en-GB" sz="1200" dirty="0">
                <a:effectLst/>
                <a:latin typeface="AppleSystemUIFont"/>
                <a:ea typeface="DengXian" panose="02010600030101010101" pitchFamily="2" charset="-122"/>
                <a:cs typeface="AppleSystemUIFont"/>
              </a:rPr>
              <a:t> for Voice and Speech.</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de-DE" sz="1200" dirty="0">
                <a:effectLst/>
                <a:latin typeface="AppleSystemUIFont"/>
                <a:ea typeface="DengXian" panose="02010600030101010101" pitchFamily="2" charset="-122"/>
                <a:cs typeface="AppleSystemUIFont"/>
              </a:rPr>
              <a:t>Thurman, L., &amp; Welch, G. F. (2000). </a:t>
            </a:r>
            <a:r>
              <a:rPr lang="en-GB" sz="1200" i="1" dirty="0">
                <a:effectLst/>
                <a:latin typeface="AppleSystemUIFont"/>
                <a:ea typeface="DengXian" panose="02010600030101010101" pitchFamily="2" charset="-122"/>
                <a:cs typeface="AppleSystemUIFont"/>
              </a:rPr>
              <a:t>Vocal Health and Pedagogy: Science, Assessment and Treatment</a:t>
            </a:r>
            <a:r>
              <a:rPr lang="en-GB" sz="1200" dirty="0">
                <a:effectLst/>
                <a:latin typeface="AppleSystemUIFont"/>
                <a:ea typeface="DengXian" panose="02010600030101010101" pitchFamily="2" charset="-122"/>
                <a:cs typeface="AppleSystemUIFont"/>
              </a:rPr>
              <a:t>. Singular Publishing Group.</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it-IT" sz="1200" dirty="0">
                <a:effectLst/>
                <a:latin typeface="AppleSystemUIFont"/>
                <a:ea typeface="DengXian" panose="02010600030101010101" pitchFamily="2" charset="-122"/>
                <a:cs typeface="AppleSystemUIFont"/>
              </a:rPr>
              <a:t>Verdolini Abbott, K. &amp; </a:t>
            </a:r>
            <a:r>
              <a:rPr lang="it-IT" sz="1200" dirty="0" err="1">
                <a:effectLst/>
                <a:latin typeface="AppleSystemUIFont"/>
                <a:ea typeface="DengXian" panose="02010600030101010101" pitchFamily="2" charset="-122"/>
                <a:cs typeface="AppleSystemUIFont"/>
              </a:rPr>
              <a:t>Titze</a:t>
            </a:r>
            <a:r>
              <a:rPr lang="it-IT" sz="1200" dirty="0">
                <a:effectLst/>
                <a:latin typeface="AppleSystemUIFont"/>
                <a:ea typeface="DengXian" panose="02010600030101010101" pitchFamily="2" charset="-122"/>
                <a:cs typeface="AppleSystemUIFont"/>
              </a:rPr>
              <a:t>, I.R., 2018. </a:t>
            </a:r>
            <a:r>
              <a:rPr lang="en-GB" sz="1200" dirty="0">
                <a:effectLst/>
                <a:latin typeface="AppleSystemUIFont"/>
                <a:ea typeface="DengXian" panose="02010600030101010101" pitchFamily="2" charset="-122"/>
                <a:cs typeface="AppleSystemUIFont"/>
              </a:rPr>
              <a:t>Vocal health and voice pedagogy: challenges and opportunities for educators and clinicians. </a:t>
            </a:r>
            <a:r>
              <a:rPr lang="en-GB" sz="1200" i="1" dirty="0">
                <a:effectLst/>
                <a:latin typeface="AppleSystemUIFont"/>
                <a:ea typeface="DengXian" panose="02010600030101010101" pitchFamily="2" charset="-122"/>
                <a:cs typeface="AppleSystemUIFont"/>
              </a:rPr>
              <a:t>Journal of Singing</a:t>
            </a:r>
            <a:r>
              <a:rPr lang="en-GB" sz="1200" dirty="0">
                <a:effectLst/>
                <a:latin typeface="AppleSystemUIFont"/>
                <a:ea typeface="DengXian" panose="02010600030101010101" pitchFamily="2" charset="-122"/>
                <a:cs typeface="AppleSystemUIFont"/>
              </a:rPr>
              <a:t>, 74(5), pp.495–502. </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en-GB" sz="1200" dirty="0">
                <a:effectLst/>
                <a:latin typeface="AppleSystemUIFont"/>
                <a:ea typeface="DengXian" panose="02010600030101010101" pitchFamily="2" charset="-122"/>
                <a:cs typeface="AppleSystemUIFont"/>
              </a:rPr>
              <a:t>Vocal Health Education, 2023. Giving a voice to vocal health. Available at: </a:t>
            </a:r>
            <a:r>
              <a:rPr lang="en-GB" sz="1200" dirty="0">
                <a:effectLst/>
                <a:latin typeface="AppleSystemUIFont"/>
                <a:ea typeface="DengXian" panose="02010600030101010101" pitchFamily="2" charset="-122"/>
                <a:cs typeface="AppleSystemUIFont"/>
                <a:hlinkClick r:id="rId5"/>
              </a:rPr>
              <a:t>https://vocalhealth.co.uk/#:~:text=Giving%20a%20Voice%20to%20Vocal,one%20of%20our%20expert%20practitioners</a:t>
            </a:r>
            <a:r>
              <a:rPr lang="en-GB" sz="1200" dirty="0">
                <a:effectLst/>
                <a:latin typeface="AppleSystemUIFont"/>
                <a:ea typeface="DengXian" panose="02010600030101010101" pitchFamily="2" charset="-122"/>
                <a:cs typeface="AppleSystemUIFont"/>
              </a:rPr>
              <a:t> [Accessed 4 May 2025].</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en-GB" sz="1200" dirty="0">
                <a:effectLst/>
                <a:latin typeface="AppleSystemUIFont"/>
                <a:ea typeface="DengXian" panose="02010600030101010101" pitchFamily="2" charset="-122"/>
                <a:cs typeface="AppleSystemUIFont"/>
              </a:rPr>
              <a:t>Winter, D., 2023. </a:t>
            </a:r>
            <a:r>
              <a:rPr lang="en-GB" sz="1200" i="1" dirty="0">
                <a:effectLst/>
                <a:latin typeface="AppleSystemUIFont"/>
                <a:ea typeface="DengXian" panose="02010600030101010101" pitchFamily="2" charset="-122"/>
                <a:cs typeface="AppleSystemUIFont"/>
              </a:rPr>
              <a:t>Exploring the narrative: Voice practitioner research and the literature review process</a:t>
            </a:r>
            <a:r>
              <a:rPr lang="en-GB" sz="1200" dirty="0">
                <a:effectLst/>
                <a:latin typeface="AppleSystemUIFont"/>
                <a:ea typeface="DengXian" panose="02010600030101010101" pitchFamily="2" charset="-122"/>
                <a:cs typeface="AppleSystemUIFont"/>
              </a:rPr>
              <a:t>. </a:t>
            </a:r>
            <a:r>
              <a:rPr lang="en-GB" sz="1200" b="1" dirty="0">
                <a:effectLst/>
                <a:latin typeface="AppleSystemUIFont"/>
                <a:ea typeface="DengXian" panose="02010600030101010101" pitchFamily="2" charset="-122"/>
                <a:cs typeface="AppleSystemUIFont"/>
              </a:rPr>
              <a:t>Voice and Speech Review</a:t>
            </a:r>
            <a:r>
              <a:rPr lang="en-GB" sz="1200" dirty="0">
                <a:effectLst/>
                <a:latin typeface="AppleSystemUIFont"/>
                <a:ea typeface="DengXian" panose="02010600030101010101" pitchFamily="2" charset="-122"/>
                <a:cs typeface="AppleSystemUIFont"/>
              </a:rPr>
              <a:t>, 17(2), pp.131–150. </a:t>
            </a:r>
            <a:r>
              <a:rPr lang="en-GB" sz="1200" dirty="0">
                <a:effectLst/>
                <a:latin typeface="AppleSystemUIFont"/>
                <a:ea typeface="DengXian" panose="02010600030101010101" pitchFamily="2" charset="-122"/>
                <a:cs typeface="AppleSystemUIFont"/>
                <a:hlinkClick r:id="rId6"/>
              </a:rPr>
              <a:t>https://doi.org/10.1080/23268263.2022.2144971</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en-GB" sz="1200" dirty="0">
                <a:effectLst/>
                <a:latin typeface="AppleSystemUIFont"/>
                <a:ea typeface="DengXian" panose="02010600030101010101" pitchFamily="2" charset="-122"/>
                <a:cs typeface="AppleSystemUIFont"/>
              </a:rPr>
              <a:t>Zhang, Z., 2021. The physical aspects of vocal health. </a:t>
            </a:r>
            <a:r>
              <a:rPr lang="en-GB" sz="1200" i="1" dirty="0">
                <a:effectLst/>
                <a:latin typeface="AppleSystemUIFont"/>
                <a:ea typeface="DengXian" panose="02010600030101010101" pitchFamily="2" charset="-122"/>
                <a:cs typeface="AppleSystemUIFont"/>
              </a:rPr>
              <a:t>Acoustics Today</a:t>
            </a:r>
            <a:r>
              <a:rPr lang="en-GB" sz="1200" dirty="0">
                <a:effectLst/>
                <a:latin typeface="AppleSystemUIFont"/>
                <a:ea typeface="DengXian" panose="02010600030101010101" pitchFamily="2" charset="-122"/>
                <a:cs typeface="AppleSystemUIFont"/>
              </a:rPr>
              <a:t>, 17(3), pp.60–68. Available at: </a:t>
            </a:r>
            <a:r>
              <a:rPr lang="en-GB" sz="1200" dirty="0">
                <a:effectLst/>
                <a:latin typeface="AppleSystemUIFont"/>
                <a:ea typeface="DengXian" panose="02010600030101010101" pitchFamily="2" charset="-122"/>
                <a:cs typeface="AppleSystemUIFont"/>
                <a:hlinkClick r:id="rId7"/>
              </a:rPr>
              <a:t>https://pmc.ncbi.nlm.nih.gov/articles/PMC8758045/</a:t>
            </a:r>
            <a:r>
              <a:rPr lang="en-GB" sz="1200" dirty="0">
                <a:effectLst/>
                <a:latin typeface="AppleSystemUIFont"/>
                <a:ea typeface="DengXian" panose="02010600030101010101" pitchFamily="2" charset="-122"/>
                <a:cs typeface="AppleSystemUIFont"/>
              </a:rPr>
              <a:t> [Accessed 2 June 2025].</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en-GB" sz="1200" dirty="0" err="1">
                <a:effectLst/>
                <a:latin typeface="AppleSystemUIFont"/>
                <a:ea typeface="DengXian" panose="02010600030101010101" pitchFamily="2" charset="-122"/>
                <a:cs typeface="AppleSystemUIFont"/>
              </a:rPr>
              <a:t>Zuim</a:t>
            </a:r>
            <a:r>
              <a:rPr lang="en-GB" sz="1200" dirty="0">
                <a:effectLst/>
                <a:latin typeface="AppleSystemUIFont"/>
                <a:ea typeface="DengXian" panose="02010600030101010101" pitchFamily="2" charset="-122"/>
                <a:cs typeface="AppleSystemUIFont"/>
              </a:rPr>
              <a:t>, A.F Stewart, C.F. and </a:t>
            </a:r>
            <a:r>
              <a:rPr lang="en-GB" sz="1200" dirty="0" err="1">
                <a:effectLst/>
                <a:latin typeface="AppleSystemUIFont"/>
                <a:ea typeface="DengXian" panose="02010600030101010101" pitchFamily="2" charset="-122"/>
                <a:cs typeface="AppleSystemUIFont"/>
              </a:rPr>
              <a:t>Titze</a:t>
            </a:r>
            <a:r>
              <a:rPr lang="en-GB" sz="1200" dirty="0">
                <a:effectLst/>
                <a:latin typeface="AppleSystemUIFont"/>
                <a:ea typeface="DengXian" panose="02010600030101010101" pitchFamily="2" charset="-122"/>
                <a:cs typeface="AppleSystemUIFont"/>
              </a:rPr>
              <a:t>, I.R., 2023. Vocal demands of musical theatre rehearsals: A dosimetry study. </a:t>
            </a:r>
            <a:r>
              <a:rPr lang="en-GB" sz="1200" i="1" dirty="0">
                <a:effectLst/>
                <a:latin typeface="AppleSystemUIFont"/>
                <a:ea typeface="DengXian" panose="02010600030101010101" pitchFamily="2" charset="-122"/>
                <a:cs typeface="AppleSystemUIFont"/>
              </a:rPr>
              <a:t>Journal of Voice</a:t>
            </a:r>
            <a:r>
              <a:rPr lang="en-GB" sz="1200" dirty="0">
                <a:effectLst/>
                <a:latin typeface="AppleSystemUIFont"/>
                <a:ea typeface="DengXian" panose="02010600030101010101" pitchFamily="2" charset="-122"/>
                <a:cs typeface="AppleSystemUIFont"/>
              </a:rPr>
              <a:t>, 39(1), pp.1–12. </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endParaRPr lang="en-US" sz="1200" dirty="0"/>
          </a:p>
        </p:txBody>
      </p:sp>
    </p:spTree>
    <p:extLst>
      <p:ext uri="{BB962C8B-B14F-4D97-AF65-F5344CB8AC3E}">
        <p14:creationId xmlns:p14="http://schemas.microsoft.com/office/powerpoint/2010/main" val="28792795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14924</TotalTime>
  <Words>7148</Words>
  <Application>Microsoft Macintosh PowerPoint</Application>
  <PresentationFormat>Widescreen</PresentationFormat>
  <Paragraphs>284</Paragraphs>
  <Slides>36</Slides>
  <Notes>33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AppleSystemUIFont</vt:lpstr>
      <vt:lpstr>Arial</vt:lpstr>
      <vt:lpstr>Calibri</vt:lpstr>
      <vt:lpstr>Calibri Light</vt:lpstr>
      <vt:lpstr>Menlo</vt:lpstr>
      <vt:lpstr>Times New Roman</vt:lpstr>
      <vt:lpstr>Office Theme</vt:lpstr>
      <vt:lpstr>Training for Professional Longevity – Understanding perceptions towards Vocal Health within Musical Theatre Higher Educational settings</vt:lpstr>
      <vt:lpstr>Who am I</vt:lpstr>
      <vt:lpstr>Background and rationale</vt:lpstr>
      <vt:lpstr>Background and rationale</vt:lpstr>
      <vt:lpstr>Background and rationale</vt:lpstr>
      <vt:lpstr>Background and rationale</vt:lpstr>
      <vt:lpstr>Aims and objectives</vt:lpstr>
      <vt:lpstr>Literature review findings</vt:lpstr>
      <vt:lpstr>Literature and theoretical framework</vt:lpstr>
      <vt:lpstr>Methods and methodology</vt:lpstr>
      <vt:lpstr>Methods and methodology</vt:lpstr>
      <vt:lpstr>Methods and methodology</vt:lpstr>
      <vt:lpstr>Methods and methodology</vt:lpstr>
      <vt:lpstr>Method and methodology</vt:lpstr>
      <vt:lpstr>Findings and analysis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Perceptions and practices of vocal health – Summary of questionnaire</vt:lpstr>
      <vt:lpstr>Interview findings</vt:lpstr>
      <vt:lpstr>PowerPoint Presentation</vt:lpstr>
      <vt:lpstr>More findings…  Vocal health as a learning responsibility from training through to professional career  The interplay of teaching and performing  Expanding biopsychosocial awareness  Lifelong self-directed learning </vt:lpstr>
      <vt:lpstr>Summary of interviews</vt:lpstr>
      <vt:lpstr>Summary of findings</vt:lpstr>
      <vt:lpstr>Research process reflections</vt:lpstr>
      <vt:lpstr>Reflecting Learning and Recommendations – Vocal Health in UK Musical Theatre Higher Educational Training</vt:lpstr>
      <vt:lpstr>Thank you for listening</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Training for Professional Longevity – Understanding perceptions towards Vocal Health within Musical Theatre Higher Educational settings</dc:title>
  <dc:creator>Catherine Ogden (1920931)</dc:creator>
  <cp:lastModifiedBy>Catherine Ogden (1920931)</cp:lastModifiedBy>
  <cp:revision>45</cp:revision>
  <dcterms:created xsi:type="dcterms:W3CDTF">2025-08-24T11:34:34Z</dcterms:created>
  <dcterms:modified xsi:type="dcterms:W3CDTF">2025-09-04T11:40:17Z</dcterms:modified>
</cp:coreProperties>
</file>