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57" r:id="rId3"/>
    <p:sldId id="266" r:id="rId4"/>
    <p:sldId id="258" r:id="rId5"/>
    <p:sldId id="259" r:id="rId6"/>
    <p:sldId id="260" r:id="rId7"/>
    <p:sldId id="261" r:id="rId8"/>
    <p:sldId id="262" r:id="rId9"/>
    <p:sldId id="263" r:id="rId10"/>
    <p:sldId id="26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148" autoAdjust="0"/>
  </p:normalViewPr>
  <p:slideViewPr>
    <p:cSldViewPr snapToGrid="0">
      <p:cViewPr varScale="1">
        <p:scale>
          <a:sx n="77" d="100"/>
          <a:sy n="77" d="100"/>
        </p:scale>
        <p:origin x="883"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A116E9-CD65-4107-A41E-4CC70E590116}" type="datetimeFigureOut">
              <a:rPr lang="en-US" smtClean="0"/>
              <a:t>8/19/2022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A166164-5CF8-446B-93F5-5B3C3D75D293}" type="slidenum">
              <a:rPr lang="en-US" smtClean="0"/>
              <a:t>‹#›</a:t>
            </a:fld>
            <a:endParaRPr lang="en-US"/>
          </a:p>
        </p:txBody>
      </p:sp>
    </p:spTree>
    <p:extLst>
      <p:ext uri="{BB962C8B-B14F-4D97-AF65-F5344CB8AC3E}">
        <p14:creationId xmlns:p14="http://schemas.microsoft.com/office/powerpoint/2010/main" val="25096402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EA166164-5CF8-446B-93F5-5B3C3D75D293}" type="slidenum">
              <a:rPr lang="en-US" smtClean="0"/>
              <a:t>2</a:t>
            </a:fld>
            <a:endParaRPr lang="en-US"/>
          </a:p>
        </p:txBody>
      </p:sp>
    </p:spTree>
    <p:extLst>
      <p:ext uri="{BB962C8B-B14F-4D97-AF65-F5344CB8AC3E}">
        <p14:creationId xmlns:p14="http://schemas.microsoft.com/office/powerpoint/2010/main" val="2164290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A166164-5CF8-446B-93F5-5B3C3D75D293}" type="slidenum">
              <a:rPr lang="en-US" smtClean="0"/>
              <a:t>3</a:t>
            </a:fld>
            <a:endParaRPr lang="en-US"/>
          </a:p>
        </p:txBody>
      </p:sp>
    </p:spTree>
    <p:extLst>
      <p:ext uri="{BB962C8B-B14F-4D97-AF65-F5344CB8AC3E}">
        <p14:creationId xmlns:p14="http://schemas.microsoft.com/office/powerpoint/2010/main" val="23905643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US" dirty="0"/>
          </a:p>
        </p:txBody>
      </p:sp>
      <p:sp>
        <p:nvSpPr>
          <p:cNvPr id="4" name="Slide Number Placeholder 3"/>
          <p:cNvSpPr>
            <a:spLocks noGrp="1"/>
          </p:cNvSpPr>
          <p:nvPr>
            <p:ph type="sldNum" sz="quarter" idx="10"/>
          </p:nvPr>
        </p:nvSpPr>
        <p:spPr/>
        <p:txBody>
          <a:bodyPr/>
          <a:lstStyle/>
          <a:p>
            <a:fld id="{EA166164-5CF8-446B-93F5-5B3C3D75D293}" type="slidenum">
              <a:rPr lang="en-US" smtClean="0"/>
              <a:t>4</a:t>
            </a:fld>
            <a:endParaRPr lang="en-US"/>
          </a:p>
        </p:txBody>
      </p:sp>
    </p:spTree>
    <p:extLst>
      <p:ext uri="{BB962C8B-B14F-4D97-AF65-F5344CB8AC3E}">
        <p14:creationId xmlns:p14="http://schemas.microsoft.com/office/powerpoint/2010/main" val="14532004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The basic meaning of diversity and inclusion is diverse workplace where the people from diverse background can take part. Diversity and inclusion is a term that specifies about the equality among the people where no discriminative outlook are followed among people. The selection of the people based on the diversity relates with no consideration of language, ethnicity, color or race. The company Aldi follows proper diversity with its recruitment and selection which ensures diversity and team work. The fairness of the employment rules is followed with the diversity. </a:t>
            </a:r>
          </a:p>
          <a:p>
            <a:endParaRPr lang="en-US" dirty="0"/>
          </a:p>
        </p:txBody>
      </p:sp>
      <p:sp>
        <p:nvSpPr>
          <p:cNvPr id="4" name="Slide Number Placeholder 3"/>
          <p:cNvSpPr>
            <a:spLocks noGrp="1"/>
          </p:cNvSpPr>
          <p:nvPr>
            <p:ph type="sldNum" sz="quarter" idx="10"/>
          </p:nvPr>
        </p:nvSpPr>
        <p:spPr/>
        <p:txBody>
          <a:bodyPr/>
          <a:lstStyle/>
          <a:p>
            <a:fld id="{EA166164-5CF8-446B-93F5-5B3C3D75D293}" type="slidenum">
              <a:rPr lang="en-US" smtClean="0"/>
              <a:t>5</a:t>
            </a:fld>
            <a:endParaRPr lang="en-US"/>
          </a:p>
        </p:txBody>
      </p:sp>
    </p:spTree>
    <p:extLst>
      <p:ext uri="{BB962C8B-B14F-4D97-AF65-F5344CB8AC3E}">
        <p14:creationId xmlns:p14="http://schemas.microsoft.com/office/powerpoint/2010/main" val="8943922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Motivation: The employees adn staffs at workplace are motivated with thier working process. </a:t>
            </a:r>
          </a:p>
          <a:p>
            <a:r>
              <a:rPr lang="en-US" dirty="0"/>
              <a:t>Improved organizational culture: Diversity and equality improves the cultural maintenance of the organization. </a:t>
            </a:r>
          </a:p>
          <a:p>
            <a:r>
              <a:rPr lang="en-US" dirty="0"/>
              <a:t>Diverse team: The selection of diverse team among the employees with proper flexibility are established </a:t>
            </a:r>
            <a:r>
              <a:rPr lang="en-US" sz="1200" b="0" i="0" kern="1200" dirty="0">
                <a:solidFill>
                  <a:schemeClr val="tx1"/>
                </a:solidFill>
                <a:effectLst/>
                <a:latin typeface="+mn-lt"/>
                <a:ea typeface="+mn-ea"/>
                <a:cs typeface="+mn-cs"/>
              </a:rPr>
              <a:t>(Tomlinson et al., 2003)</a:t>
            </a:r>
            <a:r>
              <a:rPr lang="en-US" dirty="0"/>
              <a:t>. </a:t>
            </a:r>
          </a:p>
          <a:p>
            <a:r>
              <a:rPr lang="en-US" dirty="0"/>
              <a:t>Better recruitment: The recruitment in this system is based on talent and skills. For the company recruitment, the smart and convincing employees are prioritized for its sales activities. </a:t>
            </a:r>
          </a:p>
          <a:p>
            <a:r>
              <a:rPr lang="en-US" dirty="0"/>
              <a:t>Increased productivity: The employees with flexibility can concentrate at work and improve their productivity. </a:t>
            </a:r>
          </a:p>
          <a:p>
            <a:r>
              <a:rPr lang="en-US" dirty="0"/>
              <a:t>Reduction of cost: The cost of production and sales are reduced with the inclusion of flexible while the right use of resources are incurred. </a:t>
            </a:r>
          </a:p>
        </p:txBody>
      </p:sp>
      <p:sp>
        <p:nvSpPr>
          <p:cNvPr id="4" name="Slide Number Placeholder 3"/>
          <p:cNvSpPr>
            <a:spLocks noGrp="1"/>
          </p:cNvSpPr>
          <p:nvPr>
            <p:ph type="sldNum" sz="quarter" idx="10"/>
          </p:nvPr>
        </p:nvSpPr>
        <p:spPr/>
        <p:txBody>
          <a:bodyPr/>
          <a:lstStyle/>
          <a:p>
            <a:fld id="{EA166164-5CF8-446B-93F5-5B3C3D75D293}" type="slidenum">
              <a:rPr lang="en-US" smtClean="0"/>
              <a:t>6</a:t>
            </a:fld>
            <a:endParaRPr lang="en-US"/>
          </a:p>
        </p:txBody>
      </p:sp>
    </p:spTree>
    <p:extLst>
      <p:ext uri="{BB962C8B-B14F-4D97-AF65-F5344CB8AC3E}">
        <p14:creationId xmlns:p14="http://schemas.microsoft.com/office/powerpoint/2010/main" val="1258295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A166164-5CF8-446B-93F5-5B3C3D75D293}" type="slidenum">
              <a:rPr lang="en-US" smtClean="0"/>
              <a:t>7</a:t>
            </a:fld>
            <a:endParaRPr lang="en-US"/>
          </a:p>
        </p:txBody>
      </p:sp>
    </p:spTree>
    <p:extLst>
      <p:ext uri="{BB962C8B-B14F-4D97-AF65-F5344CB8AC3E}">
        <p14:creationId xmlns:p14="http://schemas.microsoft.com/office/powerpoint/2010/main" val="41917469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1" dirty="0"/>
          </a:p>
        </p:txBody>
      </p:sp>
      <p:sp>
        <p:nvSpPr>
          <p:cNvPr id="4" name="Slide Number Placeholder 3"/>
          <p:cNvSpPr>
            <a:spLocks noGrp="1"/>
          </p:cNvSpPr>
          <p:nvPr>
            <p:ph type="sldNum" sz="quarter" idx="10"/>
          </p:nvPr>
        </p:nvSpPr>
        <p:spPr/>
        <p:txBody>
          <a:bodyPr/>
          <a:lstStyle/>
          <a:p>
            <a:fld id="{EA166164-5CF8-446B-93F5-5B3C3D75D293}" type="slidenum">
              <a:rPr lang="en-US" smtClean="0"/>
              <a:t>8</a:t>
            </a:fld>
            <a:endParaRPr lang="en-US"/>
          </a:p>
        </p:txBody>
      </p:sp>
    </p:spTree>
    <p:extLst>
      <p:ext uri="{BB962C8B-B14F-4D97-AF65-F5344CB8AC3E}">
        <p14:creationId xmlns:p14="http://schemas.microsoft.com/office/powerpoint/2010/main" val="9748447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A166164-5CF8-446B-93F5-5B3C3D75D293}" type="slidenum">
              <a:rPr lang="en-US" smtClean="0"/>
              <a:t>9</a:t>
            </a:fld>
            <a:endParaRPr lang="en-US"/>
          </a:p>
        </p:txBody>
      </p:sp>
    </p:spTree>
    <p:extLst>
      <p:ext uri="{BB962C8B-B14F-4D97-AF65-F5344CB8AC3E}">
        <p14:creationId xmlns:p14="http://schemas.microsoft.com/office/powerpoint/2010/main" val="42188979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452C0AE2-B8C3-4AF3-B5CC-7F0A784B0B2D}" type="datetimeFigureOut">
              <a:rPr lang="en-US" smtClean="0"/>
              <a:t>8/19/2022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28D0F32-FD0A-421F-8C27-58F1A62A5962}" type="slidenum">
              <a:rPr lang="en-US" smtClean="0"/>
              <a:t>‹#›</a:t>
            </a:fld>
            <a:endParaRPr lang="en-US"/>
          </a:p>
        </p:txBody>
      </p:sp>
    </p:spTree>
    <p:extLst>
      <p:ext uri="{BB962C8B-B14F-4D97-AF65-F5344CB8AC3E}">
        <p14:creationId xmlns:p14="http://schemas.microsoft.com/office/powerpoint/2010/main" val="41616838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2C0AE2-B8C3-4AF3-B5CC-7F0A784B0B2D}" type="datetimeFigureOut">
              <a:rPr lang="en-US" smtClean="0"/>
              <a:t>8/19/2022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28D0F32-FD0A-421F-8C27-58F1A62A5962}" type="slidenum">
              <a:rPr lang="en-US" smtClean="0"/>
              <a:t>‹#›</a:t>
            </a:fld>
            <a:endParaRPr lang="en-US"/>
          </a:p>
        </p:txBody>
      </p:sp>
    </p:spTree>
    <p:extLst>
      <p:ext uri="{BB962C8B-B14F-4D97-AF65-F5344CB8AC3E}">
        <p14:creationId xmlns:p14="http://schemas.microsoft.com/office/powerpoint/2010/main" val="6407114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52C0AE2-B8C3-4AF3-B5CC-7F0A784B0B2D}" type="datetimeFigureOut">
              <a:rPr lang="en-US" smtClean="0"/>
              <a:t>8/19/2022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28D0F32-FD0A-421F-8C27-58F1A62A5962}" type="slidenum">
              <a:rPr lang="en-US" smtClean="0"/>
              <a:t>‹#›</a:t>
            </a:fld>
            <a:endParaRPr lang="en-US"/>
          </a:p>
        </p:txBody>
      </p:sp>
    </p:spTree>
    <p:extLst>
      <p:ext uri="{BB962C8B-B14F-4D97-AF65-F5344CB8AC3E}">
        <p14:creationId xmlns:p14="http://schemas.microsoft.com/office/powerpoint/2010/main" val="42026223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52C0AE2-B8C3-4AF3-B5CC-7F0A784B0B2D}" type="datetimeFigureOut">
              <a:rPr lang="en-US" smtClean="0"/>
              <a:t>8/19/2022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28D0F32-FD0A-421F-8C27-58F1A62A5962}" type="slidenum">
              <a:rPr lang="en-US" smtClean="0"/>
              <a:t>‹#›</a:t>
            </a:fld>
            <a:endParaRPr lang="en-US"/>
          </a:p>
        </p:txBody>
      </p:sp>
    </p:spTree>
    <p:extLst>
      <p:ext uri="{BB962C8B-B14F-4D97-AF65-F5344CB8AC3E}">
        <p14:creationId xmlns:p14="http://schemas.microsoft.com/office/powerpoint/2010/main" val="16015226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452C0AE2-B8C3-4AF3-B5CC-7F0A784B0B2D}" type="datetimeFigureOut">
              <a:rPr lang="en-US" smtClean="0"/>
              <a:t>8/19/2022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28D0F32-FD0A-421F-8C27-58F1A62A5962}" type="slidenum">
              <a:rPr lang="en-US" smtClean="0"/>
              <a:t>‹#›</a:t>
            </a:fld>
            <a:endParaRPr lang="en-US"/>
          </a:p>
        </p:txBody>
      </p:sp>
    </p:spTree>
    <p:extLst>
      <p:ext uri="{BB962C8B-B14F-4D97-AF65-F5344CB8AC3E}">
        <p14:creationId xmlns:p14="http://schemas.microsoft.com/office/powerpoint/2010/main" val="15023499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452C0AE2-B8C3-4AF3-B5CC-7F0A784B0B2D}" type="datetimeFigureOut">
              <a:rPr lang="en-US" smtClean="0"/>
              <a:t>8/19/2022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28D0F32-FD0A-421F-8C27-58F1A62A5962}" type="slidenum">
              <a:rPr lang="en-US" smtClean="0"/>
              <a:t>‹#›</a:t>
            </a:fld>
            <a:endParaRPr lang="en-US"/>
          </a:p>
        </p:txBody>
      </p:sp>
    </p:spTree>
    <p:extLst>
      <p:ext uri="{BB962C8B-B14F-4D97-AF65-F5344CB8AC3E}">
        <p14:creationId xmlns:p14="http://schemas.microsoft.com/office/powerpoint/2010/main" val="41436382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52C0AE2-B8C3-4AF3-B5CC-7F0A784B0B2D}" type="datetimeFigureOut">
              <a:rPr lang="en-US" smtClean="0"/>
              <a:t>8/19/2022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28D0F32-FD0A-421F-8C27-58F1A62A5962}" type="slidenum">
              <a:rPr lang="en-US" smtClean="0"/>
              <a:t>‹#›</a:t>
            </a:fld>
            <a:endParaRPr lang="en-US"/>
          </a:p>
        </p:txBody>
      </p:sp>
    </p:spTree>
    <p:extLst>
      <p:ext uri="{BB962C8B-B14F-4D97-AF65-F5344CB8AC3E}">
        <p14:creationId xmlns:p14="http://schemas.microsoft.com/office/powerpoint/2010/main" val="28609944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52C0AE2-B8C3-4AF3-B5CC-7F0A784B0B2D}" type="datetimeFigureOut">
              <a:rPr lang="en-US" smtClean="0"/>
              <a:t>8/19/2022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28D0F32-FD0A-421F-8C27-58F1A62A5962}" type="slidenum">
              <a:rPr lang="en-US" smtClean="0"/>
              <a:t>‹#›</a:t>
            </a:fld>
            <a:endParaRPr lang="en-US"/>
          </a:p>
        </p:txBody>
      </p:sp>
    </p:spTree>
    <p:extLst>
      <p:ext uri="{BB962C8B-B14F-4D97-AF65-F5344CB8AC3E}">
        <p14:creationId xmlns:p14="http://schemas.microsoft.com/office/powerpoint/2010/main" val="34324239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52C0AE2-B8C3-4AF3-B5CC-7F0A784B0B2D}" type="datetimeFigureOut">
              <a:rPr lang="en-US" smtClean="0"/>
              <a:t>8/19/2022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28D0F32-FD0A-421F-8C27-58F1A62A5962}" type="slidenum">
              <a:rPr lang="en-US" smtClean="0"/>
              <a:t>‹#›</a:t>
            </a:fld>
            <a:endParaRPr lang="en-US"/>
          </a:p>
        </p:txBody>
      </p:sp>
    </p:spTree>
    <p:extLst>
      <p:ext uri="{BB962C8B-B14F-4D97-AF65-F5344CB8AC3E}">
        <p14:creationId xmlns:p14="http://schemas.microsoft.com/office/powerpoint/2010/main" val="3090674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2C0AE2-B8C3-4AF3-B5CC-7F0A784B0B2D}" type="datetimeFigureOut">
              <a:rPr lang="en-US" smtClean="0"/>
              <a:t>8/19/2022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28D0F32-FD0A-421F-8C27-58F1A62A5962}" type="slidenum">
              <a:rPr lang="en-US" smtClean="0"/>
              <a:t>‹#›</a:t>
            </a:fld>
            <a:endParaRPr lang="en-US"/>
          </a:p>
        </p:txBody>
      </p:sp>
    </p:spTree>
    <p:extLst>
      <p:ext uri="{BB962C8B-B14F-4D97-AF65-F5344CB8AC3E}">
        <p14:creationId xmlns:p14="http://schemas.microsoft.com/office/powerpoint/2010/main" val="33558870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2C0AE2-B8C3-4AF3-B5CC-7F0A784B0B2D}" type="datetimeFigureOut">
              <a:rPr lang="en-US" smtClean="0"/>
              <a:t>8/19/2022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28D0F32-FD0A-421F-8C27-58F1A62A5962}" type="slidenum">
              <a:rPr lang="en-US" smtClean="0"/>
              <a:t>‹#›</a:t>
            </a:fld>
            <a:endParaRPr lang="en-US"/>
          </a:p>
        </p:txBody>
      </p:sp>
    </p:spTree>
    <p:extLst>
      <p:ext uri="{BB962C8B-B14F-4D97-AF65-F5344CB8AC3E}">
        <p14:creationId xmlns:p14="http://schemas.microsoft.com/office/powerpoint/2010/main" val="34529998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pattFill prst="sphere">
          <a:fgClr>
            <a:schemeClr val="accent4">
              <a:lumMod val="20000"/>
              <a:lumOff val="80000"/>
            </a:schemeClr>
          </a:fgClr>
          <a:bgClr>
            <a:schemeClr val="accent5">
              <a:lumMod val="20000"/>
              <a:lumOff val="80000"/>
            </a:schemeClr>
          </a:bgClr>
        </a:patt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52C0AE2-B8C3-4AF3-B5CC-7F0A784B0B2D}" type="datetimeFigureOut">
              <a:rPr lang="en-US" smtClean="0"/>
              <a:t>8/19/2022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28D0F32-FD0A-421F-8C27-58F1A62A5962}" type="slidenum">
              <a:rPr lang="en-US" smtClean="0"/>
              <a:t>‹#›</a:t>
            </a:fld>
            <a:endParaRPr lang="en-US"/>
          </a:p>
        </p:txBody>
      </p:sp>
    </p:spTree>
    <p:extLst>
      <p:ext uri="{BB962C8B-B14F-4D97-AF65-F5344CB8AC3E}">
        <p14:creationId xmlns:p14="http://schemas.microsoft.com/office/powerpoint/2010/main" val="15718127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dirty="0"/>
              <a:t>Managing People</a:t>
            </a:r>
            <a:br>
              <a:rPr lang="en-US" dirty="0"/>
            </a:br>
            <a:r>
              <a:rPr lang="en-US" dirty="0"/>
              <a:t> Assessment 1: Individual Presentation</a:t>
            </a:r>
          </a:p>
        </p:txBody>
      </p:sp>
      <p:sp>
        <p:nvSpPr>
          <p:cNvPr id="3" name="Subtitle 2"/>
          <p:cNvSpPr>
            <a:spLocks noGrp="1"/>
          </p:cNvSpPr>
          <p:nvPr>
            <p:ph type="subTitle" idx="1"/>
          </p:nvPr>
        </p:nvSpPr>
        <p:spPr/>
        <p:txBody>
          <a:bodyPr/>
          <a:lstStyle/>
          <a:p>
            <a:br>
              <a:rPr lang="en-US" dirty="0"/>
            </a:br>
            <a:r>
              <a:rPr lang="en-US" dirty="0"/>
              <a:t>Make a case in favour of flexible working in relation to diversity and inclusion at work and analyse the role of Human Resources in promoting diversity and inclusion through flexible working</a:t>
            </a:r>
          </a:p>
        </p:txBody>
      </p:sp>
    </p:spTree>
    <p:extLst>
      <p:ext uri="{BB962C8B-B14F-4D97-AF65-F5344CB8AC3E}">
        <p14:creationId xmlns:p14="http://schemas.microsoft.com/office/powerpoint/2010/main" val="29411937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Introduction</a:t>
            </a:r>
          </a:p>
        </p:txBody>
      </p:sp>
      <p:sp>
        <p:nvSpPr>
          <p:cNvPr id="3" name="Content Placeholder 2"/>
          <p:cNvSpPr>
            <a:spLocks noGrp="1"/>
          </p:cNvSpPr>
          <p:nvPr>
            <p:ph idx="1"/>
          </p:nvPr>
        </p:nvSpPr>
        <p:spPr/>
        <p:txBody>
          <a:bodyPr>
            <a:noAutofit/>
          </a:bodyPr>
          <a:lstStyle/>
          <a:p>
            <a:pPr algn="just"/>
            <a:r>
              <a:rPr lang="en-US" sz="3600" dirty="0"/>
              <a:t>The people at workplace get confidence at workplace with such management of diversity and inclusion with flexible workplace (ACAS, 2013). </a:t>
            </a:r>
          </a:p>
          <a:p>
            <a:pPr algn="just"/>
            <a:r>
              <a:rPr lang="en-US" sz="3600" dirty="0"/>
              <a:t>In this presentation the application of flexible working in line with the diversity and inclusion have been presented. </a:t>
            </a:r>
          </a:p>
          <a:p>
            <a:pPr algn="just"/>
            <a:r>
              <a:rPr lang="en-US" sz="3600" dirty="0"/>
              <a:t>The whole presentation has been conducted following the example of the company Aldi which is a UK based retail organization. </a:t>
            </a:r>
          </a:p>
        </p:txBody>
      </p:sp>
    </p:spTree>
    <p:extLst>
      <p:ext uri="{BB962C8B-B14F-4D97-AF65-F5344CB8AC3E}">
        <p14:creationId xmlns:p14="http://schemas.microsoft.com/office/powerpoint/2010/main" val="20406908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5785" y="409086"/>
            <a:ext cx="10515600" cy="1325563"/>
          </a:xfrm>
        </p:spPr>
        <p:txBody>
          <a:bodyPr/>
          <a:lstStyle/>
          <a:p>
            <a:r>
              <a:rPr lang="en-US" dirty="0"/>
              <a:t>Organizational background</a:t>
            </a:r>
          </a:p>
        </p:txBody>
      </p:sp>
      <p:sp>
        <p:nvSpPr>
          <p:cNvPr id="3" name="Content Placeholder 2"/>
          <p:cNvSpPr>
            <a:spLocks noGrp="1"/>
          </p:cNvSpPr>
          <p:nvPr>
            <p:ph idx="1"/>
          </p:nvPr>
        </p:nvSpPr>
        <p:spPr>
          <a:xfrm>
            <a:off x="855785" y="1869586"/>
            <a:ext cx="10515600" cy="4351338"/>
          </a:xfrm>
        </p:spPr>
        <p:txBody>
          <a:bodyPr>
            <a:normAutofit fontScale="77500" lnSpcReduction="20000"/>
          </a:bodyPr>
          <a:lstStyle/>
          <a:p>
            <a:pPr marL="0" indent="0" algn="just">
              <a:buNone/>
            </a:pPr>
            <a:r>
              <a:rPr lang="en-US" dirty="0"/>
              <a:t>Type			:	Private</a:t>
            </a:r>
          </a:p>
          <a:p>
            <a:pPr marL="0" indent="0" algn="just">
              <a:buNone/>
            </a:pPr>
            <a:r>
              <a:rPr lang="en-US" dirty="0"/>
              <a:t>Industry		: 	Retail</a:t>
            </a:r>
          </a:p>
          <a:p>
            <a:pPr marL="0" indent="0" algn="just">
              <a:buNone/>
            </a:pPr>
            <a:r>
              <a:rPr lang="en-US" dirty="0"/>
              <a:t>Founded		:	10 July 1946; 76 years ago (split in two parts in 1960, renamed to Aldi 				Nord and Aldi Süd in 1962)</a:t>
            </a:r>
          </a:p>
          <a:p>
            <a:pPr marL="0" indent="0" algn="just">
              <a:buNone/>
            </a:pPr>
            <a:r>
              <a:rPr lang="en-US" dirty="0"/>
              <a:t>Founders		:	Karl and Theo Albrecht</a:t>
            </a:r>
          </a:p>
          <a:p>
            <a:pPr marL="0" indent="0" algn="just">
              <a:buNone/>
            </a:pPr>
            <a:r>
              <a:rPr lang="en-US" dirty="0"/>
              <a:t>Headquarters		:	Essen, Germany (Aldi Nord), Mülheim, Germany (Aldi Süd)</a:t>
            </a:r>
          </a:p>
          <a:p>
            <a:pPr marL="0" indent="0" algn="just">
              <a:buNone/>
            </a:pPr>
            <a:r>
              <a:rPr lang="en-US" dirty="0"/>
              <a:t>Number of locations	:	11,235</a:t>
            </a:r>
          </a:p>
          <a:p>
            <a:pPr marL="0" indent="0" algn="just">
              <a:buNone/>
            </a:pPr>
            <a:r>
              <a:rPr lang="en-US" dirty="0"/>
              <a:t>Products		:	Supermarket, Hypermarket, Superstore, Convenience store</a:t>
            </a:r>
          </a:p>
          <a:p>
            <a:pPr marL="0" indent="0" algn="just">
              <a:buNone/>
            </a:pPr>
            <a:r>
              <a:rPr lang="en-US" dirty="0"/>
              <a:t>Revenue	 	:	US$121.1 billion (2021)</a:t>
            </a:r>
          </a:p>
          <a:p>
            <a:pPr marL="0" indent="0" algn="just">
              <a:buNone/>
            </a:pPr>
            <a:r>
              <a:rPr lang="en-US" dirty="0"/>
              <a:t>Subsidiaries		: 	Trader Joe's (Aldi Nord)</a:t>
            </a:r>
          </a:p>
          <a:p>
            <a:pPr marL="0" indent="0" algn="just">
              <a:buNone/>
            </a:pPr>
            <a:r>
              <a:rPr lang="en-US" dirty="0"/>
              <a:t>Website		: 	aldi.com</a:t>
            </a:r>
          </a:p>
          <a:p>
            <a:pPr marL="0" indent="0" algn="just">
              <a:buNone/>
            </a:pPr>
            <a:endParaRPr lang="en-US" dirty="0"/>
          </a:p>
          <a:p>
            <a:pPr marL="0" indent="0" algn="just">
              <a:buNone/>
            </a:pPr>
            <a:endParaRPr lang="en-US" dirty="0"/>
          </a:p>
          <a:p>
            <a:pPr marL="0" indent="0" algn="just">
              <a:buNone/>
            </a:pPr>
            <a:endParaRPr lang="en-US" dirty="0"/>
          </a:p>
        </p:txBody>
      </p:sp>
    </p:spTree>
    <p:extLst>
      <p:ext uri="{BB962C8B-B14F-4D97-AF65-F5344CB8AC3E}">
        <p14:creationId xmlns:p14="http://schemas.microsoft.com/office/powerpoint/2010/main" val="15959921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Flexible working</a:t>
            </a:r>
          </a:p>
        </p:txBody>
      </p:sp>
      <p:sp>
        <p:nvSpPr>
          <p:cNvPr id="3" name="Content Placeholder 2"/>
          <p:cNvSpPr>
            <a:spLocks noGrp="1"/>
          </p:cNvSpPr>
          <p:nvPr>
            <p:ph idx="1"/>
          </p:nvPr>
        </p:nvSpPr>
        <p:spPr/>
        <p:txBody>
          <a:bodyPr>
            <a:noAutofit/>
          </a:bodyPr>
          <a:lstStyle/>
          <a:p>
            <a:pPr algn="just"/>
            <a:r>
              <a:rPr lang="en-US" sz="3200" dirty="0"/>
              <a:t>Flexible working is a promoting flexibility to work and accomplish the goals with thier free styles. </a:t>
            </a:r>
          </a:p>
          <a:p>
            <a:pPr algn="just"/>
            <a:r>
              <a:rPr lang="en-US" sz="3200" dirty="0"/>
              <a:t>The time limitations are given to them for their goals rather than specific style of working (Ahmad, Idris and Hashim, 2013). </a:t>
            </a:r>
          </a:p>
          <a:p>
            <a:pPr algn="just"/>
            <a:r>
              <a:rPr lang="en-US" sz="3200" dirty="0"/>
              <a:t>Allowing part time working and scheduling is a type of flexible working. </a:t>
            </a:r>
          </a:p>
          <a:p>
            <a:pPr algn="just"/>
            <a:r>
              <a:rPr lang="en-US" sz="3200" dirty="0"/>
              <a:t>In the company Aldi, the shifting duties for the service in retail locations can be mentioned as flexible working. </a:t>
            </a:r>
          </a:p>
        </p:txBody>
      </p:sp>
    </p:spTree>
    <p:extLst>
      <p:ext uri="{BB962C8B-B14F-4D97-AF65-F5344CB8AC3E}">
        <p14:creationId xmlns:p14="http://schemas.microsoft.com/office/powerpoint/2010/main" val="24030641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Diversity and inclusion</a:t>
            </a:r>
          </a:p>
        </p:txBody>
      </p:sp>
      <p:sp>
        <p:nvSpPr>
          <p:cNvPr id="3" name="Content Placeholder 2"/>
          <p:cNvSpPr>
            <a:spLocks noGrp="1"/>
          </p:cNvSpPr>
          <p:nvPr>
            <p:ph idx="1"/>
          </p:nvPr>
        </p:nvSpPr>
        <p:spPr/>
        <p:txBody>
          <a:bodyPr>
            <a:normAutofit/>
          </a:bodyPr>
          <a:lstStyle/>
          <a:p>
            <a:pPr algn="just"/>
            <a:r>
              <a:rPr lang="en-US" sz="3600" dirty="0"/>
              <a:t>The selection of the people based on the diversity relates with no consideration of language, ethnicity, color or race (Hyde, Carpenter and Dole, 2014). </a:t>
            </a:r>
          </a:p>
          <a:p>
            <a:pPr algn="just"/>
            <a:r>
              <a:rPr lang="en-US" sz="3600" dirty="0"/>
              <a:t>The company Aldi follows proper diversity with its recruitment and selection which ensures diversity and team work. The fairness of the employment rules is followed with the diversity. </a:t>
            </a:r>
          </a:p>
        </p:txBody>
      </p:sp>
    </p:spTree>
    <p:extLst>
      <p:ext uri="{BB962C8B-B14F-4D97-AF65-F5344CB8AC3E}">
        <p14:creationId xmlns:p14="http://schemas.microsoft.com/office/powerpoint/2010/main" val="9672786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Advantages of flaxible working</a:t>
            </a:r>
          </a:p>
        </p:txBody>
      </p:sp>
      <p:sp>
        <p:nvSpPr>
          <p:cNvPr id="3" name="Content Placeholder 2"/>
          <p:cNvSpPr>
            <a:spLocks noGrp="1"/>
          </p:cNvSpPr>
          <p:nvPr>
            <p:ph idx="1"/>
          </p:nvPr>
        </p:nvSpPr>
        <p:spPr/>
        <p:txBody>
          <a:bodyPr>
            <a:normAutofit/>
          </a:bodyPr>
          <a:lstStyle/>
          <a:p>
            <a:r>
              <a:rPr lang="en-US" sz="3600" dirty="0"/>
              <a:t>Motivation to the employees. </a:t>
            </a:r>
          </a:p>
          <a:p>
            <a:r>
              <a:rPr lang="en-US" sz="3600" dirty="0"/>
              <a:t>Improved organizational culture</a:t>
            </a:r>
          </a:p>
          <a:p>
            <a:r>
              <a:rPr lang="en-US" sz="3600" dirty="0"/>
              <a:t>Diverse team of the workplace</a:t>
            </a:r>
          </a:p>
          <a:p>
            <a:r>
              <a:rPr lang="en-US" sz="3600" dirty="0"/>
              <a:t>Efficient recruitment in the organization (Tomlinson et al., 2003). </a:t>
            </a:r>
          </a:p>
          <a:p>
            <a:r>
              <a:rPr lang="en-US" sz="3600" dirty="0"/>
              <a:t>Increased productivity of the individuals and team. </a:t>
            </a:r>
          </a:p>
          <a:p>
            <a:r>
              <a:rPr lang="en-US" sz="3600" dirty="0"/>
              <a:t>Reduction of cost.</a:t>
            </a:r>
          </a:p>
        </p:txBody>
      </p:sp>
    </p:spTree>
    <p:extLst>
      <p:ext uri="{BB962C8B-B14F-4D97-AF65-F5344CB8AC3E}">
        <p14:creationId xmlns:p14="http://schemas.microsoft.com/office/powerpoint/2010/main" val="37087219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Role of HR in promoting diversity and inclusion</a:t>
            </a:r>
          </a:p>
        </p:txBody>
      </p:sp>
      <p:sp>
        <p:nvSpPr>
          <p:cNvPr id="3" name="Content Placeholder 2"/>
          <p:cNvSpPr>
            <a:spLocks noGrp="1"/>
          </p:cNvSpPr>
          <p:nvPr>
            <p:ph idx="1"/>
          </p:nvPr>
        </p:nvSpPr>
        <p:spPr/>
        <p:txBody>
          <a:bodyPr>
            <a:normAutofit/>
          </a:bodyPr>
          <a:lstStyle/>
          <a:p>
            <a:r>
              <a:rPr lang="en-US" sz="3600" dirty="0"/>
              <a:t>Creating diverse culture.</a:t>
            </a:r>
          </a:p>
          <a:p>
            <a:r>
              <a:rPr lang="en-US" sz="3600" dirty="0"/>
              <a:t>Motivating people.</a:t>
            </a:r>
          </a:p>
          <a:p>
            <a:r>
              <a:rPr lang="en-US" sz="3600" dirty="0"/>
              <a:t>Promoting shifting and scheduled work. </a:t>
            </a:r>
          </a:p>
          <a:p>
            <a:r>
              <a:rPr lang="en-US" sz="3600" dirty="0"/>
              <a:t>Maintaining relationship (Cornelius, 2002).</a:t>
            </a:r>
          </a:p>
          <a:p>
            <a:r>
              <a:rPr lang="en-US" sz="3600" dirty="0"/>
              <a:t>Forming regulations and process. </a:t>
            </a:r>
          </a:p>
          <a:p>
            <a:r>
              <a:rPr lang="en-US" sz="3600" dirty="0"/>
              <a:t>Monitoring and controlling. </a:t>
            </a:r>
          </a:p>
        </p:txBody>
      </p:sp>
    </p:spTree>
    <p:extLst>
      <p:ext uri="{BB962C8B-B14F-4D97-AF65-F5344CB8AC3E}">
        <p14:creationId xmlns:p14="http://schemas.microsoft.com/office/powerpoint/2010/main" val="828390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Recommendations</a:t>
            </a:r>
          </a:p>
        </p:txBody>
      </p:sp>
      <p:sp>
        <p:nvSpPr>
          <p:cNvPr id="3" name="Content Placeholder 2"/>
          <p:cNvSpPr>
            <a:spLocks noGrp="1"/>
          </p:cNvSpPr>
          <p:nvPr>
            <p:ph idx="1"/>
          </p:nvPr>
        </p:nvSpPr>
        <p:spPr/>
        <p:txBody>
          <a:bodyPr>
            <a:normAutofit/>
          </a:bodyPr>
          <a:lstStyle/>
          <a:p>
            <a:pPr algn="just"/>
            <a:r>
              <a:rPr lang="en-US" sz="3600" dirty="0"/>
              <a:t>The company recruitment should be frequent from the external sources to select people from diverse background. </a:t>
            </a:r>
          </a:p>
          <a:p>
            <a:pPr algn="just"/>
            <a:r>
              <a:rPr lang="en-US" sz="3600" dirty="0"/>
              <a:t>Shifting of duties can be implied to make proper flexibility at workplace.  </a:t>
            </a:r>
          </a:p>
          <a:p>
            <a:pPr algn="just"/>
            <a:r>
              <a:rPr lang="en-US" sz="3600" dirty="0"/>
              <a:t>The company should establish more controlling and monitoring elements which can ensure no discrimination is followed. </a:t>
            </a:r>
          </a:p>
        </p:txBody>
      </p:sp>
    </p:spTree>
    <p:extLst>
      <p:ext uri="{BB962C8B-B14F-4D97-AF65-F5344CB8AC3E}">
        <p14:creationId xmlns:p14="http://schemas.microsoft.com/office/powerpoint/2010/main" val="19787718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Conclusion</a:t>
            </a:r>
          </a:p>
        </p:txBody>
      </p:sp>
      <p:sp>
        <p:nvSpPr>
          <p:cNvPr id="3" name="Content Placeholder 2"/>
          <p:cNvSpPr>
            <a:spLocks noGrp="1"/>
          </p:cNvSpPr>
          <p:nvPr>
            <p:ph idx="1"/>
          </p:nvPr>
        </p:nvSpPr>
        <p:spPr/>
        <p:txBody>
          <a:bodyPr>
            <a:noAutofit/>
          </a:bodyPr>
          <a:lstStyle/>
          <a:p>
            <a:pPr algn="just"/>
            <a:r>
              <a:rPr lang="en-US" sz="3200" dirty="0"/>
              <a:t>Flexibility of workplace helps the employees to concentrate on thier performance. </a:t>
            </a:r>
          </a:p>
          <a:p>
            <a:pPr algn="just"/>
            <a:r>
              <a:rPr lang="en-US" sz="3200" dirty="0"/>
              <a:t>The application of diversity and inclusion rules and regulation make the organizational development of working environment. </a:t>
            </a:r>
          </a:p>
          <a:p>
            <a:pPr algn="just"/>
            <a:r>
              <a:rPr lang="en-US" sz="3200" dirty="0"/>
              <a:t>This presentation presents the application of diversity and inclusion to form flexible workplace. </a:t>
            </a:r>
          </a:p>
          <a:p>
            <a:pPr algn="just"/>
            <a:r>
              <a:rPr lang="en-US" sz="3200" dirty="0"/>
              <a:t>The workplace scenario of the company Aldi has been used as example in this presentation. </a:t>
            </a:r>
          </a:p>
        </p:txBody>
      </p:sp>
    </p:spTree>
    <p:extLst>
      <p:ext uri="{BB962C8B-B14F-4D97-AF65-F5344CB8AC3E}">
        <p14:creationId xmlns:p14="http://schemas.microsoft.com/office/powerpoint/2010/main" val="30043411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a:t>
            </a:r>
          </a:p>
        </p:txBody>
      </p:sp>
      <p:sp>
        <p:nvSpPr>
          <p:cNvPr id="3" name="Content Placeholder 2"/>
          <p:cNvSpPr>
            <a:spLocks noGrp="1"/>
          </p:cNvSpPr>
          <p:nvPr>
            <p:ph idx="1"/>
          </p:nvPr>
        </p:nvSpPr>
        <p:spPr/>
        <p:txBody>
          <a:bodyPr>
            <a:noAutofit/>
          </a:bodyPr>
          <a:lstStyle/>
          <a:p>
            <a:pPr algn="just"/>
            <a:r>
              <a:rPr lang="en-US" sz="2400" dirty="0"/>
              <a:t>ACAS, 2013. Flexible Working and Work LIfe Balance. 1st ed. London: ACAS.</a:t>
            </a:r>
          </a:p>
          <a:p>
            <a:pPr algn="just"/>
            <a:r>
              <a:rPr lang="en-US" sz="2400" dirty="0"/>
              <a:t>Ahmad, A., Idris, M. and Hashim, M., 2013. A Study of Flexible Working Hours and Motivation. ASS, 9(3).</a:t>
            </a:r>
          </a:p>
          <a:p>
            <a:pPr algn="just"/>
            <a:r>
              <a:rPr lang="en-US" sz="2400" dirty="0"/>
              <a:t>Hyde, M., Carpenter, L. and Dole, S., 2014. Diversity, inclusion and engagement. 2nd ed. South Melbourne: Oxford University Press, pp.4-35.</a:t>
            </a:r>
          </a:p>
          <a:p>
            <a:pPr algn="just"/>
            <a:r>
              <a:rPr lang="en-US" sz="2400" dirty="0"/>
              <a:t>Tomlinson, C., Brighton, C., Hertberg, H., Callahan, C., Moon, T., Brimijoin, K., Conover, L. and Reynolds, T., 2003. Differentiating Instruction in Response to Student Readiness, Interest, and Learning Profile in Academically Diverse Classrooms: A Review of Literature. Journal for the Education of the Gifted, 27(2-3), pp.119-145.</a:t>
            </a:r>
          </a:p>
          <a:p>
            <a:pPr algn="just"/>
            <a:r>
              <a:rPr lang="en-US" sz="2400" dirty="0"/>
              <a:t>Cornelius, N., 2002. Building Workplace Equality. [online] Google Books. </a:t>
            </a:r>
          </a:p>
        </p:txBody>
      </p:sp>
    </p:spTree>
    <p:extLst>
      <p:ext uri="{BB962C8B-B14F-4D97-AF65-F5344CB8AC3E}">
        <p14:creationId xmlns:p14="http://schemas.microsoft.com/office/powerpoint/2010/main" val="2499652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144</TotalTime>
  <Words>961</Words>
  <Application>Microsoft Office PowerPoint</Application>
  <PresentationFormat>Widescreen</PresentationFormat>
  <Paragraphs>70</Paragraphs>
  <Slides>10</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Managing People  Assessment 1: Individual Presentation</vt:lpstr>
      <vt:lpstr>Introduction</vt:lpstr>
      <vt:lpstr>Organizational background</vt:lpstr>
      <vt:lpstr>Flexible working</vt:lpstr>
      <vt:lpstr>Diversity and inclusion</vt:lpstr>
      <vt:lpstr>Advantages of flaxible working</vt:lpstr>
      <vt:lpstr>Role of HR in promoting diversity and inclusion</vt:lpstr>
      <vt:lpstr>Recommendations</vt:lpstr>
      <vt:lpstr>Conclusion</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People  Assessment 1: Individual Presentation</dc:title>
  <dc:creator>Mr. Shishir</dc:creator>
  <cp:lastModifiedBy>Raul Trif (2030167)</cp:lastModifiedBy>
  <cp:revision>57</cp:revision>
  <dcterms:created xsi:type="dcterms:W3CDTF">2022-07-25T15:37:55Z</dcterms:created>
  <dcterms:modified xsi:type="dcterms:W3CDTF">2022-08-19T21:09:43Z</dcterms:modified>
</cp:coreProperties>
</file>