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8" r:id="rId11"/>
    <p:sldId id="269" r:id="rId12"/>
    <p:sldId id="265" r:id="rId13"/>
    <p:sldId id="266" r:id="rId14"/>
    <p:sldId id="267" r:id="rId15"/>
    <p:sldId id="270" r:id="rId16"/>
  </p:sldIdLst>
  <p:sldSz cx="9144000" cy="5143500" type="screen16x9"/>
  <p:notesSz cx="6858000" cy="9144000"/>
  <p:embeddedFontLst>
    <p:embeddedFont>
      <p:font typeface="Maven Pro" panose="020B0604020202020204" charset="0"/>
      <p:regular r:id="rId18"/>
      <p:bold r:id="rId19"/>
    </p:embeddedFont>
    <p:embeddedFont>
      <p:font typeface="Nunito" pitchFamily="2" charset="0"/>
      <p:regular r:id="rId20"/>
      <p:bold r:id="rId21"/>
      <p:italic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8317" autoAdjust="0"/>
  </p:normalViewPr>
  <p:slideViewPr>
    <p:cSldViewPr snapToGrid="0">
      <p:cViewPr varScale="1">
        <p:scale>
          <a:sx n="100" d="100"/>
          <a:sy n="100" d="100"/>
        </p:scale>
        <p:origin x="235" y="58"/>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 name="Google Shape;27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g21c9dabe4d7_0_8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21c9dabe4d7_0_8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This slide briefs about the organisational background of Tesco inclusive of its size, structure and legal status. The study aims to identify the appropriate skills, knowledge and behaviour Tesco’s HR professionals require. A SWOT analysis of personality traits will be conducted, with a brief of strengths, weaknesses, opportunities and threats. Accordingly, future skill sets are to be evaluated. </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g21c9dabe4d7_0_8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8" name="Google Shape;288;g21c9dabe4d7_0_8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0" algn="just" rtl="0">
              <a:lnSpc>
                <a:spcPct val="150000"/>
              </a:lnSpc>
              <a:spcBef>
                <a:spcPts val="12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This slide highlights the appropriate knowledge Tesco’s HR professionals require. Workplace diversity has become a primary aspect of MNCs. Therefore, the HR personnel of an organisation needs to maintain the standards and measures that can help the organisation to maintain cultural diversity. An employee handbook is also another knowledge, the training and developmental unit needs to design a handbook that can help the employee to polish their skills while working. </a:t>
            </a:r>
            <a:endParaRPr sz="1200" dirty="0">
              <a:solidFill>
                <a:schemeClr val="dk1"/>
              </a:solidFill>
              <a:latin typeface="Times New Roman"/>
              <a:ea typeface="Times New Roman"/>
              <a:cs typeface="Times New Roman"/>
              <a:sym typeface="Times New Roman"/>
            </a:endParaRPr>
          </a:p>
          <a:p>
            <a:pPr marL="457200" lvl="0" indent="0" algn="just" rtl="0">
              <a:lnSpc>
                <a:spcPct val="150000"/>
              </a:lnSpc>
              <a:spcBef>
                <a:spcPts val="120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g21c9dabe4d7_0_8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21c9dabe4d7_0_8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Employee motivation, engagement and staff negotiation are the possible skills the HR professional of Tesco needs to incorporate. Employees shall be motivated with effective measures and policies to ensure their strong dedication towards the organisation. Therefore, employees within the organisation need to be encouraged with positive HR benefits and facilities. </a:t>
            </a:r>
            <a:endParaRPr sz="1200" dirty="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
        <p:cNvGrpSpPr/>
        <p:nvPr/>
      </p:nvGrpSpPr>
      <p:grpSpPr>
        <a:xfrm>
          <a:off x="0" y="0"/>
          <a:ext cx="0" cy="0"/>
          <a:chOff x="0" y="0"/>
          <a:chExt cx="0" cy="0"/>
        </a:xfrm>
      </p:grpSpPr>
      <p:sp>
        <p:nvSpPr>
          <p:cNvPr id="301" name="Google Shape;301;g21c9dabe4d7_0_8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2" name="Google Shape;302;g21c9dabe4d7_0_8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None/>
            </a:pPr>
            <a:r>
              <a:rPr lang="en-GB" sz="1200" dirty="0">
                <a:solidFill>
                  <a:schemeClr val="dk1"/>
                </a:solidFill>
                <a:latin typeface="Times New Roman"/>
                <a:ea typeface="Times New Roman"/>
                <a:cs typeface="Times New Roman"/>
                <a:sym typeface="Times New Roman"/>
              </a:rPr>
              <a:t>This slide explains the appropriate skills HR professional at Tesco require to enhance the employee engagement, motivation and workflow of an organisation. Teamwork and collaboration are majorly important for every employee and the HR manager to have. HR manager shall train an employee to maintain a positive working relationship and help team members to perform the task by exchanging valuable inputs. </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7"/>
        <p:cNvGrpSpPr/>
        <p:nvPr/>
      </p:nvGrpSpPr>
      <p:grpSpPr>
        <a:xfrm>
          <a:off x="0" y="0"/>
          <a:ext cx="0" cy="0"/>
          <a:chOff x="0" y="0"/>
          <a:chExt cx="0" cy="0"/>
        </a:xfrm>
      </p:grpSpPr>
      <p:sp>
        <p:nvSpPr>
          <p:cNvPr id="308" name="Google Shape;308;g21c9dabe4d7_0_8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9" name="Google Shape;309;g21c9dabe4d7_0_8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 positive behavioural aspect is required, where employees can be treated with positive guidance and behaviour. This behaviour can help an employee to feel motivated to perform effectively at the workplace and show strong commitment.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4"/>
        <p:cNvGrpSpPr/>
        <p:nvPr/>
      </p:nvGrpSpPr>
      <p:grpSpPr>
        <a:xfrm>
          <a:off x="0" y="0"/>
          <a:ext cx="0" cy="0"/>
          <a:chOff x="0" y="0"/>
          <a:chExt cx="0" cy="0"/>
        </a:xfrm>
      </p:grpSpPr>
      <p:sp>
        <p:nvSpPr>
          <p:cNvPr id="315" name="Google Shape;315;g21c9dabe4d7_0_8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6" name="Google Shape;316;g21c9dabe4d7_0_8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800" dirty="0">
                <a:solidFill>
                  <a:srgbClr val="000000"/>
                </a:solidFill>
                <a:effectLst/>
                <a:latin typeface="Arial" panose="020B0604020202020204" pitchFamily="34" charset="0"/>
                <a:ea typeface="Arial" panose="020B0604020202020204" pitchFamily="34" charset="0"/>
              </a:rPr>
              <a:t>Using this skill, Tesco can encourage the involved employees to execute their roles and responsibilities with mental satisfaction. Hence, having motivation skills among HR officers can influence the employee performance of Tesco. My effective skill regarding information technology with engagement skills has benefited my company’s HR management system to engage more employees in this digitalisation process. However, my poor communication skill has reduced my capacity to taking important decision for my team members which is not supportive of my organisational growth. </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0"/>
        <p:cNvGrpSpPr/>
        <p:nvPr/>
      </p:nvGrpSpPr>
      <p:grpSpPr>
        <a:xfrm>
          <a:off x="0" y="0"/>
          <a:ext cx="0" cy="0"/>
          <a:chOff x="0" y="0"/>
          <a:chExt cx="0" cy="0"/>
        </a:xfrm>
      </p:grpSpPr>
      <p:sp>
        <p:nvSpPr>
          <p:cNvPr id="321" name="Google Shape;321;g21c9dabe4d7_0_8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2" name="Google Shape;322;g21c9dabe4d7_0_8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800" dirty="0">
                <a:solidFill>
                  <a:srgbClr val="000000"/>
                </a:solidFill>
                <a:effectLst/>
                <a:latin typeface="Arial" panose="020B0604020202020204" pitchFamily="34" charset="0"/>
                <a:ea typeface="Arial" panose="020B0604020202020204" pitchFamily="34" charset="0"/>
              </a:rPr>
              <a:t>My poor communication is my weakness which is quite harmful to my company’s HRM efficiency development. Hoover, my technological skills and motivation skills are responsible for my company’s growth with higher productivity and efficiency while it supports the employee's productivity improvement as per the changing business trends. </a:t>
            </a: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6"/>
        <p:cNvGrpSpPr/>
        <p:nvPr/>
      </p:nvGrpSpPr>
      <p:grpSpPr>
        <a:xfrm>
          <a:off x="0" y="0"/>
          <a:ext cx="0" cy="0"/>
          <a:chOff x="0" y="0"/>
          <a:chExt cx="0" cy="0"/>
        </a:xfrm>
      </p:grpSpPr>
      <p:sp>
        <p:nvSpPr>
          <p:cNvPr id="327" name="Google Shape;327;g21c9dabe4d7_0_8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8" name="Google Shape;328;g21c9dabe4d7_0_8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800" dirty="0">
                <a:solidFill>
                  <a:srgbClr val="000000"/>
                </a:solidFill>
                <a:effectLst/>
                <a:latin typeface="Arial" panose="020B0604020202020204" pitchFamily="34" charset="0"/>
                <a:ea typeface="Arial" panose="020B0604020202020204" pitchFamily="34" charset="0"/>
              </a:rPr>
              <a:t>The implementation of an effective training process is able to boost the performance of the company’s HRM system due to having effective technology and motivation skills. The lack of proper training, as well as a development process, can be harmful to organisational growth as it reduces productivity and employee engagement. </a:t>
            </a: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6"/>
        <p:cNvGrpSpPr/>
        <p:nvPr/>
      </p:nvGrpSpPr>
      <p:grpSpPr>
        <a:xfrm>
          <a:off x="0" y="0"/>
          <a:ext cx="0" cy="0"/>
          <a:chOff x="0" y="0"/>
          <a:chExt cx="0" cy="0"/>
        </a:xfrm>
      </p:grpSpPr>
      <p:sp>
        <p:nvSpPr>
          <p:cNvPr id="327" name="Google Shape;327;g21c9dabe4d7_0_8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8" name="Google Shape;328;g21c9dabe4d7_0_8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800" dirty="0">
                <a:solidFill>
                  <a:srgbClr val="000000"/>
                </a:solidFill>
                <a:effectLst/>
                <a:latin typeface="Arial" panose="020B0604020202020204" pitchFamily="34" charset="0"/>
                <a:ea typeface="Arial" panose="020B0604020202020204" pitchFamily="34" charset="0"/>
              </a:rPr>
              <a:t>Hence, poor identification of effective “training and developing” processes can be harmful to the employee management practices at Tesco while it drives poor productivity.</a:t>
            </a:r>
            <a:endParaRPr dirty="0"/>
          </a:p>
        </p:txBody>
      </p:sp>
    </p:spTree>
    <p:extLst>
      <p:ext uri="{BB962C8B-B14F-4D97-AF65-F5344CB8AC3E}">
        <p14:creationId xmlns:p14="http://schemas.microsoft.com/office/powerpoint/2010/main" val="3326675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6"/>
        <p:cNvGrpSpPr/>
        <p:nvPr/>
      </p:nvGrpSpPr>
      <p:grpSpPr>
        <a:xfrm>
          <a:off x="0" y="0"/>
          <a:ext cx="0" cy="0"/>
          <a:chOff x="0" y="0"/>
          <a:chExt cx="0" cy="0"/>
        </a:xfrm>
      </p:grpSpPr>
      <p:sp>
        <p:nvSpPr>
          <p:cNvPr id="327" name="Google Shape;327;g21c9dabe4d7_0_8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8" name="Google Shape;328;g21c9dabe4d7_0_8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800" dirty="0">
                <a:solidFill>
                  <a:srgbClr val="000000"/>
                </a:solidFill>
                <a:effectLst/>
                <a:latin typeface="Arial" panose="020B0604020202020204" pitchFamily="34" charset="0"/>
                <a:ea typeface="Arial" panose="020B0604020202020204" pitchFamily="34" charset="0"/>
              </a:rPr>
              <a:t>My poor communication can reduce my ability to identify effective training processes which should be improved by conveying positive behaviour with leading skills and knowledge. This will benefit Tesco in enhancing the environment of the training session which is required in this current changing business era. </a:t>
            </a:r>
            <a:endParaRPr dirty="0"/>
          </a:p>
        </p:txBody>
      </p:sp>
    </p:spTree>
    <p:extLst>
      <p:ext uri="{BB962C8B-B14F-4D97-AF65-F5344CB8AC3E}">
        <p14:creationId xmlns:p14="http://schemas.microsoft.com/office/powerpoint/2010/main" val="35741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2"/>
        <p:cNvGrpSpPr/>
        <p:nvPr/>
      </p:nvGrpSpPr>
      <p:grpSpPr>
        <a:xfrm>
          <a:off x="0" y="0"/>
          <a:ext cx="0" cy="0"/>
          <a:chOff x="0" y="0"/>
          <a:chExt cx="0" cy="0"/>
        </a:xfrm>
      </p:grpSpPr>
      <p:sp>
        <p:nvSpPr>
          <p:cNvPr id="333" name="Google Shape;333;g21c9dabe4d7_0_8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4" name="Google Shape;334;g21c9dabe4d7_0_8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dirty="0">
                <a:solidFill>
                  <a:srgbClr val="000000"/>
                </a:solidFill>
                <a:effectLst/>
                <a:latin typeface="Arial" panose="020B0604020202020204" pitchFamily="34" charset="0"/>
                <a:ea typeface="Arial" panose="020B0604020202020204" pitchFamily="34" charset="0"/>
              </a:rPr>
              <a:t>Moreover, the need of identifying effective “training and development” processes has been evaluated in the organisational context by bearing positive behaviour. </a:t>
            </a: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8"/>
        <p:cNvGrpSpPr/>
        <p:nvPr/>
      </p:nvGrpSpPr>
      <p:grpSpPr>
        <a:xfrm>
          <a:off x="0" y="0"/>
          <a:ext cx="0" cy="0"/>
          <a:chOff x="0" y="0"/>
          <a:chExt cx="0" cy="0"/>
        </a:xfrm>
      </p:grpSpPr>
      <p:sp>
        <p:nvSpPr>
          <p:cNvPr id="339" name="Google Shape;339;g21c9dabe4d7_1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0" name="Google Shape;340;g21c9dabe4d7_1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4"/>
        <p:cNvGrpSpPr/>
        <p:nvPr/>
      </p:nvGrpSpPr>
      <p:grpSpPr>
        <a:xfrm>
          <a:off x="0" y="0"/>
          <a:ext cx="0" cy="0"/>
          <a:chOff x="0" y="0"/>
          <a:chExt cx="0" cy="0"/>
        </a:xfrm>
      </p:grpSpPr>
      <p:sp>
        <p:nvSpPr>
          <p:cNvPr id="345" name="Google Shape;345;g21c9dabe4d7_1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6" name="Google Shape;346;g21c9dabe4d7_1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grpSp>
        <p:nvGrpSpPr>
          <p:cNvPr id="10" name="Google Shape;10;p2"/>
          <p:cNvGrpSpPr/>
          <p:nvPr/>
        </p:nvGrpSpPr>
        <p:grpSpPr>
          <a:xfrm>
            <a:off x="7343003" y="3409675"/>
            <a:ext cx="1691422" cy="1732548"/>
            <a:chOff x="7343003" y="3409675"/>
            <a:chExt cx="1691422" cy="1732548"/>
          </a:xfrm>
        </p:grpSpPr>
        <p:grpSp>
          <p:nvGrpSpPr>
            <p:cNvPr id="11" name="Google Shape;11;p2"/>
            <p:cNvGrpSpPr/>
            <p:nvPr/>
          </p:nvGrpSpPr>
          <p:grpSpPr>
            <a:xfrm>
              <a:off x="7343003" y="4453711"/>
              <a:ext cx="316800" cy="688513"/>
              <a:chOff x="7343003" y="4453711"/>
              <a:chExt cx="316800" cy="688513"/>
            </a:xfrm>
          </p:grpSpPr>
          <p:sp>
            <p:nvSpPr>
              <p:cNvPr id="12" name="Google Shape;12;p2"/>
              <p:cNvSpPr/>
              <p:nvPr/>
            </p:nvSpPr>
            <p:spPr>
              <a:xfrm>
                <a:off x="7343003"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7343003"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 name="Google Shape;14;p2"/>
            <p:cNvGrpSpPr/>
            <p:nvPr/>
          </p:nvGrpSpPr>
          <p:grpSpPr>
            <a:xfrm>
              <a:off x="7801210" y="4105700"/>
              <a:ext cx="316800" cy="1036523"/>
              <a:chOff x="7801210" y="4105700"/>
              <a:chExt cx="316800" cy="1036523"/>
            </a:xfrm>
          </p:grpSpPr>
          <p:sp>
            <p:nvSpPr>
              <p:cNvPr id="15" name="Google Shape;15;p2"/>
              <p:cNvSpPr/>
              <p:nvPr/>
            </p:nvSpPr>
            <p:spPr>
              <a:xfrm>
                <a:off x="7801210"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7801210"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7801210"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a:off x="8259418" y="3757688"/>
              <a:ext cx="316800" cy="1384535"/>
              <a:chOff x="8259418" y="3757688"/>
              <a:chExt cx="316800" cy="1384535"/>
            </a:xfrm>
          </p:grpSpPr>
          <p:sp>
            <p:nvSpPr>
              <p:cNvPr id="19" name="Google Shape;19;p2"/>
              <p:cNvSpPr/>
              <p:nvPr/>
            </p:nvSpPr>
            <p:spPr>
              <a:xfrm>
                <a:off x="8259418"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8259418" y="3757688"/>
                <a:ext cx="316800" cy="1384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8259418"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8259418"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 name="Google Shape;23;p2"/>
            <p:cNvGrpSpPr/>
            <p:nvPr/>
          </p:nvGrpSpPr>
          <p:grpSpPr>
            <a:xfrm>
              <a:off x="8717625" y="3409675"/>
              <a:ext cx="316800" cy="1732548"/>
              <a:chOff x="8717625" y="3409675"/>
              <a:chExt cx="316800" cy="1732548"/>
            </a:xfrm>
          </p:grpSpPr>
          <p:sp>
            <p:nvSpPr>
              <p:cNvPr id="24" name="Google Shape;24;p2"/>
              <p:cNvSpPr/>
              <p:nvPr/>
            </p:nvSpPr>
            <p:spPr>
              <a:xfrm>
                <a:off x="8717625"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8717625" y="3757688"/>
                <a:ext cx="316800" cy="1384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8717625"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8717625" y="3409675"/>
                <a:ext cx="316800" cy="1732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8717625"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9" name="Google Shape;29;p2"/>
          <p:cNvGrpSpPr/>
          <p:nvPr/>
        </p:nvGrpSpPr>
        <p:grpSpPr>
          <a:xfrm>
            <a:off x="5043503" y="0"/>
            <a:ext cx="3814072" cy="3839102"/>
            <a:chOff x="5043503" y="0"/>
            <a:chExt cx="3814072" cy="3839102"/>
          </a:xfrm>
        </p:grpSpPr>
        <p:sp>
          <p:nvSpPr>
            <p:cNvPr id="30" name="Google Shape;30;p2"/>
            <p:cNvSpPr/>
            <p:nvPr/>
          </p:nvSpPr>
          <p:spPr>
            <a:xfrm>
              <a:off x="8460975" y="1817775"/>
              <a:ext cx="396600" cy="3966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rot="-9830444">
              <a:off x="6469759" y="3480728"/>
              <a:ext cx="320148" cy="320148"/>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 name="Google Shape;32;p2"/>
            <p:cNvGrpSpPr/>
            <p:nvPr/>
          </p:nvGrpSpPr>
          <p:grpSpPr>
            <a:xfrm>
              <a:off x="7647812" y="2704283"/>
              <a:ext cx="635219" cy="635219"/>
              <a:chOff x="6725724" y="2701260"/>
              <a:chExt cx="1208101" cy="1208100"/>
            </a:xfrm>
          </p:grpSpPr>
          <p:sp>
            <p:nvSpPr>
              <p:cNvPr id="33" name="Google Shape;33;p2"/>
              <p:cNvSpPr/>
              <p:nvPr/>
            </p:nvSpPr>
            <p:spPr>
              <a:xfrm rot="5400000">
                <a:off x="6725725" y="2701260"/>
                <a:ext cx="1208100" cy="12081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rot="5400000">
                <a:off x="6725724" y="2701260"/>
                <a:ext cx="1208100" cy="1208100"/>
              </a:xfrm>
              <a:prstGeom prst="pie">
                <a:avLst>
                  <a:gd name="adj1" fmla="val 8244818"/>
                  <a:gd name="adj2" fmla="val 16246175"/>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rot="5400000">
                <a:off x="6954988" y="2930398"/>
                <a:ext cx="749700" cy="7497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36;p2"/>
            <p:cNvSpPr/>
            <p:nvPr/>
          </p:nvSpPr>
          <p:spPr>
            <a:xfrm>
              <a:off x="8460975" y="1817775"/>
              <a:ext cx="396600" cy="396600"/>
            </a:xfrm>
            <a:prstGeom prst="pie">
              <a:avLst>
                <a:gd name="adj1" fmla="val 1937684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 name="Google Shape;37;p2"/>
            <p:cNvGrpSpPr/>
            <p:nvPr/>
          </p:nvGrpSpPr>
          <p:grpSpPr>
            <a:xfrm>
              <a:off x="7952720" y="179238"/>
              <a:ext cx="873165" cy="873003"/>
              <a:chOff x="7754428" y="208725"/>
              <a:chExt cx="541800" cy="541800"/>
            </a:xfrm>
          </p:grpSpPr>
          <p:sp>
            <p:nvSpPr>
              <p:cNvPr id="38" name="Google Shape;38;p2"/>
              <p:cNvSpPr/>
              <p:nvPr/>
            </p:nvSpPr>
            <p:spPr>
              <a:xfrm rot="-8647347">
                <a:off x="7831319" y="285616"/>
                <a:ext cx="388018" cy="388018"/>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rot="-8647347">
                <a:off x="7831319" y="285616"/>
                <a:ext cx="388018" cy="388018"/>
              </a:xfrm>
              <a:prstGeom prst="pie">
                <a:avLst>
                  <a:gd name="adj1" fmla="val 19376841"/>
                  <a:gd name="adj2" fmla="val 12313574"/>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 name="Google Shape;40;p2"/>
            <p:cNvSpPr/>
            <p:nvPr/>
          </p:nvSpPr>
          <p:spPr>
            <a:xfrm>
              <a:off x="5399840" y="356365"/>
              <a:ext cx="2577000" cy="25770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rot="2043858">
              <a:off x="5503813" y="460310"/>
              <a:ext cx="2369480" cy="236948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5399795" y="360281"/>
              <a:ext cx="2577000" cy="2577000"/>
            </a:xfrm>
            <a:prstGeom prst="pie">
              <a:avLst>
                <a:gd name="adj1" fmla="val 8801158"/>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rot="2044777">
              <a:off x="5911449" y="867729"/>
              <a:ext cx="1554223" cy="1554223"/>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5399795" y="356358"/>
              <a:ext cx="2577000" cy="2577000"/>
            </a:xfrm>
            <a:prstGeom prst="pie">
              <a:avLst>
                <a:gd name="adj1" fmla="val 1255410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rot="-9830444">
              <a:off x="6469759" y="3480727"/>
              <a:ext cx="320148" cy="320148"/>
            </a:xfrm>
            <a:prstGeom prst="pie">
              <a:avLst>
                <a:gd name="adj1" fmla="val 1937684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 name="Google Shape;46;p2"/>
          <p:cNvSpPr txBox="1">
            <a:spLocks noGrp="1"/>
          </p:cNvSpPr>
          <p:nvPr>
            <p:ph type="ctrTitle"/>
          </p:nvPr>
        </p:nvSpPr>
        <p:spPr>
          <a:xfrm>
            <a:off x="824000" y="1613813"/>
            <a:ext cx="4255500" cy="18729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47" name="Google Shape;47;p2"/>
          <p:cNvSpPr txBox="1">
            <a:spLocks noGrp="1"/>
          </p:cNvSpPr>
          <p:nvPr>
            <p:ph type="subTitle" idx="1"/>
          </p:nvPr>
        </p:nvSpPr>
        <p:spPr>
          <a:xfrm>
            <a:off x="824000" y="3596300"/>
            <a:ext cx="4255500" cy="6954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48" name="Google Shape;48;p2"/>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9"/>
        <p:cNvGrpSpPr/>
        <p:nvPr/>
      </p:nvGrpSpPr>
      <p:grpSpPr>
        <a:xfrm>
          <a:off x="0" y="0"/>
          <a:ext cx="0" cy="0"/>
          <a:chOff x="0" y="0"/>
          <a:chExt cx="0" cy="0"/>
        </a:xfrm>
      </p:grpSpPr>
      <p:grpSp>
        <p:nvGrpSpPr>
          <p:cNvPr id="50" name="Google Shape;50;p3"/>
          <p:cNvGrpSpPr/>
          <p:nvPr/>
        </p:nvGrpSpPr>
        <p:grpSpPr>
          <a:xfrm>
            <a:off x="146769" y="3406"/>
            <a:ext cx="1233215" cy="1384535"/>
            <a:chOff x="146769" y="3406"/>
            <a:chExt cx="1233215" cy="1384535"/>
          </a:xfrm>
        </p:grpSpPr>
        <p:grpSp>
          <p:nvGrpSpPr>
            <p:cNvPr id="51" name="Google Shape;51;p3"/>
            <p:cNvGrpSpPr/>
            <p:nvPr/>
          </p:nvGrpSpPr>
          <p:grpSpPr>
            <a:xfrm>
              <a:off x="1063183" y="3406"/>
              <a:ext cx="316800" cy="688513"/>
              <a:chOff x="1063183" y="3406"/>
              <a:chExt cx="316800" cy="688513"/>
            </a:xfrm>
          </p:grpSpPr>
          <p:sp>
            <p:nvSpPr>
              <p:cNvPr id="52" name="Google Shape;52;p3"/>
              <p:cNvSpPr/>
              <p:nvPr/>
            </p:nvSpPr>
            <p:spPr>
              <a:xfrm rot="10800000">
                <a:off x="1063183"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3"/>
              <p:cNvSpPr/>
              <p:nvPr/>
            </p:nvSpPr>
            <p:spPr>
              <a:xfrm rot="10800000">
                <a:off x="1063183"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 name="Google Shape;54;p3"/>
            <p:cNvGrpSpPr/>
            <p:nvPr/>
          </p:nvGrpSpPr>
          <p:grpSpPr>
            <a:xfrm>
              <a:off x="604976" y="3406"/>
              <a:ext cx="316800" cy="1036524"/>
              <a:chOff x="604976" y="3406"/>
              <a:chExt cx="316800" cy="1036524"/>
            </a:xfrm>
          </p:grpSpPr>
          <p:sp>
            <p:nvSpPr>
              <p:cNvPr id="55" name="Google Shape;55;p3"/>
              <p:cNvSpPr/>
              <p:nvPr/>
            </p:nvSpPr>
            <p:spPr>
              <a:xfrm rot="10800000">
                <a:off x="604976"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3"/>
              <p:cNvSpPr/>
              <p:nvPr/>
            </p:nvSpPr>
            <p:spPr>
              <a:xfrm rot="10800000">
                <a:off x="604976" y="3430"/>
                <a:ext cx="316800" cy="1036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3"/>
              <p:cNvSpPr/>
              <p:nvPr/>
            </p:nvSpPr>
            <p:spPr>
              <a:xfrm rot="10800000">
                <a:off x="604976"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 name="Google Shape;58;p3"/>
            <p:cNvGrpSpPr/>
            <p:nvPr/>
          </p:nvGrpSpPr>
          <p:grpSpPr>
            <a:xfrm>
              <a:off x="146769" y="3406"/>
              <a:ext cx="316800" cy="1384535"/>
              <a:chOff x="146769" y="3406"/>
              <a:chExt cx="316800" cy="1384535"/>
            </a:xfrm>
          </p:grpSpPr>
          <p:sp>
            <p:nvSpPr>
              <p:cNvPr id="59" name="Google Shape;59;p3"/>
              <p:cNvSpPr/>
              <p:nvPr/>
            </p:nvSpPr>
            <p:spPr>
              <a:xfrm rot="10800000">
                <a:off x="146769"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3"/>
              <p:cNvSpPr/>
              <p:nvPr/>
            </p:nvSpPr>
            <p:spPr>
              <a:xfrm rot="10800000">
                <a:off x="146769" y="3441"/>
                <a:ext cx="316800" cy="1384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3"/>
              <p:cNvSpPr/>
              <p:nvPr/>
            </p:nvSpPr>
            <p:spPr>
              <a:xfrm rot="10800000">
                <a:off x="146769" y="3430"/>
                <a:ext cx="316800" cy="1036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3"/>
              <p:cNvSpPr/>
              <p:nvPr/>
            </p:nvSpPr>
            <p:spPr>
              <a:xfrm rot="10800000">
                <a:off x="146769"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3" name="Google Shape;63;p3"/>
          <p:cNvGrpSpPr/>
          <p:nvPr/>
        </p:nvGrpSpPr>
        <p:grpSpPr>
          <a:xfrm>
            <a:off x="6775084" y="2904008"/>
            <a:ext cx="2186148" cy="2239500"/>
            <a:chOff x="6775084" y="2904008"/>
            <a:chExt cx="2186148" cy="2239500"/>
          </a:xfrm>
        </p:grpSpPr>
        <p:grpSp>
          <p:nvGrpSpPr>
            <p:cNvPr id="64" name="Google Shape;64;p3"/>
            <p:cNvGrpSpPr/>
            <p:nvPr/>
          </p:nvGrpSpPr>
          <p:grpSpPr>
            <a:xfrm>
              <a:off x="6775084" y="4253708"/>
              <a:ext cx="409500" cy="889800"/>
              <a:chOff x="6775084" y="4253708"/>
              <a:chExt cx="409500" cy="889800"/>
            </a:xfrm>
          </p:grpSpPr>
          <p:sp>
            <p:nvSpPr>
              <p:cNvPr id="65" name="Google Shape;65;p3"/>
              <p:cNvSpPr/>
              <p:nvPr/>
            </p:nvSpPr>
            <p:spPr>
              <a:xfrm>
                <a:off x="6775084"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3"/>
              <p:cNvSpPr/>
              <p:nvPr/>
            </p:nvSpPr>
            <p:spPr>
              <a:xfrm>
                <a:off x="6775084"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7" name="Google Shape;67;p3"/>
            <p:cNvGrpSpPr/>
            <p:nvPr/>
          </p:nvGrpSpPr>
          <p:grpSpPr>
            <a:xfrm>
              <a:off x="7367299" y="3804008"/>
              <a:ext cx="409500" cy="1339500"/>
              <a:chOff x="7367299" y="3804008"/>
              <a:chExt cx="409500" cy="1339500"/>
            </a:xfrm>
          </p:grpSpPr>
          <p:sp>
            <p:nvSpPr>
              <p:cNvPr id="68" name="Google Shape;68;p3"/>
              <p:cNvSpPr/>
              <p:nvPr/>
            </p:nvSpPr>
            <p:spPr>
              <a:xfrm>
                <a:off x="7367299"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3"/>
              <p:cNvSpPr/>
              <p:nvPr/>
            </p:nvSpPr>
            <p:spPr>
              <a:xfrm>
                <a:off x="7367299"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3"/>
              <p:cNvSpPr/>
              <p:nvPr/>
            </p:nvSpPr>
            <p:spPr>
              <a:xfrm>
                <a:off x="7367299"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1" name="Google Shape;71;p3"/>
            <p:cNvGrpSpPr/>
            <p:nvPr/>
          </p:nvGrpSpPr>
          <p:grpSpPr>
            <a:xfrm>
              <a:off x="7959516" y="3354008"/>
              <a:ext cx="409500" cy="1789500"/>
              <a:chOff x="7959516" y="3354008"/>
              <a:chExt cx="409500" cy="1789500"/>
            </a:xfrm>
          </p:grpSpPr>
          <p:sp>
            <p:nvSpPr>
              <p:cNvPr id="72" name="Google Shape;72;p3"/>
              <p:cNvSpPr/>
              <p:nvPr/>
            </p:nvSpPr>
            <p:spPr>
              <a:xfrm>
                <a:off x="7959516"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3"/>
              <p:cNvSpPr/>
              <p:nvPr/>
            </p:nvSpPr>
            <p:spPr>
              <a:xfrm>
                <a:off x="7959516" y="3354008"/>
                <a:ext cx="409500" cy="178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3"/>
              <p:cNvSpPr/>
              <p:nvPr/>
            </p:nvSpPr>
            <p:spPr>
              <a:xfrm>
                <a:off x="7959516"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3"/>
              <p:cNvSpPr/>
              <p:nvPr/>
            </p:nvSpPr>
            <p:spPr>
              <a:xfrm>
                <a:off x="7959516"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 name="Google Shape;76;p3"/>
            <p:cNvGrpSpPr/>
            <p:nvPr/>
          </p:nvGrpSpPr>
          <p:grpSpPr>
            <a:xfrm>
              <a:off x="8551731" y="2904008"/>
              <a:ext cx="409500" cy="2239500"/>
              <a:chOff x="8551731" y="2904008"/>
              <a:chExt cx="409500" cy="2239500"/>
            </a:xfrm>
          </p:grpSpPr>
          <p:sp>
            <p:nvSpPr>
              <p:cNvPr id="77" name="Google Shape;77;p3"/>
              <p:cNvSpPr/>
              <p:nvPr/>
            </p:nvSpPr>
            <p:spPr>
              <a:xfrm>
                <a:off x="8551731"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3"/>
              <p:cNvSpPr/>
              <p:nvPr/>
            </p:nvSpPr>
            <p:spPr>
              <a:xfrm>
                <a:off x="8551731" y="3354008"/>
                <a:ext cx="409500" cy="178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3"/>
              <p:cNvSpPr/>
              <p:nvPr/>
            </p:nvSpPr>
            <p:spPr>
              <a:xfrm>
                <a:off x="8551731"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3"/>
              <p:cNvSpPr/>
              <p:nvPr/>
            </p:nvSpPr>
            <p:spPr>
              <a:xfrm>
                <a:off x="8551731" y="2904008"/>
                <a:ext cx="409500" cy="22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3"/>
              <p:cNvSpPr/>
              <p:nvPr/>
            </p:nvSpPr>
            <p:spPr>
              <a:xfrm>
                <a:off x="8551731"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82" name="Google Shape;82;p3"/>
          <p:cNvSpPr txBox="1">
            <a:spLocks noGrp="1"/>
          </p:cNvSpPr>
          <p:nvPr>
            <p:ph type="title"/>
          </p:nvPr>
        </p:nvSpPr>
        <p:spPr>
          <a:xfrm>
            <a:off x="824000" y="1613825"/>
            <a:ext cx="5857800" cy="18729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83" name="Google Shape;83;p3"/>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84"/>
        <p:cNvGrpSpPr/>
        <p:nvPr/>
      </p:nvGrpSpPr>
      <p:grpSpPr>
        <a:xfrm>
          <a:off x="0" y="0"/>
          <a:ext cx="0" cy="0"/>
          <a:chOff x="0" y="0"/>
          <a:chExt cx="0" cy="0"/>
        </a:xfrm>
      </p:grpSpPr>
      <p:grpSp>
        <p:nvGrpSpPr>
          <p:cNvPr id="85" name="Google Shape;85;p4"/>
          <p:cNvGrpSpPr/>
          <p:nvPr/>
        </p:nvGrpSpPr>
        <p:grpSpPr>
          <a:xfrm>
            <a:off x="625966" y="299376"/>
            <a:ext cx="999312" cy="999312"/>
            <a:chOff x="348199" y="179450"/>
            <a:chExt cx="1116300" cy="1116300"/>
          </a:xfrm>
        </p:grpSpPr>
        <p:sp>
          <p:nvSpPr>
            <p:cNvPr id="86" name="Google Shape;86;p4"/>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4"/>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8" name="Google Shape;88;p4"/>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89" name="Google Shape;89;p4"/>
          <p:cNvSpPr txBox="1">
            <a:spLocks noGrp="1"/>
          </p:cNvSpPr>
          <p:nvPr>
            <p:ph type="body" idx="1"/>
          </p:nvPr>
        </p:nvSpPr>
        <p:spPr>
          <a:xfrm>
            <a:off x="1303800" y="1990050"/>
            <a:ext cx="7030500" cy="2541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0" name="Google Shape;90;p4"/>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91"/>
        <p:cNvGrpSpPr/>
        <p:nvPr/>
      </p:nvGrpSpPr>
      <p:grpSpPr>
        <a:xfrm>
          <a:off x="0" y="0"/>
          <a:ext cx="0" cy="0"/>
          <a:chOff x="0" y="0"/>
          <a:chExt cx="0" cy="0"/>
        </a:xfrm>
      </p:grpSpPr>
      <p:grpSp>
        <p:nvGrpSpPr>
          <p:cNvPr id="92" name="Google Shape;92;p5"/>
          <p:cNvGrpSpPr/>
          <p:nvPr/>
        </p:nvGrpSpPr>
        <p:grpSpPr>
          <a:xfrm>
            <a:off x="625966" y="299376"/>
            <a:ext cx="999312" cy="999312"/>
            <a:chOff x="348199" y="179450"/>
            <a:chExt cx="1116300" cy="1116300"/>
          </a:xfrm>
        </p:grpSpPr>
        <p:sp>
          <p:nvSpPr>
            <p:cNvPr id="93" name="Google Shape;93;p5"/>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5"/>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p5"/>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6" name="Google Shape;96;p5"/>
          <p:cNvSpPr txBox="1">
            <a:spLocks noGrp="1"/>
          </p:cNvSpPr>
          <p:nvPr>
            <p:ph type="body" idx="1"/>
          </p:nvPr>
        </p:nvSpPr>
        <p:spPr>
          <a:xfrm>
            <a:off x="1303800" y="1990050"/>
            <a:ext cx="3430500" cy="2541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7" name="Google Shape;97;p5"/>
          <p:cNvSpPr txBox="1">
            <a:spLocks noGrp="1"/>
          </p:cNvSpPr>
          <p:nvPr>
            <p:ph type="body" idx="2"/>
          </p:nvPr>
        </p:nvSpPr>
        <p:spPr>
          <a:xfrm>
            <a:off x="4903650" y="1990050"/>
            <a:ext cx="3430500" cy="2541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8" name="Google Shape;98;p5"/>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99"/>
        <p:cNvGrpSpPr/>
        <p:nvPr/>
      </p:nvGrpSpPr>
      <p:grpSpPr>
        <a:xfrm>
          <a:off x="0" y="0"/>
          <a:ext cx="0" cy="0"/>
          <a:chOff x="0" y="0"/>
          <a:chExt cx="0" cy="0"/>
        </a:xfrm>
      </p:grpSpPr>
      <p:grpSp>
        <p:nvGrpSpPr>
          <p:cNvPr id="100" name="Google Shape;100;p6"/>
          <p:cNvGrpSpPr/>
          <p:nvPr/>
        </p:nvGrpSpPr>
        <p:grpSpPr>
          <a:xfrm>
            <a:off x="625966" y="299376"/>
            <a:ext cx="999312" cy="999312"/>
            <a:chOff x="348199" y="179450"/>
            <a:chExt cx="1116300" cy="1116300"/>
          </a:xfrm>
        </p:grpSpPr>
        <p:sp>
          <p:nvSpPr>
            <p:cNvPr id="101" name="Google Shape;101;p6"/>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6"/>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 name="Google Shape;103;p6"/>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04" name="Google Shape;104;p6"/>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05"/>
        <p:cNvGrpSpPr/>
        <p:nvPr/>
      </p:nvGrpSpPr>
      <p:grpSpPr>
        <a:xfrm>
          <a:off x="0" y="0"/>
          <a:ext cx="0" cy="0"/>
          <a:chOff x="0" y="0"/>
          <a:chExt cx="0" cy="0"/>
        </a:xfrm>
      </p:grpSpPr>
      <p:grpSp>
        <p:nvGrpSpPr>
          <p:cNvPr id="106" name="Google Shape;106;p7"/>
          <p:cNvGrpSpPr/>
          <p:nvPr/>
        </p:nvGrpSpPr>
        <p:grpSpPr>
          <a:xfrm>
            <a:off x="625966" y="299376"/>
            <a:ext cx="999312" cy="999312"/>
            <a:chOff x="348199" y="179450"/>
            <a:chExt cx="1116300" cy="1116300"/>
          </a:xfrm>
        </p:grpSpPr>
        <p:sp>
          <p:nvSpPr>
            <p:cNvPr id="107" name="Google Shape;107;p7"/>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7"/>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9" name="Google Shape;109;p7"/>
          <p:cNvSpPr txBox="1">
            <a:spLocks noGrp="1"/>
          </p:cNvSpPr>
          <p:nvPr>
            <p:ph type="title"/>
          </p:nvPr>
        </p:nvSpPr>
        <p:spPr>
          <a:xfrm>
            <a:off x="1303800" y="598575"/>
            <a:ext cx="3312000" cy="15900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10" name="Google Shape;110;p7"/>
          <p:cNvSpPr txBox="1">
            <a:spLocks noGrp="1"/>
          </p:cNvSpPr>
          <p:nvPr>
            <p:ph type="body" idx="1"/>
          </p:nvPr>
        </p:nvSpPr>
        <p:spPr>
          <a:xfrm>
            <a:off x="1303800" y="2309675"/>
            <a:ext cx="3312000" cy="2221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11" name="Google Shape;111;p7"/>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12"/>
        <p:cNvGrpSpPr/>
        <p:nvPr/>
      </p:nvGrpSpPr>
      <p:grpSpPr>
        <a:xfrm>
          <a:off x="0" y="0"/>
          <a:ext cx="0" cy="0"/>
          <a:chOff x="0" y="0"/>
          <a:chExt cx="0" cy="0"/>
        </a:xfrm>
      </p:grpSpPr>
      <p:grpSp>
        <p:nvGrpSpPr>
          <p:cNvPr id="113" name="Google Shape;113;p8"/>
          <p:cNvGrpSpPr/>
          <p:nvPr/>
        </p:nvGrpSpPr>
        <p:grpSpPr>
          <a:xfrm>
            <a:off x="6866714" y="1306"/>
            <a:ext cx="2267451" cy="2601690"/>
            <a:chOff x="6790514" y="1306"/>
            <a:chExt cx="2267451" cy="2601690"/>
          </a:xfrm>
        </p:grpSpPr>
        <p:grpSp>
          <p:nvGrpSpPr>
            <p:cNvPr id="114" name="Google Shape;114;p8"/>
            <p:cNvGrpSpPr/>
            <p:nvPr/>
          </p:nvGrpSpPr>
          <p:grpSpPr>
            <a:xfrm>
              <a:off x="7067465" y="1306"/>
              <a:ext cx="1990500" cy="1990200"/>
              <a:chOff x="7067465" y="1306"/>
              <a:chExt cx="1990500" cy="1990200"/>
            </a:xfrm>
          </p:grpSpPr>
          <p:sp>
            <p:nvSpPr>
              <p:cNvPr id="115" name="Google Shape;115;p8"/>
              <p:cNvSpPr/>
              <p:nvPr/>
            </p:nvSpPr>
            <p:spPr>
              <a:xfrm rot="-8648551">
                <a:off x="7594313" y="527721"/>
                <a:ext cx="937226" cy="937226"/>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8"/>
              <p:cNvSpPr/>
              <p:nvPr/>
            </p:nvSpPr>
            <p:spPr>
              <a:xfrm rot="-8648551">
                <a:off x="7594313" y="527721"/>
                <a:ext cx="937226" cy="937226"/>
              </a:xfrm>
              <a:prstGeom prst="pie">
                <a:avLst>
                  <a:gd name="adj1" fmla="val 19376841"/>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8"/>
              <p:cNvSpPr/>
              <p:nvPr/>
            </p:nvSpPr>
            <p:spPr>
              <a:xfrm rot="-8649154">
                <a:off x="7349891" y="283705"/>
                <a:ext cx="1425647" cy="14254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8" name="Google Shape;118;p8"/>
            <p:cNvGrpSpPr/>
            <p:nvPr/>
          </p:nvGrpSpPr>
          <p:grpSpPr>
            <a:xfrm>
              <a:off x="8207126" y="1807996"/>
              <a:ext cx="795000" cy="795000"/>
              <a:chOff x="8207126" y="1807996"/>
              <a:chExt cx="795000" cy="795000"/>
            </a:xfrm>
          </p:grpSpPr>
          <p:sp>
            <p:nvSpPr>
              <p:cNvPr id="119" name="Google Shape;119;p8"/>
              <p:cNvSpPr/>
              <p:nvPr/>
            </p:nvSpPr>
            <p:spPr>
              <a:xfrm rot="2152054">
                <a:off x="8319942" y="1920813"/>
                <a:ext cx="569367" cy="569367"/>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8"/>
              <p:cNvSpPr/>
              <p:nvPr/>
            </p:nvSpPr>
            <p:spPr>
              <a:xfrm rot="2150259">
                <a:off x="8408218" y="2008610"/>
                <a:ext cx="393004" cy="3930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8"/>
              <p:cNvSpPr/>
              <p:nvPr/>
            </p:nvSpPr>
            <p:spPr>
              <a:xfrm rot="2150259">
                <a:off x="8408218" y="2008610"/>
                <a:ext cx="393004" cy="393004"/>
              </a:xfrm>
              <a:prstGeom prst="pie">
                <a:avLst>
                  <a:gd name="adj1" fmla="val 5699893"/>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2" name="Google Shape;122;p8"/>
            <p:cNvGrpSpPr/>
            <p:nvPr/>
          </p:nvGrpSpPr>
          <p:grpSpPr>
            <a:xfrm>
              <a:off x="6790514" y="118857"/>
              <a:ext cx="548700" cy="548700"/>
              <a:chOff x="6790514" y="118857"/>
              <a:chExt cx="548700" cy="548700"/>
            </a:xfrm>
          </p:grpSpPr>
          <p:sp>
            <p:nvSpPr>
              <p:cNvPr id="123" name="Google Shape;123;p8"/>
              <p:cNvSpPr/>
              <p:nvPr/>
            </p:nvSpPr>
            <p:spPr>
              <a:xfrm rot="2150259">
                <a:off x="6868362" y="196705"/>
                <a:ext cx="393004" cy="3930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8"/>
              <p:cNvSpPr/>
              <p:nvPr/>
            </p:nvSpPr>
            <p:spPr>
              <a:xfrm rot="2150259">
                <a:off x="6868362" y="196705"/>
                <a:ext cx="393004" cy="393004"/>
              </a:xfrm>
              <a:prstGeom prst="pie">
                <a:avLst>
                  <a:gd name="adj1" fmla="val 5699893"/>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25" name="Google Shape;125;p8"/>
          <p:cNvSpPr txBox="1">
            <a:spLocks noGrp="1"/>
          </p:cNvSpPr>
          <p:nvPr>
            <p:ph type="title"/>
          </p:nvPr>
        </p:nvSpPr>
        <p:spPr>
          <a:xfrm>
            <a:off x="824000" y="763600"/>
            <a:ext cx="5857800" cy="35733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126" name="Google Shape;126;p8"/>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27"/>
        <p:cNvGrpSpPr/>
        <p:nvPr/>
      </p:nvGrpSpPr>
      <p:grpSpPr>
        <a:xfrm>
          <a:off x="0" y="0"/>
          <a:ext cx="0" cy="0"/>
          <a:chOff x="0" y="0"/>
          <a:chExt cx="0" cy="0"/>
        </a:xfrm>
      </p:grpSpPr>
      <p:grpSp>
        <p:nvGrpSpPr>
          <p:cNvPr id="128" name="Google Shape;128;p9"/>
          <p:cNvGrpSpPr/>
          <p:nvPr/>
        </p:nvGrpSpPr>
        <p:grpSpPr>
          <a:xfrm>
            <a:off x="625966" y="299376"/>
            <a:ext cx="999312" cy="999312"/>
            <a:chOff x="348199" y="179450"/>
            <a:chExt cx="1116300" cy="1116300"/>
          </a:xfrm>
        </p:grpSpPr>
        <p:sp>
          <p:nvSpPr>
            <p:cNvPr id="129" name="Google Shape;129;p9"/>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9"/>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1" name="Google Shape;131;p9"/>
          <p:cNvSpPr txBox="1">
            <a:spLocks noGrp="1"/>
          </p:cNvSpPr>
          <p:nvPr>
            <p:ph type="title"/>
          </p:nvPr>
        </p:nvSpPr>
        <p:spPr>
          <a:xfrm>
            <a:off x="1303800" y="598575"/>
            <a:ext cx="3430500" cy="19902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32" name="Google Shape;132;p9"/>
          <p:cNvSpPr txBox="1">
            <a:spLocks noGrp="1"/>
          </p:cNvSpPr>
          <p:nvPr>
            <p:ph type="subTitle" idx="1"/>
          </p:nvPr>
        </p:nvSpPr>
        <p:spPr>
          <a:xfrm>
            <a:off x="1303800" y="2743203"/>
            <a:ext cx="3430500" cy="7260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a:endParaRPr/>
          </a:p>
        </p:txBody>
      </p:sp>
      <p:sp>
        <p:nvSpPr>
          <p:cNvPr id="133" name="Google Shape;133;p9"/>
          <p:cNvSpPr txBox="1">
            <a:spLocks noGrp="1"/>
          </p:cNvSpPr>
          <p:nvPr>
            <p:ph type="body" idx="2"/>
          </p:nvPr>
        </p:nvSpPr>
        <p:spPr>
          <a:xfrm>
            <a:off x="4903700" y="661000"/>
            <a:ext cx="3430500" cy="38706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34" name="Google Shape;134;p9"/>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35"/>
        <p:cNvGrpSpPr/>
        <p:nvPr/>
      </p:nvGrpSpPr>
      <p:grpSpPr>
        <a:xfrm>
          <a:off x="0" y="0"/>
          <a:ext cx="0" cy="0"/>
          <a:chOff x="0" y="0"/>
          <a:chExt cx="0" cy="0"/>
        </a:xfrm>
      </p:grpSpPr>
      <p:grpSp>
        <p:nvGrpSpPr>
          <p:cNvPr id="136" name="Google Shape;136;p10"/>
          <p:cNvGrpSpPr/>
          <p:nvPr/>
        </p:nvGrpSpPr>
        <p:grpSpPr>
          <a:xfrm>
            <a:off x="713373" y="3847119"/>
            <a:ext cx="825392" cy="825392"/>
            <a:chOff x="348199" y="179450"/>
            <a:chExt cx="1116300" cy="1116300"/>
          </a:xfrm>
        </p:grpSpPr>
        <p:sp>
          <p:nvSpPr>
            <p:cNvPr id="137" name="Google Shape;137;p10"/>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10"/>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9" name="Google Shape;139;p10"/>
          <p:cNvSpPr txBox="1">
            <a:spLocks noGrp="1"/>
          </p:cNvSpPr>
          <p:nvPr>
            <p:ph type="body" idx="1"/>
          </p:nvPr>
        </p:nvSpPr>
        <p:spPr>
          <a:xfrm>
            <a:off x="1303800" y="4138975"/>
            <a:ext cx="5843100" cy="534900"/>
          </a:xfrm>
          <a:prstGeom prst="rect">
            <a:avLst/>
          </a:prstGeom>
        </p:spPr>
        <p:txBody>
          <a:bodyPr spcFirstLastPara="1" wrap="square" lIns="91425" tIns="91425" rIns="91425" bIns="91425" anchor="t" anchorCtr="0">
            <a:normAutofit/>
          </a:bodyPr>
          <a:lstStyle>
            <a:lvl1pPr marL="457200" lvl="0" indent="-228600">
              <a:lnSpc>
                <a:spcPct val="100000"/>
              </a:lnSpc>
              <a:spcBef>
                <a:spcPts val="0"/>
              </a:spcBef>
              <a:spcAft>
                <a:spcPts val="0"/>
              </a:spcAft>
              <a:buSzPts val="1300"/>
              <a:buNone/>
              <a:defRPr/>
            </a:lvl1pPr>
          </a:lstStyle>
          <a:p>
            <a:endParaRPr/>
          </a:p>
        </p:txBody>
      </p:sp>
      <p:sp>
        <p:nvSpPr>
          <p:cNvPr id="140" name="Google Shape;140;p10"/>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41"/>
        <p:cNvGrpSpPr/>
        <p:nvPr/>
      </p:nvGrpSpPr>
      <p:grpSpPr>
        <a:xfrm>
          <a:off x="0" y="0"/>
          <a:ext cx="0" cy="0"/>
          <a:chOff x="0" y="0"/>
          <a:chExt cx="0" cy="0"/>
        </a:xfrm>
      </p:grpSpPr>
      <p:grpSp>
        <p:nvGrpSpPr>
          <p:cNvPr id="142" name="Google Shape;142;p11"/>
          <p:cNvGrpSpPr/>
          <p:nvPr/>
        </p:nvGrpSpPr>
        <p:grpSpPr>
          <a:xfrm>
            <a:off x="52" y="4099200"/>
            <a:ext cx="9144036" cy="1044300"/>
            <a:chOff x="52" y="4099200"/>
            <a:chExt cx="9144036" cy="1044300"/>
          </a:xfrm>
        </p:grpSpPr>
        <p:grpSp>
          <p:nvGrpSpPr>
            <p:cNvPr id="143" name="Google Shape;143;p11"/>
            <p:cNvGrpSpPr/>
            <p:nvPr/>
          </p:nvGrpSpPr>
          <p:grpSpPr>
            <a:xfrm>
              <a:off x="52" y="4309200"/>
              <a:ext cx="231622" cy="834300"/>
              <a:chOff x="2688737" y="4301380"/>
              <a:chExt cx="231900" cy="834300"/>
            </a:xfrm>
          </p:grpSpPr>
          <p:sp>
            <p:nvSpPr>
              <p:cNvPr id="144" name="Google Shape;144;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11"/>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 name="Google Shape;148;p11"/>
            <p:cNvGrpSpPr/>
            <p:nvPr/>
          </p:nvGrpSpPr>
          <p:grpSpPr>
            <a:xfrm>
              <a:off x="371406" y="4099200"/>
              <a:ext cx="231622" cy="1044300"/>
              <a:chOff x="2688737" y="4091380"/>
              <a:chExt cx="231900" cy="1044300"/>
            </a:xfrm>
          </p:grpSpPr>
          <p:sp>
            <p:nvSpPr>
              <p:cNvPr id="149" name="Google Shape;149;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11"/>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11"/>
              <p:cNvSpPr/>
              <p:nvPr/>
            </p:nvSpPr>
            <p:spPr>
              <a:xfrm flipH="1">
                <a:off x="2688737" y="4091380"/>
                <a:ext cx="2319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4" name="Google Shape;154;p11"/>
            <p:cNvGrpSpPr/>
            <p:nvPr/>
          </p:nvGrpSpPr>
          <p:grpSpPr>
            <a:xfrm>
              <a:off x="742761" y="4309200"/>
              <a:ext cx="231622" cy="834300"/>
              <a:chOff x="2688737" y="4301380"/>
              <a:chExt cx="231900" cy="834300"/>
            </a:xfrm>
          </p:grpSpPr>
          <p:sp>
            <p:nvSpPr>
              <p:cNvPr id="155" name="Google Shape;155;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11"/>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9" name="Google Shape;159;p11"/>
            <p:cNvGrpSpPr/>
            <p:nvPr/>
          </p:nvGrpSpPr>
          <p:grpSpPr>
            <a:xfrm>
              <a:off x="1114115" y="4518900"/>
              <a:ext cx="231622" cy="624600"/>
              <a:chOff x="2688737" y="4511080"/>
              <a:chExt cx="231900" cy="624600"/>
            </a:xfrm>
          </p:grpSpPr>
          <p:sp>
            <p:nvSpPr>
              <p:cNvPr id="160" name="Google Shape;160;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3" name="Google Shape;163;p11"/>
            <p:cNvGrpSpPr/>
            <p:nvPr/>
          </p:nvGrpSpPr>
          <p:grpSpPr>
            <a:xfrm>
              <a:off x="1856753" y="4099200"/>
              <a:ext cx="231600" cy="1044300"/>
              <a:chOff x="1856753" y="4099200"/>
              <a:chExt cx="231600" cy="1044300"/>
            </a:xfrm>
          </p:grpSpPr>
          <p:sp>
            <p:nvSpPr>
              <p:cNvPr id="164" name="Google Shape;164;p11"/>
              <p:cNvSpPr/>
              <p:nvPr/>
            </p:nvSpPr>
            <p:spPr>
              <a:xfrm flipH="1">
                <a:off x="185675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11"/>
              <p:cNvSpPr/>
              <p:nvPr/>
            </p:nvSpPr>
            <p:spPr>
              <a:xfrm flipH="1">
                <a:off x="1856753"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11"/>
              <p:cNvSpPr/>
              <p:nvPr/>
            </p:nvSpPr>
            <p:spPr>
              <a:xfrm flipH="1">
                <a:off x="185675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11"/>
              <p:cNvSpPr/>
              <p:nvPr/>
            </p:nvSpPr>
            <p:spPr>
              <a:xfrm flipH="1">
                <a:off x="1856753"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11"/>
              <p:cNvSpPr/>
              <p:nvPr/>
            </p:nvSpPr>
            <p:spPr>
              <a:xfrm flipH="1">
                <a:off x="185675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9" name="Google Shape;169;p11"/>
            <p:cNvGrpSpPr/>
            <p:nvPr/>
          </p:nvGrpSpPr>
          <p:grpSpPr>
            <a:xfrm>
              <a:off x="2228107" y="4309200"/>
              <a:ext cx="231600" cy="834300"/>
              <a:chOff x="2228107" y="4309200"/>
              <a:chExt cx="231600" cy="834300"/>
            </a:xfrm>
          </p:grpSpPr>
          <p:sp>
            <p:nvSpPr>
              <p:cNvPr id="170" name="Google Shape;170;p11"/>
              <p:cNvSpPr/>
              <p:nvPr/>
            </p:nvSpPr>
            <p:spPr>
              <a:xfrm flipH="1">
                <a:off x="2228107"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11"/>
              <p:cNvSpPr/>
              <p:nvPr/>
            </p:nvSpPr>
            <p:spPr>
              <a:xfrm flipH="1">
                <a:off x="2228107"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11"/>
              <p:cNvSpPr/>
              <p:nvPr/>
            </p:nvSpPr>
            <p:spPr>
              <a:xfrm flipH="1">
                <a:off x="2228107"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1"/>
              <p:cNvSpPr/>
              <p:nvPr/>
            </p:nvSpPr>
            <p:spPr>
              <a:xfrm flipH="1">
                <a:off x="2228107"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 name="Google Shape;174;p11"/>
            <p:cNvGrpSpPr/>
            <p:nvPr/>
          </p:nvGrpSpPr>
          <p:grpSpPr>
            <a:xfrm>
              <a:off x="2599462" y="4518900"/>
              <a:ext cx="231600" cy="624600"/>
              <a:chOff x="2599462" y="4518900"/>
              <a:chExt cx="231600" cy="624600"/>
            </a:xfrm>
          </p:grpSpPr>
          <p:sp>
            <p:nvSpPr>
              <p:cNvPr id="175" name="Google Shape;175;p11"/>
              <p:cNvSpPr/>
              <p:nvPr/>
            </p:nvSpPr>
            <p:spPr>
              <a:xfrm flipH="1">
                <a:off x="2599462"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11"/>
              <p:cNvSpPr/>
              <p:nvPr/>
            </p:nvSpPr>
            <p:spPr>
              <a:xfrm flipH="1">
                <a:off x="2599462"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11"/>
              <p:cNvSpPr/>
              <p:nvPr/>
            </p:nvSpPr>
            <p:spPr>
              <a:xfrm flipH="1">
                <a:off x="2599462"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8" name="Google Shape;178;p11"/>
            <p:cNvGrpSpPr/>
            <p:nvPr/>
          </p:nvGrpSpPr>
          <p:grpSpPr>
            <a:xfrm>
              <a:off x="3342171" y="4099200"/>
              <a:ext cx="231600" cy="1044300"/>
              <a:chOff x="3342171" y="4099200"/>
              <a:chExt cx="231600" cy="1044300"/>
            </a:xfrm>
          </p:grpSpPr>
          <p:sp>
            <p:nvSpPr>
              <p:cNvPr id="179" name="Google Shape;179;p11"/>
              <p:cNvSpPr/>
              <p:nvPr/>
            </p:nvSpPr>
            <p:spPr>
              <a:xfrm flipH="1">
                <a:off x="3342171"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11"/>
              <p:cNvSpPr/>
              <p:nvPr/>
            </p:nvSpPr>
            <p:spPr>
              <a:xfrm flipH="1">
                <a:off x="3342171"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11"/>
              <p:cNvSpPr/>
              <p:nvPr/>
            </p:nvSpPr>
            <p:spPr>
              <a:xfrm flipH="1">
                <a:off x="3342171"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11"/>
              <p:cNvSpPr/>
              <p:nvPr/>
            </p:nvSpPr>
            <p:spPr>
              <a:xfrm flipH="1">
                <a:off x="3342171"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11"/>
              <p:cNvSpPr/>
              <p:nvPr/>
            </p:nvSpPr>
            <p:spPr>
              <a:xfrm flipH="1">
                <a:off x="3342171"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4" name="Google Shape;184;p11"/>
            <p:cNvGrpSpPr/>
            <p:nvPr/>
          </p:nvGrpSpPr>
          <p:grpSpPr>
            <a:xfrm>
              <a:off x="3713525" y="4309200"/>
              <a:ext cx="231600" cy="834300"/>
              <a:chOff x="3713525" y="4309200"/>
              <a:chExt cx="231600" cy="834300"/>
            </a:xfrm>
          </p:grpSpPr>
          <p:sp>
            <p:nvSpPr>
              <p:cNvPr id="185" name="Google Shape;185;p11"/>
              <p:cNvSpPr/>
              <p:nvPr/>
            </p:nvSpPr>
            <p:spPr>
              <a:xfrm flipH="1">
                <a:off x="3713525"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11"/>
              <p:cNvSpPr/>
              <p:nvPr/>
            </p:nvSpPr>
            <p:spPr>
              <a:xfrm flipH="1">
                <a:off x="3713525"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11"/>
              <p:cNvSpPr/>
              <p:nvPr/>
            </p:nvSpPr>
            <p:spPr>
              <a:xfrm flipH="1">
                <a:off x="3713525"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11"/>
              <p:cNvSpPr/>
              <p:nvPr/>
            </p:nvSpPr>
            <p:spPr>
              <a:xfrm flipH="1">
                <a:off x="3713525"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9" name="Google Shape;189;p11"/>
            <p:cNvGrpSpPr/>
            <p:nvPr/>
          </p:nvGrpSpPr>
          <p:grpSpPr>
            <a:xfrm>
              <a:off x="1485398" y="4309200"/>
              <a:ext cx="231600" cy="834300"/>
              <a:chOff x="1485398" y="4309200"/>
              <a:chExt cx="231600" cy="834300"/>
            </a:xfrm>
          </p:grpSpPr>
          <p:sp>
            <p:nvSpPr>
              <p:cNvPr id="190" name="Google Shape;190;p11"/>
              <p:cNvSpPr/>
              <p:nvPr/>
            </p:nvSpPr>
            <p:spPr>
              <a:xfrm flipH="1">
                <a:off x="148539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11"/>
              <p:cNvSpPr/>
              <p:nvPr/>
            </p:nvSpPr>
            <p:spPr>
              <a:xfrm flipH="1">
                <a:off x="148539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11"/>
              <p:cNvSpPr/>
              <p:nvPr/>
            </p:nvSpPr>
            <p:spPr>
              <a:xfrm flipH="1">
                <a:off x="148539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11"/>
              <p:cNvSpPr/>
              <p:nvPr/>
            </p:nvSpPr>
            <p:spPr>
              <a:xfrm flipH="1">
                <a:off x="148539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4" name="Google Shape;194;p11"/>
            <p:cNvGrpSpPr/>
            <p:nvPr/>
          </p:nvGrpSpPr>
          <p:grpSpPr>
            <a:xfrm>
              <a:off x="4084879" y="4518900"/>
              <a:ext cx="231600" cy="624600"/>
              <a:chOff x="4084879" y="4518900"/>
              <a:chExt cx="231600" cy="624600"/>
            </a:xfrm>
          </p:grpSpPr>
          <p:sp>
            <p:nvSpPr>
              <p:cNvPr id="195" name="Google Shape;195;p11"/>
              <p:cNvSpPr/>
              <p:nvPr/>
            </p:nvSpPr>
            <p:spPr>
              <a:xfrm flipH="1">
                <a:off x="4084879"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11"/>
              <p:cNvSpPr/>
              <p:nvPr/>
            </p:nvSpPr>
            <p:spPr>
              <a:xfrm flipH="1">
                <a:off x="4084879"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11"/>
              <p:cNvSpPr/>
              <p:nvPr/>
            </p:nvSpPr>
            <p:spPr>
              <a:xfrm flipH="1">
                <a:off x="4084879"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8" name="Google Shape;198;p11"/>
            <p:cNvGrpSpPr/>
            <p:nvPr/>
          </p:nvGrpSpPr>
          <p:grpSpPr>
            <a:xfrm>
              <a:off x="2970816" y="4309200"/>
              <a:ext cx="231600" cy="834300"/>
              <a:chOff x="2970816" y="4309200"/>
              <a:chExt cx="231600" cy="834300"/>
            </a:xfrm>
          </p:grpSpPr>
          <p:sp>
            <p:nvSpPr>
              <p:cNvPr id="199" name="Google Shape;199;p11"/>
              <p:cNvSpPr/>
              <p:nvPr/>
            </p:nvSpPr>
            <p:spPr>
              <a:xfrm flipH="1">
                <a:off x="2970816"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11"/>
              <p:cNvSpPr/>
              <p:nvPr/>
            </p:nvSpPr>
            <p:spPr>
              <a:xfrm flipH="1">
                <a:off x="2970816"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11"/>
              <p:cNvSpPr/>
              <p:nvPr/>
            </p:nvSpPr>
            <p:spPr>
              <a:xfrm flipH="1">
                <a:off x="2970816"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11"/>
              <p:cNvSpPr/>
              <p:nvPr/>
            </p:nvSpPr>
            <p:spPr>
              <a:xfrm flipH="1">
                <a:off x="2970816"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3" name="Google Shape;203;p11"/>
            <p:cNvGrpSpPr/>
            <p:nvPr/>
          </p:nvGrpSpPr>
          <p:grpSpPr>
            <a:xfrm>
              <a:off x="4456234" y="4309200"/>
              <a:ext cx="231600" cy="834300"/>
              <a:chOff x="4456234" y="4309200"/>
              <a:chExt cx="231600" cy="834300"/>
            </a:xfrm>
          </p:grpSpPr>
          <p:sp>
            <p:nvSpPr>
              <p:cNvPr id="204" name="Google Shape;204;p11"/>
              <p:cNvSpPr/>
              <p:nvPr/>
            </p:nvSpPr>
            <p:spPr>
              <a:xfrm flipH="1">
                <a:off x="4456234"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11"/>
              <p:cNvSpPr/>
              <p:nvPr/>
            </p:nvSpPr>
            <p:spPr>
              <a:xfrm flipH="1">
                <a:off x="4456234"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11"/>
              <p:cNvSpPr/>
              <p:nvPr/>
            </p:nvSpPr>
            <p:spPr>
              <a:xfrm flipH="1">
                <a:off x="4456234"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11"/>
              <p:cNvSpPr/>
              <p:nvPr/>
            </p:nvSpPr>
            <p:spPr>
              <a:xfrm flipH="1">
                <a:off x="4456234"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8" name="Google Shape;208;p11"/>
            <p:cNvGrpSpPr/>
            <p:nvPr/>
          </p:nvGrpSpPr>
          <p:grpSpPr>
            <a:xfrm>
              <a:off x="4827588" y="4099200"/>
              <a:ext cx="231600" cy="1044300"/>
              <a:chOff x="4827588" y="4099200"/>
              <a:chExt cx="231600" cy="1044300"/>
            </a:xfrm>
          </p:grpSpPr>
          <p:sp>
            <p:nvSpPr>
              <p:cNvPr id="209" name="Google Shape;209;p11"/>
              <p:cNvSpPr/>
              <p:nvPr/>
            </p:nvSpPr>
            <p:spPr>
              <a:xfrm flipH="1">
                <a:off x="482758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11"/>
              <p:cNvSpPr/>
              <p:nvPr/>
            </p:nvSpPr>
            <p:spPr>
              <a:xfrm flipH="1">
                <a:off x="482758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11"/>
              <p:cNvSpPr/>
              <p:nvPr/>
            </p:nvSpPr>
            <p:spPr>
              <a:xfrm flipH="1">
                <a:off x="482758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11"/>
              <p:cNvSpPr/>
              <p:nvPr/>
            </p:nvSpPr>
            <p:spPr>
              <a:xfrm flipH="1">
                <a:off x="4827588"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11"/>
              <p:cNvSpPr/>
              <p:nvPr/>
            </p:nvSpPr>
            <p:spPr>
              <a:xfrm flipH="1">
                <a:off x="482758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4" name="Google Shape;214;p11"/>
            <p:cNvGrpSpPr/>
            <p:nvPr/>
          </p:nvGrpSpPr>
          <p:grpSpPr>
            <a:xfrm>
              <a:off x="5198943" y="4309200"/>
              <a:ext cx="231600" cy="834300"/>
              <a:chOff x="5198943" y="4309200"/>
              <a:chExt cx="231600" cy="834300"/>
            </a:xfrm>
          </p:grpSpPr>
          <p:sp>
            <p:nvSpPr>
              <p:cNvPr id="215" name="Google Shape;215;p11"/>
              <p:cNvSpPr/>
              <p:nvPr/>
            </p:nvSpPr>
            <p:spPr>
              <a:xfrm flipH="1">
                <a:off x="519894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11"/>
              <p:cNvSpPr/>
              <p:nvPr/>
            </p:nvSpPr>
            <p:spPr>
              <a:xfrm flipH="1">
                <a:off x="5198943"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11"/>
              <p:cNvSpPr/>
              <p:nvPr/>
            </p:nvSpPr>
            <p:spPr>
              <a:xfrm flipH="1">
                <a:off x="519894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11"/>
              <p:cNvSpPr/>
              <p:nvPr/>
            </p:nvSpPr>
            <p:spPr>
              <a:xfrm flipH="1">
                <a:off x="519894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9" name="Google Shape;219;p11"/>
            <p:cNvGrpSpPr/>
            <p:nvPr/>
          </p:nvGrpSpPr>
          <p:grpSpPr>
            <a:xfrm>
              <a:off x="5570297" y="4518900"/>
              <a:ext cx="231600" cy="624600"/>
              <a:chOff x="5570297" y="4518900"/>
              <a:chExt cx="231600" cy="624600"/>
            </a:xfrm>
          </p:grpSpPr>
          <p:sp>
            <p:nvSpPr>
              <p:cNvPr id="220" name="Google Shape;220;p11"/>
              <p:cNvSpPr/>
              <p:nvPr/>
            </p:nvSpPr>
            <p:spPr>
              <a:xfrm flipH="1">
                <a:off x="5570297"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11"/>
              <p:cNvSpPr/>
              <p:nvPr/>
            </p:nvSpPr>
            <p:spPr>
              <a:xfrm flipH="1">
                <a:off x="5570297"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11"/>
              <p:cNvSpPr/>
              <p:nvPr/>
            </p:nvSpPr>
            <p:spPr>
              <a:xfrm flipH="1">
                <a:off x="5570297"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3" name="Google Shape;223;p11"/>
            <p:cNvGrpSpPr/>
            <p:nvPr/>
          </p:nvGrpSpPr>
          <p:grpSpPr>
            <a:xfrm>
              <a:off x="5941652" y="4309200"/>
              <a:ext cx="231600" cy="834300"/>
              <a:chOff x="5941652" y="4309200"/>
              <a:chExt cx="231600" cy="834300"/>
            </a:xfrm>
          </p:grpSpPr>
          <p:sp>
            <p:nvSpPr>
              <p:cNvPr id="224" name="Google Shape;224;p11"/>
              <p:cNvSpPr/>
              <p:nvPr/>
            </p:nvSpPr>
            <p:spPr>
              <a:xfrm flipH="1">
                <a:off x="5941652"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11"/>
              <p:cNvSpPr/>
              <p:nvPr/>
            </p:nvSpPr>
            <p:spPr>
              <a:xfrm flipH="1">
                <a:off x="5941652"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11"/>
              <p:cNvSpPr/>
              <p:nvPr/>
            </p:nvSpPr>
            <p:spPr>
              <a:xfrm flipH="1">
                <a:off x="5941652"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11"/>
              <p:cNvSpPr/>
              <p:nvPr/>
            </p:nvSpPr>
            <p:spPr>
              <a:xfrm flipH="1">
                <a:off x="5941652"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8" name="Google Shape;228;p11"/>
            <p:cNvGrpSpPr/>
            <p:nvPr/>
          </p:nvGrpSpPr>
          <p:grpSpPr>
            <a:xfrm>
              <a:off x="6313006" y="4099200"/>
              <a:ext cx="231600" cy="1044300"/>
              <a:chOff x="6313006" y="4099200"/>
              <a:chExt cx="231600" cy="1044300"/>
            </a:xfrm>
          </p:grpSpPr>
          <p:sp>
            <p:nvSpPr>
              <p:cNvPr id="229" name="Google Shape;229;p11"/>
              <p:cNvSpPr/>
              <p:nvPr/>
            </p:nvSpPr>
            <p:spPr>
              <a:xfrm flipH="1">
                <a:off x="6313006"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11"/>
              <p:cNvSpPr/>
              <p:nvPr/>
            </p:nvSpPr>
            <p:spPr>
              <a:xfrm flipH="1">
                <a:off x="6313006"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11"/>
              <p:cNvSpPr/>
              <p:nvPr/>
            </p:nvSpPr>
            <p:spPr>
              <a:xfrm flipH="1">
                <a:off x="6313006"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11"/>
              <p:cNvSpPr/>
              <p:nvPr/>
            </p:nvSpPr>
            <p:spPr>
              <a:xfrm flipH="1">
                <a:off x="6313006"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11"/>
              <p:cNvSpPr/>
              <p:nvPr/>
            </p:nvSpPr>
            <p:spPr>
              <a:xfrm flipH="1">
                <a:off x="6313006"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4" name="Google Shape;234;p11"/>
            <p:cNvGrpSpPr/>
            <p:nvPr/>
          </p:nvGrpSpPr>
          <p:grpSpPr>
            <a:xfrm>
              <a:off x="6684361" y="4309200"/>
              <a:ext cx="231600" cy="834300"/>
              <a:chOff x="6684361" y="4309200"/>
              <a:chExt cx="231600" cy="834300"/>
            </a:xfrm>
          </p:grpSpPr>
          <p:sp>
            <p:nvSpPr>
              <p:cNvPr id="235" name="Google Shape;235;p11"/>
              <p:cNvSpPr/>
              <p:nvPr/>
            </p:nvSpPr>
            <p:spPr>
              <a:xfrm flipH="1">
                <a:off x="6684361"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11"/>
              <p:cNvSpPr/>
              <p:nvPr/>
            </p:nvSpPr>
            <p:spPr>
              <a:xfrm flipH="1">
                <a:off x="6684361"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11"/>
              <p:cNvSpPr/>
              <p:nvPr/>
            </p:nvSpPr>
            <p:spPr>
              <a:xfrm flipH="1">
                <a:off x="6684361"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11"/>
              <p:cNvSpPr/>
              <p:nvPr/>
            </p:nvSpPr>
            <p:spPr>
              <a:xfrm flipH="1">
                <a:off x="6684361"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9" name="Google Shape;239;p11"/>
            <p:cNvGrpSpPr/>
            <p:nvPr/>
          </p:nvGrpSpPr>
          <p:grpSpPr>
            <a:xfrm>
              <a:off x="7055715" y="4518900"/>
              <a:ext cx="231600" cy="624600"/>
              <a:chOff x="7055715" y="4518900"/>
              <a:chExt cx="231600" cy="624600"/>
            </a:xfrm>
          </p:grpSpPr>
          <p:sp>
            <p:nvSpPr>
              <p:cNvPr id="240" name="Google Shape;240;p11"/>
              <p:cNvSpPr/>
              <p:nvPr/>
            </p:nvSpPr>
            <p:spPr>
              <a:xfrm flipH="1">
                <a:off x="7055715"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11"/>
              <p:cNvSpPr/>
              <p:nvPr/>
            </p:nvSpPr>
            <p:spPr>
              <a:xfrm flipH="1">
                <a:off x="7055715"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11"/>
              <p:cNvSpPr/>
              <p:nvPr/>
            </p:nvSpPr>
            <p:spPr>
              <a:xfrm flipH="1">
                <a:off x="7055715"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3" name="Google Shape;243;p11"/>
            <p:cNvGrpSpPr/>
            <p:nvPr/>
          </p:nvGrpSpPr>
          <p:grpSpPr>
            <a:xfrm>
              <a:off x="7798424" y="4099200"/>
              <a:ext cx="231600" cy="1044300"/>
              <a:chOff x="7798424" y="4099200"/>
              <a:chExt cx="231600" cy="1044300"/>
            </a:xfrm>
          </p:grpSpPr>
          <p:sp>
            <p:nvSpPr>
              <p:cNvPr id="244" name="Google Shape;244;p11"/>
              <p:cNvSpPr/>
              <p:nvPr/>
            </p:nvSpPr>
            <p:spPr>
              <a:xfrm flipH="1">
                <a:off x="7798424"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11"/>
              <p:cNvSpPr/>
              <p:nvPr/>
            </p:nvSpPr>
            <p:spPr>
              <a:xfrm flipH="1">
                <a:off x="7798424"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11"/>
              <p:cNvSpPr/>
              <p:nvPr/>
            </p:nvSpPr>
            <p:spPr>
              <a:xfrm flipH="1">
                <a:off x="7798424"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11"/>
              <p:cNvSpPr/>
              <p:nvPr/>
            </p:nvSpPr>
            <p:spPr>
              <a:xfrm flipH="1">
                <a:off x="7798424"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11"/>
              <p:cNvSpPr/>
              <p:nvPr/>
            </p:nvSpPr>
            <p:spPr>
              <a:xfrm flipH="1">
                <a:off x="7798424"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9" name="Google Shape;249;p11"/>
            <p:cNvGrpSpPr/>
            <p:nvPr/>
          </p:nvGrpSpPr>
          <p:grpSpPr>
            <a:xfrm>
              <a:off x="8169779" y="4309200"/>
              <a:ext cx="231600" cy="834300"/>
              <a:chOff x="8169779" y="4309200"/>
              <a:chExt cx="231600" cy="834300"/>
            </a:xfrm>
          </p:grpSpPr>
          <p:sp>
            <p:nvSpPr>
              <p:cNvPr id="250" name="Google Shape;250;p11"/>
              <p:cNvSpPr/>
              <p:nvPr/>
            </p:nvSpPr>
            <p:spPr>
              <a:xfrm flipH="1">
                <a:off x="8169779"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11"/>
              <p:cNvSpPr/>
              <p:nvPr/>
            </p:nvSpPr>
            <p:spPr>
              <a:xfrm flipH="1">
                <a:off x="8169779"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11"/>
              <p:cNvSpPr/>
              <p:nvPr/>
            </p:nvSpPr>
            <p:spPr>
              <a:xfrm flipH="1">
                <a:off x="8169779"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11"/>
              <p:cNvSpPr/>
              <p:nvPr/>
            </p:nvSpPr>
            <p:spPr>
              <a:xfrm flipH="1">
                <a:off x="8169779"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4" name="Google Shape;254;p11"/>
            <p:cNvGrpSpPr/>
            <p:nvPr/>
          </p:nvGrpSpPr>
          <p:grpSpPr>
            <a:xfrm>
              <a:off x="7427070" y="4309200"/>
              <a:ext cx="231600" cy="834300"/>
              <a:chOff x="7427070" y="4309200"/>
              <a:chExt cx="231600" cy="834300"/>
            </a:xfrm>
          </p:grpSpPr>
          <p:sp>
            <p:nvSpPr>
              <p:cNvPr id="255" name="Google Shape;255;p11"/>
              <p:cNvSpPr/>
              <p:nvPr/>
            </p:nvSpPr>
            <p:spPr>
              <a:xfrm flipH="1">
                <a:off x="7427070"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11"/>
              <p:cNvSpPr/>
              <p:nvPr/>
            </p:nvSpPr>
            <p:spPr>
              <a:xfrm flipH="1">
                <a:off x="7427070"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11"/>
              <p:cNvSpPr/>
              <p:nvPr/>
            </p:nvSpPr>
            <p:spPr>
              <a:xfrm flipH="1">
                <a:off x="7427070"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11"/>
              <p:cNvSpPr/>
              <p:nvPr/>
            </p:nvSpPr>
            <p:spPr>
              <a:xfrm flipH="1">
                <a:off x="7427070"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9" name="Google Shape;259;p11"/>
            <p:cNvGrpSpPr/>
            <p:nvPr/>
          </p:nvGrpSpPr>
          <p:grpSpPr>
            <a:xfrm>
              <a:off x="8541133" y="4518900"/>
              <a:ext cx="231600" cy="624600"/>
              <a:chOff x="8541133" y="4518900"/>
              <a:chExt cx="231600" cy="624600"/>
            </a:xfrm>
          </p:grpSpPr>
          <p:sp>
            <p:nvSpPr>
              <p:cNvPr id="260" name="Google Shape;260;p11"/>
              <p:cNvSpPr/>
              <p:nvPr/>
            </p:nvSpPr>
            <p:spPr>
              <a:xfrm flipH="1">
                <a:off x="854113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11"/>
              <p:cNvSpPr/>
              <p:nvPr/>
            </p:nvSpPr>
            <p:spPr>
              <a:xfrm flipH="1">
                <a:off x="854113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11"/>
              <p:cNvSpPr/>
              <p:nvPr/>
            </p:nvSpPr>
            <p:spPr>
              <a:xfrm flipH="1">
                <a:off x="854113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3" name="Google Shape;263;p11"/>
            <p:cNvGrpSpPr/>
            <p:nvPr/>
          </p:nvGrpSpPr>
          <p:grpSpPr>
            <a:xfrm>
              <a:off x="8912488" y="4309200"/>
              <a:ext cx="231600" cy="834300"/>
              <a:chOff x="8912488" y="4309200"/>
              <a:chExt cx="231600" cy="834300"/>
            </a:xfrm>
          </p:grpSpPr>
          <p:sp>
            <p:nvSpPr>
              <p:cNvPr id="264" name="Google Shape;264;p11"/>
              <p:cNvSpPr/>
              <p:nvPr/>
            </p:nvSpPr>
            <p:spPr>
              <a:xfrm flipH="1">
                <a:off x="891248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11"/>
              <p:cNvSpPr/>
              <p:nvPr/>
            </p:nvSpPr>
            <p:spPr>
              <a:xfrm flipH="1">
                <a:off x="891248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11"/>
              <p:cNvSpPr/>
              <p:nvPr/>
            </p:nvSpPr>
            <p:spPr>
              <a:xfrm flipH="1">
                <a:off x="891248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11"/>
              <p:cNvSpPr/>
              <p:nvPr/>
            </p:nvSpPr>
            <p:spPr>
              <a:xfrm flipH="1">
                <a:off x="891248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68" name="Google Shape;268;p11"/>
          <p:cNvSpPr txBox="1">
            <a:spLocks noGrp="1"/>
          </p:cNvSpPr>
          <p:nvPr>
            <p:ph type="title" hasCustomPrompt="1"/>
          </p:nvPr>
        </p:nvSpPr>
        <p:spPr>
          <a:xfrm>
            <a:off x="1388625" y="772725"/>
            <a:ext cx="6366900" cy="18633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lt1"/>
              </a:buClr>
              <a:buSzPts val="8000"/>
              <a:buNone/>
              <a:defRPr sz="8000">
                <a:solidFill>
                  <a:schemeClr val="lt1"/>
                </a:solidFill>
              </a:defRPr>
            </a:lvl1pPr>
            <a:lvl2pPr lvl="1" algn="ctr">
              <a:spcBef>
                <a:spcPts val="0"/>
              </a:spcBef>
              <a:spcAft>
                <a:spcPts val="0"/>
              </a:spcAft>
              <a:buClr>
                <a:schemeClr val="lt1"/>
              </a:buClr>
              <a:buSzPts val="8000"/>
              <a:buNone/>
              <a:defRPr sz="8000">
                <a:solidFill>
                  <a:schemeClr val="lt1"/>
                </a:solidFill>
              </a:defRPr>
            </a:lvl2pPr>
            <a:lvl3pPr lvl="2" algn="ctr">
              <a:spcBef>
                <a:spcPts val="0"/>
              </a:spcBef>
              <a:spcAft>
                <a:spcPts val="0"/>
              </a:spcAft>
              <a:buClr>
                <a:schemeClr val="lt1"/>
              </a:buClr>
              <a:buSzPts val="8000"/>
              <a:buNone/>
              <a:defRPr sz="8000">
                <a:solidFill>
                  <a:schemeClr val="lt1"/>
                </a:solidFill>
              </a:defRPr>
            </a:lvl3pPr>
            <a:lvl4pPr lvl="3" algn="ctr">
              <a:spcBef>
                <a:spcPts val="0"/>
              </a:spcBef>
              <a:spcAft>
                <a:spcPts val="0"/>
              </a:spcAft>
              <a:buClr>
                <a:schemeClr val="lt1"/>
              </a:buClr>
              <a:buSzPts val="8000"/>
              <a:buNone/>
              <a:defRPr sz="8000">
                <a:solidFill>
                  <a:schemeClr val="lt1"/>
                </a:solidFill>
              </a:defRPr>
            </a:lvl4pPr>
            <a:lvl5pPr lvl="4" algn="ctr">
              <a:spcBef>
                <a:spcPts val="0"/>
              </a:spcBef>
              <a:spcAft>
                <a:spcPts val="0"/>
              </a:spcAft>
              <a:buClr>
                <a:schemeClr val="lt1"/>
              </a:buClr>
              <a:buSzPts val="8000"/>
              <a:buNone/>
              <a:defRPr sz="8000">
                <a:solidFill>
                  <a:schemeClr val="lt1"/>
                </a:solidFill>
              </a:defRPr>
            </a:lvl5pPr>
            <a:lvl6pPr lvl="5" algn="ctr">
              <a:spcBef>
                <a:spcPts val="0"/>
              </a:spcBef>
              <a:spcAft>
                <a:spcPts val="0"/>
              </a:spcAft>
              <a:buClr>
                <a:schemeClr val="lt1"/>
              </a:buClr>
              <a:buSzPts val="8000"/>
              <a:buNone/>
              <a:defRPr sz="8000">
                <a:solidFill>
                  <a:schemeClr val="lt1"/>
                </a:solidFill>
              </a:defRPr>
            </a:lvl6pPr>
            <a:lvl7pPr lvl="6" algn="ctr">
              <a:spcBef>
                <a:spcPts val="0"/>
              </a:spcBef>
              <a:spcAft>
                <a:spcPts val="0"/>
              </a:spcAft>
              <a:buClr>
                <a:schemeClr val="lt1"/>
              </a:buClr>
              <a:buSzPts val="8000"/>
              <a:buNone/>
              <a:defRPr sz="8000">
                <a:solidFill>
                  <a:schemeClr val="lt1"/>
                </a:solidFill>
              </a:defRPr>
            </a:lvl7pPr>
            <a:lvl8pPr lvl="7" algn="ctr">
              <a:spcBef>
                <a:spcPts val="0"/>
              </a:spcBef>
              <a:spcAft>
                <a:spcPts val="0"/>
              </a:spcAft>
              <a:buClr>
                <a:schemeClr val="lt1"/>
              </a:buClr>
              <a:buSzPts val="8000"/>
              <a:buNone/>
              <a:defRPr sz="8000">
                <a:solidFill>
                  <a:schemeClr val="lt1"/>
                </a:solidFill>
              </a:defRPr>
            </a:lvl8pPr>
            <a:lvl9pPr lvl="8" algn="ctr">
              <a:spcBef>
                <a:spcPts val="0"/>
              </a:spcBef>
              <a:spcAft>
                <a:spcPts val="0"/>
              </a:spcAft>
              <a:buClr>
                <a:schemeClr val="lt1"/>
              </a:buClr>
              <a:buSzPts val="8000"/>
              <a:buNone/>
              <a:defRPr sz="8000">
                <a:solidFill>
                  <a:schemeClr val="lt1"/>
                </a:solidFill>
              </a:defRPr>
            </a:lvl9pPr>
          </a:lstStyle>
          <a:p>
            <a:r>
              <a:t>xx%</a:t>
            </a:r>
          </a:p>
        </p:txBody>
      </p:sp>
      <p:sp>
        <p:nvSpPr>
          <p:cNvPr id="269" name="Google Shape;269;p11"/>
          <p:cNvSpPr txBox="1">
            <a:spLocks noGrp="1"/>
          </p:cNvSpPr>
          <p:nvPr>
            <p:ph type="body" idx="1"/>
          </p:nvPr>
        </p:nvSpPr>
        <p:spPr>
          <a:xfrm>
            <a:off x="1388625" y="2712300"/>
            <a:ext cx="6366900" cy="1111200"/>
          </a:xfrm>
          <a:prstGeom prst="rect">
            <a:avLst/>
          </a:prstGeom>
        </p:spPr>
        <p:txBody>
          <a:bodyPr spcFirstLastPara="1" wrap="square" lIns="91425" tIns="91425" rIns="91425" bIns="91425" anchor="t" anchorCtr="0">
            <a:normAutofit/>
          </a:bodyPr>
          <a:lstStyle>
            <a:lvl1pPr marL="457200" lvl="0" indent="-311150" algn="ctr">
              <a:spcBef>
                <a:spcPts val="0"/>
              </a:spcBef>
              <a:spcAft>
                <a:spcPts val="0"/>
              </a:spcAft>
              <a:buClr>
                <a:schemeClr val="lt1"/>
              </a:buClr>
              <a:buSzPts val="1300"/>
              <a:buChar char="●"/>
              <a:defRPr>
                <a:solidFill>
                  <a:schemeClr val="lt1"/>
                </a:solidFill>
              </a:defRPr>
            </a:lvl1pPr>
            <a:lvl2pPr marL="914400" lvl="1" indent="-298450" algn="ctr">
              <a:spcBef>
                <a:spcPts val="0"/>
              </a:spcBef>
              <a:spcAft>
                <a:spcPts val="0"/>
              </a:spcAft>
              <a:buClr>
                <a:schemeClr val="lt1"/>
              </a:buClr>
              <a:buSzPts val="1100"/>
              <a:buChar char="○"/>
              <a:defRPr>
                <a:solidFill>
                  <a:schemeClr val="lt1"/>
                </a:solidFill>
              </a:defRPr>
            </a:lvl2pPr>
            <a:lvl3pPr marL="1371600" lvl="2" indent="-298450" algn="ctr">
              <a:spcBef>
                <a:spcPts val="0"/>
              </a:spcBef>
              <a:spcAft>
                <a:spcPts val="0"/>
              </a:spcAft>
              <a:buClr>
                <a:schemeClr val="lt1"/>
              </a:buClr>
              <a:buSzPts val="1100"/>
              <a:buChar char="■"/>
              <a:defRPr>
                <a:solidFill>
                  <a:schemeClr val="lt1"/>
                </a:solidFill>
              </a:defRPr>
            </a:lvl3pPr>
            <a:lvl4pPr marL="1828800" lvl="3" indent="-298450" algn="ctr">
              <a:spcBef>
                <a:spcPts val="0"/>
              </a:spcBef>
              <a:spcAft>
                <a:spcPts val="0"/>
              </a:spcAft>
              <a:buClr>
                <a:schemeClr val="lt1"/>
              </a:buClr>
              <a:buSzPts val="1100"/>
              <a:buChar char="●"/>
              <a:defRPr>
                <a:solidFill>
                  <a:schemeClr val="lt1"/>
                </a:solidFill>
              </a:defRPr>
            </a:lvl4pPr>
            <a:lvl5pPr marL="2286000" lvl="4" indent="-298450" algn="ctr">
              <a:spcBef>
                <a:spcPts val="0"/>
              </a:spcBef>
              <a:spcAft>
                <a:spcPts val="0"/>
              </a:spcAft>
              <a:buClr>
                <a:schemeClr val="lt1"/>
              </a:buClr>
              <a:buSzPts val="1100"/>
              <a:buChar char="○"/>
              <a:defRPr>
                <a:solidFill>
                  <a:schemeClr val="lt1"/>
                </a:solidFill>
              </a:defRPr>
            </a:lvl5pPr>
            <a:lvl6pPr marL="2743200" lvl="5" indent="-298450" algn="ctr">
              <a:spcBef>
                <a:spcPts val="0"/>
              </a:spcBef>
              <a:spcAft>
                <a:spcPts val="0"/>
              </a:spcAft>
              <a:buClr>
                <a:schemeClr val="lt1"/>
              </a:buClr>
              <a:buSzPts val="1100"/>
              <a:buChar char="■"/>
              <a:defRPr>
                <a:solidFill>
                  <a:schemeClr val="lt1"/>
                </a:solidFill>
              </a:defRPr>
            </a:lvl6pPr>
            <a:lvl7pPr marL="3200400" lvl="6" indent="-298450" algn="ctr">
              <a:spcBef>
                <a:spcPts val="0"/>
              </a:spcBef>
              <a:spcAft>
                <a:spcPts val="0"/>
              </a:spcAft>
              <a:buClr>
                <a:schemeClr val="lt1"/>
              </a:buClr>
              <a:buSzPts val="1100"/>
              <a:buChar char="●"/>
              <a:defRPr>
                <a:solidFill>
                  <a:schemeClr val="lt1"/>
                </a:solidFill>
              </a:defRPr>
            </a:lvl7pPr>
            <a:lvl8pPr marL="3657600" lvl="7" indent="-298450" algn="ctr">
              <a:spcBef>
                <a:spcPts val="0"/>
              </a:spcBef>
              <a:spcAft>
                <a:spcPts val="0"/>
              </a:spcAft>
              <a:buClr>
                <a:schemeClr val="lt1"/>
              </a:buClr>
              <a:buSzPts val="1100"/>
              <a:buChar char="○"/>
              <a:defRPr>
                <a:solidFill>
                  <a:schemeClr val="lt1"/>
                </a:solidFill>
              </a:defRPr>
            </a:lvl8pPr>
            <a:lvl9pPr marL="4114800" lvl="8" indent="-298450" algn="ctr">
              <a:spcBef>
                <a:spcPts val="0"/>
              </a:spcBef>
              <a:spcAft>
                <a:spcPts val="0"/>
              </a:spcAft>
              <a:buClr>
                <a:schemeClr val="lt1"/>
              </a:buClr>
              <a:buSzPts val="1100"/>
              <a:buChar char="■"/>
              <a:defRPr>
                <a:solidFill>
                  <a:schemeClr val="lt1"/>
                </a:solidFill>
              </a:defRPr>
            </a:lvl9pPr>
          </a:lstStyle>
          <a:p>
            <a:endParaRPr/>
          </a:p>
        </p:txBody>
      </p:sp>
      <p:sp>
        <p:nvSpPr>
          <p:cNvPr id="270" name="Google Shape;270;p11"/>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71"/>
        <p:cNvGrpSpPr/>
        <p:nvPr/>
      </p:nvGrpSpPr>
      <p:grpSpPr>
        <a:xfrm>
          <a:off x="0" y="0"/>
          <a:ext cx="0" cy="0"/>
          <a:chOff x="0" y="0"/>
          <a:chExt cx="0" cy="0"/>
        </a:xfrm>
      </p:grpSpPr>
      <p:sp>
        <p:nvSpPr>
          <p:cNvPr id="272" name="Google Shape;272;p12"/>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omentum">
    <p:bg>
      <p:bgPr>
        <a:solidFill>
          <a:schemeClr val="lt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1pPr>
            <a:lvl2pPr lvl="1">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2pPr>
            <a:lvl3pPr lvl="2">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3pPr>
            <a:lvl4pPr lvl="3">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4pPr>
            <a:lvl5pPr lvl="4">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5pPr>
            <a:lvl6pPr lvl="5">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6pPr>
            <a:lvl7pPr lvl="6">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7pPr>
            <a:lvl8pPr lvl="7">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8pPr>
            <a:lvl9pPr lvl="8">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Nunito"/>
              <a:buChar char="●"/>
              <a:defRPr sz="1300">
                <a:solidFill>
                  <a:schemeClr val="dk2"/>
                </a:solidFill>
                <a:latin typeface="Nunito"/>
                <a:ea typeface="Nunito"/>
                <a:cs typeface="Nunito"/>
                <a:sym typeface="Nunito"/>
              </a:defRPr>
            </a:lvl1pPr>
            <a:lvl2pPr marL="914400" lvl="1"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2pPr>
            <a:lvl3pPr marL="1371600" lvl="2"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3pPr>
            <a:lvl4pPr marL="1828800" lvl="3"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4pPr>
            <a:lvl5pPr marL="2286000" lvl="4"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5pPr>
            <a:lvl6pPr marL="2743200" lvl="5"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6pPr>
            <a:lvl7pPr marL="3200400" lvl="6"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7pPr>
            <a:lvl8pPr marL="3657600" lvl="7"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8pPr>
            <a:lvl9pPr marL="4114800" lvl="8"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9pPr>
          </a:lstStyle>
          <a:p>
            <a:endParaRPr/>
          </a:p>
        </p:txBody>
      </p:sp>
      <p:sp>
        <p:nvSpPr>
          <p:cNvPr id="8" name="Google Shape;8;p1"/>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lvl="0" algn="r">
              <a:buNone/>
              <a:defRPr sz="900">
                <a:solidFill>
                  <a:schemeClr val="dk2"/>
                </a:solidFill>
                <a:latin typeface="Nunito"/>
                <a:ea typeface="Nunito"/>
                <a:cs typeface="Nunito"/>
                <a:sym typeface="Nunito"/>
              </a:defRPr>
            </a:lvl1pPr>
            <a:lvl2pPr lvl="1" algn="r">
              <a:buNone/>
              <a:defRPr sz="900">
                <a:solidFill>
                  <a:schemeClr val="dk2"/>
                </a:solidFill>
                <a:latin typeface="Nunito"/>
                <a:ea typeface="Nunito"/>
                <a:cs typeface="Nunito"/>
                <a:sym typeface="Nunito"/>
              </a:defRPr>
            </a:lvl2pPr>
            <a:lvl3pPr lvl="2" algn="r">
              <a:buNone/>
              <a:defRPr sz="900">
                <a:solidFill>
                  <a:schemeClr val="dk2"/>
                </a:solidFill>
                <a:latin typeface="Nunito"/>
                <a:ea typeface="Nunito"/>
                <a:cs typeface="Nunito"/>
                <a:sym typeface="Nunito"/>
              </a:defRPr>
            </a:lvl3pPr>
            <a:lvl4pPr lvl="3" algn="r">
              <a:buNone/>
              <a:defRPr sz="900">
                <a:solidFill>
                  <a:schemeClr val="dk2"/>
                </a:solidFill>
                <a:latin typeface="Nunito"/>
                <a:ea typeface="Nunito"/>
                <a:cs typeface="Nunito"/>
                <a:sym typeface="Nunito"/>
              </a:defRPr>
            </a:lvl4pPr>
            <a:lvl5pPr lvl="4" algn="r">
              <a:buNone/>
              <a:defRPr sz="900">
                <a:solidFill>
                  <a:schemeClr val="dk2"/>
                </a:solidFill>
                <a:latin typeface="Nunito"/>
                <a:ea typeface="Nunito"/>
                <a:cs typeface="Nunito"/>
                <a:sym typeface="Nunito"/>
              </a:defRPr>
            </a:lvl5pPr>
            <a:lvl6pPr lvl="5" algn="r">
              <a:buNone/>
              <a:defRPr sz="900">
                <a:solidFill>
                  <a:schemeClr val="dk2"/>
                </a:solidFill>
                <a:latin typeface="Nunito"/>
                <a:ea typeface="Nunito"/>
                <a:cs typeface="Nunito"/>
                <a:sym typeface="Nunito"/>
              </a:defRPr>
            </a:lvl6pPr>
            <a:lvl7pPr lvl="6" algn="r">
              <a:buNone/>
              <a:defRPr sz="900">
                <a:solidFill>
                  <a:schemeClr val="dk2"/>
                </a:solidFill>
                <a:latin typeface="Nunito"/>
                <a:ea typeface="Nunito"/>
                <a:cs typeface="Nunito"/>
                <a:sym typeface="Nunito"/>
              </a:defRPr>
            </a:lvl7pPr>
            <a:lvl8pPr lvl="7" algn="r">
              <a:buNone/>
              <a:defRPr sz="900">
                <a:solidFill>
                  <a:schemeClr val="dk2"/>
                </a:solidFill>
                <a:latin typeface="Nunito"/>
                <a:ea typeface="Nunito"/>
                <a:cs typeface="Nunito"/>
                <a:sym typeface="Nunito"/>
              </a:defRPr>
            </a:lvl8pPr>
            <a:lvl9pPr lvl="8" algn="r">
              <a:buNone/>
              <a:defRPr sz="9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Shape 276"/>
        <p:cNvGrpSpPr/>
        <p:nvPr/>
      </p:nvGrpSpPr>
      <p:grpSpPr>
        <a:xfrm>
          <a:off x="0" y="0"/>
          <a:ext cx="0" cy="0"/>
          <a:chOff x="0" y="0"/>
          <a:chExt cx="0" cy="0"/>
        </a:xfrm>
      </p:grpSpPr>
      <p:sp>
        <p:nvSpPr>
          <p:cNvPr id="277" name="Google Shape;277;p13"/>
          <p:cNvSpPr txBox="1">
            <a:spLocks noGrp="1"/>
          </p:cNvSpPr>
          <p:nvPr>
            <p:ph type="ctrTitle"/>
          </p:nvPr>
        </p:nvSpPr>
        <p:spPr>
          <a:xfrm>
            <a:off x="1825325" y="1811475"/>
            <a:ext cx="4255500" cy="1872900"/>
          </a:xfrm>
          <a:prstGeom prst="rect">
            <a:avLst/>
          </a:prstGeom>
        </p:spPr>
        <p:txBody>
          <a:bodyPr spcFirstLastPara="1" wrap="square" lIns="91425" tIns="91425" rIns="91425" bIns="91425" anchor="ctr" anchorCtr="0">
            <a:normAutofit/>
          </a:bodyPr>
          <a:lstStyle/>
          <a:p>
            <a:pPr marL="0" lvl="0" indent="0" algn="ctr" rtl="0">
              <a:lnSpc>
                <a:spcPct val="150000"/>
              </a:lnSpc>
              <a:spcBef>
                <a:spcPts val="1000"/>
              </a:spcBef>
              <a:spcAft>
                <a:spcPts val="0"/>
              </a:spcAft>
              <a:buNone/>
            </a:pPr>
            <a:r>
              <a:rPr lang="en-GB" sz="2000" dirty="0">
                <a:solidFill>
                  <a:srgbClr val="000000"/>
                </a:solidFill>
                <a:latin typeface="Times New Roman"/>
                <a:ea typeface="Times New Roman"/>
                <a:cs typeface="Times New Roman"/>
                <a:sym typeface="Times New Roman"/>
              </a:rPr>
              <a:t>Developing Relationships and Workplace Achievements</a:t>
            </a:r>
            <a:endParaRPr sz="2000" dirty="0">
              <a:latin typeface="Times New Roman"/>
              <a:ea typeface="Times New Roman"/>
              <a:cs typeface="Times New Roman"/>
              <a:sym typeface="Times New Roman"/>
            </a:endParaRPr>
          </a:p>
        </p:txBody>
      </p:sp>
      <p:sp>
        <p:nvSpPr>
          <p:cNvPr id="278" name="Google Shape;278;p13"/>
          <p:cNvSpPr txBox="1">
            <a:spLocks noGrp="1"/>
          </p:cNvSpPr>
          <p:nvPr>
            <p:ph type="subTitle" idx="1"/>
          </p:nvPr>
        </p:nvSpPr>
        <p:spPr>
          <a:xfrm>
            <a:off x="-726695" y="-7620"/>
            <a:ext cx="4255500" cy="2095499"/>
          </a:xfrm>
          <a:prstGeom prst="rect">
            <a:avLst/>
          </a:prstGeom>
        </p:spPr>
        <p:txBody>
          <a:bodyPr spcFirstLastPara="1" wrap="square" lIns="91425" tIns="91425" rIns="91425" bIns="91425" anchor="t" anchorCtr="0">
            <a:noAutofit/>
          </a:bodyPr>
          <a:lstStyle/>
          <a:p>
            <a:pPr marL="0" lvl="0" indent="0" algn="ctr" rtl="0">
              <a:lnSpc>
                <a:spcPct val="150000"/>
              </a:lnSpc>
              <a:spcBef>
                <a:spcPts val="1200"/>
              </a:spcBef>
              <a:spcAft>
                <a:spcPts val="0"/>
              </a:spcAft>
              <a:buNone/>
            </a:pPr>
            <a:r>
              <a:rPr lang="en-GB" sz="1200" b="1" dirty="0">
                <a:solidFill>
                  <a:srgbClr val="000000"/>
                </a:solidFill>
                <a:latin typeface="Times New Roman"/>
                <a:ea typeface="Times New Roman"/>
                <a:cs typeface="Times New Roman"/>
                <a:sym typeface="Times New Roman"/>
              </a:rPr>
              <a:t>Student name : Calin Andrei Buica</a:t>
            </a:r>
          </a:p>
          <a:p>
            <a:pPr marL="0" lvl="0" indent="0" algn="ctr" rtl="0">
              <a:lnSpc>
                <a:spcPct val="150000"/>
              </a:lnSpc>
              <a:spcBef>
                <a:spcPts val="1200"/>
              </a:spcBef>
              <a:spcAft>
                <a:spcPts val="0"/>
              </a:spcAft>
              <a:buNone/>
            </a:pPr>
            <a:r>
              <a:rPr lang="en-GB" sz="1200" b="1" dirty="0">
                <a:solidFill>
                  <a:srgbClr val="000000"/>
                </a:solidFill>
                <a:latin typeface="Times New Roman"/>
                <a:ea typeface="Times New Roman"/>
                <a:cs typeface="Times New Roman"/>
                <a:sym typeface="Times New Roman"/>
              </a:rPr>
              <a:t>Student ID: 2112409</a:t>
            </a:r>
          </a:p>
          <a:p>
            <a:pPr marL="0" lvl="0" indent="0" algn="ctr" rtl="0">
              <a:lnSpc>
                <a:spcPct val="150000"/>
              </a:lnSpc>
              <a:spcBef>
                <a:spcPts val="1200"/>
              </a:spcBef>
              <a:spcAft>
                <a:spcPts val="0"/>
              </a:spcAft>
              <a:buNone/>
            </a:pPr>
            <a:r>
              <a:rPr lang="en-GB" sz="1200" b="1" dirty="0">
                <a:solidFill>
                  <a:srgbClr val="000000"/>
                </a:solidFill>
                <a:latin typeface="Times New Roman"/>
                <a:ea typeface="Times New Roman"/>
                <a:cs typeface="Times New Roman"/>
                <a:sym typeface="Times New Roman"/>
              </a:rPr>
              <a:t>Lecturer`s name : Aparna </a:t>
            </a:r>
            <a:r>
              <a:rPr lang="en-GB" sz="1200" b="1" dirty="0" err="1">
                <a:solidFill>
                  <a:srgbClr val="000000"/>
                </a:solidFill>
                <a:latin typeface="Times New Roman"/>
                <a:ea typeface="Times New Roman"/>
                <a:cs typeface="Times New Roman"/>
                <a:sym typeface="Times New Roman"/>
              </a:rPr>
              <a:t>Venkatesen</a:t>
            </a:r>
            <a:endParaRPr lang="en-GB" sz="1200" b="1" dirty="0">
              <a:solidFill>
                <a:srgbClr val="000000"/>
              </a:solidFill>
              <a:latin typeface="Times New Roman"/>
              <a:ea typeface="Times New Roman"/>
              <a:cs typeface="Times New Roman"/>
              <a:sym typeface="Times New Roman"/>
            </a:endParaRPr>
          </a:p>
          <a:p>
            <a:pPr marL="0" lvl="0" indent="0" algn="ctr" rtl="0">
              <a:lnSpc>
                <a:spcPct val="150000"/>
              </a:lnSpc>
              <a:spcBef>
                <a:spcPts val="1200"/>
              </a:spcBef>
              <a:spcAft>
                <a:spcPts val="0"/>
              </a:spcAft>
              <a:buNone/>
            </a:pPr>
            <a:r>
              <a:rPr lang="en-GB" sz="1200" b="1" dirty="0">
                <a:solidFill>
                  <a:srgbClr val="000000"/>
                </a:solidFill>
                <a:latin typeface="Times New Roman"/>
                <a:ea typeface="Times New Roman"/>
                <a:cs typeface="Times New Roman"/>
                <a:sym typeface="Times New Roman"/>
              </a:rPr>
              <a:t>Module code: BMSW 5102-A1</a:t>
            </a:r>
            <a:endParaRPr sz="1200" b="1" dirty="0">
              <a:solidFill>
                <a:srgbClr val="000000"/>
              </a:solidFill>
              <a:latin typeface="Times New Roman"/>
              <a:ea typeface="Times New Roman"/>
              <a:cs typeface="Times New Roman"/>
              <a:sym typeface="Times New Roman"/>
            </a:endParaRPr>
          </a:p>
          <a:p>
            <a:pPr marL="0" lvl="0" indent="0" algn="ctr" rtl="0">
              <a:lnSpc>
                <a:spcPct val="150000"/>
              </a:lnSpc>
              <a:spcBef>
                <a:spcPts val="1200"/>
              </a:spcBef>
              <a:spcAft>
                <a:spcPts val="0"/>
              </a:spcAft>
              <a:buNone/>
            </a:pPr>
            <a:endParaRPr sz="2000" b="1" dirty="0">
              <a:solidFill>
                <a:srgbClr val="000000"/>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Shape 282"/>
        <p:cNvGrpSpPr/>
        <p:nvPr/>
      </p:nvGrpSpPr>
      <p:grpSpPr>
        <a:xfrm>
          <a:off x="0" y="0"/>
          <a:ext cx="0" cy="0"/>
          <a:chOff x="0" y="0"/>
          <a:chExt cx="0" cy="0"/>
        </a:xfrm>
      </p:grpSpPr>
      <p:sp>
        <p:nvSpPr>
          <p:cNvPr id="283" name="Google Shape;283;p14"/>
          <p:cNvSpPr txBox="1">
            <a:spLocks noGrp="1"/>
          </p:cNvSpPr>
          <p:nvPr>
            <p:ph type="title"/>
          </p:nvPr>
        </p:nvSpPr>
        <p:spPr>
          <a:xfrm>
            <a:off x="1280353" y="0"/>
            <a:ext cx="7030500" cy="999300"/>
          </a:xfrm>
          <a:prstGeom prst="rect">
            <a:avLst/>
          </a:prstGeom>
        </p:spPr>
        <p:txBody>
          <a:bodyPr spcFirstLastPara="1" wrap="square" lIns="91425" tIns="91425" rIns="91425" bIns="91425" anchor="t" anchorCtr="0">
            <a:normAutofit/>
          </a:bodyPr>
          <a:lstStyle/>
          <a:p>
            <a:pPr marL="0" lvl="0" indent="0" algn="ctr" rtl="0">
              <a:lnSpc>
                <a:spcPct val="150000"/>
              </a:lnSpc>
              <a:spcBef>
                <a:spcPts val="1000"/>
              </a:spcBef>
              <a:spcAft>
                <a:spcPts val="0"/>
              </a:spcAft>
              <a:buNone/>
            </a:pPr>
            <a:r>
              <a:rPr lang="en-GB" sz="1800" dirty="0">
                <a:solidFill>
                  <a:srgbClr val="000000"/>
                </a:solidFill>
                <a:latin typeface="Times New Roman"/>
                <a:ea typeface="Times New Roman"/>
                <a:cs typeface="Times New Roman"/>
                <a:sym typeface="Times New Roman"/>
              </a:rPr>
              <a:t>Introduction</a:t>
            </a:r>
            <a:endParaRPr sz="1800" dirty="0">
              <a:latin typeface="Times New Roman"/>
              <a:ea typeface="Times New Roman"/>
              <a:cs typeface="Times New Roman"/>
              <a:sym typeface="Times New Roman"/>
            </a:endParaRPr>
          </a:p>
        </p:txBody>
      </p:sp>
      <p:sp>
        <p:nvSpPr>
          <p:cNvPr id="284" name="Google Shape;284;p14"/>
          <p:cNvSpPr txBox="1">
            <a:spLocks noGrp="1"/>
          </p:cNvSpPr>
          <p:nvPr>
            <p:ph type="body" idx="1"/>
          </p:nvPr>
        </p:nvSpPr>
        <p:spPr>
          <a:xfrm>
            <a:off x="266501" y="999300"/>
            <a:ext cx="5661000" cy="3971700"/>
          </a:xfrm>
          <a:prstGeom prst="rect">
            <a:avLst/>
          </a:prstGeom>
        </p:spPr>
        <p:txBody>
          <a:bodyPr spcFirstLastPara="1" wrap="square" lIns="91425" tIns="91425" rIns="91425" bIns="91425" anchor="t" anchorCtr="0">
            <a:noAutofit/>
          </a:bodyPr>
          <a:lstStyle/>
          <a:p>
            <a:pPr marL="457200" lvl="0" indent="-292100" algn="just" rtl="0">
              <a:lnSpc>
                <a:spcPct val="115000"/>
              </a:lnSpc>
              <a:spcBef>
                <a:spcPts val="1200"/>
              </a:spcBef>
              <a:spcAft>
                <a:spcPts val="0"/>
              </a:spcAft>
              <a:buClr>
                <a:srgbClr val="000000"/>
              </a:buClr>
              <a:buSzPts val="1000"/>
              <a:buFont typeface="Times New Roman"/>
              <a:buChar char="●"/>
            </a:pPr>
            <a:r>
              <a:rPr lang="en-GB" sz="1100" dirty="0">
                <a:solidFill>
                  <a:srgbClr val="000000"/>
                </a:solidFill>
                <a:latin typeface="Arial" panose="020B0604020202020204" pitchFamily="34" charset="0"/>
                <a:ea typeface="Times New Roman"/>
                <a:cs typeface="Arial" panose="020B0604020202020204" pitchFamily="34" charset="0"/>
                <a:sym typeface="Times New Roman"/>
              </a:rPr>
              <a:t>HR competencies have been identified as the most promising aspect that helps an organisation to improve the skill sets and potential of its resources</a:t>
            </a:r>
          </a:p>
          <a:p>
            <a:pPr marL="0" lvl="0" indent="0" algn="just" rtl="0">
              <a:lnSpc>
                <a:spcPct val="115000"/>
              </a:lnSpc>
              <a:spcBef>
                <a:spcPts val="1200"/>
              </a:spcBef>
              <a:spcAft>
                <a:spcPts val="0"/>
              </a:spcAft>
              <a:buNone/>
            </a:pPr>
            <a:r>
              <a:rPr lang="en-GB" sz="1100" dirty="0">
                <a:solidFill>
                  <a:srgbClr val="000000"/>
                </a:solidFill>
                <a:latin typeface="Arial" panose="020B0604020202020204" pitchFamily="34" charset="0"/>
                <a:ea typeface="Times New Roman"/>
                <a:cs typeface="Arial" panose="020B0604020202020204" pitchFamily="34" charset="0"/>
                <a:sym typeface="Times New Roman"/>
              </a:rPr>
              <a:t>Size</a:t>
            </a:r>
          </a:p>
          <a:p>
            <a:pPr marL="457200" lvl="0" indent="0" algn="just" rtl="0">
              <a:lnSpc>
                <a:spcPct val="115000"/>
              </a:lnSpc>
              <a:spcBef>
                <a:spcPts val="1200"/>
              </a:spcBef>
              <a:spcAft>
                <a:spcPts val="0"/>
              </a:spcAft>
              <a:buNone/>
            </a:pPr>
            <a:r>
              <a:rPr lang="en-GB" sz="1100" dirty="0">
                <a:solidFill>
                  <a:srgbClr val="000000"/>
                </a:solidFill>
                <a:latin typeface="Arial" panose="020B0604020202020204" pitchFamily="34" charset="0"/>
                <a:ea typeface="Times New Roman"/>
                <a:cs typeface="Arial" panose="020B0604020202020204" pitchFamily="34" charset="0"/>
                <a:sym typeface="Times New Roman"/>
              </a:rPr>
              <a:t>●   	Tesco Plc. has been identified as one of the largest and leading UK retailers that have a presence in 11 different nations (Tesco PLC, 2023).</a:t>
            </a:r>
          </a:p>
          <a:p>
            <a:pPr marL="457200" lvl="0" indent="0" algn="just" rtl="0">
              <a:lnSpc>
                <a:spcPct val="115000"/>
              </a:lnSpc>
              <a:spcBef>
                <a:spcPts val="1200"/>
              </a:spcBef>
              <a:spcAft>
                <a:spcPts val="0"/>
              </a:spcAft>
              <a:buNone/>
            </a:pPr>
            <a:r>
              <a:rPr lang="en-GB" sz="1100" dirty="0">
                <a:solidFill>
                  <a:srgbClr val="000000"/>
                </a:solidFill>
                <a:latin typeface="Arial" panose="020B0604020202020204" pitchFamily="34" charset="0"/>
                <a:ea typeface="Times New Roman"/>
                <a:cs typeface="Arial" panose="020B0604020202020204" pitchFamily="34" charset="0"/>
                <a:sym typeface="Times New Roman"/>
              </a:rPr>
              <a:t> ●   	 As a multinational retail chain, Tesco has more than 345,000 employees by 2022.</a:t>
            </a:r>
            <a:endParaRPr sz="1100" dirty="0">
              <a:solidFill>
                <a:srgbClr val="000000"/>
              </a:solidFill>
              <a:latin typeface="Arial" panose="020B0604020202020204" pitchFamily="34" charset="0"/>
              <a:ea typeface="Times New Roman"/>
              <a:cs typeface="Arial" panose="020B0604020202020204" pitchFamily="34" charset="0"/>
              <a:sym typeface="Times New Roman"/>
            </a:endParaRPr>
          </a:p>
          <a:p>
            <a:pPr marL="0" lvl="0" indent="0" algn="just" rtl="0">
              <a:lnSpc>
                <a:spcPct val="115000"/>
              </a:lnSpc>
              <a:spcBef>
                <a:spcPts val="1200"/>
              </a:spcBef>
              <a:spcAft>
                <a:spcPts val="0"/>
              </a:spcAft>
              <a:buNone/>
            </a:pPr>
            <a:r>
              <a:rPr lang="en-GB" sz="1100" dirty="0">
                <a:solidFill>
                  <a:srgbClr val="000000"/>
                </a:solidFill>
                <a:latin typeface="Arial" panose="020B0604020202020204" pitchFamily="34" charset="0"/>
                <a:ea typeface="Times New Roman"/>
                <a:cs typeface="Arial" panose="020B0604020202020204" pitchFamily="34" charset="0"/>
                <a:sym typeface="Times New Roman"/>
              </a:rPr>
              <a:t>Structure</a:t>
            </a:r>
            <a:endParaRPr sz="1100" dirty="0">
              <a:solidFill>
                <a:srgbClr val="000000"/>
              </a:solidFill>
              <a:latin typeface="Arial" panose="020B0604020202020204" pitchFamily="34" charset="0"/>
              <a:ea typeface="Times New Roman"/>
              <a:cs typeface="Arial" panose="020B0604020202020204" pitchFamily="34" charset="0"/>
              <a:sym typeface="Times New Roman"/>
            </a:endParaRPr>
          </a:p>
          <a:p>
            <a:pPr marL="457200" lvl="0" indent="0" algn="just" rtl="0">
              <a:lnSpc>
                <a:spcPct val="115000"/>
              </a:lnSpc>
              <a:spcBef>
                <a:spcPts val="1200"/>
              </a:spcBef>
              <a:spcAft>
                <a:spcPts val="0"/>
              </a:spcAft>
              <a:buNone/>
            </a:pPr>
            <a:r>
              <a:rPr lang="en-GB" sz="1100" dirty="0">
                <a:solidFill>
                  <a:srgbClr val="000000"/>
                </a:solidFill>
                <a:latin typeface="Arial" panose="020B0604020202020204" pitchFamily="34" charset="0"/>
                <a:ea typeface="Times New Roman"/>
                <a:cs typeface="Arial" panose="020B0604020202020204" pitchFamily="34" charset="0"/>
                <a:sym typeface="Times New Roman"/>
              </a:rPr>
              <a:t>●   	Tesco has </a:t>
            </a:r>
            <a:r>
              <a:rPr lang="en-GB" sz="1100" b="1" dirty="0">
                <a:solidFill>
                  <a:srgbClr val="000000"/>
                </a:solidFill>
                <a:latin typeface="Arial" panose="020B0604020202020204" pitchFamily="34" charset="0"/>
                <a:ea typeface="Times New Roman"/>
                <a:cs typeface="Arial" panose="020B0604020202020204" pitchFamily="34" charset="0"/>
                <a:sym typeface="Times New Roman"/>
              </a:rPr>
              <a:t>a tall and hierarchical</a:t>
            </a:r>
            <a:r>
              <a:rPr lang="en-GB" sz="1100" dirty="0">
                <a:solidFill>
                  <a:srgbClr val="000000"/>
                </a:solidFill>
                <a:latin typeface="Arial" panose="020B0604020202020204" pitchFamily="34" charset="0"/>
                <a:ea typeface="Times New Roman"/>
                <a:cs typeface="Arial" panose="020B0604020202020204" pitchFamily="34" charset="0"/>
                <a:sym typeface="Times New Roman"/>
              </a:rPr>
              <a:t> structure.</a:t>
            </a:r>
            <a:endParaRPr sz="1100" dirty="0">
              <a:solidFill>
                <a:srgbClr val="000000"/>
              </a:solidFill>
              <a:latin typeface="Arial" panose="020B0604020202020204" pitchFamily="34" charset="0"/>
              <a:ea typeface="Times New Roman"/>
              <a:cs typeface="Arial" panose="020B0604020202020204" pitchFamily="34" charset="0"/>
              <a:sym typeface="Times New Roman"/>
            </a:endParaRPr>
          </a:p>
          <a:p>
            <a:pPr marL="457200" lvl="0" indent="0" algn="just" rtl="0">
              <a:lnSpc>
                <a:spcPct val="115000"/>
              </a:lnSpc>
              <a:spcBef>
                <a:spcPts val="1200"/>
              </a:spcBef>
              <a:spcAft>
                <a:spcPts val="0"/>
              </a:spcAft>
              <a:buNone/>
            </a:pPr>
            <a:r>
              <a:rPr lang="en-GB" sz="1100" dirty="0">
                <a:solidFill>
                  <a:srgbClr val="000000"/>
                </a:solidFill>
                <a:latin typeface="Arial" panose="020B0604020202020204" pitchFamily="34" charset="0"/>
                <a:ea typeface="Times New Roman"/>
                <a:cs typeface="Arial" panose="020B0604020202020204" pitchFamily="34" charset="0"/>
                <a:sym typeface="Times New Roman"/>
              </a:rPr>
              <a:t>●   	The company has several leaders ad layers of management, where managers have a narrow span of control and a long chain of commands</a:t>
            </a:r>
            <a:endParaRPr sz="1100" dirty="0">
              <a:solidFill>
                <a:srgbClr val="000000"/>
              </a:solidFill>
              <a:latin typeface="Arial" panose="020B0604020202020204" pitchFamily="34" charset="0"/>
              <a:ea typeface="Times New Roman"/>
              <a:cs typeface="Arial" panose="020B0604020202020204" pitchFamily="34" charset="0"/>
              <a:sym typeface="Times New Roman"/>
            </a:endParaRPr>
          </a:p>
          <a:p>
            <a:pPr marL="0" lvl="0" indent="0" algn="just" rtl="0">
              <a:lnSpc>
                <a:spcPct val="115000"/>
              </a:lnSpc>
              <a:spcBef>
                <a:spcPts val="1200"/>
              </a:spcBef>
              <a:spcAft>
                <a:spcPts val="0"/>
              </a:spcAft>
              <a:buNone/>
            </a:pPr>
            <a:r>
              <a:rPr lang="en-GB" sz="1100" dirty="0">
                <a:solidFill>
                  <a:srgbClr val="000000"/>
                </a:solidFill>
                <a:latin typeface="Arial" panose="020B0604020202020204" pitchFamily="34" charset="0"/>
                <a:ea typeface="Times New Roman"/>
                <a:cs typeface="Arial" panose="020B0604020202020204" pitchFamily="34" charset="0"/>
                <a:sym typeface="Times New Roman"/>
              </a:rPr>
              <a:t>Legal status</a:t>
            </a:r>
            <a:endParaRPr sz="1100" dirty="0">
              <a:solidFill>
                <a:srgbClr val="000000"/>
              </a:solidFill>
              <a:latin typeface="Arial" panose="020B0604020202020204" pitchFamily="34" charset="0"/>
              <a:ea typeface="Times New Roman"/>
              <a:cs typeface="Arial" panose="020B0604020202020204" pitchFamily="34" charset="0"/>
              <a:sym typeface="Times New Roman"/>
            </a:endParaRPr>
          </a:p>
          <a:p>
            <a:pPr marL="457200" lvl="0" indent="0" algn="just" rtl="0">
              <a:lnSpc>
                <a:spcPct val="115000"/>
              </a:lnSpc>
              <a:spcBef>
                <a:spcPts val="1200"/>
              </a:spcBef>
              <a:spcAft>
                <a:spcPts val="0"/>
              </a:spcAft>
              <a:buNone/>
            </a:pPr>
            <a:r>
              <a:rPr lang="en-GB" sz="1100" dirty="0">
                <a:solidFill>
                  <a:srgbClr val="000000"/>
                </a:solidFill>
                <a:latin typeface="Arial" panose="020B0604020202020204" pitchFamily="34" charset="0"/>
                <a:ea typeface="Times New Roman"/>
                <a:cs typeface="Arial" panose="020B0604020202020204" pitchFamily="34" charset="0"/>
                <a:sym typeface="Times New Roman"/>
              </a:rPr>
              <a:t>●   	Tesco PLC is a </a:t>
            </a:r>
            <a:r>
              <a:rPr lang="en-GB" sz="1100" b="1" dirty="0">
                <a:solidFill>
                  <a:srgbClr val="000000"/>
                </a:solidFill>
                <a:latin typeface="Arial" panose="020B0604020202020204" pitchFamily="34" charset="0"/>
                <a:ea typeface="Times New Roman"/>
                <a:cs typeface="Arial" panose="020B0604020202020204" pitchFamily="34" charset="0"/>
                <a:sym typeface="Times New Roman"/>
              </a:rPr>
              <a:t>public limited company</a:t>
            </a:r>
            <a:r>
              <a:rPr lang="en-GB" sz="1100" dirty="0">
                <a:solidFill>
                  <a:srgbClr val="000000"/>
                </a:solidFill>
                <a:latin typeface="Arial" panose="020B0604020202020204" pitchFamily="34" charset="0"/>
                <a:ea typeface="Times New Roman"/>
                <a:cs typeface="Arial" panose="020B0604020202020204" pitchFamily="34" charset="0"/>
                <a:sym typeface="Times New Roman"/>
              </a:rPr>
              <a:t>, in which the company can promote its sales of shares. </a:t>
            </a:r>
            <a:endParaRPr sz="1100" dirty="0">
              <a:solidFill>
                <a:srgbClr val="000000"/>
              </a:solidFill>
              <a:latin typeface="Arial" panose="020B0604020202020204" pitchFamily="34" charset="0"/>
              <a:ea typeface="Times New Roman"/>
              <a:cs typeface="Arial" panose="020B0604020202020204" pitchFamily="34" charset="0"/>
              <a:sym typeface="Times New Roman"/>
            </a:endParaRPr>
          </a:p>
          <a:p>
            <a:pPr marL="0" lvl="0" indent="0" algn="just" rtl="0">
              <a:lnSpc>
                <a:spcPct val="150000"/>
              </a:lnSpc>
              <a:spcBef>
                <a:spcPts val="1200"/>
              </a:spcBef>
              <a:spcAft>
                <a:spcPts val="0"/>
              </a:spcAft>
              <a:buNone/>
            </a:pPr>
            <a:endParaRPr sz="1000" dirty="0">
              <a:solidFill>
                <a:srgbClr val="000000"/>
              </a:solidFill>
              <a:latin typeface="Times New Roman"/>
              <a:ea typeface="Times New Roman"/>
              <a:cs typeface="Times New Roman"/>
              <a:sym typeface="Times New Roman"/>
            </a:endParaRPr>
          </a:p>
        </p:txBody>
      </p:sp>
      <p:pic>
        <p:nvPicPr>
          <p:cNvPr id="285" name="Google Shape;285;p14"/>
          <p:cNvPicPr preferRelativeResize="0"/>
          <p:nvPr/>
        </p:nvPicPr>
        <p:blipFill>
          <a:blip r:embed="rId3">
            <a:alphaModFix/>
          </a:blip>
          <a:stretch>
            <a:fillRect/>
          </a:stretch>
        </p:blipFill>
        <p:spPr>
          <a:xfrm>
            <a:off x="5927501" y="1870625"/>
            <a:ext cx="3178949" cy="9993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Shape 289"/>
        <p:cNvGrpSpPr/>
        <p:nvPr/>
      </p:nvGrpSpPr>
      <p:grpSpPr>
        <a:xfrm>
          <a:off x="0" y="0"/>
          <a:ext cx="0" cy="0"/>
          <a:chOff x="0" y="0"/>
          <a:chExt cx="0" cy="0"/>
        </a:xfrm>
      </p:grpSpPr>
      <p:sp>
        <p:nvSpPr>
          <p:cNvPr id="290" name="Google Shape;290;p15"/>
          <p:cNvSpPr txBox="1">
            <a:spLocks noGrp="1"/>
          </p:cNvSpPr>
          <p:nvPr>
            <p:ph type="title"/>
          </p:nvPr>
        </p:nvSpPr>
        <p:spPr>
          <a:xfrm>
            <a:off x="921774" y="-103239"/>
            <a:ext cx="7376667" cy="1106129"/>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US" sz="1800" dirty="0">
                <a:solidFill>
                  <a:srgbClr val="000000"/>
                </a:solidFill>
                <a:latin typeface="Times New Roman"/>
                <a:ea typeface="Times New Roman"/>
                <a:cs typeface="Times New Roman"/>
                <a:sym typeface="Times New Roman"/>
              </a:rPr>
              <a:t>“Appropriate knowledge, skills and </a:t>
            </a:r>
            <a:r>
              <a:rPr lang="en-US" sz="1800" dirty="0" err="1">
                <a:solidFill>
                  <a:srgbClr val="000000"/>
                </a:solidFill>
                <a:latin typeface="Times New Roman"/>
                <a:ea typeface="Times New Roman"/>
                <a:cs typeface="Times New Roman"/>
                <a:sym typeface="Times New Roman"/>
              </a:rPr>
              <a:t>behaviours</a:t>
            </a:r>
            <a:r>
              <a:rPr lang="en-US" sz="1800" dirty="0">
                <a:solidFill>
                  <a:srgbClr val="000000"/>
                </a:solidFill>
                <a:latin typeface="Times New Roman"/>
                <a:ea typeface="Times New Roman"/>
                <a:cs typeface="Times New Roman"/>
                <a:sym typeface="Times New Roman"/>
              </a:rPr>
              <a:t> (KSB) that are required by HR professionals across the departments.” </a:t>
            </a:r>
            <a:endParaRPr lang="en-US" sz="1800" dirty="0">
              <a:latin typeface="Times New Roman"/>
              <a:ea typeface="Times New Roman"/>
              <a:cs typeface="Times New Roman"/>
              <a:sym typeface="Times New Roman"/>
            </a:endParaRPr>
          </a:p>
        </p:txBody>
      </p:sp>
      <p:sp>
        <p:nvSpPr>
          <p:cNvPr id="291" name="Google Shape;291;p15"/>
          <p:cNvSpPr txBox="1">
            <a:spLocks noGrp="1"/>
          </p:cNvSpPr>
          <p:nvPr>
            <p:ph type="body" idx="1"/>
          </p:nvPr>
        </p:nvSpPr>
        <p:spPr>
          <a:xfrm>
            <a:off x="221227" y="759543"/>
            <a:ext cx="5029200" cy="4822722"/>
          </a:xfrm>
          <a:prstGeom prst="rect">
            <a:avLst/>
          </a:prstGeom>
        </p:spPr>
        <p:txBody>
          <a:bodyPr spcFirstLastPara="1" wrap="square" lIns="91425" tIns="91425" rIns="91425" bIns="91425" anchor="t" anchorCtr="0">
            <a:noAutofit/>
          </a:bodyPr>
          <a:lstStyle/>
          <a:p>
            <a:pPr marL="171450" indent="-171450" algn="just">
              <a:lnSpc>
                <a:spcPct val="150000"/>
              </a:lnSpc>
              <a:spcBef>
                <a:spcPts val="1200"/>
              </a:spcBef>
            </a:pPr>
            <a:r>
              <a:rPr lang="en-GB" sz="1100" dirty="0">
                <a:solidFill>
                  <a:schemeClr val="bg2"/>
                </a:solidFill>
                <a:latin typeface="Arial" panose="020B0604020202020204" pitchFamily="34" charset="0"/>
                <a:ea typeface="Times New Roman"/>
                <a:cs typeface="Arial" panose="020B0604020202020204" pitchFamily="34" charset="0"/>
                <a:sym typeface="Times New Roman"/>
              </a:rPr>
              <a:t>Processing </a:t>
            </a:r>
            <a:r>
              <a:rPr lang="en-GB" sz="1100" b="1" dirty="0">
                <a:solidFill>
                  <a:schemeClr val="bg2"/>
                </a:solidFill>
                <a:latin typeface="Arial" panose="020B0604020202020204" pitchFamily="34" charset="0"/>
                <a:ea typeface="Times New Roman"/>
                <a:cs typeface="Arial" panose="020B0604020202020204" pitchFamily="34" charset="0"/>
                <a:sym typeface="Times New Roman"/>
              </a:rPr>
              <a:t>employees’ handbooks</a:t>
            </a:r>
            <a:r>
              <a:rPr lang="en-GB" sz="1100" dirty="0">
                <a:solidFill>
                  <a:schemeClr val="bg2"/>
                </a:solidFill>
                <a:latin typeface="Arial" panose="020B0604020202020204" pitchFamily="34" charset="0"/>
                <a:ea typeface="Times New Roman"/>
                <a:cs typeface="Arial" panose="020B0604020202020204" pitchFamily="34" charset="0"/>
                <a:sym typeface="Times New Roman"/>
              </a:rPr>
              <a:t> is one of the knowledge areas that the HR professionals of Tesco require </a:t>
            </a:r>
            <a:r>
              <a:rPr lang="en-GB" sz="1100" b="1" i="1" dirty="0">
                <a:solidFill>
                  <a:schemeClr val="bg2"/>
                </a:solidFill>
                <a:latin typeface="Arial" panose="020B0604020202020204" pitchFamily="34" charset="0"/>
                <a:ea typeface="Times New Roman"/>
                <a:cs typeface="Arial" panose="020B0604020202020204" pitchFamily="34" charset="0"/>
                <a:sym typeface="Times New Roman"/>
              </a:rPr>
              <a:t>[Refer to the source provided, Appendix A]</a:t>
            </a:r>
            <a:endParaRPr sz="1100" b="1" i="1" dirty="0">
              <a:solidFill>
                <a:schemeClr val="bg2"/>
              </a:solidFill>
              <a:latin typeface="Arial" panose="020B0604020202020204" pitchFamily="34" charset="0"/>
              <a:ea typeface="Times New Roman"/>
              <a:cs typeface="Arial" panose="020B0604020202020204" pitchFamily="34" charset="0"/>
              <a:sym typeface="Times New Roman"/>
            </a:endParaRPr>
          </a:p>
          <a:p>
            <a:pPr marL="171450" indent="-171450" algn="just">
              <a:lnSpc>
                <a:spcPct val="150000"/>
              </a:lnSpc>
              <a:spcBef>
                <a:spcPts val="1200"/>
              </a:spcBef>
            </a:pPr>
            <a:r>
              <a:rPr lang="en-GB" sz="1100" dirty="0">
                <a:solidFill>
                  <a:schemeClr val="bg2"/>
                </a:solidFill>
                <a:latin typeface="Arial" panose="020B0604020202020204" pitchFamily="34" charset="0"/>
                <a:ea typeface="Times New Roman"/>
                <a:cs typeface="Arial" panose="020B0604020202020204" pitchFamily="34" charset="0"/>
                <a:sym typeface="Times New Roman"/>
              </a:rPr>
              <a:t>Employees are required to have a module and guidebooks in which the job responsibilities and skills required to design an assignment are detailed</a:t>
            </a:r>
            <a:endParaRPr sz="1100" dirty="0">
              <a:solidFill>
                <a:schemeClr val="bg2"/>
              </a:solidFill>
              <a:latin typeface="Arial" panose="020B0604020202020204" pitchFamily="34" charset="0"/>
              <a:ea typeface="Times New Roman"/>
              <a:cs typeface="Arial" panose="020B0604020202020204" pitchFamily="34" charset="0"/>
              <a:sym typeface="Times New Roman"/>
            </a:endParaRPr>
          </a:p>
          <a:p>
            <a:pPr marL="171450" indent="-171450" algn="just">
              <a:lnSpc>
                <a:spcPct val="150000"/>
              </a:lnSpc>
              <a:spcBef>
                <a:spcPts val="1200"/>
              </a:spcBef>
            </a:pPr>
            <a:r>
              <a:rPr lang="en-GB" sz="1100" dirty="0">
                <a:solidFill>
                  <a:schemeClr val="bg2"/>
                </a:solidFill>
                <a:latin typeface="Arial" panose="020B0604020202020204" pitchFamily="34" charset="0"/>
                <a:ea typeface="Times New Roman"/>
                <a:cs typeface="Arial" panose="020B0604020202020204" pitchFamily="34" charset="0"/>
                <a:sym typeface="Times New Roman"/>
              </a:rPr>
              <a:t>The work schedules at Tesco are relatively strict, where employees skip attending the training and developmental sessions (Jones and Comfort, 2022)</a:t>
            </a:r>
          </a:p>
          <a:p>
            <a:pPr marL="171450" indent="-171450" algn="just">
              <a:lnSpc>
                <a:spcPct val="150000"/>
              </a:lnSpc>
              <a:spcBef>
                <a:spcPts val="1200"/>
              </a:spcBef>
            </a:pPr>
            <a:r>
              <a:rPr lang="en-GB" sz="1100" dirty="0">
                <a:solidFill>
                  <a:schemeClr val="bg2"/>
                </a:solidFill>
                <a:latin typeface="Arial" panose="020B0604020202020204" pitchFamily="34" charset="0"/>
                <a:ea typeface="Times New Roman"/>
                <a:cs typeface="Arial" panose="020B0604020202020204" pitchFamily="34" charset="0"/>
                <a:sym typeface="Times New Roman"/>
              </a:rPr>
              <a:t>The handbook can summarise the training methods, which can polish employees’ expertise</a:t>
            </a:r>
          </a:p>
          <a:p>
            <a:pPr marL="171450" indent="-171450" algn="just">
              <a:lnSpc>
                <a:spcPct val="150000"/>
              </a:lnSpc>
            </a:pPr>
            <a:r>
              <a:rPr lang="en-GB" sz="1100" b="1" u="none" strike="noStrike"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Workplace diversity</a:t>
            </a:r>
            <a:r>
              <a:rPr lang="en-GB" sz="1100" u="none" strike="noStrike"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 is another knowledge area wherein Tesco’s HR management plays a considerate role</a:t>
            </a:r>
            <a:endParaRPr lang="en-IN" sz="1100" u="none" strike="noStrike" dirty="0">
              <a:solidFill>
                <a:schemeClr val="bg2"/>
              </a:solidFill>
              <a:effectLst/>
              <a:latin typeface="Arial" panose="020B0604020202020204" pitchFamily="34" charset="0"/>
              <a:ea typeface="Arial" panose="020B0604020202020204" pitchFamily="34" charset="0"/>
              <a:cs typeface="Arial" panose="020B0604020202020204" pitchFamily="34" charset="0"/>
            </a:endParaRPr>
          </a:p>
          <a:p>
            <a:pPr marL="171450" indent="-171450" algn="just">
              <a:lnSpc>
                <a:spcPct val="150000"/>
              </a:lnSpc>
            </a:pPr>
            <a:r>
              <a:rPr lang="en-GB" sz="1100" u="none" strike="noStrike"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Tesco believes in workplace diversity, hence and as such its cultural aspects need to be accurate to guide employees of different demographics </a:t>
            </a:r>
            <a:endParaRPr lang="en-IN" sz="1100" u="none" strike="noStrike" dirty="0">
              <a:solidFill>
                <a:schemeClr val="bg2"/>
              </a:solidFill>
              <a:effectLst/>
              <a:latin typeface="Arial" panose="020B0604020202020204" pitchFamily="34" charset="0"/>
              <a:ea typeface="Arial" panose="020B0604020202020204" pitchFamily="34" charset="0"/>
              <a:cs typeface="Arial" panose="020B0604020202020204" pitchFamily="34" charset="0"/>
            </a:endParaRPr>
          </a:p>
          <a:p>
            <a:pPr marL="628650" indent="-171450" algn="just">
              <a:spcBef>
                <a:spcPts val="1200"/>
              </a:spcBef>
            </a:pPr>
            <a:endParaRPr lang="en-IN" sz="1000" dirty="0">
              <a:solidFill>
                <a:schemeClr val="bg2"/>
              </a:solidFill>
              <a:latin typeface="Times New Roman"/>
              <a:ea typeface="Times New Roman"/>
              <a:cs typeface="Times New Roman"/>
              <a:sym typeface="Times New Roman"/>
            </a:endParaRPr>
          </a:p>
          <a:p>
            <a:pPr marL="628650" indent="-171450" algn="just">
              <a:spcBef>
                <a:spcPts val="1200"/>
              </a:spcBef>
            </a:pPr>
            <a:endParaRPr sz="1000" dirty="0">
              <a:solidFill>
                <a:schemeClr val="bg2"/>
              </a:solidFill>
              <a:latin typeface="Times New Roman"/>
              <a:ea typeface="Times New Roman"/>
              <a:cs typeface="Times New Roman"/>
              <a:sym typeface="Times New Roman"/>
            </a:endParaRPr>
          </a:p>
        </p:txBody>
      </p:sp>
      <p:pic>
        <p:nvPicPr>
          <p:cNvPr id="292" name="Google Shape;292;p15"/>
          <p:cNvPicPr preferRelativeResize="0"/>
          <p:nvPr/>
        </p:nvPicPr>
        <p:blipFill>
          <a:blip r:embed="rId3">
            <a:alphaModFix/>
          </a:blip>
          <a:stretch>
            <a:fillRect/>
          </a:stretch>
        </p:blipFill>
        <p:spPr>
          <a:xfrm>
            <a:off x="5250428" y="1226763"/>
            <a:ext cx="3794466" cy="2401339"/>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Shape 296"/>
        <p:cNvGrpSpPr/>
        <p:nvPr/>
      </p:nvGrpSpPr>
      <p:grpSpPr>
        <a:xfrm>
          <a:off x="0" y="0"/>
          <a:ext cx="0" cy="0"/>
          <a:chOff x="0" y="0"/>
          <a:chExt cx="0" cy="0"/>
        </a:xfrm>
      </p:grpSpPr>
      <p:sp>
        <p:nvSpPr>
          <p:cNvPr id="297" name="Google Shape;297;p16"/>
          <p:cNvSpPr txBox="1">
            <a:spLocks noGrp="1"/>
          </p:cNvSpPr>
          <p:nvPr>
            <p:ph type="title"/>
          </p:nvPr>
        </p:nvSpPr>
        <p:spPr>
          <a:xfrm>
            <a:off x="960435" y="32316"/>
            <a:ext cx="7030500" cy="9993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GB" sz="1800" dirty="0">
                <a:solidFill>
                  <a:srgbClr val="000000"/>
                </a:solidFill>
                <a:latin typeface="Times New Roman"/>
                <a:ea typeface="Times New Roman"/>
                <a:cs typeface="Times New Roman"/>
                <a:sym typeface="Times New Roman"/>
              </a:rPr>
              <a:t>“Appropriate knowledge, skills and behaviours (KSB) that are required by HR professionals across the departments.” </a:t>
            </a:r>
            <a:endParaRPr sz="1800" dirty="0">
              <a:latin typeface="Times New Roman"/>
              <a:ea typeface="Times New Roman"/>
              <a:cs typeface="Times New Roman"/>
              <a:sym typeface="Times New Roman"/>
            </a:endParaRPr>
          </a:p>
        </p:txBody>
      </p:sp>
      <p:sp>
        <p:nvSpPr>
          <p:cNvPr id="298" name="Google Shape;298;p16"/>
          <p:cNvSpPr txBox="1">
            <a:spLocks noGrp="1"/>
          </p:cNvSpPr>
          <p:nvPr>
            <p:ph type="body" idx="1"/>
          </p:nvPr>
        </p:nvSpPr>
        <p:spPr>
          <a:xfrm>
            <a:off x="88199" y="1106129"/>
            <a:ext cx="5846435" cy="3761707"/>
          </a:xfrm>
          <a:prstGeom prst="rect">
            <a:avLst/>
          </a:prstGeom>
        </p:spPr>
        <p:txBody>
          <a:bodyPr spcFirstLastPara="1" wrap="square" lIns="91425" tIns="91425" rIns="91425" bIns="91425" anchor="t" anchorCtr="0">
            <a:noAutofit/>
          </a:bodyPr>
          <a:lstStyle/>
          <a:p>
            <a:pPr marL="742950" indent="-285750" algn="just">
              <a:lnSpc>
                <a:spcPct val="150000"/>
              </a:lnSpc>
              <a:spcBef>
                <a:spcPts val="1200"/>
              </a:spcBef>
            </a:pPr>
            <a:r>
              <a:rPr lang="en-GB" sz="1100" b="1" dirty="0">
                <a:solidFill>
                  <a:srgbClr val="000000"/>
                </a:solidFill>
                <a:latin typeface="Arial" panose="020B0604020202020204" pitchFamily="34" charset="0"/>
                <a:ea typeface="Times New Roman"/>
                <a:cs typeface="Arial" panose="020B0604020202020204" pitchFamily="34" charset="0"/>
                <a:sym typeface="Times New Roman"/>
              </a:rPr>
              <a:t>Employee motivation</a:t>
            </a:r>
            <a:r>
              <a:rPr lang="en-GB" sz="1100" dirty="0">
                <a:solidFill>
                  <a:srgbClr val="000000"/>
                </a:solidFill>
                <a:latin typeface="Arial" panose="020B0604020202020204" pitchFamily="34" charset="0"/>
                <a:ea typeface="Times New Roman"/>
                <a:cs typeface="Arial" panose="020B0604020202020204" pitchFamily="34" charset="0"/>
                <a:sym typeface="Times New Roman"/>
              </a:rPr>
              <a:t> is one of the primary skills the HR professionals of Tesco can focus on</a:t>
            </a:r>
            <a:endParaRPr sz="1100" dirty="0">
              <a:solidFill>
                <a:srgbClr val="000000"/>
              </a:solidFill>
              <a:latin typeface="Arial" panose="020B0604020202020204" pitchFamily="34" charset="0"/>
              <a:ea typeface="Times New Roman"/>
              <a:cs typeface="Arial" panose="020B0604020202020204" pitchFamily="34" charset="0"/>
              <a:sym typeface="Times New Roman"/>
            </a:endParaRPr>
          </a:p>
          <a:p>
            <a:pPr marL="742950" indent="-285750" algn="just">
              <a:lnSpc>
                <a:spcPct val="150000"/>
              </a:lnSpc>
              <a:spcBef>
                <a:spcPts val="1200"/>
              </a:spcBef>
            </a:pPr>
            <a:r>
              <a:rPr lang="en-GB" sz="1100" dirty="0">
                <a:solidFill>
                  <a:srgbClr val="000000"/>
                </a:solidFill>
                <a:latin typeface="Arial" panose="020B0604020202020204" pitchFamily="34" charset="0"/>
                <a:ea typeface="Times New Roman"/>
                <a:cs typeface="Arial" panose="020B0604020202020204" pitchFamily="34" charset="0"/>
                <a:sym typeface="Times New Roman"/>
              </a:rPr>
              <a:t>The situation arose due to Covid-19 has created immense pressure on UK retailers to change their business models (</a:t>
            </a:r>
            <a:r>
              <a:rPr lang="en-GB" sz="1100" dirty="0" err="1">
                <a:solidFill>
                  <a:srgbClr val="000000"/>
                </a:solidFill>
                <a:latin typeface="Arial" panose="020B0604020202020204" pitchFamily="34" charset="0"/>
                <a:ea typeface="Times New Roman"/>
                <a:cs typeface="Arial" panose="020B0604020202020204" pitchFamily="34" charset="0"/>
                <a:sym typeface="Times New Roman"/>
              </a:rPr>
              <a:t>Basari</a:t>
            </a:r>
            <a:r>
              <a:rPr lang="en-GB" sz="1100" dirty="0">
                <a:solidFill>
                  <a:srgbClr val="000000"/>
                </a:solidFill>
                <a:latin typeface="Arial" panose="020B0604020202020204" pitchFamily="34" charset="0"/>
                <a:ea typeface="Times New Roman"/>
                <a:cs typeface="Arial" panose="020B0604020202020204" pitchFamily="34" charset="0"/>
                <a:sym typeface="Times New Roman"/>
              </a:rPr>
              <a:t> </a:t>
            </a:r>
            <a:r>
              <a:rPr lang="en-GB" sz="1100" i="1" dirty="0">
                <a:solidFill>
                  <a:srgbClr val="000000"/>
                </a:solidFill>
                <a:latin typeface="Arial" panose="020B0604020202020204" pitchFamily="34" charset="0"/>
                <a:ea typeface="Times New Roman"/>
                <a:cs typeface="Arial" panose="020B0604020202020204" pitchFamily="34" charset="0"/>
                <a:sym typeface="Times New Roman"/>
              </a:rPr>
              <a:t>et al. </a:t>
            </a:r>
            <a:r>
              <a:rPr lang="en-GB" sz="1100" dirty="0">
                <a:solidFill>
                  <a:srgbClr val="000000"/>
                </a:solidFill>
                <a:latin typeface="Arial" panose="020B0604020202020204" pitchFamily="34" charset="0"/>
                <a:ea typeface="Times New Roman"/>
                <a:cs typeface="Arial" panose="020B0604020202020204" pitchFamily="34" charset="0"/>
                <a:sym typeface="Times New Roman"/>
              </a:rPr>
              <a:t>2020)</a:t>
            </a:r>
            <a:endParaRPr sz="1100" dirty="0">
              <a:solidFill>
                <a:srgbClr val="000000"/>
              </a:solidFill>
              <a:latin typeface="Arial" panose="020B0604020202020204" pitchFamily="34" charset="0"/>
              <a:ea typeface="Times New Roman"/>
              <a:cs typeface="Arial" panose="020B0604020202020204" pitchFamily="34" charset="0"/>
              <a:sym typeface="Times New Roman"/>
            </a:endParaRPr>
          </a:p>
          <a:p>
            <a:pPr marL="742950" indent="-285750" algn="just">
              <a:lnSpc>
                <a:spcPct val="150000"/>
              </a:lnSpc>
              <a:spcBef>
                <a:spcPts val="1200"/>
              </a:spcBef>
            </a:pPr>
            <a:r>
              <a:rPr lang="en-GB" sz="1100" dirty="0">
                <a:solidFill>
                  <a:srgbClr val="000000"/>
                </a:solidFill>
                <a:latin typeface="Arial" panose="020B0604020202020204" pitchFamily="34" charset="0"/>
                <a:ea typeface="Times New Roman"/>
                <a:cs typeface="Arial" panose="020B0604020202020204" pitchFamily="34" charset="0"/>
                <a:sym typeface="Times New Roman"/>
              </a:rPr>
              <a:t>Employees are facing an extreme level of pressure and changes. Thus, motivation can serve the purpose</a:t>
            </a:r>
            <a:endParaRPr sz="1100" dirty="0">
              <a:solidFill>
                <a:srgbClr val="000000"/>
              </a:solidFill>
              <a:latin typeface="Arial" panose="020B0604020202020204" pitchFamily="34" charset="0"/>
              <a:ea typeface="Times New Roman"/>
              <a:cs typeface="Arial" panose="020B0604020202020204" pitchFamily="34" charset="0"/>
              <a:sym typeface="Times New Roman"/>
            </a:endParaRPr>
          </a:p>
          <a:p>
            <a:pPr marL="742950" indent="-285750" algn="just">
              <a:lnSpc>
                <a:spcPct val="150000"/>
              </a:lnSpc>
              <a:spcBef>
                <a:spcPts val="1200"/>
              </a:spcBef>
            </a:pPr>
            <a:r>
              <a:rPr lang="en-GB" sz="1100" b="1" dirty="0">
                <a:solidFill>
                  <a:srgbClr val="000000"/>
                </a:solidFill>
                <a:latin typeface="Arial" panose="020B0604020202020204" pitchFamily="34" charset="0"/>
                <a:ea typeface="Times New Roman"/>
                <a:cs typeface="Arial" panose="020B0604020202020204" pitchFamily="34" charset="0"/>
                <a:sym typeface="Times New Roman"/>
              </a:rPr>
              <a:t>Employee engagement</a:t>
            </a:r>
            <a:r>
              <a:rPr lang="en-GB" sz="1100" dirty="0">
                <a:solidFill>
                  <a:srgbClr val="000000"/>
                </a:solidFill>
                <a:latin typeface="Arial" panose="020B0604020202020204" pitchFamily="34" charset="0"/>
                <a:ea typeface="Times New Roman"/>
                <a:cs typeface="Arial" panose="020B0604020202020204" pitchFamily="34" charset="0"/>
                <a:sym typeface="Times New Roman"/>
              </a:rPr>
              <a:t> is another skill that can help Tesco to increase its employee retention rate. </a:t>
            </a:r>
          </a:p>
          <a:p>
            <a:pPr marL="742950" indent="-285750" algn="just">
              <a:lnSpc>
                <a:spcPct val="150000"/>
              </a:lnSpc>
              <a:spcBef>
                <a:spcPts val="1200"/>
              </a:spcBef>
            </a:pPr>
            <a:r>
              <a:rPr lang="en-US" sz="1100" dirty="0">
                <a:solidFill>
                  <a:srgbClr val="000000"/>
                </a:solidFill>
                <a:latin typeface="Arial" panose="020B0604020202020204" pitchFamily="34" charset="0"/>
                <a:ea typeface="Times New Roman"/>
                <a:cs typeface="Arial" panose="020B0604020202020204" pitchFamily="34" charset="0"/>
                <a:sym typeface="Times New Roman"/>
              </a:rPr>
              <a:t>Employees can be encouraged to participate in the decision-making process and maintain a steady engagement with the company</a:t>
            </a:r>
          </a:p>
          <a:p>
            <a:pPr marL="742950" indent="-285750" algn="just">
              <a:lnSpc>
                <a:spcPct val="150000"/>
              </a:lnSpc>
              <a:spcBef>
                <a:spcPts val="1200"/>
              </a:spcBef>
            </a:pPr>
            <a:r>
              <a:rPr lang="en-US" sz="1100" dirty="0">
                <a:solidFill>
                  <a:srgbClr val="000000"/>
                </a:solidFill>
                <a:latin typeface="Arial" panose="020B0604020202020204" pitchFamily="34" charset="0"/>
                <a:ea typeface="Times New Roman"/>
                <a:cs typeface="Arial" panose="020B0604020202020204" pitchFamily="34" charset="0"/>
                <a:sym typeface="Times New Roman"/>
              </a:rPr>
              <a:t>Negotiation with staff is another skill that can help Tesco to communicate the change methods to employees and the reasons behind it. </a:t>
            </a:r>
          </a:p>
          <a:p>
            <a:pPr marL="742950" indent="-285750" algn="just">
              <a:lnSpc>
                <a:spcPct val="150000"/>
              </a:lnSpc>
              <a:spcBef>
                <a:spcPts val="1200"/>
              </a:spcBef>
            </a:pPr>
            <a:endParaRPr lang="en-IN" sz="1000" dirty="0">
              <a:solidFill>
                <a:srgbClr val="000000"/>
              </a:solidFill>
              <a:latin typeface="Times New Roman"/>
              <a:ea typeface="Times New Roman"/>
              <a:cs typeface="Times New Roman"/>
              <a:sym typeface="Times New Roman"/>
            </a:endParaRPr>
          </a:p>
          <a:p>
            <a:pPr marL="742950" indent="-285750" algn="just">
              <a:lnSpc>
                <a:spcPct val="150000"/>
              </a:lnSpc>
              <a:spcBef>
                <a:spcPts val="1200"/>
              </a:spcBef>
            </a:pPr>
            <a:endParaRPr sz="1000" dirty="0"/>
          </a:p>
        </p:txBody>
      </p:sp>
      <p:pic>
        <p:nvPicPr>
          <p:cNvPr id="299" name="Google Shape;299;p16"/>
          <p:cNvPicPr preferRelativeResize="0"/>
          <p:nvPr/>
        </p:nvPicPr>
        <p:blipFill>
          <a:blip r:embed="rId3">
            <a:alphaModFix/>
          </a:blip>
          <a:stretch>
            <a:fillRect/>
          </a:stretch>
        </p:blipFill>
        <p:spPr>
          <a:xfrm>
            <a:off x="5934635" y="1750275"/>
            <a:ext cx="3007315" cy="2696219"/>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Shape 303"/>
        <p:cNvGrpSpPr/>
        <p:nvPr/>
      </p:nvGrpSpPr>
      <p:grpSpPr>
        <a:xfrm>
          <a:off x="0" y="0"/>
          <a:ext cx="0" cy="0"/>
          <a:chOff x="0" y="0"/>
          <a:chExt cx="0" cy="0"/>
        </a:xfrm>
      </p:grpSpPr>
      <p:sp>
        <p:nvSpPr>
          <p:cNvPr id="304" name="Google Shape;304;p17"/>
          <p:cNvSpPr txBox="1">
            <a:spLocks noGrp="1"/>
          </p:cNvSpPr>
          <p:nvPr>
            <p:ph type="title"/>
          </p:nvPr>
        </p:nvSpPr>
        <p:spPr>
          <a:xfrm>
            <a:off x="1238700" y="-132864"/>
            <a:ext cx="7600800" cy="9993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GB" sz="1800" dirty="0">
                <a:solidFill>
                  <a:srgbClr val="000000"/>
                </a:solidFill>
                <a:latin typeface="Times New Roman"/>
                <a:ea typeface="Times New Roman"/>
                <a:cs typeface="Times New Roman"/>
                <a:sym typeface="Times New Roman"/>
              </a:rPr>
              <a:t>“Appropriate knowledge, skills and behaviours (KSB) that are required by HR professionals across the departments.” </a:t>
            </a:r>
            <a:endParaRPr sz="1800" dirty="0">
              <a:latin typeface="Times New Roman"/>
              <a:ea typeface="Times New Roman"/>
              <a:cs typeface="Times New Roman"/>
              <a:sym typeface="Times New Roman"/>
            </a:endParaRPr>
          </a:p>
        </p:txBody>
      </p:sp>
      <p:sp>
        <p:nvSpPr>
          <p:cNvPr id="305" name="Google Shape;305;p17"/>
          <p:cNvSpPr txBox="1">
            <a:spLocks noGrp="1"/>
          </p:cNvSpPr>
          <p:nvPr>
            <p:ph type="body" idx="1"/>
          </p:nvPr>
        </p:nvSpPr>
        <p:spPr>
          <a:xfrm>
            <a:off x="0" y="1055077"/>
            <a:ext cx="4797053" cy="3862711"/>
          </a:xfrm>
          <a:prstGeom prst="rect">
            <a:avLst/>
          </a:prstGeom>
        </p:spPr>
        <p:txBody>
          <a:bodyPr spcFirstLastPara="1" wrap="square" lIns="91425" tIns="91425" rIns="91425" bIns="91425" anchor="t" anchorCtr="0">
            <a:normAutofit fontScale="40000" lnSpcReduction="20000"/>
          </a:bodyPr>
          <a:lstStyle/>
          <a:p>
            <a:pPr marL="628650" indent="-171450" algn="just">
              <a:lnSpc>
                <a:spcPct val="150000"/>
              </a:lnSpc>
              <a:spcBef>
                <a:spcPts val="1200"/>
              </a:spcBef>
            </a:pPr>
            <a:r>
              <a:rPr lang="en-GB" sz="2800" b="1" dirty="0">
                <a:solidFill>
                  <a:srgbClr val="000000"/>
                </a:solidFill>
                <a:latin typeface="Arial" panose="020B0604020202020204" pitchFamily="34" charset="0"/>
                <a:ea typeface="Times New Roman"/>
                <a:cs typeface="Arial" panose="020B0604020202020204" pitchFamily="34" charset="0"/>
                <a:sym typeface="Times New Roman"/>
              </a:rPr>
              <a:t>Administration payroll </a:t>
            </a:r>
            <a:r>
              <a:rPr lang="en-GB" sz="2800" dirty="0">
                <a:solidFill>
                  <a:srgbClr val="000000"/>
                </a:solidFill>
                <a:latin typeface="Arial" panose="020B0604020202020204" pitchFamily="34" charset="0"/>
                <a:ea typeface="Times New Roman"/>
                <a:cs typeface="Arial" panose="020B0604020202020204" pitchFamily="34" charset="0"/>
                <a:sym typeface="Times New Roman"/>
              </a:rPr>
              <a:t>is one of the expertise HR professionals at Tesco would require.</a:t>
            </a:r>
            <a:endParaRPr sz="2800" dirty="0">
              <a:solidFill>
                <a:srgbClr val="000000"/>
              </a:solidFill>
              <a:latin typeface="Arial" panose="020B0604020202020204" pitchFamily="34" charset="0"/>
              <a:ea typeface="Times New Roman"/>
              <a:cs typeface="Arial" panose="020B0604020202020204" pitchFamily="34" charset="0"/>
              <a:sym typeface="Times New Roman"/>
            </a:endParaRPr>
          </a:p>
          <a:p>
            <a:pPr marL="628650" indent="-171450" algn="just">
              <a:lnSpc>
                <a:spcPct val="150000"/>
              </a:lnSpc>
              <a:spcBef>
                <a:spcPts val="1200"/>
              </a:spcBef>
            </a:pPr>
            <a:r>
              <a:rPr lang="en-GB" sz="2800" dirty="0">
                <a:solidFill>
                  <a:srgbClr val="000000"/>
                </a:solidFill>
                <a:latin typeface="Arial" panose="020B0604020202020204" pitchFamily="34" charset="0"/>
                <a:ea typeface="Times New Roman"/>
                <a:cs typeface="Arial" panose="020B0604020202020204" pitchFamily="34" charset="0"/>
                <a:sym typeface="Times New Roman"/>
              </a:rPr>
              <a:t>An HR professional needs to have an idea about the administrative activities and methods to be applied to maintain a proper operational line </a:t>
            </a:r>
            <a:r>
              <a:rPr lang="en-GB" sz="2800" b="1" i="1" dirty="0">
                <a:solidFill>
                  <a:srgbClr val="000000"/>
                </a:solidFill>
                <a:latin typeface="Arial" panose="020B0604020202020204" pitchFamily="34" charset="0"/>
                <a:ea typeface="Times New Roman"/>
                <a:cs typeface="Arial" panose="020B0604020202020204" pitchFamily="34" charset="0"/>
                <a:sym typeface="Times New Roman"/>
              </a:rPr>
              <a:t>[Refer to the source provided, Appendix A]</a:t>
            </a:r>
            <a:endParaRPr sz="2800" b="1" i="1" dirty="0">
              <a:solidFill>
                <a:srgbClr val="000000"/>
              </a:solidFill>
              <a:latin typeface="Arial" panose="020B0604020202020204" pitchFamily="34" charset="0"/>
              <a:ea typeface="Times New Roman"/>
              <a:cs typeface="Arial" panose="020B0604020202020204" pitchFamily="34" charset="0"/>
              <a:sym typeface="Times New Roman"/>
            </a:endParaRPr>
          </a:p>
          <a:p>
            <a:pPr marL="628650" indent="-171450" algn="just">
              <a:lnSpc>
                <a:spcPct val="150000"/>
              </a:lnSpc>
              <a:spcBef>
                <a:spcPts val="1200"/>
              </a:spcBef>
            </a:pPr>
            <a:r>
              <a:rPr lang="en-GB" sz="2800" b="1" dirty="0">
                <a:solidFill>
                  <a:srgbClr val="000000"/>
                </a:solidFill>
                <a:latin typeface="Arial" panose="020B0604020202020204" pitchFamily="34" charset="0"/>
                <a:ea typeface="Times New Roman"/>
                <a:cs typeface="Arial" panose="020B0604020202020204" pitchFamily="34" charset="0"/>
                <a:sym typeface="Times New Roman"/>
              </a:rPr>
              <a:t>Teamwork and collaboration</a:t>
            </a:r>
            <a:r>
              <a:rPr lang="en-GB" sz="2800" dirty="0">
                <a:solidFill>
                  <a:srgbClr val="000000"/>
                </a:solidFill>
                <a:latin typeface="Arial" panose="020B0604020202020204" pitchFamily="34" charset="0"/>
                <a:ea typeface="Times New Roman"/>
                <a:cs typeface="Arial" panose="020B0604020202020204" pitchFamily="34" charset="0"/>
                <a:sym typeface="Times New Roman"/>
              </a:rPr>
              <a:t> are other skillset that can help the HR professional of Tesco to improve its internal lines</a:t>
            </a:r>
          </a:p>
          <a:p>
            <a:pPr marL="628650" indent="-171450" algn="just">
              <a:lnSpc>
                <a:spcPct val="150000"/>
              </a:lnSpc>
              <a:spcBef>
                <a:spcPts val="1200"/>
              </a:spcBef>
            </a:pPr>
            <a:r>
              <a:rPr lang="en-US" sz="2800" dirty="0">
                <a:solidFill>
                  <a:srgbClr val="000000"/>
                </a:solidFill>
                <a:latin typeface="Arial" panose="020B0604020202020204" pitchFamily="34" charset="0"/>
                <a:ea typeface="Times New Roman"/>
                <a:cs typeface="Arial" panose="020B0604020202020204" pitchFamily="34" charset="0"/>
                <a:sym typeface="Times New Roman"/>
              </a:rPr>
              <a:t>Employees shall be encouraged to maintain a team spirit and work jointly with the team members </a:t>
            </a:r>
          </a:p>
          <a:p>
            <a:pPr marL="628650" indent="-171450" algn="just">
              <a:lnSpc>
                <a:spcPct val="150000"/>
              </a:lnSpc>
              <a:spcBef>
                <a:spcPts val="1200"/>
              </a:spcBef>
            </a:pPr>
            <a:r>
              <a:rPr lang="en-US" sz="2800" dirty="0">
                <a:solidFill>
                  <a:srgbClr val="000000"/>
                </a:solidFill>
                <a:latin typeface="Arial" panose="020B0604020202020204" pitchFamily="34" charset="0"/>
                <a:ea typeface="Times New Roman"/>
                <a:cs typeface="Arial" panose="020B0604020202020204" pitchFamily="34" charset="0"/>
                <a:sym typeface="Times New Roman"/>
              </a:rPr>
              <a:t>Comprehending and supporting team members to conduct work efficiently can help a team to enhance its performance criteria</a:t>
            </a:r>
          </a:p>
          <a:p>
            <a:pPr marL="628650" indent="-171450" algn="just">
              <a:lnSpc>
                <a:spcPct val="150000"/>
              </a:lnSpc>
              <a:spcBef>
                <a:spcPts val="1200"/>
              </a:spcBef>
            </a:pPr>
            <a:endParaRPr lang="en-IN" sz="1200" dirty="0">
              <a:solidFill>
                <a:srgbClr val="000000"/>
              </a:solidFill>
              <a:latin typeface="Times New Roman"/>
              <a:ea typeface="Times New Roman"/>
              <a:cs typeface="Times New Roman"/>
              <a:sym typeface="Times New Roman"/>
            </a:endParaRPr>
          </a:p>
          <a:p>
            <a:pPr marL="742950" indent="-285750" algn="just">
              <a:lnSpc>
                <a:spcPct val="150000"/>
              </a:lnSpc>
              <a:spcBef>
                <a:spcPts val="1200"/>
              </a:spcBef>
            </a:pPr>
            <a:endParaRPr dirty="0"/>
          </a:p>
        </p:txBody>
      </p:sp>
      <p:pic>
        <p:nvPicPr>
          <p:cNvPr id="306" name="Google Shape;306;p17"/>
          <p:cNvPicPr preferRelativeResize="0"/>
          <p:nvPr/>
        </p:nvPicPr>
        <p:blipFill>
          <a:blip r:embed="rId3">
            <a:alphaModFix/>
          </a:blip>
          <a:stretch>
            <a:fillRect/>
          </a:stretch>
        </p:blipFill>
        <p:spPr>
          <a:xfrm>
            <a:off x="5039100" y="1500182"/>
            <a:ext cx="4104900" cy="2479897"/>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Shape 310"/>
        <p:cNvGrpSpPr/>
        <p:nvPr/>
      </p:nvGrpSpPr>
      <p:grpSpPr>
        <a:xfrm>
          <a:off x="0" y="0"/>
          <a:ext cx="0" cy="0"/>
          <a:chOff x="0" y="0"/>
          <a:chExt cx="0" cy="0"/>
        </a:xfrm>
      </p:grpSpPr>
      <p:sp>
        <p:nvSpPr>
          <p:cNvPr id="311" name="Google Shape;311;p18"/>
          <p:cNvSpPr txBox="1">
            <a:spLocks noGrp="1"/>
          </p:cNvSpPr>
          <p:nvPr>
            <p:ph type="title"/>
          </p:nvPr>
        </p:nvSpPr>
        <p:spPr>
          <a:xfrm>
            <a:off x="1126246" y="410135"/>
            <a:ext cx="7030500" cy="9993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GB" sz="1800" dirty="0">
                <a:solidFill>
                  <a:srgbClr val="000000"/>
                </a:solidFill>
                <a:latin typeface="Times New Roman"/>
                <a:ea typeface="Times New Roman"/>
                <a:cs typeface="Times New Roman"/>
                <a:sym typeface="Times New Roman"/>
              </a:rPr>
              <a:t>“Appropriate knowledge, skills and behaviours (KSB) that are required by HR professionals across the departments.” </a:t>
            </a:r>
            <a:endParaRPr sz="1800" dirty="0"/>
          </a:p>
        </p:txBody>
      </p:sp>
      <p:sp>
        <p:nvSpPr>
          <p:cNvPr id="312" name="Google Shape;312;p18"/>
          <p:cNvSpPr txBox="1">
            <a:spLocks noGrp="1"/>
          </p:cNvSpPr>
          <p:nvPr>
            <p:ph type="body" idx="1"/>
          </p:nvPr>
        </p:nvSpPr>
        <p:spPr>
          <a:xfrm>
            <a:off x="170329" y="1597874"/>
            <a:ext cx="4814047" cy="3135491"/>
          </a:xfrm>
          <a:prstGeom prst="rect">
            <a:avLst/>
          </a:prstGeom>
        </p:spPr>
        <p:txBody>
          <a:bodyPr spcFirstLastPara="1" wrap="square" lIns="91425" tIns="91425" rIns="91425" bIns="91425" anchor="t" anchorCtr="0">
            <a:noAutofit/>
          </a:bodyPr>
          <a:lstStyle/>
          <a:p>
            <a:pPr marL="628650" indent="-171450" algn="just">
              <a:lnSpc>
                <a:spcPct val="150000"/>
              </a:lnSpc>
              <a:spcBef>
                <a:spcPts val="1200"/>
              </a:spcBef>
            </a:pPr>
            <a:r>
              <a:rPr lang="en-GB" sz="1100" dirty="0">
                <a:solidFill>
                  <a:srgbClr val="000000"/>
                </a:solidFill>
                <a:latin typeface="Arial" panose="020B0604020202020204" pitchFamily="34" charset="0"/>
                <a:ea typeface="Times New Roman"/>
                <a:cs typeface="Arial" panose="020B0604020202020204" pitchFamily="34" charset="0"/>
                <a:sym typeface="Times New Roman"/>
              </a:rPr>
              <a:t>Critical thinking behaviour is required in an HR professional to tactfully handle a tricky situation.</a:t>
            </a:r>
            <a:endParaRPr sz="1100" dirty="0">
              <a:solidFill>
                <a:srgbClr val="000000"/>
              </a:solidFill>
              <a:latin typeface="Arial" panose="020B0604020202020204" pitchFamily="34" charset="0"/>
              <a:ea typeface="Times New Roman"/>
              <a:cs typeface="Arial" panose="020B0604020202020204" pitchFamily="34" charset="0"/>
              <a:sym typeface="Times New Roman"/>
            </a:endParaRPr>
          </a:p>
          <a:p>
            <a:pPr marL="628650" indent="-171450" algn="just">
              <a:lnSpc>
                <a:spcPct val="150000"/>
              </a:lnSpc>
              <a:spcBef>
                <a:spcPts val="1200"/>
              </a:spcBef>
            </a:pPr>
            <a:r>
              <a:rPr lang="en-GB" sz="1100" dirty="0">
                <a:solidFill>
                  <a:srgbClr val="000000"/>
                </a:solidFill>
                <a:latin typeface="Arial" panose="020B0604020202020204" pitchFamily="34" charset="0"/>
                <a:ea typeface="Times New Roman"/>
                <a:cs typeface="Arial" panose="020B0604020202020204" pitchFamily="34" charset="0"/>
                <a:sym typeface="Times New Roman"/>
              </a:rPr>
              <a:t>Sometimes, market dynamics fluctuated rapidly and employees are instructed to align their work patterns to suit the emerging trends  (Chen </a:t>
            </a:r>
            <a:r>
              <a:rPr lang="en-GB" sz="1100" i="1" dirty="0">
                <a:solidFill>
                  <a:srgbClr val="000000"/>
                </a:solidFill>
                <a:latin typeface="Arial" panose="020B0604020202020204" pitchFamily="34" charset="0"/>
                <a:ea typeface="Times New Roman"/>
                <a:cs typeface="Arial" panose="020B0604020202020204" pitchFamily="34" charset="0"/>
                <a:sym typeface="Times New Roman"/>
              </a:rPr>
              <a:t>et al. </a:t>
            </a:r>
            <a:r>
              <a:rPr lang="en-GB" sz="1100" dirty="0">
                <a:solidFill>
                  <a:srgbClr val="000000"/>
                </a:solidFill>
                <a:latin typeface="Arial" panose="020B0604020202020204" pitchFamily="34" charset="0"/>
                <a:ea typeface="Times New Roman"/>
                <a:cs typeface="Arial" panose="020B0604020202020204" pitchFamily="34" charset="0"/>
                <a:sym typeface="Times New Roman"/>
              </a:rPr>
              <a:t>2021)</a:t>
            </a:r>
            <a:endParaRPr sz="1100" dirty="0">
              <a:solidFill>
                <a:srgbClr val="000000"/>
              </a:solidFill>
              <a:latin typeface="Arial" panose="020B0604020202020204" pitchFamily="34" charset="0"/>
              <a:ea typeface="Times New Roman"/>
              <a:cs typeface="Arial" panose="020B0604020202020204" pitchFamily="34" charset="0"/>
              <a:sym typeface="Times New Roman"/>
            </a:endParaRPr>
          </a:p>
          <a:p>
            <a:pPr marL="628650" indent="-171450" algn="just">
              <a:lnSpc>
                <a:spcPct val="150000"/>
              </a:lnSpc>
              <a:spcBef>
                <a:spcPts val="1200"/>
              </a:spcBef>
            </a:pPr>
            <a:r>
              <a:rPr lang="en-GB" sz="1100" dirty="0">
                <a:solidFill>
                  <a:srgbClr val="000000"/>
                </a:solidFill>
                <a:latin typeface="Arial" panose="020B0604020202020204" pitchFamily="34" charset="0"/>
                <a:ea typeface="Times New Roman"/>
                <a:cs typeface="Arial" panose="020B0604020202020204" pitchFamily="34" charset="0"/>
                <a:sym typeface="Times New Roman"/>
              </a:rPr>
              <a:t>Employees are sometimes resistant to change, hence critical thinking behaviour can help HR professional to apply the right method to guide employees’ actions</a:t>
            </a:r>
            <a:endParaRPr sz="1100" dirty="0">
              <a:solidFill>
                <a:srgbClr val="000000"/>
              </a:solidFill>
              <a:latin typeface="Arial" panose="020B0604020202020204" pitchFamily="34" charset="0"/>
              <a:ea typeface="Times New Roman"/>
              <a:cs typeface="Arial" panose="020B0604020202020204" pitchFamily="34" charset="0"/>
              <a:sym typeface="Times New Roman"/>
            </a:endParaRPr>
          </a:p>
          <a:p>
            <a:pPr marL="628650" indent="-171450" algn="just">
              <a:lnSpc>
                <a:spcPct val="150000"/>
              </a:lnSpc>
              <a:spcBef>
                <a:spcPts val="1200"/>
              </a:spcBef>
            </a:pPr>
            <a:endParaRPr sz="1000" dirty="0">
              <a:solidFill>
                <a:srgbClr val="000000"/>
              </a:solidFill>
              <a:latin typeface="Times New Roman"/>
              <a:ea typeface="Times New Roman"/>
              <a:cs typeface="Times New Roman"/>
              <a:sym typeface="Times New Roman"/>
            </a:endParaRPr>
          </a:p>
        </p:txBody>
      </p:sp>
      <p:pic>
        <p:nvPicPr>
          <p:cNvPr id="313" name="Google Shape;313;p18"/>
          <p:cNvPicPr preferRelativeResize="0"/>
          <p:nvPr/>
        </p:nvPicPr>
        <p:blipFill>
          <a:blip r:embed="rId3">
            <a:alphaModFix/>
          </a:blip>
          <a:stretch>
            <a:fillRect/>
          </a:stretch>
        </p:blipFill>
        <p:spPr>
          <a:xfrm>
            <a:off x="5318760" y="1772225"/>
            <a:ext cx="3168740" cy="215969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Shape 317"/>
        <p:cNvGrpSpPr/>
        <p:nvPr/>
      </p:nvGrpSpPr>
      <p:grpSpPr>
        <a:xfrm>
          <a:off x="0" y="0"/>
          <a:ext cx="0" cy="0"/>
          <a:chOff x="0" y="0"/>
          <a:chExt cx="0" cy="0"/>
        </a:xfrm>
      </p:grpSpPr>
      <p:sp>
        <p:nvSpPr>
          <p:cNvPr id="318" name="Google Shape;318;p19"/>
          <p:cNvSpPr txBox="1">
            <a:spLocks noGrp="1"/>
          </p:cNvSpPr>
          <p:nvPr>
            <p:ph type="title"/>
          </p:nvPr>
        </p:nvSpPr>
        <p:spPr>
          <a:xfrm>
            <a:off x="1131936" y="0"/>
            <a:ext cx="7514987" cy="9993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GB" sz="1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Conduct a personal skills audit for yourself including a SWOT analysis</a:t>
            </a:r>
            <a:endParaRPr sz="1800" dirty="0">
              <a:solidFill>
                <a:schemeClr val="bg2"/>
              </a:solidFill>
              <a:latin typeface="Times New Roman" panose="02020603050405020304" pitchFamily="18" charset="0"/>
              <a:ea typeface="Times New Roman"/>
              <a:cs typeface="Times New Roman" panose="02020603050405020304" pitchFamily="18" charset="0"/>
              <a:sym typeface="Times New Roman"/>
            </a:endParaRPr>
          </a:p>
        </p:txBody>
      </p:sp>
      <p:graphicFrame>
        <p:nvGraphicFramePr>
          <p:cNvPr id="2" name="Table 1">
            <a:extLst>
              <a:ext uri="{FF2B5EF4-FFF2-40B4-BE49-F238E27FC236}">
                <a16:creationId xmlns:a16="http://schemas.microsoft.com/office/drawing/2014/main" id="{8A7E87FD-7308-5619-CEB7-B3E9B5D53995}"/>
              </a:ext>
            </a:extLst>
          </p:cNvPr>
          <p:cNvGraphicFramePr>
            <a:graphicFrameLocks noGrp="1"/>
          </p:cNvGraphicFramePr>
          <p:nvPr>
            <p:extLst>
              <p:ext uri="{D42A27DB-BD31-4B8C-83A1-F6EECF244321}">
                <p14:modId xmlns:p14="http://schemas.microsoft.com/office/powerpoint/2010/main" val="3634605257"/>
              </p:ext>
            </p:extLst>
          </p:nvPr>
        </p:nvGraphicFramePr>
        <p:xfrm>
          <a:off x="1529003" y="899160"/>
          <a:ext cx="6580094" cy="4327761"/>
        </p:xfrm>
        <a:graphic>
          <a:graphicData uri="http://schemas.openxmlformats.org/drawingml/2006/table">
            <a:tbl>
              <a:tblPr firstRow="1" firstCol="1" bandRow="1">
                <a:tableStyleId>{5C22544A-7EE6-4342-B048-85BDC9FD1C3A}</a:tableStyleId>
              </a:tblPr>
              <a:tblGrid>
                <a:gridCol w="3290047">
                  <a:extLst>
                    <a:ext uri="{9D8B030D-6E8A-4147-A177-3AD203B41FA5}">
                      <a16:colId xmlns:a16="http://schemas.microsoft.com/office/drawing/2014/main" val="3196786344"/>
                    </a:ext>
                  </a:extLst>
                </a:gridCol>
                <a:gridCol w="3290047">
                  <a:extLst>
                    <a:ext uri="{9D8B030D-6E8A-4147-A177-3AD203B41FA5}">
                      <a16:colId xmlns:a16="http://schemas.microsoft.com/office/drawing/2014/main" val="3032995021"/>
                    </a:ext>
                  </a:extLst>
                </a:gridCol>
              </a:tblGrid>
              <a:tr h="330576">
                <a:tc>
                  <a:txBody>
                    <a:bodyPr/>
                    <a:lstStyle/>
                    <a:p>
                      <a:pPr algn="ctr">
                        <a:lnSpc>
                          <a:spcPct val="150000"/>
                        </a:lnSpc>
                      </a:pPr>
                      <a:r>
                        <a:rPr lang="en-IN" sz="1000" dirty="0">
                          <a:solidFill>
                            <a:schemeClr val="bg1"/>
                          </a:solidFill>
                          <a:effectLst/>
                          <a:latin typeface="Times New Roman" panose="02020603050405020304" pitchFamily="18" charset="0"/>
                          <a:cs typeface="Times New Roman" panose="02020603050405020304" pitchFamily="18" charset="0"/>
                        </a:rPr>
                        <a:t>Strengths</a:t>
                      </a:r>
                      <a:endParaRPr lang="en-IN"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7612" marR="47612" marT="47612" marB="47612">
                    <a:solidFill>
                      <a:schemeClr val="accent1">
                        <a:lumMod val="75000"/>
                      </a:schemeClr>
                    </a:solidFill>
                  </a:tcPr>
                </a:tc>
                <a:tc>
                  <a:txBody>
                    <a:bodyPr/>
                    <a:lstStyle/>
                    <a:p>
                      <a:pPr>
                        <a:lnSpc>
                          <a:spcPct val="150000"/>
                        </a:lnSpc>
                      </a:pPr>
                      <a:r>
                        <a:rPr lang="en-IN" sz="1000" dirty="0">
                          <a:solidFill>
                            <a:schemeClr val="bg1"/>
                          </a:solidFill>
                          <a:effectLst/>
                          <a:latin typeface="Times New Roman" panose="02020603050405020304" pitchFamily="18" charset="0"/>
                          <a:cs typeface="Times New Roman" panose="02020603050405020304" pitchFamily="18" charset="0"/>
                        </a:rPr>
                        <a:t>Weakness </a:t>
                      </a:r>
                      <a:endParaRPr lang="en-IN" sz="1000" dirty="0">
                        <a:solidFill>
                          <a:schemeClr val="bg1"/>
                        </a:solidFill>
                        <a:latin typeface="Times New Roman" panose="02020603050405020304" pitchFamily="18" charset="0"/>
                        <a:cs typeface="Times New Roman" panose="02020603050405020304" pitchFamily="18" charset="0"/>
                      </a:endParaRPr>
                    </a:p>
                  </a:txBody>
                  <a:tcPr marL="47612" marR="47612" marT="47612" marB="47612">
                    <a:solidFill>
                      <a:schemeClr val="accent1">
                        <a:lumMod val="75000"/>
                      </a:schemeClr>
                    </a:solidFill>
                  </a:tcPr>
                </a:tc>
                <a:extLst>
                  <a:ext uri="{0D108BD9-81ED-4DB2-BD59-A6C34878D82A}">
                    <a16:rowId xmlns:a16="http://schemas.microsoft.com/office/drawing/2014/main" val="4293019919"/>
                  </a:ext>
                </a:extLst>
              </a:tr>
              <a:tr h="3997185">
                <a:tc>
                  <a:txBody>
                    <a:bodyPr/>
                    <a:lstStyle/>
                    <a:p>
                      <a:pPr marL="342900" lvl="0" indent="-342900" algn="just" fontAlgn="base">
                        <a:lnSpc>
                          <a:spcPct val="150000"/>
                        </a:lnSpc>
                        <a:buSzPts val="1000"/>
                        <a:buFont typeface="Symbol" panose="05050102010706020507" pitchFamily="18" charset="2"/>
                        <a:buChar char=""/>
                        <a:tabLst>
                          <a:tab pos="457200" algn="l"/>
                        </a:tabLst>
                      </a:pPr>
                      <a:r>
                        <a:rPr lang="en-IN" sz="1100" dirty="0">
                          <a:solidFill>
                            <a:schemeClr val="bg1"/>
                          </a:solidFill>
                          <a:effectLst/>
                          <a:latin typeface="Arial" panose="020B0604020202020204" pitchFamily="34" charset="0"/>
                          <a:cs typeface="Arial" panose="020B0604020202020204" pitchFamily="34" charset="0"/>
                        </a:rPr>
                        <a:t>As a trainee HRO or “Human Resource Officer”, my employee motivation skills can be a strength. </a:t>
                      </a:r>
                    </a:p>
                    <a:p>
                      <a:pPr marL="342900" lvl="0" indent="-342900" algn="just" fontAlgn="base">
                        <a:lnSpc>
                          <a:spcPct val="150000"/>
                        </a:lnSpc>
                        <a:buSzPts val="1000"/>
                        <a:buFont typeface="Symbol" panose="05050102010706020507" pitchFamily="18" charset="2"/>
                        <a:buChar char=""/>
                        <a:tabLst>
                          <a:tab pos="457200" algn="l"/>
                        </a:tabLst>
                      </a:pPr>
                      <a:r>
                        <a:rPr lang="en-IN" sz="1100" dirty="0">
                          <a:solidFill>
                            <a:schemeClr val="bg1"/>
                          </a:solidFill>
                          <a:effectLst/>
                          <a:latin typeface="Arial" panose="020B0604020202020204" pitchFamily="34" charset="0"/>
                          <a:cs typeface="Arial" panose="020B0604020202020204" pitchFamily="34" charset="0"/>
                        </a:rPr>
                        <a:t>Enhancing HR managers’ skills supports the improvement of “employee abilities and motivation” at the workplace (</a:t>
                      </a:r>
                      <a:r>
                        <a:rPr lang="en-IN" sz="1100" dirty="0" err="1">
                          <a:solidFill>
                            <a:schemeClr val="bg1"/>
                          </a:solidFill>
                          <a:effectLst/>
                          <a:latin typeface="Arial" panose="020B0604020202020204" pitchFamily="34" charset="0"/>
                          <a:cs typeface="Arial" panose="020B0604020202020204" pitchFamily="34" charset="0"/>
                        </a:rPr>
                        <a:t>Beltrán</a:t>
                      </a:r>
                      <a:r>
                        <a:rPr lang="en-IN" sz="1100" dirty="0">
                          <a:solidFill>
                            <a:schemeClr val="bg1"/>
                          </a:solidFill>
                          <a:effectLst/>
                          <a:latin typeface="Arial" panose="020B0604020202020204" pitchFamily="34" charset="0"/>
                          <a:cs typeface="Arial" panose="020B0604020202020204" pitchFamily="34" charset="0"/>
                        </a:rPr>
                        <a:t>-Martín and </a:t>
                      </a:r>
                      <a:r>
                        <a:rPr lang="en-IN" sz="1100" dirty="0" err="1">
                          <a:solidFill>
                            <a:schemeClr val="bg1"/>
                          </a:solidFill>
                          <a:effectLst/>
                          <a:latin typeface="Arial" panose="020B0604020202020204" pitchFamily="34" charset="0"/>
                          <a:cs typeface="Arial" panose="020B0604020202020204" pitchFamily="34" charset="0"/>
                        </a:rPr>
                        <a:t>Bou-Llusar</a:t>
                      </a:r>
                      <a:r>
                        <a:rPr lang="en-IN" sz="1100" dirty="0">
                          <a:solidFill>
                            <a:schemeClr val="bg1"/>
                          </a:solidFill>
                          <a:effectLst/>
                          <a:latin typeface="Arial" panose="020B0604020202020204" pitchFamily="34" charset="0"/>
                          <a:cs typeface="Arial" panose="020B0604020202020204" pitchFamily="34" charset="0"/>
                        </a:rPr>
                        <a:t>, 2018).</a:t>
                      </a:r>
                    </a:p>
                    <a:p>
                      <a:pPr marL="342900" lvl="0" indent="-342900" algn="just" fontAlgn="base">
                        <a:lnSpc>
                          <a:spcPct val="150000"/>
                        </a:lnSpc>
                        <a:buSzPts val="1000"/>
                        <a:buFont typeface="Symbol" panose="05050102010706020507" pitchFamily="18" charset="2"/>
                        <a:buChar char=""/>
                        <a:tabLst>
                          <a:tab pos="457200" algn="l"/>
                        </a:tabLst>
                      </a:pPr>
                      <a:r>
                        <a:rPr lang="en-IN" sz="1100" dirty="0">
                          <a:solidFill>
                            <a:schemeClr val="bg1"/>
                          </a:solidFill>
                          <a:effectLst/>
                          <a:latin typeface="Arial" panose="020B0604020202020204" pitchFamily="34" charset="0"/>
                          <a:cs typeface="Arial" panose="020B0604020202020204" pitchFamily="34" charset="0"/>
                        </a:rPr>
                        <a:t>Information technology is also one of my strengths in terms of HR management practices. </a:t>
                      </a:r>
                    </a:p>
                    <a:p>
                      <a:pPr marL="342900" lvl="0" indent="-342900" algn="just" fontAlgn="base">
                        <a:lnSpc>
                          <a:spcPct val="150000"/>
                        </a:lnSpc>
                        <a:buSzPts val="1000"/>
                        <a:buFont typeface="Symbol" panose="05050102010706020507" pitchFamily="18" charset="2"/>
                        <a:buChar char=""/>
                        <a:tabLst>
                          <a:tab pos="457200" algn="l"/>
                        </a:tabLst>
                      </a:pPr>
                      <a:r>
                        <a:rPr lang="en-IN" sz="1100" dirty="0">
                          <a:solidFill>
                            <a:schemeClr val="bg1"/>
                          </a:solidFill>
                          <a:effectLst/>
                          <a:latin typeface="Arial" panose="020B0604020202020204" pitchFamily="34" charset="0"/>
                          <a:cs typeface="Arial" panose="020B0604020202020204" pitchFamily="34" charset="0"/>
                        </a:rPr>
                        <a:t>As per my team members, my problem-solving skill is quite good and it supports me in solving internal key issues with my team members</a:t>
                      </a:r>
                      <a:r>
                        <a:rPr lang="en-IN" sz="1000" dirty="0">
                          <a:solidFill>
                            <a:schemeClr val="bg1"/>
                          </a:solidFill>
                          <a:effectLst/>
                          <a:latin typeface="Times New Roman" panose="02020603050405020304" pitchFamily="18" charset="0"/>
                          <a:cs typeface="Times New Roman" panose="02020603050405020304" pitchFamily="18" charset="0"/>
                        </a:rPr>
                        <a:t>. </a:t>
                      </a:r>
                      <a:endParaRPr lang="en-IN"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7612" marR="47612" marT="47612" marB="47612">
                    <a:solidFill>
                      <a:schemeClr val="accent1">
                        <a:lumMod val="75000"/>
                      </a:schemeClr>
                    </a:solidFill>
                  </a:tcPr>
                </a:tc>
                <a:tc>
                  <a:txBody>
                    <a:bodyPr/>
                    <a:lstStyle/>
                    <a:p>
                      <a:pPr marL="342900" lvl="0" indent="-342900" algn="just" fontAlgn="base">
                        <a:lnSpc>
                          <a:spcPct val="150000"/>
                        </a:lnSpc>
                        <a:buSzPts val="1000"/>
                        <a:buFont typeface="Symbol" panose="05050102010706020507" pitchFamily="18" charset="2"/>
                        <a:buChar char=""/>
                        <a:tabLst>
                          <a:tab pos="457200" algn="l"/>
                        </a:tabLst>
                      </a:pPr>
                      <a:r>
                        <a:rPr lang="en-IN" sz="1100" b="1" dirty="0">
                          <a:solidFill>
                            <a:schemeClr val="bg1"/>
                          </a:solidFill>
                          <a:effectLst/>
                          <a:latin typeface="Arial" panose="020B0604020202020204" pitchFamily="34" charset="0"/>
                          <a:cs typeface="Arial" panose="020B0604020202020204" pitchFamily="34" charset="0"/>
                        </a:rPr>
                        <a:t>My communication skill is poor as per the role of HRO. </a:t>
                      </a:r>
                    </a:p>
                    <a:p>
                      <a:pPr marL="342900" lvl="0" indent="-342900" algn="just" fontAlgn="base">
                        <a:lnSpc>
                          <a:spcPct val="150000"/>
                        </a:lnSpc>
                        <a:buSzPts val="1000"/>
                        <a:buFont typeface="Symbol" panose="05050102010706020507" pitchFamily="18" charset="2"/>
                        <a:buChar char=""/>
                        <a:tabLst>
                          <a:tab pos="457200" algn="l"/>
                        </a:tabLst>
                      </a:pPr>
                      <a:r>
                        <a:rPr lang="en-IN" sz="1100" b="1" dirty="0">
                          <a:solidFill>
                            <a:schemeClr val="bg1"/>
                          </a:solidFill>
                          <a:effectLst/>
                          <a:latin typeface="Arial" panose="020B0604020202020204" pitchFamily="34" charset="0"/>
                          <a:cs typeface="Arial" panose="020B0604020202020204" pitchFamily="34" charset="0"/>
                        </a:rPr>
                        <a:t>Team working and collaboration skill has been affected due to my poor communication skills. </a:t>
                      </a:r>
                    </a:p>
                    <a:p>
                      <a:pPr marL="342900" lvl="0" indent="-342900" algn="just" fontAlgn="base">
                        <a:lnSpc>
                          <a:spcPct val="150000"/>
                        </a:lnSpc>
                        <a:buSzPts val="1000"/>
                        <a:buFont typeface="Symbol" panose="05050102010706020507" pitchFamily="18" charset="2"/>
                        <a:buChar char=""/>
                        <a:tabLst>
                          <a:tab pos="457200" algn="l"/>
                        </a:tabLst>
                      </a:pPr>
                      <a:r>
                        <a:rPr lang="en-IN" sz="1100" b="1" dirty="0">
                          <a:solidFill>
                            <a:schemeClr val="bg1"/>
                          </a:solidFill>
                          <a:effectLst/>
                          <a:latin typeface="Arial" panose="020B0604020202020204" pitchFamily="34" charset="0"/>
                          <a:cs typeface="Arial" panose="020B0604020202020204" pitchFamily="34" charset="0"/>
                        </a:rPr>
                        <a:t>Efficiency of HR management practices highly relied on the “interpersonal communication skill” (Ansari, 2021). </a:t>
                      </a:r>
                    </a:p>
                    <a:p>
                      <a:pPr marL="342900" lvl="0" indent="-342900" algn="just" fontAlgn="base">
                        <a:lnSpc>
                          <a:spcPct val="150000"/>
                        </a:lnSpc>
                        <a:buSzPts val="1000"/>
                        <a:buFont typeface="Symbol" panose="05050102010706020507" pitchFamily="18" charset="2"/>
                        <a:buChar char=""/>
                        <a:tabLst>
                          <a:tab pos="457200" algn="l"/>
                        </a:tabLst>
                      </a:pPr>
                      <a:r>
                        <a:rPr lang="en-IN" sz="1100" b="1" dirty="0">
                          <a:solidFill>
                            <a:schemeClr val="bg1"/>
                          </a:solidFill>
                          <a:effectLst/>
                          <a:latin typeface="Arial" panose="020B0604020202020204" pitchFamily="34" charset="0"/>
                          <a:cs typeface="Arial" panose="020B0604020202020204" pitchFamily="34" charset="0"/>
                        </a:rPr>
                        <a:t>According to others’ perspectives, my poor collaboration skill sometimes become responsible for excessive work pressure among the employees. </a:t>
                      </a:r>
                      <a:endParaRPr lang="en-IN" sz="11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47612" marR="47612" marT="47612" marB="47612">
                    <a:solidFill>
                      <a:schemeClr val="accent1">
                        <a:lumMod val="75000"/>
                      </a:schemeClr>
                    </a:solidFill>
                  </a:tcPr>
                </a:tc>
                <a:extLst>
                  <a:ext uri="{0D108BD9-81ED-4DB2-BD59-A6C34878D82A}">
                    <a16:rowId xmlns:a16="http://schemas.microsoft.com/office/drawing/2014/main" val="1370275874"/>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Shape 323"/>
        <p:cNvGrpSpPr/>
        <p:nvPr/>
      </p:nvGrpSpPr>
      <p:grpSpPr>
        <a:xfrm>
          <a:off x="0" y="0"/>
          <a:ext cx="0" cy="0"/>
          <a:chOff x="0" y="0"/>
          <a:chExt cx="0" cy="0"/>
        </a:xfrm>
      </p:grpSpPr>
      <p:sp>
        <p:nvSpPr>
          <p:cNvPr id="324" name="Google Shape;324;p20"/>
          <p:cNvSpPr txBox="1">
            <a:spLocks noGrp="1"/>
          </p:cNvSpPr>
          <p:nvPr>
            <p:ph type="title"/>
          </p:nvPr>
        </p:nvSpPr>
        <p:spPr>
          <a:xfrm>
            <a:off x="1188720" y="-87225"/>
            <a:ext cx="7419900" cy="999300"/>
          </a:xfrm>
          <a:prstGeom prst="rect">
            <a:avLst/>
          </a:prstGeom>
        </p:spPr>
        <p:txBody>
          <a:bodyPr spcFirstLastPara="1" wrap="square" lIns="91425" tIns="91425" rIns="91425" bIns="91425" anchor="t" anchorCtr="0">
            <a:normAutofit/>
          </a:bodyPr>
          <a:lstStyle/>
          <a:p>
            <a:pPr marL="0" lvl="0" indent="0" algn="ctr" rtl="0">
              <a:lnSpc>
                <a:spcPct val="150000"/>
              </a:lnSpc>
              <a:spcBef>
                <a:spcPts val="1000"/>
              </a:spcBef>
              <a:spcAft>
                <a:spcPts val="0"/>
              </a:spcAft>
              <a:buNone/>
            </a:pPr>
            <a:r>
              <a:rPr lang="en-GB" sz="1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Conduct a personal skills audit for yourself including a SWOT analysis</a:t>
            </a:r>
            <a:endParaRPr sz="1800" dirty="0">
              <a:solidFill>
                <a:schemeClr val="bg2"/>
              </a:solidFill>
              <a:latin typeface="Times New Roman" panose="02020603050405020304" pitchFamily="18" charset="0"/>
              <a:cs typeface="Times New Roman" panose="02020603050405020304" pitchFamily="18" charset="0"/>
            </a:endParaRPr>
          </a:p>
        </p:txBody>
      </p:sp>
      <p:graphicFrame>
        <p:nvGraphicFramePr>
          <p:cNvPr id="2" name="Table 1">
            <a:extLst>
              <a:ext uri="{FF2B5EF4-FFF2-40B4-BE49-F238E27FC236}">
                <a16:creationId xmlns:a16="http://schemas.microsoft.com/office/drawing/2014/main" id="{1C797C37-F5D9-C050-8AB3-76D12FE5D8EC}"/>
              </a:ext>
            </a:extLst>
          </p:cNvPr>
          <p:cNvGraphicFramePr>
            <a:graphicFrameLocks noGrp="1"/>
          </p:cNvGraphicFramePr>
          <p:nvPr>
            <p:extLst>
              <p:ext uri="{D42A27DB-BD31-4B8C-83A1-F6EECF244321}">
                <p14:modId xmlns:p14="http://schemas.microsoft.com/office/powerpoint/2010/main" val="462337882"/>
              </p:ext>
            </p:extLst>
          </p:nvPr>
        </p:nvGraphicFramePr>
        <p:xfrm>
          <a:off x="1532964" y="1143000"/>
          <a:ext cx="6427694" cy="3675972"/>
        </p:xfrm>
        <a:graphic>
          <a:graphicData uri="http://schemas.openxmlformats.org/drawingml/2006/table">
            <a:tbl>
              <a:tblPr firstRow="1" firstCol="1" bandRow="1">
                <a:tableStyleId>{5C22544A-7EE6-4342-B048-85BDC9FD1C3A}</a:tableStyleId>
              </a:tblPr>
              <a:tblGrid>
                <a:gridCol w="3213847">
                  <a:extLst>
                    <a:ext uri="{9D8B030D-6E8A-4147-A177-3AD203B41FA5}">
                      <a16:colId xmlns:a16="http://schemas.microsoft.com/office/drawing/2014/main" val="1114570994"/>
                    </a:ext>
                  </a:extLst>
                </a:gridCol>
                <a:gridCol w="3213847">
                  <a:extLst>
                    <a:ext uri="{9D8B030D-6E8A-4147-A177-3AD203B41FA5}">
                      <a16:colId xmlns:a16="http://schemas.microsoft.com/office/drawing/2014/main" val="1431195445"/>
                    </a:ext>
                  </a:extLst>
                </a:gridCol>
              </a:tblGrid>
              <a:tr h="336719">
                <a:tc>
                  <a:txBody>
                    <a:bodyPr/>
                    <a:lstStyle/>
                    <a:p>
                      <a:pPr algn="ctr">
                        <a:lnSpc>
                          <a:spcPct val="150000"/>
                        </a:lnSpc>
                      </a:pPr>
                      <a:r>
                        <a:rPr lang="en-IN" sz="1100" dirty="0">
                          <a:solidFill>
                            <a:schemeClr val="bg1"/>
                          </a:solidFill>
                          <a:effectLst/>
                          <a:latin typeface="Arial" panose="020B0604020202020204" pitchFamily="34" charset="0"/>
                          <a:cs typeface="Arial" panose="020B0604020202020204" pitchFamily="34" charset="0"/>
                        </a:rPr>
                        <a:t>Threats</a:t>
                      </a:r>
                      <a:endParaRPr lang="en-IN" sz="11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50662" marR="50662" marT="50662" marB="50662">
                    <a:solidFill>
                      <a:schemeClr val="accent1">
                        <a:lumMod val="75000"/>
                      </a:schemeClr>
                    </a:solidFill>
                  </a:tcPr>
                </a:tc>
                <a:tc>
                  <a:txBody>
                    <a:bodyPr/>
                    <a:lstStyle/>
                    <a:p>
                      <a:pPr algn="ctr">
                        <a:lnSpc>
                          <a:spcPct val="150000"/>
                        </a:lnSpc>
                      </a:pPr>
                      <a:r>
                        <a:rPr lang="en-IN" sz="1100" dirty="0">
                          <a:solidFill>
                            <a:schemeClr val="bg1"/>
                          </a:solidFill>
                          <a:effectLst/>
                          <a:latin typeface="Arial" panose="020B0604020202020204" pitchFamily="34" charset="0"/>
                          <a:cs typeface="Arial" panose="020B0604020202020204" pitchFamily="34" charset="0"/>
                        </a:rPr>
                        <a:t>Opportunities</a:t>
                      </a:r>
                      <a:r>
                        <a:rPr lang="en-IN" sz="1000" dirty="0">
                          <a:solidFill>
                            <a:schemeClr val="bg1"/>
                          </a:solidFill>
                          <a:effectLst/>
                          <a:latin typeface="Times New Roman" panose="02020603050405020304" pitchFamily="18" charset="0"/>
                          <a:cs typeface="Times New Roman" panose="02020603050405020304" pitchFamily="18" charset="0"/>
                        </a:rPr>
                        <a:t> </a:t>
                      </a:r>
                      <a:endParaRPr lang="en-IN" sz="1000" dirty="0">
                        <a:solidFill>
                          <a:schemeClr val="bg1"/>
                        </a:solidFill>
                        <a:latin typeface="Times New Roman" panose="02020603050405020304" pitchFamily="18" charset="0"/>
                        <a:cs typeface="Times New Roman" panose="02020603050405020304" pitchFamily="18" charset="0"/>
                      </a:endParaRPr>
                    </a:p>
                  </a:txBody>
                  <a:tcPr marL="50662" marR="50662" marT="50662" marB="50662">
                    <a:solidFill>
                      <a:schemeClr val="accent1">
                        <a:lumMod val="75000"/>
                      </a:schemeClr>
                    </a:solidFill>
                  </a:tcPr>
                </a:tc>
                <a:extLst>
                  <a:ext uri="{0D108BD9-81ED-4DB2-BD59-A6C34878D82A}">
                    <a16:rowId xmlns:a16="http://schemas.microsoft.com/office/drawing/2014/main" val="1085709310"/>
                  </a:ext>
                </a:extLst>
              </a:tr>
              <a:tr h="3310094">
                <a:tc>
                  <a:txBody>
                    <a:bodyPr/>
                    <a:lstStyle/>
                    <a:p>
                      <a:pPr marL="342900" lvl="0" indent="-342900" algn="just" fontAlgn="base">
                        <a:lnSpc>
                          <a:spcPct val="150000"/>
                        </a:lnSpc>
                        <a:buSzPts val="1000"/>
                        <a:buFont typeface="Symbol" panose="05050102010706020507" pitchFamily="18" charset="2"/>
                        <a:buChar char=""/>
                        <a:tabLst>
                          <a:tab pos="457200" algn="l"/>
                        </a:tabLst>
                      </a:pPr>
                      <a:r>
                        <a:rPr lang="en-IN" sz="1100" dirty="0">
                          <a:solidFill>
                            <a:schemeClr val="bg1"/>
                          </a:solidFill>
                          <a:effectLst/>
                          <a:latin typeface="Arial" panose="020B0604020202020204" pitchFamily="34" charset="0"/>
                          <a:cs typeface="Arial" panose="020B0604020202020204" pitchFamily="34" charset="0"/>
                        </a:rPr>
                        <a:t>My poor communication skill is able to create internal threats in developing training management at Tesco.</a:t>
                      </a:r>
                    </a:p>
                    <a:p>
                      <a:pPr marL="342900" lvl="0" indent="-342900" algn="just" fontAlgn="base">
                        <a:lnSpc>
                          <a:spcPct val="150000"/>
                        </a:lnSpc>
                        <a:buSzPts val="1000"/>
                        <a:buFont typeface="Symbol" panose="05050102010706020507" pitchFamily="18" charset="2"/>
                        <a:buChar char=""/>
                        <a:tabLst>
                          <a:tab pos="457200" algn="l"/>
                        </a:tabLst>
                      </a:pPr>
                      <a:r>
                        <a:rPr lang="en-IN" sz="1100" dirty="0">
                          <a:solidFill>
                            <a:schemeClr val="bg1"/>
                          </a:solidFill>
                          <a:effectLst/>
                          <a:latin typeface="Arial" panose="020B0604020202020204" pitchFamily="34" charset="0"/>
                          <a:cs typeface="Arial" panose="020B0604020202020204" pitchFamily="34" charset="0"/>
                        </a:rPr>
                        <a:t>Communication skill helps to fulfil the scope of the organisational HRM  or “Human Resource Management”(</a:t>
                      </a:r>
                      <a:r>
                        <a:rPr lang="en-IN" sz="1100" dirty="0" err="1">
                          <a:solidFill>
                            <a:schemeClr val="bg1"/>
                          </a:solidFill>
                          <a:effectLst/>
                          <a:latin typeface="Arial" panose="020B0604020202020204" pitchFamily="34" charset="0"/>
                          <a:cs typeface="Arial" panose="020B0604020202020204" pitchFamily="34" charset="0"/>
                        </a:rPr>
                        <a:t>Haitao</a:t>
                      </a:r>
                      <a:r>
                        <a:rPr lang="en-IN" sz="1100" dirty="0">
                          <a:solidFill>
                            <a:schemeClr val="bg1"/>
                          </a:solidFill>
                          <a:effectLst/>
                          <a:latin typeface="Arial" panose="020B0604020202020204" pitchFamily="34" charset="0"/>
                          <a:cs typeface="Arial" panose="020B0604020202020204" pitchFamily="34" charset="0"/>
                        </a:rPr>
                        <a:t>, 2021). </a:t>
                      </a:r>
                    </a:p>
                    <a:p>
                      <a:pPr marL="342900" lvl="0" indent="-342900" algn="just" fontAlgn="base">
                        <a:lnSpc>
                          <a:spcPct val="150000"/>
                        </a:lnSpc>
                        <a:buSzPts val="1000"/>
                        <a:buFont typeface="Symbol" panose="05050102010706020507" pitchFamily="18" charset="2"/>
                        <a:buChar char=""/>
                        <a:tabLst>
                          <a:tab pos="457200" algn="l"/>
                        </a:tabLst>
                      </a:pPr>
                      <a:r>
                        <a:rPr lang="en-IN" sz="1100" dirty="0">
                          <a:solidFill>
                            <a:schemeClr val="bg1"/>
                          </a:solidFill>
                          <a:effectLst/>
                          <a:latin typeface="Arial" panose="020B0604020202020204" pitchFamily="34" charset="0"/>
                          <a:cs typeface="Arial" panose="020B0604020202020204" pitchFamily="34" charset="0"/>
                        </a:rPr>
                        <a:t>Hence, my poor communication skill sometimes reduce my confidence level during the training session which is not suitable for my company’s training programme as well. </a:t>
                      </a:r>
                      <a:endParaRPr lang="en-IN" sz="11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50662" marR="50662" marT="50662" marB="50662">
                    <a:solidFill>
                      <a:schemeClr val="accent1">
                        <a:lumMod val="75000"/>
                      </a:schemeClr>
                    </a:solidFill>
                  </a:tcPr>
                </a:tc>
                <a:tc>
                  <a:txBody>
                    <a:bodyPr/>
                    <a:lstStyle/>
                    <a:p>
                      <a:pPr marL="342900" lvl="0" indent="-342900" algn="just" fontAlgn="base">
                        <a:lnSpc>
                          <a:spcPct val="150000"/>
                        </a:lnSpc>
                        <a:buSzPts val="1000"/>
                        <a:buFont typeface="Symbol" panose="05050102010706020507" pitchFamily="18" charset="2"/>
                        <a:buChar char=""/>
                        <a:tabLst>
                          <a:tab pos="457200" algn="l"/>
                        </a:tabLst>
                      </a:pPr>
                      <a:r>
                        <a:rPr lang="en-IN" sz="1100" b="1" dirty="0">
                          <a:solidFill>
                            <a:schemeClr val="bg1"/>
                          </a:solidFill>
                          <a:effectLst/>
                          <a:latin typeface="Arial" panose="020B0604020202020204" pitchFamily="34" charset="0"/>
                          <a:cs typeface="Arial" panose="020B0604020202020204" pitchFamily="34" charset="0"/>
                        </a:rPr>
                        <a:t>My information technology skill is able to explore some considerable opportunities for Tesco. </a:t>
                      </a:r>
                    </a:p>
                    <a:p>
                      <a:pPr marL="342900" lvl="0" indent="-342900" algn="just" fontAlgn="base">
                        <a:lnSpc>
                          <a:spcPct val="150000"/>
                        </a:lnSpc>
                        <a:buSzPts val="1000"/>
                        <a:buFont typeface="Symbol" panose="05050102010706020507" pitchFamily="18" charset="2"/>
                        <a:buChar char=""/>
                        <a:tabLst>
                          <a:tab pos="457200" algn="l"/>
                        </a:tabLst>
                      </a:pPr>
                      <a:r>
                        <a:rPr lang="en-IN" sz="1100" b="1" dirty="0">
                          <a:solidFill>
                            <a:schemeClr val="bg1"/>
                          </a:solidFill>
                          <a:effectLst/>
                          <a:latin typeface="Arial" panose="020B0604020202020204" pitchFamily="34" charset="0"/>
                          <a:cs typeface="Arial" panose="020B0604020202020204" pitchFamily="34" charset="0"/>
                        </a:rPr>
                        <a:t>Technological skill supports me in my online training management process which is highly required in this modern business era. </a:t>
                      </a:r>
                    </a:p>
                    <a:p>
                      <a:pPr marL="342900" lvl="0" indent="-342900" algn="just" fontAlgn="base">
                        <a:lnSpc>
                          <a:spcPct val="150000"/>
                        </a:lnSpc>
                        <a:buSzPts val="1000"/>
                        <a:buFont typeface="Symbol" panose="05050102010706020507" pitchFamily="18" charset="2"/>
                        <a:buChar char=""/>
                        <a:tabLst>
                          <a:tab pos="457200" algn="l"/>
                        </a:tabLst>
                      </a:pPr>
                      <a:r>
                        <a:rPr lang="en-IN" sz="1100" b="1" dirty="0">
                          <a:solidFill>
                            <a:schemeClr val="bg1"/>
                          </a:solidFill>
                          <a:effectLst/>
                          <a:latin typeface="Arial" panose="020B0604020202020204" pitchFamily="34" charset="0"/>
                          <a:cs typeface="Arial" panose="020B0604020202020204" pitchFamily="34" charset="0"/>
                        </a:rPr>
                        <a:t>My technological skill, motivation skill and problem-solving skills are able to enhance organisational productivity and efficiency in employee management by fulfilling the current digital trends-related requirements. </a:t>
                      </a:r>
                      <a:endParaRPr lang="en-IN" sz="11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txBody>
                  <a:tcPr marL="50662" marR="50662" marT="50662" marB="50662">
                    <a:solidFill>
                      <a:schemeClr val="accent1">
                        <a:lumMod val="75000"/>
                      </a:schemeClr>
                    </a:solidFill>
                  </a:tcPr>
                </a:tc>
                <a:extLst>
                  <a:ext uri="{0D108BD9-81ED-4DB2-BD59-A6C34878D82A}">
                    <a16:rowId xmlns:a16="http://schemas.microsoft.com/office/drawing/2014/main" val="641344019"/>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Shape 329"/>
        <p:cNvGrpSpPr/>
        <p:nvPr/>
      </p:nvGrpSpPr>
      <p:grpSpPr>
        <a:xfrm>
          <a:off x="0" y="0"/>
          <a:ext cx="0" cy="0"/>
          <a:chOff x="0" y="0"/>
          <a:chExt cx="0" cy="0"/>
        </a:xfrm>
      </p:grpSpPr>
      <p:sp>
        <p:nvSpPr>
          <p:cNvPr id="330" name="Google Shape;330;p21"/>
          <p:cNvSpPr txBox="1">
            <a:spLocks noGrp="1"/>
          </p:cNvSpPr>
          <p:nvPr>
            <p:ph type="title"/>
          </p:nvPr>
        </p:nvSpPr>
        <p:spPr>
          <a:xfrm>
            <a:off x="1178585" y="112200"/>
            <a:ext cx="7437655" cy="9993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GB" sz="1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Identify training and development needs considering the knowledge, skills and behaviours</a:t>
            </a:r>
            <a:endParaRPr sz="1800" dirty="0">
              <a:solidFill>
                <a:schemeClr val="bg2"/>
              </a:solidFill>
              <a:latin typeface="Times New Roman" panose="02020603050405020304" pitchFamily="18" charset="0"/>
              <a:cs typeface="Times New Roman" panose="02020603050405020304" pitchFamily="18" charset="0"/>
            </a:endParaRPr>
          </a:p>
        </p:txBody>
      </p:sp>
      <p:sp>
        <p:nvSpPr>
          <p:cNvPr id="331" name="Google Shape;331;p21"/>
          <p:cNvSpPr txBox="1">
            <a:spLocks noGrp="1"/>
          </p:cNvSpPr>
          <p:nvPr>
            <p:ph type="body" idx="1"/>
          </p:nvPr>
        </p:nvSpPr>
        <p:spPr>
          <a:xfrm>
            <a:off x="1303800" y="1990050"/>
            <a:ext cx="2757212" cy="2541600"/>
          </a:xfrm>
          <a:prstGeom prst="rect">
            <a:avLst/>
          </a:prstGeom>
        </p:spPr>
        <p:txBody>
          <a:bodyPr spcFirstLastPara="1" wrap="square" lIns="91425" tIns="91425" rIns="91425" bIns="91425" anchor="t" anchorCtr="0">
            <a:noAutofit/>
          </a:bodyPr>
          <a:lstStyle/>
          <a:p>
            <a:pPr marL="342900" lvl="0" indent="-342900" algn="just" fontAlgn="base">
              <a:lnSpc>
                <a:spcPct val="150000"/>
              </a:lnSpc>
              <a:buSzPts val="1000"/>
              <a:buFont typeface="Symbol" panose="05050102010706020507" pitchFamily="18" charset="2"/>
              <a:buChar char=""/>
              <a:tabLst>
                <a:tab pos="457200" algn="l"/>
              </a:tabLst>
            </a:pPr>
            <a:r>
              <a:rPr lang="en-IN" sz="110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Effective training leads to quality performance (Haugen</a:t>
            </a:r>
            <a:r>
              <a:rPr lang="en-IN" sz="1100" i="1"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 et al. </a:t>
            </a:r>
            <a:r>
              <a:rPr lang="en-IN" sz="110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2019).</a:t>
            </a:r>
          </a:p>
          <a:p>
            <a:pPr marL="342900" lvl="0" indent="-342900" algn="just" fontAlgn="base">
              <a:lnSpc>
                <a:spcPct val="150000"/>
              </a:lnSpc>
              <a:buSzPts val="1000"/>
              <a:buFont typeface="Symbol" panose="05050102010706020507" pitchFamily="18" charset="2"/>
              <a:buChar char=""/>
              <a:tabLst>
                <a:tab pos="457200" algn="l"/>
              </a:tabLst>
            </a:pPr>
            <a:r>
              <a:rPr lang="en-IN" sz="110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Hence, the identification of proper “training and development” is needed to enhance the HRM practises according to the changing requirements.  </a:t>
            </a:r>
          </a:p>
        </p:txBody>
      </p:sp>
      <p:pic>
        <p:nvPicPr>
          <p:cNvPr id="3074" name="Picture 2" descr="Training and Development: Training Methods, Benefits of Training">
            <a:extLst>
              <a:ext uri="{FF2B5EF4-FFF2-40B4-BE49-F238E27FC236}">
                <a16:creationId xmlns:a16="http://schemas.microsoft.com/office/drawing/2014/main" id="{FEEB2704-ED55-7900-9A43-A89875EEDB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7037" y="1831708"/>
            <a:ext cx="2443163" cy="244316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Shape 329"/>
        <p:cNvGrpSpPr/>
        <p:nvPr/>
      </p:nvGrpSpPr>
      <p:grpSpPr>
        <a:xfrm>
          <a:off x="0" y="0"/>
          <a:ext cx="0" cy="0"/>
          <a:chOff x="0" y="0"/>
          <a:chExt cx="0" cy="0"/>
        </a:xfrm>
      </p:grpSpPr>
      <p:sp>
        <p:nvSpPr>
          <p:cNvPr id="330" name="Google Shape;330;p21"/>
          <p:cNvSpPr txBox="1">
            <a:spLocks noGrp="1"/>
          </p:cNvSpPr>
          <p:nvPr>
            <p:ph type="title"/>
          </p:nvPr>
        </p:nvSpPr>
        <p:spPr>
          <a:xfrm>
            <a:off x="1016197" y="112200"/>
            <a:ext cx="7561943" cy="9993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GB" sz="1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Identify training and development needs considering the knowledge, skills and behaviours</a:t>
            </a:r>
            <a:endParaRPr sz="1800" dirty="0">
              <a:solidFill>
                <a:schemeClr val="bg2"/>
              </a:solidFill>
              <a:latin typeface="Times New Roman" panose="02020603050405020304" pitchFamily="18" charset="0"/>
              <a:cs typeface="Times New Roman" panose="02020603050405020304" pitchFamily="18" charset="0"/>
            </a:endParaRPr>
          </a:p>
        </p:txBody>
      </p:sp>
      <p:sp>
        <p:nvSpPr>
          <p:cNvPr id="331" name="Google Shape;331;p21"/>
          <p:cNvSpPr txBox="1">
            <a:spLocks noGrp="1"/>
          </p:cNvSpPr>
          <p:nvPr>
            <p:ph type="body" idx="1"/>
          </p:nvPr>
        </p:nvSpPr>
        <p:spPr>
          <a:xfrm>
            <a:off x="1303800" y="1990050"/>
            <a:ext cx="2757212" cy="2541600"/>
          </a:xfrm>
          <a:prstGeom prst="rect">
            <a:avLst/>
          </a:prstGeom>
        </p:spPr>
        <p:txBody>
          <a:bodyPr spcFirstLastPara="1" wrap="square" lIns="91425" tIns="91425" rIns="91425" bIns="91425" anchor="t" anchorCtr="0">
            <a:noAutofit/>
          </a:bodyPr>
          <a:lstStyle/>
          <a:p>
            <a:pPr marL="342900" lvl="0" indent="-342900" algn="just" fontAlgn="base">
              <a:lnSpc>
                <a:spcPct val="150000"/>
              </a:lnSpc>
              <a:buSzPts val="1000"/>
              <a:buFont typeface="Symbol" panose="05050102010706020507" pitchFamily="18" charset="2"/>
              <a:buChar char=""/>
              <a:tabLst>
                <a:tab pos="457200" algn="l"/>
              </a:tabLst>
            </a:pPr>
            <a:r>
              <a:rPr lang="en-IN" sz="110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Incorporating an effective training process can drive my team member’s performance which is beneficial for the business firm, Tesco. </a:t>
            </a:r>
          </a:p>
          <a:p>
            <a:pPr marL="342900" lvl="0" indent="-342900" algn="just" fontAlgn="base">
              <a:lnSpc>
                <a:spcPct val="150000"/>
              </a:lnSpc>
              <a:buSzPts val="1000"/>
              <a:buFont typeface="Symbol" panose="05050102010706020507" pitchFamily="18" charset="2"/>
              <a:buChar char=""/>
              <a:tabLst>
                <a:tab pos="457200" algn="l"/>
              </a:tabLst>
            </a:pPr>
            <a:r>
              <a:rPr lang="en-GB" sz="1100" dirty="0">
                <a:solidFill>
                  <a:schemeClr val="bg2"/>
                </a:solidFill>
                <a:effectLst/>
                <a:latin typeface="Arial" panose="020B0604020202020204" pitchFamily="34" charset="0"/>
                <a:ea typeface="Arial" panose="020B0604020202020204" pitchFamily="34" charset="0"/>
                <a:cs typeface="Arial" panose="020B0604020202020204" pitchFamily="34" charset="0"/>
              </a:rPr>
              <a:t>Different business firms adopt different techniques in “training and development” for recruiter’s career opportunities (Owusu and </a:t>
            </a:r>
            <a:r>
              <a:rPr lang="en-GB" sz="1100" dirty="0" err="1">
                <a:solidFill>
                  <a:schemeClr val="bg2"/>
                </a:solidFill>
                <a:effectLst/>
                <a:latin typeface="Arial" panose="020B0604020202020204" pitchFamily="34" charset="0"/>
                <a:ea typeface="Arial" panose="020B0604020202020204" pitchFamily="34" charset="0"/>
                <a:cs typeface="Arial" panose="020B0604020202020204" pitchFamily="34" charset="0"/>
              </a:rPr>
              <a:t>Gregar</a:t>
            </a:r>
            <a:r>
              <a:rPr lang="en-GB" sz="1100" dirty="0">
                <a:solidFill>
                  <a:schemeClr val="bg2"/>
                </a:solidFill>
                <a:effectLst/>
                <a:latin typeface="Arial" panose="020B0604020202020204" pitchFamily="34" charset="0"/>
                <a:ea typeface="Arial" panose="020B0604020202020204" pitchFamily="34" charset="0"/>
                <a:cs typeface="Arial" panose="020B0604020202020204" pitchFamily="34" charset="0"/>
              </a:rPr>
              <a:t>, 2019).</a:t>
            </a:r>
            <a:endParaRPr lang="en-IN" sz="1100"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p:txBody>
      </p:sp>
      <p:pic>
        <p:nvPicPr>
          <p:cNvPr id="4098" name="Picture 2" descr="The Ultimate Guide on How to Pursue a Recruiter Career">
            <a:extLst>
              <a:ext uri="{FF2B5EF4-FFF2-40B4-BE49-F238E27FC236}">
                <a16:creationId xmlns:a16="http://schemas.microsoft.com/office/drawing/2014/main" id="{70E245AD-124A-2CCB-2892-B18481CCAC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5719" y="1825719"/>
            <a:ext cx="3439876" cy="228908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74091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Shape 329"/>
        <p:cNvGrpSpPr/>
        <p:nvPr/>
      </p:nvGrpSpPr>
      <p:grpSpPr>
        <a:xfrm>
          <a:off x="0" y="0"/>
          <a:ext cx="0" cy="0"/>
          <a:chOff x="0" y="0"/>
          <a:chExt cx="0" cy="0"/>
        </a:xfrm>
      </p:grpSpPr>
      <p:sp>
        <p:nvSpPr>
          <p:cNvPr id="330" name="Google Shape;330;p21"/>
          <p:cNvSpPr txBox="1">
            <a:spLocks noGrp="1"/>
          </p:cNvSpPr>
          <p:nvPr>
            <p:ph type="title"/>
          </p:nvPr>
        </p:nvSpPr>
        <p:spPr>
          <a:xfrm>
            <a:off x="1036871" y="112200"/>
            <a:ext cx="7517554" cy="9993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GB" sz="1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Identify training and development needs considering the knowledge, skills and behaviours</a:t>
            </a:r>
            <a:endParaRPr sz="1800" dirty="0">
              <a:solidFill>
                <a:schemeClr val="bg2"/>
              </a:solidFill>
              <a:latin typeface="Times New Roman" panose="02020603050405020304" pitchFamily="18" charset="0"/>
              <a:cs typeface="Times New Roman" panose="02020603050405020304" pitchFamily="18" charset="0"/>
            </a:endParaRPr>
          </a:p>
        </p:txBody>
      </p:sp>
      <p:sp>
        <p:nvSpPr>
          <p:cNvPr id="331" name="Google Shape;331;p21"/>
          <p:cNvSpPr txBox="1">
            <a:spLocks noGrp="1"/>
          </p:cNvSpPr>
          <p:nvPr>
            <p:ph type="body" idx="1"/>
          </p:nvPr>
        </p:nvSpPr>
        <p:spPr>
          <a:xfrm>
            <a:off x="1303800" y="1990050"/>
            <a:ext cx="2757212" cy="2541600"/>
          </a:xfrm>
          <a:prstGeom prst="rect">
            <a:avLst/>
          </a:prstGeom>
        </p:spPr>
        <p:txBody>
          <a:bodyPr spcFirstLastPara="1" wrap="square" lIns="91425" tIns="91425" rIns="91425" bIns="91425" anchor="t" anchorCtr="0">
            <a:noAutofit/>
          </a:bodyPr>
          <a:lstStyle/>
          <a:p>
            <a:pPr marL="342900" lvl="0" indent="-342900" algn="just" fontAlgn="base">
              <a:lnSpc>
                <a:spcPct val="150000"/>
              </a:lnSpc>
              <a:buSzPts val="1000"/>
              <a:buFont typeface="Symbol" panose="05050102010706020507" pitchFamily="18" charset="2"/>
              <a:buChar char=""/>
              <a:tabLst>
                <a:tab pos="457200" algn="l"/>
              </a:tabLst>
            </a:pPr>
            <a:r>
              <a:rPr lang="en-IN" sz="110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As an HRO, in Tesco, effective motivation skills are quite helpful to reduce the increased work pressure at the workplace.</a:t>
            </a:r>
          </a:p>
          <a:p>
            <a:pPr marL="342900" lvl="0" indent="-342900" algn="just" fontAlgn="base">
              <a:lnSpc>
                <a:spcPct val="150000"/>
              </a:lnSpc>
              <a:buSzPts val="1000"/>
              <a:buFont typeface="Symbol" panose="05050102010706020507" pitchFamily="18" charset="2"/>
              <a:buChar char=""/>
              <a:tabLst>
                <a:tab pos="457200" algn="l"/>
              </a:tabLst>
            </a:pPr>
            <a:r>
              <a:rPr lang="en-GB" sz="1100" dirty="0">
                <a:solidFill>
                  <a:schemeClr val="bg2"/>
                </a:solidFill>
                <a:effectLst/>
                <a:latin typeface="Arial" panose="020B0604020202020204" pitchFamily="34" charset="0"/>
                <a:ea typeface="Arial" panose="020B0604020202020204" pitchFamily="34" charset="0"/>
                <a:cs typeface="Arial" panose="020B0604020202020204" pitchFamily="34" charset="0"/>
              </a:rPr>
              <a:t>Hence, it can be said that the training process with motivation in this firm can be beneficial for achieving opportunities. </a:t>
            </a:r>
            <a:endParaRPr lang="en-IN" sz="1100"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p:txBody>
      </p:sp>
      <p:pic>
        <p:nvPicPr>
          <p:cNvPr id="5122" name="Picture 2" descr="The Motivation Skills Guide To Achieve Goals (Important)">
            <a:extLst>
              <a:ext uri="{FF2B5EF4-FFF2-40B4-BE49-F238E27FC236}">
                <a16:creationId xmlns:a16="http://schemas.microsoft.com/office/drawing/2014/main" id="{5E071F14-A1CB-6FA0-3AD8-F930FA10C9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47947" y="1731588"/>
            <a:ext cx="3106478" cy="221288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44339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Shape 335"/>
        <p:cNvGrpSpPr/>
        <p:nvPr/>
      </p:nvGrpSpPr>
      <p:grpSpPr>
        <a:xfrm>
          <a:off x="0" y="0"/>
          <a:ext cx="0" cy="0"/>
          <a:chOff x="0" y="0"/>
          <a:chExt cx="0" cy="0"/>
        </a:xfrm>
      </p:grpSpPr>
      <p:sp>
        <p:nvSpPr>
          <p:cNvPr id="336" name="Google Shape;336;p22"/>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p>
            <a:pPr marL="0" lvl="0" indent="0" algn="ctr" rtl="0">
              <a:lnSpc>
                <a:spcPct val="150000"/>
              </a:lnSpc>
              <a:spcBef>
                <a:spcPts val="1000"/>
              </a:spcBef>
              <a:spcAft>
                <a:spcPts val="0"/>
              </a:spcAft>
              <a:buNone/>
            </a:pPr>
            <a:r>
              <a:rPr lang="en-GB" sz="1800" dirty="0">
                <a:solidFill>
                  <a:srgbClr val="000000"/>
                </a:solidFill>
                <a:latin typeface="Times New Roman"/>
                <a:ea typeface="Times New Roman"/>
                <a:cs typeface="Times New Roman"/>
                <a:sym typeface="Times New Roman"/>
              </a:rPr>
              <a:t>Conclusion</a:t>
            </a:r>
            <a:endParaRPr sz="1800" dirty="0"/>
          </a:p>
        </p:txBody>
      </p:sp>
      <p:sp>
        <p:nvSpPr>
          <p:cNvPr id="337" name="Google Shape;337;p22"/>
          <p:cNvSpPr txBox="1">
            <a:spLocks noGrp="1"/>
          </p:cNvSpPr>
          <p:nvPr>
            <p:ph type="body" idx="1"/>
          </p:nvPr>
        </p:nvSpPr>
        <p:spPr>
          <a:xfrm>
            <a:off x="369900" y="1990050"/>
            <a:ext cx="4364400" cy="2541600"/>
          </a:xfrm>
          <a:prstGeom prst="rect">
            <a:avLst/>
          </a:prstGeom>
        </p:spPr>
        <p:txBody>
          <a:bodyPr spcFirstLastPara="1" wrap="square" lIns="91425" tIns="91425" rIns="91425" bIns="91425" anchor="t" anchorCtr="0">
            <a:normAutofit/>
          </a:bodyPr>
          <a:lstStyle/>
          <a:p>
            <a:pPr marL="342900" lvl="0" indent="-342900" algn="just" fontAlgn="base">
              <a:lnSpc>
                <a:spcPct val="150000"/>
              </a:lnSpc>
              <a:buSzPts val="1000"/>
              <a:buFont typeface="Symbol" panose="05050102010706020507" pitchFamily="18" charset="2"/>
              <a:buChar char=""/>
              <a:tabLst>
                <a:tab pos="457200" algn="l"/>
              </a:tabLst>
            </a:pPr>
            <a:r>
              <a:rPr lang="en-IN" sz="110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It has been evident from the above scenario that conducting a skill audit is helpful for an HRO to enhance the HRM practices at the digital workplace.</a:t>
            </a:r>
          </a:p>
          <a:p>
            <a:pPr marL="342900" lvl="0" indent="-342900" algn="just" fontAlgn="base">
              <a:lnSpc>
                <a:spcPct val="150000"/>
              </a:lnSpc>
              <a:buSzPts val="1000"/>
              <a:buFont typeface="Symbol" panose="05050102010706020507" pitchFamily="18" charset="2"/>
              <a:buChar char=""/>
              <a:tabLst>
                <a:tab pos="457200" algn="l"/>
              </a:tabLst>
            </a:pPr>
            <a:r>
              <a:rPr lang="en-GB" sz="1100" dirty="0">
                <a:solidFill>
                  <a:schemeClr val="bg2"/>
                </a:solidFill>
                <a:effectLst/>
                <a:latin typeface="Arial" panose="020B0604020202020204" pitchFamily="34" charset="0"/>
                <a:ea typeface="Arial" panose="020B0604020202020204" pitchFamily="34" charset="0"/>
                <a:cs typeface="Arial" panose="020B0604020202020204" pitchFamily="34" charset="0"/>
              </a:rPr>
              <a:t>The aim of this task has been met while the multiple benefits of “training and development” have been demonstrated for organisations. </a:t>
            </a:r>
            <a:endParaRPr sz="1100" dirty="0">
              <a:solidFill>
                <a:schemeClr val="bg2"/>
              </a:solidFill>
              <a:latin typeface="Arial" panose="020B0604020202020204" pitchFamily="34" charset="0"/>
              <a:cs typeface="Arial" panose="020B0604020202020204" pitchFamily="34" charset="0"/>
            </a:endParaRPr>
          </a:p>
        </p:txBody>
      </p:sp>
      <p:pic>
        <p:nvPicPr>
          <p:cNvPr id="6146" name="Picture 2" descr="What is the advantage of implementing human resource management practices  in a small business? - Quora">
            <a:extLst>
              <a:ext uri="{FF2B5EF4-FFF2-40B4-BE49-F238E27FC236}">
                <a16:creationId xmlns:a16="http://schemas.microsoft.com/office/drawing/2014/main" id="{2C3BD5B1-FBBB-6D0B-FC5F-A67603F8E9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5151" y="1728787"/>
            <a:ext cx="3698949" cy="230533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Shape 341"/>
        <p:cNvGrpSpPr/>
        <p:nvPr/>
      </p:nvGrpSpPr>
      <p:grpSpPr>
        <a:xfrm>
          <a:off x="0" y="0"/>
          <a:ext cx="0" cy="0"/>
          <a:chOff x="0" y="0"/>
          <a:chExt cx="0" cy="0"/>
        </a:xfrm>
      </p:grpSpPr>
      <p:sp>
        <p:nvSpPr>
          <p:cNvPr id="342" name="Google Shape;342;p23"/>
          <p:cNvSpPr txBox="1">
            <a:spLocks noGrp="1"/>
          </p:cNvSpPr>
          <p:nvPr>
            <p:ph type="title"/>
          </p:nvPr>
        </p:nvSpPr>
        <p:spPr>
          <a:xfrm>
            <a:off x="1420125" y="365492"/>
            <a:ext cx="7030500" cy="9993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1800" dirty="0">
                <a:latin typeface="Times New Roman"/>
                <a:ea typeface="Times New Roman"/>
                <a:cs typeface="Times New Roman"/>
                <a:sym typeface="Times New Roman"/>
              </a:rPr>
              <a:t>References</a:t>
            </a:r>
            <a:endParaRPr sz="1800" dirty="0">
              <a:latin typeface="Times New Roman"/>
              <a:ea typeface="Times New Roman"/>
              <a:cs typeface="Times New Roman"/>
              <a:sym typeface="Times New Roman"/>
            </a:endParaRPr>
          </a:p>
        </p:txBody>
      </p:sp>
      <p:sp>
        <p:nvSpPr>
          <p:cNvPr id="343" name="Google Shape;343;p23"/>
          <p:cNvSpPr txBox="1">
            <a:spLocks noGrp="1"/>
          </p:cNvSpPr>
          <p:nvPr>
            <p:ph type="body" idx="1"/>
          </p:nvPr>
        </p:nvSpPr>
        <p:spPr>
          <a:xfrm>
            <a:off x="933154" y="865142"/>
            <a:ext cx="7517471" cy="4168587"/>
          </a:xfrm>
          <a:prstGeom prst="rect">
            <a:avLst/>
          </a:prstGeom>
        </p:spPr>
        <p:txBody>
          <a:bodyPr spcFirstLastPara="1" wrap="square" lIns="91425" tIns="91425" rIns="91425" bIns="91425" numCol="2" anchor="t" anchorCtr="0">
            <a:noAutofit/>
          </a:bodyPr>
          <a:lstStyle/>
          <a:p>
            <a:pPr algn="just">
              <a:lnSpc>
                <a:spcPct val="100000"/>
              </a:lnSpc>
              <a:spcBef>
                <a:spcPts val="1200"/>
              </a:spcBef>
              <a:spcAft>
                <a:spcPts val="1200"/>
              </a:spcAft>
            </a:pPr>
            <a:r>
              <a:rPr lang="en-GB" sz="800" dirty="0" err="1">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Basari</a:t>
            </a: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 M.A.M.D., Yazid, M.F. and </a:t>
            </a:r>
            <a:r>
              <a:rPr lang="en-GB" sz="800" dirty="0" err="1">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Shamsudin</a:t>
            </a: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 M.F., (2020). Suggestion for retailers during and post covid-19 downturn. </a:t>
            </a:r>
            <a:r>
              <a:rPr lang="en-GB" sz="800" i="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Journal of Postgraduate Current Business Research</a:t>
            </a: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800" i="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1</a:t>
            </a: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(1).</a:t>
            </a:r>
            <a:endParaRPr lang="en-IN" sz="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00000"/>
              </a:lnSpc>
              <a:spcBef>
                <a:spcPts val="1200"/>
              </a:spcBef>
              <a:spcAft>
                <a:spcPts val="1200"/>
              </a:spcAft>
            </a:pP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Chen, L., Yang, Y. and Xu, Q., (2021). Retail dynamic pricing strategy design considering the fluctuations in day-ahead market using integrated demand response. </a:t>
            </a:r>
            <a:r>
              <a:rPr lang="en-GB" sz="800" i="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Electrical Power &amp; Energy Systems</a:t>
            </a: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800" i="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130</a:t>
            </a: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 p.106983.</a:t>
            </a:r>
            <a:endParaRPr lang="en-IN" sz="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00000"/>
              </a:lnSpc>
              <a:spcBef>
                <a:spcPts val="1200"/>
              </a:spcBef>
              <a:spcAft>
                <a:spcPts val="1200"/>
              </a:spcAft>
            </a:pP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Jones, P. and Comfort, D., (2022). Modern slavery statements and the UK’s leading food retailers. </a:t>
            </a:r>
            <a:r>
              <a:rPr lang="en-GB" sz="800" i="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Geography</a:t>
            </a: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800" i="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107</a:t>
            </a: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(2), pp.107-110.</a:t>
            </a:r>
            <a:endParaRPr lang="en-IN" sz="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00000"/>
              </a:lnSpc>
              <a:spcBef>
                <a:spcPts val="1200"/>
              </a:spcBef>
              <a:spcAft>
                <a:spcPts val="1200"/>
              </a:spcAft>
            </a:pPr>
            <a:r>
              <a:rPr lang="en-GB" sz="800" dirty="0" err="1">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Robijn</a:t>
            </a: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 W., </a:t>
            </a:r>
            <a:r>
              <a:rPr lang="en-GB" sz="800" dirty="0" err="1">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Euwema</a:t>
            </a: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 M.C., Schaufeli, W.B. and </a:t>
            </a:r>
            <a:r>
              <a:rPr lang="en-GB" sz="800" dirty="0" err="1">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Deprez</a:t>
            </a: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 J., 2020. Leaders, teams and work engagement: a basic needs perspective. </a:t>
            </a:r>
            <a:r>
              <a:rPr lang="en-GB" sz="800" i="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Career Development International</a:t>
            </a: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800" i="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25</a:t>
            </a: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(4), pp.373-388.</a:t>
            </a:r>
            <a:endParaRPr lang="en-IN" sz="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00000"/>
              </a:lnSpc>
              <a:spcBef>
                <a:spcPts val="1200"/>
              </a:spcBef>
              <a:spcAft>
                <a:spcPts val="1200"/>
              </a:spcAft>
            </a:pP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Tesco PLC (2023) </a:t>
            </a:r>
            <a:r>
              <a:rPr lang="en-GB" sz="800" i="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About</a:t>
            </a: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800" i="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Tesco PLC</a:t>
            </a: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 Available at: https://www.tescoplc.com/about/ (Accessed: February 27, 2023). </a:t>
            </a:r>
          </a:p>
          <a:p>
            <a:pPr algn="just">
              <a:lnSpc>
                <a:spcPct val="100000"/>
              </a:lnSpc>
            </a:pPr>
            <a:r>
              <a:rPr lang="en-GB" sz="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Ansari, A., (2021). The role of interpersonal communication skills in human resource and management. </a:t>
            </a:r>
            <a:r>
              <a:rPr lang="en-IN" sz="800" i="1"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Int. J. Sci. Res</a:t>
            </a:r>
            <a:r>
              <a:rPr lang="en-IN" sz="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 </a:t>
            </a:r>
            <a:r>
              <a:rPr lang="en-IN" sz="800" i="1"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10</a:t>
            </a:r>
            <a:r>
              <a:rPr lang="en-IN" sz="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 pp.916-922.</a:t>
            </a:r>
          </a:p>
          <a:p>
            <a:pPr algn="just">
              <a:lnSpc>
                <a:spcPct val="100000"/>
              </a:lnSpc>
              <a:spcBef>
                <a:spcPts val="1200"/>
              </a:spcBef>
              <a:spcAft>
                <a:spcPts val="1200"/>
              </a:spcAft>
            </a:pPr>
            <a:r>
              <a:rPr lang="en-GB" sz="800" dirty="0" err="1">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Basari</a:t>
            </a: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 M.A.M.D., Yazid, M.F. and </a:t>
            </a:r>
            <a:r>
              <a:rPr lang="en-GB" sz="800" dirty="0" err="1">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Shamsudin</a:t>
            </a: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 M.F., (2020). Suggestion for retailers during and post covid-19 downturn. </a:t>
            </a:r>
            <a:r>
              <a:rPr lang="en-GB" sz="800" i="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Journal of Postgraduate Current Business Research</a:t>
            </a: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800" i="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1</a:t>
            </a: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(1).</a:t>
            </a:r>
            <a:endParaRPr lang="en-IN" sz="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00000"/>
              </a:lnSpc>
            </a:pPr>
            <a:r>
              <a:rPr lang="en-GB" sz="800" dirty="0" err="1">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Beltrán</a:t>
            </a:r>
            <a:r>
              <a:rPr lang="en-GB" sz="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-Martín, I. and </a:t>
            </a:r>
            <a:r>
              <a:rPr lang="en-GB" sz="800" dirty="0" err="1">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Bou-Llusar</a:t>
            </a:r>
            <a:r>
              <a:rPr lang="en-GB" sz="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 J.C., (2018). Examining the intermediate role of employee abilities, motivation and opportunities to participate in the relationship between HR bundles and employee performance. </a:t>
            </a:r>
            <a:r>
              <a:rPr lang="en-IN" sz="800" i="1"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BRQ Business Research Quarterly</a:t>
            </a:r>
            <a:r>
              <a:rPr lang="en-IN" sz="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 </a:t>
            </a:r>
            <a:r>
              <a:rPr lang="en-IN" sz="800" i="1"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21</a:t>
            </a:r>
            <a:r>
              <a:rPr lang="en-IN" sz="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(2), pp.99-110.</a:t>
            </a:r>
          </a:p>
          <a:p>
            <a:pPr algn="just">
              <a:lnSpc>
                <a:spcPct val="100000"/>
              </a:lnSpc>
              <a:spcBef>
                <a:spcPts val="1200"/>
              </a:spcBef>
              <a:spcAft>
                <a:spcPts val="1200"/>
              </a:spcAft>
            </a:pP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Chen, L., Yang, Y. and Xu, Q., (2021). Retail dynamic pricing strategy design considering the fluctuations in day-ahead market using integrated demand response. </a:t>
            </a:r>
            <a:r>
              <a:rPr lang="en-GB" sz="800" i="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Electrical Power &amp; Energy Systems</a:t>
            </a: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800" i="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130</a:t>
            </a: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 p.106983.</a:t>
            </a:r>
            <a:endParaRPr lang="en-IN" sz="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00000"/>
              </a:lnSpc>
            </a:pPr>
            <a:r>
              <a:rPr lang="en-GB" sz="800" dirty="0" err="1">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Haitao</a:t>
            </a:r>
            <a:r>
              <a:rPr lang="en-GB" sz="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 N., (2021). Relationship of Communication Skills, Experience and Motivation to Career Planning (Literature Study of Human Resource Management). </a:t>
            </a:r>
            <a:r>
              <a:rPr lang="en-IN" sz="800" i="1"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Journal of Law, Politic and Humanities</a:t>
            </a:r>
            <a:r>
              <a:rPr lang="en-IN" sz="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 </a:t>
            </a:r>
            <a:r>
              <a:rPr lang="en-IN" sz="800" i="1"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1</a:t>
            </a:r>
            <a:r>
              <a:rPr lang="en-IN" sz="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(2), pp.98-108.</a:t>
            </a:r>
          </a:p>
          <a:p>
            <a:pPr algn="just">
              <a:lnSpc>
                <a:spcPct val="100000"/>
              </a:lnSpc>
            </a:pPr>
            <a:r>
              <a:rPr lang="en-GB" sz="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Haugen, T., Seiler, S., </a:t>
            </a:r>
            <a:r>
              <a:rPr lang="en-GB" sz="800" dirty="0" err="1">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Sandbakk</a:t>
            </a:r>
            <a:r>
              <a:rPr lang="en-GB" sz="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 Ø. and </a:t>
            </a:r>
            <a:r>
              <a:rPr lang="en-GB" sz="800" dirty="0" err="1">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Tønnessen</a:t>
            </a:r>
            <a:r>
              <a:rPr lang="en-GB" sz="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 E., (2019). The training and development of elite sprint performance: an integration of scientific and best practice literature. </a:t>
            </a:r>
            <a:r>
              <a:rPr lang="en-IN" sz="800" i="1"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Sports medicine-open</a:t>
            </a:r>
            <a:r>
              <a:rPr lang="en-IN" sz="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 </a:t>
            </a:r>
            <a:r>
              <a:rPr lang="en-IN" sz="800" i="1"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5</a:t>
            </a:r>
            <a:r>
              <a:rPr lang="en-IN" sz="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 pp.1-16.</a:t>
            </a:r>
          </a:p>
          <a:p>
            <a:pPr algn="just">
              <a:lnSpc>
                <a:spcPct val="100000"/>
              </a:lnSpc>
              <a:spcBef>
                <a:spcPts val="1200"/>
              </a:spcBef>
              <a:spcAft>
                <a:spcPts val="1200"/>
              </a:spcAft>
            </a:pP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Jones, P. and Comfort, D., (2022). Modern slavery statements and the UK’s leading food retailers. </a:t>
            </a:r>
            <a:r>
              <a:rPr lang="en-GB" sz="800" i="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Geography</a:t>
            </a: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800" i="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107</a:t>
            </a: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(2), pp.107-110.</a:t>
            </a:r>
            <a:endParaRPr lang="en-IN" sz="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00000"/>
              </a:lnSpc>
            </a:pPr>
            <a:r>
              <a:rPr lang="en-GB" sz="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Owusu, V.K. and </a:t>
            </a:r>
            <a:r>
              <a:rPr lang="en-GB" sz="800" dirty="0" err="1">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Gregar</a:t>
            </a:r>
            <a:r>
              <a:rPr lang="en-GB" sz="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 A., (2019). Mentee-mentor cooperation, mentee benefit and organizational performance: A literature review. In </a:t>
            </a:r>
            <a:r>
              <a:rPr lang="en-IN" sz="800" i="1"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15th Annual International Bata Conference for Ph. D. Students and Young Researchers (DOKBAT)</a:t>
            </a:r>
            <a:r>
              <a:rPr lang="en-IN" sz="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 Tomas Bata </a:t>
            </a:r>
            <a:r>
              <a:rPr lang="en-IN" sz="800" dirty="0" err="1">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Univ</a:t>
            </a:r>
            <a:r>
              <a:rPr lang="en-IN" sz="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 </a:t>
            </a:r>
            <a:r>
              <a:rPr lang="en-IN" sz="800" dirty="0" err="1">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Zlin</a:t>
            </a:r>
            <a:r>
              <a:rPr lang="en-IN" sz="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t>.</a:t>
            </a:r>
          </a:p>
          <a:p>
            <a:pPr algn="just">
              <a:lnSpc>
                <a:spcPct val="100000"/>
              </a:lnSpc>
              <a:spcBef>
                <a:spcPts val="1200"/>
              </a:spcBef>
              <a:spcAft>
                <a:spcPts val="1200"/>
              </a:spcAft>
            </a:pPr>
            <a:r>
              <a:rPr lang="en-GB" sz="800" dirty="0" err="1">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Robijn</a:t>
            </a: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 W., </a:t>
            </a:r>
            <a:r>
              <a:rPr lang="en-GB" sz="800" dirty="0" err="1">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Euwema</a:t>
            </a: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 M.C., Schaufeli, W.B. and </a:t>
            </a:r>
            <a:r>
              <a:rPr lang="en-GB" sz="800" dirty="0" err="1">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Deprez</a:t>
            </a: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 J., 2020. Leaders, teams and work engagement: a basic needs perspective. </a:t>
            </a:r>
            <a:r>
              <a:rPr lang="en-GB" sz="800" i="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Career Development International</a:t>
            </a: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800" i="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25</a:t>
            </a: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(4), pp.373-388.</a:t>
            </a:r>
            <a:endParaRPr lang="en-IN" sz="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00000"/>
              </a:lnSpc>
            </a:pP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Tesco PLC (2023) </a:t>
            </a:r>
            <a:r>
              <a:rPr lang="en-GB" sz="800" i="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About</a:t>
            </a: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800" i="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Tesco PLC</a:t>
            </a:r>
            <a:r>
              <a:rPr lang="en-GB" sz="8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 Available at: https://www.tescoplc.com/about/ (Accessed: February 27, 2023). </a:t>
            </a:r>
            <a:endParaRPr lang="en-IN" sz="8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Shape 347"/>
        <p:cNvGrpSpPr/>
        <p:nvPr/>
      </p:nvGrpSpPr>
      <p:grpSpPr>
        <a:xfrm>
          <a:off x="0" y="0"/>
          <a:ext cx="0" cy="0"/>
          <a:chOff x="0" y="0"/>
          <a:chExt cx="0" cy="0"/>
        </a:xfrm>
      </p:grpSpPr>
      <p:sp>
        <p:nvSpPr>
          <p:cNvPr id="348" name="Google Shape;348;p24"/>
          <p:cNvSpPr txBox="1">
            <a:spLocks noGrp="1"/>
          </p:cNvSpPr>
          <p:nvPr>
            <p:ph type="title"/>
          </p:nvPr>
        </p:nvSpPr>
        <p:spPr>
          <a:xfrm>
            <a:off x="1303800" y="598575"/>
            <a:ext cx="7030500" cy="34863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endParaRPr sz="3600">
              <a:latin typeface="Times New Roman"/>
              <a:ea typeface="Times New Roman"/>
              <a:cs typeface="Times New Roman"/>
              <a:sym typeface="Times New Roman"/>
            </a:endParaRPr>
          </a:p>
          <a:p>
            <a:pPr marL="0" lvl="0" indent="0" algn="l" rtl="0">
              <a:spcBef>
                <a:spcPts val="0"/>
              </a:spcBef>
              <a:spcAft>
                <a:spcPts val="0"/>
              </a:spcAft>
              <a:buNone/>
            </a:pPr>
            <a:endParaRPr sz="3600">
              <a:latin typeface="Times New Roman"/>
              <a:ea typeface="Times New Roman"/>
              <a:cs typeface="Times New Roman"/>
              <a:sym typeface="Times New Roman"/>
            </a:endParaRPr>
          </a:p>
          <a:p>
            <a:pPr marL="0" lvl="0" indent="0" algn="ctr" rtl="0">
              <a:spcBef>
                <a:spcPts val="0"/>
              </a:spcBef>
              <a:spcAft>
                <a:spcPts val="0"/>
              </a:spcAft>
              <a:buNone/>
            </a:pPr>
            <a:r>
              <a:rPr lang="en-GB" sz="3600">
                <a:latin typeface="Times New Roman"/>
                <a:ea typeface="Times New Roman"/>
                <a:cs typeface="Times New Roman"/>
                <a:sym typeface="Times New Roman"/>
              </a:rPr>
              <a:t>THANK YOU</a:t>
            </a:r>
            <a:endParaRPr sz="3600">
              <a:latin typeface="Times New Roman"/>
              <a:ea typeface="Times New Roman"/>
              <a:cs typeface="Times New Roman"/>
              <a:sym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4CE1A-92B0-B815-E0CA-ACBF7DD577AD}"/>
              </a:ext>
            </a:extLst>
          </p:cNvPr>
          <p:cNvSpPr>
            <a:spLocks noGrp="1"/>
          </p:cNvSpPr>
          <p:nvPr>
            <p:ph type="title"/>
          </p:nvPr>
        </p:nvSpPr>
        <p:spPr>
          <a:xfrm>
            <a:off x="503960" y="99059"/>
            <a:ext cx="2414500" cy="728285"/>
          </a:xfrm>
        </p:spPr>
        <p:txBody>
          <a:bodyPr>
            <a:normAutofit/>
          </a:bodyPr>
          <a:lstStyle/>
          <a:p>
            <a:r>
              <a:rPr lang="en-GB" sz="1100" dirty="0">
                <a:solidFill>
                  <a:schemeClr val="bg2"/>
                </a:solidFill>
                <a:effectLst/>
                <a:latin typeface="Arial" panose="020B0604020202020204" pitchFamily="34" charset="0"/>
                <a:ea typeface="Arial" panose="020B0604020202020204" pitchFamily="34" charset="0"/>
              </a:rPr>
              <a:t>Personal Skills Audit</a:t>
            </a:r>
            <a:endParaRPr lang="en-GB" sz="1100" dirty="0">
              <a:solidFill>
                <a:schemeClr val="bg2"/>
              </a:solidFill>
            </a:endParaRPr>
          </a:p>
        </p:txBody>
      </p:sp>
      <p:pic>
        <p:nvPicPr>
          <p:cNvPr id="13" name="Picture 12">
            <a:extLst>
              <a:ext uri="{FF2B5EF4-FFF2-40B4-BE49-F238E27FC236}">
                <a16:creationId xmlns:a16="http://schemas.microsoft.com/office/drawing/2014/main" id="{AA520DBB-6B8D-A1D5-B250-FFCC1DEC7F21}"/>
              </a:ext>
            </a:extLst>
          </p:cNvPr>
          <p:cNvPicPr>
            <a:picLocks noChangeAspect="1"/>
          </p:cNvPicPr>
          <p:nvPr/>
        </p:nvPicPr>
        <p:blipFill>
          <a:blip r:embed="rId2"/>
          <a:stretch>
            <a:fillRect/>
          </a:stretch>
        </p:blipFill>
        <p:spPr>
          <a:xfrm>
            <a:off x="611715" y="601980"/>
            <a:ext cx="2603925" cy="2148840"/>
          </a:xfrm>
          <a:prstGeom prst="rect">
            <a:avLst/>
          </a:prstGeom>
        </p:spPr>
      </p:pic>
      <p:pic>
        <p:nvPicPr>
          <p:cNvPr id="15" name="Picture 14">
            <a:extLst>
              <a:ext uri="{FF2B5EF4-FFF2-40B4-BE49-F238E27FC236}">
                <a16:creationId xmlns:a16="http://schemas.microsoft.com/office/drawing/2014/main" id="{1105ED0C-221D-9BB5-1144-BAA733CF821A}"/>
              </a:ext>
            </a:extLst>
          </p:cNvPr>
          <p:cNvPicPr>
            <a:picLocks noChangeAspect="1"/>
          </p:cNvPicPr>
          <p:nvPr/>
        </p:nvPicPr>
        <p:blipFill>
          <a:blip r:embed="rId3"/>
          <a:stretch>
            <a:fillRect/>
          </a:stretch>
        </p:blipFill>
        <p:spPr>
          <a:xfrm>
            <a:off x="611715" y="2750820"/>
            <a:ext cx="2603925" cy="1226820"/>
          </a:xfrm>
          <a:prstGeom prst="rect">
            <a:avLst/>
          </a:prstGeom>
        </p:spPr>
      </p:pic>
      <p:pic>
        <p:nvPicPr>
          <p:cNvPr id="19" name="Picture 18">
            <a:extLst>
              <a:ext uri="{FF2B5EF4-FFF2-40B4-BE49-F238E27FC236}">
                <a16:creationId xmlns:a16="http://schemas.microsoft.com/office/drawing/2014/main" id="{6BA465B4-ABDF-D5D9-EF18-3EDD9C76541A}"/>
              </a:ext>
            </a:extLst>
          </p:cNvPr>
          <p:cNvPicPr>
            <a:picLocks noChangeAspect="1"/>
          </p:cNvPicPr>
          <p:nvPr/>
        </p:nvPicPr>
        <p:blipFill>
          <a:blip r:embed="rId4"/>
          <a:stretch>
            <a:fillRect/>
          </a:stretch>
        </p:blipFill>
        <p:spPr>
          <a:xfrm>
            <a:off x="3215640" y="601980"/>
            <a:ext cx="2982102" cy="3375662"/>
          </a:xfrm>
          <a:prstGeom prst="rect">
            <a:avLst/>
          </a:prstGeom>
        </p:spPr>
      </p:pic>
      <p:pic>
        <p:nvPicPr>
          <p:cNvPr id="21" name="Picture 20">
            <a:extLst>
              <a:ext uri="{FF2B5EF4-FFF2-40B4-BE49-F238E27FC236}">
                <a16:creationId xmlns:a16="http://schemas.microsoft.com/office/drawing/2014/main" id="{F9B3BCE9-4210-35A5-8077-78F188407AB2}"/>
              </a:ext>
            </a:extLst>
          </p:cNvPr>
          <p:cNvPicPr>
            <a:picLocks noChangeAspect="1"/>
          </p:cNvPicPr>
          <p:nvPr/>
        </p:nvPicPr>
        <p:blipFill>
          <a:blip r:embed="rId5"/>
          <a:stretch>
            <a:fillRect/>
          </a:stretch>
        </p:blipFill>
        <p:spPr>
          <a:xfrm>
            <a:off x="6197742" y="601980"/>
            <a:ext cx="2861981" cy="3375662"/>
          </a:xfrm>
          <a:prstGeom prst="rect">
            <a:avLst/>
          </a:prstGeom>
        </p:spPr>
      </p:pic>
      <p:pic>
        <p:nvPicPr>
          <p:cNvPr id="23" name="Picture 22">
            <a:extLst>
              <a:ext uri="{FF2B5EF4-FFF2-40B4-BE49-F238E27FC236}">
                <a16:creationId xmlns:a16="http://schemas.microsoft.com/office/drawing/2014/main" id="{08D4A5C0-303B-EE12-67FC-59ED17AD9AA9}"/>
              </a:ext>
            </a:extLst>
          </p:cNvPr>
          <p:cNvPicPr>
            <a:picLocks noChangeAspect="1"/>
          </p:cNvPicPr>
          <p:nvPr/>
        </p:nvPicPr>
        <p:blipFill>
          <a:blip r:embed="rId6"/>
          <a:stretch>
            <a:fillRect/>
          </a:stretch>
        </p:blipFill>
        <p:spPr>
          <a:xfrm>
            <a:off x="2787014" y="3977640"/>
            <a:ext cx="4154805" cy="1165860"/>
          </a:xfrm>
          <a:prstGeom prst="rect">
            <a:avLst/>
          </a:prstGeom>
        </p:spPr>
      </p:pic>
    </p:spTree>
    <p:extLst>
      <p:ext uri="{BB962C8B-B14F-4D97-AF65-F5344CB8AC3E}">
        <p14:creationId xmlns:p14="http://schemas.microsoft.com/office/powerpoint/2010/main" val="1454704227"/>
      </p:ext>
    </p:extLst>
  </p:cSld>
  <p:clrMapOvr>
    <a:masterClrMapping/>
  </p:clrMapOvr>
</p:sld>
</file>

<file path=ppt/theme/theme1.xml><?xml version="1.0" encoding="utf-8"?>
<a:theme xmlns:a="http://schemas.openxmlformats.org/drawingml/2006/main" name="Momentum">
  <a:themeElements>
    <a:clrScheme name="Momentum">
      <a:dk1>
        <a:srgbClr val="C0791B"/>
      </a:dk1>
      <a:lt1>
        <a:srgbClr val="FFFFFF"/>
      </a:lt1>
      <a:dk2>
        <a:srgbClr val="424242"/>
      </a:dk2>
      <a:lt2>
        <a:srgbClr val="8DD8D3"/>
      </a:lt2>
      <a:accent1>
        <a:srgbClr val="0B6374"/>
      </a:accent1>
      <a:accent2>
        <a:srgbClr val="FD5B58"/>
      </a:accent2>
      <a:accent3>
        <a:srgbClr val="599191"/>
      </a:accent3>
      <a:accent4>
        <a:srgbClr val="D7E6A3"/>
      </a:accent4>
      <a:accent5>
        <a:srgbClr val="27278B"/>
      </a:accent5>
      <a:accent6>
        <a:srgbClr val="D558AB"/>
      </a:accent6>
      <a:hlink>
        <a:srgbClr val="27278B"/>
      </a:hlink>
      <a:folHlink>
        <a:srgbClr val="2727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115</TotalTime>
  <Words>2386</Words>
  <Application>Microsoft Office PowerPoint</Application>
  <PresentationFormat>On-screen Show (16:9)</PresentationFormat>
  <Paragraphs>102</Paragraphs>
  <Slides>15</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Times New Roman</vt:lpstr>
      <vt:lpstr>Symbol</vt:lpstr>
      <vt:lpstr>Maven Pro</vt:lpstr>
      <vt:lpstr>Arial</vt:lpstr>
      <vt:lpstr>Nunito</vt:lpstr>
      <vt:lpstr>Momentum</vt:lpstr>
      <vt:lpstr>Developing Relationships and Workplace Achievements</vt:lpstr>
      <vt:lpstr>Introduction</vt:lpstr>
      <vt:lpstr>“Appropriate knowledge, skills and behaviours (KSB) that are required by HR professionals across the departments.” </vt:lpstr>
      <vt:lpstr>“Appropriate knowledge, skills and behaviours (KSB) that are required by HR professionals across the departments.” </vt:lpstr>
      <vt:lpstr>“Appropriate knowledge, skills and behaviours (KSB) that are required by HR professionals across the departments.” </vt:lpstr>
      <vt:lpstr>“Appropriate knowledge, skills and behaviours (KSB) that are required by HR professionals across the departments.” </vt:lpstr>
      <vt:lpstr>Conduct a personal skills audit for yourself including a SWOT analysis</vt:lpstr>
      <vt:lpstr>Conduct a personal skills audit for yourself including a SWOT analysis</vt:lpstr>
      <vt:lpstr>Identify training and development needs considering the knowledge, skills and behaviours</vt:lpstr>
      <vt:lpstr>Identify training and development needs considering the knowledge, skills and behaviours</vt:lpstr>
      <vt:lpstr>Identify training and development needs considering the knowledge, skills and behaviours</vt:lpstr>
      <vt:lpstr>Conclusion</vt:lpstr>
      <vt:lpstr>References</vt:lpstr>
      <vt:lpstr>  THANK YOU</vt:lpstr>
      <vt:lpstr>Personal Skills Audit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Relationships and Workplace Achievements</dc:title>
  <cp:lastModifiedBy>Calin Buica (2112409)</cp:lastModifiedBy>
  <cp:revision>50</cp:revision>
  <dcterms:modified xsi:type="dcterms:W3CDTF">2023-03-24T22:44:25Z</dcterms:modified>
</cp:coreProperties>
</file>