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5"/>
  </p:notesMasterIdLst>
  <p:handoutMasterIdLst>
    <p:handoutMasterId r:id="rId76"/>
  </p:handoutMasterIdLst>
  <p:sldIdLst>
    <p:sldId id="534" r:id="rId5"/>
    <p:sldId id="535" r:id="rId6"/>
    <p:sldId id="536" r:id="rId7"/>
    <p:sldId id="537" r:id="rId8"/>
    <p:sldId id="538" r:id="rId9"/>
    <p:sldId id="539" r:id="rId10"/>
    <p:sldId id="540" r:id="rId11"/>
    <p:sldId id="541" r:id="rId12"/>
    <p:sldId id="542" r:id="rId13"/>
    <p:sldId id="543" r:id="rId14"/>
    <p:sldId id="544" r:id="rId15"/>
    <p:sldId id="545" r:id="rId16"/>
    <p:sldId id="546" r:id="rId17"/>
    <p:sldId id="547" r:id="rId18"/>
    <p:sldId id="548" r:id="rId19"/>
    <p:sldId id="549" r:id="rId20"/>
    <p:sldId id="550" r:id="rId21"/>
    <p:sldId id="551" r:id="rId22"/>
    <p:sldId id="552" r:id="rId23"/>
    <p:sldId id="553" r:id="rId24"/>
    <p:sldId id="554" r:id="rId25"/>
    <p:sldId id="555" r:id="rId26"/>
    <p:sldId id="556" r:id="rId27"/>
    <p:sldId id="428" r:id="rId28"/>
    <p:sldId id="426" r:id="rId29"/>
    <p:sldId id="352" r:id="rId30"/>
    <p:sldId id="429" r:id="rId31"/>
    <p:sldId id="490" r:id="rId32"/>
    <p:sldId id="502" r:id="rId33"/>
    <p:sldId id="522" r:id="rId34"/>
    <p:sldId id="498" r:id="rId35"/>
    <p:sldId id="479" r:id="rId36"/>
    <p:sldId id="500" r:id="rId37"/>
    <p:sldId id="467" r:id="rId38"/>
    <p:sldId id="516" r:id="rId39"/>
    <p:sldId id="503" r:id="rId40"/>
    <p:sldId id="504" r:id="rId41"/>
    <p:sldId id="513" r:id="rId42"/>
    <p:sldId id="506" r:id="rId43"/>
    <p:sldId id="507" r:id="rId44"/>
    <p:sldId id="508" r:id="rId45"/>
    <p:sldId id="509" r:id="rId46"/>
    <p:sldId id="512" r:id="rId47"/>
    <p:sldId id="514" r:id="rId48"/>
    <p:sldId id="515" r:id="rId49"/>
    <p:sldId id="499" r:id="rId50"/>
    <p:sldId id="517" r:id="rId51"/>
    <p:sldId id="518" r:id="rId52"/>
    <p:sldId id="465" r:id="rId53"/>
    <p:sldId id="533" r:id="rId54"/>
    <p:sldId id="519" r:id="rId55"/>
    <p:sldId id="521" r:id="rId56"/>
    <p:sldId id="470" r:id="rId57"/>
    <p:sldId id="487" r:id="rId58"/>
    <p:sldId id="473" r:id="rId59"/>
    <p:sldId id="524" r:id="rId60"/>
    <p:sldId id="532" r:id="rId61"/>
    <p:sldId id="526" r:id="rId62"/>
    <p:sldId id="527" r:id="rId63"/>
    <p:sldId id="528" r:id="rId64"/>
    <p:sldId id="529" r:id="rId65"/>
    <p:sldId id="530" r:id="rId66"/>
    <p:sldId id="531" r:id="rId67"/>
    <p:sldId id="433" r:id="rId68"/>
    <p:sldId id="484" r:id="rId69"/>
    <p:sldId id="482" r:id="rId70"/>
    <p:sldId id="483" r:id="rId71"/>
    <p:sldId id="485" r:id="rId72"/>
    <p:sldId id="486" r:id="rId73"/>
    <p:sldId id="440" r:id="rId74"/>
  </p:sldIdLst>
  <p:sldSz cx="9144000" cy="6858000" type="screen4x3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9" userDrawn="1">
          <p15:clr>
            <a:srgbClr val="A4A3A4"/>
          </p15:clr>
        </p15:guide>
        <p15:guide id="2" pos="211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Thomas" initials="MT" lastIdx="0" clrIdx="0">
    <p:extLst>
      <p:ext uri="{19B8F6BF-5375-455C-9EA6-DF929625EA0E}">
        <p15:presenceInfo xmlns:p15="http://schemas.microsoft.com/office/powerpoint/2012/main" userId="S-1-5-21-3615204683-2777868505-1302011289-16517" providerId="AD"/>
      </p:ext>
    </p:extLst>
  </p:cmAuthor>
  <p:cmAuthor id="2" name="Mark Thomas" initials="MT [2]" lastIdx="0" clrIdx="1">
    <p:extLst>
      <p:ext uri="{19B8F6BF-5375-455C-9EA6-DF929625EA0E}">
        <p15:presenceInfo xmlns:p15="http://schemas.microsoft.com/office/powerpoint/2012/main" userId="S-1-5-21-809251214-2178901256-4152538893-2676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29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9"/>
        <p:guide pos="211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viewProps" Target="view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commentAuthors" Target="commentAuthor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1CFCAB-583A-48A0-9E3F-C9DC8850A45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224DE6-F88E-47EA-84AF-1E14A3254AB7}">
      <dgm:prSet phldrT="[Text]"/>
      <dgm:spPr/>
      <dgm:t>
        <a:bodyPr/>
        <a:lstStyle/>
        <a:p>
          <a:r>
            <a:rPr lang="en-US" dirty="0" smtClean="0"/>
            <a:t>L4</a:t>
          </a:r>
          <a:endParaRPr lang="en-US" dirty="0"/>
        </a:p>
      </dgm:t>
    </dgm:pt>
    <dgm:pt modelId="{628546E2-F0E9-4EA6-A00D-627C77EF11BF}" type="parTrans" cxnId="{9D9C065E-5E31-4181-8E25-0C90120F664E}">
      <dgm:prSet/>
      <dgm:spPr/>
      <dgm:t>
        <a:bodyPr/>
        <a:lstStyle/>
        <a:p>
          <a:endParaRPr lang="en-US"/>
        </a:p>
      </dgm:t>
    </dgm:pt>
    <dgm:pt modelId="{3CD74175-61B4-4F06-B2A6-D5251F05DDE8}" type="sibTrans" cxnId="{9D9C065E-5E31-4181-8E25-0C90120F664E}">
      <dgm:prSet/>
      <dgm:spPr/>
      <dgm:t>
        <a:bodyPr/>
        <a:lstStyle/>
        <a:p>
          <a:endParaRPr lang="en-US"/>
        </a:p>
      </dgm:t>
    </dgm:pt>
    <dgm:pt modelId="{FC56ED91-406A-4F61-8987-1F7D2915D613}">
      <dgm:prSet phldrT="[Text]"/>
      <dgm:spPr/>
      <dgm:t>
        <a:bodyPr/>
        <a:lstStyle/>
        <a:p>
          <a:r>
            <a:rPr lang="en-US" dirty="0" smtClean="0"/>
            <a:t>L5</a:t>
          </a:r>
          <a:endParaRPr lang="en-US" dirty="0"/>
        </a:p>
      </dgm:t>
    </dgm:pt>
    <dgm:pt modelId="{3AA91E7C-3AE5-4014-A405-8FFA90A0D559}" type="parTrans" cxnId="{F95929B3-BE13-4112-A9F2-F98ED1CEC3C4}">
      <dgm:prSet/>
      <dgm:spPr/>
      <dgm:t>
        <a:bodyPr/>
        <a:lstStyle/>
        <a:p>
          <a:endParaRPr lang="en-US"/>
        </a:p>
      </dgm:t>
    </dgm:pt>
    <dgm:pt modelId="{654C9550-5258-49B0-BA8A-0119421AF40A}" type="sibTrans" cxnId="{F95929B3-BE13-4112-A9F2-F98ED1CEC3C4}">
      <dgm:prSet/>
      <dgm:spPr/>
      <dgm:t>
        <a:bodyPr/>
        <a:lstStyle/>
        <a:p>
          <a:endParaRPr lang="en-US"/>
        </a:p>
      </dgm:t>
    </dgm:pt>
    <dgm:pt modelId="{63047CE7-9EA1-4C06-9D6D-1EC0282B8287}">
      <dgm:prSet phldrT="[Text]" custT="1"/>
      <dgm:spPr/>
      <dgm:t>
        <a:bodyPr/>
        <a:lstStyle/>
        <a:p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Lleoliadau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&amp; </a:t>
          </a:r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Apwyntiadau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1-i-1 </a:t>
          </a:r>
          <a:endParaRPr lang="en-US" sz="2000" dirty="0">
            <a:solidFill>
              <a:schemeClr val="accent2">
                <a:lumMod val="50000"/>
              </a:schemeClr>
            </a:solidFill>
          </a:endParaRPr>
        </a:p>
      </dgm:t>
    </dgm:pt>
    <dgm:pt modelId="{2A750231-6C3C-4C3F-A9FF-3F26F9989336}" type="parTrans" cxnId="{057DDF66-4861-43ED-9210-7C9E24146DA4}">
      <dgm:prSet/>
      <dgm:spPr/>
      <dgm:t>
        <a:bodyPr/>
        <a:lstStyle/>
        <a:p>
          <a:endParaRPr lang="en-US"/>
        </a:p>
      </dgm:t>
    </dgm:pt>
    <dgm:pt modelId="{5E0CA007-2623-43DD-9D89-261D85667DDF}" type="sibTrans" cxnId="{057DDF66-4861-43ED-9210-7C9E24146DA4}">
      <dgm:prSet/>
      <dgm:spPr/>
      <dgm:t>
        <a:bodyPr/>
        <a:lstStyle/>
        <a:p>
          <a:endParaRPr lang="en-US"/>
        </a:p>
      </dgm:t>
    </dgm:pt>
    <dgm:pt modelId="{EE24F543-A084-4B8B-95B9-691BEE49CA5C}">
      <dgm:prSet phldrT="[Text]"/>
      <dgm:spPr/>
      <dgm:t>
        <a:bodyPr/>
        <a:lstStyle/>
        <a:p>
          <a:r>
            <a:rPr lang="en-US" dirty="0" smtClean="0"/>
            <a:t>L6</a:t>
          </a:r>
          <a:endParaRPr lang="en-US" dirty="0"/>
        </a:p>
      </dgm:t>
    </dgm:pt>
    <dgm:pt modelId="{35501C5A-8B5F-4616-9B9D-7A1819AC8EF7}" type="parTrans" cxnId="{F851AB74-3E83-4FF6-A220-B4DCD77CB5D2}">
      <dgm:prSet/>
      <dgm:spPr/>
      <dgm:t>
        <a:bodyPr/>
        <a:lstStyle/>
        <a:p>
          <a:endParaRPr lang="en-US"/>
        </a:p>
      </dgm:t>
    </dgm:pt>
    <dgm:pt modelId="{D54B00EF-DA0D-46D5-A629-92DC3E77F299}" type="sibTrans" cxnId="{F851AB74-3E83-4FF6-A220-B4DCD77CB5D2}">
      <dgm:prSet/>
      <dgm:spPr/>
      <dgm:t>
        <a:bodyPr/>
        <a:lstStyle/>
        <a:p>
          <a:endParaRPr lang="en-US"/>
        </a:p>
      </dgm:t>
    </dgm:pt>
    <dgm:pt modelId="{6AAF5F45-5DC9-4F9C-A178-35AE8FBBC2B4}">
      <dgm:prSet phldrT="[Text]"/>
      <dgm:spPr/>
      <dgm:t>
        <a:bodyPr/>
        <a:lstStyle/>
        <a:p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Ceisiadau</a:t>
          </a:r>
          <a:r>
            <a:rPr lang="en-US" dirty="0" smtClean="0">
              <a:solidFill>
                <a:schemeClr val="accent2">
                  <a:lumMod val="50000"/>
                </a:schemeClr>
              </a:solidFill>
            </a:rPr>
            <a:t>, CV, </a:t>
          </a:r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Cyfweld</a:t>
          </a:r>
          <a:r>
            <a:rPr lang="en-US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yn</a:t>
          </a:r>
          <a:r>
            <a:rPr lang="en-US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effeithiol</a:t>
          </a:r>
          <a:r>
            <a:rPr lang="en-US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proffesiynoldeb</a:t>
          </a:r>
          <a:r>
            <a:rPr lang="en-US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portread</a:t>
          </a:r>
          <a:endParaRPr lang="en-US" dirty="0">
            <a:solidFill>
              <a:schemeClr val="accent2">
                <a:lumMod val="50000"/>
              </a:schemeClr>
            </a:solidFill>
          </a:endParaRPr>
        </a:p>
      </dgm:t>
    </dgm:pt>
    <dgm:pt modelId="{FAA3B882-4954-4A7B-9084-67FE9B142C1A}" type="parTrans" cxnId="{D77DB10E-5272-461E-9831-F3469F0B5B57}">
      <dgm:prSet/>
      <dgm:spPr/>
      <dgm:t>
        <a:bodyPr/>
        <a:lstStyle/>
        <a:p>
          <a:endParaRPr lang="en-US"/>
        </a:p>
      </dgm:t>
    </dgm:pt>
    <dgm:pt modelId="{94E7D4F6-3085-4B67-8EC4-67EAE0D0575A}" type="sibTrans" cxnId="{D77DB10E-5272-461E-9831-F3469F0B5B57}">
      <dgm:prSet/>
      <dgm:spPr/>
      <dgm:t>
        <a:bodyPr/>
        <a:lstStyle/>
        <a:p>
          <a:endParaRPr lang="en-US"/>
        </a:p>
      </dgm:t>
    </dgm:pt>
    <dgm:pt modelId="{7B8B54DE-E718-4DB2-B250-241FF684E8E5}">
      <dgm:prSet custT="1"/>
      <dgm:spPr/>
      <dgm:t>
        <a:bodyPr/>
        <a:lstStyle/>
        <a:p>
          <a:r>
            <a:rPr lang="en-US" sz="2000" dirty="0" smtClean="0"/>
            <a:t>Student Services Induction &gt; Employability Principles </a:t>
          </a:r>
        </a:p>
      </dgm:t>
    </dgm:pt>
    <dgm:pt modelId="{E4FE4F11-B973-4E66-815E-EAB29068E0E8}" type="parTrans" cxnId="{EF0D4274-10EC-41D0-89C1-4C0250676B8E}">
      <dgm:prSet/>
      <dgm:spPr/>
      <dgm:t>
        <a:bodyPr/>
        <a:lstStyle/>
        <a:p>
          <a:endParaRPr lang="en-US"/>
        </a:p>
      </dgm:t>
    </dgm:pt>
    <dgm:pt modelId="{6A2D9B77-FAB2-41F3-88B3-E8B91F721F43}" type="sibTrans" cxnId="{EF0D4274-10EC-41D0-89C1-4C0250676B8E}">
      <dgm:prSet/>
      <dgm:spPr/>
      <dgm:t>
        <a:bodyPr/>
        <a:lstStyle/>
        <a:p>
          <a:endParaRPr lang="en-US"/>
        </a:p>
      </dgm:t>
    </dgm:pt>
    <dgm:pt modelId="{9275716D-FCC0-4866-971E-74104A28E1AB}">
      <dgm:prSet custT="1"/>
      <dgm:spPr/>
      <dgm:t>
        <a:bodyPr/>
        <a:lstStyle/>
        <a:p>
          <a:r>
            <a:rPr lang="en-US" sz="2000" dirty="0" smtClean="0"/>
            <a:t>Placements &amp; 121 Appointments </a:t>
          </a:r>
          <a:endParaRPr lang="en-US" sz="2000" dirty="0"/>
        </a:p>
      </dgm:t>
    </dgm:pt>
    <dgm:pt modelId="{1EECAB2D-A7AD-470F-95B9-3C3D2186000A}" type="parTrans" cxnId="{93D2E917-E184-4479-A413-93CED0D47B4C}">
      <dgm:prSet/>
      <dgm:spPr/>
      <dgm:t>
        <a:bodyPr/>
        <a:lstStyle/>
        <a:p>
          <a:endParaRPr lang="en-US"/>
        </a:p>
      </dgm:t>
    </dgm:pt>
    <dgm:pt modelId="{7EF046B5-B5EA-4435-8B11-664327B92E96}" type="sibTrans" cxnId="{93D2E917-E184-4479-A413-93CED0D47B4C}">
      <dgm:prSet/>
      <dgm:spPr/>
      <dgm:t>
        <a:bodyPr/>
        <a:lstStyle/>
        <a:p>
          <a:endParaRPr lang="en-US"/>
        </a:p>
      </dgm:t>
    </dgm:pt>
    <dgm:pt modelId="{7D812F5E-ACC2-4320-8E96-3902A2367CE0}">
      <dgm:prSet phldrT="[Text]" custT="1"/>
      <dgm:spPr/>
      <dgm:t>
        <a:bodyPr/>
        <a:lstStyle/>
        <a:p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Cynefino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Gwasanaethau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Myfyrwyr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&gt;  </a:t>
          </a:r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Egwyddorion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Cyfloga</a:t>
          </a:r>
          <a:r>
            <a:rPr lang="en-US" sz="2000" dirty="0" smtClean="0"/>
            <a:t>.</a:t>
          </a:r>
          <a:endParaRPr lang="en-US" sz="2000" dirty="0"/>
        </a:p>
      </dgm:t>
    </dgm:pt>
    <dgm:pt modelId="{DEEA29E0-8AF1-481F-823F-C4A93E4522D0}" type="parTrans" cxnId="{D3DF5EC4-5E3F-4428-B712-B1B4D012FBB0}">
      <dgm:prSet/>
      <dgm:spPr/>
      <dgm:t>
        <a:bodyPr/>
        <a:lstStyle/>
        <a:p>
          <a:endParaRPr lang="en-US"/>
        </a:p>
      </dgm:t>
    </dgm:pt>
    <dgm:pt modelId="{6ED488C1-9958-4E6B-9EA4-B9FB8421829C}" type="sibTrans" cxnId="{D3DF5EC4-5E3F-4428-B712-B1B4D012FBB0}">
      <dgm:prSet/>
      <dgm:spPr/>
      <dgm:t>
        <a:bodyPr/>
        <a:lstStyle/>
        <a:p>
          <a:endParaRPr lang="en-US"/>
        </a:p>
      </dgm:t>
    </dgm:pt>
    <dgm:pt modelId="{DF3497CE-CB5D-48FF-AD1A-AC45620B3269}">
      <dgm:prSet phldrT="[Text]"/>
      <dgm:spPr/>
      <dgm:t>
        <a:bodyPr/>
        <a:lstStyle/>
        <a:p>
          <a:r>
            <a:rPr lang="en-GB" dirty="0" smtClean="0"/>
            <a:t>Applications, CV, interviewing, </a:t>
          </a:r>
          <a:r>
            <a:rPr lang="en-GB" b="0" dirty="0" smtClean="0"/>
            <a:t>professionalism</a:t>
          </a:r>
          <a:r>
            <a:rPr lang="en-GB" dirty="0" smtClean="0"/>
            <a:t>, portrayal</a:t>
          </a:r>
          <a:endParaRPr lang="en-US" dirty="0"/>
        </a:p>
      </dgm:t>
    </dgm:pt>
    <dgm:pt modelId="{5FB1F13E-E95F-4BEE-BEEC-8B715B9C8E44}" type="parTrans" cxnId="{429D70B7-4A98-4CE2-889D-0527172C8E86}">
      <dgm:prSet/>
      <dgm:spPr/>
      <dgm:t>
        <a:bodyPr/>
        <a:lstStyle/>
        <a:p>
          <a:endParaRPr lang="en-US"/>
        </a:p>
      </dgm:t>
    </dgm:pt>
    <dgm:pt modelId="{3612D5C5-D287-4853-90DC-64A85EC20A6C}" type="sibTrans" cxnId="{429D70B7-4A98-4CE2-889D-0527172C8E86}">
      <dgm:prSet/>
      <dgm:spPr/>
      <dgm:t>
        <a:bodyPr/>
        <a:lstStyle/>
        <a:p>
          <a:endParaRPr lang="en-US"/>
        </a:p>
      </dgm:t>
    </dgm:pt>
    <dgm:pt modelId="{3310CA7C-9F71-46C6-BFD8-672B4D0A97FA}" type="pres">
      <dgm:prSet presAssocID="{B61CFCAB-583A-48A0-9E3F-C9DC8850A45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AA4471-42F6-43B8-B9D4-8E3A5DC6E09D}" type="pres">
      <dgm:prSet presAssocID="{7A224DE6-F88E-47EA-84AF-1E14A3254AB7}" presName="composite" presStyleCnt="0"/>
      <dgm:spPr/>
    </dgm:pt>
    <dgm:pt modelId="{21883F89-C957-4D44-81F7-5DBCA3D87D52}" type="pres">
      <dgm:prSet presAssocID="{7A224DE6-F88E-47EA-84AF-1E14A3254AB7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4DB0E-A8B9-4346-90A3-939670F6FF82}" type="pres">
      <dgm:prSet presAssocID="{7A224DE6-F88E-47EA-84AF-1E14A3254AB7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610E45-2FA9-4CB8-BF68-2D73FAB56772}" type="pres">
      <dgm:prSet presAssocID="{3CD74175-61B4-4F06-B2A6-D5251F05DDE8}" presName="sp" presStyleCnt="0"/>
      <dgm:spPr/>
    </dgm:pt>
    <dgm:pt modelId="{E260BB27-9DF4-4C84-9D87-E6319473851B}" type="pres">
      <dgm:prSet presAssocID="{FC56ED91-406A-4F61-8987-1F7D2915D613}" presName="composite" presStyleCnt="0"/>
      <dgm:spPr/>
    </dgm:pt>
    <dgm:pt modelId="{60F54290-922F-4BD3-9C82-C0ADC31AF7B3}" type="pres">
      <dgm:prSet presAssocID="{FC56ED91-406A-4F61-8987-1F7D2915D613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FC9F0A-5B9F-4E9C-AB4D-2D4BC2B4A230}" type="pres">
      <dgm:prSet presAssocID="{FC56ED91-406A-4F61-8987-1F7D2915D613}" presName="descendantText" presStyleLbl="alignAcc1" presStyleIdx="1" presStyleCnt="3" custLinFactNeighborX="0" custLinFactNeighborY="13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515DAF-B67C-4C66-8F65-2267B1CD98F8}" type="pres">
      <dgm:prSet presAssocID="{654C9550-5258-49B0-BA8A-0119421AF40A}" presName="sp" presStyleCnt="0"/>
      <dgm:spPr/>
    </dgm:pt>
    <dgm:pt modelId="{3C3AF8B5-E0B3-4BA1-8FDF-510D9DD8EF03}" type="pres">
      <dgm:prSet presAssocID="{EE24F543-A084-4B8B-95B9-691BEE49CA5C}" presName="composite" presStyleCnt="0"/>
      <dgm:spPr/>
    </dgm:pt>
    <dgm:pt modelId="{21D57B2D-3D79-4E05-B93B-69BA8D351251}" type="pres">
      <dgm:prSet presAssocID="{EE24F543-A084-4B8B-95B9-691BEE49CA5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462B18-F658-4422-AE72-18FD4788AD05}" type="pres">
      <dgm:prSet presAssocID="{EE24F543-A084-4B8B-95B9-691BEE49CA5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0B769B-6CFA-4C24-BCA5-5F84CE4D58F8}" type="presOf" srcId="{DF3497CE-CB5D-48FF-AD1A-AC45620B3269}" destId="{51462B18-F658-4422-AE72-18FD4788AD05}" srcOrd="0" destOrd="1" presId="urn:microsoft.com/office/officeart/2005/8/layout/chevron2"/>
    <dgm:cxn modelId="{6DEF15B0-F32E-4938-942B-7EE72A1FBCB9}" type="presOf" srcId="{6AAF5F45-5DC9-4F9C-A178-35AE8FBBC2B4}" destId="{51462B18-F658-4422-AE72-18FD4788AD05}" srcOrd="0" destOrd="0" presId="urn:microsoft.com/office/officeart/2005/8/layout/chevron2"/>
    <dgm:cxn modelId="{F851AB74-3E83-4FF6-A220-B4DCD77CB5D2}" srcId="{B61CFCAB-583A-48A0-9E3F-C9DC8850A455}" destId="{EE24F543-A084-4B8B-95B9-691BEE49CA5C}" srcOrd="2" destOrd="0" parTransId="{35501C5A-8B5F-4616-9B9D-7A1819AC8EF7}" sibTransId="{D54B00EF-DA0D-46D5-A629-92DC3E77F299}"/>
    <dgm:cxn modelId="{E769AF18-AEBC-409D-9633-FD7805070E5F}" type="presOf" srcId="{EE24F543-A084-4B8B-95B9-691BEE49CA5C}" destId="{21D57B2D-3D79-4E05-B93B-69BA8D351251}" srcOrd="0" destOrd="0" presId="urn:microsoft.com/office/officeart/2005/8/layout/chevron2"/>
    <dgm:cxn modelId="{9D9C065E-5E31-4181-8E25-0C90120F664E}" srcId="{B61CFCAB-583A-48A0-9E3F-C9DC8850A455}" destId="{7A224DE6-F88E-47EA-84AF-1E14A3254AB7}" srcOrd="0" destOrd="0" parTransId="{628546E2-F0E9-4EA6-A00D-627C77EF11BF}" sibTransId="{3CD74175-61B4-4F06-B2A6-D5251F05DDE8}"/>
    <dgm:cxn modelId="{F95929B3-BE13-4112-A9F2-F98ED1CEC3C4}" srcId="{B61CFCAB-583A-48A0-9E3F-C9DC8850A455}" destId="{FC56ED91-406A-4F61-8987-1F7D2915D613}" srcOrd="1" destOrd="0" parTransId="{3AA91E7C-3AE5-4014-A405-8FFA90A0D559}" sibTransId="{654C9550-5258-49B0-BA8A-0119421AF40A}"/>
    <dgm:cxn modelId="{86BB72B2-2B40-4634-A410-624E658C48C8}" type="presOf" srcId="{7B8B54DE-E718-4DB2-B250-241FF684E8E5}" destId="{2CD4DB0E-A8B9-4346-90A3-939670F6FF82}" srcOrd="0" destOrd="1" presId="urn:microsoft.com/office/officeart/2005/8/layout/chevron2"/>
    <dgm:cxn modelId="{EF0D4274-10EC-41D0-89C1-4C0250676B8E}" srcId="{7A224DE6-F88E-47EA-84AF-1E14A3254AB7}" destId="{7B8B54DE-E718-4DB2-B250-241FF684E8E5}" srcOrd="1" destOrd="0" parTransId="{E4FE4F11-B973-4E66-815E-EAB29068E0E8}" sibTransId="{6A2D9B77-FAB2-41F3-88B3-E8B91F721F43}"/>
    <dgm:cxn modelId="{429D70B7-4A98-4CE2-889D-0527172C8E86}" srcId="{EE24F543-A084-4B8B-95B9-691BEE49CA5C}" destId="{DF3497CE-CB5D-48FF-AD1A-AC45620B3269}" srcOrd="1" destOrd="0" parTransId="{5FB1F13E-E95F-4BEE-BEEC-8B715B9C8E44}" sibTransId="{3612D5C5-D287-4853-90DC-64A85EC20A6C}"/>
    <dgm:cxn modelId="{0EE10DA0-4C85-4906-96FC-7D528A1CADAC}" type="presOf" srcId="{63047CE7-9EA1-4C06-9D6D-1EC0282B8287}" destId="{93FC9F0A-5B9F-4E9C-AB4D-2D4BC2B4A230}" srcOrd="0" destOrd="0" presId="urn:microsoft.com/office/officeart/2005/8/layout/chevron2"/>
    <dgm:cxn modelId="{59EEB7EA-C949-4CD7-BF85-3BAA8E84322D}" type="presOf" srcId="{7A224DE6-F88E-47EA-84AF-1E14A3254AB7}" destId="{21883F89-C957-4D44-81F7-5DBCA3D87D52}" srcOrd="0" destOrd="0" presId="urn:microsoft.com/office/officeart/2005/8/layout/chevron2"/>
    <dgm:cxn modelId="{6B395253-938D-4D92-B944-045B7A2506E0}" type="presOf" srcId="{7D812F5E-ACC2-4320-8E96-3902A2367CE0}" destId="{2CD4DB0E-A8B9-4346-90A3-939670F6FF82}" srcOrd="0" destOrd="0" presId="urn:microsoft.com/office/officeart/2005/8/layout/chevron2"/>
    <dgm:cxn modelId="{200E9634-CDB4-4E77-9AFC-1984BCFDFD5C}" type="presOf" srcId="{9275716D-FCC0-4866-971E-74104A28E1AB}" destId="{93FC9F0A-5B9F-4E9C-AB4D-2D4BC2B4A230}" srcOrd="0" destOrd="1" presId="urn:microsoft.com/office/officeart/2005/8/layout/chevron2"/>
    <dgm:cxn modelId="{D3DF5EC4-5E3F-4428-B712-B1B4D012FBB0}" srcId="{7A224DE6-F88E-47EA-84AF-1E14A3254AB7}" destId="{7D812F5E-ACC2-4320-8E96-3902A2367CE0}" srcOrd="0" destOrd="0" parTransId="{DEEA29E0-8AF1-481F-823F-C4A93E4522D0}" sibTransId="{6ED488C1-9958-4E6B-9EA4-B9FB8421829C}"/>
    <dgm:cxn modelId="{057DDF66-4861-43ED-9210-7C9E24146DA4}" srcId="{FC56ED91-406A-4F61-8987-1F7D2915D613}" destId="{63047CE7-9EA1-4C06-9D6D-1EC0282B8287}" srcOrd="0" destOrd="0" parTransId="{2A750231-6C3C-4C3F-A9FF-3F26F9989336}" sibTransId="{5E0CA007-2623-43DD-9D89-261D85667DDF}"/>
    <dgm:cxn modelId="{D77DB10E-5272-461E-9831-F3469F0B5B57}" srcId="{EE24F543-A084-4B8B-95B9-691BEE49CA5C}" destId="{6AAF5F45-5DC9-4F9C-A178-35AE8FBBC2B4}" srcOrd="0" destOrd="0" parTransId="{FAA3B882-4954-4A7B-9084-67FE9B142C1A}" sibTransId="{94E7D4F6-3085-4B67-8EC4-67EAE0D0575A}"/>
    <dgm:cxn modelId="{93D2E917-E184-4479-A413-93CED0D47B4C}" srcId="{FC56ED91-406A-4F61-8987-1F7D2915D613}" destId="{9275716D-FCC0-4866-971E-74104A28E1AB}" srcOrd="1" destOrd="0" parTransId="{1EECAB2D-A7AD-470F-95B9-3C3D2186000A}" sibTransId="{7EF046B5-B5EA-4435-8B11-664327B92E96}"/>
    <dgm:cxn modelId="{D027FD76-9BAA-46C4-A974-9796971E3E63}" type="presOf" srcId="{B61CFCAB-583A-48A0-9E3F-C9DC8850A455}" destId="{3310CA7C-9F71-46C6-BFD8-672B4D0A97FA}" srcOrd="0" destOrd="0" presId="urn:microsoft.com/office/officeart/2005/8/layout/chevron2"/>
    <dgm:cxn modelId="{B106DB6D-2462-4F11-9D56-4419877E0947}" type="presOf" srcId="{FC56ED91-406A-4F61-8987-1F7D2915D613}" destId="{60F54290-922F-4BD3-9C82-C0ADC31AF7B3}" srcOrd="0" destOrd="0" presId="urn:microsoft.com/office/officeart/2005/8/layout/chevron2"/>
    <dgm:cxn modelId="{DD3A7876-AA90-41D8-AB93-F6CCE49E550B}" type="presParOf" srcId="{3310CA7C-9F71-46C6-BFD8-672B4D0A97FA}" destId="{DAAA4471-42F6-43B8-B9D4-8E3A5DC6E09D}" srcOrd="0" destOrd="0" presId="urn:microsoft.com/office/officeart/2005/8/layout/chevron2"/>
    <dgm:cxn modelId="{173486C4-C1CF-4C03-8CF6-20E9A2209378}" type="presParOf" srcId="{DAAA4471-42F6-43B8-B9D4-8E3A5DC6E09D}" destId="{21883F89-C957-4D44-81F7-5DBCA3D87D52}" srcOrd="0" destOrd="0" presId="urn:microsoft.com/office/officeart/2005/8/layout/chevron2"/>
    <dgm:cxn modelId="{B7902169-31B6-46AF-A4B7-5486BA7E48CF}" type="presParOf" srcId="{DAAA4471-42F6-43B8-B9D4-8E3A5DC6E09D}" destId="{2CD4DB0E-A8B9-4346-90A3-939670F6FF82}" srcOrd="1" destOrd="0" presId="urn:microsoft.com/office/officeart/2005/8/layout/chevron2"/>
    <dgm:cxn modelId="{9E471086-A0FB-45D9-97F4-9518209D8A03}" type="presParOf" srcId="{3310CA7C-9F71-46C6-BFD8-672B4D0A97FA}" destId="{DE610E45-2FA9-4CB8-BF68-2D73FAB56772}" srcOrd="1" destOrd="0" presId="urn:microsoft.com/office/officeart/2005/8/layout/chevron2"/>
    <dgm:cxn modelId="{7A5E906A-0BAD-4DD4-B8E1-43168DD07CB1}" type="presParOf" srcId="{3310CA7C-9F71-46C6-BFD8-672B4D0A97FA}" destId="{E260BB27-9DF4-4C84-9D87-E6319473851B}" srcOrd="2" destOrd="0" presId="urn:microsoft.com/office/officeart/2005/8/layout/chevron2"/>
    <dgm:cxn modelId="{A3C6FAD6-2918-4F04-BF12-1A11452D36AC}" type="presParOf" srcId="{E260BB27-9DF4-4C84-9D87-E6319473851B}" destId="{60F54290-922F-4BD3-9C82-C0ADC31AF7B3}" srcOrd="0" destOrd="0" presId="urn:microsoft.com/office/officeart/2005/8/layout/chevron2"/>
    <dgm:cxn modelId="{A55B8775-6A4C-4D32-A804-724EA9B5713E}" type="presParOf" srcId="{E260BB27-9DF4-4C84-9D87-E6319473851B}" destId="{93FC9F0A-5B9F-4E9C-AB4D-2D4BC2B4A230}" srcOrd="1" destOrd="0" presId="urn:microsoft.com/office/officeart/2005/8/layout/chevron2"/>
    <dgm:cxn modelId="{17D23866-E898-4E2E-9FE0-6A36886C7294}" type="presParOf" srcId="{3310CA7C-9F71-46C6-BFD8-672B4D0A97FA}" destId="{6C515DAF-B67C-4C66-8F65-2267B1CD98F8}" srcOrd="3" destOrd="0" presId="urn:microsoft.com/office/officeart/2005/8/layout/chevron2"/>
    <dgm:cxn modelId="{88339032-50F2-4BEE-BC30-CC88A61F8FC3}" type="presParOf" srcId="{3310CA7C-9F71-46C6-BFD8-672B4D0A97FA}" destId="{3C3AF8B5-E0B3-4BA1-8FDF-510D9DD8EF03}" srcOrd="4" destOrd="0" presId="urn:microsoft.com/office/officeart/2005/8/layout/chevron2"/>
    <dgm:cxn modelId="{60B686CE-89B6-4C5B-8716-A13B2BA51AF6}" type="presParOf" srcId="{3C3AF8B5-E0B3-4BA1-8FDF-510D9DD8EF03}" destId="{21D57B2D-3D79-4E05-B93B-69BA8D351251}" srcOrd="0" destOrd="0" presId="urn:microsoft.com/office/officeart/2005/8/layout/chevron2"/>
    <dgm:cxn modelId="{D8DB2DE7-4448-4488-B117-46B886C1ACF0}" type="presParOf" srcId="{3C3AF8B5-E0B3-4BA1-8FDF-510D9DD8EF03}" destId="{51462B18-F658-4422-AE72-18FD4788AD0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1CFCAB-583A-48A0-9E3F-C9DC8850A455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224DE6-F88E-47EA-84AF-1E14A3254AB7}">
      <dgm:prSet phldrT="[Text]"/>
      <dgm:spPr/>
      <dgm:t>
        <a:bodyPr/>
        <a:lstStyle/>
        <a:p>
          <a:r>
            <a:rPr lang="en-US" dirty="0" smtClean="0"/>
            <a:t>L4</a:t>
          </a:r>
          <a:endParaRPr lang="en-US" dirty="0"/>
        </a:p>
      </dgm:t>
    </dgm:pt>
    <dgm:pt modelId="{628546E2-F0E9-4EA6-A00D-627C77EF11BF}" type="parTrans" cxnId="{9D9C065E-5E31-4181-8E25-0C90120F664E}">
      <dgm:prSet/>
      <dgm:spPr/>
      <dgm:t>
        <a:bodyPr/>
        <a:lstStyle/>
        <a:p>
          <a:endParaRPr lang="en-US"/>
        </a:p>
      </dgm:t>
    </dgm:pt>
    <dgm:pt modelId="{3CD74175-61B4-4F06-B2A6-D5251F05DDE8}" type="sibTrans" cxnId="{9D9C065E-5E31-4181-8E25-0C90120F664E}">
      <dgm:prSet/>
      <dgm:spPr/>
      <dgm:t>
        <a:bodyPr/>
        <a:lstStyle/>
        <a:p>
          <a:endParaRPr lang="en-US"/>
        </a:p>
      </dgm:t>
    </dgm:pt>
    <dgm:pt modelId="{FC56ED91-406A-4F61-8987-1F7D2915D613}">
      <dgm:prSet phldrT="[Text]"/>
      <dgm:spPr/>
      <dgm:t>
        <a:bodyPr/>
        <a:lstStyle/>
        <a:p>
          <a:r>
            <a:rPr lang="en-US" dirty="0" smtClean="0"/>
            <a:t>L5</a:t>
          </a:r>
          <a:endParaRPr lang="en-US" dirty="0"/>
        </a:p>
      </dgm:t>
    </dgm:pt>
    <dgm:pt modelId="{3AA91E7C-3AE5-4014-A405-8FFA90A0D559}" type="parTrans" cxnId="{F95929B3-BE13-4112-A9F2-F98ED1CEC3C4}">
      <dgm:prSet/>
      <dgm:spPr/>
      <dgm:t>
        <a:bodyPr/>
        <a:lstStyle/>
        <a:p>
          <a:endParaRPr lang="en-US"/>
        </a:p>
      </dgm:t>
    </dgm:pt>
    <dgm:pt modelId="{654C9550-5258-49B0-BA8A-0119421AF40A}" type="sibTrans" cxnId="{F95929B3-BE13-4112-A9F2-F98ED1CEC3C4}">
      <dgm:prSet/>
      <dgm:spPr/>
      <dgm:t>
        <a:bodyPr/>
        <a:lstStyle/>
        <a:p>
          <a:endParaRPr lang="en-US"/>
        </a:p>
      </dgm:t>
    </dgm:pt>
    <dgm:pt modelId="{63047CE7-9EA1-4C06-9D6D-1EC0282B8287}">
      <dgm:prSet phldrT="[Text]" custT="1"/>
      <dgm:spPr/>
      <dgm:t>
        <a:bodyPr/>
        <a:lstStyle/>
        <a:p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Lleoliadau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&amp; </a:t>
          </a:r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Apwyntiadau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1-i-1 </a:t>
          </a:r>
          <a:endParaRPr lang="en-US" sz="2000" dirty="0">
            <a:solidFill>
              <a:schemeClr val="accent2">
                <a:lumMod val="50000"/>
              </a:schemeClr>
            </a:solidFill>
          </a:endParaRPr>
        </a:p>
      </dgm:t>
    </dgm:pt>
    <dgm:pt modelId="{2A750231-6C3C-4C3F-A9FF-3F26F9989336}" type="parTrans" cxnId="{057DDF66-4861-43ED-9210-7C9E24146DA4}">
      <dgm:prSet/>
      <dgm:spPr/>
      <dgm:t>
        <a:bodyPr/>
        <a:lstStyle/>
        <a:p>
          <a:endParaRPr lang="en-US"/>
        </a:p>
      </dgm:t>
    </dgm:pt>
    <dgm:pt modelId="{5E0CA007-2623-43DD-9D89-261D85667DDF}" type="sibTrans" cxnId="{057DDF66-4861-43ED-9210-7C9E24146DA4}">
      <dgm:prSet/>
      <dgm:spPr/>
      <dgm:t>
        <a:bodyPr/>
        <a:lstStyle/>
        <a:p>
          <a:endParaRPr lang="en-US"/>
        </a:p>
      </dgm:t>
    </dgm:pt>
    <dgm:pt modelId="{EE24F543-A084-4B8B-95B9-691BEE49CA5C}">
      <dgm:prSet phldrT="[Text]"/>
      <dgm:spPr/>
      <dgm:t>
        <a:bodyPr/>
        <a:lstStyle/>
        <a:p>
          <a:r>
            <a:rPr lang="en-US" dirty="0" smtClean="0"/>
            <a:t>L6</a:t>
          </a:r>
          <a:endParaRPr lang="en-US" dirty="0"/>
        </a:p>
      </dgm:t>
    </dgm:pt>
    <dgm:pt modelId="{35501C5A-8B5F-4616-9B9D-7A1819AC8EF7}" type="parTrans" cxnId="{F851AB74-3E83-4FF6-A220-B4DCD77CB5D2}">
      <dgm:prSet/>
      <dgm:spPr/>
      <dgm:t>
        <a:bodyPr/>
        <a:lstStyle/>
        <a:p>
          <a:endParaRPr lang="en-US"/>
        </a:p>
      </dgm:t>
    </dgm:pt>
    <dgm:pt modelId="{D54B00EF-DA0D-46D5-A629-92DC3E77F299}" type="sibTrans" cxnId="{F851AB74-3E83-4FF6-A220-B4DCD77CB5D2}">
      <dgm:prSet/>
      <dgm:spPr/>
      <dgm:t>
        <a:bodyPr/>
        <a:lstStyle/>
        <a:p>
          <a:endParaRPr lang="en-US"/>
        </a:p>
      </dgm:t>
    </dgm:pt>
    <dgm:pt modelId="{6AAF5F45-5DC9-4F9C-A178-35AE8FBBC2B4}">
      <dgm:prSet phldrT="[Text]"/>
      <dgm:spPr/>
      <dgm:t>
        <a:bodyPr/>
        <a:lstStyle/>
        <a:p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Ceisiadau</a:t>
          </a:r>
          <a:r>
            <a:rPr lang="en-US" dirty="0" smtClean="0">
              <a:solidFill>
                <a:schemeClr val="accent2">
                  <a:lumMod val="50000"/>
                </a:schemeClr>
              </a:solidFill>
            </a:rPr>
            <a:t>, CV, </a:t>
          </a:r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Cyfweld</a:t>
          </a:r>
          <a:r>
            <a:rPr lang="en-US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yn</a:t>
          </a:r>
          <a:r>
            <a:rPr lang="en-US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effeithiol</a:t>
          </a:r>
          <a:r>
            <a:rPr lang="en-US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proffesiynoldeb</a:t>
          </a:r>
          <a:r>
            <a:rPr lang="en-US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en-US" dirty="0" err="1" smtClean="0">
              <a:solidFill>
                <a:schemeClr val="accent2">
                  <a:lumMod val="50000"/>
                </a:schemeClr>
              </a:solidFill>
            </a:rPr>
            <a:t>portread</a:t>
          </a:r>
          <a:endParaRPr lang="en-US" dirty="0">
            <a:solidFill>
              <a:schemeClr val="accent2">
                <a:lumMod val="50000"/>
              </a:schemeClr>
            </a:solidFill>
          </a:endParaRPr>
        </a:p>
      </dgm:t>
    </dgm:pt>
    <dgm:pt modelId="{FAA3B882-4954-4A7B-9084-67FE9B142C1A}" type="parTrans" cxnId="{D77DB10E-5272-461E-9831-F3469F0B5B57}">
      <dgm:prSet/>
      <dgm:spPr/>
      <dgm:t>
        <a:bodyPr/>
        <a:lstStyle/>
        <a:p>
          <a:endParaRPr lang="en-US"/>
        </a:p>
      </dgm:t>
    </dgm:pt>
    <dgm:pt modelId="{94E7D4F6-3085-4B67-8EC4-67EAE0D0575A}" type="sibTrans" cxnId="{D77DB10E-5272-461E-9831-F3469F0B5B57}">
      <dgm:prSet/>
      <dgm:spPr/>
      <dgm:t>
        <a:bodyPr/>
        <a:lstStyle/>
        <a:p>
          <a:endParaRPr lang="en-US"/>
        </a:p>
      </dgm:t>
    </dgm:pt>
    <dgm:pt modelId="{7B8B54DE-E718-4DB2-B250-241FF684E8E5}">
      <dgm:prSet custT="1"/>
      <dgm:spPr/>
      <dgm:t>
        <a:bodyPr/>
        <a:lstStyle/>
        <a:p>
          <a:r>
            <a:rPr lang="en-US" sz="2000" dirty="0" smtClean="0"/>
            <a:t>Student Services Induction &gt; Employability Principles </a:t>
          </a:r>
        </a:p>
      </dgm:t>
    </dgm:pt>
    <dgm:pt modelId="{E4FE4F11-B973-4E66-815E-EAB29068E0E8}" type="parTrans" cxnId="{EF0D4274-10EC-41D0-89C1-4C0250676B8E}">
      <dgm:prSet/>
      <dgm:spPr/>
      <dgm:t>
        <a:bodyPr/>
        <a:lstStyle/>
        <a:p>
          <a:endParaRPr lang="en-US"/>
        </a:p>
      </dgm:t>
    </dgm:pt>
    <dgm:pt modelId="{6A2D9B77-FAB2-41F3-88B3-E8B91F721F43}" type="sibTrans" cxnId="{EF0D4274-10EC-41D0-89C1-4C0250676B8E}">
      <dgm:prSet/>
      <dgm:spPr/>
      <dgm:t>
        <a:bodyPr/>
        <a:lstStyle/>
        <a:p>
          <a:endParaRPr lang="en-US"/>
        </a:p>
      </dgm:t>
    </dgm:pt>
    <dgm:pt modelId="{9275716D-FCC0-4866-971E-74104A28E1AB}">
      <dgm:prSet custT="1"/>
      <dgm:spPr/>
      <dgm:t>
        <a:bodyPr/>
        <a:lstStyle/>
        <a:p>
          <a:r>
            <a:rPr lang="en-US" sz="2000" dirty="0" smtClean="0"/>
            <a:t>Placements &amp; 121 Appointments </a:t>
          </a:r>
          <a:endParaRPr lang="en-US" sz="2000" dirty="0"/>
        </a:p>
      </dgm:t>
    </dgm:pt>
    <dgm:pt modelId="{1EECAB2D-A7AD-470F-95B9-3C3D2186000A}" type="parTrans" cxnId="{93D2E917-E184-4479-A413-93CED0D47B4C}">
      <dgm:prSet/>
      <dgm:spPr/>
      <dgm:t>
        <a:bodyPr/>
        <a:lstStyle/>
        <a:p>
          <a:endParaRPr lang="en-US"/>
        </a:p>
      </dgm:t>
    </dgm:pt>
    <dgm:pt modelId="{7EF046B5-B5EA-4435-8B11-664327B92E96}" type="sibTrans" cxnId="{93D2E917-E184-4479-A413-93CED0D47B4C}">
      <dgm:prSet/>
      <dgm:spPr/>
      <dgm:t>
        <a:bodyPr/>
        <a:lstStyle/>
        <a:p>
          <a:endParaRPr lang="en-US"/>
        </a:p>
      </dgm:t>
    </dgm:pt>
    <dgm:pt modelId="{7D812F5E-ACC2-4320-8E96-3902A2367CE0}">
      <dgm:prSet phldrT="[Text]" custT="1"/>
      <dgm:spPr/>
      <dgm:t>
        <a:bodyPr/>
        <a:lstStyle/>
        <a:p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Cynefino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Gwasanaethau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Myfyrwyr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&gt;  </a:t>
          </a:r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Egwyddorion</a:t>
          </a:r>
          <a:r>
            <a:rPr lang="en-US" sz="20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dirty="0" err="1" smtClean="0">
              <a:solidFill>
                <a:schemeClr val="accent2">
                  <a:lumMod val="50000"/>
                </a:schemeClr>
              </a:solidFill>
            </a:rPr>
            <a:t>Cyfloga</a:t>
          </a:r>
          <a:r>
            <a:rPr lang="en-US" sz="2000" dirty="0" smtClean="0"/>
            <a:t>.</a:t>
          </a:r>
          <a:endParaRPr lang="en-US" sz="2000" dirty="0"/>
        </a:p>
      </dgm:t>
    </dgm:pt>
    <dgm:pt modelId="{DEEA29E0-8AF1-481F-823F-C4A93E4522D0}" type="parTrans" cxnId="{D3DF5EC4-5E3F-4428-B712-B1B4D012FBB0}">
      <dgm:prSet/>
      <dgm:spPr/>
      <dgm:t>
        <a:bodyPr/>
        <a:lstStyle/>
        <a:p>
          <a:endParaRPr lang="en-US"/>
        </a:p>
      </dgm:t>
    </dgm:pt>
    <dgm:pt modelId="{6ED488C1-9958-4E6B-9EA4-B9FB8421829C}" type="sibTrans" cxnId="{D3DF5EC4-5E3F-4428-B712-B1B4D012FBB0}">
      <dgm:prSet/>
      <dgm:spPr/>
      <dgm:t>
        <a:bodyPr/>
        <a:lstStyle/>
        <a:p>
          <a:endParaRPr lang="en-US"/>
        </a:p>
      </dgm:t>
    </dgm:pt>
    <dgm:pt modelId="{DF3497CE-CB5D-48FF-AD1A-AC45620B3269}">
      <dgm:prSet phldrT="[Text]"/>
      <dgm:spPr/>
      <dgm:t>
        <a:bodyPr/>
        <a:lstStyle/>
        <a:p>
          <a:r>
            <a:rPr lang="en-GB" dirty="0" smtClean="0"/>
            <a:t>Applications, CV, interviewing, </a:t>
          </a:r>
          <a:r>
            <a:rPr lang="en-GB" b="1" dirty="0" smtClean="0"/>
            <a:t>professionalism</a:t>
          </a:r>
          <a:r>
            <a:rPr lang="en-GB" dirty="0" smtClean="0"/>
            <a:t>, </a:t>
          </a:r>
          <a:r>
            <a:rPr lang="en-GB" b="1" dirty="0" smtClean="0"/>
            <a:t>portrayal</a:t>
          </a:r>
          <a:endParaRPr lang="en-US" b="1" dirty="0"/>
        </a:p>
      </dgm:t>
    </dgm:pt>
    <dgm:pt modelId="{5FB1F13E-E95F-4BEE-BEEC-8B715B9C8E44}" type="parTrans" cxnId="{429D70B7-4A98-4CE2-889D-0527172C8E86}">
      <dgm:prSet/>
      <dgm:spPr/>
      <dgm:t>
        <a:bodyPr/>
        <a:lstStyle/>
        <a:p>
          <a:endParaRPr lang="en-US"/>
        </a:p>
      </dgm:t>
    </dgm:pt>
    <dgm:pt modelId="{3612D5C5-D287-4853-90DC-64A85EC20A6C}" type="sibTrans" cxnId="{429D70B7-4A98-4CE2-889D-0527172C8E86}">
      <dgm:prSet/>
      <dgm:spPr/>
      <dgm:t>
        <a:bodyPr/>
        <a:lstStyle/>
        <a:p>
          <a:endParaRPr lang="en-US"/>
        </a:p>
      </dgm:t>
    </dgm:pt>
    <dgm:pt modelId="{3310CA7C-9F71-46C6-BFD8-672B4D0A97FA}" type="pres">
      <dgm:prSet presAssocID="{B61CFCAB-583A-48A0-9E3F-C9DC8850A45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AA4471-42F6-43B8-B9D4-8E3A5DC6E09D}" type="pres">
      <dgm:prSet presAssocID="{7A224DE6-F88E-47EA-84AF-1E14A3254AB7}" presName="composite" presStyleCnt="0"/>
      <dgm:spPr/>
    </dgm:pt>
    <dgm:pt modelId="{21883F89-C957-4D44-81F7-5DBCA3D87D52}" type="pres">
      <dgm:prSet presAssocID="{7A224DE6-F88E-47EA-84AF-1E14A3254AB7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4DB0E-A8B9-4346-90A3-939670F6FF82}" type="pres">
      <dgm:prSet presAssocID="{7A224DE6-F88E-47EA-84AF-1E14A3254AB7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610E45-2FA9-4CB8-BF68-2D73FAB56772}" type="pres">
      <dgm:prSet presAssocID="{3CD74175-61B4-4F06-B2A6-D5251F05DDE8}" presName="sp" presStyleCnt="0"/>
      <dgm:spPr/>
    </dgm:pt>
    <dgm:pt modelId="{E260BB27-9DF4-4C84-9D87-E6319473851B}" type="pres">
      <dgm:prSet presAssocID="{FC56ED91-406A-4F61-8987-1F7D2915D613}" presName="composite" presStyleCnt="0"/>
      <dgm:spPr/>
    </dgm:pt>
    <dgm:pt modelId="{60F54290-922F-4BD3-9C82-C0ADC31AF7B3}" type="pres">
      <dgm:prSet presAssocID="{FC56ED91-406A-4F61-8987-1F7D2915D613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FC9F0A-5B9F-4E9C-AB4D-2D4BC2B4A230}" type="pres">
      <dgm:prSet presAssocID="{FC56ED91-406A-4F61-8987-1F7D2915D613}" presName="descendantText" presStyleLbl="alignAcc1" presStyleIdx="1" presStyleCnt="3" custLinFactNeighborX="0" custLinFactNeighborY="13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515DAF-B67C-4C66-8F65-2267B1CD98F8}" type="pres">
      <dgm:prSet presAssocID="{654C9550-5258-49B0-BA8A-0119421AF40A}" presName="sp" presStyleCnt="0"/>
      <dgm:spPr/>
    </dgm:pt>
    <dgm:pt modelId="{3C3AF8B5-E0B3-4BA1-8FDF-510D9DD8EF03}" type="pres">
      <dgm:prSet presAssocID="{EE24F543-A084-4B8B-95B9-691BEE49CA5C}" presName="composite" presStyleCnt="0"/>
      <dgm:spPr/>
    </dgm:pt>
    <dgm:pt modelId="{21D57B2D-3D79-4E05-B93B-69BA8D351251}" type="pres">
      <dgm:prSet presAssocID="{EE24F543-A084-4B8B-95B9-691BEE49CA5C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462B18-F658-4422-AE72-18FD4788AD05}" type="pres">
      <dgm:prSet presAssocID="{EE24F543-A084-4B8B-95B9-691BEE49CA5C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0B769B-6CFA-4C24-BCA5-5F84CE4D58F8}" type="presOf" srcId="{DF3497CE-CB5D-48FF-AD1A-AC45620B3269}" destId="{51462B18-F658-4422-AE72-18FD4788AD05}" srcOrd="0" destOrd="1" presId="urn:microsoft.com/office/officeart/2005/8/layout/chevron2"/>
    <dgm:cxn modelId="{6DEF15B0-F32E-4938-942B-7EE72A1FBCB9}" type="presOf" srcId="{6AAF5F45-5DC9-4F9C-A178-35AE8FBBC2B4}" destId="{51462B18-F658-4422-AE72-18FD4788AD05}" srcOrd="0" destOrd="0" presId="urn:microsoft.com/office/officeart/2005/8/layout/chevron2"/>
    <dgm:cxn modelId="{F851AB74-3E83-4FF6-A220-B4DCD77CB5D2}" srcId="{B61CFCAB-583A-48A0-9E3F-C9DC8850A455}" destId="{EE24F543-A084-4B8B-95B9-691BEE49CA5C}" srcOrd="2" destOrd="0" parTransId="{35501C5A-8B5F-4616-9B9D-7A1819AC8EF7}" sibTransId="{D54B00EF-DA0D-46D5-A629-92DC3E77F299}"/>
    <dgm:cxn modelId="{E769AF18-AEBC-409D-9633-FD7805070E5F}" type="presOf" srcId="{EE24F543-A084-4B8B-95B9-691BEE49CA5C}" destId="{21D57B2D-3D79-4E05-B93B-69BA8D351251}" srcOrd="0" destOrd="0" presId="urn:microsoft.com/office/officeart/2005/8/layout/chevron2"/>
    <dgm:cxn modelId="{9D9C065E-5E31-4181-8E25-0C90120F664E}" srcId="{B61CFCAB-583A-48A0-9E3F-C9DC8850A455}" destId="{7A224DE6-F88E-47EA-84AF-1E14A3254AB7}" srcOrd="0" destOrd="0" parTransId="{628546E2-F0E9-4EA6-A00D-627C77EF11BF}" sibTransId="{3CD74175-61B4-4F06-B2A6-D5251F05DDE8}"/>
    <dgm:cxn modelId="{F95929B3-BE13-4112-A9F2-F98ED1CEC3C4}" srcId="{B61CFCAB-583A-48A0-9E3F-C9DC8850A455}" destId="{FC56ED91-406A-4F61-8987-1F7D2915D613}" srcOrd="1" destOrd="0" parTransId="{3AA91E7C-3AE5-4014-A405-8FFA90A0D559}" sibTransId="{654C9550-5258-49B0-BA8A-0119421AF40A}"/>
    <dgm:cxn modelId="{86BB72B2-2B40-4634-A410-624E658C48C8}" type="presOf" srcId="{7B8B54DE-E718-4DB2-B250-241FF684E8E5}" destId="{2CD4DB0E-A8B9-4346-90A3-939670F6FF82}" srcOrd="0" destOrd="1" presId="urn:microsoft.com/office/officeart/2005/8/layout/chevron2"/>
    <dgm:cxn modelId="{EF0D4274-10EC-41D0-89C1-4C0250676B8E}" srcId="{7A224DE6-F88E-47EA-84AF-1E14A3254AB7}" destId="{7B8B54DE-E718-4DB2-B250-241FF684E8E5}" srcOrd="1" destOrd="0" parTransId="{E4FE4F11-B973-4E66-815E-EAB29068E0E8}" sibTransId="{6A2D9B77-FAB2-41F3-88B3-E8B91F721F43}"/>
    <dgm:cxn modelId="{429D70B7-4A98-4CE2-889D-0527172C8E86}" srcId="{EE24F543-A084-4B8B-95B9-691BEE49CA5C}" destId="{DF3497CE-CB5D-48FF-AD1A-AC45620B3269}" srcOrd="1" destOrd="0" parTransId="{5FB1F13E-E95F-4BEE-BEEC-8B715B9C8E44}" sibTransId="{3612D5C5-D287-4853-90DC-64A85EC20A6C}"/>
    <dgm:cxn modelId="{0EE10DA0-4C85-4906-96FC-7D528A1CADAC}" type="presOf" srcId="{63047CE7-9EA1-4C06-9D6D-1EC0282B8287}" destId="{93FC9F0A-5B9F-4E9C-AB4D-2D4BC2B4A230}" srcOrd="0" destOrd="0" presId="urn:microsoft.com/office/officeart/2005/8/layout/chevron2"/>
    <dgm:cxn modelId="{59EEB7EA-C949-4CD7-BF85-3BAA8E84322D}" type="presOf" srcId="{7A224DE6-F88E-47EA-84AF-1E14A3254AB7}" destId="{21883F89-C957-4D44-81F7-5DBCA3D87D52}" srcOrd="0" destOrd="0" presId="urn:microsoft.com/office/officeart/2005/8/layout/chevron2"/>
    <dgm:cxn modelId="{6B395253-938D-4D92-B944-045B7A2506E0}" type="presOf" srcId="{7D812F5E-ACC2-4320-8E96-3902A2367CE0}" destId="{2CD4DB0E-A8B9-4346-90A3-939670F6FF82}" srcOrd="0" destOrd="0" presId="urn:microsoft.com/office/officeart/2005/8/layout/chevron2"/>
    <dgm:cxn modelId="{200E9634-CDB4-4E77-9AFC-1984BCFDFD5C}" type="presOf" srcId="{9275716D-FCC0-4866-971E-74104A28E1AB}" destId="{93FC9F0A-5B9F-4E9C-AB4D-2D4BC2B4A230}" srcOrd="0" destOrd="1" presId="urn:microsoft.com/office/officeart/2005/8/layout/chevron2"/>
    <dgm:cxn modelId="{D3DF5EC4-5E3F-4428-B712-B1B4D012FBB0}" srcId="{7A224DE6-F88E-47EA-84AF-1E14A3254AB7}" destId="{7D812F5E-ACC2-4320-8E96-3902A2367CE0}" srcOrd="0" destOrd="0" parTransId="{DEEA29E0-8AF1-481F-823F-C4A93E4522D0}" sibTransId="{6ED488C1-9958-4E6B-9EA4-B9FB8421829C}"/>
    <dgm:cxn modelId="{057DDF66-4861-43ED-9210-7C9E24146DA4}" srcId="{FC56ED91-406A-4F61-8987-1F7D2915D613}" destId="{63047CE7-9EA1-4C06-9D6D-1EC0282B8287}" srcOrd="0" destOrd="0" parTransId="{2A750231-6C3C-4C3F-A9FF-3F26F9989336}" sibTransId="{5E0CA007-2623-43DD-9D89-261D85667DDF}"/>
    <dgm:cxn modelId="{D77DB10E-5272-461E-9831-F3469F0B5B57}" srcId="{EE24F543-A084-4B8B-95B9-691BEE49CA5C}" destId="{6AAF5F45-5DC9-4F9C-A178-35AE8FBBC2B4}" srcOrd="0" destOrd="0" parTransId="{FAA3B882-4954-4A7B-9084-67FE9B142C1A}" sibTransId="{94E7D4F6-3085-4B67-8EC4-67EAE0D0575A}"/>
    <dgm:cxn modelId="{93D2E917-E184-4479-A413-93CED0D47B4C}" srcId="{FC56ED91-406A-4F61-8987-1F7D2915D613}" destId="{9275716D-FCC0-4866-971E-74104A28E1AB}" srcOrd="1" destOrd="0" parTransId="{1EECAB2D-A7AD-470F-95B9-3C3D2186000A}" sibTransId="{7EF046B5-B5EA-4435-8B11-664327B92E96}"/>
    <dgm:cxn modelId="{D027FD76-9BAA-46C4-A974-9796971E3E63}" type="presOf" srcId="{B61CFCAB-583A-48A0-9E3F-C9DC8850A455}" destId="{3310CA7C-9F71-46C6-BFD8-672B4D0A97FA}" srcOrd="0" destOrd="0" presId="urn:microsoft.com/office/officeart/2005/8/layout/chevron2"/>
    <dgm:cxn modelId="{B106DB6D-2462-4F11-9D56-4419877E0947}" type="presOf" srcId="{FC56ED91-406A-4F61-8987-1F7D2915D613}" destId="{60F54290-922F-4BD3-9C82-C0ADC31AF7B3}" srcOrd="0" destOrd="0" presId="urn:microsoft.com/office/officeart/2005/8/layout/chevron2"/>
    <dgm:cxn modelId="{DD3A7876-AA90-41D8-AB93-F6CCE49E550B}" type="presParOf" srcId="{3310CA7C-9F71-46C6-BFD8-672B4D0A97FA}" destId="{DAAA4471-42F6-43B8-B9D4-8E3A5DC6E09D}" srcOrd="0" destOrd="0" presId="urn:microsoft.com/office/officeart/2005/8/layout/chevron2"/>
    <dgm:cxn modelId="{173486C4-C1CF-4C03-8CF6-20E9A2209378}" type="presParOf" srcId="{DAAA4471-42F6-43B8-B9D4-8E3A5DC6E09D}" destId="{21883F89-C957-4D44-81F7-5DBCA3D87D52}" srcOrd="0" destOrd="0" presId="urn:microsoft.com/office/officeart/2005/8/layout/chevron2"/>
    <dgm:cxn modelId="{B7902169-31B6-46AF-A4B7-5486BA7E48CF}" type="presParOf" srcId="{DAAA4471-42F6-43B8-B9D4-8E3A5DC6E09D}" destId="{2CD4DB0E-A8B9-4346-90A3-939670F6FF82}" srcOrd="1" destOrd="0" presId="urn:microsoft.com/office/officeart/2005/8/layout/chevron2"/>
    <dgm:cxn modelId="{9E471086-A0FB-45D9-97F4-9518209D8A03}" type="presParOf" srcId="{3310CA7C-9F71-46C6-BFD8-672B4D0A97FA}" destId="{DE610E45-2FA9-4CB8-BF68-2D73FAB56772}" srcOrd="1" destOrd="0" presId="urn:microsoft.com/office/officeart/2005/8/layout/chevron2"/>
    <dgm:cxn modelId="{7A5E906A-0BAD-4DD4-B8E1-43168DD07CB1}" type="presParOf" srcId="{3310CA7C-9F71-46C6-BFD8-672B4D0A97FA}" destId="{E260BB27-9DF4-4C84-9D87-E6319473851B}" srcOrd="2" destOrd="0" presId="urn:microsoft.com/office/officeart/2005/8/layout/chevron2"/>
    <dgm:cxn modelId="{A3C6FAD6-2918-4F04-BF12-1A11452D36AC}" type="presParOf" srcId="{E260BB27-9DF4-4C84-9D87-E6319473851B}" destId="{60F54290-922F-4BD3-9C82-C0ADC31AF7B3}" srcOrd="0" destOrd="0" presId="urn:microsoft.com/office/officeart/2005/8/layout/chevron2"/>
    <dgm:cxn modelId="{A55B8775-6A4C-4D32-A804-724EA9B5713E}" type="presParOf" srcId="{E260BB27-9DF4-4C84-9D87-E6319473851B}" destId="{93FC9F0A-5B9F-4E9C-AB4D-2D4BC2B4A230}" srcOrd="1" destOrd="0" presId="urn:microsoft.com/office/officeart/2005/8/layout/chevron2"/>
    <dgm:cxn modelId="{17D23866-E898-4E2E-9FE0-6A36886C7294}" type="presParOf" srcId="{3310CA7C-9F71-46C6-BFD8-672B4D0A97FA}" destId="{6C515DAF-B67C-4C66-8F65-2267B1CD98F8}" srcOrd="3" destOrd="0" presId="urn:microsoft.com/office/officeart/2005/8/layout/chevron2"/>
    <dgm:cxn modelId="{88339032-50F2-4BEE-BC30-CC88A61F8FC3}" type="presParOf" srcId="{3310CA7C-9F71-46C6-BFD8-672B4D0A97FA}" destId="{3C3AF8B5-E0B3-4BA1-8FDF-510D9DD8EF03}" srcOrd="4" destOrd="0" presId="urn:microsoft.com/office/officeart/2005/8/layout/chevron2"/>
    <dgm:cxn modelId="{60B686CE-89B6-4C5B-8716-A13B2BA51AF6}" type="presParOf" srcId="{3C3AF8B5-E0B3-4BA1-8FDF-510D9DD8EF03}" destId="{21D57B2D-3D79-4E05-B93B-69BA8D351251}" srcOrd="0" destOrd="0" presId="urn:microsoft.com/office/officeart/2005/8/layout/chevron2"/>
    <dgm:cxn modelId="{D8DB2DE7-4448-4488-B117-46B886C1ACF0}" type="presParOf" srcId="{3C3AF8B5-E0B3-4BA1-8FDF-510D9DD8EF03}" destId="{51462B18-F658-4422-AE72-18FD4788AD0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883F89-C957-4D44-81F7-5DBCA3D87D52}">
      <dsp:nvSpPr>
        <dsp:cNvPr id="0" name=""/>
        <dsp:cNvSpPr/>
      </dsp:nvSpPr>
      <dsp:spPr>
        <a:xfrm rot="5400000">
          <a:off x="-215419" y="215843"/>
          <a:ext cx="1436127" cy="100528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L4</a:t>
          </a:r>
          <a:endParaRPr lang="en-US" sz="2900" kern="1200" dirty="0"/>
        </a:p>
      </dsp:txBody>
      <dsp:txXfrm rot="-5400000">
        <a:off x="1" y="503069"/>
        <a:ext cx="1005289" cy="430838"/>
      </dsp:txXfrm>
    </dsp:sp>
    <dsp:sp modelId="{2CD4DB0E-A8B9-4346-90A3-939670F6FF82}">
      <dsp:nvSpPr>
        <dsp:cNvPr id="0" name=""/>
        <dsp:cNvSpPr/>
      </dsp:nvSpPr>
      <dsp:spPr>
        <a:xfrm rot="5400000">
          <a:off x="4150703" y="-3144990"/>
          <a:ext cx="933482" cy="722431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Cynefino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Gwasanaethau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Myfyrwyr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&gt;  </a:t>
          </a: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Egwyddorion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Cyfloga</a:t>
          </a:r>
          <a:r>
            <a:rPr lang="en-US" sz="2000" kern="1200" dirty="0" smtClean="0"/>
            <a:t>.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Student Services Induction &gt; Employability Principles </a:t>
          </a:r>
        </a:p>
      </dsp:txBody>
      <dsp:txXfrm rot="-5400000">
        <a:off x="1005290" y="45992"/>
        <a:ext cx="7178741" cy="842344"/>
      </dsp:txXfrm>
    </dsp:sp>
    <dsp:sp modelId="{60F54290-922F-4BD3-9C82-C0ADC31AF7B3}">
      <dsp:nvSpPr>
        <dsp:cNvPr id="0" name=""/>
        <dsp:cNvSpPr/>
      </dsp:nvSpPr>
      <dsp:spPr>
        <a:xfrm rot="5400000">
          <a:off x="-215419" y="1455536"/>
          <a:ext cx="1436127" cy="100528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L5</a:t>
          </a:r>
          <a:endParaRPr lang="en-US" sz="2900" kern="1200" dirty="0"/>
        </a:p>
      </dsp:txBody>
      <dsp:txXfrm rot="-5400000">
        <a:off x="1" y="1742762"/>
        <a:ext cx="1005289" cy="430838"/>
      </dsp:txXfrm>
    </dsp:sp>
    <dsp:sp modelId="{93FC9F0A-5B9F-4E9C-AB4D-2D4BC2B4A230}">
      <dsp:nvSpPr>
        <dsp:cNvPr id="0" name=""/>
        <dsp:cNvSpPr/>
      </dsp:nvSpPr>
      <dsp:spPr>
        <a:xfrm rot="5400000">
          <a:off x="4150703" y="-1892675"/>
          <a:ext cx="933482" cy="722431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Lleoliadau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&amp; </a:t>
          </a: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Apwyntiadau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1-i-1 </a:t>
          </a:r>
          <a:endParaRPr lang="en-US" sz="2000" kern="1200" dirty="0">
            <a:solidFill>
              <a:schemeClr val="accent2">
                <a:lumMod val="50000"/>
              </a:schemeClr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Placements &amp; 121 Appointments </a:t>
          </a:r>
          <a:endParaRPr lang="en-US" sz="2000" kern="1200" dirty="0"/>
        </a:p>
      </dsp:txBody>
      <dsp:txXfrm rot="-5400000">
        <a:off x="1005290" y="1298307"/>
        <a:ext cx="7178741" cy="842344"/>
      </dsp:txXfrm>
    </dsp:sp>
    <dsp:sp modelId="{21D57B2D-3D79-4E05-B93B-69BA8D351251}">
      <dsp:nvSpPr>
        <dsp:cNvPr id="0" name=""/>
        <dsp:cNvSpPr/>
      </dsp:nvSpPr>
      <dsp:spPr>
        <a:xfrm rot="5400000">
          <a:off x="-215419" y="2695230"/>
          <a:ext cx="1436127" cy="100528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L6</a:t>
          </a:r>
          <a:endParaRPr lang="en-US" sz="2900" kern="1200" dirty="0"/>
        </a:p>
      </dsp:txBody>
      <dsp:txXfrm rot="-5400000">
        <a:off x="1" y="2982456"/>
        <a:ext cx="1005289" cy="430838"/>
      </dsp:txXfrm>
    </dsp:sp>
    <dsp:sp modelId="{51462B18-F658-4422-AE72-18FD4788AD05}">
      <dsp:nvSpPr>
        <dsp:cNvPr id="0" name=""/>
        <dsp:cNvSpPr/>
      </dsp:nvSpPr>
      <dsp:spPr>
        <a:xfrm rot="5400000">
          <a:off x="4150703" y="-665602"/>
          <a:ext cx="933482" cy="722431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Ceisiadau</a:t>
          </a:r>
          <a:r>
            <a:rPr lang="en-US" sz="1900" kern="1200" dirty="0" smtClean="0">
              <a:solidFill>
                <a:schemeClr val="accent2">
                  <a:lumMod val="50000"/>
                </a:schemeClr>
              </a:solidFill>
            </a:rPr>
            <a:t>, CV, </a:t>
          </a: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Cyfweld</a:t>
          </a:r>
          <a:r>
            <a:rPr lang="en-US" sz="19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yn</a:t>
          </a:r>
          <a:r>
            <a:rPr lang="en-US" sz="19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effeithiol</a:t>
          </a:r>
          <a:r>
            <a:rPr lang="en-US" sz="19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proffesiynoldeb</a:t>
          </a:r>
          <a:r>
            <a:rPr lang="en-US" sz="19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portread</a:t>
          </a:r>
          <a:endParaRPr lang="en-US" sz="1900" kern="1200" dirty="0">
            <a:solidFill>
              <a:schemeClr val="accent2">
                <a:lumMod val="50000"/>
              </a:schemeClr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Applications, CV, interviewing, </a:t>
          </a:r>
          <a:r>
            <a:rPr lang="en-GB" sz="1900" b="0" kern="1200" dirty="0" smtClean="0"/>
            <a:t>professionalism</a:t>
          </a:r>
          <a:r>
            <a:rPr lang="en-GB" sz="1900" kern="1200" dirty="0" smtClean="0"/>
            <a:t>, portrayal</a:t>
          </a:r>
          <a:endParaRPr lang="en-US" sz="1900" kern="1200" dirty="0"/>
        </a:p>
      </dsp:txBody>
      <dsp:txXfrm rot="-5400000">
        <a:off x="1005290" y="2525380"/>
        <a:ext cx="7178741" cy="8423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883F89-C957-4D44-81F7-5DBCA3D87D52}">
      <dsp:nvSpPr>
        <dsp:cNvPr id="0" name=""/>
        <dsp:cNvSpPr/>
      </dsp:nvSpPr>
      <dsp:spPr>
        <a:xfrm rot="5400000">
          <a:off x="-215419" y="215843"/>
          <a:ext cx="1436127" cy="100528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L4</a:t>
          </a:r>
          <a:endParaRPr lang="en-US" sz="2900" kern="1200" dirty="0"/>
        </a:p>
      </dsp:txBody>
      <dsp:txXfrm rot="-5400000">
        <a:off x="1" y="503069"/>
        <a:ext cx="1005289" cy="430838"/>
      </dsp:txXfrm>
    </dsp:sp>
    <dsp:sp modelId="{2CD4DB0E-A8B9-4346-90A3-939670F6FF82}">
      <dsp:nvSpPr>
        <dsp:cNvPr id="0" name=""/>
        <dsp:cNvSpPr/>
      </dsp:nvSpPr>
      <dsp:spPr>
        <a:xfrm rot="5400000">
          <a:off x="4150703" y="-3144990"/>
          <a:ext cx="933482" cy="722431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Cynefino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Gwasanaethau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Myfyrwyr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&gt;  </a:t>
          </a: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Egwyddorion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Cyfloga</a:t>
          </a:r>
          <a:r>
            <a:rPr lang="en-US" sz="2000" kern="1200" dirty="0" smtClean="0"/>
            <a:t>.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Student Services Induction &gt; Employability Principles </a:t>
          </a:r>
        </a:p>
      </dsp:txBody>
      <dsp:txXfrm rot="-5400000">
        <a:off x="1005290" y="45992"/>
        <a:ext cx="7178741" cy="842344"/>
      </dsp:txXfrm>
    </dsp:sp>
    <dsp:sp modelId="{60F54290-922F-4BD3-9C82-C0ADC31AF7B3}">
      <dsp:nvSpPr>
        <dsp:cNvPr id="0" name=""/>
        <dsp:cNvSpPr/>
      </dsp:nvSpPr>
      <dsp:spPr>
        <a:xfrm rot="5400000">
          <a:off x="-215419" y="1455536"/>
          <a:ext cx="1436127" cy="100528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L5</a:t>
          </a:r>
          <a:endParaRPr lang="en-US" sz="2900" kern="1200" dirty="0"/>
        </a:p>
      </dsp:txBody>
      <dsp:txXfrm rot="-5400000">
        <a:off x="1" y="1742762"/>
        <a:ext cx="1005289" cy="430838"/>
      </dsp:txXfrm>
    </dsp:sp>
    <dsp:sp modelId="{93FC9F0A-5B9F-4E9C-AB4D-2D4BC2B4A230}">
      <dsp:nvSpPr>
        <dsp:cNvPr id="0" name=""/>
        <dsp:cNvSpPr/>
      </dsp:nvSpPr>
      <dsp:spPr>
        <a:xfrm rot="5400000">
          <a:off x="4150703" y="-1892675"/>
          <a:ext cx="933482" cy="722431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Lleoliadau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&amp; </a:t>
          </a:r>
          <a:r>
            <a:rPr lang="en-US" sz="2000" kern="1200" dirty="0" err="1" smtClean="0">
              <a:solidFill>
                <a:schemeClr val="accent2">
                  <a:lumMod val="50000"/>
                </a:schemeClr>
              </a:solidFill>
            </a:rPr>
            <a:t>Apwyntiadau</a:t>
          </a:r>
          <a:r>
            <a:rPr lang="en-US" sz="2000" kern="1200" dirty="0" smtClean="0">
              <a:solidFill>
                <a:schemeClr val="accent2">
                  <a:lumMod val="50000"/>
                </a:schemeClr>
              </a:solidFill>
            </a:rPr>
            <a:t> 1-i-1 </a:t>
          </a:r>
          <a:endParaRPr lang="en-US" sz="2000" kern="1200" dirty="0">
            <a:solidFill>
              <a:schemeClr val="accent2">
                <a:lumMod val="50000"/>
              </a:schemeClr>
            </a:solidFill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Placements &amp; 121 Appointments </a:t>
          </a:r>
          <a:endParaRPr lang="en-US" sz="2000" kern="1200" dirty="0"/>
        </a:p>
      </dsp:txBody>
      <dsp:txXfrm rot="-5400000">
        <a:off x="1005290" y="1298307"/>
        <a:ext cx="7178741" cy="842344"/>
      </dsp:txXfrm>
    </dsp:sp>
    <dsp:sp modelId="{21D57B2D-3D79-4E05-B93B-69BA8D351251}">
      <dsp:nvSpPr>
        <dsp:cNvPr id="0" name=""/>
        <dsp:cNvSpPr/>
      </dsp:nvSpPr>
      <dsp:spPr>
        <a:xfrm rot="5400000">
          <a:off x="-215419" y="2695230"/>
          <a:ext cx="1436127" cy="100528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L6</a:t>
          </a:r>
          <a:endParaRPr lang="en-US" sz="2900" kern="1200" dirty="0"/>
        </a:p>
      </dsp:txBody>
      <dsp:txXfrm rot="-5400000">
        <a:off x="1" y="2982456"/>
        <a:ext cx="1005289" cy="430838"/>
      </dsp:txXfrm>
    </dsp:sp>
    <dsp:sp modelId="{51462B18-F658-4422-AE72-18FD4788AD05}">
      <dsp:nvSpPr>
        <dsp:cNvPr id="0" name=""/>
        <dsp:cNvSpPr/>
      </dsp:nvSpPr>
      <dsp:spPr>
        <a:xfrm rot="5400000">
          <a:off x="4150703" y="-665602"/>
          <a:ext cx="933482" cy="722431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Ceisiadau</a:t>
          </a:r>
          <a:r>
            <a:rPr lang="en-US" sz="1900" kern="1200" dirty="0" smtClean="0">
              <a:solidFill>
                <a:schemeClr val="accent2">
                  <a:lumMod val="50000"/>
                </a:schemeClr>
              </a:solidFill>
            </a:rPr>
            <a:t>, CV, </a:t>
          </a: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Cyfweld</a:t>
          </a:r>
          <a:r>
            <a:rPr lang="en-US" sz="19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yn</a:t>
          </a:r>
          <a:r>
            <a:rPr lang="en-US" sz="1900" kern="1200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effeithiol</a:t>
          </a:r>
          <a:r>
            <a:rPr lang="en-US" sz="19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proffesiynoldeb</a:t>
          </a:r>
          <a:r>
            <a:rPr lang="en-US" sz="1900" kern="1200" dirty="0" smtClean="0">
              <a:solidFill>
                <a:schemeClr val="accent2">
                  <a:lumMod val="50000"/>
                </a:schemeClr>
              </a:solidFill>
            </a:rPr>
            <a:t>, </a:t>
          </a:r>
          <a:r>
            <a:rPr lang="en-US" sz="1900" kern="1200" dirty="0" err="1" smtClean="0">
              <a:solidFill>
                <a:schemeClr val="accent2">
                  <a:lumMod val="50000"/>
                </a:schemeClr>
              </a:solidFill>
            </a:rPr>
            <a:t>portread</a:t>
          </a:r>
          <a:endParaRPr lang="en-US" sz="1900" kern="1200" dirty="0">
            <a:solidFill>
              <a:schemeClr val="accent2">
                <a:lumMod val="50000"/>
              </a:schemeClr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900" kern="1200" dirty="0" smtClean="0"/>
            <a:t>Applications, CV, interviewing, </a:t>
          </a:r>
          <a:r>
            <a:rPr lang="en-GB" sz="1900" b="1" kern="1200" dirty="0" smtClean="0"/>
            <a:t>professionalism</a:t>
          </a:r>
          <a:r>
            <a:rPr lang="en-GB" sz="1900" kern="1200" dirty="0" smtClean="0"/>
            <a:t>, </a:t>
          </a:r>
          <a:r>
            <a:rPr lang="en-GB" sz="1900" b="1" kern="1200" dirty="0" smtClean="0"/>
            <a:t>portrayal</a:t>
          </a:r>
          <a:endParaRPr lang="en-US" sz="1900" b="1" kern="1200" dirty="0"/>
        </a:p>
      </dsp:txBody>
      <dsp:txXfrm rot="-5400000">
        <a:off x="1005290" y="2525380"/>
        <a:ext cx="7178741" cy="8423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83829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10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90410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r">
              <a:defRPr sz="1200"/>
            </a:lvl1pPr>
          </a:lstStyle>
          <a:p>
            <a:fld id="{5364D323-399C-4AAA-BBEB-EF6019C98CFD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206" tIns="45103" rIns="90206" bIns="451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0206" tIns="45103" rIns="90206" bIns="4510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31"/>
            <a:ext cx="2914015" cy="490409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31"/>
            <a:ext cx="2914015" cy="490409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r">
              <a:defRPr sz="1200"/>
            </a:lvl1pPr>
          </a:lstStyle>
          <a:p>
            <a:fld id="{426634E9-DEFB-4C1C-AB5F-B2A042B43A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330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261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1. 16/17 is the final DLHE survey </a:t>
            </a:r>
          </a:p>
          <a:p>
            <a:r>
              <a:rPr lang="en-GB" dirty="0" smtClean="0"/>
              <a:t>2. Currently</a:t>
            </a:r>
            <a:r>
              <a:rPr lang="en-GB" baseline="0" dirty="0" smtClean="0"/>
              <a:t> the DLHE is undertaken by each HEP who either undertake the survey in-house or out-source to a third party.  The Graduate Outcomes </a:t>
            </a:r>
            <a:r>
              <a:rPr lang="en-GB" dirty="0" smtClean="0"/>
              <a:t>Survey will be centralised</a:t>
            </a:r>
            <a:r>
              <a:rPr lang="en-GB" baseline="0" dirty="0" smtClean="0"/>
              <a:t> and </a:t>
            </a:r>
            <a:r>
              <a:rPr lang="en-GB" dirty="0" smtClean="0"/>
              <a:t>undertaken by a third party contractor working</a:t>
            </a:r>
            <a:r>
              <a:rPr lang="en-GB" baseline="0" dirty="0" smtClean="0"/>
              <a:t> in collaboration with HESA and the HEP.</a:t>
            </a:r>
          </a:p>
          <a:p>
            <a:r>
              <a:rPr lang="en-GB" baseline="0" dirty="0" smtClean="0"/>
              <a:t>N.B. Next slide shows details of the cohorts that make up the survey, and the survey dates.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C27F9-334C-4150-BF0C-4C516AD12871}" type="slidenum">
              <a:rPr lang="en-GB" smtClean="0">
                <a:solidFill>
                  <a:prstClr val="black"/>
                </a:solidFill>
              </a:rPr>
              <a:pPr/>
              <a:t>21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331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634E9-DEFB-4C1C-AB5F-B2A042B43AB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6761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1. 16/17 is the final DLHE survey </a:t>
            </a:r>
          </a:p>
          <a:p>
            <a:r>
              <a:rPr lang="en-GB" dirty="0" smtClean="0"/>
              <a:t>2. Currently</a:t>
            </a:r>
            <a:r>
              <a:rPr lang="en-GB" baseline="0" dirty="0" smtClean="0"/>
              <a:t> the DLHE is undertaken by each HEP who either undertake the survey in-house or out-source to a third party.  The Graduate Outcomes </a:t>
            </a:r>
            <a:r>
              <a:rPr lang="en-GB" dirty="0" smtClean="0"/>
              <a:t>Survey will be centralised</a:t>
            </a:r>
            <a:r>
              <a:rPr lang="en-GB" baseline="0" dirty="0" smtClean="0"/>
              <a:t> and </a:t>
            </a:r>
            <a:r>
              <a:rPr lang="en-GB" dirty="0" smtClean="0"/>
              <a:t>undertaken by a third party contractor working</a:t>
            </a:r>
            <a:r>
              <a:rPr lang="en-GB" baseline="0" dirty="0" smtClean="0"/>
              <a:t> in collaboration with HESA and the HEP.</a:t>
            </a:r>
          </a:p>
          <a:p>
            <a:r>
              <a:rPr lang="en-GB" baseline="0" dirty="0" smtClean="0"/>
              <a:t>N.B. Next slide shows details of the cohorts that make up the survey, and the survey dates.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C27F9-334C-4150-BF0C-4C516AD12871}" type="slidenum">
              <a:rPr lang="en-GB" smtClean="0">
                <a:solidFill>
                  <a:prstClr val="black"/>
                </a:solidFill>
              </a:rPr>
              <a:pPr/>
              <a:t>67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498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1. 16/17 is the final DLHE survey </a:t>
            </a:r>
          </a:p>
          <a:p>
            <a:r>
              <a:rPr lang="en-GB" dirty="0" smtClean="0"/>
              <a:t>2. Currently</a:t>
            </a:r>
            <a:r>
              <a:rPr lang="en-GB" baseline="0" dirty="0" smtClean="0"/>
              <a:t> the DLHE is undertaken by each HEP who either undertake the survey in-house or out-source to a third party.  The Graduate Outcomes </a:t>
            </a:r>
            <a:r>
              <a:rPr lang="en-GB" dirty="0" smtClean="0"/>
              <a:t>Survey will be centralised</a:t>
            </a:r>
            <a:r>
              <a:rPr lang="en-GB" baseline="0" dirty="0" smtClean="0"/>
              <a:t> and </a:t>
            </a:r>
            <a:r>
              <a:rPr lang="en-GB" dirty="0" smtClean="0"/>
              <a:t>undertaken by a third party contractor working</a:t>
            </a:r>
            <a:r>
              <a:rPr lang="en-GB" baseline="0" dirty="0" smtClean="0"/>
              <a:t> in collaboration with HESA and the HEP.</a:t>
            </a:r>
          </a:p>
          <a:p>
            <a:r>
              <a:rPr lang="en-GB" baseline="0" dirty="0" smtClean="0"/>
              <a:t>N.B. Next slide shows details of the cohorts that make up the survey, and the survey dates.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C27F9-334C-4150-BF0C-4C516AD12871}" type="slidenum">
              <a:rPr lang="en-GB" smtClean="0">
                <a:solidFill>
                  <a:prstClr val="black"/>
                </a:solidFill>
              </a:rPr>
              <a:pPr/>
              <a:t>68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843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1. 16/17 is the final DLHE survey </a:t>
            </a:r>
          </a:p>
          <a:p>
            <a:r>
              <a:rPr lang="en-GB" dirty="0" smtClean="0"/>
              <a:t>2. Currently</a:t>
            </a:r>
            <a:r>
              <a:rPr lang="en-GB" baseline="0" dirty="0" smtClean="0"/>
              <a:t> the DLHE is undertaken by each HEP who either undertake the survey in-house or out-source to a third party.  The Graduate Outcomes </a:t>
            </a:r>
            <a:r>
              <a:rPr lang="en-GB" dirty="0" smtClean="0"/>
              <a:t>Survey will be centralised</a:t>
            </a:r>
            <a:r>
              <a:rPr lang="en-GB" baseline="0" dirty="0" smtClean="0"/>
              <a:t> and </a:t>
            </a:r>
            <a:r>
              <a:rPr lang="en-GB" dirty="0" smtClean="0"/>
              <a:t>undertaken by a third party contractor working</a:t>
            </a:r>
            <a:r>
              <a:rPr lang="en-GB" baseline="0" dirty="0" smtClean="0"/>
              <a:t> in collaboration with HESA and the HEP.</a:t>
            </a:r>
          </a:p>
          <a:p>
            <a:r>
              <a:rPr lang="en-GB" baseline="0" dirty="0" smtClean="0"/>
              <a:t>N.B. Next slide shows details of the cohorts that make up the survey, and the survey dates.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C27F9-334C-4150-BF0C-4C516AD12871}" type="slidenum">
              <a:rPr lang="en-GB" smtClean="0">
                <a:solidFill>
                  <a:prstClr val="black"/>
                </a:solidFill>
              </a:rPr>
              <a:pPr/>
              <a:t>69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260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22/03/2019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Val.Davidge@uwtsd.ac.uk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Val.Davidge@uwtsd.ac.uk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UWTSDCareers" TargetMode="External"/><Relationship Id="rId13" Type="http://schemas.openxmlformats.org/officeDocument/2006/relationships/image" Target="../media/image11.jpeg"/><Relationship Id="rId3" Type="http://schemas.openxmlformats.org/officeDocument/2006/relationships/image" Target="../media/image4.png"/><Relationship Id="rId7" Type="http://schemas.openxmlformats.org/officeDocument/2006/relationships/image" Target="NULL"/><Relationship Id="rId12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wtsd.ac.uk/gowales/" TargetMode="External"/><Relationship Id="rId2" Type="http://schemas.openxmlformats.org/officeDocument/2006/relationships/hyperlink" Target="http://www.uwtsd.ac.uk/cy/gowales/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angela.evans@uwtsd.ac.uk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gowales.co.uk/" TargetMode="Externa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businesswales.gov.wales/bigideas/" TargetMode="External"/><Relationship Id="rId3" Type="http://schemas.openxmlformats.org/officeDocument/2006/relationships/hyperlink" Target="http://lifedesign.uwtsd.ac.uk/cy/" TargetMode="External"/><Relationship Id="rId7" Type="http://schemas.openxmlformats.org/officeDocument/2006/relationships/hyperlink" Target="http://lifedesign.uwtsd.ac.uk/" TargetMode="External"/><Relationship Id="rId2" Type="http://schemas.openxmlformats.org/officeDocument/2006/relationships/hyperlink" Target="http://www.gowales.co.uk/hafan.html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gowales.co.uk/main.html" TargetMode="External"/><Relationship Id="rId5" Type="http://schemas.openxmlformats.org/officeDocument/2006/relationships/hyperlink" Target="https://businesswales.gov.wales/bigideas/cy" TargetMode="External"/><Relationship Id="rId4" Type="http://schemas.openxmlformats.org/officeDocument/2006/relationships/hyperlink" Target="http://www.tsdsu.co.uk/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UWTSDCareers" TargetMode="External"/><Relationship Id="rId13" Type="http://schemas.openxmlformats.org/officeDocument/2006/relationships/image" Target="../media/image11.jpeg"/><Relationship Id="rId3" Type="http://schemas.openxmlformats.org/officeDocument/2006/relationships/image" Target="../media/image4.png"/><Relationship Id="rId7" Type="http://schemas.openxmlformats.org/officeDocument/2006/relationships/image" Target="NULL"/><Relationship Id="rId12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t4cms.uwtsd.ac.uk/terminalfour/preview/7/en/28343/75693" TargetMode="External"/><Relationship Id="rId2" Type="http://schemas.openxmlformats.org/officeDocument/2006/relationships/hyperlink" Target="https://t4cms.uwtsd.ac.uk/terminalfour/preview/7/cy/28343" TargetMode="Externa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sdsu.co.uk/" TargetMode="External"/><Relationship Id="rId3" Type="http://schemas.openxmlformats.org/officeDocument/2006/relationships/hyperlink" Target="http://lifedesign.uwtsd.ac.uk/cy/" TargetMode="External"/><Relationship Id="rId7" Type="http://schemas.openxmlformats.org/officeDocument/2006/relationships/hyperlink" Target="http://lifedesign.uwtsd.ac.uk/" TargetMode="External"/><Relationship Id="rId2" Type="http://schemas.openxmlformats.org/officeDocument/2006/relationships/hyperlink" Target="http://www.gowales.co.uk/hafan.html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gowales.co.uk/main.html" TargetMode="External"/><Relationship Id="rId5" Type="http://schemas.openxmlformats.org/officeDocument/2006/relationships/hyperlink" Target="https://businesswales.gov.wales/bigideas/cy" TargetMode="External"/><Relationship Id="rId4" Type="http://schemas.openxmlformats.org/officeDocument/2006/relationships/hyperlink" Target="http://www.pcydds.co.uk/" TargetMode="External"/><Relationship Id="rId9" Type="http://schemas.openxmlformats.org/officeDocument/2006/relationships/hyperlink" Target="https://businesswales.gov.wales/bigideas/" TargetMode="Externa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mailto:angela.evans@uwtsd.ac.uk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gowales.co.uk/" TargetMode="External"/><Relationship Id="rId4" Type="http://schemas.openxmlformats.org/officeDocument/2006/relationships/image" Target="../media/image13.pn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827584" y="1556792"/>
            <a:ext cx="3672408" cy="3816424"/>
          </a:xfrm>
        </p:spPr>
        <p:txBody>
          <a:bodyPr/>
          <a:lstStyle/>
          <a:p>
            <a:r>
              <a:rPr lang="en-GB" dirty="0" err="1" smtClean="0">
                <a:solidFill>
                  <a:schemeClr val="bg1"/>
                </a:solidFill>
              </a:rPr>
              <a:t>Cyflwyno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the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err="1" smtClean="0">
                <a:solidFill>
                  <a:schemeClr val="bg1"/>
                </a:solidFill>
              </a:rPr>
              <a:t>Gwasanaeth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Gyrfaoedd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4716016" y="1556792"/>
            <a:ext cx="3672408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chemeClr val="bg1"/>
                </a:solidFill>
              </a:rPr>
              <a:t>Introducing the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 Careers Service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156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827584" y="1556792"/>
            <a:ext cx="3672408" cy="3816424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Ail-</a:t>
            </a:r>
            <a:r>
              <a:rPr lang="en-GB" dirty="0" err="1" smtClean="0">
                <a:solidFill>
                  <a:schemeClr val="bg1"/>
                </a:solidFill>
              </a:rPr>
              <a:t>Cyflwyno</a:t>
            </a:r>
            <a:r>
              <a:rPr lang="en-GB" dirty="0" smtClean="0">
                <a:solidFill>
                  <a:schemeClr val="bg1"/>
                </a:solidFill>
              </a:rPr>
              <a:t>: </a:t>
            </a:r>
            <a:r>
              <a:rPr lang="en-GB" b="1" dirty="0">
                <a:solidFill>
                  <a:schemeClr val="bg1"/>
                </a:solidFill>
              </a:rPr>
              <a:t>EICH </a:t>
            </a:r>
            <a:r>
              <a:rPr lang="en-GB" dirty="0" err="1">
                <a:solidFill>
                  <a:schemeClr val="bg1"/>
                </a:solidFill>
              </a:rPr>
              <a:t>Gwasanaeth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Gyrfaoedd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4716016" y="1556792"/>
            <a:ext cx="4176464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chemeClr val="bg1"/>
                </a:solidFill>
              </a:rPr>
              <a:t>Re-Introduction:</a:t>
            </a:r>
          </a:p>
          <a:p>
            <a:r>
              <a:rPr lang="en-GB" b="1" dirty="0" smtClean="0">
                <a:solidFill>
                  <a:schemeClr val="bg1"/>
                </a:solidFill>
              </a:rPr>
              <a:t>YOUR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Careers Service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5719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611559" y="548677"/>
          <a:ext cx="7992888" cy="48965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algn="ctr"/>
                      <a:r>
                        <a:rPr lang="en-GB" sz="36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Eitem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Rh.</a:t>
                      </a:r>
                      <a:r>
                        <a:rPr lang="en-GB" sz="3600" b="0" i="1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/ No.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Item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b="1" i="1" dirty="0" smtClean="0">
                          <a:solidFill>
                            <a:srgbClr val="0070C0"/>
                          </a:solidFill>
                        </a:rPr>
                        <a:t>Pwy ydym ni?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GB" sz="3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dirty="0" smtClean="0">
                          <a:solidFill>
                            <a:srgbClr val="0070C0"/>
                          </a:solidFill>
                        </a:rPr>
                        <a:t>Who we are?</a:t>
                      </a:r>
                      <a:endParaRPr lang="en-GB" sz="3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Mynediad  gwasanaeth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GB" sz="3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Accessing the service</a:t>
                      </a:r>
                      <a:endParaRPr lang="en-GB" sz="1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cy-GB" sz="1600" b="1" i="1" dirty="0" smtClean="0">
                          <a:solidFill>
                            <a:srgbClr val="0070C0"/>
                          </a:solidFill>
                        </a:rPr>
                        <a:t>Pam rydym yn bodoli?</a:t>
                      </a:r>
                      <a:endParaRPr lang="en-GB" sz="1600" b="1" i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GB" sz="3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Why we exist?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Hyn</a:t>
                      </a: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y </a:t>
                      </a:r>
                      <a:r>
                        <a:rPr lang="en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gallwn</a:t>
                      </a:r>
                      <a:endParaRPr lang="en-GB" sz="1600" b="1" i="1" kern="120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eich</a:t>
                      </a: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helpu</a:t>
                      </a: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gyda</a:t>
                      </a: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(&amp; </a:t>
                      </a:r>
                      <a:r>
                        <a:rPr lang="en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sut</a:t>
                      </a: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)?</a:t>
                      </a:r>
                      <a:endParaRPr lang="en-GB" sz="1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sz="3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What we can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help you</a:t>
                      </a:r>
                      <a:r>
                        <a:rPr lang="en-GB" sz="1600" b="1" i="1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with (&amp; how)?</a:t>
                      </a:r>
                      <a:endParaRPr lang="en-GB" sz="1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Yr hyn na allwn ni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eich helpu gyda?</a:t>
                      </a:r>
                      <a:endParaRPr lang="en-GB" sz="1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GB" sz="3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What</a:t>
                      </a:r>
                      <a:r>
                        <a:rPr lang="cy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we </a:t>
                      </a:r>
                      <a:r>
                        <a:rPr lang="cy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can’t</a:t>
                      </a:r>
                      <a:r>
                        <a:rPr lang="cy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help </a:t>
                      </a:r>
                      <a:r>
                        <a:rPr lang="cy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lang="cy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y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with</a:t>
                      </a:r>
                      <a:r>
                        <a:rPr lang="cy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Gwybodaeth</a:t>
                      </a: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pellach</a:t>
                      </a:r>
                      <a:endParaRPr lang="en-GB" sz="1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GB" sz="3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Further information</a:t>
                      </a:r>
                      <a:endParaRPr lang="en-GB" sz="1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725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683568" y="2060848"/>
          <a:ext cx="7992888" cy="1612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127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4000" b="1" i="1" dirty="0" smtClean="0">
                          <a:solidFill>
                            <a:srgbClr val="0070C0"/>
                          </a:solidFill>
                        </a:rPr>
                        <a:t>Pwy ydym ni?</a:t>
                      </a:r>
                      <a:endParaRPr lang="en-GB" sz="8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GB" sz="7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1" dirty="0" smtClean="0">
                          <a:solidFill>
                            <a:srgbClr val="0070C0"/>
                          </a:solidFill>
                        </a:rPr>
                        <a:t>Who we are?</a:t>
                      </a:r>
                      <a:endParaRPr lang="en-GB" sz="7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980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251520" y="1484784"/>
          <a:ext cx="8496944" cy="39092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Role title &amp; Email add.</a:t>
                      </a:r>
                      <a:endParaRPr lang="en-GB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>
                          <a:solidFill>
                            <a:srgbClr val="0070C0"/>
                          </a:solidFill>
                        </a:rPr>
                        <a:t>Enw</a:t>
                      </a:r>
                      <a:r>
                        <a:rPr lang="en-GB" sz="1600" dirty="0" smtClean="0">
                          <a:solidFill>
                            <a:srgbClr val="0070C0"/>
                          </a:solidFill>
                        </a:rPr>
                        <a:t> /Name</a:t>
                      </a:r>
                    </a:p>
                    <a:p>
                      <a:pPr algn="ctr"/>
                      <a:r>
                        <a:rPr lang="en-GB" sz="1600" dirty="0" err="1" smtClean="0">
                          <a:solidFill>
                            <a:srgbClr val="0070C0"/>
                          </a:solidFill>
                        </a:rPr>
                        <a:t>Ffon</a:t>
                      </a:r>
                      <a:r>
                        <a:rPr lang="en-GB" sz="1600" dirty="0" smtClean="0">
                          <a:solidFill>
                            <a:srgbClr val="0070C0"/>
                          </a:solidFill>
                        </a:rPr>
                        <a:t>/Phone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Teitl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rôl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 &amp; </a:t>
                      </a:r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cyf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. </a:t>
                      </a:r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Ebost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en-GB" b="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669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Careers Adviser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mark.thomas@uwtsd.ac.uk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kern="1200" dirty="0" smtClean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err="1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Mark.Thomas</a:t>
                      </a:r>
                      <a:endParaRPr lang="en-GB" sz="1600" b="0" dirty="0" smtClean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01267 676830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err="1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Myddfai</a:t>
                      </a:r>
                      <a:endParaRPr lang="en-GB" sz="1600" b="1" dirty="0" smtClean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err="1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Ymgynhorydd</a:t>
                      </a:r>
                      <a:r>
                        <a:rPr lang="en-GB" sz="1600" b="1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  <a:r>
                        <a:rPr lang="en-GB" sz="1600" b="1" dirty="0" err="1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Gyrfaoedd</a:t>
                      </a:r>
                      <a:endParaRPr lang="en-GB" sz="1600" b="1" dirty="0" smtClean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algn="ctr"/>
                      <a:r>
                        <a:rPr lang="en-GB" sz="1600" b="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mark.thomas@pcydds.ac.uk</a:t>
                      </a:r>
                      <a:endParaRPr lang="en-GB" sz="1600" b="0" dirty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74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Student Services Receptionist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studentservices@uwtsd.ac.uk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Lucy Wigley</a:t>
                      </a:r>
                      <a:r>
                        <a:rPr lang="en-GB" sz="1400" b="1" baseline="0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GB" sz="1400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01267 676830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err="1" smtClean="0">
                          <a:solidFill>
                            <a:schemeClr val="dk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Croesawydd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 </a:t>
                      </a:r>
                      <a:r>
                        <a:rPr lang="en-GB" sz="1400" b="1" kern="1200" dirty="0" err="1" smtClean="0">
                          <a:solidFill>
                            <a:schemeClr val="dk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Gwas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. </a:t>
                      </a:r>
                      <a:r>
                        <a:rPr lang="en-GB" sz="1400" b="1" kern="1200" dirty="0" err="1" smtClean="0">
                          <a:solidFill>
                            <a:schemeClr val="dk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Myfyrwyr</a:t>
                      </a: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gwasanaethaumyfyrwyr@pcydds.ac.uk </a:t>
                      </a:r>
                    </a:p>
                    <a:p>
                      <a:pPr algn="ctr"/>
                      <a:endParaRPr lang="en-GB" sz="1400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936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GO Wales Project Manager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angela.evans@uwtsd.ac.uk</a:t>
                      </a:r>
                    </a:p>
                    <a:p>
                      <a:pPr marL="0" algn="ctr" defTabSz="914400" rtl="0" eaLnBrk="1" latinLnBrk="0" hangingPunct="1"/>
                      <a:endParaRPr lang="en-GB" sz="1400" kern="1200" dirty="0">
                        <a:solidFill>
                          <a:schemeClr val="dk1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Angela Evans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01267 225158</a:t>
                      </a:r>
                      <a:endParaRPr lang="en-GB" sz="1400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 smtClean="0">
                          <a:solidFill>
                            <a:schemeClr val="tx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Rheolwr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  <a:r>
                        <a:rPr lang="en-GB" sz="1400" b="1" dirty="0" err="1" smtClean="0">
                          <a:solidFill>
                            <a:schemeClr val="tx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Prosiect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GO Wales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angela.evans@pcydds.ac.uk</a:t>
                      </a:r>
                    </a:p>
                    <a:p>
                      <a:pPr algn="ctr"/>
                      <a:endParaRPr lang="en-GB" sz="1400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936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Graduate Outcomes Manager</a:t>
                      </a:r>
                    </a:p>
                    <a:p>
                      <a:pPr marL="0" algn="ctr" defTabSz="914400" rtl="0" eaLnBrk="1" latinLnBrk="0" hangingPunct="1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lynsey.Williams@uwtsd.ac.uk</a:t>
                      </a:r>
                      <a:endParaRPr lang="en-GB" sz="1400" kern="1200" dirty="0">
                        <a:solidFill>
                          <a:schemeClr val="dk1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Lynsey Williams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01267 676813</a:t>
                      </a:r>
                      <a:endParaRPr lang="en-GB" sz="1400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Rheolwr</a:t>
                      </a: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Canlyn</a:t>
                      </a: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. </a:t>
                      </a:r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Graddedigion</a:t>
                      </a:r>
                      <a:endParaRPr lang="en-GB" sz="1400" b="1" dirty="0" smtClean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algn="ctr"/>
                      <a:r>
                        <a:rPr lang="en-GB" sz="1400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lynsey.williams@pcydds.ac.uk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5496" y="404664"/>
            <a:ext cx="9108504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r>
              <a:rPr lang="en-GB" sz="2300" i="1" dirty="0">
                <a:solidFill>
                  <a:schemeClr val="accent1">
                    <a:lumMod val="75000"/>
                  </a:schemeClr>
                </a:solidFill>
              </a:rPr>
              <a:t>Tim </a:t>
            </a:r>
            <a:r>
              <a:rPr lang="en-GB" sz="2300" i="1" dirty="0" err="1" smtClean="0">
                <a:solidFill>
                  <a:schemeClr val="accent1">
                    <a:lumMod val="75000"/>
                  </a:schemeClr>
                </a:solidFill>
              </a:rPr>
              <a:t>Gyrfaoedd</a:t>
            </a:r>
            <a:r>
              <a:rPr lang="en-GB" sz="2300" i="1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GB" sz="2300" i="1" dirty="0" err="1" smtClean="0">
                <a:solidFill>
                  <a:schemeClr val="accent1">
                    <a:lumMod val="75000"/>
                  </a:schemeClr>
                </a:solidFill>
              </a:rPr>
              <a:t>Caerfyrddin</a:t>
            </a:r>
            <a:r>
              <a:rPr lang="en-GB" sz="2300" i="1" dirty="0" smtClean="0">
                <a:solidFill>
                  <a:schemeClr val="accent1">
                    <a:lumMod val="75000"/>
                  </a:schemeClr>
                </a:solidFill>
              </a:rPr>
              <a:t>        Careers </a:t>
            </a:r>
            <a:r>
              <a:rPr lang="en-GB" sz="2300" i="1" dirty="0">
                <a:solidFill>
                  <a:schemeClr val="accent1">
                    <a:lumMod val="75000"/>
                  </a:schemeClr>
                </a:solidFill>
              </a:rPr>
              <a:t>Team: Carmarthen</a:t>
            </a:r>
          </a:p>
          <a:p>
            <a:pPr algn="ctr"/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25442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251520" y="1484784"/>
          <a:ext cx="8640959" cy="4105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8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97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23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Role title &amp; Email add.</a:t>
                      </a:r>
                      <a:endParaRPr lang="en-GB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>
                          <a:solidFill>
                            <a:srgbClr val="0070C0"/>
                          </a:solidFill>
                        </a:rPr>
                        <a:t>Enw</a:t>
                      </a:r>
                      <a:r>
                        <a:rPr lang="en-GB" sz="1600" dirty="0" smtClean="0">
                          <a:solidFill>
                            <a:srgbClr val="0070C0"/>
                          </a:solidFill>
                        </a:rPr>
                        <a:t> /Name</a:t>
                      </a:r>
                    </a:p>
                    <a:p>
                      <a:pPr algn="ctr"/>
                      <a:r>
                        <a:rPr lang="en-GB" sz="1600" dirty="0" err="1" smtClean="0">
                          <a:solidFill>
                            <a:srgbClr val="0070C0"/>
                          </a:solidFill>
                        </a:rPr>
                        <a:t>Ffon</a:t>
                      </a:r>
                      <a:r>
                        <a:rPr lang="en-GB" sz="1600" dirty="0" smtClean="0">
                          <a:solidFill>
                            <a:srgbClr val="0070C0"/>
                          </a:solidFill>
                        </a:rPr>
                        <a:t>/Phone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Teitl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rôl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 &amp; </a:t>
                      </a:r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cyf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. </a:t>
                      </a:r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Ebost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en-GB" b="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669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Careers Adviser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mark.thomas@uwtsd.ac.uk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kern="1200" dirty="0" smtClean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err="1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Mark.Thomas</a:t>
                      </a:r>
                      <a:endParaRPr lang="en-GB" sz="1600" b="0" dirty="0" smtClean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01267 676830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 err="1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Ymgynhorydd</a:t>
                      </a:r>
                      <a:r>
                        <a:rPr lang="en-GB" sz="1600" b="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  <a:r>
                        <a:rPr lang="en-GB" sz="1600" b="0" dirty="0" err="1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Gyrfaoedd</a:t>
                      </a:r>
                      <a:endParaRPr lang="en-GB" sz="1600" b="0" dirty="0" smtClean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algn="ctr"/>
                      <a:r>
                        <a:rPr lang="en-GB" sz="1800" b="1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mark.thomas@pcydds.ac.uk</a:t>
                      </a:r>
                      <a:endParaRPr lang="en-GB" sz="1800" b="1" dirty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74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 smtClean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SBS</a:t>
                      </a:r>
                    </a:p>
                    <a:p>
                      <a:pPr algn="ctr"/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SA1 IQ Building</a:t>
                      </a:r>
                    </a:p>
                    <a:p>
                      <a:pPr algn="ctr"/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Llys</a:t>
                      </a: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Glas</a:t>
                      </a:r>
                      <a:endParaRPr lang="en-GB" sz="1400" b="1" dirty="0" smtClean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 smtClean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936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400" kern="1200" dirty="0">
                        <a:solidFill>
                          <a:schemeClr val="dk1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936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400" kern="1200" dirty="0">
                        <a:solidFill>
                          <a:schemeClr val="dk1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  <a:hlinkClick r:id="rId2"/>
                        </a:rPr>
                        <a:t>Val.Davidge@uwtsd.ac.uk</a:t>
                      </a:r>
                      <a:r>
                        <a:rPr lang="en-GB" sz="1400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01792 481222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Llys</a:t>
                      </a: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Glas</a:t>
                      </a: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5496" y="404664"/>
            <a:ext cx="9108504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r>
              <a:rPr lang="en-GB" sz="2300" i="1" dirty="0">
                <a:solidFill>
                  <a:schemeClr val="accent1">
                    <a:lumMod val="75000"/>
                  </a:schemeClr>
                </a:solidFill>
              </a:rPr>
              <a:t>Tim </a:t>
            </a:r>
            <a:r>
              <a:rPr lang="en-GB" sz="2300" i="1" dirty="0" err="1" smtClean="0">
                <a:solidFill>
                  <a:schemeClr val="accent1">
                    <a:lumMod val="75000"/>
                  </a:schemeClr>
                </a:solidFill>
              </a:rPr>
              <a:t>Gyrfaoedd</a:t>
            </a:r>
            <a:r>
              <a:rPr lang="en-GB" sz="2300" i="1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GB" sz="2300" i="1" dirty="0" err="1" smtClean="0">
                <a:solidFill>
                  <a:schemeClr val="accent1">
                    <a:lumMod val="75000"/>
                  </a:schemeClr>
                </a:solidFill>
              </a:rPr>
              <a:t>Caerfyrddin</a:t>
            </a:r>
            <a:r>
              <a:rPr lang="en-GB" sz="2300" i="1" dirty="0" smtClean="0">
                <a:solidFill>
                  <a:schemeClr val="accent1">
                    <a:lumMod val="75000"/>
                  </a:schemeClr>
                </a:solidFill>
              </a:rPr>
              <a:t>        Careers </a:t>
            </a:r>
            <a:r>
              <a:rPr lang="en-GB" sz="2300" i="1" dirty="0">
                <a:solidFill>
                  <a:schemeClr val="accent1">
                    <a:lumMod val="75000"/>
                  </a:schemeClr>
                </a:solidFill>
              </a:rPr>
              <a:t>Team: Carmarthen</a:t>
            </a:r>
          </a:p>
          <a:p>
            <a:pPr algn="ctr"/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406420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251520" y="1484784"/>
          <a:ext cx="8640959" cy="4105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48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97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23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Role title &amp; Email add.</a:t>
                      </a:r>
                      <a:endParaRPr lang="en-GB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>
                          <a:solidFill>
                            <a:srgbClr val="0070C0"/>
                          </a:solidFill>
                        </a:rPr>
                        <a:t>Enw</a:t>
                      </a:r>
                      <a:r>
                        <a:rPr lang="en-GB" sz="1600" dirty="0" smtClean="0">
                          <a:solidFill>
                            <a:srgbClr val="0070C0"/>
                          </a:solidFill>
                        </a:rPr>
                        <a:t> /Name</a:t>
                      </a:r>
                    </a:p>
                    <a:p>
                      <a:pPr algn="ctr"/>
                      <a:r>
                        <a:rPr lang="en-GB" sz="1600" dirty="0" err="1" smtClean="0">
                          <a:solidFill>
                            <a:srgbClr val="0070C0"/>
                          </a:solidFill>
                        </a:rPr>
                        <a:t>Ffon</a:t>
                      </a:r>
                      <a:r>
                        <a:rPr lang="en-GB" sz="1600" dirty="0" smtClean="0">
                          <a:solidFill>
                            <a:srgbClr val="0070C0"/>
                          </a:solidFill>
                        </a:rPr>
                        <a:t>/Phone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Teitl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rôl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 &amp; </a:t>
                      </a:r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cyf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. </a:t>
                      </a:r>
                      <a:r>
                        <a:rPr lang="en-GB" b="1" dirty="0" err="1" smtClean="0">
                          <a:solidFill>
                            <a:srgbClr val="0070C0"/>
                          </a:solidFill>
                        </a:rPr>
                        <a:t>Ebost</a:t>
                      </a:r>
                      <a:r>
                        <a:rPr lang="en-GB" b="1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endParaRPr lang="en-GB" b="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669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Careers Adviser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  <a:cs typeface="+mn-cs"/>
                        </a:rPr>
                        <a:t>mark.thomas@uwtsd.ac.uk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kern="1200" dirty="0" smtClean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err="1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Mark.Thomas</a:t>
                      </a:r>
                      <a:endParaRPr lang="en-GB" sz="1600" b="0" dirty="0" smtClean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01267 676830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 err="1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Ymgynhorydd</a:t>
                      </a:r>
                      <a:r>
                        <a:rPr lang="en-GB" sz="1600" b="0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  <a:r>
                        <a:rPr lang="en-GB" sz="1600" b="0" dirty="0" err="1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Gyrfaoedd</a:t>
                      </a:r>
                      <a:endParaRPr lang="en-GB" sz="1600" b="0" dirty="0" smtClean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algn="ctr"/>
                      <a:r>
                        <a:rPr lang="en-GB" sz="1800" b="1" dirty="0" smtClean="0">
                          <a:solidFill>
                            <a:srgbClr val="C00000"/>
                          </a:solidFill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mark.thomas@pcydds.ac.uk</a:t>
                      </a:r>
                      <a:endParaRPr lang="en-GB" sz="1800" b="1" dirty="0">
                        <a:solidFill>
                          <a:srgbClr val="C00000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74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 smtClean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SBS</a:t>
                      </a:r>
                    </a:p>
                    <a:p>
                      <a:pPr algn="ctr"/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SA1 IQ Building</a:t>
                      </a:r>
                    </a:p>
                    <a:p>
                      <a:pPr algn="ctr"/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Llys</a:t>
                      </a: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Glas</a:t>
                      </a:r>
                      <a:endParaRPr lang="en-GB" sz="1400" b="1" dirty="0" smtClean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 smtClean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936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400" kern="1200" dirty="0">
                        <a:solidFill>
                          <a:schemeClr val="dk1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936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1400" kern="1200" dirty="0">
                        <a:solidFill>
                          <a:schemeClr val="dk1"/>
                        </a:solidFill>
                        <a:latin typeface="Segoe UI Symbol" panose="020B0502040204020203" pitchFamily="34" charset="0"/>
                        <a:ea typeface="Segoe UI Symbol" panose="020B0502040204020203" pitchFamily="34" charset="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  <a:hlinkClick r:id="rId2"/>
                        </a:rPr>
                        <a:t>Val.Davidge@uwtsd.ac.uk</a:t>
                      </a:r>
                      <a:r>
                        <a:rPr lang="en-GB" sz="1400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01792 481222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Llys</a:t>
                      </a: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  <a:r>
                        <a:rPr lang="en-GB" sz="1400" b="1" dirty="0" err="1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Glas</a:t>
                      </a:r>
                      <a:r>
                        <a:rPr lang="en-GB" sz="1400" b="1" dirty="0" smtClean="0">
                          <a:latin typeface="Segoe UI Symbol" panose="020B0502040204020203" pitchFamily="34" charset="0"/>
                          <a:ea typeface="Segoe UI Symbol" panose="020B0502040204020203" pitchFamily="34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Segoe UI Symbol" panose="020B0502040204020203" pitchFamily="34" charset="0"/>
                        <a:ea typeface="Segoe UI Symbol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5496" y="404664"/>
            <a:ext cx="9108504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/>
          </a:p>
          <a:p>
            <a:pPr algn="ctr"/>
            <a:r>
              <a:rPr lang="en-GB" sz="2300" i="1" dirty="0">
                <a:solidFill>
                  <a:schemeClr val="accent1">
                    <a:lumMod val="75000"/>
                  </a:schemeClr>
                </a:solidFill>
              </a:rPr>
              <a:t>Tim </a:t>
            </a:r>
            <a:r>
              <a:rPr lang="en-GB" sz="2300" i="1" dirty="0" err="1" smtClean="0">
                <a:solidFill>
                  <a:schemeClr val="accent1">
                    <a:lumMod val="75000"/>
                  </a:schemeClr>
                </a:solidFill>
              </a:rPr>
              <a:t>Gyrfaoedd</a:t>
            </a:r>
            <a:r>
              <a:rPr lang="en-GB" sz="2300" i="1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GB" sz="2300" i="1" dirty="0" err="1" smtClean="0">
                <a:solidFill>
                  <a:schemeClr val="accent1">
                    <a:lumMod val="75000"/>
                  </a:schemeClr>
                </a:solidFill>
              </a:rPr>
              <a:t>Caerfyrddin</a:t>
            </a:r>
            <a:r>
              <a:rPr lang="en-GB" sz="2300" i="1" dirty="0" smtClean="0">
                <a:solidFill>
                  <a:schemeClr val="accent1">
                    <a:lumMod val="75000"/>
                  </a:schemeClr>
                </a:solidFill>
              </a:rPr>
              <a:t>        Careers </a:t>
            </a:r>
            <a:r>
              <a:rPr lang="en-GB" sz="2300" i="1" dirty="0">
                <a:solidFill>
                  <a:schemeClr val="accent1">
                    <a:lumMod val="75000"/>
                  </a:schemeClr>
                </a:solidFill>
              </a:rPr>
              <a:t>Team: Carmarthen</a:t>
            </a:r>
          </a:p>
          <a:p>
            <a:pPr algn="ctr"/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05983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39552" y="2060848"/>
          <a:ext cx="7992888" cy="1416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67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00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1618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Mynediad  gwasanaeth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Accessing the service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772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6083" y="122052"/>
            <a:ext cx="1319573" cy="6433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8652" t="17584" r="9744" b="37462"/>
          <a:stretch/>
        </p:blipFill>
        <p:spPr>
          <a:xfrm>
            <a:off x="1300168" y="1789650"/>
            <a:ext cx="2107959" cy="75857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9503151D-8213-4368-8130-7F2993F44B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000"/>
                    </a14:imgEffect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606048" y="4927115"/>
            <a:ext cx="2164892" cy="381037"/>
          </a:xfrm>
          <a:prstGeom prst="rect">
            <a:avLst/>
          </a:prstGeom>
          <a:effectLst>
            <a:reflection stA="95000" endPos="7000" dist="50800" dir="5400000" sy="-100000" algn="bl" rotWithShape="0"/>
          </a:effectLst>
        </p:spPr>
      </p:pic>
      <p:pic>
        <p:nvPicPr>
          <p:cNvPr id="10" name="Picture 9">
            <a:hlinkClick r:id="rId8"/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5" t="19887" r="6370" b="21038"/>
          <a:stretch/>
        </p:blipFill>
        <p:spPr>
          <a:xfrm>
            <a:off x="5652120" y="1871811"/>
            <a:ext cx="2238661" cy="820619"/>
          </a:xfrm>
          <a:prstGeom prst="rect">
            <a:avLst/>
          </a:prstGeom>
        </p:spPr>
      </p:pic>
      <p:pic>
        <p:nvPicPr>
          <p:cNvPr id="11" name="Content Placeholder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5576" y="3220843"/>
            <a:ext cx="2232248" cy="825335"/>
          </a:xfrm>
          <a:prstGeom prst="rect">
            <a:avLst/>
          </a:prstGeom>
        </p:spPr>
      </p:pic>
      <p:pic>
        <p:nvPicPr>
          <p:cNvPr id="12" name="Content Placeholder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46955"/>
            <a:ext cx="750155" cy="750155"/>
          </a:xfrm>
          <a:prstGeom prst="rect">
            <a:avLst/>
          </a:prstGeom>
        </p:spPr>
      </p:pic>
      <p:pic>
        <p:nvPicPr>
          <p:cNvPr id="13" name="Picture 12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1BDE351B-8BC1-4860-AAB8-CCA8E7FD180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175" y="4804359"/>
            <a:ext cx="769973" cy="769973"/>
          </a:xfrm>
          <a:prstGeom prst="rect">
            <a:avLst/>
          </a:prstGeom>
        </p:spPr>
      </p:pic>
      <p:pic>
        <p:nvPicPr>
          <p:cNvPr id="14" name="Content Placeholder 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343799"/>
            <a:ext cx="2855691" cy="892403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300192" y="281314"/>
            <a:ext cx="27052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By </a:t>
            </a:r>
            <a:r>
              <a:rPr lang="en-GB" sz="1400" dirty="0" err="1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libberry's</a:t>
            </a:r>
            <a:r>
              <a:rPr lang="en-GB" sz="1400" dirty="0">
                <a:solidFill>
                  <a:schemeClr val="bg1">
                    <a:lumMod val="75000"/>
                  </a:schemeClr>
                </a:solidFill>
                <a:latin typeface="Arial Rounded MT Bold" panose="020F0704030504030204" pitchFamily="34" charset="0"/>
              </a:rPr>
              <a:t> Clipart, CC0 1.0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66117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467544" y="2132856"/>
          <a:ext cx="8291264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2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55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31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Pam rydym yn bodoli?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Why we exist?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755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i="1" dirty="0" err="1" smtClean="0">
                <a:solidFill>
                  <a:srgbClr val="0070C0"/>
                </a:solidFill>
              </a:rPr>
              <a:t>Cyflogadwyedd</a:t>
            </a:r>
            <a:r>
              <a:rPr lang="en-GB" sz="3600" i="1" dirty="0" smtClean="0">
                <a:solidFill>
                  <a:srgbClr val="0070C0"/>
                </a:solidFill>
              </a:rPr>
              <a:t>            Employability</a:t>
            </a:r>
            <a:endParaRPr lang="en-GB" sz="3600" i="1" dirty="0">
              <a:solidFill>
                <a:srgbClr val="0070C0"/>
              </a:solidFill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>
          <a:xfrm>
            <a:off x="609600" y="17526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en-GB" i="1" dirty="0" smtClean="0">
                <a:solidFill>
                  <a:srgbClr val="002060"/>
                </a:solidFill>
              </a:rPr>
              <a:t>"A set of achievements, understandings and personal attributes that make individuals more likely to gain employment and to be successful in their chosen occupations". </a:t>
            </a:r>
          </a:p>
          <a:p>
            <a:pPr marL="0" indent="0" algn="just">
              <a:buFont typeface="Arial" pitchFamily="34" charset="0"/>
              <a:buNone/>
            </a:pPr>
            <a:endParaRPr lang="en-GB" i="1" dirty="0" smtClean="0">
              <a:solidFill>
                <a:srgbClr val="002060"/>
              </a:solidFill>
            </a:endParaRPr>
          </a:p>
          <a:p>
            <a:pPr marL="0" indent="0" algn="r">
              <a:buFont typeface="Arial" pitchFamily="34" charset="0"/>
              <a:buNone/>
            </a:pPr>
            <a:r>
              <a:rPr lang="en-GB" sz="2400" dirty="0" smtClean="0"/>
              <a:t>                                             	   </a:t>
            </a:r>
            <a:r>
              <a:rPr lang="en-GB" sz="1800" dirty="0" smtClean="0">
                <a:solidFill>
                  <a:schemeClr val="accent1">
                    <a:lumMod val="75000"/>
                  </a:schemeClr>
                </a:solidFill>
              </a:rPr>
              <a:t>Peter Knight &amp; </a:t>
            </a:r>
            <a:r>
              <a:rPr lang="en-GB" sz="1800" dirty="0" err="1" smtClean="0">
                <a:solidFill>
                  <a:schemeClr val="accent1">
                    <a:lumMod val="75000"/>
                  </a:schemeClr>
                </a:solidFill>
              </a:rPr>
              <a:t>Mantz</a:t>
            </a:r>
            <a:r>
              <a:rPr lang="en-GB" sz="1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sz="1800" dirty="0" err="1" smtClean="0">
                <a:solidFill>
                  <a:schemeClr val="accent1">
                    <a:lumMod val="75000"/>
                  </a:schemeClr>
                </a:solidFill>
              </a:rPr>
              <a:t>Yorke</a:t>
            </a:r>
            <a:r>
              <a:rPr lang="en-GB" sz="1800" dirty="0" smtClean="0">
                <a:solidFill>
                  <a:schemeClr val="accent1">
                    <a:lumMod val="75000"/>
                  </a:schemeClr>
                </a:solidFill>
              </a:rPr>
              <a:t>            </a:t>
            </a:r>
          </a:p>
          <a:p>
            <a:pPr marL="0" indent="0" algn="r">
              <a:buFont typeface="Arial" pitchFamily="34" charset="0"/>
              <a:buNone/>
            </a:pPr>
            <a:r>
              <a:rPr lang="en-GB" sz="1800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                   		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</a:rPr>
              <a:t> (HEFCE/DfES ESECT group)</a:t>
            </a:r>
            <a:endParaRPr lang="en-GB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65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83568" y="1916832"/>
          <a:ext cx="799288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Hyn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y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gallwn</a:t>
                      </a:r>
                      <a:endParaRPr lang="en-GB" sz="3200" b="1" i="1" kern="120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eich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helpu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gyda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(&amp;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sut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)?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What we can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help you with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(&amp; how)?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88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528" y="332656"/>
            <a:ext cx="4172272" cy="5256585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0" indent="0" algn="ctr">
              <a:spcBef>
                <a:spcPts val="0"/>
              </a:spcBef>
              <a:buNone/>
              <a:defRPr/>
            </a:pPr>
            <a:endParaRPr lang="en-GB" sz="4500" b="1" i="1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GB" sz="4500" b="1" i="1" dirty="0" err="1" smtClean="0">
                <a:solidFill>
                  <a:schemeClr val="bg2">
                    <a:lumMod val="10000"/>
                  </a:schemeClr>
                </a:solidFill>
              </a:rPr>
              <a:t>Hyn</a:t>
            </a:r>
            <a:r>
              <a:rPr lang="en-GB" sz="4500" b="1" i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GB" sz="4500" b="1" i="1" dirty="0">
                <a:solidFill>
                  <a:schemeClr val="bg2">
                    <a:lumMod val="10000"/>
                  </a:schemeClr>
                </a:solidFill>
              </a:rPr>
              <a:t>y </a:t>
            </a:r>
            <a:r>
              <a:rPr lang="en-GB" sz="4500" b="1" i="1" dirty="0" err="1">
                <a:solidFill>
                  <a:schemeClr val="bg2">
                    <a:lumMod val="10000"/>
                  </a:schemeClr>
                </a:solidFill>
              </a:rPr>
              <a:t>gallwn</a:t>
            </a:r>
            <a:endParaRPr lang="en-GB" sz="4500" b="1" i="1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GB" sz="4500" b="1" i="1" dirty="0" err="1">
                <a:solidFill>
                  <a:schemeClr val="bg2">
                    <a:lumMod val="10000"/>
                  </a:schemeClr>
                </a:solidFill>
              </a:rPr>
              <a:t>eich</a:t>
            </a:r>
            <a:r>
              <a:rPr lang="en-GB" sz="4500" b="1" i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GB" sz="4500" b="1" i="1" dirty="0" err="1">
                <a:solidFill>
                  <a:schemeClr val="bg2">
                    <a:lumMod val="10000"/>
                  </a:schemeClr>
                </a:solidFill>
              </a:rPr>
              <a:t>helpu</a:t>
            </a:r>
            <a:r>
              <a:rPr lang="en-GB" sz="4500" b="1" i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GB" sz="4500" b="1" i="1" dirty="0" err="1">
                <a:solidFill>
                  <a:schemeClr val="bg2">
                    <a:lumMod val="10000"/>
                  </a:schemeClr>
                </a:solidFill>
              </a:rPr>
              <a:t>gyda</a:t>
            </a:r>
            <a:r>
              <a:rPr lang="en-GB" sz="4500" b="1" i="1" dirty="0">
                <a:solidFill>
                  <a:schemeClr val="bg2">
                    <a:lumMod val="10000"/>
                  </a:schemeClr>
                </a:solidFill>
              </a:rPr>
              <a:t> (&amp;</a:t>
            </a:r>
            <a:r>
              <a:rPr lang="en-GB" sz="4500" b="1" i="1" dirty="0" err="1">
                <a:solidFill>
                  <a:schemeClr val="bg2">
                    <a:lumMod val="10000"/>
                  </a:schemeClr>
                </a:solidFill>
              </a:rPr>
              <a:t>sut</a:t>
            </a:r>
            <a:r>
              <a:rPr lang="en-GB" sz="4500" b="1" i="1" dirty="0">
                <a:solidFill>
                  <a:schemeClr val="bg2">
                    <a:lumMod val="10000"/>
                  </a:schemeClr>
                </a:solidFill>
              </a:rPr>
              <a:t>)?</a:t>
            </a:r>
          </a:p>
          <a:p>
            <a:pPr marL="0" indent="0" algn="ctr">
              <a:buNone/>
            </a:pPr>
            <a:endParaRPr lang="cy-GB" altLang="en-US" sz="3200" dirty="0"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dirty="0" smtClean="0">
                <a:ea typeface="ＭＳ Ｐゴシック" pitchFamily="34" charset="-128"/>
              </a:rPr>
              <a:t>Cyngor </a:t>
            </a:r>
            <a:r>
              <a:rPr lang="cy-GB" altLang="en-US" sz="3200" dirty="0">
                <a:ea typeface="ＭＳ Ｐゴシック" pitchFamily="34" charset="-128"/>
              </a:rPr>
              <a:t>a </a:t>
            </a:r>
            <a:r>
              <a:rPr lang="cy-GB" altLang="en-US" sz="3200" b="1" dirty="0">
                <a:solidFill>
                  <a:srgbClr val="FF0000"/>
                </a:solidFill>
                <a:ea typeface="ＭＳ Ｐゴシック" pitchFamily="34" charset="-128"/>
              </a:rPr>
              <a:t>Chyfarwyddyd</a:t>
            </a:r>
            <a:r>
              <a:rPr lang="cy-GB" altLang="en-US" sz="3200" dirty="0">
                <a:ea typeface="ＭＳ Ｐゴシック" pitchFamily="34" charset="-128"/>
              </a:rPr>
              <a:t> </a:t>
            </a:r>
            <a:r>
              <a:rPr lang="cy-GB" altLang="en-US" sz="3200" dirty="0" smtClean="0">
                <a:ea typeface="ＭＳ Ｐゴシック" pitchFamily="34" charset="-128"/>
              </a:rPr>
              <a:t>Gyrfa. Gwybodaeth &amp; Addysg Gyrfaoedd </a:t>
            </a:r>
          </a:p>
          <a:p>
            <a:pPr marL="0" indent="0" algn="ctr">
              <a:buNone/>
            </a:pPr>
            <a:endParaRPr lang="cy-GB" altLang="en-US" sz="3200" dirty="0" smtClean="0"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b="1" dirty="0" smtClean="0">
                <a:ea typeface="ＭＳ Ｐゴシック" pitchFamily="34" charset="-128"/>
              </a:rPr>
              <a:t>Datblygu syniadau Yrfaoedd</a:t>
            </a:r>
          </a:p>
          <a:p>
            <a:pPr marL="0" indent="0" algn="ctr">
              <a:buNone/>
            </a:pPr>
            <a:r>
              <a:rPr lang="cy-GB" altLang="en-US" sz="3200" b="1" dirty="0">
                <a:ea typeface="ＭＳ Ｐゴシック" pitchFamily="34" charset="-128"/>
              </a:rPr>
              <a:t>Ymchwilio a chymharu opsiynau</a:t>
            </a:r>
            <a:endParaRPr lang="cy-GB" altLang="en-US" sz="3200" b="1" dirty="0" smtClean="0">
              <a:ea typeface="ＭＳ Ｐゴシック" pitchFamily="34" charset="-128"/>
            </a:endParaRPr>
          </a:p>
          <a:p>
            <a:pPr marL="0" indent="0" algn="ctr">
              <a:buNone/>
            </a:pPr>
            <a:endParaRPr lang="cy-GB" altLang="en-US" sz="3200" dirty="0"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b="1" dirty="0" smtClean="0">
                <a:ea typeface="ＭＳ Ｐゴシック" pitchFamily="34" charset="-128"/>
              </a:rPr>
              <a:t>Ceisiadau swyddi:</a:t>
            </a:r>
          </a:p>
          <a:p>
            <a:pPr marL="0" indent="0" algn="ctr">
              <a:buNone/>
            </a:pPr>
            <a:r>
              <a:rPr lang="cy-GB" altLang="en-US" sz="3200" noProof="1" smtClean="0">
                <a:ea typeface="ＭＳ Ｐゴシック" pitchFamily="34" charset="-128"/>
              </a:rPr>
              <a:t>Strategaeth</a:t>
            </a:r>
          </a:p>
          <a:p>
            <a:pPr marL="0" indent="0" algn="ctr">
              <a:buNone/>
            </a:pPr>
            <a:r>
              <a:rPr lang="cy-GB" altLang="en-US" sz="3200" noProof="1" smtClean="0">
                <a:ea typeface="ＭＳ Ｐゴシック" pitchFamily="34" charset="-128"/>
              </a:rPr>
              <a:t>‘Ar-spec’</a:t>
            </a:r>
          </a:p>
          <a:p>
            <a:pPr marL="0" indent="0" algn="ctr">
              <a:buNone/>
            </a:pPr>
            <a:r>
              <a:rPr lang="cy-GB" altLang="en-US" sz="3200" noProof="1" smtClean="0">
                <a:ea typeface="ＭＳ Ｐゴシック" pitchFamily="34" charset="-128"/>
              </a:rPr>
              <a:t>CVs</a:t>
            </a:r>
            <a:r>
              <a:rPr lang="cy-GB" altLang="en-US" sz="3200" dirty="0">
                <a:ea typeface="ＭＳ Ｐゴシック" pitchFamily="34" charset="-128"/>
              </a:rPr>
              <a:t>, ffurflenni cais </a:t>
            </a:r>
            <a:r>
              <a:rPr lang="cy-GB" altLang="en-US" sz="3200" dirty="0" smtClean="0">
                <a:ea typeface="ＭＳ Ｐゴシック" pitchFamily="34" charset="-128"/>
              </a:rPr>
              <a:t>&amp; cyfweld   </a:t>
            </a:r>
          </a:p>
          <a:p>
            <a:pPr marL="0" indent="0" algn="ctr">
              <a:buNone/>
            </a:pPr>
            <a:endParaRPr lang="cy-GB" altLang="en-US" sz="3200" dirty="0"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b="1" dirty="0" smtClean="0">
                <a:solidFill>
                  <a:srgbClr val="FF0000"/>
                </a:solidFill>
                <a:ea typeface="ＭＳ Ｐゴシック" pitchFamily="34" charset="-128"/>
                <a:hlinkClick r:id="rId2"/>
              </a:rPr>
              <a:t>GO Wales </a:t>
            </a:r>
            <a:r>
              <a:rPr lang="cy-GB" altLang="en-US" sz="3200" b="1" dirty="0" smtClean="0">
                <a:ea typeface="ＭＳ Ｐゴシック" pitchFamily="34" charset="-128"/>
              </a:rPr>
              <a:t>/ Profiad </a:t>
            </a:r>
            <a:r>
              <a:rPr lang="cy-GB" altLang="en-US" sz="3200" b="1" dirty="0">
                <a:ea typeface="ＭＳ Ｐゴシック" pitchFamily="34" charset="-128"/>
              </a:rPr>
              <a:t>gwaith</a:t>
            </a:r>
          </a:p>
          <a:p>
            <a:pPr marL="0" indent="0" algn="ctr">
              <a:buNone/>
            </a:pPr>
            <a:r>
              <a:rPr lang="cy-GB" altLang="en-US" sz="3200" b="1" dirty="0">
                <a:ea typeface="ＭＳ Ｐゴシック" pitchFamily="34" charset="-128"/>
              </a:rPr>
              <a:t>Swyddi/Swyddi gwag </a:t>
            </a:r>
            <a:endParaRPr lang="cy-GB" altLang="en-US" sz="3200" b="1" dirty="0" smtClean="0"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b="1" dirty="0" smtClean="0">
                <a:ea typeface="ＭＳ Ｐゴシック" pitchFamily="34" charset="-128"/>
              </a:rPr>
              <a:t>Astudio ôl-raddedig: </a:t>
            </a:r>
            <a:r>
              <a:rPr lang="cy-GB" altLang="en-US" sz="2900" dirty="0" smtClean="0">
                <a:ea typeface="ＭＳ Ｐゴシック" pitchFamily="34" charset="-128"/>
              </a:rPr>
              <a:t>Dewis/Ymgeisio  </a:t>
            </a:r>
          </a:p>
          <a:p>
            <a:pPr marL="0" indent="0" algn="ctr">
              <a:buNone/>
            </a:pPr>
            <a:endParaRPr lang="cy-GB" altLang="en-US" sz="3200" dirty="0">
              <a:ea typeface="ＭＳ Ｐゴシック" pitchFamily="34" charset="-128"/>
            </a:endParaRPr>
          </a:p>
          <a:p>
            <a:pPr marL="0" indent="0" algn="ctr">
              <a:buNone/>
            </a:pPr>
            <a:endParaRPr lang="cy-GB" altLang="en-US" sz="2600" dirty="0" smtClean="0">
              <a:ea typeface="ＭＳ Ｐゴシック" pitchFamily="34" charset="-128"/>
            </a:endParaRPr>
          </a:p>
          <a:p>
            <a:endParaRPr lang="cy-GB" altLang="en-US" dirty="0">
              <a:ea typeface="ＭＳ Ｐゴシック" pitchFamily="34" charset="-128"/>
            </a:endParaRPr>
          </a:p>
          <a:p>
            <a:endParaRPr lang="cy-GB" altLang="en-US" dirty="0">
              <a:ea typeface="ＭＳ Ｐゴシック" pitchFamily="34" charset="-12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648200" y="332656"/>
            <a:ext cx="4100264" cy="5256585"/>
          </a:xfrm>
          <a:solidFill>
            <a:schemeClr val="bg2">
              <a:lumMod val="90000"/>
            </a:schemeClr>
          </a:solidFill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endParaRPr lang="cy-GB" altLang="en-US" sz="3200" dirty="0">
              <a:ea typeface="ＭＳ Ｐゴシック" pitchFamily="34" charset="-128"/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GB" sz="4500" b="1" i="1" dirty="0">
                <a:solidFill>
                  <a:schemeClr val="bg2">
                    <a:lumMod val="10000"/>
                  </a:schemeClr>
                </a:solidFill>
              </a:rPr>
              <a:t>What we can </a:t>
            </a:r>
            <a:endParaRPr lang="en-GB" sz="4500" b="1" i="1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GB" sz="4500" b="1" i="1" dirty="0" smtClean="0">
                <a:solidFill>
                  <a:schemeClr val="bg2">
                    <a:lumMod val="10000"/>
                  </a:schemeClr>
                </a:solidFill>
              </a:rPr>
              <a:t>help </a:t>
            </a:r>
            <a:r>
              <a:rPr lang="en-GB" sz="4500" b="1" i="1" dirty="0">
                <a:solidFill>
                  <a:schemeClr val="bg2">
                    <a:lumMod val="10000"/>
                  </a:schemeClr>
                </a:solidFill>
              </a:rPr>
              <a:t>you with </a:t>
            </a:r>
            <a:r>
              <a:rPr lang="en-GB" sz="4500" b="1" i="1" dirty="0" smtClean="0">
                <a:solidFill>
                  <a:schemeClr val="bg2">
                    <a:lumMod val="10000"/>
                  </a:schemeClr>
                </a:solidFill>
              </a:rPr>
              <a:t>&amp; how?</a:t>
            </a:r>
            <a:endParaRPr lang="en-GB" sz="4500" b="1" i="1" dirty="0">
              <a:solidFill>
                <a:schemeClr val="bg2">
                  <a:lumMod val="10000"/>
                </a:schemeClr>
              </a:solidFill>
            </a:endParaRPr>
          </a:p>
          <a:p>
            <a:pPr marL="0" indent="0" algn="ctr">
              <a:buNone/>
            </a:pPr>
            <a:endParaRPr lang="cy-GB" altLang="en-US" sz="3200" dirty="0" smtClean="0"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dirty="0" smtClean="0">
                <a:ea typeface="ＭＳ Ｐゴシック" pitchFamily="34" charset="-128"/>
              </a:rPr>
              <a:t>Careers </a:t>
            </a:r>
            <a:r>
              <a:rPr lang="cy-GB" altLang="en-US" sz="3200" dirty="0">
                <a:ea typeface="ＭＳ Ｐゴシック" pitchFamily="34" charset="-128"/>
              </a:rPr>
              <a:t>Advice &amp; </a:t>
            </a:r>
            <a:r>
              <a:rPr lang="cy-GB" altLang="en-US" sz="3200" b="1" dirty="0">
                <a:solidFill>
                  <a:srgbClr val="FF0000"/>
                </a:solidFill>
                <a:ea typeface="ＭＳ Ｐゴシック" pitchFamily="34" charset="-128"/>
              </a:rPr>
              <a:t>Guidance </a:t>
            </a:r>
            <a:endParaRPr lang="cy-GB" altLang="en-US" sz="3200" b="1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dirty="0" smtClean="0">
                <a:ea typeface="ＭＳ Ｐゴシック" pitchFamily="34" charset="-128"/>
              </a:rPr>
              <a:t>Careers Information &amp; Education</a:t>
            </a:r>
          </a:p>
          <a:p>
            <a:pPr marL="0" indent="0" algn="ctr">
              <a:buNone/>
            </a:pPr>
            <a:r>
              <a:rPr lang="cy-GB" altLang="en-US" sz="3200" dirty="0" smtClean="0">
                <a:ea typeface="ＭＳ Ｐゴシック" pitchFamily="34" charset="-128"/>
              </a:rPr>
              <a:t> </a:t>
            </a:r>
          </a:p>
          <a:p>
            <a:pPr marL="0" indent="0" algn="ctr">
              <a:buNone/>
            </a:pPr>
            <a:r>
              <a:rPr lang="cy-GB" altLang="en-US" sz="3200" b="1" dirty="0" err="1" smtClean="0">
                <a:ea typeface="ＭＳ Ｐゴシック" pitchFamily="34" charset="-128"/>
              </a:rPr>
              <a:t>Generating</a:t>
            </a:r>
            <a:r>
              <a:rPr lang="cy-GB" altLang="en-US" sz="3200" b="1" dirty="0" smtClean="0">
                <a:ea typeface="ＭＳ Ｐゴシック" pitchFamily="34" charset="-128"/>
              </a:rPr>
              <a:t> Careers </a:t>
            </a:r>
            <a:r>
              <a:rPr lang="cy-GB" altLang="en-US" sz="3200" b="1" dirty="0" err="1">
                <a:ea typeface="ＭＳ Ｐゴシック" pitchFamily="34" charset="-128"/>
              </a:rPr>
              <a:t>i</a:t>
            </a:r>
            <a:r>
              <a:rPr lang="cy-GB" altLang="en-US" sz="3200" b="1" dirty="0" err="1" smtClean="0">
                <a:ea typeface="ＭＳ Ｐゴシック" pitchFamily="34" charset="-128"/>
              </a:rPr>
              <a:t>deas</a:t>
            </a:r>
            <a:endParaRPr lang="cy-GB" altLang="en-US" sz="3200" b="1" dirty="0" smtClean="0"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b="1" dirty="0" err="1" smtClean="0">
                <a:ea typeface="ＭＳ Ｐゴシック" pitchFamily="34" charset="-128"/>
              </a:rPr>
              <a:t>Researching</a:t>
            </a:r>
            <a:r>
              <a:rPr lang="cy-GB" altLang="en-US" sz="3200" dirty="0" smtClean="0">
                <a:ea typeface="ＭＳ Ｐゴシック" pitchFamily="34" charset="-128"/>
              </a:rPr>
              <a:t> &amp; </a:t>
            </a:r>
            <a:r>
              <a:rPr lang="cy-GB" altLang="en-US" sz="3200" b="1" dirty="0" err="1" smtClean="0">
                <a:ea typeface="ＭＳ Ｐゴシック" pitchFamily="34" charset="-128"/>
              </a:rPr>
              <a:t>comparing</a:t>
            </a:r>
            <a:r>
              <a:rPr lang="cy-GB" altLang="en-US" sz="3200" b="1" dirty="0" smtClean="0">
                <a:ea typeface="ＭＳ Ｐゴシック" pitchFamily="34" charset="-128"/>
              </a:rPr>
              <a:t> </a:t>
            </a:r>
            <a:r>
              <a:rPr lang="cy-GB" altLang="en-US" sz="3200" b="1" dirty="0" err="1" smtClean="0">
                <a:ea typeface="ＭＳ Ｐゴシック" pitchFamily="34" charset="-128"/>
              </a:rPr>
              <a:t>options</a:t>
            </a:r>
            <a:endParaRPr lang="cy-GB" altLang="en-US" sz="3200" b="1" dirty="0">
              <a:ea typeface="ＭＳ Ｐゴシック" pitchFamily="34" charset="-128"/>
            </a:endParaRPr>
          </a:p>
          <a:p>
            <a:pPr marL="0" indent="0" algn="ctr">
              <a:buNone/>
            </a:pPr>
            <a:endParaRPr lang="cy-GB" altLang="en-US" sz="3200" dirty="0" smtClean="0"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b="1" dirty="0" smtClean="0">
                <a:ea typeface="ＭＳ Ｐゴシック" pitchFamily="34" charset="-128"/>
              </a:rPr>
              <a:t>Job </a:t>
            </a:r>
            <a:r>
              <a:rPr lang="en-GB" altLang="en-US" sz="3200" b="1" dirty="0" smtClean="0">
                <a:ea typeface="ＭＳ Ｐゴシック" pitchFamily="34" charset="-128"/>
              </a:rPr>
              <a:t>applications:</a:t>
            </a:r>
          </a:p>
          <a:p>
            <a:pPr marL="0" indent="0" algn="ctr">
              <a:buNone/>
            </a:pPr>
            <a:r>
              <a:rPr lang="en-GB" altLang="en-US" sz="3200" dirty="0" smtClean="0">
                <a:ea typeface="ＭＳ Ｐゴシック" pitchFamily="34" charset="-128"/>
              </a:rPr>
              <a:t>Strategy</a:t>
            </a:r>
          </a:p>
          <a:p>
            <a:pPr marL="0" indent="0" algn="ctr">
              <a:buNone/>
            </a:pPr>
            <a:r>
              <a:rPr lang="en-GB" altLang="en-US" sz="3200" dirty="0" smtClean="0">
                <a:ea typeface="ＭＳ Ｐゴシック" pitchFamily="34" charset="-128"/>
              </a:rPr>
              <a:t>Speculative </a:t>
            </a:r>
          </a:p>
          <a:p>
            <a:pPr marL="0" indent="0" algn="ctr">
              <a:buNone/>
            </a:pPr>
            <a:r>
              <a:rPr lang="en-GB" altLang="en-US" sz="3200" noProof="1" smtClean="0">
                <a:ea typeface="ＭＳ Ｐゴシック" pitchFamily="34" charset="-128"/>
              </a:rPr>
              <a:t>CVs, F</a:t>
            </a:r>
            <a:r>
              <a:rPr lang="en-GB" altLang="en-US" sz="3200" dirty="0" err="1" smtClean="0">
                <a:ea typeface="ＭＳ Ｐゴシック" pitchFamily="34" charset="-128"/>
              </a:rPr>
              <a:t>orms</a:t>
            </a:r>
            <a:r>
              <a:rPr lang="cy-GB" altLang="en-US" sz="3200" dirty="0" smtClean="0">
                <a:ea typeface="ＭＳ Ｐゴシック" pitchFamily="34" charset="-128"/>
              </a:rPr>
              <a:t> &amp; Interviewing   </a:t>
            </a:r>
            <a:endParaRPr lang="cy-GB" altLang="en-US" sz="3200" dirty="0">
              <a:ea typeface="ＭＳ Ｐゴシック" pitchFamily="34" charset="-128"/>
            </a:endParaRPr>
          </a:p>
          <a:p>
            <a:pPr marL="0" indent="0" algn="ctr">
              <a:buNone/>
            </a:pPr>
            <a:endParaRPr lang="cy-GB" altLang="en-US" sz="3200" dirty="0" smtClean="0"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b="1" dirty="0" smtClean="0">
                <a:solidFill>
                  <a:srgbClr val="FF0000"/>
                </a:solidFill>
                <a:ea typeface="ＭＳ Ｐゴシック" pitchFamily="34" charset="-128"/>
                <a:hlinkClick r:id="rId3"/>
              </a:rPr>
              <a:t>GO Wales </a:t>
            </a:r>
            <a:r>
              <a:rPr lang="cy-GB" altLang="en-US" sz="3200" b="1" dirty="0" smtClean="0">
                <a:ea typeface="ＭＳ Ｐゴシック" pitchFamily="34" charset="-128"/>
              </a:rPr>
              <a:t>/ </a:t>
            </a:r>
            <a:r>
              <a:rPr lang="cy-GB" altLang="en-US" sz="3200" b="1" dirty="0" err="1" smtClean="0">
                <a:ea typeface="ＭＳ Ｐゴシック" pitchFamily="34" charset="-128"/>
              </a:rPr>
              <a:t>Work</a:t>
            </a:r>
            <a:r>
              <a:rPr lang="cy-GB" altLang="en-US" sz="3200" b="1" dirty="0" smtClean="0">
                <a:ea typeface="ＭＳ Ｐゴシック" pitchFamily="34" charset="-128"/>
              </a:rPr>
              <a:t> </a:t>
            </a:r>
            <a:r>
              <a:rPr lang="cy-GB" altLang="en-US" sz="3200" b="1" dirty="0">
                <a:ea typeface="ＭＳ Ｐゴシック" pitchFamily="34" charset="-128"/>
              </a:rPr>
              <a:t>experience </a:t>
            </a:r>
          </a:p>
          <a:p>
            <a:pPr marL="0" indent="0" algn="ctr">
              <a:buNone/>
            </a:pPr>
            <a:r>
              <a:rPr lang="cy-GB" altLang="en-US" sz="3200" b="1" dirty="0">
                <a:ea typeface="ＭＳ Ｐゴシック" pitchFamily="34" charset="-128"/>
              </a:rPr>
              <a:t>Jobs/Vacancies </a:t>
            </a:r>
            <a:endParaRPr lang="cy-GB" altLang="en-US" sz="3200" b="1" dirty="0" smtClean="0">
              <a:ea typeface="ＭＳ Ｐゴシック" pitchFamily="34" charset="-128"/>
            </a:endParaRPr>
          </a:p>
          <a:p>
            <a:pPr marL="0" indent="0" algn="ctr">
              <a:buNone/>
            </a:pPr>
            <a:r>
              <a:rPr lang="cy-GB" altLang="en-US" sz="3200" b="1" dirty="0" smtClean="0">
                <a:ea typeface="ＭＳ Ｐゴシック" pitchFamily="34" charset="-128"/>
              </a:rPr>
              <a:t>Post-Grad. Study: </a:t>
            </a:r>
            <a:r>
              <a:rPr lang="cy-GB" altLang="en-US" sz="3200" dirty="0" smtClean="0">
                <a:ea typeface="ＭＳ Ｐゴシック" pitchFamily="34" charset="-128"/>
              </a:rPr>
              <a:t>options/applics.</a:t>
            </a:r>
          </a:p>
          <a:p>
            <a:pPr marL="0" indent="0" algn="ctr">
              <a:buNone/>
            </a:pPr>
            <a:endParaRPr lang="cy-GB" altLang="en-US" sz="3200" dirty="0" smtClean="0">
              <a:ea typeface="ＭＳ Ｐゴシック" pitchFamily="34" charset="-128"/>
            </a:endParaRPr>
          </a:p>
          <a:p>
            <a:pPr marL="0" indent="0" algn="ctr">
              <a:buNone/>
            </a:pPr>
            <a:endParaRPr lang="cy-GB" altLang="en-US" sz="3200" dirty="0">
              <a:ea typeface="ＭＳ Ｐゴシック" pitchFamily="34" charset="-128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696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y-GB" sz="3600" i="1" dirty="0" smtClean="0">
                <a:solidFill>
                  <a:srgbClr val="0070C0"/>
                </a:solidFill>
                <a:ea typeface="ＭＳ Ｐゴシック" pitchFamily="34" charset="-128"/>
              </a:rPr>
              <a:t>        </a:t>
            </a:r>
            <a:r>
              <a:rPr lang="en-GB" sz="3200" i="1" dirty="0" err="1" smtClean="0">
                <a:solidFill>
                  <a:srgbClr val="0070C0"/>
                </a:solidFill>
                <a:ea typeface="ＭＳ Ｐゴシック" pitchFamily="34" charset="-128"/>
              </a:rPr>
              <a:t>Dyma</a:t>
            </a:r>
            <a:r>
              <a:rPr lang="en-GB" sz="3200" i="1" dirty="0" smtClean="0">
                <a:solidFill>
                  <a:srgbClr val="0070C0"/>
                </a:solidFill>
                <a:ea typeface="ＭＳ Ｐゴシック" pitchFamily="34" charset="-128"/>
              </a:rPr>
              <a:t> </a:t>
            </a:r>
            <a:r>
              <a:rPr lang="en-GB" sz="3200" i="1" dirty="0" err="1" smtClean="0">
                <a:solidFill>
                  <a:srgbClr val="0070C0"/>
                </a:solidFill>
                <a:ea typeface="ＭＳ Ｐゴシック" pitchFamily="34" charset="-128"/>
              </a:rPr>
              <a:t>sut</a:t>
            </a:r>
            <a:r>
              <a:rPr lang="en-GB" sz="3200" i="1" dirty="0" smtClean="0">
                <a:solidFill>
                  <a:srgbClr val="0070C0"/>
                </a:solidFill>
                <a:ea typeface="ＭＳ Ｐゴシック" pitchFamily="34" charset="-128"/>
              </a:rPr>
              <a:t>                     This is how  </a:t>
            </a:r>
            <a:endParaRPr lang="en-GB" sz="3600" i="1" dirty="0">
              <a:solidFill>
                <a:srgbClr val="0070C0"/>
              </a:solidFill>
              <a:ea typeface="ＭＳ Ｐゴシック" pitchFamily="34" charset="-12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y-GB" dirty="0" smtClean="0">
                <a:solidFill>
                  <a:schemeClr val="accent3">
                    <a:lumMod val="50000"/>
                  </a:schemeClr>
                </a:solidFill>
              </a:rPr>
              <a:t>Yn gefnogol </a:t>
            </a:r>
          </a:p>
          <a:p>
            <a:pPr marL="0" indent="0" algn="ctr">
              <a:buNone/>
            </a:pPr>
            <a:r>
              <a:rPr lang="cy-GB" dirty="0" smtClean="0">
                <a:solidFill>
                  <a:schemeClr val="accent3">
                    <a:lumMod val="50000"/>
                  </a:schemeClr>
                </a:solidFill>
              </a:rPr>
              <a:t>Yn gyfeillgar</a:t>
            </a:r>
          </a:p>
          <a:p>
            <a:pPr marL="0" indent="0" algn="ctr">
              <a:buNone/>
            </a:pPr>
            <a:r>
              <a:rPr lang="cy-GB" dirty="0" smtClean="0">
                <a:solidFill>
                  <a:schemeClr val="accent3">
                    <a:lumMod val="50000"/>
                  </a:schemeClr>
                </a:solidFill>
              </a:rPr>
              <a:t>Ddim yn barnu</a:t>
            </a:r>
          </a:p>
          <a:p>
            <a:pPr marL="0" indent="0" algn="ctr">
              <a:buNone/>
            </a:pPr>
            <a:r>
              <a:rPr lang="cy-GB" dirty="0" smtClean="0">
                <a:solidFill>
                  <a:schemeClr val="accent3">
                    <a:lumMod val="50000"/>
                  </a:schemeClr>
                </a:solidFill>
              </a:rPr>
              <a:t>Yn annibynnol </a:t>
            </a:r>
          </a:p>
          <a:p>
            <a:pPr marL="0" indent="0" algn="ctr">
              <a:buNone/>
            </a:pPr>
            <a:r>
              <a:rPr lang="cy-GB" b="1" dirty="0" smtClean="0">
                <a:solidFill>
                  <a:schemeClr val="accent3">
                    <a:lumMod val="50000"/>
                  </a:schemeClr>
                </a:solidFill>
              </a:rPr>
              <a:t>Yn gyfrinachol</a:t>
            </a:r>
          </a:p>
          <a:p>
            <a:pPr marL="0" indent="0" algn="ctr">
              <a:buNone/>
            </a:pPr>
            <a:endParaRPr lang="cy-GB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y-GB" dirty="0" smtClean="0">
                <a:solidFill>
                  <a:schemeClr val="accent3">
                    <a:lumMod val="50000"/>
                  </a:schemeClr>
                </a:solidFill>
              </a:rPr>
              <a:t>Ymarferwyr Cyngor a Chyfarwyddyd Gyrfaoedd â chymwysterau/hyffor.  Proffes.</a:t>
            </a:r>
          </a:p>
          <a:p>
            <a:pPr marL="0" indent="0" algn="ctr">
              <a:buNone/>
            </a:pPr>
            <a:endParaRPr lang="cy-GB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y-GB" b="1" dirty="0">
                <a:solidFill>
                  <a:srgbClr val="FF0000"/>
                </a:solidFill>
              </a:rPr>
              <a:t>Defnydd anghyfyngedig</a:t>
            </a:r>
            <a:endParaRPr lang="cy-GB" b="1" dirty="0" smtClean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Supportive 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Friendly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Non-judgemental</a:t>
            </a: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Independent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accent3">
                    <a:lumMod val="50000"/>
                  </a:schemeClr>
                </a:solidFill>
              </a:rPr>
              <a:t>Confidential</a:t>
            </a:r>
          </a:p>
          <a:p>
            <a:pPr marL="0" indent="0" algn="ctr">
              <a:buNone/>
            </a:pP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Professionally qualified and trained Careers Advice &amp; Guidance </a:t>
            </a:r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practitioners</a:t>
            </a:r>
          </a:p>
          <a:p>
            <a:pPr marL="0" indent="0" algn="ctr">
              <a:buNone/>
            </a:pPr>
            <a:endParaRPr lang="en-GB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FF0000"/>
                </a:solidFill>
              </a:rPr>
              <a:t>Unlimited use</a:t>
            </a:r>
            <a:endParaRPr lang="en-GB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02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 err="1">
                <a:solidFill>
                  <a:schemeClr val="accent2">
                    <a:lumMod val="50000"/>
                  </a:schemeClr>
                </a:solidFill>
              </a:rPr>
              <a:t>Llinell</a:t>
            </a:r>
            <a:r>
              <a:rPr lang="en-GB" sz="3600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GB" sz="3600" i="1" dirty="0" err="1" smtClean="0">
                <a:solidFill>
                  <a:schemeClr val="accent2">
                    <a:lumMod val="50000"/>
                  </a:schemeClr>
                </a:solidFill>
              </a:rPr>
              <a:t>Amser</a:t>
            </a:r>
            <a:r>
              <a:rPr lang="en-GB" sz="3600" i="1" dirty="0" smtClean="0">
                <a:solidFill>
                  <a:schemeClr val="accent2">
                    <a:lumMod val="50000"/>
                  </a:schemeClr>
                </a:solidFill>
              </a:rPr>
              <a:t>           </a:t>
            </a:r>
            <a:r>
              <a:rPr lang="en-GB" sz="3600" i="1" dirty="0" smtClean="0">
                <a:solidFill>
                  <a:srgbClr val="002060"/>
                </a:solidFill>
              </a:rPr>
              <a:t>Timeline</a:t>
            </a:r>
            <a:endParaRPr lang="en-GB" sz="3600" i="1" dirty="0">
              <a:solidFill>
                <a:srgbClr val="002060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924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>
            <a:normAutofit/>
          </a:bodyPr>
          <a:lstStyle/>
          <a:p>
            <a:pPr algn="l"/>
            <a:r>
              <a:rPr lang="en-GB" sz="3600" i="1" dirty="0" err="1">
                <a:solidFill>
                  <a:schemeClr val="accent2">
                    <a:lumMod val="50000"/>
                  </a:schemeClr>
                </a:solidFill>
              </a:rPr>
              <a:t>Llinell</a:t>
            </a:r>
            <a:r>
              <a:rPr lang="en-GB" sz="3600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GB" sz="3600" i="1" dirty="0" err="1" smtClean="0">
                <a:solidFill>
                  <a:schemeClr val="accent2">
                    <a:lumMod val="50000"/>
                  </a:schemeClr>
                </a:solidFill>
              </a:rPr>
              <a:t>Amser</a:t>
            </a:r>
            <a:r>
              <a:rPr lang="en-GB" sz="3600" i="1" dirty="0" smtClean="0">
                <a:solidFill>
                  <a:schemeClr val="accent2">
                    <a:lumMod val="50000"/>
                  </a:schemeClr>
                </a:solidFill>
              </a:rPr>
              <a:t>           </a:t>
            </a:r>
            <a:r>
              <a:rPr lang="en-GB" sz="3600" i="1" dirty="0" smtClean="0">
                <a:solidFill>
                  <a:srgbClr val="002060"/>
                </a:solidFill>
              </a:rPr>
              <a:t>Timeline</a:t>
            </a:r>
            <a:endParaRPr lang="en-GB" sz="3600" i="1" dirty="0">
              <a:solidFill>
                <a:srgbClr val="002060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138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83568" y="1700808"/>
          <a:ext cx="7992888" cy="204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Yr hyn na allwn ni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eich helpu gyda?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What we can’t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help you with?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07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91275" y="1268760"/>
            <a:ext cx="4038600" cy="5472608"/>
          </a:xfrm>
          <a:solidFill>
            <a:schemeClr val="bg1"/>
          </a:solidFill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0" indent="0" algn="just">
              <a:buNone/>
            </a:pPr>
            <a:r>
              <a:rPr lang="cy-GB" dirty="0">
                <a:solidFill>
                  <a:srgbClr val="002060"/>
                </a:solidFill>
              </a:rPr>
              <a:t>Ysgrifennu neu wirio sillafu / gramadeg eich CV, cais neu ddatganiad personol</a:t>
            </a:r>
          </a:p>
          <a:p>
            <a:pPr marL="0" indent="0" algn="just">
              <a:buNone/>
            </a:pPr>
            <a:endParaRPr lang="cy-GB" dirty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cy-GB" dirty="0">
                <a:solidFill>
                  <a:srgbClr val="002060"/>
                </a:solidFill>
              </a:rPr>
              <a:t>Dweud beth dylech chi ei wneud </a:t>
            </a:r>
            <a:r>
              <a:rPr lang="cy-GB" noProof="1">
                <a:solidFill>
                  <a:srgbClr val="002060"/>
                </a:solidFill>
              </a:rPr>
              <a:t>â’ch</a:t>
            </a:r>
            <a:r>
              <a:rPr lang="cy-GB" dirty="0">
                <a:solidFill>
                  <a:srgbClr val="002060"/>
                </a:solidFill>
              </a:rPr>
              <a:t> bywyd </a:t>
            </a:r>
            <a:r>
              <a:rPr lang="cy-GB" i="1" dirty="0">
                <a:solidFill>
                  <a:schemeClr val="accent2">
                    <a:lumMod val="50000"/>
                  </a:schemeClr>
                </a:solidFill>
              </a:rPr>
              <a:t>OND ... </a:t>
            </a:r>
          </a:p>
          <a:p>
            <a:pPr marL="0" indent="0" algn="just">
              <a:buNone/>
            </a:pPr>
            <a:r>
              <a:rPr lang="cy-GB" i="1" noProof="1">
                <a:solidFill>
                  <a:schemeClr val="accent2">
                    <a:lumMod val="50000"/>
                  </a:schemeClr>
                </a:solidFill>
              </a:rPr>
              <a:t>ni’n</a:t>
            </a:r>
            <a:r>
              <a:rPr lang="cy-GB" i="1" dirty="0">
                <a:solidFill>
                  <a:schemeClr val="accent2">
                    <a:lumMod val="50000"/>
                  </a:schemeClr>
                </a:solidFill>
              </a:rPr>
              <a:t> helpu chi wneud hyn! </a:t>
            </a:r>
          </a:p>
          <a:p>
            <a:pPr marL="0" indent="0" algn="just">
              <a:buNone/>
            </a:pPr>
            <a:endParaRPr lang="cy-GB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just">
              <a:buNone/>
            </a:pPr>
            <a:r>
              <a:rPr lang="cy-GB" dirty="0">
                <a:solidFill>
                  <a:srgbClr val="002060"/>
                </a:solidFill>
              </a:rPr>
              <a:t>Ymchwilio i’r holl opsiynau drosoch chi </a:t>
            </a:r>
            <a:r>
              <a:rPr lang="cy-GB" i="1" dirty="0">
                <a:solidFill>
                  <a:schemeClr val="accent2">
                    <a:lumMod val="50000"/>
                  </a:schemeClr>
                </a:solidFill>
              </a:rPr>
              <a:t>OND ... rydym </a:t>
            </a:r>
            <a:r>
              <a:rPr lang="cy-GB" i="1" noProof="1">
                <a:solidFill>
                  <a:schemeClr val="accent2">
                    <a:lumMod val="50000"/>
                  </a:schemeClr>
                </a:solidFill>
              </a:rPr>
              <a:t>ni’n </a:t>
            </a:r>
            <a:r>
              <a:rPr lang="cy-GB" i="1" dirty="0">
                <a:solidFill>
                  <a:schemeClr val="accent2">
                    <a:lumMod val="50000"/>
                  </a:schemeClr>
                </a:solidFill>
              </a:rPr>
              <a:t>eich helpu chi i gael y sgiliau i wneud hyn </a:t>
            </a:r>
          </a:p>
          <a:p>
            <a:pPr marL="0" indent="0" algn="just">
              <a:buNone/>
            </a:pPr>
            <a:endParaRPr lang="cy-GB" i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y-GB" dirty="0">
                <a:solidFill>
                  <a:srgbClr val="002060"/>
                </a:solidFill>
              </a:rPr>
              <a:t>Cynghori ynghylch rheolau </a:t>
            </a:r>
            <a:r>
              <a:rPr lang="cy-GB" noProof="1">
                <a:solidFill>
                  <a:srgbClr val="002060"/>
                </a:solidFill>
              </a:rPr>
              <a:t>Fisâu</a:t>
            </a:r>
            <a:r>
              <a:rPr lang="cy-GB" dirty="0">
                <a:solidFill>
                  <a:srgbClr val="002060"/>
                </a:solidFill>
              </a:rPr>
              <a:t> a Mewnfudo DU  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716015" y="1268760"/>
            <a:ext cx="4038600" cy="5472608"/>
          </a:xfrm>
          <a:solidFill>
            <a:schemeClr val="bg1"/>
          </a:solidFill>
          <a:ln>
            <a:solidFill>
              <a:srgbClr val="FFFFFF"/>
            </a:solidFill>
          </a:ln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Write or spell/grammar check your CV, </a:t>
            </a:r>
            <a:r>
              <a:rPr lang="en-GB" dirty="0" smtClean="0">
                <a:solidFill>
                  <a:srgbClr val="002060"/>
                </a:solidFill>
              </a:rPr>
              <a:t>application </a:t>
            </a:r>
            <a:r>
              <a:rPr lang="en-GB" dirty="0">
                <a:solidFill>
                  <a:srgbClr val="002060"/>
                </a:solidFill>
              </a:rPr>
              <a:t>or personal </a:t>
            </a:r>
            <a:r>
              <a:rPr lang="en-GB" dirty="0" smtClean="0">
                <a:solidFill>
                  <a:srgbClr val="002060"/>
                </a:solidFill>
              </a:rPr>
              <a:t>statement</a:t>
            </a:r>
          </a:p>
          <a:p>
            <a:pPr marL="0" indent="0" algn="just">
              <a:buNone/>
            </a:pPr>
            <a:endParaRPr lang="en-GB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en-GB" dirty="0" smtClean="0">
                <a:solidFill>
                  <a:srgbClr val="002060"/>
                </a:solidFill>
              </a:rPr>
              <a:t>Tell </a:t>
            </a:r>
            <a:r>
              <a:rPr lang="en-GB" dirty="0">
                <a:solidFill>
                  <a:srgbClr val="002060"/>
                </a:solidFill>
              </a:rPr>
              <a:t>you what you should do with your life </a:t>
            </a:r>
            <a:r>
              <a:rPr lang="en-GB" i="1" dirty="0">
                <a:solidFill>
                  <a:schemeClr val="accent2">
                    <a:lumMod val="50000"/>
                  </a:schemeClr>
                </a:solidFill>
              </a:rPr>
              <a:t>BUT …</a:t>
            </a:r>
            <a:r>
              <a:rPr lang="en-GB" dirty="0" smtClean="0">
                <a:solidFill>
                  <a:srgbClr val="002060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en-GB" i="1" dirty="0">
                <a:solidFill>
                  <a:schemeClr val="accent2">
                    <a:lumMod val="50000"/>
                  </a:schemeClr>
                </a:solidFill>
              </a:rPr>
              <a:t>we help you do this! </a:t>
            </a:r>
          </a:p>
          <a:p>
            <a:pPr marL="0" indent="0" algn="just">
              <a:buNone/>
            </a:pPr>
            <a:endParaRPr lang="en-GB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en-GB" dirty="0" smtClean="0">
                <a:solidFill>
                  <a:srgbClr val="002060"/>
                </a:solidFill>
              </a:rPr>
              <a:t>Research </a:t>
            </a:r>
            <a:r>
              <a:rPr lang="en-GB" dirty="0">
                <a:solidFill>
                  <a:srgbClr val="002060"/>
                </a:solidFill>
              </a:rPr>
              <a:t>all your options for you </a:t>
            </a:r>
            <a:r>
              <a:rPr lang="en-GB" i="1" dirty="0">
                <a:solidFill>
                  <a:schemeClr val="accent2">
                    <a:lumMod val="50000"/>
                  </a:schemeClr>
                </a:solidFill>
              </a:rPr>
              <a:t>BUT </a:t>
            </a:r>
            <a:r>
              <a:rPr lang="en-GB" i="1" dirty="0" smtClean="0">
                <a:solidFill>
                  <a:schemeClr val="accent2">
                    <a:lumMod val="50000"/>
                  </a:schemeClr>
                </a:solidFill>
              </a:rPr>
              <a:t>….. we </a:t>
            </a:r>
            <a:r>
              <a:rPr lang="en-GB" i="1" dirty="0">
                <a:solidFill>
                  <a:schemeClr val="accent2">
                    <a:lumMod val="50000"/>
                  </a:schemeClr>
                </a:solidFill>
              </a:rPr>
              <a:t>help you acquire the skill to do this </a:t>
            </a:r>
          </a:p>
          <a:p>
            <a:pPr marL="0" indent="0" algn="just">
              <a:buNone/>
            </a:pPr>
            <a:endParaRPr lang="en-GB" dirty="0" smtClean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en-GB" dirty="0" smtClean="0">
                <a:solidFill>
                  <a:srgbClr val="002060"/>
                </a:solidFill>
              </a:rPr>
              <a:t>Advise </a:t>
            </a:r>
            <a:r>
              <a:rPr lang="en-GB" dirty="0">
                <a:solidFill>
                  <a:srgbClr val="002060"/>
                </a:solidFill>
              </a:rPr>
              <a:t>on UKVI rules 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370180" y="397415"/>
          <a:ext cx="8384435" cy="6789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6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3200" b="0" i="0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ni allwn ...</a:t>
                      </a:r>
                      <a:endParaRPr lang="en-GB" sz="3200" b="0" i="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3200" b="0" i="0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can’t ...</a:t>
                      </a:r>
                      <a:endParaRPr lang="en-GB" sz="3200" b="0" i="0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1847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51520" y="2132856"/>
          <a:ext cx="8568952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3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Gwybodaeth pellach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4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Further information</a:t>
                      </a:r>
                      <a:endParaRPr lang="en-GB" sz="4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097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20" y="343335"/>
            <a:ext cx="4646273" cy="15461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2231817"/>
            <a:ext cx="392127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Programme is for young students </a:t>
            </a:r>
            <a:r>
              <a:rPr lang="en-GB" sz="1400" b="1" dirty="0"/>
              <a:t>under 25 </a:t>
            </a:r>
            <a:r>
              <a:rPr lang="en-GB" sz="1400" dirty="0"/>
              <a:t>on higher education courses in Wales who find it challenging to secure good quality career relevant work experience. We organise</a:t>
            </a:r>
            <a:r>
              <a:rPr lang="en-GB" sz="1100" dirty="0" smtClean="0"/>
              <a:t>:</a:t>
            </a:r>
          </a:p>
          <a:p>
            <a:endParaRPr lang="en-GB" sz="1100" dirty="0" smtClean="0"/>
          </a:p>
          <a:p>
            <a:pPr algn="ctr"/>
            <a:r>
              <a:rPr lang="en-GB" sz="2800" b="1" dirty="0" smtClean="0">
                <a:solidFill>
                  <a:srgbClr val="0070C0"/>
                </a:solidFill>
              </a:rPr>
              <a:t>Work …. Shadowing, Tasters &amp; Placements        </a:t>
            </a:r>
          </a:p>
          <a:p>
            <a:endParaRPr lang="en-GB" dirty="0" smtClean="0"/>
          </a:p>
          <a:p>
            <a:r>
              <a:rPr lang="en-US" sz="1200" b="1" dirty="0" smtClean="0"/>
              <a:t>To </a:t>
            </a:r>
            <a:r>
              <a:rPr lang="en-US" sz="1200" b="1" dirty="0"/>
              <a:t>find out more about the </a:t>
            </a:r>
            <a:r>
              <a:rPr lang="en-US" sz="1200" b="1" dirty="0" err="1"/>
              <a:t>Programme</a:t>
            </a:r>
            <a:r>
              <a:rPr lang="en-US" sz="1200" b="1" dirty="0"/>
              <a:t> </a:t>
            </a:r>
            <a:r>
              <a:rPr lang="en-US" sz="1200" b="1" dirty="0" smtClean="0"/>
              <a:t>&amp; eligibility, contact </a:t>
            </a:r>
            <a:r>
              <a:rPr lang="en-US" sz="1200" b="1" dirty="0"/>
              <a:t>your university careers </a:t>
            </a:r>
            <a:r>
              <a:rPr lang="en-US" sz="1200" b="1" dirty="0" smtClean="0"/>
              <a:t>service: 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1" y="2227280"/>
            <a:ext cx="4377836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/>
              <a:t>Rhaglen ar gyfer myfyrwyr ifanc </a:t>
            </a:r>
            <a:r>
              <a:rPr lang="cy-GB" sz="1400" b="1" dirty="0"/>
              <a:t>o dan 25</a:t>
            </a:r>
            <a:r>
              <a:rPr lang="cy-GB" sz="1400" dirty="0"/>
              <a:t> ar gyrsiau addysg uwch yng Nghymru sy’n cael cryn her sicrhau profiad gwaith perthnasol o ansawdd da. Rydyn ni’n trefnu</a:t>
            </a:r>
            <a:r>
              <a:rPr lang="cy-GB" sz="1400" dirty="0" smtClean="0"/>
              <a:t>:</a:t>
            </a:r>
          </a:p>
          <a:p>
            <a:endParaRPr lang="cy-GB" sz="11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cy-GB" sz="2600" b="1" dirty="0" smtClean="0">
                <a:solidFill>
                  <a:srgbClr val="0070C0"/>
                </a:solidFill>
              </a:rPr>
              <a:t>Cyfleoedd .... cysgodi, blasu &amp; lleoliadau gwaith</a:t>
            </a:r>
          </a:p>
          <a:p>
            <a:endParaRPr lang="en-US" sz="1100" b="1" dirty="0" smtClean="0"/>
          </a:p>
          <a:p>
            <a:endParaRPr lang="en-US" sz="1100" b="1" dirty="0"/>
          </a:p>
          <a:p>
            <a:r>
              <a:rPr lang="cy-GB" sz="1100" b="1" dirty="0" smtClean="0"/>
              <a:t>Am mwy o </a:t>
            </a:r>
            <a:r>
              <a:rPr lang="cy-GB" sz="1100" b="1" dirty="0"/>
              <a:t>wybodaeth am y Rhaglen </a:t>
            </a:r>
            <a:r>
              <a:rPr lang="cy-GB" sz="1100" b="1" dirty="0" smtClean="0"/>
              <a:t>&amp; meini prawf, cysylltwch gyda eich </a:t>
            </a:r>
            <a:r>
              <a:rPr lang="cy-GB" sz="1100" b="1" dirty="0"/>
              <a:t>gwasanaethau </a:t>
            </a:r>
            <a:r>
              <a:rPr lang="cy-GB" sz="1100" b="1" dirty="0" smtClean="0"/>
              <a:t>gyrfaoedd</a:t>
            </a:r>
            <a:r>
              <a:rPr lang="en-US" sz="1100" b="1" dirty="0" smtClean="0"/>
              <a:t>:</a:t>
            </a:r>
            <a:endParaRPr lang="en-GB" sz="1100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74128" y="4942786"/>
            <a:ext cx="7127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dirty="0"/>
          </a:p>
          <a:p>
            <a:pPr algn="ctr"/>
            <a:r>
              <a:rPr lang="en-GB" b="1" dirty="0"/>
              <a:t>Angela Evans / 01267 225158 / </a:t>
            </a:r>
            <a:r>
              <a:rPr lang="en-GB" b="1" dirty="0">
                <a:hlinkClick r:id="rId3"/>
              </a:rPr>
              <a:t>angela.evans@uwtsd.ac.uk</a:t>
            </a:r>
            <a:endParaRPr lang="en-GB" b="1" dirty="0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802" y="355350"/>
            <a:ext cx="1581148" cy="120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093294" y="1679231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hlinkClick r:id="rId5"/>
              </a:rPr>
              <a:t>www.gowales.co.uk</a:t>
            </a:r>
            <a:r>
              <a:rPr lang="en-GB" sz="14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40724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2">
            <a:normAutofit/>
          </a:bodyPr>
          <a:lstStyle/>
          <a:p>
            <a:r>
              <a:rPr lang="cy-GB" sz="2800" i="1" dirty="0">
                <a:solidFill>
                  <a:srgbClr val="0070C0"/>
                </a:solidFill>
                <a:cs typeface="Arial" panose="020B0604020202020204" pitchFamily="34" charset="0"/>
              </a:rPr>
              <a:t>Beth yw’r Arolwg Hynt </a:t>
            </a:r>
            <a:r>
              <a:rPr lang="cy-GB" sz="2800" i="1" dirty="0" smtClean="0">
                <a:solidFill>
                  <a:srgbClr val="0070C0"/>
                </a:solidFill>
                <a:cs typeface="Arial" panose="020B0604020202020204" pitchFamily="34" charset="0"/>
              </a:rPr>
              <a:t>            Graddedigion</a:t>
            </a:r>
            <a:r>
              <a:rPr lang="cy-GB" sz="2800" i="1" dirty="0">
                <a:solidFill>
                  <a:srgbClr val="0070C0"/>
                </a:solidFill>
                <a:cs typeface="Arial" panose="020B0604020202020204" pitchFamily="34" charset="0"/>
              </a:rPr>
              <a:t>? </a:t>
            </a:r>
            <a:r>
              <a:rPr lang="en-GB" sz="2400" dirty="0">
                <a:solidFill>
                  <a:srgbClr val="0070C0"/>
                </a:solidFill>
                <a:cs typeface="Arial" panose="020B0604020202020204" pitchFamily="34" charset="0"/>
              </a:rPr>
              <a:t>	  </a:t>
            </a:r>
            <a:r>
              <a:rPr lang="en-GB" sz="2400" dirty="0" smtClean="0">
                <a:solidFill>
                  <a:srgbClr val="0070C0"/>
                </a:solidFill>
                <a:cs typeface="Arial" panose="020B0604020202020204" pitchFamily="34" charset="0"/>
              </a:rPr>
              <a:t>        </a:t>
            </a:r>
            <a:r>
              <a:rPr lang="en-GB" sz="2800" i="1" dirty="0">
                <a:solidFill>
                  <a:srgbClr val="0070C0"/>
                </a:solidFill>
                <a:cs typeface="Arial" panose="020B0604020202020204" pitchFamily="34" charset="0"/>
              </a:rPr>
              <a:t>What is the Graduate Outcomes Survey?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00807"/>
            <a:ext cx="4038600" cy="3888434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cy-GB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y-GB" dirty="0">
                <a:cs typeface="Arial" panose="020B0604020202020204" pitchFamily="34" charset="0"/>
              </a:rPr>
              <a:t>Yn eich arolygu 15 mis ar ôl graddio</a:t>
            </a:r>
          </a:p>
          <a:p>
            <a:pPr marL="0" indent="0" algn="ctr">
              <a:buNone/>
            </a:pPr>
            <a:endParaRPr lang="cy-GB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y-GB" dirty="0" smtClean="0">
                <a:cs typeface="Arial" panose="020B0604020202020204" pitchFamily="34" charset="0"/>
              </a:rPr>
              <a:t>Canlyniadau'n rhoi </a:t>
            </a:r>
            <a:r>
              <a:rPr lang="cy-GB" dirty="0">
                <a:cs typeface="Arial" panose="020B0604020202020204" pitchFamily="34" charset="0"/>
              </a:rPr>
              <a:t>gwybodaeth </a:t>
            </a:r>
            <a:r>
              <a:rPr lang="cy-GB" dirty="0" smtClean="0">
                <a:cs typeface="Arial" panose="020B0604020202020204" pitchFamily="34" charset="0"/>
              </a:rPr>
              <a:t>ddefnyddiol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5800" y="2204864"/>
            <a:ext cx="4191000" cy="33843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cs typeface="Arial" panose="020B0604020202020204" pitchFamily="34" charset="0"/>
              </a:rPr>
              <a:t>Surveys </a:t>
            </a:r>
            <a:r>
              <a:rPr lang="en-GB" dirty="0" smtClean="0">
                <a:cs typeface="Arial" panose="020B0604020202020204" pitchFamily="34" charset="0"/>
              </a:rPr>
              <a:t>you </a:t>
            </a:r>
            <a:r>
              <a:rPr lang="en-GB" dirty="0">
                <a:cs typeface="Arial" panose="020B0604020202020204" pitchFamily="34" charset="0"/>
              </a:rPr>
              <a:t>15 months </a:t>
            </a:r>
            <a:r>
              <a:rPr lang="en-GB" dirty="0" smtClean="0">
                <a:cs typeface="Arial" panose="020B0604020202020204" pitchFamily="34" charset="0"/>
              </a:rPr>
              <a:t>after Graduation</a:t>
            </a:r>
          </a:p>
          <a:p>
            <a:pPr marL="0" indent="0" algn="ctr">
              <a:buNone/>
            </a:pPr>
            <a:endParaRPr lang="en-GB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dirty="0">
                <a:cs typeface="Arial" panose="020B0604020202020204" pitchFamily="34" charset="0"/>
              </a:rPr>
              <a:t>Results </a:t>
            </a:r>
            <a:r>
              <a:rPr lang="en-GB" dirty="0" smtClean="0">
                <a:cs typeface="Arial" panose="020B0604020202020204" pitchFamily="34" charset="0"/>
              </a:rPr>
              <a:t>provide</a:t>
            </a:r>
          </a:p>
          <a:p>
            <a:pPr marL="0" indent="0" algn="ctr">
              <a:buNone/>
            </a:pPr>
            <a:r>
              <a:rPr lang="en-GB" dirty="0" smtClean="0">
                <a:cs typeface="Arial" panose="020B0604020202020204" pitchFamily="34" charset="0"/>
              </a:rPr>
              <a:t>useful </a:t>
            </a:r>
            <a:r>
              <a:rPr lang="en-GB" dirty="0">
                <a:cs typeface="Arial" panose="020B0604020202020204" pitchFamily="34" charset="0"/>
              </a:rPr>
              <a:t>information </a:t>
            </a:r>
            <a:endParaRPr lang="en-GB" dirty="0" smtClean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00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Autofit/>
          </a:bodyPr>
          <a:lstStyle/>
          <a:p>
            <a:pPr algn="l"/>
            <a:r>
              <a:rPr lang="en-GB" sz="3600" i="1" dirty="0" smtClean="0">
                <a:solidFill>
                  <a:srgbClr val="0070C0"/>
                </a:solidFill>
              </a:rPr>
              <a:t>O </a:t>
            </a:r>
            <a:r>
              <a:rPr lang="en-GB" sz="3600" i="1" dirty="0" err="1" smtClean="0">
                <a:solidFill>
                  <a:srgbClr val="0070C0"/>
                </a:solidFill>
              </a:rPr>
              <a:t>fewn</a:t>
            </a:r>
            <a:r>
              <a:rPr lang="en-GB" sz="3600" i="1" dirty="0" smtClean="0">
                <a:solidFill>
                  <a:srgbClr val="0070C0"/>
                </a:solidFill>
              </a:rPr>
              <a:t> PCYDDS       From within UWTSD</a:t>
            </a:r>
            <a:endParaRPr lang="en-GB" sz="3600" i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www.gowales.co.uk/hafan.html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http://lifedesign.uwtsd.ac.uk/cy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>
                <a:hlinkClick r:id="rId4"/>
              </a:rPr>
              <a:t>http://www.tsdsu.co.uk</a:t>
            </a:r>
            <a:r>
              <a:rPr lang="en-GB" smtClean="0">
                <a:hlinkClick r:id="rId4"/>
              </a:rPr>
              <a:t>/</a:t>
            </a:r>
            <a:r>
              <a:rPr lang="en-GB" smtClean="0"/>
              <a:t>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5"/>
              </a:rPr>
              <a:t>https://</a:t>
            </a:r>
            <a:r>
              <a:rPr lang="en-GB" dirty="0" smtClean="0">
                <a:hlinkClick r:id="rId5"/>
              </a:rPr>
              <a:t>businesswales.gov.wales/bigideas/cy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hlinkClick r:id="rId6"/>
              </a:rPr>
              <a:t>http://</a:t>
            </a:r>
            <a:r>
              <a:rPr lang="en-GB" dirty="0" smtClean="0">
                <a:hlinkClick r:id="rId6"/>
              </a:rPr>
              <a:t>www.gowales.co.uk/main.html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7"/>
              </a:rPr>
              <a:t>http://</a:t>
            </a:r>
            <a:r>
              <a:rPr lang="en-GB" dirty="0" smtClean="0">
                <a:hlinkClick r:id="rId7"/>
              </a:rPr>
              <a:t>lifedesign.uwtsd.ac.uk/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4"/>
              </a:rPr>
              <a:t>http://www.tsdsu.co.uk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8"/>
              </a:rPr>
              <a:t>https://businesswales.gov.wales/bigideas</a:t>
            </a:r>
            <a:r>
              <a:rPr lang="en-GB" dirty="0" smtClean="0">
                <a:hlinkClick r:id="rId8"/>
              </a:rPr>
              <a:t>/</a:t>
            </a:r>
            <a:r>
              <a:rPr lang="en-GB" dirty="0" smtClean="0"/>
              <a:t>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988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827584" y="1556792"/>
            <a:ext cx="3672408" cy="3816424"/>
          </a:xfrm>
        </p:spPr>
        <p:txBody>
          <a:bodyPr/>
          <a:lstStyle/>
          <a:p>
            <a:r>
              <a:rPr lang="en-GB" dirty="0" err="1" smtClean="0">
                <a:solidFill>
                  <a:schemeClr val="bg1"/>
                </a:solidFill>
              </a:rPr>
              <a:t>Cwestiynau</a:t>
            </a:r>
            <a:r>
              <a:rPr lang="en-GB" dirty="0" smtClean="0">
                <a:solidFill>
                  <a:schemeClr val="bg1"/>
                </a:solidFill>
              </a:rPr>
              <a:t>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4716016" y="1556792"/>
            <a:ext cx="3672408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chemeClr val="bg1"/>
                </a:solidFill>
              </a:rPr>
              <a:t>Questions?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3595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39552" y="1988840"/>
            <a:ext cx="4032448" cy="3528392"/>
          </a:xfrm>
        </p:spPr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bg1"/>
                </a:solidFill>
              </a:rPr>
              <a:t>Egwyddorion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Cyflogadwyedd</a:t>
            </a: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err="1" smtClean="0">
                <a:solidFill>
                  <a:schemeClr val="bg1"/>
                </a:solidFill>
              </a:rPr>
              <a:t>Gyrfaol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  <a:r>
              <a:rPr lang="en-GB" dirty="0" err="1" smtClean="0">
                <a:solidFill>
                  <a:schemeClr val="bg1"/>
                </a:solidFill>
              </a:rPr>
              <a:t>allweddol</a:t>
            </a: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 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4788024" y="1988840"/>
            <a:ext cx="3672408" cy="36724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 smtClean="0">
                <a:solidFill>
                  <a:schemeClr val="bg1"/>
                </a:solidFill>
              </a:rPr>
              <a:t>Key </a:t>
            </a:r>
          </a:p>
          <a:p>
            <a:r>
              <a:rPr lang="en-GB" sz="4000" dirty="0" smtClean="0">
                <a:solidFill>
                  <a:schemeClr val="bg1"/>
                </a:solidFill>
              </a:rPr>
              <a:t>Career Employability Principles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4154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0125082"/>
              </p:ext>
            </p:extLst>
          </p:nvPr>
        </p:nvGraphicFramePr>
        <p:xfrm>
          <a:off x="611560" y="2204864"/>
          <a:ext cx="7992888" cy="1324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247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3200" b="1" i="1" dirty="0" smtClean="0">
                          <a:solidFill>
                            <a:srgbClr val="0070C0"/>
                          </a:solidFill>
                        </a:rPr>
                        <a:t>Cyflwyniad</a:t>
                      </a:r>
                      <a:endParaRPr lang="en-GB" sz="66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GB" sz="6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dirty="0" smtClean="0">
                          <a:solidFill>
                            <a:srgbClr val="0070C0"/>
                          </a:solidFill>
                        </a:rPr>
                        <a:t>Introduction</a:t>
                      </a:r>
                      <a:endParaRPr lang="en-GB" sz="6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07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381484"/>
              </p:ext>
            </p:extLst>
          </p:nvPr>
        </p:nvGraphicFramePr>
        <p:xfrm>
          <a:off x="611559" y="548677"/>
          <a:ext cx="7992888" cy="5123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6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Eitem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alpha val="27000"/>
                            <a:lumMod val="0"/>
                            <a:lumOff val="100000"/>
                          </a:schemeClr>
                        </a:gs>
                        <a:gs pos="90000">
                          <a:schemeClr val="accent1">
                            <a:lumMod val="45000"/>
                            <a:lumOff val="55000"/>
                          </a:schemeClr>
                        </a:gs>
                        <a:gs pos="73000">
                          <a:schemeClr val="accent1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Rh. / No.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alpha val="27000"/>
                            <a:lumMod val="0"/>
                            <a:lumOff val="100000"/>
                          </a:schemeClr>
                        </a:gs>
                        <a:gs pos="90000">
                          <a:schemeClr val="accent1">
                            <a:lumMod val="45000"/>
                            <a:lumOff val="55000"/>
                          </a:schemeClr>
                        </a:gs>
                        <a:gs pos="73000">
                          <a:schemeClr val="accent1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Item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alpha val="27000"/>
                            <a:lumMod val="0"/>
                            <a:lumOff val="100000"/>
                          </a:schemeClr>
                        </a:gs>
                        <a:gs pos="90000">
                          <a:schemeClr val="accent1">
                            <a:lumMod val="45000"/>
                            <a:lumOff val="55000"/>
                          </a:schemeClr>
                        </a:gs>
                        <a:gs pos="73000">
                          <a:schemeClr val="accent1">
                            <a:lumMod val="20000"/>
                            <a:lumOff val="80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000" b="0" i="1" dirty="0" smtClean="0">
                          <a:solidFill>
                            <a:srgbClr val="0070C0"/>
                          </a:solidFill>
                        </a:rPr>
                        <a:t>Cyflwyniad</a:t>
                      </a:r>
                      <a:endParaRPr lang="en-GB" sz="48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dirty="0" smtClean="0">
                          <a:solidFill>
                            <a:srgbClr val="0070C0"/>
                          </a:solidFill>
                        </a:rPr>
                        <a:t>Introduction</a:t>
                      </a:r>
                      <a:endParaRPr lang="en-GB" sz="44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Egwyddorion Cyflogadwyedd Confensiynol</a:t>
                      </a: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Conventional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Employability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Principles</a:t>
                      </a: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en-GB" sz="2000" b="0" i="1" dirty="0" err="1" smtClean="0">
                          <a:solidFill>
                            <a:srgbClr val="0070C0"/>
                          </a:solidFill>
                        </a:rPr>
                        <a:t>Rhwystrau</a:t>
                      </a:r>
                      <a:r>
                        <a:rPr lang="en-GB" sz="2000" b="0" i="1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2000" b="0" i="1" dirty="0" err="1" smtClean="0">
                          <a:solidFill>
                            <a:srgbClr val="0070C0"/>
                          </a:solidFill>
                        </a:rPr>
                        <a:t>Canfyddedig</a:t>
                      </a:r>
                      <a:endParaRPr lang="en-GB" sz="2000" b="0" i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Perceived Barriers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Fy</a:t>
                      </a: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Nghyngor</a:t>
                      </a: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I </a:t>
                      </a: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My advice</a:t>
                      </a: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821922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Gwefan</a:t>
                      </a: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Gyrfaoedd</a:t>
                      </a: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Careers</a:t>
                      </a:r>
                      <a:r>
                        <a:rPr lang="en-GB" sz="2000" b="0" i="1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website</a:t>
                      </a: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Gwybodaeth</a:t>
                      </a: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2000" b="0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pellach</a:t>
                      </a:r>
                      <a:endParaRPr lang="en-GB" sz="2000" b="0" i="1" kern="120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GB" sz="36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Further information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4645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1011557"/>
              </p:ext>
            </p:extLst>
          </p:nvPr>
        </p:nvGraphicFramePr>
        <p:xfrm>
          <a:off x="395536" y="2060848"/>
          <a:ext cx="8352929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2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00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Egwyddorion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Cyflogadwyedd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Confensiynol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GB" sz="6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Conventional Employability principles 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680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000" dirty="0" smtClean="0">
                <a:solidFill>
                  <a:srgbClr val="0070C0"/>
                </a:solidFill>
              </a:rPr>
              <a:t>         Pam?                    Why? </a:t>
            </a:r>
            <a:endParaRPr lang="en-GB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36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000" dirty="0" smtClean="0">
                <a:solidFill>
                  <a:srgbClr val="0070C0"/>
                </a:solidFill>
              </a:rPr>
              <a:t>         Pam?                    Why? </a:t>
            </a:r>
            <a:endParaRPr lang="en-GB" sz="4000" dirty="0">
              <a:solidFill>
                <a:srgbClr val="0070C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0336"/>
            <a:ext cx="3056500" cy="36093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5229200"/>
            <a:ext cx="24586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Attribution 2.0 Generic (CC BY 2.0)</a:t>
            </a:r>
          </a:p>
        </p:txBody>
      </p:sp>
    </p:spTree>
    <p:extLst>
      <p:ext uri="{BB962C8B-B14F-4D97-AF65-F5344CB8AC3E}">
        <p14:creationId xmlns:p14="http://schemas.microsoft.com/office/powerpoint/2010/main" val="108335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4000" dirty="0" smtClean="0">
                <a:solidFill>
                  <a:srgbClr val="0070C0"/>
                </a:solidFill>
              </a:rPr>
              <a:t>         Pam?                    Why? </a:t>
            </a:r>
            <a:endParaRPr lang="en-GB" sz="4000" dirty="0">
              <a:solidFill>
                <a:srgbClr val="0070C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491880" y="1417638"/>
            <a:ext cx="5554960" cy="1872209"/>
          </a:xfrm>
          <a:solidFill>
            <a:schemeClr val="bg2"/>
          </a:solidFill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sz="2700" dirty="0" smtClean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2700" dirty="0" err="1" smtClean="0">
                <a:latin typeface="Arial Black" panose="020B0A04020102020204" pitchFamily="34" charset="0"/>
              </a:rPr>
              <a:t>Canlyniad</a:t>
            </a:r>
            <a:r>
              <a:rPr lang="en-GB" sz="2700" dirty="0" smtClean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sefydliad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dynol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yw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cydraddoldeb</a:t>
            </a:r>
            <a:r>
              <a:rPr lang="en-GB" sz="2700" dirty="0">
                <a:latin typeface="Arial Black" panose="020B0A04020102020204" pitchFamily="34" charset="0"/>
              </a:rPr>
              <a:t>.</a:t>
            </a:r>
          </a:p>
          <a:p>
            <a:pPr marL="0" indent="0">
              <a:buNone/>
            </a:pPr>
            <a:r>
              <a:rPr lang="en-GB" sz="2700" dirty="0">
                <a:latin typeface="Arial Black" panose="020B0A04020102020204" pitchFamily="34" charset="0"/>
              </a:rPr>
              <a:t>Ni </a:t>
            </a:r>
            <a:r>
              <a:rPr lang="en-GB" sz="2700" dirty="0" err="1">
                <a:latin typeface="Arial Black" panose="020B0A04020102020204" pitchFamily="34" charset="0"/>
              </a:rPr>
              <a:t>chawn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ein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geni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yn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gyfartal</a:t>
            </a:r>
            <a:r>
              <a:rPr lang="en-GB" sz="2700" dirty="0">
                <a:latin typeface="Arial Black" panose="020B0A04020102020204" pitchFamily="34" charset="0"/>
              </a:rPr>
              <a:t>. </a:t>
            </a:r>
          </a:p>
          <a:p>
            <a:pPr marL="0" indent="0" algn="r">
              <a:buNone/>
            </a:pPr>
            <a:r>
              <a:rPr lang="en-GB" sz="2200" dirty="0"/>
              <a:t>Hannah Arendt (</a:t>
            </a:r>
            <a:r>
              <a:rPr lang="en-GB" sz="2200" dirty="0" err="1"/>
              <a:t>Theorydd</a:t>
            </a:r>
            <a:r>
              <a:rPr lang="en-GB" sz="2200" dirty="0"/>
              <a:t> </a:t>
            </a:r>
            <a:r>
              <a:rPr lang="en-GB" sz="2200" dirty="0" err="1"/>
              <a:t>Gwleidyddol</a:t>
            </a:r>
            <a:r>
              <a:rPr lang="en-GB" sz="2200" dirty="0"/>
              <a:t>), 1906 - 1975 </a:t>
            </a:r>
          </a:p>
          <a:p>
            <a:pPr marL="0" indent="0">
              <a:buNone/>
            </a:pPr>
            <a:endParaRPr lang="en-GB" sz="2700" dirty="0" smtClean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2700" dirty="0" err="1" smtClean="0">
                <a:latin typeface="Arial Black" panose="020B0A04020102020204" pitchFamily="34" charset="0"/>
              </a:rPr>
              <a:t>Canlyniad</a:t>
            </a:r>
            <a:r>
              <a:rPr lang="en-GB" sz="2700" dirty="0" smtClean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sefydliad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dynol</a:t>
            </a:r>
            <a:r>
              <a:rPr lang="en-GB" sz="2700" dirty="0">
                <a:latin typeface="Arial Black" panose="020B0A04020102020204" pitchFamily="34" charset="0"/>
              </a:rPr>
              <a:t> &amp; </a:t>
            </a:r>
            <a:r>
              <a:rPr lang="en-GB" sz="2700" dirty="0" err="1">
                <a:latin typeface="Arial Black" panose="020B0A04020102020204" pitchFamily="34" charset="0"/>
              </a:rPr>
              <a:t>arweiniad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Gyrfaoedd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yw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Cyflogadwyedd</a:t>
            </a:r>
            <a:r>
              <a:rPr lang="en-GB" sz="2700" dirty="0">
                <a:latin typeface="Arial Black" panose="020B0A04020102020204" pitchFamily="34" charset="0"/>
              </a:rPr>
              <a:t>.  Ni </a:t>
            </a:r>
            <a:r>
              <a:rPr lang="en-GB" sz="2700" dirty="0" err="1">
                <a:latin typeface="Arial Black" panose="020B0A04020102020204" pitchFamily="34" charset="0"/>
              </a:rPr>
              <a:t>chawn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ein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geni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yn</a:t>
            </a:r>
            <a:r>
              <a:rPr lang="en-GB" sz="2700" dirty="0">
                <a:latin typeface="Arial Black" panose="020B0A04020102020204" pitchFamily="34" charset="0"/>
              </a:rPr>
              <a:t> </a:t>
            </a:r>
            <a:r>
              <a:rPr lang="en-GB" sz="2700" dirty="0" err="1">
                <a:latin typeface="Arial Black" panose="020B0A04020102020204" pitchFamily="34" charset="0"/>
              </a:rPr>
              <a:t>cyflogadwy</a:t>
            </a:r>
            <a:r>
              <a:rPr lang="en-GB" sz="2700" dirty="0">
                <a:latin typeface="Arial Black" panose="020B0A04020102020204" pitchFamily="34" charset="0"/>
              </a:rPr>
              <a:t>.  </a:t>
            </a:r>
            <a:r>
              <a:rPr lang="en-GB" sz="2700" dirty="0" smtClean="0">
                <a:latin typeface="Arial Black" panose="020B0A04020102020204" pitchFamily="34" charset="0"/>
              </a:rPr>
              <a:t>            </a:t>
            </a:r>
            <a:r>
              <a:rPr lang="en-GB" sz="2200" dirty="0" smtClean="0"/>
              <a:t>Anon </a:t>
            </a:r>
            <a:r>
              <a:rPr lang="en-GB" sz="2200" dirty="0"/>
              <a:t>(</a:t>
            </a:r>
            <a:r>
              <a:rPr lang="en-GB" sz="2200" dirty="0" err="1"/>
              <a:t>Ymgynghorydd</a:t>
            </a:r>
            <a:r>
              <a:rPr lang="en-GB" sz="2200" dirty="0"/>
              <a:t> </a:t>
            </a:r>
            <a:r>
              <a:rPr lang="en-GB" sz="2200" dirty="0" err="1"/>
              <a:t>Gyrfaol</a:t>
            </a:r>
            <a:r>
              <a:rPr lang="en-GB" sz="2200" dirty="0"/>
              <a:t>, PCYDDS), 2018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3491880" y="3560605"/>
            <a:ext cx="5554960" cy="1922511"/>
          </a:xfrm>
          <a:solidFill>
            <a:schemeClr val="bg2"/>
          </a:solidFill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dirty="0" smtClean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dirty="0" smtClean="0">
                <a:latin typeface="Arial Black" panose="020B0A04020102020204" pitchFamily="34" charset="0"/>
              </a:rPr>
              <a:t>'Equality </a:t>
            </a:r>
            <a:r>
              <a:rPr lang="en-GB" dirty="0">
                <a:latin typeface="Arial Black" panose="020B0A04020102020204" pitchFamily="34" charset="0"/>
              </a:rPr>
              <a:t>is the result of human organization. We are not born equal</a:t>
            </a:r>
            <a:r>
              <a:rPr lang="en-GB" dirty="0" smtClean="0">
                <a:latin typeface="Arial Black" panose="020B0A04020102020204" pitchFamily="34" charset="0"/>
              </a:rPr>
              <a:t>'.</a:t>
            </a:r>
          </a:p>
          <a:p>
            <a:pPr marL="0" indent="0" algn="r">
              <a:buNone/>
            </a:pPr>
            <a:r>
              <a:rPr lang="en-GB" dirty="0" smtClean="0"/>
              <a:t>     </a:t>
            </a:r>
            <a:r>
              <a:rPr lang="en-GB" sz="2200" dirty="0"/>
              <a:t>Hannah Arendt (Political Theorist), 1906-1975</a:t>
            </a:r>
          </a:p>
          <a:p>
            <a:pPr marL="0" indent="0">
              <a:buNone/>
            </a:pPr>
            <a:r>
              <a:rPr lang="en-GB" dirty="0"/>
              <a:t>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latin typeface="Arial Black" panose="020B0A04020102020204" pitchFamily="34" charset="0"/>
              </a:rPr>
              <a:t>'Employability </a:t>
            </a:r>
            <a:r>
              <a:rPr lang="en-GB" dirty="0">
                <a:latin typeface="Arial Black" panose="020B0A04020102020204" pitchFamily="34" charset="0"/>
              </a:rPr>
              <a:t>is the result of human Careers guidance. We are not born Employable'.</a:t>
            </a:r>
          </a:p>
          <a:p>
            <a:pPr marL="0" indent="0" algn="r">
              <a:buNone/>
            </a:pPr>
            <a:r>
              <a:rPr lang="en-GB" dirty="0"/>
              <a:t>     </a:t>
            </a:r>
            <a:r>
              <a:rPr lang="en-GB" sz="2200" dirty="0"/>
              <a:t>Anon (UWTSD Careers Adviser), 2018 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10336"/>
            <a:ext cx="3056500" cy="36093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" y="5229200"/>
            <a:ext cx="24586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Attribution 2.0 Generic (CC BY 2.0)</a:t>
            </a:r>
          </a:p>
        </p:txBody>
      </p:sp>
    </p:spTree>
    <p:extLst>
      <p:ext uri="{BB962C8B-B14F-4D97-AF65-F5344CB8AC3E}">
        <p14:creationId xmlns:p14="http://schemas.microsoft.com/office/powerpoint/2010/main" val="134048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911420"/>
              </p:ext>
            </p:extLst>
          </p:nvPr>
        </p:nvGraphicFramePr>
        <p:xfrm>
          <a:off x="395536" y="2060848"/>
          <a:ext cx="8352929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2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00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Rhwystrau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Canfyddedig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GB" sz="6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Perceived Barriers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964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4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6083" y="122052"/>
            <a:ext cx="1319573" cy="6433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8652" t="17584" r="9744" b="37462"/>
          <a:stretch/>
        </p:blipFill>
        <p:spPr>
          <a:xfrm>
            <a:off x="1164043" y="1514177"/>
            <a:ext cx="2107959" cy="75857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9503151D-8213-4368-8130-7F2993F44B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000"/>
                    </a14:imgEffect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724128" y="4643382"/>
            <a:ext cx="2164892" cy="381037"/>
          </a:xfrm>
          <a:prstGeom prst="rect">
            <a:avLst/>
          </a:prstGeom>
          <a:effectLst>
            <a:reflection stA="95000" endPos="7000" dist="50800" dir="5400000" sy="-100000" algn="bl" rotWithShape="0"/>
          </a:effectLst>
        </p:spPr>
      </p:pic>
      <p:pic>
        <p:nvPicPr>
          <p:cNvPr id="10" name="Picture 9">
            <a:hlinkClick r:id="rId8"/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5" t="19887" r="6370" b="21038"/>
          <a:stretch/>
        </p:blipFill>
        <p:spPr>
          <a:xfrm>
            <a:off x="5650359" y="1483155"/>
            <a:ext cx="2238661" cy="820619"/>
          </a:xfrm>
          <a:prstGeom prst="rect">
            <a:avLst/>
          </a:prstGeom>
        </p:spPr>
      </p:pic>
      <p:pic>
        <p:nvPicPr>
          <p:cNvPr id="11" name="Content Placeholder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568" y="2965932"/>
            <a:ext cx="2232248" cy="825335"/>
          </a:xfrm>
          <a:prstGeom prst="rect">
            <a:avLst/>
          </a:prstGeom>
        </p:spPr>
      </p:pic>
      <p:pic>
        <p:nvPicPr>
          <p:cNvPr id="12" name="Content Placeholder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43260"/>
            <a:ext cx="750155" cy="750155"/>
          </a:xfrm>
          <a:prstGeom prst="rect">
            <a:avLst/>
          </a:prstGeom>
        </p:spPr>
      </p:pic>
      <p:pic>
        <p:nvPicPr>
          <p:cNvPr id="13" name="Picture 12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1BDE351B-8BC1-4860-AAB8-CCA8E7FD180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773" y="4365104"/>
            <a:ext cx="769973" cy="769973"/>
          </a:xfrm>
          <a:prstGeom prst="rect">
            <a:avLst/>
          </a:prstGeom>
        </p:spPr>
      </p:pic>
      <p:pic>
        <p:nvPicPr>
          <p:cNvPr id="14" name="Content Placeholder 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728" y="2965932"/>
            <a:ext cx="2855691" cy="892403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300192" y="281314"/>
            <a:ext cx="27052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By </a:t>
            </a:r>
            <a:r>
              <a:rPr kumimoji="0" lang="en-GB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libberry's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Clipart, CC0 1.0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 rot="869952">
            <a:off x="424052" y="2182887"/>
            <a:ext cx="84969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err="1" smtClean="0">
                <a:solidFill>
                  <a:srgbClr val="C00000"/>
                </a:solidFill>
              </a:rPr>
              <a:t>Gorlwytho</a:t>
            </a:r>
            <a:r>
              <a:rPr lang="en-GB" sz="5400" b="1" dirty="0" smtClean="0">
                <a:solidFill>
                  <a:srgbClr val="C00000"/>
                </a:solidFill>
              </a:rPr>
              <a:t> </a:t>
            </a:r>
            <a:r>
              <a:rPr lang="en-GB" sz="5400" b="1" dirty="0" err="1" smtClean="0">
                <a:solidFill>
                  <a:srgbClr val="C00000"/>
                </a:solidFill>
              </a:rPr>
              <a:t>gwybodaeth</a:t>
            </a:r>
            <a:r>
              <a:rPr lang="en-GB" sz="5400" b="1" dirty="0" smtClean="0">
                <a:solidFill>
                  <a:srgbClr val="C00000"/>
                </a:solidFill>
              </a:rPr>
              <a:t>?</a:t>
            </a:r>
          </a:p>
          <a:p>
            <a:pPr algn="ctr"/>
            <a:r>
              <a:rPr lang="en-GB" sz="5400" b="1" dirty="0" smtClean="0">
                <a:solidFill>
                  <a:srgbClr val="C00000"/>
                </a:solidFill>
              </a:rPr>
              <a:t>Information overload? </a:t>
            </a:r>
            <a:endParaRPr lang="en-GB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22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453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i="1" dirty="0" smtClean="0">
                <a:solidFill>
                  <a:srgbClr val="002060"/>
                </a:solidFill>
              </a:rPr>
              <a:t>‘</a:t>
            </a:r>
            <a:r>
              <a:rPr lang="en-GB" sz="4000" b="1" i="1" dirty="0" err="1" smtClean="0">
                <a:solidFill>
                  <a:srgbClr val="002060"/>
                </a:solidFill>
              </a:rPr>
              <a:t>Llwybr</a:t>
            </a:r>
            <a:r>
              <a:rPr lang="en-GB" sz="4000" b="1" i="1" dirty="0" smtClean="0">
                <a:solidFill>
                  <a:srgbClr val="002060"/>
                </a:solidFill>
              </a:rPr>
              <a:t> </a:t>
            </a:r>
            <a:r>
              <a:rPr lang="en-GB" sz="4000" b="1" i="1" dirty="0" err="1" smtClean="0">
                <a:solidFill>
                  <a:srgbClr val="002060"/>
                </a:solidFill>
              </a:rPr>
              <a:t>gyrfa</a:t>
            </a:r>
            <a:r>
              <a:rPr lang="en-GB" sz="4000" b="1" i="1" dirty="0" smtClean="0">
                <a:solidFill>
                  <a:srgbClr val="002060"/>
                </a:solidFill>
              </a:rPr>
              <a:t>’         ‘Career paths’</a:t>
            </a:r>
            <a:endParaRPr lang="en-GB" sz="4000" b="1" i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600201"/>
            <a:ext cx="4316288" cy="3989040"/>
          </a:xfrm>
        </p:spPr>
        <p:txBody>
          <a:bodyPr>
            <a:normAutofit fontScale="92500"/>
          </a:bodyPr>
          <a:lstStyle/>
          <a:p>
            <a:r>
              <a:rPr lang="en-GB" b="1" dirty="0">
                <a:solidFill>
                  <a:srgbClr val="002060"/>
                </a:solidFill>
              </a:rPr>
              <a:t>NID </a:t>
            </a:r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syml</a:t>
            </a:r>
            <a:endParaRPr lang="en-GB" b="1" dirty="0">
              <a:solidFill>
                <a:srgbClr val="002060"/>
              </a:solidFill>
            </a:endParaRPr>
          </a:p>
          <a:p>
            <a:r>
              <a:rPr lang="en-GB" b="1" dirty="0">
                <a:solidFill>
                  <a:srgbClr val="002060"/>
                </a:solidFill>
              </a:rPr>
              <a:t>Zig zag</a:t>
            </a:r>
          </a:p>
          <a:p>
            <a:r>
              <a:rPr lang="en-GB" b="1" dirty="0">
                <a:solidFill>
                  <a:srgbClr val="002060"/>
                </a:solidFill>
              </a:rPr>
              <a:t>Cam </a:t>
            </a:r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ôl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cyn</a:t>
            </a:r>
            <a:r>
              <a:rPr lang="en-GB" b="1" dirty="0">
                <a:solidFill>
                  <a:srgbClr val="002060"/>
                </a:solidFill>
              </a:rPr>
              <a:t> 2 </a:t>
            </a:r>
            <a:r>
              <a:rPr lang="en-GB" b="1" dirty="0" smtClean="0">
                <a:solidFill>
                  <a:srgbClr val="002060"/>
                </a:solidFill>
              </a:rPr>
              <a:t>‘</a:t>
            </a:r>
            <a:r>
              <a:rPr lang="en-GB" b="1" dirty="0" err="1" smtClean="0">
                <a:solidFill>
                  <a:srgbClr val="002060"/>
                </a:solidFill>
              </a:rPr>
              <a:t>mlaen</a:t>
            </a:r>
            <a:endParaRPr lang="en-GB" b="1" dirty="0">
              <a:solidFill>
                <a:srgbClr val="002060"/>
              </a:solidFill>
            </a:endParaRPr>
          </a:p>
          <a:p>
            <a:r>
              <a:rPr lang="en-GB" b="1" dirty="0" err="1">
                <a:solidFill>
                  <a:srgbClr val="002060"/>
                </a:solidFill>
              </a:rPr>
              <a:t>Ardal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smtClean="0">
                <a:solidFill>
                  <a:srgbClr val="002060"/>
                </a:solidFill>
              </a:rPr>
              <a:t>/ </a:t>
            </a:r>
            <a:r>
              <a:rPr lang="en-GB" b="1" dirty="0" err="1" smtClean="0">
                <a:solidFill>
                  <a:srgbClr val="002060"/>
                </a:solidFill>
              </a:rPr>
              <a:t>Th-opp</a:t>
            </a:r>
            <a:r>
              <a:rPr lang="en-GB" b="1" dirty="0" smtClean="0">
                <a:solidFill>
                  <a:srgbClr val="002060"/>
                </a:solidFill>
              </a:rPr>
              <a:t> structure</a:t>
            </a:r>
            <a:endParaRPr lang="en-GB" b="1" dirty="0">
              <a:solidFill>
                <a:srgbClr val="002060"/>
              </a:solidFill>
            </a:endParaRPr>
          </a:p>
          <a:p>
            <a:r>
              <a:rPr lang="en-GB" b="1" dirty="0" err="1">
                <a:solidFill>
                  <a:srgbClr val="002060"/>
                </a:solidFill>
              </a:rPr>
              <a:t>Lle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mae'r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 smtClean="0">
                <a:solidFill>
                  <a:srgbClr val="002060"/>
                </a:solidFill>
              </a:rPr>
              <a:t>cyfleoedd</a:t>
            </a:r>
            <a:r>
              <a:rPr lang="en-GB" b="1" dirty="0" smtClean="0">
                <a:solidFill>
                  <a:srgbClr val="002060"/>
                </a:solidFill>
              </a:rPr>
              <a:t>? </a:t>
            </a:r>
            <a:endParaRPr lang="en-GB" b="1" dirty="0">
              <a:solidFill>
                <a:srgbClr val="002060"/>
              </a:solidFill>
            </a:endParaRPr>
          </a:p>
          <a:p>
            <a:r>
              <a:rPr lang="en-GB" b="1" dirty="0" err="1">
                <a:solidFill>
                  <a:srgbClr val="002060"/>
                </a:solidFill>
              </a:rPr>
              <a:t>Llwybrau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lluosog</a:t>
            </a:r>
            <a:endParaRPr lang="en-GB" b="1" dirty="0">
              <a:solidFill>
                <a:srgbClr val="002060"/>
              </a:solidFill>
            </a:endParaRPr>
          </a:p>
          <a:p>
            <a:r>
              <a:rPr lang="en-GB" b="1" dirty="0" err="1">
                <a:solidFill>
                  <a:srgbClr val="002060"/>
                </a:solidFill>
              </a:rPr>
              <a:t>Yn</a:t>
            </a:r>
            <a:r>
              <a:rPr lang="en-GB" b="1" dirty="0">
                <a:solidFill>
                  <a:srgbClr val="002060"/>
                </a:solidFill>
              </a:rPr>
              <a:t> </a:t>
            </a:r>
            <a:r>
              <a:rPr lang="en-GB" b="1" dirty="0" err="1" smtClean="0">
                <a:solidFill>
                  <a:srgbClr val="002060"/>
                </a:solidFill>
              </a:rPr>
              <a:t>ddryslyd</a:t>
            </a:r>
            <a:endParaRPr lang="en-GB" b="1" dirty="0" smtClean="0">
              <a:solidFill>
                <a:srgbClr val="002060"/>
              </a:solidFill>
            </a:endParaRPr>
          </a:p>
          <a:p>
            <a:r>
              <a:rPr lang="en-GB" b="1" dirty="0" err="1" smtClean="0">
                <a:solidFill>
                  <a:srgbClr val="002060"/>
                </a:solidFill>
              </a:rPr>
              <a:t>Gofynion</a:t>
            </a:r>
            <a:r>
              <a:rPr lang="en-GB" b="1" dirty="0" smtClean="0">
                <a:solidFill>
                  <a:srgbClr val="002060"/>
                </a:solidFill>
              </a:rPr>
              <a:t> </a:t>
            </a:r>
            <a:r>
              <a:rPr lang="en-GB" b="1" dirty="0" err="1">
                <a:solidFill>
                  <a:srgbClr val="002060"/>
                </a:solidFill>
              </a:rPr>
              <a:t>mynediad</a:t>
            </a:r>
            <a:endParaRPr lang="en-GB" b="1" dirty="0" smtClean="0">
              <a:solidFill>
                <a:srgbClr val="00206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72272" cy="3989040"/>
          </a:xfrm>
        </p:spPr>
        <p:txBody>
          <a:bodyPr>
            <a:normAutofit fontScale="92500"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NOT straightforward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Zig zag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Step back / 2 </a:t>
            </a:r>
            <a:r>
              <a:rPr lang="en-GB" b="1" dirty="0" err="1" smtClean="0">
                <a:solidFill>
                  <a:srgbClr val="002060"/>
                </a:solidFill>
              </a:rPr>
              <a:t>fwd</a:t>
            </a:r>
            <a:endParaRPr lang="en-GB" b="1" dirty="0" smtClean="0">
              <a:solidFill>
                <a:srgbClr val="002060"/>
              </a:solidFill>
            </a:endParaRPr>
          </a:p>
          <a:p>
            <a:r>
              <a:rPr lang="en-GB" b="1" dirty="0" err="1" smtClean="0">
                <a:solidFill>
                  <a:srgbClr val="002060"/>
                </a:solidFill>
              </a:rPr>
              <a:t>Geog</a:t>
            </a:r>
            <a:r>
              <a:rPr lang="en-GB" b="1" dirty="0" smtClean="0">
                <a:solidFill>
                  <a:srgbClr val="002060"/>
                </a:solidFill>
              </a:rPr>
              <a:t> area/</a:t>
            </a:r>
            <a:r>
              <a:rPr lang="en-GB" b="1" dirty="0" err="1" smtClean="0">
                <a:solidFill>
                  <a:srgbClr val="002060"/>
                </a:solidFill>
              </a:rPr>
              <a:t>opp</a:t>
            </a:r>
            <a:r>
              <a:rPr lang="en-GB" b="1" dirty="0" smtClean="0">
                <a:solidFill>
                  <a:srgbClr val="002060"/>
                </a:solidFill>
              </a:rPr>
              <a:t> </a:t>
            </a:r>
            <a:r>
              <a:rPr lang="en-GB" b="1" dirty="0" err="1" smtClean="0">
                <a:solidFill>
                  <a:srgbClr val="002060"/>
                </a:solidFill>
              </a:rPr>
              <a:t>struct</a:t>
            </a:r>
            <a:r>
              <a:rPr lang="en-GB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Where are most </a:t>
            </a:r>
            <a:r>
              <a:rPr lang="en-GB" b="1" dirty="0" err="1" smtClean="0">
                <a:solidFill>
                  <a:srgbClr val="002060"/>
                </a:solidFill>
              </a:rPr>
              <a:t>opps</a:t>
            </a:r>
            <a:r>
              <a:rPr lang="en-GB" b="1" dirty="0" smtClean="0">
                <a:solidFill>
                  <a:srgbClr val="002060"/>
                </a:solidFill>
              </a:rPr>
              <a:t>?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Multiple routes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Confusing</a:t>
            </a:r>
          </a:p>
          <a:p>
            <a:r>
              <a:rPr lang="en-GB" b="1" dirty="0" smtClean="0">
                <a:solidFill>
                  <a:srgbClr val="002060"/>
                </a:solidFill>
              </a:rPr>
              <a:t>Entry requirements</a:t>
            </a:r>
          </a:p>
        </p:txBody>
      </p:sp>
    </p:spTree>
    <p:extLst>
      <p:ext uri="{BB962C8B-B14F-4D97-AF65-F5344CB8AC3E}">
        <p14:creationId xmlns:p14="http://schemas.microsoft.com/office/powerpoint/2010/main" val="386962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solidFill>
                  <a:schemeClr val="bg1">
                    <a:lumMod val="75000"/>
                  </a:schemeClr>
                </a:solidFill>
              </a:rPr>
              <a:t>Automated</a:t>
            </a:r>
            <a:endParaRPr lang="en-GB" sz="40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8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38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 anchor="ctr">
            <a:normAutofit fontScale="90000"/>
          </a:bodyPr>
          <a:lstStyle/>
          <a:p>
            <a:r>
              <a:rPr lang="en-GB" altLang="en-US" sz="4400" b="1" dirty="0"/>
              <a:t/>
            </a:r>
            <a:br>
              <a:rPr lang="en-GB" altLang="en-US" sz="4400" b="1" dirty="0"/>
            </a:b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‘PROSPECTS </a:t>
            </a:r>
            <a: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/>
            </a:r>
            <a:b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FOR </a:t>
            </a: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GRADUATES IMPROVE’</a:t>
            </a:r>
            <a:b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endParaRPr lang="en-GB" altLang="en-US" sz="60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438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 fontScale="85000" lnSpcReduction="20000"/>
          </a:bodyPr>
          <a:lstStyle/>
          <a:p>
            <a:endParaRPr lang="en-GB" altLang="en-US" sz="1800" dirty="0"/>
          </a:p>
          <a:p>
            <a:endParaRPr lang="en-GB" altLang="en-US" sz="1800" dirty="0"/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r>
              <a:rPr lang="en-GB" altLang="en-US" sz="1800" dirty="0">
                <a:latin typeface="Times New Roman" panose="02020603050405020304" pitchFamily="18" charset="0"/>
              </a:rPr>
              <a:t>THES</a:t>
            </a:r>
          </a:p>
          <a:p>
            <a:endParaRPr lang="en-US" altLang="en-US" sz="18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688429"/>
      </p:ext>
    </p:extLst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48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 anchor="ctr">
            <a:normAutofit fontScale="90000"/>
          </a:bodyPr>
          <a:lstStyle/>
          <a:p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‘PROSPECTS FOR GRADUATES LOOK</a:t>
            </a:r>
            <a:b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BLEAK’</a:t>
            </a:r>
          </a:p>
        </p:txBody>
      </p:sp>
      <p:sp>
        <p:nvSpPr>
          <p:cNvPr id="11448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 fontScale="85000" lnSpcReduction="20000"/>
          </a:bodyPr>
          <a:lstStyle/>
          <a:p>
            <a:endParaRPr lang="en-GB" altLang="en-US" sz="1800"/>
          </a:p>
          <a:p>
            <a:endParaRPr lang="en-GB" altLang="en-US" sz="1800"/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r>
              <a:rPr lang="en-GB" altLang="en-US" sz="1800">
                <a:latin typeface="Times New Roman" panose="02020603050405020304" pitchFamily="18" charset="0"/>
              </a:rPr>
              <a:t>Financial Times</a:t>
            </a:r>
            <a:endParaRPr lang="en-US" altLang="en-US" sz="32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285128"/>
      </p:ext>
    </p:extLst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5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01900"/>
            <a:ext cx="7772400" cy="1143000"/>
          </a:xfrm>
        </p:spPr>
        <p:txBody>
          <a:bodyPr anchor="ctr">
            <a:noAutofit/>
          </a:bodyPr>
          <a:lstStyle/>
          <a:p>
            <a:r>
              <a:rPr lang="en-GB" altLang="en-US" sz="5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‘Employers report rosy outlook for graduates.’</a:t>
            </a:r>
          </a:p>
        </p:txBody>
      </p:sp>
      <p:sp>
        <p:nvSpPr>
          <p:cNvPr id="10885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 fontScale="85000" lnSpcReduction="20000"/>
          </a:bodyPr>
          <a:lstStyle/>
          <a:p>
            <a:endParaRPr lang="en-GB" altLang="en-US" sz="1800" dirty="0"/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/>
          </a:p>
          <a:p>
            <a:endParaRPr lang="en-GB" altLang="en-US" sz="1800" dirty="0"/>
          </a:p>
          <a:p>
            <a:endParaRPr lang="en-GB" altLang="en-US" sz="1800" dirty="0"/>
          </a:p>
          <a:p>
            <a:endParaRPr lang="en-GB" altLang="en-US" sz="1800" dirty="0"/>
          </a:p>
          <a:p>
            <a:r>
              <a:rPr lang="en-GB" altLang="en-US" sz="1800" dirty="0">
                <a:latin typeface="Times New Roman" panose="02020603050405020304" pitchFamily="18" charset="0"/>
              </a:rPr>
              <a:t>The Guardian</a:t>
            </a:r>
            <a:endParaRPr lang="en-US" altLang="en-US" sz="32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143770"/>
      </p:ext>
    </p:extLst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09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 anchor="ctr">
            <a:normAutofit fontScale="90000"/>
          </a:bodyPr>
          <a:lstStyle/>
          <a:p>
            <a:r>
              <a:rPr lang="en-GB" altLang="en-US" sz="4400" b="1" dirty="0"/>
              <a:t/>
            </a:r>
            <a:br>
              <a:rPr lang="en-GB" altLang="en-US" sz="4400" b="1" dirty="0"/>
            </a:b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'Working class graduates kept out of </a:t>
            </a:r>
            <a: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/>
            </a:r>
            <a:b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highly-paid </a:t>
            </a: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jobs’</a:t>
            </a:r>
          </a:p>
        </p:txBody>
      </p:sp>
      <p:sp>
        <p:nvSpPr>
          <p:cNvPr id="11509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 fontScale="85000" lnSpcReduction="20000"/>
          </a:bodyPr>
          <a:lstStyle/>
          <a:p>
            <a:endParaRPr lang="en-GB" altLang="en-US" sz="1800" dirty="0"/>
          </a:p>
          <a:p>
            <a:endParaRPr lang="en-GB" altLang="en-US" sz="1800" dirty="0"/>
          </a:p>
          <a:p>
            <a:endParaRPr lang="en-GB" altLang="en-US" sz="1800" dirty="0"/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r>
              <a:rPr lang="en-GB" altLang="en-US" sz="1800" dirty="0">
                <a:latin typeface="Times New Roman" panose="02020603050405020304" pitchFamily="18" charset="0"/>
              </a:rPr>
              <a:t>The Independent</a:t>
            </a:r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US" altLang="en-US" sz="3200" dirty="0">
              <a:latin typeface="PMingLiU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75338508"/>
      </p:ext>
    </p:extLst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 anchor="ctr">
            <a:normAutofit fontScale="90000"/>
          </a:bodyPr>
          <a:lstStyle/>
          <a:p>
            <a:r>
              <a:rPr lang="en-GB" altLang="en-US" sz="4400" b="1" dirty="0"/>
              <a:t/>
            </a:r>
            <a:br>
              <a:rPr lang="en-GB" altLang="en-US" sz="4400" b="1" dirty="0"/>
            </a:br>
            <a:r>
              <a:rPr lang="en-GB" altLang="en-US" sz="4400" b="1" dirty="0"/>
              <a:t/>
            </a:r>
            <a:br>
              <a:rPr lang="en-GB" altLang="en-US" sz="4400" b="1" dirty="0"/>
            </a:b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‘New campaign to improve careers advice’</a:t>
            </a:r>
            <a:b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en-GB" altLang="en-US" sz="4400" b="1" dirty="0"/>
              <a:t> </a:t>
            </a:r>
            <a:r>
              <a:rPr lang="en-GB" altLang="en-US" sz="4400" b="1" dirty="0">
                <a:latin typeface="Verdana" panose="020B0604030504040204" pitchFamily="34" charset="0"/>
              </a:rPr>
              <a:t/>
            </a:r>
            <a:br>
              <a:rPr lang="en-GB" altLang="en-US" sz="4400" b="1" dirty="0">
                <a:latin typeface="Verdana" panose="020B0604030504040204" pitchFamily="34" charset="0"/>
              </a:rPr>
            </a:br>
            <a:endParaRPr lang="en-GB" altLang="en-US" sz="4400" b="1" dirty="0">
              <a:latin typeface="Verdana" panose="020B0604030504040204" pitchFamily="34" charset="0"/>
            </a:endParaRPr>
          </a:p>
        </p:txBody>
      </p:sp>
      <p:sp>
        <p:nvSpPr>
          <p:cNvPr id="66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 fontScale="85000" lnSpcReduction="20000"/>
          </a:bodyPr>
          <a:lstStyle/>
          <a:p>
            <a:endParaRPr lang="en-GB" altLang="en-US" sz="1800"/>
          </a:p>
          <a:p>
            <a:endParaRPr lang="en-GB" altLang="en-US" sz="1800"/>
          </a:p>
          <a:p>
            <a:endParaRPr lang="en-GB" altLang="en-US" sz="1800"/>
          </a:p>
          <a:p>
            <a:endParaRPr lang="en-GB" altLang="en-US" sz="1800"/>
          </a:p>
          <a:p>
            <a:endParaRPr lang="en-GB" altLang="en-US" sz="1800"/>
          </a:p>
          <a:p>
            <a:endParaRPr lang="en-GB" altLang="en-US" sz="1800"/>
          </a:p>
          <a:p>
            <a:r>
              <a:rPr lang="en-GB" altLang="en-US" sz="1800">
                <a:latin typeface="Times New Roman" panose="02020603050405020304" pitchFamily="18" charset="0"/>
              </a:rPr>
              <a:t>The Guardian</a:t>
            </a:r>
            <a:endParaRPr lang="en-US" altLang="en-US" sz="1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043340"/>
      </p:ext>
    </p:extLst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89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1600200"/>
            <a:ext cx="7772400" cy="1143000"/>
          </a:xfrm>
        </p:spPr>
        <p:txBody>
          <a:bodyPr anchor="ctr">
            <a:normAutofit fontScale="90000"/>
          </a:bodyPr>
          <a:lstStyle/>
          <a:p>
            <a:r>
              <a:rPr lang="en-GB" altLang="en-US" sz="4400" b="1" dirty="0"/>
              <a:t/>
            </a:r>
            <a:br>
              <a:rPr lang="en-GB" altLang="en-US" sz="4400" b="1" dirty="0"/>
            </a:br>
            <a:r>
              <a:rPr lang="en-GB" altLang="en-US" sz="5400" b="1" dirty="0"/>
              <a:t/>
            </a:r>
            <a:br>
              <a:rPr lang="en-GB" altLang="en-US" sz="5400" b="1" dirty="0"/>
            </a:br>
            <a:r>
              <a:rPr lang="en-GB" altLang="en-US" sz="5400" b="1" dirty="0"/>
              <a:t/>
            </a:r>
            <a:br>
              <a:rPr lang="en-GB" altLang="en-US" sz="5400" b="1" dirty="0"/>
            </a:br>
            <a:r>
              <a:rPr lang="en-GB" altLang="en-US" sz="5400" b="1" dirty="0"/>
              <a:t/>
            </a:r>
            <a:br>
              <a:rPr lang="en-GB" altLang="en-US" sz="5400" b="1" dirty="0"/>
            </a:b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Good degree. </a:t>
            </a:r>
            <a:r>
              <a:rPr lang="en-GB" altLang="en-US" sz="6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 job.</a:t>
            </a: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 </a:t>
            </a:r>
            <a:b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endParaRPr lang="en-GB" altLang="en-US" sz="60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89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3644900"/>
            <a:ext cx="6400800" cy="2057400"/>
          </a:xfrm>
        </p:spPr>
        <p:txBody>
          <a:bodyPr>
            <a:normAutofit lnSpcReduction="10000"/>
          </a:bodyPr>
          <a:lstStyle/>
          <a:p>
            <a:pPr algn="r"/>
            <a:endParaRPr lang="en-GB" altLang="en-US" sz="7000" b="1" dirty="0">
              <a:solidFill>
                <a:schemeClr val="bg1"/>
              </a:solidFill>
              <a:latin typeface="Times New Roman" panose="02020603050405020304" pitchFamily="18" charset="0"/>
              <a:ea typeface="+mj-ea"/>
              <a:cs typeface="+mj-cs"/>
            </a:endParaRPr>
          </a:p>
          <a:p>
            <a:endParaRPr lang="en-GB" altLang="en-US" sz="1800" dirty="0"/>
          </a:p>
          <a:p>
            <a:endParaRPr lang="en-GB" altLang="en-US" sz="1800" dirty="0">
              <a:latin typeface="Times New Roman" panose="02020603050405020304" pitchFamily="18" charset="0"/>
            </a:endParaRPr>
          </a:p>
          <a:p>
            <a:r>
              <a:rPr lang="en-GB" altLang="en-US" sz="1800" dirty="0">
                <a:latin typeface="Times New Roman" panose="02020603050405020304" pitchFamily="18" charset="0"/>
              </a:rPr>
              <a:t>London Evening Standard</a:t>
            </a:r>
            <a:endParaRPr lang="en-US" altLang="en-US" sz="18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248543"/>
      </p:ext>
    </p:extLst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00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060575"/>
            <a:ext cx="7772400" cy="1143000"/>
          </a:xfrm>
        </p:spPr>
        <p:txBody>
          <a:bodyPr anchor="ctr">
            <a:normAutofit fontScale="90000"/>
          </a:bodyPr>
          <a:lstStyle/>
          <a:p>
            <a:r>
              <a:rPr lang="en-GB" altLang="en-US" b="1" dirty="0">
                <a:latin typeface="PMingLiU" panose="02020500000000000000" pitchFamily="18" charset="-120"/>
              </a:rPr>
              <a:t/>
            </a:r>
            <a:br>
              <a:rPr lang="en-GB" altLang="en-US" b="1" dirty="0">
                <a:latin typeface="PMingLiU" panose="02020500000000000000" pitchFamily="18" charset="-120"/>
              </a:rPr>
            </a:b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‘Graduates told: </a:t>
            </a:r>
            <a: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/>
            </a:r>
            <a:b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only </a:t>
            </a: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the young and stylish need apply’</a:t>
            </a:r>
          </a:p>
        </p:txBody>
      </p:sp>
      <p:sp>
        <p:nvSpPr>
          <p:cNvPr id="11100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 fontScale="85000" lnSpcReduction="20000"/>
          </a:bodyPr>
          <a:lstStyle/>
          <a:p>
            <a:endParaRPr lang="en-GB" altLang="en-US" sz="1800"/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r>
              <a:rPr lang="en-GB" altLang="en-US" sz="1800">
                <a:latin typeface="Times New Roman" panose="02020603050405020304" pitchFamily="18" charset="0"/>
              </a:rPr>
              <a:t>The Guardian</a:t>
            </a:r>
            <a:endParaRPr lang="en-GB" altLang="en-US" sz="3200">
              <a:latin typeface="Times New Roman" panose="02020603050405020304" pitchFamily="18" charset="0"/>
            </a:endParaRPr>
          </a:p>
          <a:p>
            <a:endParaRPr lang="en-US" altLang="en-US" sz="32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669089"/>
      </p:ext>
    </p:extLst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3338"/>
            <a:ext cx="7772400" cy="1143000"/>
          </a:xfrm>
        </p:spPr>
        <p:txBody>
          <a:bodyPr anchor="ctr">
            <a:noAutofit/>
          </a:bodyPr>
          <a:lstStyle/>
          <a:p>
            <a:r>
              <a:rPr lang="en-GB" altLang="en-US" sz="5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‘Careers services </a:t>
            </a:r>
            <a:r>
              <a:rPr lang="en-GB" alt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/>
            </a:r>
            <a:br>
              <a:rPr lang="en-GB" alt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en-GB" alt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push </a:t>
            </a:r>
            <a:r>
              <a:rPr lang="en-GB" altLang="en-US" sz="54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girls into doing ‘women’s’ work.’</a:t>
            </a:r>
          </a:p>
        </p:txBody>
      </p:sp>
      <p:sp>
        <p:nvSpPr>
          <p:cNvPr id="66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 fontScale="85000" lnSpcReduction="20000"/>
          </a:bodyPr>
          <a:lstStyle/>
          <a:p>
            <a:endParaRPr lang="en-GB" altLang="en-US" sz="1800"/>
          </a:p>
          <a:p>
            <a:endParaRPr lang="en-GB" altLang="en-US" sz="1800"/>
          </a:p>
          <a:p>
            <a:r>
              <a:rPr lang="en-GB" altLang="en-US" sz="1800"/>
              <a:t>.</a:t>
            </a:r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endParaRPr lang="en-GB" altLang="en-US" sz="1800">
              <a:latin typeface="PMingLiU" panose="02020500000000000000" pitchFamily="18" charset="-120"/>
            </a:endParaRPr>
          </a:p>
          <a:p>
            <a:r>
              <a:rPr lang="en-GB" altLang="en-US" sz="1800">
                <a:latin typeface="Times New Roman" panose="02020603050405020304" pitchFamily="18" charset="0"/>
              </a:rPr>
              <a:t>Western Morning News</a:t>
            </a:r>
            <a:endParaRPr lang="en-US" altLang="en-US" sz="32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993008"/>
      </p:ext>
    </p:extLst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717800"/>
            <a:ext cx="7772400" cy="1143000"/>
          </a:xfrm>
        </p:spPr>
        <p:txBody>
          <a:bodyPr anchor="ctr">
            <a:normAutofit fontScale="90000"/>
          </a:bodyPr>
          <a:lstStyle/>
          <a:p>
            <a:r>
              <a:rPr lang="en-GB" altLang="en-US" sz="4400" b="1" dirty="0"/>
              <a:t/>
            </a:r>
            <a:br>
              <a:rPr lang="en-GB" altLang="en-US" sz="4400" b="1" dirty="0"/>
            </a:b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‘Careers services </a:t>
            </a:r>
            <a:b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biased </a:t>
            </a: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towards the rich.’</a:t>
            </a:r>
            <a:r>
              <a:rPr lang="en-GB" altLang="en-US" sz="6600" b="1" dirty="0">
                <a:latin typeface="Times New Roman" panose="02020603050405020304" pitchFamily="18" charset="0"/>
              </a:rPr>
              <a:t/>
            </a:r>
            <a:br>
              <a:rPr lang="en-GB" altLang="en-US" sz="6600" b="1" dirty="0">
                <a:latin typeface="Times New Roman" panose="02020603050405020304" pitchFamily="18" charset="0"/>
              </a:rPr>
            </a:br>
            <a:endParaRPr lang="en-GB" altLang="en-US" sz="6600" b="1" dirty="0">
              <a:latin typeface="Times New Roman" panose="02020603050405020304" pitchFamily="18" charset="0"/>
            </a:endParaRPr>
          </a:p>
        </p:txBody>
      </p:sp>
      <p:sp>
        <p:nvSpPr>
          <p:cNvPr id="664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en-GB" altLang="en-US" sz="1800" dirty="0"/>
              <a:t>.</a:t>
            </a:r>
          </a:p>
          <a:p>
            <a:endParaRPr lang="en-GB" altLang="en-US" sz="1800" dirty="0"/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r>
              <a:rPr lang="en-GB" altLang="en-US" sz="1800" dirty="0">
                <a:latin typeface="Times New Roman" panose="02020603050405020304" pitchFamily="18" charset="0"/>
              </a:rPr>
              <a:t>Scottish Herald</a:t>
            </a:r>
            <a:endParaRPr lang="en-US" altLang="en-US" sz="18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870273"/>
      </p:ext>
    </p:extLst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71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 anchor="ctr">
            <a:normAutofit fontScale="90000"/>
          </a:bodyPr>
          <a:lstStyle/>
          <a:p>
            <a:r>
              <a:rPr lang="en-GB" altLang="en-US" sz="4400" b="1" dirty="0"/>
              <a:t/>
            </a:r>
            <a:br>
              <a:rPr lang="en-GB" altLang="en-US" sz="4400" b="1" dirty="0"/>
            </a:br>
            <a:r>
              <a:rPr lang="en-GB" altLang="en-US" sz="4400" b="1" dirty="0"/>
              <a:t/>
            </a:r>
            <a:br>
              <a:rPr lang="en-GB" altLang="en-US" sz="4400" b="1" dirty="0"/>
            </a:b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‘A telly good idea – </a:t>
            </a:r>
            <a: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/>
            </a:r>
            <a:b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r>
              <a:rPr lang="en-GB" altLang="en-US" sz="60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4 </a:t>
            </a:r>
            <a:r>
              <a:rPr lang="en-GB" altLang="en-US" sz="6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out of 5 get their career advice from TV shows.’</a:t>
            </a:r>
            <a:r>
              <a:rPr lang="en-GB" altLang="en-US" sz="6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/>
            </a:r>
            <a:br>
              <a:rPr lang="en-GB" altLang="en-US" sz="6600" b="1" dirty="0">
                <a:solidFill>
                  <a:schemeClr val="bg1"/>
                </a:solidFill>
                <a:latin typeface="Times New Roman" panose="02020603050405020304" pitchFamily="18" charset="0"/>
              </a:rPr>
            </a:br>
            <a:endParaRPr lang="en-GB" altLang="en-US" sz="6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171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052888"/>
            <a:ext cx="6400800" cy="1752600"/>
          </a:xfrm>
        </p:spPr>
        <p:txBody>
          <a:bodyPr>
            <a:normAutofit fontScale="92500" lnSpcReduction="20000"/>
          </a:bodyPr>
          <a:lstStyle/>
          <a:p>
            <a:endParaRPr lang="en-GB" altLang="en-US" sz="3200" dirty="0"/>
          </a:p>
          <a:p>
            <a:endParaRPr lang="en-GB" altLang="en-US" sz="1800" dirty="0"/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endParaRPr lang="en-GB" altLang="en-US" sz="1800" dirty="0">
              <a:latin typeface="PMingLiU" panose="02020500000000000000" pitchFamily="18" charset="-120"/>
            </a:endParaRPr>
          </a:p>
          <a:p>
            <a:r>
              <a:rPr lang="en-GB" altLang="en-US" sz="1800" dirty="0">
                <a:latin typeface="Times New Roman" panose="02020603050405020304" pitchFamily="18" charset="0"/>
              </a:rPr>
              <a:t>The Daily Star</a:t>
            </a:r>
          </a:p>
          <a:p>
            <a:endParaRPr lang="en-GB" altLang="en-US" sz="1800" dirty="0">
              <a:latin typeface="Times New Roman" panose="02020603050405020304" pitchFamily="18" charset="0"/>
            </a:endParaRPr>
          </a:p>
          <a:p>
            <a:endParaRPr lang="en-GB" altLang="en-US" sz="18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618825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9745169"/>
              </p:ext>
            </p:extLst>
          </p:nvPr>
        </p:nvGraphicFramePr>
        <p:xfrm>
          <a:off x="395536" y="2060848"/>
          <a:ext cx="8352929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2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00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89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Fy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nghyngor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I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GB" sz="6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My advice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752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i="1" dirty="0" err="1">
                <a:solidFill>
                  <a:srgbClr val="0070C0"/>
                </a:solidFill>
              </a:rPr>
              <a:t>Mythau</a:t>
            </a:r>
            <a:r>
              <a:rPr lang="en-GB" sz="3200" i="1" dirty="0">
                <a:solidFill>
                  <a:srgbClr val="0070C0"/>
                </a:solidFill>
              </a:rPr>
              <a:t>, </a:t>
            </a:r>
            <a:r>
              <a:rPr lang="en-GB" sz="3200" i="1" dirty="0" err="1" smtClean="0">
                <a:solidFill>
                  <a:srgbClr val="0070C0"/>
                </a:solidFill>
              </a:rPr>
              <a:t>celwydd</a:t>
            </a:r>
            <a:r>
              <a:rPr lang="en-GB" sz="3200" i="1" dirty="0" smtClean="0">
                <a:solidFill>
                  <a:srgbClr val="0070C0"/>
                </a:solidFill>
              </a:rPr>
              <a:t> &amp; </a:t>
            </a:r>
            <a:r>
              <a:rPr lang="en-GB" sz="3200" i="1" dirty="0" err="1" smtClean="0">
                <a:solidFill>
                  <a:srgbClr val="0070C0"/>
                </a:solidFill>
              </a:rPr>
              <a:t>cyfryngau</a:t>
            </a:r>
            <a:r>
              <a:rPr lang="en-GB" sz="3200" i="1" dirty="0" smtClean="0">
                <a:solidFill>
                  <a:srgbClr val="0070C0"/>
                </a:solidFill>
              </a:rPr>
              <a:t/>
            </a:r>
            <a:br>
              <a:rPr lang="en-GB" sz="3200" i="1" dirty="0" smtClean="0">
                <a:solidFill>
                  <a:srgbClr val="0070C0"/>
                </a:solidFill>
              </a:rPr>
            </a:br>
            <a:r>
              <a:rPr lang="en-GB" sz="3200" i="1" dirty="0" smtClean="0">
                <a:solidFill>
                  <a:srgbClr val="0070C0"/>
                </a:solidFill>
              </a:rPr>
              <a:t>Myths, lies &amp; media </a:t>
            </a:r>
            <a:endParaRPr lang="en-GB" sz="3200" i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700808"/>
            <a:ext cx="4191000" cy="3989040"/>
          </a:xfrm>
        </p:spPr>
        <p:txBody>
          <a:bodyPr>
            <a:normAutofit/>
          </a:bodyPr>
          <a:lstStyle/>
          <a:p>
            <a:r>
              <a:rPr lang="en-GB" dirty="0" err="1" smtClean="0"/>
              <a:t>Negatifrwydd</a:t>
            </a:r>
            <a:r>
              <a:rPr lang="en-GB" dirty="0" smtClean="0"/>
              <a:t> </a:t>
            </a:r>
            <a:r>
              <a:rPr lang="en-GB" dirty="0" err="1" smtClean="0"/>
              <a:t>sydd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dominyddu</a:t>
            </a:r>
            <a:r>
              <a:rPr lang="en-GB" dirty="0" smtClean="0"/>
              <a:t> </a:t>
            </a:r>
            <a:r>
              <a:rPr lang="en-GB" dirty="0" err="1" smtClean="0"/>
              <a:t>fel</a:t>
            </a:r>
            <a:r>
              <a:rPr lang="en-GB" dirty="0" smtClean="0"/>
              <a:t> </a:t>
            </a:r>
            <a:r>
              <a:rPr lang="en-GB" dirty="0" err="1" smtClean="0"/>
              <a:t>mae</a:t>
            </a:r>
            <a:r>
              <a:rPr lang="en-GB" dirty="0" smtClean="0"/>
              <a:t> </a:t>
            </a:r>
            <a:r>
              <a:rPr lang="en-GB" sz="2600" dirty="0" err="1" smtClean="0"/>
              <a:t>anghysondebau</a:t>
            </a:r>
            <a:r>
              <a:rPr lang="en-GB" sz="2600" dirty="0" smtClean="0"/>
              <a:t> </a:t>
            </a:r>
          </a:p>
          <a:p>
            <a:r>
              <a:rPr lang="en-GB" dirty="0" err="1" smtClean="0"/>
              <a:t>Ond</a:t>
            </a:r>
            <a:r>
              <a:rPr lang="en-GB" dirty="0" smtClean="0"/>
              <a:t> </a:t>
            </a:r>
            <a:r>
              <a:rPr lang="en-GB" dirty="0" err="1"/>
              <a:t>nid</a:t>
            </a:r>
            <a:r>
              <a:rPr lang="en-GB" dirty="0"/>
              <a:t> </a:t>
            </a:r>
            <a:r>
              <a:rPr lang="en-GB" dirty="0" err="1" smtClean="0"/>
              <a:t>wastad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wir</a:t>
            </a:r>
            <a:r>
              <a:rPr lang="en-GB" dirty="0" smtClean="0"/>
              <a:t>  </a:t>
            </a:r>
            <a:endParaRPr lang="en-GB" dirty="0"/>
          </a:p>
          <a:p>
            <a:r>
              <a:rPr lang="en-GB" dirty="0" err="1"/>
              <a:t>G</a:t>
            </a:r>
            <a:r>
              <a:rPr lang="en-GB" dirty="0" err="1" smtClean="0"/>
              <a:t>wir</a:t>
            </a:r>
            <a:r>
              <a:rPr lang="en-GB" dirty="0"/>
              <a:t>, </a:t>
            </a:r>
            <a:r>
              <a:rPr lang="en-GB" dirty="0" err="1"/>
              <a:t>canfyddiad</a:t>
            </a:r>
            <a:r>
              <a:rPr lang="en-GB" dirty="0"/>
              <a:t> a </a:t>
            </a:r>
            <a:r>
              <a:rPr lang="en-GB" dirty="0" err="1"/>
              <a:t>pharhad</a:t>
            </a:r>
            <a:endParaRPr lang="en-GB" dirty="0"/>
          </a:p>
          <a:p>
            <a:r>
              <a:rPr lang="en-GB" dirty="0" smtClean="0"/>
              <a:t>Data</a:t>
            </a:r>
          </a:p>
          <a:p>
            <a:r>
              <a:rPr lang="en-GB" dirty="0" err="1" smtClean="0">
                <a:hlinkClick r:id="rId2"/>
              </a:rPr>
              <a:t>Chwistrellwr</a:t>
            </a:r>
            <a:r>
              <a:rPr lang="en-GB" dirty="0" smtClean="0">
                <a:hlinkClick r:id="rId2"/>
              </a:rPr>
              <a:t> myth</a:t>
            </a:r>
            <a:endParaRPr lang="en-GB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Negativity dominates as do anomalies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But not always true </a:t>
            </a:r>
          </a:p>
          <a:p>
            <a:r>
              <a:rPr lang="en-GB" dirty="0"/>
              <a:t>T</a:t>
            </a:r>
            <a:r>
              <a:rPr lang="en-GB" dirty="0" smtClean="0"/>
              <a:t>ruth, perception &amp; perpetuation </a:t>
            </a:r>
          </a:p>
          <a:p>
            <a:r>
              <a:rPr lang="en-GB" dirty="0" smtClean="0"/>
              <a:t>Data </a:t>
            </a:r>
          </a:p>
          <a:p>
            <a:r>
              <a:rPr lang="en-GB" dirty="0" smtClean="0">
                <a:hlinkClick r:id="rId3"/>
              </a:rPr>
              <a:t>Myth busters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9934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i="1" dirty="0" err="1" smtClean="0">
                <a:solidFill>
                  <a:srgbClr val="0070C0"/>
                </a:solidFill>
              </a:rPr>
              <a:t>Osgowch</a:t>
            </a:r>
            <a:r>
              <a:rPr lang="en-GB" sz="4000" i="1" dirty="0" smtClean="0">
                <a:solidFill>
                  <a:srgbClr val="0070C0"/>
                </a:solidFill>
              </a:rPr>
              <a:t>               Do avoid</a:t>
            </a:r>
            <a:endParaRPr lang="en-GB" sz="4000" i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i="1" dirty="0" smtClean="0"/>
              <a:t>'</a:t>
            </a:r>
            <a:r>
              <a:rPr lang="en-GB" b="1" i="1" dirty="0" smtClean="0"/>
              <a:t>Y</a:t>
            </a:r>
            <a:r>
              <a:rPr lang="en-GB" i="1" dirty="0" smtClean="0"/>
              <a:t> </a:t>
            </a:r>
            <a:r>
              <a:rPr lang="en-GB" i="1" dirty="0" err="1"/>
              <a:t>cwestiwn</a:t>
            </a:r>
            <a:r>
              <a:rPr lang="en-GB" i="1" dirty="0"/>
              <a:t>'</a:t>
            </a:r>
          </a:p>
          <a:p>
            <a:r>
              <a:rPr lang="en-GB" i="1" dirty="0" smtClean="0"/>
              <a:t>‘</a:t>
            </a:r>
            <a:r>
              <a:rPr lang="en-GB" i="1" dirty="0" err="1" smtClean="0"/>
              <a:t>Egni</a:t>
            </a:r>
            <a:r>
              <a:rPr lang="en-GB" i="1" dirty="0" smtClean="0"/>
              <a:t> </a:t>
            </a:r>
            <a:r>
              <a:rPr lang="en-GB" i="1" dirty="0" err="1" smtClean="0"/>
              <a:t>negyddol</a:t>
            </a:r>
            <a:r>
              <a:rPr lang="en-GB" i="1" dirty="0" smtClean="0"/>
              <a:t>'</a:t>
            </a:r>
            <a:endParaRPr lang="en-GB" i="1" dirty="0"/>
          </a:p>
          <a:p>
            <a:r>
              <a:rPr lang="en-GB" i="1" dirty="0" smtClean="0"/>
              <a:t>‘</a:t>
            </a:r>
            <a:r>
              <a:rPr lang="en-GB" i="1" dirty="0" err="1" smtClean="0"/>
              <a:t>Cadw</a:t>
            </a:r>
            <a:r>
              <a:rPr lang="en-GB" i="1" dirty="0" smtClean="0"/>
              <a:t> </a:t>
            </a:r>
            <a:r>
              <a:rPr lang="en-GB" i="1" dirty="0" err="1" smtClean="0"/>
              <a:t>lan</a:t>
            </a:r>
            <a:r>
              <a:rPr lang="en-GB" i="1" dirty="0" smtClean="0"/>
              <a:t> </a:t>
            </a:r>
            <a:r>
              <a:rPr lang="en-GB" i="1" dirty="0" err="1" smtClean="0"/>
              <a:t>a’r</a:t>
            </a:r>
            <a:r>
              <a:rPr lang="en-GB" i="1" dirty="0" smtClean="0"/>
              <a:t> Joneses‘</a:t>
            </a:r>
          </a:p>
          <a:p>
            <a:pPr marL="0" indent="0">
              <a:buNone/>
            </a:pPr>
            <a:endParaRPr lang="en-GB" i="1" dirty="0"/>
          </a:p>
          <a:p>
            <a:r>
              <a:rPr lang="en-GB" dirty="0" err="1"/>
              <a:t>Tybiaethau</a:t>
            </a:r>
            <a:r>
              <a:rPr lang="en-GB" dirty="0"/>
              <a:t> a </a:t>
            </a:r>
            <a:r>
              <a:rPr lang="en-GB" dirty="0" err="1"/>
              <a:t>chanfyddiadau</a:t>
            </a:r>
            <a:r>
              <a:rPr lang="en-GB" dirty="0"/>
              <a:t> </a:t>
            </a:r>
            <a:r>
              <a:rPr lang="en-GB" dirty="0" err="1"/>
              <a:t>anghywir</a:t>
            </a:r>
            <a:endParaRPr lang="en-GB" dirty="0"/>
          </a:p>
          <a:p>
            <a:r>
              <a:rPr lang="en-GB" dirty="0" err="1" smtClean="0"/>
              <a:t>Poeni</a:t>
            </a:r>
            <a:r>
              <a:rPr lang="en-GB" dirty="0" smtClean="0"/>
              <a:t> </a:t>
            </a:r>
            <a:r>
              <a:rPr lang="en-GB" dirty="0" err="1" smtClean="0"/>
              <a:t>ychwanegol</a:t>
            </a:r>
            <a:endParaRPr lang="en-GB" dirty="0"/>
          </a:p>
          <a:p>
            <a:r>
              <a:rPr lang="en-GB" b="1" dirty="0" err="1"/>
              <a:t>Teimlo</a:t>
            </a:r>
            <a:r>
              <a:rPr lang="en-GB" b="1" dirty="0"/>
              <a:t> </a:t>
            </a:r>
            <a:r>
              <a:rPr lang="en-GB" b="1" dirty="0" smtClean="0"/>
              <a:t>‘dim </a:t>
            </a:r>
            <a:r>
              <a:rPr lang="en-GB" b="1" dirty="0" err="1" smtClean="0"/>
              <a:t>ond</a:t>
            </a:r>
            <a:r>
              <a:rPr lang="en-GB" b="1" dirty="0" smtClean="0"/>
              <a:t> fi’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i="1" dirty="0" smtClean="0"/>
              <a:t>‘</a:t>
            </a:r>
            <a:r>
              <a:rPr lang="en-GB" b="1" i="1" dirty="0" smtClean="0"/>
              <a:t>The</a:t>
            </a:r>
            <a:r>
              <a:rPr lang="en-GB" i="1" dirty="0" smtClean="0"/>
              <a:t> question’</a:t>
            </a:r>
          </a:p>
          <a:p>
            <a:r>
              <a:rPr lang="en-GB" i="1" dirty="0" smtClean="0"/>
              <a:t>‘Negative energy’</a:t>
            </a:r>
          </a:p>
          <a:p>
            <a:r>
              <a:rPr lang="en-GB" i="1" dirty="0" smtClean="0"/>
              <a:t>‘Keeping up with the Joneses’ </a:t>
            </a:r>
          </a:p>
          <a:p>
            <a:r>
              <a:rPr lang="en-GB" dirty="0" smtClean="0"/>
              <a:t>Incorrect assumptions and perceptions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r>
              <a:rPr lang="en-GB" dirty="0" smtClean="0"/>
              <a:t>Over worrying</a:t>
            </a:r>
          </a:p>
          <a:p>
            <a:r>
              <a:rPr lang="en-GB" b="1" dirty="0" smtClean="0"/>
              <a:t>Feeling it’s just you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51329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62158"/>
            <a:ext cx="3606870" cy="5112014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62158"/>
            <a:ext cx="3554272" cy="5053646"/>
          </a:xfrm>
        </p:spPr>
      </p:pic>
    </p:spTree>
    <p:extLst>
      <p:ext uri="{BB962C8B-B14F-4D97-AF65-F5344CB8AC3E}">
        <p14:creationId xmlns:p14="http://schemas.microsoft.com/office/powerpoint/2010/main" val="101079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i="1" dirty="0" smtClean="0">
                <a:solidFill>
                  <a:srgbClr val="0070C0"/>
                </a:solidFill>
              </a:rPr>
              <a:t>‘</a:t>
            </a:r>
            <a:r>
              <a:rPr lang="en-GB" sz="3600" i="1" dirty="0" err="1" smtClean="0">
                <a:solidFill>
                  <a:srgbClr val="0070C0"/>
                </a:solidFill>
              </a:rPr>
              <a:t>Wneudabledd</a:t>
            </a:r>
            <a:r>
              <a:rPr lang="en-GB" sz="3600" i="1" dirty="0" smtClean="0">
                <a:solidFill>
                  <a:srgbClr val="0070C0"/>
                </a:solidFill>
              </a:rPr>
              <a:t>’        ‘</a:t>
            </a:r>
            <a:r>
              <a:rPr lang="en-GB" sz="3600" i="1" dirty="0" err="1" smtClean="0">
                <a:solidFill>
                  <a:srgbClr val="0070C0"/>
                </a:solidFill>
              </a:rPr>
              <a:t>Doability</a:t>
            </a:r>
            <a:r>
              <a:rPr lang="en-GB" sz="3600" i="1" dirty="0" smtClean="0">
                <a:solidFill>
                  <a:srgbClr val="0070C0"/>
                </a:solidFill>
              </a:rPr>
              <a:t>’</a:t>
            </a:r>
            <a:endParaRPr lang="en-GB" sz="3600" i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632" y="2420888"/>
            <a:ext cx="6480720" cy="1540767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7300" i="1" dirty="0" smtClean="0">
                <a:solidFill>
                  <a:srgbClr val="0070C0"/>
                </a:solidFill>
              </a:rPr>
              <a:t>“</a:t>
            </a:r>
            <a:r>
              <a:rPr lang="en-GB" sz="7300" i="1" dirty="0">
                <a:solidFill>
                  <a:srgbClr val="0070C0"/>
                </a:solidFill>
              </a:rPr>
              <a:t>Well, the harder I practice, </a:t>
            </a:r>
            <a:r>
              <a:rPr lang="en-GB" sz="7300" i="1" dirty="0" smtClean="0">
                <a:solidFill>
                  <a:srgbClr val="0070C0"/>
                </a:solidFill>
              </a:rPr>
              <a:t>the </a:t>
            </a:r>
            <a:r>
              <a:rPr lang="en-GB" sz="7300" i="1" dirty="0">
                <a:solidFill>
                  <a:srgbClr val="0070C0"/>
                </a:solidFill>
              </a:rPr>
              <a:t>luckier I </a:t>
            </a:r>
            <a:r>
              <a:rPr lang="en-GB" sz="7300" i="1" dirty="0" smtClean="0">
                <a:solidFill>
                  <a:srgbClr val="0070C0"/>
                </a:solidFill>
              </a:rPr>
              <a:t>seem to get”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 algn="r">
              <a:buNone/>
            </a:pPr>
            <a:r>
              <a:rPr lang="en-GB" sz="3400" dirty="0" smtClean="0">
                <a:solidFill>
                  <a:schemeClr val="bg1">
                    <a:lumMod val="65000"/>
                  </a:schemeClr>
                </a:solidFill>
              </a:rPr>
              <a:t>Gary Player, 2002</a:t>
            </a:r>
            <a:r>
              <a:rPr lang="en-GB" sz="1600" dirty="0" smtClean="0">
                <a:solidFill>
                  <a:schemeClr val="bg1">
                    <a:lumMod val="65000"/>
                  </a:schemeClr>
                </a:solidFill>
              </a:rPr>
              <a:t>.  </a:t>
            </a:r>
            <a:endParaRPr lang="en-GB" sz="16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39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563191" y="5236894"/>
            <a:ext cx="26649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solidFill>
                  <a:srgbClr val="BFBFB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CC2.0 general NNECAPA Photo Library </a:t>
            </a:r>
            <a:endParaRPr lang="en-GB" sz="1100" dirty="0"/>
          </a:p>
        </p:txBody>
      </p:sp>
      <p:sp>
        <p:nvSpPr>
          <p:cNvPr id="2" name="TextBox 1"/>
          <p:cNvSpPr txBox="1"/>
          <p:nvPr/>
        </p:nvSpPr>
        <p:spPr>
          <a:xfrm>
            <a:off x="323528" y="1484784"/>
            <a:ext cx="84969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4400" b="1" dirty="0" smtClean="0">
                <a:solidFill>
                  <a:schemeClr val="bg2">
                    <a:lumMod val="25000"/>
                  </a:schemeClr>
                </a:solidFill>
              </a:rPr>
              <a:t>YOUR Careers Service exists to help you make sense of      </a:t>
            </a:r>
            <a:r>
              <a:rPr lang="en-GB" sz="4400" b="1" dirty="0" smtClean="0">
                <a:solidFill>
                  <a:srgbClr val="FF0000"/>
                </a:solidFill>
              </a:rPr>
              <a:t>all these things … </a:t>
            </a:r>
          </a:p>
          <a:p>
            <a:pPr algn="just"/>
            <a:r>
              <a:rPr lang="en-GB" sz="4400" b="1" dirty="0" smtClean="0">
                <a:solidFill>
                  <a:schemeClr val="bg2">
                    <a:lumMod val="25000"/>
                  </a:schemeClr>
                </a:solidFill>
              </a:rPr>
              <a:t>the </a:t>
            </a:r>
            <a:r>
              <a:rPr lang="en-GB" sz="4400" b="1" i="1" u="sng" dirty="0" smtClean="0">
                <a:solidFill>
                  <a:schemeClr val="bg2">
                    <a:lumMod val="25000"/>
                  </a:schemeClr>
                </a:solidFill>
              </a:rPr>
              <a:t>big picture</a:t>
            </a:r>
            <a:r>
              <a:rPr lang="en-GB" sz="4400" b="1" dirty="0" smtClean="0">
                <a:solidFill>
                  <a:schemeClr val="bg2">
                    <a:lumMod val="25000"/>
                  </a:schemeClr>
                </a:solidFill>
              </a:rPr>
              <a:t>, the </a:t>
            </a:r>
            <a:r>
              <a:rPr lang="en-GB" sz="4400" b="1" i="1" u="sng" dirty="0" smtClean="0">
                <a:solidFill>
                  <a:schemeClr val="bg2">
                    <a:lumMod val="25000"/>
                  </a:schemeClr>
                </a:solidFill>
              </a:rPr>
              <a:t>decision making</a:t>
            </a:r>
            <a:r>
              <a:rPr lang="en-GB" sz="4400" b="1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400" b="1" dirty="0" smtClean="0">
                <a:solidFill>
                  <a:schemeClr val="bg2">
                    <a:lumMod val="25000"/>
                  </a:schemeClr>
                </a:solidFill>
              </a:rPr>
              <a:t>and </a:t>
            </a:r>
            <a:r>
              <a:rPr lang="en-GB" sz="4400" b="1" i="1" dirty="0" smtClean="0">
                <a:solidFill>
                  <a:schemeClr val="bg2">
                    <a:lumMod val="25000"/>
                  </a:schemeClr>
                </a:solidFill>
              </a:rPr>
              <a:t>the </a:t>
            </a:r>
            <a:r>
              <a:rPr lang="en-GB" sz="4400" b="1" i="1" u="sng" dirty="0" smtClean="0">
                <a:solidFill>
                  <a:schemeClr val="bg2">
                    <a:lumMod val="25000"/>
                  </a:schemeClr>
                </a:solidFill>
              </a:rPr>
              <a:t>detail</a:t>
            </a:r>
            <a:r>
              <a:rPr lang="en-GB" sz="4400" b="1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400" b="1" dirty="0" smtClean="0">
                <a:solidFill>
                  <a:schemeClr val="bg2">
                    <a:lumMod val="25000"/>
                  </a:schemeClr>
                </a:solidFill>
              </a:rPr>
              <a:t>of how to get there via application. </a:t>
            </a:r>
            <a:endParaRPr lang="en-GB" sz="4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57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563191" y="5236894"/>
            <a:ext cx="266499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solidFill>
                  <a:srgbClr val="BFBFB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CC2.0 general NNECAPA Photo Library </a:t>
            </a:r>
            <a:endParaRPr lang="en-GB" sz="1100" dirty="0"/>
          </a:p>
        </p:txBody>
      </p:sp>
      <p:sp>
        <p:nvSpPr>
          <p:cNvPr id="2" name="TextBox 1"/>
          <p:cNvSpPr txBox="1"/>
          <p:nvPr/>
        </p:nvSpPr>
        <p:spPr>
          <a:xfrm>
            <a:off x="251520" y="1556792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Mae EICH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Gwasanaeth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Gyrfaoedd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yn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bodoli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i'ch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helpu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i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wneud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synnwyr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>
                <a:solidFill>
                  <a:srgbClr val="FF0000"/>
                </a:solidFill>
              </a:rPr>
              <a:t>o </a:t>
            </a:r>
            <a:r>
              <a:rPr lang="en-GB" sz="4000" b="1" dirty="0" err="1">
                <a:solidFill>
                  <a:srgbClr val="FF0000"/>
                </a:solidFill>
              </a:rPr>
              <a:t>hyn</a:t>
            </a:r>
            <a:r>
              <a:rPr lang="en-GB" sz="4000" b="1" dirty="0">
                <a:solidFill>
                  <a:srgbClr val="FF0000"/>
                </a:solidFill>
              </a:rPr>
              <a:t> </a:t>
            </a:r>
            <a:r>
              <a:rPr lang="en-GB" sz="4000" b="1" dirty="0" err="1" smtClean="0">
                <a:solidFill>
                  <a:srgbClr val="FF0000"/>
                </a:solidFill>
              </a:rPr>
              <a:t>oll</a:t>
            </a:r>
            <a:r>
              <a:rPr lang="en-GB" sz="4000" b="1" dirty="0" smtClean="0">
                <a:solidFill>
                  <a:srgbClr val="FF0000"/>
                </a:solidFill>
              </a:rPr>
              <a:t> …</a:t>
            </a:r>
            <a:r>
              <a:rPr lang="en-GB" sz="40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</a:p>
          <a:p>
            <a:r>
              <a:rPr lang="en-GB" sz="4000" b="1" dirty="0" smtClean="0">
                <a:solidFill>
                  <a:schemeClr val="bg2">
                    <a:lumMod val="25000"/>
                  </a:schemeClr>
                </a:solidFill>
              </a:rPr>
              <a:t>y </a:t>
            </a:r>
            <a:r>
              <a:rPr lang="en-GB" sz="4000" b="1" i="1" u="sng" dirty="0" err="1">
                <a:solidFill>
                  <a:schemeClr val="bg2">
                    <a:lumMod val="25000"/>
                  </a:schemeClr>
                </a:solidFill>
              </a:rPr>
              <a:t>darlun</a:t>
            </a:r>
            <a:r>
              <a:rPr lang="en-GB" sz="4000" b="1" i="1" u="sng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i="1" u="sng" dirty="0" err="1">
                <a:solidFill>
                  <a:schemeClr val="bg2">
                    <a:lumMod val="25000"/>
                  </a:schemeClr>
                </a:solidFill>
              </a:rPr>
              <a:t>mawr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, </a:t>
            </a:r>
            <a:endParaRPr lang="en-GB" sz="40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en-GB" sz="4000" b="1" i="1" u="sng" dirty="0" smtClean="0">
                <a:solidFill>
                  <a:schemeClr val="bg2">
                    <a:lumMod val="25000"/>
                  </a:schemeClr>
                </a:solidFill>
              </a:rPr>
              <a:t>y </a:t>
            </a:r>
            <a:r>
              <a:rPr lang="en-GB" sz="4000" b="1" i="1" u="sng" dirty="0">
                <a:solidFill>
                  <a:schemeClr val="bg2">
                    <a:lumMod val="25000"/>
                  </a:schemeClr>
                </a:solidFill>
              </a:rPr>
              <a:t>broses </a:t>
            </a:r>
            <a:r>
              <a:rPr lang="en-GB" sz="4000" b="1" i="1" u="sng" dirty="0" err="1">
                <a:solidFill>
                  <a:schemeClr val="bg2">
                    <a:lumMod val="25000"/>
                  </a:schemeClr>
                </a:solidFill>
              </a:rPr>
              <a:t>benderfynu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a </a:t>
            </a:r>
            <a:r>
              <a:rPr lang="en-GB" sz="4000" b="1" i="1" u="sng" dirty="0" err="1">
                <a:solidFill>
                  <a:schemeClr val="bg2">
                    <a:lumMod val="25000"/>
                  </a:schemeClr>
                </a:solidFill>
              </a:rPr>
              <a:t>manylion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sut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i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>
                <a:solidFill>
                  <a:schemeClr val="bg2">
                    <a:lumMod val="25000"/>
                  </a:schemeClr>
                </a:solidFill>
              </a:rPr>
              <a:t>gyrraedd</a:t>
            </a:r>
            <a:r>
              <a:rPr lang="en-GB" sz="40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 smtClean="0">
                <a:solidFill>
                  <a:schemeClr val="bg2">
                    <a:lumMod val="25000"/>
                  </a:schemeClr>
                </a:solidFill>
              </a:rPr>
              <a:t>yno</a:t>
            </a:r>
            <a:r>
              <a:rPr lang="en-GB" sz="40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 smtClean="0">
                <a:solidFill>
                  <a:schemeClr val="bg2">
                    <a:lumMod val="25000"/>
                  </a:schemeClr>
                </a:solidFill>
              </a:rPr>
              <a:t>trwy</a:t>
            </a:r>
            <a:r>
              <a:rPr lang="en-GB" sz="40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GB" sz="4000" b="1" dirty="0" err="1" smtClean="0">
                <a:solidFill>
                  <a:schemeClr val="bg2">
                    <a:lumMod val="25000"/>
                  </a:schemeClr>
                </a:solidFill>
              </a:rPr>
              <a:t>ymgeisio</a:t>
            </a:r>
            <a:r>
              <a:rPr lang="en-GB" sz="4000" b="1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en-GB" sz="40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54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95536" y="5805264"/>
            <a:ext cx="197154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BFBFB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CC0 No attribution required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03628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020272" y="6165304"/>
            <a:ext cx="197154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BFBFB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CC0 No attribution required</a:t>
            </a:r>
            <a:endParaRPr lang="en-GB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2132856"/>
            <a:ext cx="82089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If you </a:t>
            </a: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struggle with </a:t>
            </a:r>
            <a:r>
              <a:rPr lang="en-GB" sz="24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where</a:t>
            </a:r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to </a:t>
            </a:r>
            <a:r>
              <a:rPr lang="en-GB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start …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GB" dirty="0">
                <a:solidFill>
                  <a:srgbClr val="002060"/>
                </a:solidFill>
              </a:rPr>
              <a:t> </a:t>
            </a:r>
          </a:p>
          <a:p>
            <a:r>
              <a:rPr lang="en-GB" sz="2400" i="1" dirty="0">
                <a:solidFill>
                  <a:schemeClr val="accent5">
                    <a:lumMod val="50000"/>
                  </a:schemeClr>
                </a:solidFill>
              </a:rPr>
              <a:t>'It doesn’t matter where you start. </a:t>
            </a:r>
            <a:endParaRPr lang="en-GB" sz="2400" i="1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sz="2400" i="1" dirty="0" smtClean="0">
                <a:solidFill>
                  <a:schemeClr val="accent5">
                    <a:lumMod val="50000"/>
                  </a:schemeClr>
                </a:solidFill>
              </a:rPr>
              <a:t>Only </a:t>
            </a:r>
            <a:r>
              <a:rPr lang="en-GB" sz="2400" i="1" dirty="0">
                <a:solidFill>
                  <a:schemeClr val="accent5">
                    <a:lumMod val="50000"/>
                  </a:schemeClr>
                </a:solidFill>
              </a:rPr>
              <a:t>that you begin’  </a:t>
            </a:r>
            <a:r>
              <a:rPr lang="en-GB" sz="2400" dirty="0">
                <a:solidFill>
                  <a:schemeClr val="accent5">
                    <a:lumMod val="50000"/>
                  </a:schemeClr>
                </a:solidFill>
              </a:rPr>
              <a:t> </a:t>
            </a:r>
            <a:endParaRPr lang="en-GB" sz="24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r"/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Robert Sharma, Leadership expert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</a:rPr>
              <a:t>)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46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979712" y="5229200"/>
            <a:ext cx="197154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BFBFB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CC2.0 general </a:t>
            </a:r>
            <a:r>
              <a:rPr lang="en-GB" sz="1200" dirty="0" err="1">
                <a:solidFill>
                  <a:srgbClr val="BFBFB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Annaheathen</a:t>
            </a:r>
            <a:endParaRPr lang="en-GB" sz="1200" dirty="0">
              <a:solidFill>
                <a:srgbClr val="BFBFBF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C:\Users\per-mt\OneDrive for Business\400     STUDENT FACING\401    GROUPS &amp; FACs\17 LEGIT IMAGES &amp; QUOTES RawMat\curiou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4755224" cy="42755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ounded Rectangular Callout 2"/>
          <p:cNvSpPr/>
          <p:nvPr/>
        </p:nvSpPr>
        <p:spPr>
          <a:xfrm>
            <a:off x="5796136" y="2708920"/>
            <a:ext cx="2880320" cy="1008112"/>
          </a:xfrm>
          <a:prstGeom prst="wedgeRoundRectCallout">
            <a:avLst>
              <a:gd name="adj1" fmla="val -142369"/>
              <a:gd name="adj2" fmla="val 6636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800" i="1" dirty="0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Hmmm </a:t>
            </a:r>
            <a:r>
              <a:rPr lang="en-GB" sz="2800" i="1" dirty="0" err="1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wozzis</a:t>
            </a:r>
            <a:r>
              <a:rPr lang="en-GB" sz="2800" i="1" dirty="0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? </a:t>
            </a:r>
          </a:p>
          <a:p>
            <a:r>
              <a:rPr lang="en-GB" sz="2800" i="1" dirty="0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sniff </a:t>
            </a:r>
            <a:r>
              <a:rPr lang="en-GB" sz="2800" i="1" dirty="0" err="1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sniff</a:t>
            </a:r>
            <a:r>
              <a:rPr lang="en-GB" sz="2800" i="1" dirty="0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 … hmm</a:t>
            </a:r>
            <a:endParaRPr lang="en-GB" sz="2800" i="1" dirty="0">
              <a:solidFill>
                <a:schemeClr val="accent5">
                  <a:lumMod val="50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19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979712" y="5229200"/>
            <a:ext cx="197154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BFBFB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CC2.0 general </a:t>
            </a:r>
            <a:r>
              <a:rPr lang="en-GB" sz="1200" dirty="0" err="1">
                <a:solidFill>
                  <a:srgbClr val="BFBFB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Annaheathen</a:t>
            </a:r>
            <a:endParaRPr lang="en-GB" sz="1200" dirty="0">
              <a:solidFill>
                <a:srgbClr val="BFBFBF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C:\Users\per-mt\OneDrive for Business\400     STUDENT FACING\401    GROUPS &amp; FACs\17 LEGIT IMAGES &amp; QUOTES RawMat\curious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4755224" cy="42755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ounded Rectangular Callout 2"/>
          <p:cNvSpPr/>
          <p:nvPr/>
        </p:nvSpPr>
        <p:spPr>
          <a:xfrm>
            <a:off x="5796136" y="2708920"/>
            <a:ext cx="3168352" cy="1008112"/>
          </a:xfrm>
          <a:prstGeom prst="wedgeRoundRectCallout">
            <a:avLst>
              <a:gd name="adj1" fmla="val -142369"/>
              <a:gd name="adj2" fmla="val 6636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800" i="1" dirty="0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Hmmm </a:t>
            </a:r>
            <a:r>
              <a:rPr lang="en-GB" sz="2800" i="1" dirty="0" err="1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bethyw-wn</a:t>
            </a:r>
            <a:r>
              <a:rPr lang="en-GB" sz="2800" i="1" dirty="0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? </a:t>
            </a:r>
          </a:p>
          <a:p>
            <a:r>
              <a:rPr lang="en-GB" sz="2800" i="1" dirty="0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sniff </a:t>
            </a:r>
            <a:r>
              <a:rPr lang="en-GB" sz="2800" i="1" dirty="0" err="1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sniff</a:t>
            </a:r>
            <a:r>
              <a:rPr lang="en-GB" sz="2800" i="1" dirty="0" smtClean="0">
                <a:solidFill>
                  <a:schemeClr val="accent5">
                    <a:lumMod val="50000"/>
                  </a:schemeClr>
                </a:solidFill>
                <a:latin typeface="Impact" panose="020B0806030902050204" pitchFamily="34" charset="0"/>
              </a:rPr>
              <a:t> … hmm</a:t>
            </a:r>
            <a:endParaRPr lang="en-GB" sz="2800" i="1" dirty="0">
              <a:solidFill>
                <a:schemeClr val="accent5">
                  <a:lumMod val="50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38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187624" y="908720"/>
            <a:ext cx="3672408" cy="3816424"/>
          </a:xfrm>
        </p:spPr>
        <p:txBody>
          <a:bodyPr/>
          <a:lstStyle/>
          <a:p>
            <a:r>
              <a:rPr lang="en-GB" b="1" dirty="0" err="1" smtClean="0">
                <a:solidFill>
                  <a:schemeClr val="bg1"/>
                </a:solidFill>
              </a:rPr>
              <a:t>Cwis</a:t>
            </a:r>
            <a:r>
              <a:rPr lang="en-GB" dirty="0" smtClean="0">
                <a:solidFill>
                  <a:schemeClr val="bg1"/>
                </a:solidFill>
              </a:rPr>
              <a:t/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smtClean="0">
                <a:solidFill>
                  <a:schemeClr val="bg1"/>
                </a:solidFill>
              </a:rPr>
              <a:t>Data</a:t>
            </a:r>
            <a:br>
              <a:rPr lang="en-GB" dirty="0" smtClean="0">
                <a:solidFill>
                  <a:schemeClr val="bg1"/>
                </a:solidFill>
              </a:rPr>
            </a:br>
            <a:r>
              <a:rPr lang="en-GB" dirty="0" err="1" smtClean="0">
                <a:solidFill>
                  <a:schemeClr val="bg1"/>
                </a:solidFill>
              </a:rPr>
              <a:t>Cyrchfanau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4788024" y="908720"/>
            <a:ext cx="3672408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chemeClr val="bg1"/>
                </a:solidFill>
              </a:rPr>
              <a:t>Data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Destination</a:t>
            </a:r>
          </a:p>
          <a:p>
            <a:r>
              <a:rPr lang="en-GB" b="1" dirty="0" smtClean="0">
                <a:solidFill>
                  <a:schemeClr val="bg1"/>
                </a:solidFill>
              </a:rPr>
              <a:t>Quiz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6340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solidFill>
                  <a:srgbClr val="FFFFFF"/>
                </a:solidFill>
                <a:latin typeface="ne10-simplified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ne10-simplified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Source Sans Pro"/>
              </a:rPr>
            </a:br>
            <a:r>
              <a:rPr lang="en-GB" sz="4000" dirty="0" smtClean="0">
                <a:solidFill>
                  <a:schemeClr val="bg2">
                    <a:lumMod val="50000"/>
                  </a:schemeClr>
                </a:solidFill>
              </a:rPr>
              <a:t>What </a:t>
            </a:r>
            <a:r>
              <a:rPr lang="en-GB" sz="4000" dirty="0">
                <a:solidFill>
                  <a:schemeClr val="bg2">
                    <a:lumMod val="50000"/>
                  </a:schemeClr>
                </a:solidFill>
              </a:rPr>
              <a:t>do graduates do?</a:t>
            </a:r>
            <a:r>
              <a:rPr lang="en-GB" sz="36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en-GB" sz="36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bg2">
                    <a:lumMod val="75000"/>
                  </a:schemeClr>
                </a:solidFill>
              </a:rPr>
              <a:t>Author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Laura </a:t>
            </a:r>
            <a:r>
              <a:rPr lang="en-GB" sz="2000" dirty="0" smtClean="0">
                <a:solidFill>
                  <a:schemeClr val="bg2">
                    <a:lumMod val="75000"/>
                  </a:schemeClr>
                </a:solidFill>
              </a:rPr>
              <a:t>Greaves   </a:t>
            </a:r>
            <a:r>
              <a:rPr lang="en-GB" sz="2000" b="1" dirty="0" smtClean="0">
                <a:solidFill>
                  <a:schemeClr val="bg2">
                    <a:lumMod val="75000"/>
                  </a:schemeClr>
                </a:solidFill>
              </a:rPr>
              <a:t>Published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October 2018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>
                <a:solidFill>
                  <a:srgbClr val="FFFFFF"/>
                </a:solidFill>
                <a:latin typeface="Source Sans Pro"/>
              </a:rPr>
              <a:t>ura</a:t>
            </a:r>
            <a:r>
              <a:rPr lang="en-GB" dirty="0" smtClean="0">
                <a:solidFill>
                  <a:srgbClr val="FFFFFF"/>
                </a:solidFill>
                <a:latin typeface="Source Sans Pro"/>
              </a:rPr>
              <a:t> 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Greaves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r>
              <a:rPr lang="en-GB" b="1" dirty="0">
                <a:solidFill>
                  <a:srgbClr val="FFFFFF"/>
                </a:solidFill>
                <a:latin typeface="Source Sans Pro"/>
              </a:rPr>
              <a:t>Published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 October 2018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Key </a:t>
            </a:r>
            <a:r>
              <a:rPr lang="en-GB" sz="3800" b="1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findings</a:t>
            </a:r>
          </a:p>
          <a:p>
            <a:pPr marL="0" indent="0">
              <a:buNone/>
            </a:pPr>
            <a:endParaRPr lang="en-GB" sz="3800" i="1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pPr marL="0" indent="0">
              <a:buNone/>
            </a:pP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The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latest edition of </a:t>
            </a:r>
            <a:r>
              <a:rPr lang="en-GB" sz="3800" b="1" i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What do graduates do?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 reveals a graduate labour market in relatively good health. Of the </a:t>
            </a: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254,495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UK-domiciled first-degree graduates who responded to the survey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: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AAA%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of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graduates were in employment six months after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graduating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 smtClean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</a:t>
            </a:r>
          </a:p>
          <a:p>
            <a:r>
              <a:rPr lang="en-GB" sz="3800" b="1" dirty="0" smtClean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</a:t>
            </a:r>
          </a:p>
          <a:p>
            <a:r>
              <a:rPr lang="en-GB" sz="3800" b="1" dirty="0" smtClean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</a:t>
            </a:r>
          </a:p>
          <a:p>
            <a:r>
              <a:rPr lang="en-GB" sz="3800" b="1" dirty="0" smtClean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</a:t>
            </a:r>
          </a:p>
          <a:p>
            <a:r>
              <a:rPr lang="en-GB" sz="3800" b="1" dirty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</a:t>
            </a:r>
            <a:endParaRPr lang="en-GB" sz="3800" b="1" dirty="0" smtClean="0">
              <a:solidFill>
                <a:schemeClr val="bg1"/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endParaRPr lang="en-GB" sz="3800" b="1" dirty="0" smtClean="0">
              <a:solidFill>
                <a:srgbClr val="FF0000"/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972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solidFill>
                  <a:srgbClr val="FFFFFF"/>
                </a:solidFill>
                <a:latin typeface="ne10-simplified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ne10-simplified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Source Sans Pro"/>
              </a:rPr>
            </a:br>
            <a:r>
              <a:rPr lang="en-GB" sz="4000" dirty="0" smtClean="0">
                <a:solidFill>
                  <a:schemeClr val="bg2">
                    <a:lumMod val="50000"/>
                  </a:schemeClr>
                </a:solidFill>
              </a:rPr>
              <a:t>What </a:t>
            </a:r>
            <a:r>
              <a:rPr lang="en-GB" sz="4000" dirty="0">
                <a:solidFill>
                  <a:schemeClr val="bg2">
                    <a:lumMod val="50000"/>
                  </a:schemeClr>
                </a:solidFill>
              </a:rPr>
              <a:t>do graduates do?</a:t>
            </a:r>
            <a:r>
              <a:rPr lang="en-GB" sz="36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en-GB" sz="36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bg2">
                    <a:lumMod val="75000"/>
                  </a:schemeClr>
                </a:solidFill>
              </a:rPr>
              <a:t>Author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Laura </a:t>
            </a:r>
            <a:r>
              <a:rPr lang="en-GB" sz="2000" dirty="0" smtClean="0">
                <a:solidFill>
                  <a:schemeClr val="bg2">
                    <a:lumMod val="75000"/>
                  </a:schemeClr>
                </a:solidFill>
              </a:rPr>
              <a:t>Greaves   </a:t>
            </a:r>
            <a:r>
              <a:rPr lang="en-GB" sz="2000" b="1" dirty="0" smtClean="0">
                <a:solidFill>
                  <a:schemeClr val="bg2">
                    <a:lumMod val="75000"/>
                  </a:schemeClr>
                </a:solidFill>
              </a:rPr>
              <a:t>Published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October 2018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>
                <a:solidFill>
                  <a:srgbClr val="FFFFFF"/>
                </a:solidFill>
                <a:latin typeface="Source Sans Pro"/>
              </a:rPr>
              <a:t>ura</a:t>
            </a:r>
            <a:r>
              <a:rPr lang="en-GB" dirty="0" smtClean="0">
                <a:solidFill>
                  <a:srgbClr val="FFFFFF"/>
                </a:solidFill>
                <a:latin typeface="Source Sans Pro"/>
              </a:rPr>
              <a:t> 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Greaves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r>
              <a:rPr lang="en-GB" b="1" dirty="0">
                <a:solidFill>
                  <a:srgbClr val="FFFFFF"/>
                </a:solidFill>
                <a:latin typeface="Source Sans Pro"/>
              </a:rPr>
              <a:t>Published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 October 2018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Key </a:t>
            </a:r>
            <a:r>
              <a:rPr lang="en-GB" sz="3800" b="1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findings</a:t>
            </a:r>
          </a:p>
          <a:p>
            <a:pPr marL="0" indent="0">
              <a:buNone/>
            </a:pPr>
            <a:endParaRPr lang="en-GB" sz="3800" i="1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pPr marL="0" indent="0">
              <a:buNone/>
            </a:pP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The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latest edition of </a:t>
            </a:r>
            <a:r>
              <a:rPr lang="en-GB" sz="3800" i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What do graduates do?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 reveals a graduate labour market in relatively good health. Of the </a:t>
            </a: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254,495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UK-domiciled first-degree graduates who responded to the survey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: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AAA%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of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graduates were in employment six months after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graduating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Only </a:t>
            </a:r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BBB%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were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unemployed - the lowest rate since the </a:t>
            </a:r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CCCC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survey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</a:t>
            </a:r>
          </a:p>
          <a:p>
            <a:r>
              <a:rPr lang="en-GB" sz="3800" b="1" dirty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</a:t>
            </a:r>
            <a:r>
              <a:rPr lang="en-GB" sz="3800" b="1" dirty="0" smtClean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</a:t>
            </a:r>
          </a:p>
          <a:p>
            <a:endParaRPr lang="en-GB" sz="3800" dirty="0">
              <a:solidFill>
                <a:schemeClr val="bg1"/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 smtClean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97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solidFill>
                  <a:srgbClr val="FFFFFF"/>
                </a:solidFill>
                <a:latin typeface="ne10-simplified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ne10-simplified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Source Sans Pro"/>
              </a:rPr>
            </a:br>
            <a:r>
              <a:rPr lang="en-GB" sz="4000" dirty="0" smtClean="0">
                <a:solidFill>
                  <a:schemeClr val="bg2">
                    <a:lumMod val="50000"/>
                  </a:schemeClr>
                </a:solidFill>
              </a:rPr>
              <a:t>What </a:t>
            </a:r>
            <a:r>
              <a:rPr lang="en-GB" sz="4000" dirty="0">
                <a:solidFill>
                  <a:schemeClr val="bg2">
                    <a:lumMod val="50000"/>
                  </a:schemeClr>
                </a:solidFill>
              </a:rPr>
              <a:t>do graduates do?</a:t>
            </a:r>
            <a:r>
              <a:rPr lang="en-GB" sz="36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en-GB" sz="36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bg2">
                    <a:lumMod val="75000"/>
                  </a:schemeClr>
                </a:solidFill>
              </a:rPr>
              <a:t>Author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Laura </a:t>
            </a:r>
            <a:r>
              <a:rPr lang="en-GB" sz="2000" dirty="0" smtClean="0">
                <a:solidFill>
                  <a:schemeClr val="bg2">
                    <a:lumMod val="75000"/>
                  </a:schemeClr>
                </a:solidFill>
              </a:rPr>
              <a:t>Greaves   </a:t>
            </a:r>
            <a:r>
              <a:rPr lang="en-GB" sz="2000" b="1" dirty="0" smtClean="0">
                <a:solidFill>
                  <a:schemeClr val="bg2">
                    <a:lumMod val="75000"/>
                  </a:schemeClr>
                </a:solidFill>
              </a:rPr>
              <a:t>Published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October 2018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>
                <a:solidFill>
                  <a:srgbClr val="FFFFFF"/>
                </a:solidFill>
                <a:latin typeface="Source Sans Pro"/>
              </a:rPr>
              <a:t>ura</a:t>
            </a:r>
            <a:r>
              <a:rPr lang="en-GB" dirty="0" smtClean="0">
                <a:solidFill>
                  <a:srgbClr val="FFFFFF"/>
                </a:solidFill>
                <a:latin typeface="Source Sans Pro"/>
              </a:rPr>
              <a:t> 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Greaves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r>
              <a:rPr lang="en-GB" b="1" dirty="0">
                <a:solidFill>
                  <a:srgbClr val="FFFFFF"/>
                </a:solidFill>
                <a:latin typeface="Source Sans Pro"/>
              </a:rPr>
              <a:t>Published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 October 2018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Key </a:t>
            </a:r>
            <a:r>
              <a:rPr lang="en-GB" sz="3800" b="1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findings</a:t>
            </a:r>
          </a:p>
          <a:p>
            <a:pPr marL="0" indent="0">
              <a:buNone/>
            </a:pPr>
            <a:endParaRPr lang="en-GB" sz="3800" i="1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pPr marL="0" indent="0">
              <a:buNone/>
            </a:pP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The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latest edition of </a:t>
            </a:r>
            <a:r>
              <a:rPr lang="en-GB" sz="3800" i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What do graduates do?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 reveals a graduate labour market in relatively good health. Of the </a:t>
            </a: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254,495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UK-domiciled first-degree graduates who responded to the survey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: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AAA%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of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graduates were in employment six months after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graduating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Only </a:t>
            </a:r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BBB%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were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unemployed - the lowest rate since the </a:t>
            </a:r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CCCC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survey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DDD%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of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employed graduates were in a professional-level job (up from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DDD%)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  </a:t>
            </a:r>
            <a:endParaRPr lang="en-GB" sz="3800" dirty="0">
              <a:solidFill>
                <a:schemeClr val="bg1"/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 smtClean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  </a:t>
            </a:r>
            <a:endParaRPr lang="en-GB" sz="3800" b="1" dirty="0">
              <a:solidFill>
                <a:schemeClr val="bg1"/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993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solidFill>
                  <a:srgbClr val="FFFFFF"/>
                </a:solidFill>
                <a:latin typeface="ne10-simplified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ne10-simplified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Source Sans Pro"/>
              </a:rPr>
            </a:br>
            <a:r>
              <a:rPr lang="en-GB" sz="4000" dirty="0" smtClean="0">
                <a:solidFill>
                  <a:schemeClr val="bg2">
                    <a:lumMod val="50000"/>
                  </a:schemeClr>
                </a:solidFill>
              </a:rPr>
              <a:t>What </a:t>
            </a:r>
            <a:r>
              <a:rPr lang="en-GB" sz="4000" dirty="0">
                <a:solidFill>
                  <a:schemeClr val="bg2">
                    <a:lumMod val="50000"/>
                  </a:schemeClr>
                </a:solidFill>
              </a:rPr>
              <a:t>do graduates do?</a:t>
            </a:r>
            <a:r>
              <a:rPr lang="en-GB" sz="36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en-GB" sz="36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bg2">
                    <a:lumMod val="75000"/>
                  </a:schemeClr>
                </a:solidFill>
              </a:rPr>
              <a:t>Author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Laura </a:t>
            </a:r>
            <a:r>
              <a:rPr lang="en-GB" sz="2000" dirty="0" smtClean="0">
                <a:solidFill>
                  <a:schemeClr val="bg2">
                    <a:lumMod val="75000"/>
                  </a:schemeClr>
                </a:solidFill>
              </a:rPr>
              <a:t>Greaves   </a:t>
            </a:r>
            <a:r>
              <a:rPr lang="en-GB" sz="2000" b="1" dirty="0" smtClean="0">
                <a:solidFill>
                  <a:schemeClr val="bg2">
                    <a:lumMod val="75000"/>
                  </a:schemeClr>
                </a:solidFill>
              </a:rPr>
              <a:t>Published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October 2018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>
                <a:solidFill>
                  <a:srgbClr val="FFFFFF"/>
                </a:solidFill>
                <a:latin typeface="Source Sans Pro"/>
              </a:rPr>
              <a:t>ura</a:t>
            </a:r>
            <a:r>
              <a:rPr lang="en-GB" dirty="0" smtClean="0">
                <a:solidFill>
                  <a:srgbClr val="FFFFFF"/>
                </a:solidFill>
                <a:latin typeface="Source Sans Pro"/>
              </a:rPr>
              <a:t> 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Greaves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r>
              <a:rPr lang="en-GB" b="1" dirty="0">
                <a:solidFill>
                  <a:srgbClr val="FFFFFF"/>
                </a:solidFill>
                <a:latin typeface="Source Sans Pro"/>
              </a:rPr>
              <a:t>Published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 October 2018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Key </a:t>
            </a:r>
            <a:r>
              <a:rPr lang="en-GB" sz="3800" b="1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findings</a:t>
            </a:r>
          </a:p>
          <a:p>
            <a:pPr marL="0" indent="0">
              <a:buNone/>
            </a:pPr>
            <a:endParaRPr lang="en-GB" sz="3800" i="1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pPr marL="0" indent="0">
              <a:buNone/>
            </a:pP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The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latest edition of </a:t>
            </a:r>
            <a:r>
              <a:rPr lang="en-GB" sz="3800" i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What do graduates do?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 reveals a graduate labour market in relatively good health. Of the </a:t>
            </a: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254,495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UK-domiciled first-degree graduates who responded to the survey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: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AAA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of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graduates were in employment six months after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graduating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Only </a:t>
            </a:r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BBB%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were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unemployed - the lowest rate since the </a:t>
            </a:r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CCCC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survey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DDD%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of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employed graduates were in a professional-level job (up from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DDD%)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EEE%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of graduates went on to full- or part-time further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study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 smtClean="0">
                <a:solidFill>
                  <a:schemeClr val="bg1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.</a:t>
            </a:r>
            <a:endParaRPr lang="en-GB" sz="3800" b="1" dirty="0">
              <a:solidFill>
                <a:schemeClr val="bg1"/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6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solidFill>
                  <a:srgbClr val="FFFFFF"/>
                </a:solidFill>
                <a:latin typeface="ne10-simplified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ne10-simplified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Source Sans Pro"/>
              </a:rPr>
            </a:br>
            <a:r>
              <a:rPr lang="en-GB" sz="4000" dirty="0" smtClean="0">
                <a:solidFill>
                  <a:schemeClr val="bg2">
                    <a:lumMod val="50000"/>
                  </a:schemeClr>
                </a:solidFill>
              </a:rPr>
              <a:t>What </a:t>
            </a:r>
            <a:r>
              <a:rPr lang="en-GB" sz="4000" dirty="0">
                <a:solidFill>
                  <a:schemeClr val="bg2">
                    <a:lumMod val="50000"/>
                  </a:schemeClr>
                </a:solidFill>
              </a:rPr>
              <a:t>do graduates do?</a:t>
            </a:r>
            <a:r>
              <a:rPr lang="en-GB" sz="36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en-GB" sz="36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bg2">
                    <a:lumMod val="75000"/>
                  </a:schemeClr>
                </a:solidFill>
              </a:rPr>
              <a:t>Author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Laura </a:t>
            </a:r>
            <a:r>
              <a:rPr lang="en-GB" sz="2000" dirty="0" smtClean="0">
                <a:solidFill>
                  <a:schemeClr val="bg2">
                    <a:lumMod val="75000"/>
                  </a:schemeClr>
                </a:solidFill>
              </a:rPr>
              <a:t>Greaves   </a:t>
            </a:r>
            <a:r>
              <a:rPr lang="en-GB" sz="2000" b="1" dirty="0" smtClean="0">
                <a:solidFill>
                  <a:schemeClr val="bg2">
                    <a:lumMod val="75000"/>
                  </a:schemeClr>
                </a:solidFill>
              </a:rPr>
              <a:t>Published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October 2018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>
                <a:solidFill>
                  <a:srgbClr val="FFFFFF"/>
                </a:solidFill>
                <a:latin typeface="Source Sans Pro"/>
              </a:rPr>
              <a:t>ura</a:t>
            </a:r>
            <a:r>
              <a:rPr lang="en-GB" dirty="0" smtClean="0">
                <a:solidFill>
                  <a:srgbClr val="FFFFFF"/>
                </a:solidFill>
                <a:latin typeface="Source Sans Pro"/>
              </a:rPr>
              <a:t> 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Greaves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r>
              <a:rPr lang="en-GB" b="1" dirty="0">
                <a:solidFill>
                  <a:srgbClr val="FFFFFF"/>
                </a:solidFill>
                <a:latin typeface="Source Sans Pro"/>
              </a:rPr>
              <a:t>Published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 October 2018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Key </a:t>
            </a:r>
            <a:r>
              <a:rPr lang="en-GB" sz="3800" b="1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findings</a:t>
            </a:r>
          </a:p>
          <a:p>
            <a:pPr marL="0" indent="0">
              <a:buNone/>
            </a:pPr>
            <a:endParaRPr lang="en-GB" sz="3800" i="1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pPr marL="0" indent="0">
              <a:buNone/>
            </a:pP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The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latest edition of </a:t>
            </a:r>
            <a:r>
              <a:rPr lang="en-GB" sz="3800" i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What do graduates do?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 reveals a graduate labour market in relatively good health. Of the </a:t>
            </a: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254,495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UK-domiciled first-degree graduates who responded to the survey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: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AAA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of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graduates were in employment six months after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graduating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Only </a:t>
            </a:r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BBB%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were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unemployed - the lowest rate since the </a:t>
            </a:r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CCCC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survey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DDD%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of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employed graduates were in a professional-level job (up from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DDD%)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EEE%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of graduates went on to full- or part-time further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study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The average salary for graduates in full-time employment in the UK was </a:t>
            </a:r>
            <a:r>
              <a:rPr lang="en-GB" sz="3800" b="1" dirty="0" smtClean="0">
                <a:solidFill>
                  <a:srgbClr val="FF000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£FFFFFF</a:t>
            </a:r>
            <a:endParaRPr lang="en-GB" sz="3800" b="1" dirty="0">
              <a:solidFill>
                <a:srgbClr val="FF0000"/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03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solidFill>
                  <a:srgbClr val="FFFFFF"/>
                </a:solidFill>
                <a:latin typeface="ne10-simplified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ne10-simplified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 smtClean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 smtClean="0">
                <a:solidFill>
                  <a:srgbClr val="FFFFFF"/>
                </a:solidFill>
                <a:latin typeface="Source Sans Pro"/>
              </a:rPr>
            </a:br>
            <a:r>
              <a:rPr lang="en-GB" sz="3600" dirty="0">
                <a:solidFill>
                  <a:srgbClr val="FFFFFF"/>
                </a:solidFill>
                <a:latin typeface="Source Sans Pro"/>
              </a:rPr>
              <a:t/>
            </a:r>
            <a:br>
              <a:rPr lang="en-GB" sz="3600" dirty="0">
                <a:solidFill>
                  <a:srgbClr val="FFFFFF"/>
                </a:solidFill>
                <a:latin typeface="Source Sans Pro"/>
              </a:rPr>
            </a:br>
            <a:r>
              <a:rPr lang="en-GB" sz="4000" dirty="0" smtClean="0">
                <a:solidFill>
                  <a:schemeClr val="bg2">
                    <a:lumMod val="50000"/>
                  </a:schemeClr>
                </a:solidFill>
              </a:rPr>
              <a:t>What </a:t>
            </a:r>
            <a:r>
              <a:rPr lang="en-GB" sz="4000" dirty="0">
                <a:solidFill>
                  <a:schemeClr val="bg2">
                    <a:lumMod val="50000"/>
                  </a:schemeClr>
                </a:solidFill>
              </a:rPr>
              <a:t>do graduates do?</a:t>
            </a:r>
            <a:r>
              <a:rPr lang="en-GB" sz="36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en-GB" sz="36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en-GB" sz="2000" b="1" dirty="0">
                <a:solidFill>
                  <a:schemeClr val="bg2">
                    <a:lumMod val="75000"/>
                  </a:schemeClr>
                </a:solidFill>
              </a:rPr>
              <a:t>Author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Laura </a:t>
            </a:r>
            <a:r>
              <a:rPr lang="en-GB" sz="2000" dirty="0" smtClean="0">
                <a:solidFill>
                  <a:schemeClr val="bg2">
                    <a:lumMod val="75000"/>
                  </a:schemeClr>
                </a:solidFill>
              </a:rPr>
              <a:t>Greaves   </a:t>
            </a:r>
            <a:r>
              <a:rPr lang="en-GB" sz="2000" b="1" dirty="0" smtClean="0">
                <a:solidFill>
                  <a:schemeClr val="bg2">
                    <a:lumMod val="75000"/>
                  </a:schemeClr>
                </a:solidFill>
              </a:rPr>
              <a:t>Published</a:t>
            </a:r>
            <a:r>
              <a:rPr lang="en-GB" sz="2000" dirty="0">
                <a:solidFill>
                  <a:schemeClr val="bg2">
                    <a:lumMod val="75000"/>
                  </a:schemeClr>
                </a:solidFill>
              </a:rPr>
              <a:t> October 2018</a:t>
            </a:r>
            <a:r>
              <a:rPr lang="en-GB" dirty="0"/>
              <a:t/>
            </a:r>
            <a:br>
              <a:rPr lang="en-GB" dirty="0"/>
            </a:br>
            <a:r>
              <a:rPr lang="en-GB" dirty="0" err="1" smtClean="0">
                <a:solidFill>
                  <a:srgbClr val="FFFFFF"/>
                </a:solidFill>
                <a:latin typeface="Source Sans Pro"/>
              </a:rPr>
              <a:t>ura</a:t>
            </a:r>
            <a:r>
              <a:rPr lang="en-GB" dirty="0" smtClean="0">
                <a:solidFill>
                  <a:srgbClr val="FFFFFF"/>
                </a:solidFill>
                <a:latin typeface="Source Sans Pro"/>
              </a:rPr>
              <a:t> 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Greaves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r>
              <a:rPr lang="en-GB" b="1" dirty="0">
                <a:solidFill>
                  <a:srgbClr val="FFFFFF"/>
                </a:solidFill>
                <a:latin typeface="Source Sans Pro"/>
              </a:rPr>
              <a:t>Published</a:t>
            </a:r>
            <a:r>
              <a:rPr lang="en-GB" dirty="0">
                <a:solidFill>
                  <a:srgbClr val="FFFFFF"/>
                </a:solidFill>
                <a:latin typeface="Source Sans Pro"/>
              </a:rPr>
              <a:t> October 2018</a:t>
            </a:r>
            <a:br>
              <a:rPr lang="en-GB" dirty="0">
                <a:solidFill>
                  <a:srgbClr val="FFFFFF"/>
                </a:solidFill>
                <a:latin typeface="Source Sans Pro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Key </a:t>
            </a:r>
            <a:r>
              <a:rPr lang="en-GB" sz="3800" b="1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findings</a:t>
            </a:r>
          </a:p>
          <a:p>
            <a:pPr marL="0" indent="0">
              <a:buNone/>
            </a:pPr>
            <a:endParaRPr lang="en-GB" sz="3800" i="1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pPr marL="0" indent="0">
              <a:buNone/>
            </a:pP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The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latest edition of </a:t>
            </a:r>
            <a:r>
              <a:rPr lang="en-GB" sz="3800" i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What do graduates do?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 reveals a graduate labour market in relatively good health. Of the </a:t>
            </a:r>
            <a:r>
              <a:rPr lang="en-GB" sz="3800" b="1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254,495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UK-domiciled first-degree graduates who responded to the survey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: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>
                <a:solidFill>
                  <a:srgbClr val="00B05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74.3%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of graduates were in employment six months after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graduating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Only </a:t>
            </a:r>
            <a:r>
              <a:rPr lang="en-GB" sz="3800" b="1" dirty="0">
                <a:solidFill>
                  <a:srgbClr val="00B05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5.1%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were unemployed - the lowest rate since the</a:t>
            </a:r>
            <a:r>
              <a:rPr lang="en-GB" sz="3800" b="1" dirty="0">
                <a:solidFill>
                  <a:srgbClr val="00B05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 1979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survey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>
                <a:solidFill>
                  <a:srgbClr val="00B05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73.9%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of employed graduates were in a professional-level job (up from </a:t>
            </a:r>
            <a:r>
              <a:rPr lang="en-GB" sz="3800" b="1" dirty="0">
                <a:solidFill>
                  <a:srgbClr val="00B05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71.4</a:t>
            </a:r>
            <a:r>
              <a:rPr lang="en-GB" sz="3800" b="1" dirty="0" smtClean="0">
                <a:solidFill>
                  <a:srgbClr val="00B05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%)</a:t>
            </a:r>
            <a:endParaRPr lang="en-GB" sz="3800" b="1" dirty="0">
              <a:solidFill>
                <a:srgbClr val="00B050"/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b="1" dirty="0">
                <a:solidFill>
                  <a:srgbClr val="00B05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21.5% </a:t>
            </a:r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of graduates went on to full- or part-time further </a:t>
            </a:r>
            <a:r>
              <a:rPr lang="en-GB" sz="3800" dirty="0" smtClean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study</a:t>
            </a:r>
            <a:endParaRPr lang="en-GB" sz="3800" dirty="0">
              <a:solidFill>
                <a:schemeClr val="bg2">
                  <a:lumMod val="50000"/>
                </a:schemeClr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r>
              <a:rPr lang="en-GB" sz="3800" dirty="0">
                <a:solidFill>
                  <a:schemeClr val="bg2">
                    <a:lumMod val="50000"/>
                  </a:schemeClr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The average salary for graduates in full-time employment in the UK was </a:t>
            </a:r>
            <a:r>
              <a:rPr lang="en-GB" sz="3800" b="1" dirty="0">
                <a:solidFill>
                  <a:srgbClr val="00B05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£</a:t>
            </a:r>
            <a:r>
              <a:rPr lang="en-GB" sz="3800" b="1" dirty="0" smtClean="0">
                <a:solidFill>
                  <a:srgbClr val="00B050"/>
                </a:solidFill>
                <a:latin typeface="Miriam" panose="020B0502050101010101" pitchFamily="34" charset="-79"/>
                <a:cs typeface="Miriam" panose="020B0502050101010101" pitchFamily="34" charset="-79"/>
              </a:rPr>
              <a:t>22,399</a:t>
            </a:r>
            <a:endParaRPr lang="en-GB" sz="3800" b="1" dirty="0">
              <a:solidFill>
                <a:srgbClr val="00B050"/>
              </a:solidFill>
              <a:latin typeface="Miriam" panose="020B0502050101010101" pitchFamily="34" charset="-79"/>
              <a:cs typeface="Miriam" panose="020B0502050101010101" pitchFamily="34" charset="-79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078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812281"/>
              </p:ext>
            </p:extLst>
          </p:nvPr>
        </p:nvGraphicFramePr>
        <p:xfrm>
          <a:off x="539552" y="2204864"/>
          <a:ext cx="7992888" cy="1224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83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241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Gwybodaeth</a:t>
                      </a: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3200" b="1" i="1" kern="120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pellach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GB" sz="60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1" i="1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Further information</a:t>
                      </a:r>
                      <a:endParaRPr lang="en-GB" sz="3200" b="1" i="1" kern="120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022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Autofit/>
          </a:bodyPr>
          <a:lstStyle/>
          <a:p>
            <a:pPr algn="l"/>
            <a:r>
              <a:rPr lang="en-GB" sz="3600" i="1" dirty="0" smtClean="0">
                <a:solidFill>
                  <a:srgbClr val="0070C0"/>
                </a:solidFill>
              </a:rPr>
              <a:t>         PCYDDS                    UWTSD</a:t>
            </a:r>
            <a:endParaRPr lang="en-GB" sz="3600" i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600201"/>
            <a:ext cx="4648200" cy="39890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000" dirty="0" smtClean="0">
                <a:hlinkClick r:id="rId2"/>
              </a:rPr>
              <a:t>www.pcydds.ac.uk/</a:t>
            </a:r>
            <a:r>
              <a:rPr lang="en-GB" sz="2000" b="1" dirty="0" smtClean="0">
                <a:hlinkClick r:id="rId2"/>
              </a:rPr>
              <a:t>gyrfaoedd</a:t>
            </a:r>
            <a:r>
              <a:rPr lang="en-GB" sz="2000" dirty="0" smtClean="0">
                <a:hlinkClick r:id="rId2"/>
              </a:rPr>
              <a:t>/</a:t>
            </a:r>
          </a:p>
          <a:p>
            <a:pPr marL="0" indent="0" algn="ctr">
              <a:buNone/>
            </a:pPr>
            <a:endParaRPr lang="en-GB" sz="2000" dirty="0">
              <a:hlinkClick r:id="rId2"/>
            </a:endParaRPr>
          </a:p>
          <a:p>
            <a:pPr marL="0" indent="0" algn="ctr">
              <a:buNone/>
            </a:pPr>
            <a:r>
              <a:rPr lang="en-GB" sz="2000" dirty="0" smtClean="0">
                <a:hlinkClick r:id="rId2"/>
              </a:rPr>
              <a:t>http</a:t>
            </a:r>
            <a:r>
              <a:rPr lang="en-GB" sz="2000" dirty="0">
                <a:hlinkClick r:id="rId2"/>
              </a:rPr>
              <a:t>://</a:t>
            </a:r>
            <a:r>
              <a:rPr lang="en-GB" sz="2000" dirty="0" smtClean="0">
                <a:hlinkClick r:id="rId2"/>
              </a:rPr>
              <a:t>www.</a:t>
            </a:r>
            <a:r>
              <a:rPr lang="en-GB" sz="2000" b="1" dirty="0" smtClean="0">
                <a:hlinkClick r:id="rId2"/>
              </a:rPr>
              <a:t>gowales</a:t>
            </a:r>
            <a:r>
              <a:rPr lang="en-GB" sz="2000" dirty="0" smtClean="0">
                <a:hlinkClick r:id="rId2"/>
              </a:rPr>
              <a:t>.co.uk/hafan.html</a:t>
            </a:r>
            <a:r>
              <a:rPr lang="en-GB" sz="2000" dirty="0" smtClean="0"/>
              <a:t> </a:t>
            </a:r>
          </a:p>
          <a:p>
            <a:pPr marL="0" indent="0" algn="ctr">
              <a:buNone/>
            </a:pPr>
            <a:r>
              <a:rPr lang="en-GB" sz="2000" dirty="0" smtClean="0">
                <a:hlinkClick r:id="rId3"/>
              </a:rPr>
              <a:t>http</a:t>
            </a:r>
            <a:r>
              <a:rPr lang="en-GB" sz="2000" dirty="0">
                <a:hlinkClick r:id="rId3"/>
              </a:rPr>
              <a:t>://</a:t>
            </a:r>
            <a:r>
              <a:rPr lang="en-GB" sz="2000" b="1" dirty="0">
                <a:hlinkClick r:id="rId3"/>
              </a:rPr>
              <a:t>lifedesign</a:t>
            </a:r>
            <a:r>
              <a:rPr lang="en-GB" sz="2000" dirty="0">
                <a:hlinkClick r:id="rId3"/>
              </a:rPr>
              <a:t>.uwtsd.ac.uk/cy</a:t>
            </a:r>
            <a:r>
              <a:rPr lang="en-GB" sz="2000" dirty="0" smtClean="0">
                <a:hlinkClick r:id="rId3"/>
              </a:rPr>
              <a:t>/</a:t>
            </a:r>
            <a:r>
              <a:rPr lang="en-GB" sz="2000" dirty="0" smtClean="0"/>
              <a:t>  </a:t>
            </a:r>
          </a:p>
          <a:p>
            <a:pPr marL="0" indent="0" algn="ctr">
              <a:buNone/>
            </a:pPr>
            <a:r>
              <a:rPr lang="en-GB" sz="2000" dirty="0" smtClean="0">
                <a:hlinkClick r:id="rId4"/>
              </a:rPr>
              <a:t>http</a:t>
            </a:r>
            <a:r>
              <a:rPr lang="en-GB" sz="2000" dirty="0">
                <a:hlinkClick r:id="rId4"/>
              </a:rPr>
              <a:t>://</a:t>
            </a:r>
            <a:r>
              <a:rPr lang="en-GB" sz="2000" dirty="0" smtClean="0">
                <a:hlinkClick r:id="rId4"/>
              </a:rPr>
              <a:t>www.</a:t>
            </a:r>
            <a:r>
              <a:rPr lang="en-GB" sz="2000" b="1" dirty="0" smtClean="0">
                <a:hlinkClick r:id="rId4"/>
              </a:rPr>
              <a:t>pcydds</a:t>
            </a:r>
            <a:r>
              <a:rPr lang="en-GB" sz="2000" dirty="0" smtClean="0">
                <a:hlinkClick r:id="rId4"/>
              </a:rPr>
              <a:t>.co.uk/</a:t>
            </a:r>
            <a:r>
              <a:rPr lang="en-GB" sz="2000" dirty="0" smtClean="0"/>
              <a:t> </a:t>
            </a:r>
          </a:p>
          <a:p>
            <a:pPr marL="0" indent="0" algn="ctr">
              <a:buNone/>
            </a:pPr>
            <a:r>
              <a:rPr lang="en-GB" sz="2000" dirty="0" smtClean="0">
                <a:hlinkClick r:id="rId5"/>
              </a:rPr>
              <a:t>https</a:t>
            </a:r>
            <a:r>
              <a:rPr lang="en-GB" sz="2000" dirty="0">
                <a:hlinkClick r:id="rId5"/>
              </a:rPr>
              <a:t>://</a:t>
            </a:r>
            <a:r>
              <a:rPr lang="en-GB" sz="2000" b="1" dirty="0" smtClean="0">
                <a:hlinkClick r:id="rId5"/>
              </a:rPr>
              <a:t>businesswales</a:t>
            </a:r>
            <a:r>
              <a:rPr lang="en-GB" sz="2000" dirty="0" smtClean="0">
                <a:hlinkClick r:id="rId5"/>
              </a:rPr>
              <a:t>.gov.wales/bigideas/cy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316288" cy="39890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6"/>
              </a:rPr>
              <a:t>www.uwtsd.ac.uk/</a:t>
            </a:r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  <a:hlinkClick r:id="rId6"/>
              </a:rPr>
              <a:t>careers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6"/>
              </a:rPr>
              <a:t>/</a:t>
            </a:r>
          </a:p>
          <a:p>
            <a:pPr marL="0" indent="0" algn="ctr">
              <a:buNone/>
            </a:pPr>
            <a:endParaRPr lang="en-GB" sz="2000" dirty="0">
              <a:solidFill>
                <a:schemeClr val="accent5">
                  <a:lumMod val="75000"/>
                </a:schemeClr>
              </a:solidFill>
              <a:hlinkClick r:id="rId6"/>
            </a:endParaRPr>
          </a:p>
          <a:p>
            <a:pPr marL="0" indent="0" algn="ctr">
              <a:buNone/>
            </a:pP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6"/>
              </a:rPr>
              <a:t>http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hlinkClick r:id="rId6"/>
              </a:rPr>
              <a:t>://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6"/>
              </a:rPr>
              <a:t>www.</a:t>
            </a:r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  <a:hlinkClick r:id="rId6"/>
              </a:rPr>
              <a:t>gowales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6"/>
              </a:rPr>
              <a:t>.co.uk/main.html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7"/>
              </a:rPr>
              <a:t>http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hlinkClick r:id="rId7"/>
              </a:rPr>
              <a:t>://</a:t>
            </a:r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  <a:hlinkClick r:id="rId7"/>
              </a:rPr>
              <a:t>lifedesign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7"/>
              </a:rPr>
              <a:t>.uwtsd.ac.uk/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8"/>
              </a:rPr>
              <a:t>http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hlinkClick r:id="rId8"/>
              </a:rPr>
              <a:t>://www.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  <a:hlinkClick r:id="rId8"/>
              </a:rPr>
              <a:t>tsdsu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hlinkClick r:id="rId8"/>
              </a:rPr>
              <a:t>.co.uk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8"/>
              </a:rPr>
              <a:t>/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9"/>
              </a:rPr>
              <a:t>https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hlinkClick r:id="rId9"/>
              </a:rPr>
              <a:t>://</a:t>
            </a: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  <a:hlinkClick r:id="rId9"/>
              </a:rPr>
              <a:t>businesswales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hlinkClick r:id="rId9"/>
              </a:rPr>
              <a:t>.gov.wales/bigideas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  <a:hlinkClick r:id="rId9"/>
              </a:rPr>
              <a:t>/</a:t>
            </a:r>
            <a:r>
              <a:rPr lang="en-GB" sz="20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GB" sz="2000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701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20" y="343335"/>
            <a:ext cx="4646273" cy="15461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2231817"/>
            <a:ext cx="392127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Programme is for young students </a:t>
            </a:r>
            <a:r>
              <a:rPr lang="en-GB" sz="1400" b="1" dirty="0"/>
              <a:t>under 25 </a:t>
            </a:r>
            <a:r>
              <a:rPr lang="en-GB" sz="1400" dirty="0"/>
              <a:t>on higher education courses in Wales who find it challenging to secure good quality career relevant work experience. We organise</a:t>
            </a:r>
            <a:r>
              <a:rPr lang="en-GB" sz="1100" dirty="0" smtClean="0"/>
              <a:t>:</a:t>
            </a:r>
          </a:p>
          <a:p>
            <a:endParaRPr lang="en-GB" sz="1100" dirty="0" smtClean="0"/>
          </a:p>
          <a:p>
            <a:pPr algn="ctr"/>
            <a:r>
              <a:rPr lang="en-GB" sz="2800" b="1" dirty="0" smtClean="0">
                <a:solidFill>
                  <a:srgbClr val="0070C0"/>
                </a:solidFill>
              </a:rPr>
              <a:t>Work …. Shadowing, Tasters &amp; Placements        </a:t>
            </a:r>
          </a:p>
          <a:p>
            <a:endParaRPr lang="en-GB" dirty="0" smtClean="0"/>
          </a:p>
          <a:p>
            <a:r>
              <a:rPr lang="en-US" sz="1200" b="1" dirty="0" smtClean="0"/>
              <a:t>To </a:t>
            </a:r>
            <a:r>
              <a:rPr lang="en-US" sz="1200" b="1" dirty="0"/>
              <a:t>find out more about the </a:t>
            </a:r>
            <a:r>
              <a:rPr lang="en-US" sz="1200" b="1" dirty="0" err="1"/>
              <a:t>Programme</a:t>
            </a:r>
            <a:r>
              <a:rPr lang="en-US" sz="1200" b="1" dirty="0"/>
              <a:t> </a:t>
            </a:r>
            <a:r>
              <a:rPr lang="en-US" sz="1200" b="1" dirty="0" smtClean="0"/>
              <a:t>&amp; eligibility, contact </a:t>
            </a:r>
            <a:r>
              <a:rPr lang="en-US" sz="1200" b="1" dirty="0"/>
              <a:t>your university careers </a:t>
            </a:r>
            <a:r>
              <a:rPr lang="en-US" sz="1200" b="1" dirty="0" smtClean="0"/>
              <a:t>service: 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1" y="2227280"/>
            <a:ext cx="4377836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dirty="0"/>
              <a:t>Rhaglen ar gyfer myfyrwyr ifanc </a:t>
            </a:r>
            <a:r>
              <a:rPr lang="cy-GB" sz="1400" b="1" dirty="0"/>
              <a:t>o dan 25</a:t>
            </a:r>
            <a:r>
              <a:rPr lang="cy-GB" sz="1400" dirty="0"/>
              <a:t> ar gyrsiau addysg uwch yng Nghymru sy’n cael cryn her sicrhau profiad gwaith perthnasol o ansawdd da. Rydyn ni’n trefnu</a:t>
            </a:r>
            <a:r>
              <a:rPr lang="cy-GB" sz="1400" dirty="0" smtClean="0"/>
              <a:t>:</a:t>
            </a:r>
          </a:p>
          <a:p>
            <a:endParaRPr lang="cy-GB" sz="11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cy-GB" sz="2600" b="1" dirty="0" smtClean="0">
                <a:solidFill>
                  <a:srgbClr val="0070C0"/>
                </a:solidFill>
              </a:rPr>
              <a:t>Cyfleoedd .... cysgodi, blasu &amp; lleoliadau gwaith</a:t>
            </a:r>
          </a:p>
          <a:p>
            <a:endParaRPr lang="en-US" sz="1100" b="1" dirty="0" smtClean="0"/>
          </a:p>
          <a:p>
            <a:endParaRPr lang="en-US" sz="1100" b="1" dirty="0"/>
          </a:p>
          <a:p>
            <a:r>
              <a:rPr lang="cy-GB" sz="1100" b="1" dirty="0" smtClean="0"/>
              <a:t>Am mwy o </a:t>
            </a:r>
            <a:r>
              <a:rPr lang="cy-GB" sz="1100" b="1" dirty="0"/>
              <a:t>wybodaeth am y Rhaglen </a:t>
            </a:r>
            <a:r>
              <a:rPr lang="cy-GB" sz="1100" b="1" dirty="0" smtClean="0"/>
              <a:t>&amp; meini prawf, cysylltwch gyda eich </a:t>
            </a:r>
            <a:r>
              <a:rPr lang="cy-GB" sz="1100" b="1" dirty="0"/>
              <a:t>gwasanaethau </a:t>
            </a:r>
            <a:r>
              <a:rPr lang="cy-GB" sz="1100" b="1" dirty="0" smtClean="0"/>
              <a:t>gyrfaoedd</a:t>
            </a:r>
            <a:r>
              <a:rPr lang="en-US" sz="1100" b="1" dirty="0" smtClean="0"/>
              <a:t>:</a:t>
            </a:r>
            <a:endParaRPr lang="en-GB" sz="1100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74128" y="4942786"/>
            <a:ext cx="7127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dirty="0"/>
          </a:p>
          <a:p>
            <a:pPr algn="ctr"/>
            <a:r>
              <a:rPr lang="en-GB" b="1" dirty="0"/>
              <a:t>Angela Evans / 01267 225158 / </a:t>
            </a:r>
            <a:r>
              <a:rPr lang="en-GB" b="1" dirty="0">
                <a:hlinkClick r:id="rId3"/>
              </a:rPr>
              <a:t>angela.evans@uwtsd.ac.uk</a:t>
            </a:r>
            <a:endParaRPr lang="en-GB" b="1" dirty="0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802" y="355350"/>
            <a:ext cx="1581148" cy="120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093294" y="1679231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hlinkClick r:id="rId5"/>
              </a:rPr>
              <a:t>www.gowales.co.uk</a:t>
            </a:r>
            <a:r>
              <a:rPr lang="en-GB" sz="14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1122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2">
            <a:normAutofit/>
          </a:bodyPr>
          <a:lstStyle/>
          <a:p>
            <a:r>
              <a:rPr lang="cy-GB" sz="2800" i="1" dirty="0">
                <a:solidFill>
                  <a:srgbClr val="0070C0"/>
                </a:solidFill>
                <a:cs typeface="Arial" panose="020B0604020202020204" pitchFamily="34" charset="0"/>
              </a:rPr>
              <a:t>Beth yw’r Arolwg Hynt </a:t>
            </a:r>
            <a:r>
              <a:rPr lang="cy-GB" sz="2800" i="1" dirty="0" smtClean="0">
                <a:solidFill>
                  <a:srgbClr val="0070C0"/>
                </a:solidFill>
                <a:cs typeface="Arial" panose="020B0604020202020204" pitchFamily="34" charset="0"/>
              </a:rPr>
              <a:t>            Graddedigion</a:t>
            </a:r>
            <a:r>
              <a:rPr lang="cy-GB" sz="2800" i="1" dirty="0">
                <a:solidFill>
                  <a:srgbClr val="0070C0"/>
                </a:solidFill>
                <a:cs typeface="Arial" panose="020B0604020202020204" pitchFamily="34" charset="0"/>
              </a:rPr>
              <a:t>? </a:t>
            </a:r>
            <a:r>
              <a:rPr lang="en-GB" sz="2400" dirty="0">
                <a:solidFill>
                  <a:srgbClr val="0070C0"/>
                </a:solidFill>
                <a:cs typeface="Arial" panose="020B0604020202020204" pitchFamily="34" charset="0"/>
              </a:rPr>
              <a:t>	  </a:t>
            </a:r>
            <a:r>
              <a:rPr lang="en-GB" sz="2400" dirty="0" smtClean="0">
                <a:solidFill>
                  <a:srgbClr val="0070C0"/>
                </a:solidFill>
                <a:cs typeface="Arial" panose="020B0604020202020204" pitchFamily="34" charset="0"/>
              </a:rPr>
              <a:t>        </a:t>
            </a:r>
            <a:r>
              <a:rPr lang="en-GB" sz="2800" i="1" dirty="0">
                <a:solidFill>
                  <a:srgbClr val="0070C0"/>
                </a:solidFill>
                <a:cs typeface="Arial" panose="020B0604020202020204" pitchFamily="34" charset="0"/>
              </a:rPr>
              <a:t>What is the Graduate Outcomes Survey?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00807"/>
            <a:ext cx="4038600" cy="3888434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cy-GB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cy-GB" dirty="0"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5800" y="2204864"/>
            <a:ext cx="4191000" cy="33843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dirty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024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2">
            <a:normAutofit/>
          </a:bodyPr>
          <a:lstStyle/>
          <a:p>
            <a:r>
              <a:rPr lang="cy-GB" sz="2800" i="1" dirty="0">
                <a:solidFill>
                  <a:srgbClr val="0070C0"/>
                </a:solidFill>
                <a:cs typeface="Arial" panose="020B0604020202020204" pitchFamily="34" charset="0"/>
              </a:rPr>
              <a:t>Beth yw’r Arolwg Hynt </a:t>
            </a:r>
            <a:r>
              <a:rPr lang="cy-GB" sz="2800" i="1" dirty="0" smtClean="0">
                <a:solidFill>
                  <a:srgbClr val="0070C0"/>
                </a:solidFill>
                <a:cs typeface="Arial" panose="020B0604020202020204" pitchFamily="34" charset="0"/>
              </a:rPr>
              <a:t>            Graddedigion</a:t>
            </a:r>
            <a:r>
              <a:rPr lang="cy-GB" sz="2800" i="1" dirty="0">
                <a:solidFill>
                  <a:srgbClr val="0070C0"/>
                </a:solidFill>
                <a:cs typeface="Arial" panose="020B0604020202020204" pitchFamily="34" charset="0"/>
              </a:rPr>
              <a:t>? </a:t>
            </a:r>
            <a:r>
              <a:rPr lang="en-GB" sz="2400" dirty="0">
                <a:solidFill>
                  <a:srgbClr val="0070C0"/>
                </a:solidFill>
                <a:cs typeface="Arial" panose="020B0604020202020204" pitchFamily="34" charset="0"/>
              </a:rPr>
              <a:t>	  </a:t>
            </a:r>
            <a:r>
              <a:rPr lang="en-GB" sz="2400" dirty="0" smtClean="0">
                <a:solidFill>
                  <a:srgbClr val="0070C0"/>
                </a:solidFill>
                <a:cs typeface="Arial" panose="020B0604020202020204" pitchFamily="34" charset="0"/>
              </a:rPr>
              <a:t>        </a:t>
            </a:r>
            <a:r>
              <a:rPr lang="en-GB" sz="2800" i="1" dirty="0">
                <a:solidFill>
                  <a:srgbClr val="0070C0"/>
                </a:solidFill>
                <a:cs typeface="Arial" panose="020B0604020202020204" pitchFamily="34" charset="0"/>
              </a:rPr>
              <a:t>What is the Graduate Outcomes Survey?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00807"/>
            <a:ext cx="4038600" cy="3888434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cy-GB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y-GB" dirty="0">
                <a:cs typeface="Arial" panose="020B0604020202020204" pitchFamily="34" charset="0"/>
              </a:rPr>
              <a:t>Yn eich arolygu 15 mis ar ôl graddio</a:t>
            </a:r>
          </a:p>
          <a:p>
            <a:pPr marL="0" indent="0" algn="ctr">
              <a:buNone/>
            </a:pPr>
            <a:endParaRPr lang="cy-GB" dirty="0"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5800" y="2204864"/>
            <a:ext cx="4191000" cy="33843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cs typeface="Arial" panose="020B0604020202020204" pitchFamily="34" charset="0"/>
              </a:rPr>
              <a:t>Surveys </a:t>
            </a:r>
            <a:r>
              <a:rPr lang="en-GB" dirty="0" smtClean="0">
                <a:cs typeface="Arial" panose="020B0604020202020204" pitchFamily="34" charset="0"/>
              </a:rPr>
              <a:t>you </a:t>
            </a:r>
            <a:r>
              <a:rPr lang="en-GB" dirty="0">
                <a:cs typeface="Arial" panose="020B0604020202020204" pitchFamily="34" charset="0"/>
              </a:rPr>
              <a:t>15 months </a:t>
            </a:r>
            <a:r>
              <a:rPr lang="en-GB" dirty="0" smtClean="0">
                <a:cs typeface="Arial" panose="020B0604020202020204" pitchFamily="34" charset="0"/>
              </a:rPr>
              <a:t>after Graduation</a:t>
            </a:r>
          </a:p>
          <a:p>
            <a:pPr marL="0" indent="0" algn="ctr">
              <a:buNone/>
            </a:pPr>
            <a:endParaRPr lang="en-GB" dirty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863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2">
            <a:normAutofit/>
          </a:bodyPr>
          <a:lstStyle/>
          <a:p>
            <a:r>
              <a:rPr lang="cy-GB" sz="2800" i="1" dirty="0">
                <a:solidFill>
                  <a:srgbClr val="0070C0"/>
                </a:solidFill>
                <a:cs typeface="Arial" panose="020B0604020202020204" pitchFamily="34" charset="0"/>
              </a:rPr>
              <a:t>Beth yw’r Arolwg Hynt </a:t>
            </a:r>
            <a:r>
              <a:rPr lang="cy-GB" sz="2800" i="1" dirty="0" smtClean="0">
                <a:solidFill>
                  <a:srgbClr val="0070C0"/>
                </a:solidFill>
                <a:cs typeface="Arial" panose="020B0604020202020204" pitchFamily="34" charset="0"/>
              </a:rPr>
              <a:t>            Graddedigion</a:t>
            </a:r>
            <a:r>
              <a:rPr lang="cy-GB" sz="2800" i="1" dirty="0">
                <a:solidFill>
                  <a:srgbClr val="0070C0"/>
                </a:solidFill>
                <a:cs typeface="Arial" panose="020B0604020202020204" pitchFamily="34" charset="0"/>
              </a:rPr>
              <a:t>? </a:t>
            </a:r>
            <a:r>
              <a:rPr lang="en-GB" sz="2400" dirty="0">
                <a:solidFill>
                  <a:srgbClr val="0070C0"/>
                </a:solidFill>
                <a:cs typeface="Arial" panose="020B0604020202020204" pitchFamily="34" charset="0"/>
              </a:rPr>
              <a:t>	  </a:t>
            </a:r>
            <a:r>
              <a:rPr lang="en-GB" sz="2400" dirty="0" smtClean="0">
                <a:solidFill>
                  <a:srgbClr val="0070C0"/>
                </a:solidFill>
                <a:cs typeface="Arial" panose="020B0604020202020204" pitchFamily="34" charset="0"/>
              </a:rPr>
              <a:t>        </a:t>
            </a:r>
            <a:r>
              <a:rPr lang="en-GB" sz="2800" i="1" dirty="0">
                <a:solidFill>
                  <a:srgbClr val="0070C0"/>
                </a:solidFill>
                <a:cs typeface="Arial" panose="020B0604020202020204" pitchFamily="34" charset="0"/>
              </a:rPr>
              <a:t>What is the Graduate Outcomes Survey?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00807"/>
            <a:ext cx="4038600" cy="3888434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cy-GB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y-GB" dirty="0">
                <a:cs typeface="Arial" panose="020B0604020202020204" pitchFamily="34" charset="0"/>
              </a:rPr>
              <a:t>Yn eich arolygu 15 mis ar ôl graddio</a:t>
            </a:r>
          </a:p>
          <a:p>
            <a:pPr marL="0" indent="0" algn="ctr">
              <a:buNone/>
            </a:pPr>
            <a:endParaRPr lang="cy-GB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y-GB" dirty="0" smtClean="0">
                <a:cs typeface="Arial" panose="020B0604020202020204" pitchFamily="34" charset="0"/>
              </a:rPr>
              <a:t>Canlyniadau'n rhoi </a:t>
            </a:r>
            <a:r>
              <a:rPr lang="cy-GB" dirty="0">
                <a:cs typeface="Arial" panose="020B0604020202020204" pitchFamily="34" charset="0"/>
              </a:rPr>
              <a:t>gwybodaeth </a:t>
            </a:r>
            <a:r>
              <a:rPr lang="cy-GB" dirty="0" smtClean="0">
                <a:cs typeface="Arial" panose="020B0604020202020204" pitchFamily="34" charset="0"/>
              </a:rPr>
              <a:t>ddefnyddiol</a:t>
            </a:r>
            <a:endParaRPr lang="en-GB" dirty="0"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5800" y="2204864"/>
            <a:ext cx="4191000" cy="33843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cs typeface="Arial" panose="020B0604020202020204" pitchFamily="34" charset="0"/>
              </a:rPr>
              <a:t>Surveys </a:t>
            </a:r>
            <a:r>
              <a:rPr lang="en-GB" dirty="0" smtClean="0">
                <a:cs typeface="Arial" panose="020B0604020202020204" pitchFamily="34" charset="0"/>
              </a:rPr>
              <a:t>you </a:t>
            </a:r>
            <a:r>
              <a:rPr lang="en-GB" dirty="0">
                <a:cs typeface="Arial" panose="020B0604020202020204" pitchFamily="34" charset="0"/>
              </a:rPr>
              <a:t>15 months </a:t>
            </a:r>
            <a:r>
              <a:rPr lang="en-GB" dirty="0" smtClean="0">
                <a:cs typeface="Arial" panose="020B0604020202020204" pitchFamily="34" charset="0"/>
              </a:rPr>
              <a:t>after Graduation</a:t>
            </a:r>
          </a:p>
          <a:p>
            <a:pPr marL="0" indent="0" algn="ctr">
              <a:buNone/>
            </a:pPr>
            <a:endParaRPr lang="en-GB" dirty="0"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dirty="0">
                <a:cs typeface="Arial" panose="020B0604020202020204" pitchFamily="34" charset="0"/>
              </a:rPr>
              <a:t>Results </a:t>
            </a:r>
            <a:r>
              <a:rPr lang="en-GB" dirty="0" smtClean="0">
                <a:cs typeface="Arial" panose="020B0604020202020204" pitchFamily="34" charset="0"/>
              </a:rPr>
              <a:t>provide</a:t>
            </a:r>
          </a:p>
          <a:p>
            <a:pPr marL="0" indent="0" algn="ctr">
              <a:buNone/>
            </a:pPr>
            <a:r>
              <a:rPr lang="en-GB" dirty="0" smtClean="0">
                <a:cs typeface="Arial" panose="020B0604020202020204" pitchFamily="34" charset="0"/>
              </a:rPr>
              <a:t>useful </a:t>
            </a:r>
            <a:r>
              <a:rPr lang="en-GB" dirty="0">
                <a:cs typeface="Arial" panose="020B0604020202020204" pitchFamily="34" charset="0"/>
              </a:rPr>
              <a:t>information </a:t>
            </a:r>
            <a:endParaRPr lang="en-GB" dirty="0" smtClean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49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827584" y="1556792"/>
            <a:ext cx="3672408" cy="3816424"/>
          </a:xfrm>
        </p:spPr>
        <p:txBody>
          <a:bodyPr/>
          <a:lstStyle/>
          <a:p>
            <a:r>
              <a:rPr lang="en-GB" dirty="0" err="1" smtClean="0">
                <a:solidFill>
                  <a:schemeClr val="bg1"/>
                </a:solidFill>
              </a:rPr>
              <a:t>Cwestiynau</a:t>
            </a:r>
            <a:r>
              <a:rPr lang="en-GB" dirty="0" smtClean="0">
                <a:solidFill>
                  <a:schemeClr val="bg1"/>
                </a:solidFill>
              </a:rPr>
              <a:t>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4"/>
          <p:cNvSpPr txBox="1">
            <a:spLocks/>
          </p:cNvSpPr>
          <p:nvPr/>
        </p:nvSpPr>
        <p:spPr>
          <a:xfrm>
            <a:off x="4716016" y="1556792"/>
            <a:ext cx="3672408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chemeClr val="bg1"/>
                </a:solidFill>
              </a:rPr>
              <a:t>Questions?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0738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303dbf9b-b85b-46a0-94f1-894078c07ecd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2954</TotalTime>
  <Words>1966</Words>
  <Application>Microsoft Office PowerPoint</Application>
  <PresentationFormat>On-screen Show (4:3)</PresentationFormat>
  <Paragraphs>592</Paragraphs>
  <Slides>70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85" baseType="lpstr">
      <vt:lpstr>ＭＳ Ｐゴシック</vt:lpstr>
      <vt:lpstr>Arial</vt:lpstr>
      <vt:lpstr>Arial Black</vt:lpstr>
      <vt:lpstr>Arial Rounded MT Bold</vt:lpstr>
      <vt:lpstr>Calibri</vt:lpstr>
      <vt:lpstr>Impact</vt:lpstr>
      <vt:lpstr>Miriam</vt:lpstr>
      <vt:lpstr>Myriad Pro</vt:lpstr>
      <vt:lpstr>ne10-simplified</vt:lpstr>
      <vt:lpstr>PMingLiU</vt:lpstr>
      <vt:lpstr>Segoe UI Symbol</vt:lpstr>
      <vt:lpstr>Source Sans Pro</vt:lpstr>
      <vt:lpstr>Times New Roman</vt:lpstr>
      <vt:lpstr>Verdana</vt:lpstr>
      <vt:lpstr>20140311PresentationUWTSDTemplate</vt:lpstr>
      <vt:lpstr>Cyflwyno  the Gwasanaeth Gyrfaoedd</vt:lpstr>
      <vt:lpstr>Ail-Cyflwyno: EICH Gwasanaeth Gyrfaoedd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Cyflogadwyedd            Employability</vt:lpstr>
      <vt:lpstr>PowerPoint Presentation</vt:lpstr>
      <vt:lpstr>PowerPoint Presentation</vt:lpstr>
      <vt:lpstr>        Dyma sut                     This is how  </vt:lpstr>
      <vt:lpstr>Llinell Amser           Timeline</vt:lpstr>
      <vt:lpstr>Llinell Amser           Timeline</vt:lpstr>
      <vt:lpstr>PowerPoint Presentation</vt:lpstr>
      <vt:lpstr>PowerPoint Presentation</vt:lpstr>
      <vt:lpstr>PowerPoint Presentation</vt:lpstr>
      <vt:lpstr>PowerPoint Presentation</vt:lpstr>
      <vt:lpstr>Beth yw’r Arolwg Hynt             Graddedigion?            What is the Graduate Outcomes Survey?</vt:lpstr>
      <vt:lpstr>O fewn PCYDDS       From within UWTSD</vt:lpstr>
      <vt:lpstr>Cwestiynau? </vt:lpstr>
      <vt:lpstr>Egwyddorion Cyflogadwyedd Gyrfaol allweddol    </vt:lpstr>
      <vt:lpstr>PowerPoint Presentation</vt:lpstr>
      <vt:lpstr>PowerPoint Presentation</vt:lpstr>
      <vt:lpstr>PowerPoint Presentation</vt:lpstr>
      <vt:lpstr>         Pam?                    Why? </vt:lpstr>
      <vt:lpstr>         Pam?                    Why? </vt:lpstr>
      <vt:lpstr>         Pam?                    Why? </vt:lpstr>
      <vt:lpstr>PowerPoint Presentation</vt:lpstr>
      <vt:lpstr>PowerPoint Presentation</vt:lpstr>
      <vt:lpstr>PowerPoint Presentation</vt:lpstr>
      <vt:lpstr>‘Llwybr gyrfa’         ‘Career paths’</vt:lpstr>
      <vt:lpstr>Automated</vt:lpstr>
      <vt:lpstr> ‘PROSPECTS  FOR GRADUATES IMPROVE’ </vt:lpstr>
      <vt:lpstr>‘PROSPECTS FOR GRADUATES LOOK BLEAK’</vt:lpstr>
      <vt:lpstr>‘Employers report rosy outlook for graduates.’</vt:lpstr>
      <vt:lpstr> 'Working class graduates kept out of  highly-paid jobs’</vt:lpstr>
      <vt:lpstr>  ‘New campaign to improve careers advice’   </vt:lpstr>
      <vt:lpstr>    Good degree. No job.  </vt:lpstr>
      <vt:lpstr> ‘Graduates told:  only the young and stylish need apply’</vt:lpstr>
      <vt:lpstr>‘Careers services  push girls into doing ‘women’s’ work.’</vt:lpstr>
      <vt:lpstr> ‘Careers services  biased towards the rich.’ </vt:lpstr>
      <vt:lpstr>  ‘A telly good idea –  4 out of 5 get their career advice from TV shows.’ </vt:lpstr>
      <vt:lpstr>PowerPoint Presentation</vt:lpstr>
      <vt:lpstr>Mythau, celwydd &amp; cyfryngau Myths, lies &amp; media </vt:lpstr>
      <vt:lpstr>Osgowch               Do avoid</vt:lpstr>
      <vt:lpstr>PowerPoint Presentation</vt:lpstr>
      <vt:lpstr>‘Wneudabledd’        ‘Doability’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Cwis Data Cyrchfanau</vt:lpstr>
      <vt:lpstr>    What do graduates do? Author Laura Greaves   Published October 2018 ura Greaves Published October 2018 </vt:lpstr>
      <vt:lpstr>    What do graduates do? Author Laura Greaves   Published October 2018 ura Greaves Published October 2018 </vt:lpstr>
      <vt:lpstr>    What do graduates do? Author Laura Greaves   Published October 2018 ura Greaves Published October 2018 </vt:lpstr>
      <vt:lpstr>    What do graduates do? Author Laura Greaves   Published October 2018 ura Greaves Published October 2018 </vt:lpstr>
      <vt:lpstr>    What do graduates do? Author Laura Greaves   Published October 2018 ura Greaves Published October 2018 </vt:lpstr>
      <vt:lpstr>    What do graduates do? Author Laura Greaves   Published October 2018 ura Greaves Published October 2018 </vt:lpstr>
      <vt:lpstr>PowerPoint Presentation</vt:lpstr>
      <vt:lpstr>         PCYDDS                    UWTSD</vt:lpstr>
      <vt:lpstr>PowerPoint Presentation</vt:lpstr>
      <vt:lpstr>Beth yw’r Arolwg Hynt             Graddedigion?            What is the Graduate Outcomes Survey?</vt:lpstr>
      <vt:lpstr>Beth yw’r Arolwg Hynt             Graddedigion?            What is the Graduate Outcomes Survey?</vt:lpstr>
      <vt:lpstr>Beth yw’r Arolwg Hynt             Graddedigion?            What is the Graduate Outcomes Survey?</vt:lpstr>
      <vt:lpstr>Cwestiynau?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Sandra Dettmer</cp:lastModifiedBy>
  <cp:revision>311</cp:revision>
  <cp:lastPrinted>2018-10-23T10:49:57Z</cp:lastPrinted>
  <dcterms:created xsi:type="dcterms:W3CDTF">2015-04-14T15:21:28Z</dcterms:created>
  <dcterms:modified xsi:type="dcterms:W3CDTF">2019-03-22T22:46:14Z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