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4BBD"/>
    <a:srgbClr val="CC3399"/>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68" d="100"/>
          <a:sy n="68" d="100"/>
        </p:scale>
        <p:origin x="7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D9D2F-F5A1-4C77-9BF3-F389614622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43C9D7-6992-4A61-BE30-39FBF87285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CD1CDD-7194-4FBF-B229-8B3A17F92862}"/>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5" name="Footer Placeholder 4">
            <a:extLst>
              <a:ext uri="{FF2B5EF4-FFF2-40B4-BE49-F238E27FC236}">
                <a16:creationId xmlns:a16="http://schemas.microsoft.com/office/drawing/2014/main" id="{F4FEEEFE-0202-44F2-A45E-A488D2D629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9CAB7-93E2-42AA-9023-0AF078ECD811}"/>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1219183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BF11F-7D38-4D49-A654-BC5286B1F0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067BD6-EEAF-4984-B18D-9624215585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3497C3-25F3-4406-BC0E-AB5233AA246A}"/>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5" name="Footer Placeholder 4">
            <a:extLst>
              <a:ext uri="{FF2B5EF4-FFF2-40B4-BE49-F238E27FC236}">
                <a16:creationId xmlns:a16="http://schemas.microsoft.com/office/drawing/2014/main" id="{F5CDE6B9-089A-47EF-B6B2-4966243AEC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F3D4D-87EF-46F8-B37C-2A64CCCA93C0}"/>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4102933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275E-C1B2-46F9-8D33-A472B1165A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1FB6B8-5C59-4CB0-B44E-B1F20FB658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C1136D0-F81F-4D25-A980-AB9E79E101B7}"/>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5" name="Footer Placeholder 4">
            <a:extLst>
              <a:ext uri="{FF2B5EF4-FFF2-40B4-BE49-F238E27FC236}">
                <a16:creationId xmlns:a16="http://schemas.microsoft.com/office/drawing/2014/main" id="{3C42CE93-8581-4DFA-BC11-7CF1BCBBBF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E20079-AF4D-43A7-B925-8609BC2ECF4B}"/>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111041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26902-8215-4B76-BB5D-DE5C48D891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CC49E7-EC8E-4903-BB59-475B4A462CE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349635-0F9E-4ACB-93D6-FC1AA30C358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9D098E-B542-490C-A623-59077A49EC2B}"/>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6" name="Footer Placeholder 5">
            <a:extLst>
              <a:ext uri="{FF2B5EF4-FFF2-40B4-BE49-F238E27FC236}">
                <a16:creationId xmlns:a16="http://schemas.microsoft.com/office/drawing/2014/main" id="{124CED84-2C24-4497-B3F7-CDAAF1D229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5EB8F6-13E1-446A-9AAF-C9477BB7ABC7}"/>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2231058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B9D9-2840-4DAA-89A6-3A96DB78E9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CB5E2F-147D-4EAA-81F9-08FAB9E6E6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9366D86-6F32-4F92-B7AC-C09898DAF0C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0B9064-E4B2-4A3D-AC19-F72F30379E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8AE4183-4C65-405B-A1FC-6B44096875A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FCCE5A-E4ED-47DB-AF50-8DBDAE91FE92}"/>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8" name="Footer Placeholder 7">
            <a:extLst>
              <a:ext uri="{FF2B5EF4-FFF2-40B4-BE49-F238E27FC236}">
                <a16:creationId xmlns:a16="http://schemas.microsoft.com/office/drawing/2014/main" id="{5FBC2E5E-4275-476B-8BB3-E1F0D169C9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8B19B6-A2F0-43B0-8352-CF7A7D30CD21}"/>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692371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46877-D01B-417D-A47B-D4097495BC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B23E74-BD90-4759-BBAE-5B8DA4F9682A}"/>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4" name="Footer Placeholder 3">
            <a:extLst>
              <a:ext uri="{FF2B5EF4-FFF2-40B4-BE49-F238E27FC236}">
                <a16:creationId xmlns:a16="http://schemas.microsoft.com/office/drawing/2014/main" id="{BC11C305-D508-4C9D-9B75-A8927CD904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AE029E-FAF8-48EE-B1FF-D997D2B1E044}"/>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561370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D13C8F-9B8E-446C-95EA-D3890EA6A95F}"/>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3" name="Footer Placeholder 2">
            <a:extLst>
              <a:ext uri="{FF2B5EF4-FFF2-40B4-BE49-F238E27FC236}">
                <a16:creationId xmlns:a16="http://schemas.microsoft.com/office/drawing/2014/main" id="{83EAE74C-4093-4C3F-BF77-AD2CB53268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1C8949-29DB-4AB2-A33D-A257B8D3C8F9}"/>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2174170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3A3D-5A74-47FD-8D5F-8FA0843C83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53DDEB-9BC5-4302-9945-6B017121C5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EA2C38-6D45-45CA-97B2-38C0BC34A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ECF4123-2ED9-4913-A07D-9E3A49838444}"/>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6" name="Footer Placeholder 5">
            <a:extLst>
              <a:ext uri="{FF2B5EF4-FFF2-40B4-BE49-F238E27FC236}">
                <a16:creationId xmlns:a16="http://schemas.microsoft.com/office/drawing/2014/main" id="{B6F43308-79AE-435A-93C2-84AE8E73EC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F6C90A-98DF-4235-8BA9-241235EBA630}"/>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2534216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5049A-5953-4F24-9A6F-31B34DC20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8446A6-6E7B-4503-A769-C5695078C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CE2EFC-28C9-4436-9FDB-6C0DB18C82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4B557EB-0F9C-4D97-AD66-40D50C366216}"/>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6" name="Footer Placeholder 5">
            <a:extLst>
              <a:ext uri="{FF2B5EF4-FFF2-40B4-BE49-F238E27FC236}">
                <a16:creationId xmlns:a16="http://schemas.microsoft.com/office/drawing/2014/main" id="{1C49073A-2582-4856-80C3-CECF8D65EF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D4FA3E-3FB5-4CE2-AAEB-DA23B58339E8}"/>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3552780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5433-8E3A-4F12-874E-AD671C2054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830DB6-F379-4CD4-8FC1-AC30B053742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BEFF5-DCEB-4F45-908A-ED275827CF38}"/>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5" name="Footer Placeholder 4">
            <a:extLst>
              <a:ext uri="{FF2B5EF4-FFF2-40B4-BE49-F238E27FC236}">
                <a16:creationId xmlns:a16="http://schemas.microsoft.com/office/drawing/2014/main" id="{3010AE09-5C96-4CE7-9460-8D0DD6FF6C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A37DF0-0FFE-439A-84F5-AAD13336BFB9}"/>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261926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3E7E9F-FFFD-41C4-9320-A9E6217B36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AF4F8-609B-4D91-BBCA-5A5EC566F76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67AAAF-09D2-4C8D-8AB9-41137939FFB9}"/>
              </a:ext>
            </a:extLst>
          </p:cNvPr>
          <p:cNvSpPr>
            <a:spLocks noGrp="1"/>
          </p:cNvSpPr>
          <p:nvPr>
            <p:ph type="dt" sz="half" idx="10"/>
          </p:nvPr>
        </p:nvSpPr>
        <p:spPr/>
        <p:txBody>
          <a:bodyPr/>
          <a:lstStyle/>
          <a:p>
            <a:fld id="{F5AC561D-535A-4918-A412-AA9961ED73D8}" type="datetimeFigureOut">
              <a:rPr lang="en-GB" smtClean="0"/>
              <a:t>28/11/2017</a:t>
            </a:fld>
            <a:endParaRPr lang="en-GB"/>
          </a:p>
        </p:txBody>
      </p:sp>
      <p:sp>
        <p:nvSpPr>
          <p:cNvPr id="5" name="Footer Placeholder 4">
            <a:extLst>
              <a:ext uri="{FF2B5EF4-FFF2-40B4-BE49-F238E27FC236}">
                <a16:creationId xmlns:a16="http://schemas.microsoft.com/office/drawing/2014/main" id="{E47F939B-8C4D-4F1B-827F-D8D8AD789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9F49BB-9698-4E5E-B7AC-F759A16640E2}"/>
              </a:ext>
            </a:extLst>
          </p:cNvPr>
          <p:cNvSpPr>
            <a:spLocks noGrp="1"/>
          </p:cNvSpPr>
          <p:nvPr>
            <p:ph type="sldNum" sz="quarter" idx="12"/>
          </p:nvPr>
        </p:nvSpPr>
        <p:spPr/>
        <p:txBody>
          <a:bodyPr/>
          <a:lstStyle/>
          <a:p>
            <a:fld id="{11E6571B-39FB-4728-B720-7E9BF57C9212}" type="slidenum">
              <a:rPr lang="en-GB" smtClean="0"/>
              <a:t>‹#›</a:t>
            </a:fld>
            <a:endParaRPr lang="en-GB"/>
          </a:p>
        </p:txBody>
      </p:sp>
    </p:spTree>
    <p:extLst>
      <p:ext uri="{BB962C8B-B14F-4D97-AF65-F5344CB8AC3E}">
        <p14:creationId xmlns:p14="http://schemas.microsoft.com/office/powerpoint/2010/main" val="3010274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37000" b="-3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2D7ED8-341E-4BBD-9A52-1165640B7B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0BDD07-A3BF-4357-B614-23EF8F56B8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9D107F-DAE3-4AE9-9964-508304E83B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AC561D-535A-4918-A412-AA9961ED73D8}" type="datetimeFigureOut">
              <a:rPr lang="en-GB" smtClean="0"/>
              <a:t>28/11/2017</a:t>
            </a:fld>
            <a:endParaRPr lang="en-GB"/>
          </a:p>
        </p:txBody>
      </p:sp>
      <p:sp>
        <p:nvSpPr>
          <p:cNvPr id="5" name="Footer Placeholder 4">
            <a:extLst>
              <a:ext uri="{FF2B5EF4-FFF2-40B4-BE49-F238E27FC236}">
                <a16:creationId xmlns:a16="http://schemas.microsoft.com/office/drawing/2014/main" id="{43730AA6-A2E9-4FC5-8684-893E59B709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165FF7-AE2D-4EC9-8560-7362DE40C1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E6571B-39FB-4728-B720-7E9BF57C9212}" type="slidenum">
              <a:rPr lang="en-GB" smtClean="0"/>
              <a:t>‹#›</a:t>
            </a:fld>
            <a:endParaRPr lang="en-GB"/>
          </a:p>
        </p:txBody>
      </p:sp>
    </p:spTree>
    <p:extLst>
      <p:ext uri="{BB962C8B-B14F-4D97-AF65-F5344CB8AC3E}">
        <p14:creationId xmlns:p14="http://schemas.microsoft.com/office/powerpoint/2010/main" val="690291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F99EA60-6BB3-42C5-8FD5-B655DB623DEC}"/>
              </a:ext>
            </a:extLst>
          </p:cNvPr>
          <p:cNvPicPr>
            <a:picLocks noChangeAspect="1"/>
          </p:cNvPicPr>
          <p:nvPr/>
        </p:nvPicPr>
        <p:blipFill>
          <a:blip r:embed="rId2"/>
          <a:stretch>
            <a:fillRect/>
          </a:stretch>
        </p:blipFill>
        <p:spPr>
          <a:xfrm>
            <a:off x="8836378" y="390049"/>
            <a:ext cx="2209581" cy="1474304"/>
          </a:xfrm>
          <a:prstGeom prst="rect">
            <a:avLst/>
          </a:prstGeom>
          <a:ln>
            <a:noFill/>
          </a:ln>
          <a:effectLst>
            <a:softEdge rad="112500"/>
          </a:effectLst>
        </p:spPr>
      </p:pic>
      <p:sp>
        <p:nvSpPr>
          <p:cNvPr id="4" name="TextBox 3">
            <a:extLst>
              <a:ext uri="{FF2B5EF4-FFF2-40B4-BE49-F238E27FC236}">
                <a16:creationId xmlns:a16="http://schemas.microsoft.com/office/drawing/2014/main" id="{B0EE9374-354C-4A23-8657-88404805BBE7}"/>
              </a:ext>
            </a:extLst>
          </p:cNvPr>
          <p:cNvSpPr txBox="1"/>
          <p:nvPr/>
        </p:nvSpPr>
        <p:spPr>
          <a:xfrm>
            <a:off x="2250831" y="942535"/>
            <a:ext cx="184731" cy="369332"/>
          </a:xfrm>
          <a:prstGeom prst="rect">
            <a:avLst/>
          </a:prstGeom>
          <a:noFill/>
        </p:spPr>
        <p:txBody>
          <a:bodyPr wrap="none" rtlCol="0">
            <a:spAutoFit/>
          </a:bodyPr>
          <a:lstStyle/>
          <a:p>
            <a:endParaRPr lang="en-GB" dirty="0"/>
          </a:p>
        </p:txBody>
      </p:sp>
      <p:pic>
        <p:nvPicPr>
          <p:cNvPr id="6" name="Picture 5">
            <a:extLst>
              <a:ext uri="{FF2B5EF4-FFF2-40B4-BE49-F238E27FC236}">
                <a16:creationId xmlns:a16="http://schemas.microsoft.com/office/drawing/2014/main" id="{67F15B20-7FFA-48F3-ABA8-E5FCE8A2CD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55047" y="116510"/>
            <a:ext cx="5681905" cy="1342560"/>
          </a:xfrm>
          <a:prstGeom prst="rect">
            <a:avLst/>
          </a:prstGeom>
          <a:ln>
            <a:noFill/>
          </a:ln>
          <a:effectLst>
            <a:softEdge rad="112500"/>
          </a:effectLst>
        </p:spPr>
      </p:pic>
      <p:sp>
        <p:nvSpPr>
          <p:cNvPr id="11" name="TextBox 10">
            <a:extLst>
              <a:ext uri="{FF2B5EF4-FFF2-40B4-BE49-F238E27FC236}">
                <a16:creationId xmlns:a16="http://schemas.microsoft.com/office/drawing/2014/main" id="{FBEB4076-7752-4221-BC87-C0E07CC87335}"/>
              </a:ext>
            </a:extLst>
          </p:cNvPr>
          <p:cNvSpPr txBox="1"/>
          <p:nvPr/>
        </p:nvSpPr>
        <p:spPr>
          <a:xfrm>
            <a:off x="519338" y="480975"/>
            <a:ext cx="2209580" cy="6124754"/>
          </a:xfrm>
          <a:prstGeom prst="rect">
            <a:avLst/>
          </a:prstGeom>
          <a:noFill/>
        </p:spPr>
        <p:txBody>
          <a:bodyPr wrap="square" rtlCol="0">
            <a:spAutoFit/>
          </a:bodyPr>
          <a:lstStyle/>
          <a:p>
            <a:r>
              <a:rPr lang="en-GB" sz="2800" dirty="0">
                <a:solidFill>
                  <a:srgbClr val="CC3399"/>
                </a:solidFill>
                <a:effectLst>
                  <a:outerShdw blurRad="38100" dist="38100" dir="2700000" algn="tl">
                    <a:srgbClr val="000000">
                      <a:alpha val="43137"/>
                    </a:srgbClr>
                  </a:outerShdw>
                </a:effectLst>
                <a:latin typeface="Cooper Black" panose="0208090404030B020404" pitchFamily="18" charset="0"/>
              </a:rPr>
              <a:t>Home</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About us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Treatment</a:t>
            </a:r>
          </a:p>
          <a:p>
            <a:br>
              <a:rPr lang="en-GB" sz="2800" dirty="0">
                <a:solidFill>
                  <a:srgbClr val="9900FF"/>
                </a:solidFill>
                <a:latin typeface="Cooper Black" panose="0208090404030B020404" pitchFamily="18" charset="0"/>
              </a:rPr>
            </a:br>
            <a:r>
              <a:rPr lang="en-GB" sz="2800" dirty="0">
                <a:solidFill>
                  <a:srgbClr val="9900FF"/>
                </a:solidFill>
                <a:latin typeface="Cooper Black" panose="0208090404030B020404" pitchFamily="18" charset="0"/>
              </a:rPr>
              <a:t>VIP </a:t>
            </a:r>
            <a:br>
              <a:rPr lang="en-GB" sz="2800" dirty="0">
                <a:solidFill>
                  <a:srgbClr val="9900FF"/>
                </a:solidFill>
                <a:latin typeface="Cooper Black" panose="0208090404030B020404" pitchFamily="18" charset="0"/>
              </a:rPr>
            </a:br>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Reviews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Bea’s story</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Contact</a:t>
            </a:r>
          </a:p>
          <a:p>
            <a:endParaRPr lang="en-GB" sz="2800" dirty="0">
              <a:solidFill>
                <a:srgbClr val="9900FF"/>
              </a:solidFill>
              <a:latin typeface="Cooper Black" panose="0208090404030B020404" pitchFamily="18" charset="0"/>
            </a:endParaRPr>
          </a:p>
        </p:txBody>
      </p:sp>
      <p:grpSp>
        <p:nvGrpSpPr>
          <p:cNvPr id="18" name="Group 17">
            <a:extLst>
              <a:ext uri="{FF2B5EF4-FFF2-40B4-BE49-F238E27FC236}">
                <a16:creationId xmlns:a16="http://schemas.microsoft.com/office/drawing/2014/main" id="{6DA517C3-0E05-4B84-B349-0CCD79D378CB}"/>
              </a:ext>
            </a:extLst>
          </p:cNvPr>
          <p:cNvGrpSpPr/>
          <p:nvPr/>
        </p:nvGrpSpPr>
        <p:grpSpPr>
          <a:xfrm>
            <a:off x="8204285" y="4723557"/>
            <a:ext cx="3066757" cy="1744394"/>
            <a:chOff x="8187397" y="3654536"/>
            <a:chExt cx="3066757" cy="1744394"/>
          </a:xfrm>
        </p:grpSpPr>
        <p:sp>
          <p:nvSpPr>
            <p:cNvPr id="17" name="Speech Bubble: Oval 16">
              <a:extLst>
                <a:ext uri="{FF2B5EF4-FFF2-40B4-BE49-F238E27FC236}">
                  <a16:creationId xmlns:a16="http://schemas.microsoft.com/office/drawing/2014/main" id="{92803C10-B0CC-4CED-8DE8-C18BCBD7AF7B}"/>
                </a:ext>
              </a:extLst>
            </p:cNvPr>
            <p:cNvSpPr/>
            <p:nvPr/>
          </p:nvSpPr>
          <p:spPr>
            <a:xfrm>
              <a:off x="8187397" y="3654536"/>
              <a:ext cx="3066757" cy="1744394"/>
            </a:xfrm>
            <a:prstGeom prst="wedgeEllipseCallout">
              <a:avLst>
                <a:gd name="adj1" fmla="val -55695"/>
                <a:gd name="adj2" fmla="val -56854"/>
              </a:avLst>
            </a:prstGeom>
            <a:solidFill>
              <a:srgbClr val="944BB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C91C7CA-90E3-4069-B9F3-7DDC0E825D04}"/>
                </a:ext>
              </a:extLst>
            </p:cNvPr>
            <p:cNvSpPr txBox="1"/>
            <p:nvPr/>
          </p:nvSpPr>
          <p:spPr>
            <a:xfrm>
              <a:off x="8446238" y="3811807"/>
              <a:ext cx="2549073" cy="1477328"/>
            </a:xfrm>
            <a:prstGeom prst="rect">
              <a:avLst/>
            </a:prstGeom>
            <a:noFill/>
          </p:spPr>
          <p:txBody>
            <a:bodyPr wrap="square" rtlCol="0">
              <a:spAutoFit/>
            </a:bodyPr>
            <a:lstStyle/>
            <a:p>
              <a:pPr algn="ctr"/>
              <a:r>
                <a:rPr lang="en-GB" dirty="0">
                  <a:solidFill>
                    <a:schemeClr val="bg1"/>
                  </a:solidFill>
                  <a:latin typeface="Lucida Sans Unicode" panose="020B0602030504020204" pitchFamily="34" charset="0"/>
                  <a:cs typeface="Lucida Sans Unicode" panose="020B0602030504020204" pitchFamily="34" charset="0"/>
                </a:rPr>
                <a:t>Hey there! I’m Bea, I’m a rescue dog all the way from the streets of Romania. Look at me now!</a:t>
              </a:r>
            </a:p>
          </p:txBody>
        </p:sp>
      </p:grpSp>
      <p:pic>
        <p:nvPicPr>
          <p:cNvPr id="14" name="Picture 13">
            <a:extLst>
              <a:ext uri="{FF2B5EF4-FFF2-40B4-BE49-F238E27FC236}">
                <a16:creationId xmlns:a16="http://schemas.microsoft.com/office/drawing/2014/main" id="{A6533636-0AF0-469C-ACBA-02BB10AAC5C9}"/>
              </a:ext>
            </a:extLst>
          </p:cNvPr>
          <p:cNvPicPr>
            <a:picLocks noChangeAspect="1"/>
          </p:cNvPicPr>
          <p:nvPr/>
        </p:nvPicPr>
        <p:blipFill rotWithShape="1">
          <a:blip r:embed="rId4">
            <a:extLst>
              <a:ext uri="{28A0092B-C50C-407E-A947-70E740481C1C}">
                <a14:useLocalDpi xmlns:a14="http://schemas.microsoft.com/office/drawing/2010/main" val="0"/>
              </a:ext>
            </a:extLst>
          </a:blip>
          <a:srcRect l="1743" t="22974" r="5631" b="24513"/>
          <a:stretch/>
        </p:blipFill>
        <p:spPr>
          <a:xfrm>
            <a:off x="4309402" y="3004400"/>
            <a:ext cx="3573194" cy="3601329"/>
          </a:xfrm>
          <a:prstGeom prst="rect">
            <a:avLst/>
          </a:prstGeom>
        </p:spPr>
      </p:pic>
      <p:sp>
        <p:nvSpPr>
          <p:cNvPr id="19" name="TextBox 18">
            <a:extLst>
              <a:ext uri="{FF2B5EF4-FFF2-40B4-BE49-F238E27FC236}">
                <a16:creationId xmlns:a16="http://schemas.microsoft.com/office/drawing/2014/main" id="{06BE9C93-5286-42F8-8334-AA6BEF34631F}"/>
              </a:ext>
            </a:extLst>
          </p:cNvPr>
          <p:cNvSpPr txBox="1"/>
          <p:nvPr/>
        </p:nvSpPr>
        <p:spPr>
          <a:xfrm>
            <a:off x="3727938" y="1559959"/>
            <a:ext cx="4735188" cy="1200329"/>
          </a:xfrm>
          <a:prstGeom prst="rect">
            <a:avLst/>
          </a:prstGeom>
          <a:noFill/>
        </p:spPr>
        <p:txBody>
          <a:bodyPr wrap="square" rtlCol="0">
            <a:spAutoFit/>
          </a:bodyPr>
          <a:lstStyle/>
          <a:p>
            <a:pPr algn="ctr"/>
            <a:r>
              <a:rPr lang="en-GB" dirty="0">
                <a:solidFill>
                  <a:srgbClr val="944BBD"/>
                </a:solidFill>
                <a:latin typeface="Lucida Sans Unicode" panose="020B0602030504020204" pitchFamily="34" charset="0"/>
                <a:cs typeface="Lucida Sans Unicode" panose="020B0602030504020204" pitchFamily="34" charset="0"/>
              </a:rPr>
              <a:t>Quality grooming service custom designed for every individual. Specialising in rescue and troubled pets and open for all!</a:t>
            </a:r>
          </a:p>
        </p:txBody>
      </p:sp>
    </p:spTree>
    <p:extLst>
      <p:ext uri="{BB962C8B-B14F-4D97-AF65-F5344CB8AC3E}">
        <p14:creationId xmlns:p14="http://schemas.microsoft.com/office/powerpoint/2010/main" val="29714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82D3F9C-00D8-4C80-A4EB-41D795E6F4D0}"/>
              </a:ext>
            </a:extLst>
          </p:cNvPr>
          <p:cNvSpPr/>
          <p:nvPr/>
        </p:nvSpPr>
        <p:spPr>
          <a:xfrm>
            <a:off x="4078640" y="158316"/>
            <a:ext cx="6739415" cy="1446550"/>
          </a:xfrm>
          <a:prstGeom prst="rect">
            <a:avLst/>
          </a:prstGeom>
        </p:spPr>
        <p:txBody>
          <a:bodyPr wrap="square">
            <a:spAutoFit/>
          </a:bodyPr>
          <a:lstStyle/>
          <a:p>
            <a:pPr algn="ctr"/>
            <a:r>
              <a:rPr lang="en-GB" sz="4400" dirty="0">
                <a:solidFill>
                  <a:srgbClr val="CC3399"/>
                </a:solidFill>
                <a:effectLst>
                  <a:outerShdw blurRad="38100" dist="38100" dir="2700000" algn="tl">
                    <a:srgbClr val="000000">
                      <a:alpha val="43137"/>
                    </a:srgbClr>
                  </a:outerShdw>
                </a:effectLst>
                <a:latin typeface="Cooper Black" panose="0208090404030B020404" pitchFamily="18" charset="0"/>
              </a:rPr>
              <a:t>Who are we and what do we do?</a:t>
            </a:r>
            <a:endParaRPr lang="en-GB" dirty="0">
              <a:solidFill>
                <a:srgbClr val="CC3399"/>
              </a:solidFill>
              <a:effectLst>
                <a:outerShdw blurRad="38100" dist="38100" dir="2700000" algn="tl">
                  <a:srgbClr val="000000">
                    <a:alpha val="43137"/>
                  </a:srgbClr>
                </a:outerShdw>
              </a:effectLst>
              <a:latin typeface="Cooper Black" panose="0208090404030B020404" pitchFamily="18" charset="0"/>
            </a:endParaRPr>
          </a:p>
        </p:txBody>
      </p:sp>
      <p:sp>
        <p:nvSpPr>
          <p:cNvPr id="7" name="TextBox 6">
            <a:extLst>
              <a:ext uri="{FF2B5EF4-FFF2-40B4-BE49-F238E27FC236}">
                <a16:creationId xmlns:a16="http://schemas.microsoft.com/office/drawing/2014/main" id="{B04CA13C-7A03-4A97-AEC8-2CB706E5CE5A}"/>
              </a:ext>
            </a:extLst>
          </p:cNvPr>
          <p:cNvSpPr txBox="1"/>
          <p:nvPr/>
        </p:nvSpPr>
        <p:spPr>
          <a:xfrm>
            <a:off x="3922643" y="1724296"/>
            <a:ext cx="7472188" cy="4801314"/>
          </a:xfrm>
          <a:prstGeom prst="rect">
            <a:avLst/>
          </a:prstGeom>
          <a:noFill/>
        </p:spPr>
        <p:txBody>
          <a:bodyPr wrap="square" rtlCol="0">
            <a:spAutoFit/>
          </a:bodyPr>
          <a:lstStyle/>
          <a:p>
            <a:r>
              <a:rPr lang="en-GB" dirty="0">
                <a:solidFill>
                  <a:srgbClr val="944BBD"/>
                </a:solidFill>
                <a:latin typeface="Lucida Sans Unicode" panose="020B0602030504020204" pitchFamily="34" charset="0"/>
                <a:cs typeface="Lucida Sans Unicode" panose="020B0602030504020204" pitchFamily="34" charset="0"/>
              </a:rPr>
              <a:t>We are a compassionate and loving dog groomers based in </a:t>
            </a:r>
            <a:r>
              <a:rPr lang="en-GB" dirty="0" err="1">
                <a:solidFill>
                  <a:srgbClr val="944BBD"/>
                </a:solidFill>
                <a:latin typeface="Lucida Sans Unicode" panose="020B0602030504020204" pitchFamily="34" charset="0"/>
                <a:cs typeface="Lucida Sans Unicode" panose="020B0602030504020204" pitchFamily="34" charset="0"/>
              </a:rPr>
              <a:t>Llangennech</a:t>
            </a:r>
            <a:r>
              <a:rPr lang="en-GB" dirty="0">
                <a:solidFill>
                  <a:srgbClr val="944BBD"/>
                </a:solidFill>
                <a:latin typeface="Lucida Sans Unicode" panose="020B0602030504020204" pitchFamily="34" charset="0"/>
                <a:cs typeface="Lucida Sans Unicode" panose="020B0602030504020204" pitchFamily="34" charset="0"/>
              </a:rPr>
              <a:t>, a quiet part of Llanelli, just off junction 48 so very accessible from Swansea and Carmarthen. We specialise in the care of rescue and problem pets as every treatment is tailored to exactly what you and your pet need and unless agreed otherwise beforehand, your pet will be the only one booked in at that time and will have 100% one-on-one time. </a:t>
            </a:r>
          </a:p>
          <a:p>
            <a:endParaRPr lang="en-GB" dirty="0">
              <a:solidFill>
                <a:srgbClr val="944BBD"/>
              </a:solidFill>
              <a:latin typeface="Lucida Sans Unicode" panose="020B0602030504020204" pitchFamily="34" charset="0"/>
              <a:cs typeface="Lucida Sans Unicode" panose="020B0602030504020204" pitchFamily="34" charset="0"/>
            </a:endParaRPr>
          </a:p>
          <a:p>
            <a:r>
              <a:rPr lang="en-GB" dirty="0">
                <a:solidFill>
                  <a:srgbClr val="944BBD"/>
                </a:solidFill>
                <a:latin typeface="Lucida Sans Unicode" panose="020B0602030504020204" pitchFamily="34" charset="0"/>
                <a:cs typeface="Lucida Sans Unicode" panose="020B0602030504020204" pitchFamily="34" charset="0"/>
              </a:rPr>
              <a:t>A free first timer consultation is offered to make sure you are completely happy and we are totally confident to deliver exactly what we offer.</a:t>
            </a:r>
          </a:p>
          <a:p>
            <a:endParaRPr lang="en-GB" dirty="0">
              <a:solidFill>
                <a:srgbClr val="944BBD"/>
              </a:solidFill>
              <a:latin typeface="Lucida Sans Unicode" panose="020B0602030504020204" pitchFamily="34" charset="0"/>
              <a:cs typeface="Lucida Sans Unicode" panose="020B0602030504020204" pitchFamily="34" charset="0"/>
            </a:endParaRPr>
          </a:p>
          <a:p>
            <a:r>
              <a:rPr lang="en-GB" dirty="0">
                <a:solidFill>
                  <a:srgbClr val="944BBD"/>
                </a:solidFill>
                <a:latin typeface="Lucida Sans Unicode" panose="020B0602030504020204" pitchFamily="34" charset="0"/>
                <a:cs typeface="Lucida Sans Unicode" panose="020B0602030504020204" pitchFamily="34" charset="0"/>
              </a:rPr>
              <a:t>Is your pet extremely muddy or wet? Don’t worry about your car as we also offer a pick-up and drop-off service.</a:t>
            </a:r>
          </a:p>
          <a:p>
            <a:endParaRPr lang="en-GB" dirty="0">
              <a:solidFill>
                <a:srgbClr val="944BBD"/>
              </a:solidFill>
              <a:latin typeface="Lucida Sans Unicode" panose="020B0602030504020204" pitchFamily="34" charset="0"/>
              <a:cs typeface="Lucida Sans Unicode" panose="020B0602030504020204" pitchFamily="34" charset="0"/>
            </a:endParaRPr>
          </a:p>
          <a:p>
            <a:r>
              <a:rPr lang="en-GB" dirty="0">
                <a:solidFill>
                  <a:srgbClr val="944BBD"/>
                </a:solidFill>
                <a:latin typeface="Lucida Sans Unicode" panose="020B0602030504020204" pitchFamily="34" charset="0"/>
                <a:cs typeface="Lucida Sans Unicode" panose="020B0602030504020204" pitchFamily="34" charset="0"/>
              </a:rPr>
              <a:t>If you want to know more just keep clicking through or give us a call or drop us a message!</a:t>
            </a:r>
          </a:p>
        </p:txBody>
      </p:sp>
      <p:sp>
        <p:nvSpPr>
          <p:cNvPr id="8" name="TextBox 7">
            <a:extLst>
              <a:ext uri="{FF2B5EF4-FFF2-40B4-BE49-F238E27FC236}">
                <a16:creationId xmlns:a16="http://schemas.microsoft.com/office/drawing/2014/main" id="{3A5D717F-ACDD-4352-A319-00317D18EA9B}"/>
              </a:ext>
            </a:extLst>
          </p:cNvPr>
          <p:cNvSpPr txBox="1"/>
          <p:nvPr/>
        </p:nvSpPr>
        <p:spPr>
          <a:xfrm>
            <a:off x="547474" y="400856"/>
            <a:ext cx="2209580" cy="6124754"/>
          </a:xfrm>
          <a:prstGeom prst="rect">
            <a:avLst/>
          </a:prstGeom>
          <a:noFill/>
        </p:spPr>
        <p:txBody>
          <a:bodyPr wrap="square" rtlCol="0">
            <a:spAutoFit/>
          </a:bodyPr>
          <a:lstStyle/>
          <a:p>
            <a:r>
              <a:rPr lang="en-GB" sz="2800" dirty="0">
                <a:solidFill>
                  <a:srgbClr val="9900FF"/>
                </a:solidFill>
                <a:latin typeface="Cooper Black" panose="0208090404030B020404" pitchFamily="18" charset="0"/>
              </a:rPr>
              <a:t>Home</a:t>
            </a:r>
          </a:p>
          <a:p>
            <a:endParaRPr lang="en-GB" sz="2800" dirty="0">
              <a:solidFill>
                <a:srgbClr val="9900FF"/>
              </a:solidFill>
              <a:latin typeface="Cooper Black" panose="0208090404030B020404" pitchFamily="18" charset="0"/>
            </a:endParaRPr>
          </a:p>
          <a:p>
            <a:r>
              <a:rPr lang="en-GB" sz="2800" dirty="0">
                <a:solidFill>
                  <a:srgbClr val="CC3399"/>
                </a:solidFill>
                <a:effectLst>
                  <a:outerShdw blurRad="38100" dist="38100" dir="2700000" algn="tl">
                    <a:srgbClr val="000000">
                      <a:alpha val="43137"/>
                    </a:srgbClr>
                  </a:outerShdw>
                </a:effectLst>
                <a:latin typeface="Cooper Black" panose="0208090404030B020404" pitchFamily="18" charset="0"/>
              </a:rPr>
              <a:t>About us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Treatment</a:t>
            </a:r>
          </a:p>
          <a:p>
            <a:br>
              <a:rPr lang="en-GB" sz="2800" dirty="0">
                <a:solidFill>
                  <a:srgbClr val="9900FF"/>
                </a:solidFill>
                <a:latin typeface="Cooper Black" panose="0208090404030B020404" pitchFamily="18" charset="0"/>
              </a:rPr>
            </a:br>
            <a:r>
              <a:rPr lang="en-GB" sz="2800" dirty="0">
                <a:solidFill>
                  <a:srgbClr val="9900FF"/>
                </a:solidFill>
                <a:latin typeface="Cooper Black" panose="0208090404030B020404" pitchFamily="18" charset="0"/>
              </a:rPr>
              <a:t>VIP </a:t>
            </a:r>
            <a:br>
              <a:rPr lang="en-GB" sz="2800" dirty="0">
                <a:solidFill>
                  <a:srgbClr val="9900FF"/>
                </a:solidFill>
                <a:latin typeface="Cooper Black" panose="0208090404030B020404" pitchFamily="18" charset="0"/>
              </a:rPr>
            </a:br>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Reviews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Bea’s story</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Contact</a:t>
            </a:r>
          </a:p>
          <a:p>
            <a:endParaRPr lang="en-GB" sz="2800" dirty="0">
              <a:solidFill>
                <a:srgbClr val="9900FF"/>
              </a:solidFill>
              <a:latin typeface="Cooper Black" panose="0208090404030B020404" pitchFamily="18" charset="0"/>
            </a:endParaRPr>
          </a:p>
        </p:txBody>
      </p:sp>
    </p:spTree>
    <p:extLst>
      <p:ext uri="{BB962C8B-B14F-4D97-AF65-F5344CB8AC3E}">
        <p14:creationId xmlns:p14="http://schemas.microsoft.com/office/powerpoint/2010/main" val="3400797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E1B0CB-48D1-4E29-ACE0-67032FAF6E7F}"/>
              </a:ext>
            </a:extLst>
          </p:cNvPr>
          <p:cNvSpPr txBox="1"/>
          <p:nvPr/>
        </p:nvSpPr>
        <p:spPr>
          <a:xfrm>
            <a:off x="2844800" y="145143"/>
            <a:ext cx="5061642" cy="923330"/>
          </a:xfrm>
          <a:prstGeom prst="rect">
            <a:avLst/>
          </a:prstGeom>
          <a:noFill/>
        </p:spPr>
        <p:txBody>
          <a:bodyPr wrap="none" rtlCol="0">
            <a:spAutoFit/>
          </a:bodyPr>
          <a:lstStyle/>
          <a:p>
            <a:r>
              <a:rPr lang="en-GB" sz="5400" dirty="0">
                <a:solidFill>
                  <a:srgbClr val="CC3399"/>
                </a:solidFill>
                <a:latin typeface="Cooper Black" panose="0208090404030B020404" pitchFamily="18" charset="0"/>
              </a:rPr>
              <a:t>Pamper Time!</a:t>
            </a:r>
            <a:endParaRPr lang="en-GB" dirty="0"/>
          </a:p>
        </p:txBody>
      </p:sp>
      <p:sp>
        <p:nvSpPr>
          <p:cNvPr id="6" name="TextBox 5">
            <a:extLst>
              <a:ext uri="{FF2B5EF4-FFF2-40B4-BE49-F238E27FC236}">
                <a16:creationId xmlns:a16="http://schemas.microsoft.com/office/drawing/2014/main" id="{ADF72144-67F8-421C-8B8D-CA46D7698405}"/>
              </a:ext>
            </a:extLst>
          </p:cNvPr>
          <p:cNvSpPr txBox="1"/>
          <p:nvPr/>
        </p:nvSpPr>
        <p:spPr>
          <a:xfrm>
            <a:off x="2872043" y="1086664"/>
            <a:ext cx="9198037" cy="584775"/>
          </a:xfrm>
          <a:prstGeom prst="rect">
            <a:avLst/>
          </a:prstGeom>
          <a:noFill/>
        </p:spPr>
        <p:txBody>
          <a:bodyPr wrap="square" rtlCol="0">
            <a:spAutoFit/>
          </a:bodyPr>
          <a:lstStyle/>
          <a:p>
            <a:r>
              <a:rPr lang="en-GB" sz="1600" dirty="0">
                <a:solidFill>
                  <a:srgbClr val="7030A0"/>
                </a:solidFill>
                <a:latin typeface="Lucida Sans Unicode" panose="020B0602030504020204" pitchFamily="34" charset="0"/>
                <a:cs typeface="Lucida Sans Unicode" panose="020B0602030504020204" pitchFamily="34" charset="0"/>
              </a:rPr>
              <a:t>As our treatments are all tailored and you can change and add whatever you like I cannot give an exact price list but here’s some information of what's to expect from our services..</a:t>
            </a:r>
          </a:p>
        </p:txBody>
      </p:sp>
      <p:sp>
        <p:nvSpPr>
          <p:cNvPr id="7" name="TextBox 6">
            <a:extLst>
              <a:ext uri="{FF2B5EF4-FFF2-40B4-BE49-F238E27FC236}">
                <a16:creationId xmlns:a16="http://schemas.microsoft.com/office/drawing/2014/main" id="{0A7B0F31-E910-4BF0-B2D7-A188343B6E92}"/>
              </a:ext>
            </a:extLst>
          </p:cNvPr>
          <p:cNvSpPr txBox="1"/>
          <p:nvPr/>
        </p:nvSpPr>
        <p:spPr>
          <a:xfrm>
            <a:off x="3407535" y="1804077"/>
            <a:ext cx="3302507" cy="1200329"/>
          </a:xfrm>
          <a:prstGeom prst="rect">
            <a:avLst/>
          </a:prstGeom>
          <a:noFill/>
        </p:spPr>
        <p:txBody>
          <a:bodyPr wrap="none" rtlCol="0">
            <a:spAutoFit/>
          </a:bodyPr>
          <a:lstStyle/>
          <a:p>
            <a:r>
              <a:rPr lang="en-GB" b="1" dirty="0">
                <a:solidFill>
                  <a:srgbClr val="CC3399"/>
                </a:solidFill>
                <a:latin typeface="Lucida Sans Unicode" panose="020B0602030504020204" pitchFamily="34" charset="0"/>
                <a:cs typeface="Lucida Sans Unicode" panose="020B0602030504020204" pitchFamily="34" charset="0"/>
              </a:rPr>
              <a:t>‘Quick scrub up’ From £15*</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Shampoo</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Bath</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Towel dry</a:t>
            </a:r>
          </a:p>
        </p:txBody>
      </p:sp>
      <p:sp>
        <p:nvSpPr>
          <p:cNvPr id="8" name="TextBox 7">
            <a:extLst>
              <a:ext uri="{FF2B5EF4-FFF2-40B4-BE49-F238E27FC236}">
                <a16:creationId xmlns:a16="http://schemas.microsoft.com/office/drawing/2014/main" id="{052CEFEA-D138-49E3-A6D7-C720A5C682DB}"/>
              </a:ext>
            </a:extLst>
          </p:cNvPr>
          <p:cNvSpPr txBox="1"/>
          <p:nvPr/>
        </p:nvSpPr>
        <p:spPr>
          <a:xfrm>
            <a:off x="3407535" y="3137045"/>
            <a:ext cx="4357283" cy="1754326"/>
          </a:xfrm>
          <a:prstGeom prst="rect">
            <a:avLst/>
          </a:prstGeom>
          <a:noFill/>
        </p:spPr>
        <p:txBody>
          <a:bodyPr wrap="none" rtlCol="0">
            <a:spAutoFit/>
          </a:bodyPr>
          <a:lstStyle/>
          <a:p>
            <a:r>
              <a:rPr lang="en-GB" b="1" dirty="0">
                <a:solidFill>
                  <a:srgbClr val="944BBD"/>
                </a:solidFill>
                <a:latin typeface="Lucida Sans Unicode" panose="020B0602030504020204" pitchFamily="34" charset="0"/>
                <a:cs typeface="Lucida Sans Unicode" panose="020B0602030504020204" pitchFamily="34" charset="0"/>
              </a:rPr>
              <a:t>‘Casual few with the girls’ From £25*</a:t>
            </a:r>
          </a:p>
          <a:p>
            <a:r>
              <a:rPr lang="en-GB" b="1" dirty="0">
                <a:solidFill>
                  <a:srgbClr val="944BBD"/>
                </a:solidFill>
                <a:latin typeface="Lucida Sans Unicode" panose="020B0602030504020204" pitchFamily="34" charset="0"/>
                <a:cs typeface="Lucida Sans Unicode" panose="020B0602030504020204" pitchFamily="34" charset="0"/>
              </a:rPr>
              <a:t>-  </a:t>
            </a:r>
            <a:r>
              <a:rPr lang="en-GB" dirty="0">
                <a:solidFill>
                  <a:srgbClr val="944BBD"/>
                </a:solidFill>
                <a:latin typeface="Lucida Sans Unicode" panose="020B0602030504020204" pitchFamily="34" charset="0"/>
                <a:cs typeface="Lucida Sans Unicode" panose="020B0602030504020204" pitchFamily="34" charset="0"/>
              </a:rPr>
              <a:t>Shampoo</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Bath </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Blow dry</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brush</a:t>
            </a:r>
          </a:p>
          <a:p>
            <a:pPr marL="285750" indent="-285750">
              <a:buFontTx/>
              <a:buChar char="-"/>
            </a:pPr>
            <a:endParaRPr lang="en-GB" b="1" dirty="0">
              <a:solidFill>
                <a:srgbClr val="944BBD"/>
              </a:solidFill>
              <a:latin typeface="Lucida Sans Unicode" panose="020B0602030504020204" pitchFamily="34" charset="0"/>
              <a:cs typeface="Lucida Sans Unicode" panose="020B0602030504020204" pitchFamily="34" charset="0"/>
            </a:endParaRPr>
          </a:p>
        </p:txBody>
      </p:sp>
      <p:sp>
        <p:nvSpPr>
          <p:cNvPr id="9" name="TextBox 8">
            <a:extLst>
              <a:ext uri="{FF2B5EF4-FFF2-40B4-BE49-F238E27FC236}">
                <a16:creationId xmlns:a16="http://schemas.microsoft.com/office/drawing/2014/main" id="{F869D685-11A0-4D51-B31B-DB000CA1C42A}"/>
              </a:ext>
            </a:extLst>
          </p:cNvPr>
          <p:cNvSpPr txBox="1"/>
          <p:nvPr/>
        </p:nvSpPr>
        <p:spPr>
          <a:xfrm>
            <a:off x="3407535" y="4617174"/>
            <a:ext cx="5159690" cy="2308324"/>
          </a:xfrm>
          <a:prstGeom prst="rect">
            <a:avLst/>
          </a:prstGeom>
          <a:noFill/>
        </p:spPr>
        <p:txBody>
          <a:bodyPr wrap="square" rtlCol="0">
            <a:spAutoFit/>
          </a:bodyPr>
          <a:lstStyle/>
          <a:p>
            <a:r>
              <a:rPr lang="en-GB" b="1" dirty="0">
                <a:solidFill>
                  <a:srgbClr val="CC3399"/>
                </a:solidFill>
                <a:latin typeface="Lucida Sans Unicode" panose="020B0602030504020204" pitchFamily="34" charset="0"/>
                <a:cs typeface="Lucida Sans Unicode" panose="020B0602030504020204" pitchFamily="34" charset="0"/>
              </a:rPr>
              <a:t>‘Sunday Best’ From £35*</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Shampoo</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De-shed treatment</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Bath</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Blow dry</a:t>
            </a:r>
          </a:p>
          <a:p>
            <a:pPr marL="285750" indent="-285750">
              <a:buFontTx/>
              <a:buChar char="-"/>
            </a:pPr>
            <a:r>
              <a:rPr lang="en-GB" dirty="0">
                <a:solidFill>
                  <a:srgbClr val="CC3399"/>
                </a:solidFill>
                <a:latin typeface="Lucida Sans Unicode" panose="020B0602030504020204" pitchFamily="34" charset="0"/>
                <a:cs typeface="Lucida Sans Unicode" panose="020B0602030504020204" pitchFamily="34" charset="0"/>
              </a:rPr>
              <a:t>Brush</a:t>
            </a:r>
          </a:p>
          <a:p>
            <a:r>
              <a:rPr lang="en-GB" dirty="0">
                <a:solidFill>
                  <a:srgbClr val="CC3399"/>
                </a:solidFill>
                <a:latin typeface="Lucida Sans Unicode" panose="020B0602030504020204" pitchFamily="34" charset="0"/>
                <a:cs typeface="Lucida Sans Unicode" panose="020B0602030504020204" pitchFamily="34" charset="0"/>
              </a:rPr>
              <a:t>- Nails clipped</a:t>
            </a:r>
          </a:p>
          <a:p>
            <a:pPr marL="285750" indent="-285750">
              <a:buFontTx/>
              <a:buChar char="-"/>
            </a:pPr>
            <a:endParaRPr lang="en-GB" dirty="0">
              <a:solidFill>
                <a:srgbClr val="9900FF"/>
              </a:solidFill>
              <a:latin typeface="Lucida Sans Unicode" panose="020B0602030504020204" pitchFamily="34" charset="0"/>
              <a:cs typeface="Lucida Sans Unicode" panose="020B0602030504020204" pitchFamily="34" charset="0"/>
            </a:endParaRPr>
          </a:p>
        </p:txBody>
      </p:sp>
      <p:sp>
        <p:nvSpPr>
          <p:cNvPr id="10" name="TextBox 9">
            <a:extLst>
              <a:ext uri="{FF2B5EF4-FFF2-40B4-BE49-F238E27FC236}">
                <a16:creationId xmlns:a16="http://schemas.microsoft.com/office/drawing/2014/main" id="{28965E90-FB01-4E98-8DD9-46C40D1A1EE3}"/>
              </a:ext>
            </a:extLst>
          </p:cNvPr>
          <p:cNvSpPr txBox="1"/>
          <p:nvPr/>
        </p:nvSpPr>
        <p:spPr>
          <a:xfrm>
            <a:off x="8098539" y="2239951"/>
            <a:ext cx="3201517" cy="3416320"/>
          </a:xfrm>
          <a:prstGeom prst="rect">
            <a:avLst/>
          </a:prstGeom>
          <a:noFill/>
        </p:spPr>
        <p:txBody>
          <a:bodyPr wrap="none" rtlCol="0">
            <a:spAutoFit/>
          </a:bodyPr>
          <a:lstStyle/>
          <a:p>
            <a:r>
              <a:rPr lang="en-GB" b="1" dirty="0">
                <a:solidFill>
                  <a:srgbClr val="944BBD"/>
                </a:solidFill>
                <a:latin typeface="Lucida Sans Unicode" panose="020B0602030504020204" pitchFamily="34" charset="0"/>
                <a:cs typeface="Lucida Sans Unicode" panose="020B0602030504020204" pitchFamily="34" charset="0"/>
              </a:rPr>
              <a:t>‘The Works!’ From £45*</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Flea treatment shampoo</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De-shed treatment</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Massage bath</a:t>
            </a:r>
          </a:p>
          <a:p>
            <a:pPr marL="285750" indent="-285750">
              <a:buFontTx/>
              <a:buChar char="-"/>
            </a:pPr>
            <a:r>
              <a:rPr lang="en-GB" dirty="0" err="1">
                <a:solidFill>
                  <a:srgbClr val="944BBD"/>
                </a:solidFill>
                <a:latin typeface="Lucida Sans Unicode" panose="020B0602030504020204" pitchFamily="34" charset="0"/>
                <a:cs typeface="Lucida Sans Unicode" panose="020B0602030504020204" pitchFamily="34" charset="0"/>
              </a:rPr>
              <a:t>Blowdry</a:t>
            </a:r>
            <a:endParaRPr lang="en-GB" dirty="0">
              <a:solidFill>
                <a:srgbClr val="944BBD"/>
              </a:solidFill>
              <a:latin typeface="Lucida Sans Unicode" panose="020B0602030504020204" pitchFamily="34" charset="0"/>
              <a:cs typeface="Lucida Sans Unicode" panose="020B0602030504020204" pitchFamily="34" charset="0"/>
            </a:endParaRP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Detangling spray brush</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Nails clipped </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Ears cleaned </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Teeth cleaned</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Trim </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Spritz of cologne</a:t>
            </a:r>
          </a:p>
          <a:p>
            <a:pPr marL="285750" indent="-285750">
              <a:buFontTx/>
              <a:buChar char="-"/>
            </a:pPr>
            <a:r>
              <a:rPr lang="en-GB" dirty="0">
                <a:solidFill>
                  <a:srgbClr val="944BBD"/>
                </a:solidFill>
                <a:latin typeface="Lucida Sans Unicode" panose="020B0602030504020204" pitchFamily="34" charset="0"/>
                <a:cs typeface="Lucida Sans Unicode" panose="020B0602030504020204" pitchFamily="34" charset="0"/>
              </a:rPr>
              <a:t>Free bandana!</a:t>
            </a:r>
          </a:p>
        </p:txBody>
      </p:sp>
      <p:sp>
        <p:nvSpPr>
          <p:cNvPr id="13" name="TextBox 12">
            <a:extLst>
              <a:ext uri="{FF2B5EF4-FFF2-40B4-BE49-F238E27FC236}">
                <a16:creationId xmlns:a16="http://schemas.microsoft.com/office/drawing/2014/main" id="{993DBFC6-2151-45EA-9201-8AB61F5CFE42}"/>
              </a:ext>
            </a:extLst>
          </p:cNvPr>
          <p:cNvSpPr txBox="1"/>
          <p:nvPr/>
        </p:nvSpPr>
        <p:spPr>
          <a:xfrm>
            <a:off x="6620916" y="6060052"/>
            <a:ext cx="5449164" cy="461665"/>
          </a:xfrm>
          <a:prstGeom prst="rect">
            <a:avLst/>
          </a:prstGeom>
          <a:noFill/>
        </p:spPr>
        <p:txBody>
          <a:bodyPr wrap="square" rtlCol="0">
            <a:spAutoFit/>
          </a:bodyPr>
          <a:lstStyle/>
          <a:p>
            <a:r>
              <a:rPr lang="en-GB" sz="1200" dirty="0">
                <a:latin typeface="Lucida Sans Unicode" panose="020B0602030504020204" pitchFamily="34" charset="0"/>
                <a:cs typeface="Lucida Sans Unicode" panose="020B0602030504020204" pitchFamily="34" charset="0"/>
              </a:rPr>
              <a:t>*prices may change due to size of your dog and also may vary with how much you want to change within the package.</a:t>
            </a:r>
          </a:p>
        </p:txBody>
      </p:sp>
      <p:sp>
        <p:nvSpPr>
          <p:cNvPr id="14" name="TextBox 13">
            <a:extLst>
              <a:ext uri="{FF2B5EF4-FFF2-40B4-BE49-F238E27FC236}">
                <a16:creationId xmlns:a16="http://schemas.microsoft.com/office/drawing/2014/main" id="{CA460883-040B-45C2-A78D-AC966B8B1D40}"/>
              </a:ext>
            </a:extLst>
          </p:cNvPr>
          <p:cNvSpPr txBox="1"/>
          <p:nvPr/>
        </p:nvSpPr>
        <p:spPr>
          <a:xfrm>
            <a:off x="503707" y="606808"/>
            <a:ext cx="2209580" cy="6124754"/>
          </a:xfrm>
          <a:prstGeom prst="rect">
            <a:avLst/>
          </a:prstGeom>
          <a:noFill/>
        </p:spPr>
        <p:txBody>
          <a:bodyPr wrap="square" rtlCol="0">
            <a:spAutoFit/>
          </a:bodyPr>
          <a:lstStyle/>
          <a:p>
            <a:r>
              <a:rPr lang="en-GB" sz="2800" dirty="0">
                <a:solidFill>
                  <a:srgbClr val="9900FF"/>
                </a:solidFill>
                <a:latin typeface="Cooper Black" panose="0208090404030B020404" pitchFamily="18" charset="0"/>
              </a:rPr>
              <a:t>Home</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About us</a:t>
            </a:r>
          </a:p>
          <a:p>
            <a:endParaRPr lang="en-GB" sz="2800" dirty="0">
              <a:solidFill>
                <a:srgbClr val="9900FF"/>
              </a:solidFill>
              <a:latin typeface="Cooper Black" panose="0208090404030B020404" pitchFamily="18" charset="0"/>
            </a:endParaRPr>
          </a:p>
          <a:p>
            <a:r>
              <a:rPr lang="en-GB" sz="2800" dirty="0">
                <a:solidFill>
                  <a:srgbClr val="CC3399"/>
                </a:solidFill>
                <a:effectLst>
                  <a:outerShdw blurRad="38100" dist="38100" dir="2700000" algn="tl">
                    <a:srgbClr val="000000">
                      <a:alpha val="43137"/>
                    </a:srgbClr>
                  </a:outerShdw>
                </a:effectLst>
                <a:latin typeface="Cooper Black" panose="0208090404030B020404" pitchFamily="18" charset="0"/>
              </a:rPr>
              <a:t>Treatment</a:t>
            </a:r>
          </a:p>
          <a:p>
            <a:br>
              <a:rPr lang="en-GB" sz="2800" dirty="0">
                <a:solidFill>
                  <a:srgbClr val="9900FF"/>
                </a:solidFill>
                <a:latin typeface="Cooper Black" panose="0208090404030B020404" pitchFamily="18" charset="0"/>
              </a:rPr>
            </a:br>
            <a:r>
              <a:rPr lang="en-GB" sz="2800" dirty="0">
                <a:solidFill>
                  <a:srgbClr val="9900FF"/>
                </a:solidFill>
                <a:latin typeface="Cooper Black" panose="0208090404030B020404" pitchFamily="18" charset="0"/>
              </a:rPr>
              <a:t>VIP </a:t>
            </a:r>
            <a:br>
              <a:rPr lang="en-GB" sz="2800" dirty="0">
                <a:solidFill>
                  <a:srgbClr val="9900FF"/>
                </a:solidFill>
                <a:latin typeface="Cooper Black" panose="0208090404030B020404" pitchFamily="18" charset="0"/>
              </a:rPr>
            </a:br>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Reviews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Bea’s story</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Contact</a:t>
            </a:r>
          </a:p>
          <a:p>
            <a:endParaRPr lang="en-GB" sz="2800" dirty="0">
              <a:solidFill>
                <a:srgbClr val="9900FF"/>
              </a:solidFill>
              <a:latin typeface="Cooper Black" panose="0208090404030B020404" pitchFamily="18" charset="0"/>
            </a:endParaRPr>
          </a:p>
        </p:txBody>
      </p:sp>
    </p:spTree>
    <p:extLst>
      <p:ext uri="{BB962C8B-B14F-4D97-AF65-F5344CB8AC3E}">
        <p14:creationId xmlns:p14="http://schemas.microsoft.com/office/powerpoint/2010/main" val="2562831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0536C2-440E-498A-B429-FC581A6A3FE8}"/>
              </a:ext>
            </a:extLst>
          </p:cNvPr>
          <p:cNvSpPr txBox="1"/>
          <p:nvPr/>
        </p:nvSpPr>
        <p:spPr>
          <a:xfrm>
            <a:off x="422856" y="370852"/>
            <a:ext cx="2209580" cy="6124754"/>
          </a:xfrm>
          <a:prstGeom prst="rect">
            <a:avLst/>
          </a:prstGeom>
          <a:noFill/>
        </p:spPr>
        <p:txBody>
          <a:bodyPr wrap="square" rtlCol="0">
            <a:spAutoFit/>
          </a:bodyPr>
          <a:lstStyle/>
          <a:p>
            <a:r>
              <a:rPr lang="en-GB" sz="2800" dirty="0">
                <a:solidFill>
                  <a:srgbClr val="944BBD"/>
                </a:solidFill>
                <a:latin typeface="Cooper Black" panose="0208090404030B020404" pitchFamily="18" charset="0"/>
              </a:rPr>
              <a:t>Home</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About us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Treatment</a:t>
            </a:r>
          </a:p>
          <a:p>
            <a:br>
              <a:rPr lang="en-GB" sz="2800" dirty="0">
                <a:solidFill>
                  <a:srgbClr val="9900FF"/>
                </a:solidFill>
                <a:latin typeface="Cooper Black" panose="0208090404030B020404" pitchFamily="18" charset="0"/>
              </a:rPr>
            </a:br>
            <a:r>
              <a:rPr lang="en-GB" sz="2800" dirty="0">
                <a:solidFill>
                  <a:srgbClr val="CC3399"/>
                </a:solidFill>
                <a:effectLst>
                  <a:outerShdw blurRad="38100" dist="38100" dir="2700000" algn="tl">
                    <a:srgbClr val="000000">
                      <a:alpha val="43137"/>
                    </a:srgbClr>
                  </a:outerShdw>
                </a:effectLst>
                <a:latin typeface="Cooper Black" panose="0208090404030B020404" pitchFamily="18" charset="0"/>
              </a:rPr>
              <a:t>VIP</a:t>
            </a:r>
            <a:r>
              <a:rPr lang="en-GB" sz="2800" dirty="0">
                <a:solidFill>
                  <a:srgbClr val="9900FF"/>
                </a:solidFill>
                <a:latin typeface="Cooper Black" panose="0208090404030B020404" pitchFamily="18" charset="0"/>
              </a:rPr>
              <a:t> </a:t>
            </a:r>
            <a:br>
              <a:rPr lang="en-GB" sz="2800" dirty="0">
                <a:solidFill>
                  <a:srgbClr val="9900FF"/>
                </a:solidFill>
                <a:latin typeface="Cooper Black" panose="0208090404030B020404" pitchFamily="18" charset="0"/>
              </a:rPr>
            </a:br>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Reviews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Bea’s story</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Contact</a:t>
            </a:r>
          </a:p>
          <a:p>
            <a:endParaRPr lang="en-GB" sz="2800" dirty="0">
              <a:solidFill>
                <a:srgbClr val="9900FF"/>
              </a:solidFill>
              <a:latin typeface="Cooper Black" panose="0208090404030B020404" pitchFamily="18" charset="0"/>
            </a:endParaRPr>
          </a:p>
        </p:txBody>
      </p:sp>
      <p:sp>
        <p:nvSpPr>
          <p:cNvPr id="5" name="TextBox 4">
            <a:extLst>
              <a:ext uri="{FF2B5EF4-FFF2-40B4-BE49-F238E27FC236}">
                <a16:creationId xmlns:a16="http://schemas.microsoft.com/office/drawing/2014/main" id="{85C57217-F5E3-43C4-9F86-C5280DB7FDBE}"/>
              </a:ext>
            </a:extLst>
          </p:cNvPr>
          <p:cNvSpPr txBox="1"/>
          <p:nvPr/>
        </p:nvSpPr>
        <p:spPr>
          <a:xfrm>
            <a:off x="3715657" y="215669"/>
            <a:ext cx="6948697" cy="646331"/>
          </a:xfrm>
          <a:prstGeom prst="rect">
            <a:avLst/>
          </a:prstGeom>
          <a:noFill/>
        </p:spPr>
        <p:txBody>
          <a:bodyPr wrap="none" rtlCol="0">
            <a:spAutoFit/>
          </a:bodyPr>
          <a:lstStyle/>
          <a:p>
            <a:r>
              <a:rPr lang="en-GB" sz="3600" dirty="0">
                <a:solidFill>
                  <a:srgbClr val="CC3399"/>
                </a:solidFill>
                <a:latin typeface="Cooper Black" panose="0208090404030B020404" pitchFamily="18" charset="0"/>
              </a:rPr>
              <a:t>Celebrity treatment you say?</a:t>
            </a:r>
          </a:p>
        </p:txBody>
      </p:sp>
      <p:sp>
        <p:nvSpPr>
          <p:cNvPr id="6" name="TextBox 5">
            <a:extLst>
              <a:ext uri="{FF2B5EF4-FFF2-40B4-BE49-F238E27FC236}">
                <a16:creationId xmlns:a16="http://schemas.microsoft.com/office/drawing/2014/main" id="{0ACEEE1A-3FF6-46B3-8A0F-6372C8414E69}"/>
              </a:ext>
            </a:extLst>
          </p:cNvPr>
          <p:cNvSpPr txBox="1"/>
          <p:nvPr/>
        </p:nvSpPr>
        <p:spPr>
          <a:xfrm>
            <a:off x="3222172" y="1059542"/>
            <a:ext cx="8183204" cy="3416320"/>
          </a:xfrm>
          <a:prstGeom prst="rect">
            <a:avLst/>
          </a:prstGeom>
          <a:noFill/>
        </p:spPr>
        <p:txBody>
          <a:bodyPr wrap="square" rtlCol="0">
            <a:spAutoFit/>
          </a:bodyPr>
          <a:lstStyle/>
          <a:p>
            <a:r>
              <a:rPr lang="en-GB" dirty="0">
                <a:solidFill>
                  <a:srgbClr val="9900FF"/>
                </a:solidFill>
                <a:latin typeface="Lucida Sans Unicode" panose="020B0602030504020204" pitchFamily="34" charset="0"/>
                <a:cs typeface="Lucida Sans Unicode" panose="020B0602030504020204" pitchFamily="34" charset="0"/>
              </a:rPr>
              <a:t>VIP members will get weekly or monthly offers for treatments and products and alerts for anything changing at Bea’s Barker</a:t>
            </a:r>
          </a:p>
          <a:p>
            <a:endParaRPr lang="en-GB" dirty="0">
              <a:solidFill>
                <a:srgbClr val="9900FF"/>
              </a:solidFill>
              <a:latin typeface="Lucida Sans Unicode" panose="020B0602030504020204" pitchFamily="34" charset="0"/>
              <a:cs typeface="Lucida Sans Unicode" panose="020B0602030504020204" pitchFamily="34" charset="0"/>
            </a:endParaRPr>
          </a:p>
          <a:p>
            <a:r>
              <a:rPr lang="en-GB" dirty="0">
                <a:solidFill>
                  <a:srgbClr val="9900FF"/>
                </a:solidFill>
                <a:latin typeface="Lucida Sans Unicode" panose="020B0602030504020204" pitchFamily="34" charset="0"/>
                <a:cs typeface="Lucida Sans Unicode" panose="020B0602030504020204" pitchFamily="34" charset="0"/>
              </a:rPr>
              <a:t>You will receive a permanent 10% discount on all full price treatments and offers sent to you custom to your pets preferences</a:t>
            </a:r>
          </a:p>
          <a:p>
            <a:endParaRPr lang="en-GB" dirty="0">
              <a:solidFill>
                <a:srgbClr val="9900FF"/>
              </a:solidFill>
              <a:latin typeface="Lucida Sans Unicode" panose="020B0602030504020204" pitchFamily="34" charset="0"/>
              <a:cs typeface="Lucida Sans Unicode" panose="020B0602030504020204" pitchFamily="34" charset="0"/>
            </a:endParaRPr>
          </a:p>
          <a:p>
            <a:r>
              <a:rPr lang="en-GB" dirty="0">
                <a:solidFill>
                  <a:srgbClr val="9900FF"/>
                </a:solidFill>
                <a:latin typeface="Lucida Sans Unicode" panose="020B0602030504020204" pitchFamily="34" charset="0"/>
                <a:cs typeface="Lucida Sans Unicode" panose="020B0602030504020204" pitchFamily="34" charset="0"/>
              </a:rPr>
              <a:t>Your loyalty will go a long way! You will receive a loyalty card to use on every visit. After every 5 treatments you will get one completely free! </a:t>
            </a:r>
          </a:p>
          <a:p>
            <a:endParaRPr lang="en-GB" dirty="0">
              <a:solidFill>
                <a:srgbClr val="9900FF"/>
              </a:solidFill>
              <a:latin typeface="Lucida Sans Unicode" panose="020B0602030504020204" pitchFamily="34" charset="0"/>
              <a:cs typeface="Lucida Sans Unicode" panose="020B0602030504020204" pitchFamily="34" charset="0"/>
            </a:endParaRPr>
          </a:p>
          <a:p>
            <a:r>
              <a:rPr lang="en-GB" dirty="0">
                <a:solidFill>
                  <a:srgbClr val="9900FF"/>
                </a:solidFill>
                <a:latin typeface="Lucida Sans Unicode" panose="020B0602030504020204" pitchFamily="34" charset="0"/>
                <a:cs typeface="Lucida Sans Unicode" panose="020B0602030504020204" pitchFamily="34" charset="0"/>
              </a:rPr>
              <a:t>Even though dogs age in 7 years we can make every one the best celebration! You will receive a birthday card and a surprise present designed for your pooch on their special day! </a:t>
            </a:r>
          </a:p>
        </p:txBody>
      </p:sp>
      <p:sp>
        <p:nvSpPr>
          <p:cNvPr id="7" name="TextBox 6">
            <a:extLst>
              <a:ext uri="{FF2B5EF4-FFF2-40B4-BE49-F238E27FC236}">
                <a16:creationId xmlns:a16="http://schemas.microsoft.com/office/drawing/2014/main" id="{D50E0EC1-8A80-4D37-A8DF-82E6B7CC536C}"/>
              </a:ext>
            </a:extLst>
          </p:cNvPr>
          <p:cNvSpPr txBox="1"/>
          <p:nvPr/>
        </p:nvSpPr>
        <p:spPr>
          <a:xfrm>
            <a:off x="3296195" y="5336793"/>
            <a:ext cx="5599610" cy="461665"/>
          </a:xfrm>
          <a:prstGeom prst="rect">
            <a:avLst/>
          </a:prstGeom>
          <a:noFill/>
        </p:spPr>
        <p:txBody>
          <a:bodyPr wrap="none" rtlCol="0">
            <a:spAutoFit/>
          </a:bodyPr>
          <a:lstStyle/>
          <a:p>
            <a:r>
              <a:rPr lang="en-GB" sz="2400" dirty="0">
                <a:solidFill>
                  <a:srgbClr val="CC3399"/>
                </a:solidFill>
                <a:latin typeface="Lucida Sans Unicode" panose="020B0602030504020204" pitchFamily="34" charset="0"/>
                <a:cs typeface="Lucida Sans Unicode" panose="020B0602030504020204" pitchFamily="34" charset="0"/>
              </a:rPr>
              <a:t>Subscribe now for </a:t>
            </a:r>
            <a:r>
              <a:rPr lang="en-GB" sz="2400" strike="sngStrike" dirty="0">
                <a:solidFill>
                  <a:srgbClr val="CC3399"/>
                </a:solidFill>
                <a:latin typeface="Lucida Sans Unicode" panose="020B0602030504020204" pitchFamily="34" charset="0"/>
                <a:cs typeface="Lucida Sans Unicode" panose="020B0602030504020204" pitchFamily="34" charset="0"/>
              </a:rPr>
              <a:t>£20 </a:t>
            </a:r>
            <a:r>
              <a:rPr lang="en-GB" sz="2400" dirty="0">
                <a:solidFill>
                  <a:srgbClr val="CC3399"/>
                </a:solidFill>
                <a:latin typeface="Lucida Sans Unicode" panose="020B0602030504020204" pitchFamily="34" charset="0"/>
                <a:cs typeface="Lucida Sans Unicode" panose="020B0602030504020204" pitchFamily="34" charset="0"/>
              </a:rPr>
              <a:t>for 6 months</a:t>
            </a:r>
          </a:p>
        </p:txBody>
      </p:sp>
      <p:sp>
        <p:nvSpPr>
          <p:cNvPr id="8" name="TextBox 7">
            <a:extLst>
              <a:ext uri="{FF2B5EF4-FFF2-40B4-BE49-F238E27FC236}">
                <a16:creationId xmlns:a16="http://schemas.microsoft.com/office/drawing/2014/main" id="{A53FBA35-6841-45BA-8E5B-7C50AF1607DE}"/>
              </a:ext>
            </a:extLst>
          </p:cNvPr>
          <p:cNvSpPr txBox="1"/>
          <p:nvPr/>
        </p:nvSpPr>
        <p:spPr>
          <a:xfrm>
            <a:off x="6443659" y="4876800"/>
            <a:ext cx="809837" cy="584775"/>
          </a:xfrm>
          <a:prstGeom prst="rect">
            <a:avLst/>
          </a:prstGeom>
          <a:noFill/>
        </p:spPr>
        <p:txBody>
          <a:bodyPr wrap="none" rtlCol="0">
            <a:spAutoFit/>
          </a:bodyPr>
          <a:lstStyle/>
          <a:p>
            <a:r>
              <a:rPr lang="en-GB" sz="3200" b="1" dirty="0">
                <a:highlight>
                  <a:srgbClr val="FFFF00"/>
                </a:highlight>
              </a:rPr>
              <a:t>£10</a:t>
            </a:r>
          </a:p>
        </p:txBody>
      </p:sp>
      <p:sp>
        <p:nvSpPr>
          <p:cNvPr id="9" name="TextBox 8">
            <a:extLst>
              <a:ext uri="{FF2B5EF4-FFF2-40B4-BE49-F238E27FC236}">
                <a16:creationId xmlns:a16="http://schemas.microsoft.com/office/drawing/2014/main" id="{4392F424-0530-4967-8813-81E5D0570A11}"/>
              </a:ext>
            </a:extLst>
          </p:cNvPr>
          <p:cNvSpPr txBox="1"/>
          <p:nvPr/>
        </p:nvSpPr>
        <p:spPr>
          <a:xfrm>
            <a:off x="6848577" y="4539917"/>
            <a:ext cx="4026808" cy="523220"/>
          </a:xfrm>
          <a:prstGeom prst="rect">
            <a:avLst/>
          </a:prstGeom>
          <a:noFill/>
        </p:spPr>
        <p:txBody>
          <a:bodyPr wrap="none" rtlCol="0">
            <a:spAutoFit/>
          </a:bodyPr>
          <a:lstStyle/>
          <a:p>
            <a:r>
              <a:rPr lang="en-GB" sz="2800" b="1" i="1" dirty="0"/>
              <a:t>**BLACK FRIDAY OFFER**</a:t>
            </a:r>
          </a:p>
        </p:txBody>
      </p:sp>
      <p:sp>
        <p:nvSpPr>
          <p:cNvPr id="10" name="Rectangle 9">
            <a:extLst>
              <a:ext uri="{FF2B5EF4-FFF2-40B4-BE49-F238E27FC236}">
                <a16:creationId xmlns:a16="http://schemas.microsoft.com/office/drawing/2014/main" id="{15249006-E263-412C-94DA-683A96D9AD2E}"/>
              </a:ext>
            </a:extLst>
          </p:cNvPr>
          <p:cNvSpPr/>
          <p:nvPr/>
        </p:nvSpPr>
        <p:spPr>
          <a:xfrm>
            <a:off x="5712773" y="5751840"/>
            <a:ext cx="295446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prst="relaxedInset"/>
            </a:sp3d>
          </a:bodyPr>
          <a:lstStyle/>
          <a:p>
            <a:pPr algn="ctr"/>
            <a:r>
              <a:rPr lang="en-US" sz="5400" b="1" dirty="0">
                <a:ln/>
                <a:solidFill>
                  <a:schemeClr val="accent4"/>
                </a:solidFill>
                <a:effectLst>
                  <a:glow rad="228600">
                    <a:schemeClr val="accent4">
                      <a:satMod val="175000"/>
                      <a:alpha val="40000"/>
                    </a:schemeClr>
                  </a:glow>
                </a:effectLst>
              </a:rPr>
              <a:t>Subscribe</a:t>
            </a:r>
            <a:endParaRPr lang="en-US" sz="5400" b="1" cap="none" spc="0" dirty="0">
              <a:ln/>
              <a:solidFill>
                <a:schemeClr val="accent4"/>
              </a:solidFill>
              <a:effectLst>
                <a:glow rad="228600">
                  <a:schemeClr val="accent4">
                    <a:satMod val="175000"/>
                    <a:alpha val="40000"/>
                  </a:schemeClr>
                </a:glow>
              </a:effectLst>
            </a:endParaRPr>
          </a:p>
        </p:txBody>
      </p:sp>
      <p:pic>
        <p:nvPicPr>
          <p:cNvPr id="12" name="Graphic 11" descr="Download">
            <a:extLst>
              <a:ext uri="{FF2B5EF4-FFF2-40B4-BE49-F238E27FC236}">
                <a16:creationId xmlns:a16="http://schemas.microsoft.com/office/drawing/2014/main" id="{04BEE278-E4FB-48F9-AB85-D5F4B0BD8F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2890" y="5677111"/>
            <a:ext cx="914400" cy="914400"/>
          </a:xfrm>
          <a:prstGeom prst="rect">
            <a:avLst/>
          </a:prstGeom>
          <a:effectLst>
            <a:glow rad="228600">
              <a:schemeClr val="accent4">
                <a:satMod val="175000"/>
                <a:alpha val="40000"/>
              </a:schemeClr>
            </a:glow>
            <a:outerShdw blurRad="50800" dist="38100" dir="2700000" algn="tl" rotWithShape="0">
              <a:prstClr val="black">
                <a:alpha val="40000"/>
              </a:prstClr>
            </a:outerShdw>
          </a:effectLst>
        </p:spPr>
      </p:pic>
    </p:spTree>
    <p:extLst>
      <p:ext uri="{BB962C8B-B14F-4D97-AF65-F5344CB8AC3E}">
        <p14:creationId xmlns:p14="http://schemas.microsoft.com/office/powerpoint/2010/main" val="3302142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74DB3C-79E4-49FA-8C0F-BAA434D48011}"/>
              </a:ext>
            </a:extLst>
          </p:cNvPr>
          <p:cNvSpPr txBox="1"/>
          <p:nvPr/>
        </p:nvSpPr>
        <p:spPr>
          <a:xfrm>
            <a:off x="445235" y="675595"/>
            <a:ext cx="2209580" cy="6124754"/>
          </a:xfrm>
          <a:prstGeom prst="rect">
            <a:avLst/>
          </a:prstGeom>
          <a:noFill/>
        </p:spPr>
        <p:txBody>
          <a:bodyPr wrap="square" rtlCol="0">
            <a:spAutoFit/>
          </a:bodyPr>
          <a:lstStyle/>
          <a:p>
            <a:r>
              <a:rPr lang="en-GB" sz="2800" dirty="0">
                <a:solidFill>
                  <a:srgbClr val="944BBD"/>
                </a:solidFill>
                <a:latin typeface="Cooper Black" panose="0208090404030B020404" pitchFamily="18" charset="0"/>
              </a:rPr>
              <a:t>Home</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About us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Treatment</a:t>
            </a:r>
          </a:p>
          <a:p>
            <a:br>
              <a:rPr lang="en-GB" sz="2800" dirty="0">
                <a:solidFill>
                  <a:srgbClr val="9900FF"/>
                </a:solidFill>
                <a:latin typeface="Cooper Black" panose="0208090404030B020404" pitchFamily="18" charset="0"/>
              </a:rPr>
            </a:br>
            <a:r>
              <a:rPr lang="en-GB" sz="2800" dirty="0">
                <a:solidFill>
                  <a:srgbClr val="944BBD"/>
                </a:solidFill>
                <a:latin typeface="Cooper Black" panose="0208090404030B020404" pitchFamily="18" charset="0"/>
              </a:rPr>
              <a:t>VIP </a:t>
            </a:r>
            <a:br>
              <a:rPr lang="en-GB" sz="2800" dirty="0">
                <a:solidFill>
                  <a:srgbClr val="9900FF"/>
                </a:solidFill>
                <a:latin typeface="Cooper Black" panose="0208090404030B020404" pitchFamily="18" charset="0"/>
              </a:rPr>
            </a:br>
            <a:endParaRPr lang="en-GB" sz="2800" dirty="0">
              <a:solidFill>
                <a:srgbClr val="9900FF"/>
              </a:solidFill>
              <a:latin typeface="Cooper Black" panose="0208090404030B020404" pitchFamily="18" charset="0"/>
            </a:endParaRPr>
          </a:p>
          <a:p>
            <a:r>
              <a:rPr lang="en-GB" sz="2800" dirty="0">
                <a:solidFill>
                  <a:srgbClr val="CC3399"/>
                </a:solidFill>
                <a:effectLst>
                  <a:outerShdw blurRad="38100" dist="38100" dir="2700000" algn="tl">
                    <a:srgbClr val="000000">
                      <a:alpha val="43137"/>
                    </a:srgbClr>
                  </a:outerShdw>
                </a:effectLst>
                <a:latin typeface="Cooper Black" panose="0208090404030B020404" pitchFamily="18" charset="0"/>
              </a:rPr>
              <a:t>Reviews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Bea’s story</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Contact</a:t>
            </a:r>
          </a:p>
          <a:p>
            <a:endParaRPr lang="en-GB" sz="2800" dirty="0">
              <a:solidFill>
                <a:srgbClr val="9900FF"/>
              </a:solidFill>
              <a:latin typeface="Cooper Black" panose="0208090404030B020404" pitchFamily="18" charset="0"/>
            </a:endParaRPr>
          </a:p>
        </p:txBody>
      </p:sp>
      <p:sp>
        <p:nvSpPr>
          <p:cNvPr id="5" name="TextBox 4">
            <a:extLst>
              <a:ext uri="{FF2B5EF4-FFF2-40B4-BE49-F238E27FC236}">
                <a16:creationId xmlns:a16="http://schemas.microsoft.com/office/drawing/2014/main" id="{AD74BCA2-E390-4B2D-9693-F0F119077CCE}"/>
              </a:ext>
            </a:extLst>
          </p:cNvPr>
          <p:cNvSpPr txBox="1"/>
          <p:nvPr/>
        </p:nvSpPr>
        <p:spPr>
          <a:xfrm>
            <a:off x="3471755" y="215669"/>
            <a:ext cx="4959756" cy="707886"/>
          </a:xfrm>
          <a:prstGeom prst="rect">
            <a:avLst/>
          </a:prstGeom>
          <a:noFill/>
        </p:spPr>
        <p:txBody>
          <a:bodyPr wrap="none" rtlCol="0">
            <a:spAutoFit/>
          </a:bodyPr>
          <a:lstStyle/>
          <a:p>
            <a:r>
              <a:rPr lang="en-GB" sz="4000" dirty="0">
                <a:solidFill>
                  <a:srgbClr val="CC3399"/>
                </a:solidFill>
                <a:latin typeface="Cooper Black" panose="0208090404030B020404" pitchFamily="18" charset="0"/>
                <a:cs typeface="Lucida Sans Unicode" panose="020B0602030504020204" pitchFamily="34" charset="0"/>
              </a:rPr>
              <a:t>What are we like? </a:t>
            </a:r>
          </a:p>
        </p:txBody>
      </p:sp>
      <p:pic>
        <p:nvPicPr>
          <p:cNvPr id="7" name="Picture 6" descr="A small white dog&#10;&#10;Description generated with very high confidence">
            <a:extLst>
              <a:ext uri="{FF2B5EF4-FFF2-40B4-BE49-F238E27FC236}">
                <a16:creationId xmlns:a16="http://schemas.microsoft.com/office/drawing/2014/main" id="{7F818D0D-AC8E-44FF-BA70-FEED262442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5723" y="1205476"/>
            <a:ext cx="2857500" cy="1581150"/>
          </a:xfrm>
          <a:prstGeom prst="rect">
            <a:avLst/>
          </a:prstGeom>
        </p:spPr>
      </p:pic>
      <p:grpSp>
        <p:nvGrpSpPr>
          <p:cNvPr id="17" name="Group 16">
            <a:extLst>
              <a:ext uri="{FF2B5EF4-FFF2-40B4-BE49-F238E27FC236}">
                <a16:creationId xmlns:a16="http://schemas.microsoft.com/office/drawing/2014/main" id="{4B0063FC-BB6D-48F1-B777-001B74861A04}"/>
              </a:ext>
            </a:extLst>
          </p:cNvPr>
          <p:cNvGrpSpPr/>
          <p:nvPr/>
        </p:nvGrpSpPr>
        <p:grpSpPr>
          <a:xfrm>
            <a:off x="6287975" y="1258669"/>
            <a:ext cx="2257483" cy="1113129"/>
            <a:chOff x="6287975" y="1258669"/>
            <a:chExt cx="2257483" cy="1113129"/>
          </a:xfrm>
        </p:grpSpPr>
        <p:sp>
          <p:nvSpPr>
            <p:cNvPr id="8" name="TextBox 7">
              <a:extLst>
                <a:ext uri="{FF2B5EF4-FFF2-40B4-BE49-F238E27FC236}">
                  <a16:creationId xmlns:a16="http://schemas.microsoft.com/office/drawing/2014/main" id="{540DC9B9-A1B2-4A60-8D3F-ACB05FDE83FA}"/>
                </a:ext>
              </a:extLst>
            </p:cNvPr>
            <p:cNvSpPr txBox="1"/>
            <p:nvPr/>
          </p:nvSpPr>
          <p:spPr>
            <a:xfrm>
              <a:off x="6287975" y="1258669"/>
              <a:ext cx="2146742" cy="923330"/>
            </a:xfrm>
            <a:prstGeom prst="rect">
              <a:avLst/>
            </a:prstGeom>
            <a:noFill/>
          </p:spPr>
          <p:txBody>
            <a:bodyPr wrap="none" rtlCol="0">
              <a:spAutoFit/>
            </a:bodyPr>
            <a:lstStyle/>
            <a:p>
              <a:r>
                <a:rPr lang="en-GB" dirty="0">
                  <a:solidFill>
                    <a:srgbClr val="CC3399"/>
                  </a:solidFill>
                  <a:latin typeface="Lucida Sans Unicode" panose="020B0602030504020204" pitchFamily="34" charset="0"/>
                  <a:cs typeface="Lucida Sans Unicode" panose="020B0602030504020204" pitchFamily="34" charset="0"/>
                </a:rPr>
                <a:t>Name   treatment</a:t>
              </a:r>
            </a:p>
            <a:p>
              <a:r>
                <a:rPr lang="en-GB" dirty="0">
                  <a:solidFill>
                    <a:srgbClr val="CC3399"/>
                  </a:solidFill>
                  <a:latin typeface="Lucida Sans Unicode" panose="020B0602030504020204" pitchFamily="34" charset="0"/>
                  <a:cs typeface="Lucida Sans Unicode" panose="020B0602030504020204" pitchFamily="34" charset="0"/>
                </a:rPr>
                <a:t>Review comment </a:t>
              </a:r>
            </a:p>
            <a:p>
              <a:endParaRPr lang="en-GB" dirty="0">
                <a:solidFill>
                  <a:srgbClr val="CC3399"/>
                </a:solidFill>
                <a:latin typeface="Lucida Sans Unicode" panose="020B0602030504020204" pitchFamily="34" charset="0"/>
                <a:cs typeface="Lucida Sans Unicode" panose="020B0602030504020204" pitchFamily="34" charset="0"/>
              </a:endParaRPr>
            </a:p>
          </p:txBody>
        </p:sp>
        <p:grpSp>
          <p:nvGrpSpPr>
            <p:cNvPr id="14" name="Group 13">
              <a:extLst>
                <a:ext uri="{FF2B5EF4-FFF2-40B4-BE49-F238E27FC236}">
                  <a16:creationId xmlns:a16="http://schemas.microsoft.com/office/drawing/2014/main" id="{30AC8F16-1F26-49E6-AA1D-04E918855775}"/>
                </a:ext>
              </a:extLst>
            </p:cNvPr>
            <p:cNvGrpSpPr/>
            <p:nvPr/>
          </p:nvGrpSpPr>
          <p:grpSpPr>
            <a:xfrm>
              <a:off x="6426236" y="1988786"/>
              <a:ext cx="2119222" cy="383012"/>
              <a:chOff x="6426236" y="1988786"/>
              <a:chExt cx="2119222" cy="383012"/>
            </a:xfrm>
          </p:grpSpPr>
          <p:sp>
            <p:nvSpPr>
              <p:cNvPr id="9" name="Star: 5 Points 8">
                <a:extLst>
                  <a:ext uri="{FF2B5EF4-FFF2-40B4-BE49-F238E27FC236}">
                    <a16:creationId xmlns:a16="http://schemas.microsoft.com/office/drawing/2014/main" id="{7611CA32-4FA2-4F92-9760-6312996AAB7F}"/>
                  </a:ext>
                </a:extLst>
              </p:cNvPr>
              <p:cNvSpPr/>
              <p:nvPr/>
            </p:nvSpPr>
            <p:spPr>
              <a:xfrm>
                <a:off x="6426236" y="1993596"/>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5 Points 9">
                <a:extLst>
                  <a:ext uri="{FF2B5EF4-FFF2-40B4-BE49-F238E27FC236}">
                    <a16:creationId xmlns:a16="http://schemas.microsoft.com/office/drawing/2014/main" id="{4587E235-99B0-46A4-83A9-B05EDDE6C8C7}"/>
                  </a:ext>
                </a:extLst>
              </p:cNvPr>
              <p:cNvSpPr/>
              <p:nvPr/>
            </p:nvSpPr>
            <p:spPr>
              <a:xfrm>
                <a:off x="6858501" y="1993596"/>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5 Points 10">
                <a:extLst>
                  <a:ext uri="{FF2B5EF4-FFF2-40B4-BE49-F238E27FC236}">
                    <a16:creationId xmlns:a16="http://schemas.microsoft.com/office/drawing/2014/main" id="{CFDAE9B6-2B4F-4311-8F0D-080E75CF99CA}"/>
                  </a:ext>
                </a:extLst>
              </p:cNvPr>
              <p:cNvSpPr/>
              <p:nvPr/>
            </p:nvSpPr>
            <p:spPr>
              <a:xfrm>
                <a:off x="7290766" y="1994992"/>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4F0AE111-B42B-4C74-AECA-3C9B9CF8BEC9}"/>
                  </a:ext>
                </a:extLst>
              </p:cNvPr>
              <p:cNvSpPr/>
              <p:nvPr/>
            </p:nvSpPr>
            <p:spPr>
              <a:xfrm>
                <a:off x="8136663" y="1988786"/>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Star: 5 Points 12">
                <a:extLst>
                  <a:ext uri="{FF2B5EF4-FFF2-40B4-BE49-F238E27FC236}">
                    <a16:creationId xmlns:a16="http://schemas.microsoft.com/office/drawing/2014/main" id="{607D04C4-66AD-4E31-A39F-80BD2AB76122}"/>
                  </a:ext>
                </a:extLst>
              </p:cNvPr>
              <p:cNvSpPr/>
              <p:nvPr/>
            </p:nvSpPr>
            <p:spPr>
              <a:xfrm>
                <a:off x="7704398" y="1989514"/>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16" name="Picture 15" descr="A close up of a dog&#10;&#10;Description generated with very high confidence">
            <a:extLst>
              <a:ext uri="{FF2B5EF4-FFF2-40B4-BE49-F238E27FC236}">
                <a16:creationId xmlns:a16="http://schemas.microsoft.com/office/drawing/2014/main" id="{DD0979B6-6BBB-4874-8473-5758E556F0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5004" y="3095709"/>
            <a:ext cx="2565293" cy="1554078"/>
          </a:xfrm>
          <a:prstGeom prst="rect">
            <a:avLst/>
          </a:prstGeom>
        </p:spPr>
      </p:pic>
      <p:grpSp>
        <p:nvGrpSpPr>
          <p:cNvPr id="19" name="Group 18">
            <a:extLst>
              <a:ext uri="{FF2B5EF4-FFF2-40B4-BE49-F238E27FC236}">
                <a16:creationId xmlns:a16="http://schemas.microsoft.com/office/drawing/2014/main" id="{7B2308A7-5558-4719-BC53-C3FDC4CEECC1}"/>
              </a:ext>
            </a:extLst>
          </p:cNvPr>
          <p:cNvGrpSpPr/>
          <p:nvPr/>
        </p:nvGrpSpPr>
        <p:grpSpPr>
          <a:xfrm>
            <a:off x="5298484" y="3328128"/>
            <a:ext cx="2257483" cy="1113129"/>
            <a:chOff x="6287975" y="1258669"/>
            <a:chExt cx="2257483" cy="1113129"/>
          </a:xfrm>
        </p:grpSpPr>
        <p:sp>
          <p:nvSpPr>
            <p:cNvPr id="20" name="TextBox 19">
              <a:extLst>
                <a:ext uri="{FF2B5EF4-FFF2-40B4-BE49-F238E27FC236}">
                  <a16:creationId xmlns:a16="http://schemas.microsoft.com/office/drawing/2014/main" id="{0BD45628-68DD-45CF-8FEF-2019FF1DE24E}"/>
                </a:ext>
              </a:extLst>
            </p:cNvPr>
            <p:cNvSpPr txBox="1"/>
            <p:nvPr/>
          </p:nvSpPr>
          <p:spPr>
            <a:xfrm>
              <a:off x="6287975" y="1258669"/>
              <a:ext cx="2146742" cy="923330"/>
            </a:xfrm>
            <a:prstGeom prst="rect">
              <a:avLst/>
            </a:prstGeom>
            <a:noFill/>
          </p:spPr>
          <p:txBody>
            <a:bodyPr wrap="none" rtlCol="0">
              <a:spAutoFit/>
            </a:bodyPr>
            <a:lstStyle/>
            <a:p>
              <a:r>
                <a:rPr lang="en-GB" dirty="0">
                  <a:solidFill>
                    <a:srgbClr val="CC3399"/>
                  </a:solidFill>
                  <a:latin typeface="Lucida Sans Unicode" panose="020B0602030504020204" pitchFamily="34" charset="0"/>
                  <a:cs typeface="Lucida Sans Unicode" panose="020B0602030504020204" pitchFamily="34" charset="0"/>
                </a:rPr>
                <a:t>Name   treatment</a:t>
              </a:r>
            </a:p>
            <a:p>
              <a:r>
                <a:rPr lang="en-GB" dirty="0">
                  <a:solidFill>
                    <a:srgbClr val="CC3399"/>
                  </a:solidFill>
                  <a:latin typeface="Lucida Sans Unicode" panose="020B0602030504020204" pitchFamily="34" charset="0"/>
                  <a:cs typeface="Lucida Sans Unicode" panose="020B0602030504020204" pitchFamily="34" charset="0"/>
                </a:rPr>
                <a:t>Review comment </a:t>
              </a:r>
            </a:p>
            <a:p>
              <a:endParaRPr lang="en-GB" dirty="0">
                <a:solidFill>
                  <a:srgbClr val="CC3399"/>
                </a:solidFill>
                <a:latin typeface="Lucida Sans Unicode" panose="020B0602030504020204" pitchFamily="34" charset="0"/>
                <a:cs typeface="Lucida Sans Unicode" panose="020B0602030504020204" pitchFamily="34" charset="0"/>
              </a:endParaRPr>
            </a:p>
          </p:txBody>
        </p:sp>
        <p:grpSp>
          <p:nvGrpSpPr>
            <p:cNvPr id="21" name="Group 20">
              <a:extLst>
                <a:ext uri="{FF2B5EF4-FFF2-40B4-BE49-F238E27FC236}">
                  <a16:creationId xmlns:a16="http://schemas.microsoft.com/office/drawing/2014/main" id="{82DF3F27-79E1-4C20-AF67-68EA9C87D81A}"/>
                </a:ext>
              </a:extLst>
            </p:cNvPr>
            <p:cNvGrpSpPr/>
            <p:nvPr/>
          </p:nvGrpSpPr>
          <p:grpSpPr>
            <a:xfrm>
              <a:off x="6426236" y="1988786"/>
              <a:ext cx="2119222" cy="383012"/>
              <a:chOff x="6426236" y="1988786"/>
              <a:chExt cx="2119222" cy="383012"/>
            </a:xfrm>
          </p:grpSpPr>
          <p:sp>
            <p:nvSpPr>
              <p:cNvPr id="22" name="Star: 5 Points 21">
                <a:extLst>
                  <a:ext uri="{FF2B5EF4-FFF2-40B4-BE49-F238E27FC236}">
                    <a16:creationId xmlns:a16="http://schemas.microsoft.com/office/drawing/2014/main" id="{EBB9CB86-CFE7-4FD2-8CBC-C0284F306CC9}"/>
                  </a:ext>
                </a:extLst>
              </p:cNvPr>
              <p:cNvSpPr/>
              <p:nvPr/>
            </p:nvSpPr>
            <p:spPr>
              <a:xfrm>
                <a:off x="6426236" y="1993596"/>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Star: 5 Points 22">
                <a:extLst>
                  <a:ext uri="{FF2B5EF4-FFF2-40B4-BE49-F238E27FC236}">
                    <a16:creationId xmlns:a16="http://schemas.microsoft.com/office/drawing/2014/main" id="{1BD430DF-BECB-44A7-B4AB-A0311D6B796C}"/>
                  </a:ext>
                </a:extLst>
              </p:cNvPr>
              <p:cNvSpPr/>
              <p:nvPr/>
            </p:nvSpPr>
            <p:spPr>
              <a:xfrm>
                <a:off x="6858501" y="1993596"/>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Star: 5 Points 23">
                <a:extLst>
                  <a:ext uri="{FF2B5EF4-FFF2-40B4-BE49-F238E27FC236}">
                    <a16:creationId xmlns:a16="http://schemas.microsoft.com/office/drawing/2014/main" id="{9B8A5C84-7ABD-480C-A5AF-E57B52AEDB16}"/>
                  </a:ext>
                </a:extLst>
              </p:cNvPr>
              <p:cNvSpPr/>
              <p:nvPr/>
            </p:nvSpPr>
            <p:spPr>
              <a:xfrm>
                <a:off x="7290766" y="1994992"/>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Star: 5 Points 24">
                <a:extLst>
                  <a:ext uri="{FF2B5EF4-FFF2-40B4-BE49-F238E27FC236}">
                    <a16:creationId xmlns:a16="http://schemas.microsoft.com/office/drawing/2014/main" id="{0E179642-C2E2-4D7D-8580-F73BAD1DD21D}"/>
                  </a:ext>
                </a:extLst>
              </p:cNvPr>
              <p:cNvSpPr/>
              <p:nvPr/>
            </p:nvSpPr>
            <p:spPr>
              <a:xfrm>
                <a:off x="8136663" y="1988786"/>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Star: 5 Points 25">
                <a:extLst>
                  <a:ext uri="{FF2B5EF4-FFF2-40B4-BE49-F238E27FC236}">
                    <a16:creationId xmlns:a16="http://schemas.microsoft.com/office/drawing/2014/main" id="{911A6543-A107-423A-83C9-04181113AF10}"/>
                  </a:ext>
                </a:extLst>
              </p:cNvPr>
              <p:cNvSpPr/>
              <p:nvPr/>
            </p:nvSpPr>
            <p:spPr>
              <a:xfrm>
                <a:off x="7704398" y="1989514"/>
                <a:ext cx="408795" cy="376806"/>
              </a:xfrm>
              <a:prstGeom prst="star5">
                <a:avLst/>
              </a:prstGeom>
              <a:solidFill>
                <a:srgbClr val="CC3399"/>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nvGrpSpPr>
          <p:cNvPr id="2" name="Group 1">
            <a:extLst>
              <a:ext uri="{FF2B5EF4-FFF2-40B4-BE49-F238E27FC236}">
                <a16:creationId xmlns:a16="http://schemas.microsoft.com/office/drawing/2014/main" id="{4C38B921-64FA-497B-B461-3F0775977B58}"/>
              </a:ext>
            </a:extLst>
          </p:cNvPr>
          <p:cNvGrpSpPr/>
          <p:nvPr/>
        </p:nvGrpSpPr>
        <p:grpSpPr>
          <a:xfrm>
            <a:off x="3560939" y="5067057"/>
            <a:ext cx="3860966" cy="1677534"/>
            <a:chOff x="3560939" y="5067057"/>
            <a:chExt cx="3860966" cy="1677534"/>
          </a:xfrm>
        </p:grpSpPr>
        <p:pic>
          <p:nvPicPr>
            <p:cNvPr id="28" name="Picture 27" descr="A close up of a sign&#10;&#10;Description generated with very high confidence">
              <a:extLst>
                <a:ext uri="{FF2B5EF4-FFF2-40B4-BE49-F238E27FC236}">
                  <a16:creationId xmlns:a16="http://schemas.microsoft.com/office/drawing/2014/main" id="{67E9DF15-A070-4EA9-BDBF-1DAD85ABD8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0939" y="5067057"/>
              <a:ext cx="871667" cy="809405"/>
            </a:xfrm>
            <a:prstGeom prst="rect">
              <a:avLst/>
            </a:prstGeom>
          </p:spPr>
        </p:pic>
        <p:pic>
          <p:nvPicPr>
            <p:cNvPr id="30" name="Picture 29" descr="A drawing of a face&#10;&#10;Description generated with high confidence">
              <a:extLst>
                <a:ext uri="{FF2B5EF4-FFF2-40B4-BE49-F238E27FC236}">
                  <a16:creationId xmlns:a16="http://schemas.microsoft.com/office/drawing/2014/main" id="{0A7040A5-3B82-4872-B1F4-85177C2C99E7}"/>
                </a:ext>
              </a:extLst>
            </p:cNvPr>
            <p:cNvPicPr>
              <a:picLocks noChangeAspect="1"/>
            </p:cNvPicPr>
            <p:nvPr/>
          </p:nvPicPr>
          <p:blipFill rotWithShape="1">
            <a:blip r:embed="rId5">
              <a:extLst>
                <a:ext uri="{28A0092B-C50C-407E-A947-70E740481C1C}">
                  <a14:useLocalDpi xmlns:a14="http://schemas.microsoft.com/office/drawing/2010/main" val="0"/>
                </a:ext>
              </a:extLst>
            </a:blip>
            <a:srcRect l="20479" r="19664"/>
            <a:stretch/>
          </p:blipFill>
          <p:spPr>
            <a:xfrm>
              <a:off x="3622171" y="5935186"/>
              <a:ext cx="777255" cy="809405"/>
            </a:xfrm>
            <a:prstGeom prst="rect">
              <a:avLst/>
            </a:prstGeom>
          </p:spPr>
        </p:pic>
        <p:sp>
          <p:nvSpPr>
            <p:cNvPr id="33" name="TextBox 32">
              <a:extLst>
                <a:ext uri="{FF2B5EF4-FFF2-40B4-BE49-F238E27FC236}">
                  <a16:creationId xmlns:a16="http://schemas.microsoft.com/office/drawing/2014/main" id="{282DA8EF-7ADB-4CD9-B241-65FE03B14506}"/>
                </a:ext>
              </a:extLst>
            </p:cNvPr>
            <p:cNvSpPr txBox="1"/>
            <p:nvPr/>
          </p:nvSpPr>
          <p:spPr>
            <a:xfrm>
              <a:off x="4387100" y="5287093"/>
              <a:ext cx="3034805" cy="369332"/>
            </a:xfrm>
            <a:prstGeom prst="rect">
              <a:avLst/>
            </a:prstGeom>
            <a:noFill/>
          </p:spPr>
          <p:txBody>
            <a:bodyPr wrap="none" rtlCol="0">
              <a:spAutoFit/>
            </a:bodyPr>
            <a:lstStyle/>
            <a:p>
              <a:r>
                <a:rPr lang="en-GB" dirty="0">
                  <a:solidFill>
                    <a:srgbClr val="CC3399"/>
                  </a:solidFill>
                  <a:latin typeface="Lucida Sans Unicode" panose="020B0602030504020204" pitchFamily="34" charset="0"/>
                  <a:cs typeface="Lucida Sans Unicode" panose="020B0602030504020204" pitchFamily="34" charset="0"/>
                </a:rPr>
                <a:t>Bea’s Barker </a:t>
              </a:r>
              <a:r>
                <a:rPr lang="en-GB" dirty="0" err="1">
                  <a:solidFill>
                    <a:srgbClr val="CC3399"/>
                  </a:solidFill>
                  <a:latin typeface="Lucida Sans Unicode" panose="020B0602030504020204" pitchFamily="34" charset="0"/>
                  <a:cs typeface="Lucida Sans Unicode" panose="020B0602030504020204" pitchFamily="34" charset="0"/>
                </a:rPr>
                <a:t>Llangennech</a:t>
              </a:r>
              <a:endParaRPr lang="en-GB" dirty="0">
                <a:solidFill>
                  <a:srgbClr val="CC3399"/>
                </a:solidFill>
                <a:latin typeface="Lucida Sans Unicode" panose="020B0602030504020204" pitchFamily="34" charset="0"/>
                <a:cs typeface="Lucida Sans Unicode" panose="020B0602030504020204" pitchFamily="34" charset="0"/>
              </a:endParaRPr>
            </a:p>
          </p:txBody>
        </p:sp>
        <p:sp>
          <p:nvSpPr>
            <p:cNvPr id="34" name="TextBox 33">
              <a:extLst>
                <a:ext uri="{FF2B5EF4-FFF2-40B4-BE49-F238E27FC236}">
                  <a16:creationId xmlns:a16="http://schemas.microsoft.com/office/drawing/2014/main" id="{5B2F23AF-94C0-413E-87C8-EF748F02DFE2}"/>
                </a:ext>
              </a:extLst>
            </p:cNvPr>
            <p:cNvSpPr txBox="1"/>
            <p:nvPr/>
          </p:nvSpPr>
          <p:spPr>
            <a:xfrm>
              <a:off x="4410421" y="6121498"/>
              <a:ext cx="2180405" cy="369332"/>
            </a:xfrm>
            <a:prstGeom prst="rect">
              <a:avLst/>
            </a:prstGeom>
            <a:noFill/>
          </p:spPr>
          <p:txBody>
            <a:bodyPr wrap="none" rtlCol="0">
              <a:spAutoFit/>
            </a:bodyPr>
            <a:lstStyle/>
            <a:p>
              <a:r>
                <a:rPr lang="en-GB" dirty="0">
                  <a:solidFill>
                    <a:srgbClr val="CC3399"/>
                  </a:solidFill>
                  <a:latin typeface="Lucida Sans Unicode" panose="020B0602030504020204" pitchFamily="34" charset="0"/>
                  <a:cs typeface="Lucida Sans Unicode" panose="020B0602030504020204" pitchFamily="34" charset="0"/>
                </a:rPr>
                <a:t>Beas_Barker_Sa14</a:t>
              </a:r>
            </a:p>
          </p:txBody>
        </p:sp>
      </p:grpSp>
    </p:spTree>
    <p:extLst>
      <p:ext uri="{BB962C8B-B14F-4D97-AF65-F5344CB8AC3E}">
        <p14:creationId xmlns:p14="http://schemas.microsoft.com/office/powerpoint/2010/main" val="1897218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542E06-4014-467B-9DAA-25223818A081}"/>
              </a:ext>
            </a:extLst>
          </p:cNvPr>
          <p:cNvSpPr txBox="1"/>
          <p:nvPr/>
        </p:nvSpPr>
        <p:spPr>
          <a:xfrm>
            <a:off x="361952" y="409855"/>
            <a:ext cx="2209580" cy="6124754"/>
          </a:xfrm>
          <a:prstGeom prst="rect">
            <a:avLst/>
          </a:prstGeom>
          <a:noFill/>
        </p:spPr>
        <p:txBody>
          <a:bodyPr wrap="square" rtlCol="0">
            <a:spAutoFit/>
          </a:bodyPr>
          <a:lstStyle/>
          <a:p>
            <a:r>
              <a:rPr lang="en-GB" sz="2800" dirty="0">
                <a:solidFill>
                  <a:srgbClr val="944BBD"/>
                </a:solidFill>
                <a:latin typeface="Cooper Black" panose="0208090404030B020404" pitchFamily="18" charset="0"/>
              </a:rPr>
              <a:t>Home</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About us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Treatment</a:t>
            </a:r>
          </a:p>
          <a:p>
            <a:br>
              <a:rPr lang="en-GB" sz="2800" dirty="0">
                <a:solidFill>
                  <a:srgbClr val="9900FF"/>
                </a:solidFill>
                <a:latin typeface="Cooper Black" panose="0208090404030B020404" pitchFamily="18" charset="0"/>
              </a:rPr>
            </a:br>
            <a:r>
              <a:rPr lang="en-GB" sz="2800" dirty="0">
                <a:solidFill>
                  <a:srgbClr val="944BBD"/>
                </a:solidFill>
                <a:latin typeface="Cooper Black" panose="0208090404030B020404" pitchFamily="18" charset="0"/>
              </a:rPr>
              <a:t>VIP </a:t>
            </a:r>
            <a:br>
              <a:rPr lang="en-GB" sz="2800" dirty="0">
                <a:solidFill>
                  <a:srgbClr val="9900FF"/>
                </a:solidFill>
                <a:latin typeface="Cooper Black" panose="0208090404030B020404" pitchFamily="18" charset="0"/>
              </a:rPr>
            </a:br>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Reviews</a:t>
            </a:r>
          </a:p>
          <a:p>
            <a:endParaRPr lang="en-GB" sz="2800" dirty="0">
              <a:solidFill>
                <a:srgbClr val="CC3399"/>
              </a:solidFill>
              <a:latin typeface="Cooper Black" panose="0208090404030B020404" pitchFamily="18" charset="0"/>
            </a:endParaRPr>
          </a:p>
          <a:p>
            <a:r>
              <a:rPr lang="en-GB" sz="2800" dirty="0">
                <a:solidFill>
                  <a:srgbClr val="CC3399"/>
                </a:solidFill>
                <a:effectLst>
                  <a:outerShdw blurRad="38100" dist="38100" dir="2700000" algn="tl">
                    <a:srgbClr val="000000">
                      <a:alpha val="43137"/>
                    </a:srgbClr>
                  </a:outerShdw>
                </a:effectLst>
                <a:latin typeface="Cooper Black" panose="0208090404030B020404" pitchFamily="18" charset="0"/>
              </a:rPr>
              <a:t>Bea’s story</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Contact</a:t>
            </a:r>
          </a:p>
          <a:p>
            <a:endParaRPr lang="en-GB" sz="2800" dirty="0">
              <a:solidFill>
                <a:srgbClr val="9900FF"/>
              </a:solidFill>
              <a:latin typeface="Cooper Black" panose="0208090404030B020404" pitchFamily="18" charset="0"/>
            </a:endParaRPr>
          </a:p>
        </p:txBody>
      </p:sp>
      <p:sp>
        <p:nvSpPr>
          <p:cNvPr id="5" name="TextBox 4">
            <a:extLst>
              <a:ext uri="{FF2B5EF4-FFF2-40B4-BE49-F238E27FC236}">
                <a16:creationId xmlns:a16="http://schemas.microsoft.com/office/drawing/2014/main" id="{D8ADCAF2-A095-45E5-86A6-C13DBE204517}"/>
              </a:ext>
            </a:extLst>
          </p:cNvPr>
          <p:cNvSpPr txBox="1"/>
          <p:nvPr/>
        </p:nvSpPr>
        <p:spPr>
          <a:xfrm>
            <a:off x="3868616" y="86690"/>
            <a:ext cx="6587509" cy="646331"/>
          </a:xfrm>
          <a:prstGeom prst="rect">
            <a:avLst/>
          </a:prstGeom>
          <a:noFill/>
        </p:spPr>
        <p:txBody>
          <a:bodyPr wrap="none" rtlCol="0">
            <a:spAutoFit/>
          </a:bodyPr>
          <a:lstStyle/>
          <a:p>
            <a:r>
              <a:rPr lang="en-GB" sz="3600" dirty="0">
                <a:solidFill>
                  <a:srgbClr val="CC3399"/>
                </a:solidFill>
                <a:latin typeface="Cooper Black" panose="0208090404030B020404" pitchFamily="18" charset="0"/>
              </a:rPr>
              <a:t>Who inspired this company</a:t>
            </a:r>
          </a:p>
        </p:txBody>
      </p:sp>
      <p:sp>
        <p:nvSpPr>
          <p:cNvPr id="6" name="TextBox 5">
            <a:extLst>
              <a:ext uri="{FF2B5EF4-FFF2-40B4-BE49-F238E27FC236}">
                <a16:creationId xmlns:a16="http://schemas.microsoft.com/office/drawing/2014/main" id="{D626EF32-83F8-4974-BDC7-43CB2321BBF5}"/>
              </a:ext>
            </a:extLst>
          </p:cNvPr>
          <p:cNvSpPr txBox="1"/>
          <p:nvPr/>
        </p:nvSpPr>
        <p:spPr>
          <a:xfrm>
            <a:off x="2869810" y="759433"/>
            <a:ext cx="9269748" cy="2554545"/>
          </a:xfrm>
          <a:prstGeom prst="rect">
            <a:avLst/>
          </a:prstGeom>
          <a:noFill/>
        </p:spPr>
        <p:txBody>
          <a:bodyPr wrap="square" rtlCol="0">
            <a:spAutoFit/>
          </a:bodyPr>
          <a:lstStyle/>
          <a:p>
            <a:r>
              <a:rPr lang="en-GB" sz="1600" dirty="0">
                <a:solidFill>
                  <a:srgbClr val="944BBD"/>
                </a:solidFill>
                <a:latin typeface="Lucida Sans Unicode" panose="020B0602030504020204" pitchFamily="34" charset="0"/>
                <a:cs typeface="Lucida Sans Unicode" panose="020B0602030504020204" pitchFamily="34" charset="0"/>
              </a:rPr>
              <a:t>I first saw Bea on a </a:t>
            </a:r>
            <a:r>
              <a:rPr lang="en-GB" sz="1600" dirty="0" err="1">
                <a:solidFill>
                  <a:srgbClr val="944BBD"/>
                </a:solidFill>
                <a:latin typeface="Lucida Sans Unicode" panose="020B0602030504020204" pitchFamily="34" charset="0"/>
                <a:cs typeface="Lucida Sans Unicode" panose="020B0602030504020204" pitchFamily="34" charset="0"/>
              </a:rPr>
              <a:t>facebook</a:t>
            </a:r>
            <a:r>
              <a:rPr lang="en-GB" sz="1600" dirty="0">
                <a:solidFill>
                  <a:srgbClr val="944BBD"/>
                </a:solidFill>
                <a:latin typeface="Lucida Sans Unicode" panose="020B0602030504020204" pitchFamily="34" charset="0"/>
                <a:cs typeface="Lucida Sans Unicode" panose="020B0602030504020204" pitchFamily="34" charset="0"/>
              </a:rPr>
              <a:t> page in 2014, she was taken from the streets of Romania and put into a pound. She was then rescued by a team from this pound and her picture went viral. A charity in north wales fought to bring her the UK where I was ready to adopt her from the airport. She survived distemper and her rescuers say she was nursing pups that had passed away when they found her. She did not sleep for 3 nights after bringing her home and would not walk on carpet for weeks! She was originally aged at 3 but we later found out she was almost 9 but who says you cant teach an old dog new tricks? She learned how to sit, paw, wait, walk on a lead, fetch, speak and how to be nice to her cat all from our 18 month old German Shepherd. She is still incredibly independent, stroppy, greedy and a top escape artist but you cant take the smile off her face!</a:t>
            </a:r>
          </a:p>
        </p:txBody>
      </p:sp>
      <p:pic>
        <p:nvPicPr>
          <p:cNvPr id="3" name="Picture 2" descr="A dog lying on a bed&#10;&#10;Description generated with very high confidence">
            <a:extLst>
              <a:ext uri="{FF2B5EF4-FFF2-40B4-BE49-F238E27FC236}">
                <a16:creationId xmlns:a16="http://schemas.microsoft.com/office/drawing/2014/main" id="{E6704FB5-DE39-4F8B-BB87-5EFD405166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5714" y="4992137"/>
            <a:ext cx="2209580" cy="1779173"/>
          </a:xfrm>
          <a:prstGeom prst="rect">
            <a:avLst/>
          </a:prstGeom>
        </p:spPr>
      </p:pic>
      <p:pic>
        <p:nvPicPr>
          <p:cNvPr id="8" name="Picture 7" descr="A dog standing next to a forest&#10;&#10;Description generated with very high confidence">
            <a:extLst>
              <a:ext uri="{FF2B5EF4-FFF2-40B4-BE49-F238E27FC236}">
                <a16:creationId xmlns:a16="http://schemas.microsoft.com/office/drawing/2014/main" id="{A09F610C-FB8A-4305-BB46-D32BF7F7BC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4021" y="3411209"/>
            <a:ext cx="1498314" cy="1498314"/>
          </a:xfrm>
          <a:prstGeom prst="rect">
            <a:avLst/>
          </a:prstGeom>
        </p:spPr>
      </p:pic>
      <p:pic>
        <p:nvPicPr>
          <p:cNvPr id="12" name="Picture 11" descr="A dog standing on grass&#10;&#10;Description generated with very high confidence">
            <a:extLst>
              <a:ext uri="{FF2B5EF4-FFF2-40B4-BE49-F238E27FC236}">
                <a16:creationId xmlns:a16="http://schemas.microsoft.com/office/drawing/2014/main" id="{1EA8DFE4-C7E8-4FE0-AE0F-BAE54AEBC27B}"/>
              </a:ext>
            </a:extLst>
          </p:cNvPr>
          <p:cNvPicPr>
            <a:picLocks noChangeAspect="1"/>
          </p:cNvPicPr>
          <p:nvPr/>
        </p:nvPicPr>
        <p:blipFill rotWithShape="1">
          <a:blip r:embed="rId4">
            <a:extLst>
              <a:ext uri="{28A0092B-C50C-407E-A947-70E740481C1C}">
                <a14:useLocalDpi xmlns:a14="http://schemas.microsoft.com/office/drawing/2010/main" val="0"/>
              </a:ext>
            </a:extLst>
          </a:blip>
          <a:srcRect r="-1687" b="17179"/>
          <a:stretch/>
        </p:blipFill>
        <p:spPr>
          <a:xfrm>
            <a:off x="7748471" y="3313978"/>
            <a:ext cx="2302664" cy="3328353"/>
          </a:xfrm>
          <a:prstGeom prst="rect">
            <a:avLst/>
          </a:prstGeom>
        </p:spPr>
      </p:pic>
      <p:pic>
        <p:nvPicPr>
          <p:cNvPr id="14" name="Picture 13" descr="A person sitting in a room&#10;&#10;Description generated with very high confidence">
            <a:extLst>
              <a:ext uri="{FF2B5EF4-FFF2-40B4-BE49-F238E27FC236}">
                <a16:creationId xmlns:a16="http://schemas.microsoft.com/office/drawing/2014/main" id="{117F88AE-544F-4E10-BF19-9A0A55B34D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20507" y="4009387"/>
            <a:ext cx="1965500" cy="1965500"/>
          </a:xfrm>
          <a:prstGeom prst="rect">
            <a:avLst/>
          </a:prstGeom>
        </p:spPr>
      </p:pic>
      <p:pic>
        <p:nvPicPr>
          <p:cNvPr id="16" name="Picture 15" descr="A close up of a dog&#10;&#10;Description generated with very high confidence">
            <a:extLst>
              <a:ext uri="{FF2B5EF4-FFF2-40B4-BE49-F238E27FC236}">
                <a16:creationId xmlns:a16="http://schemas.microsoft.com/office/drawing/2014/main" id="{138F7905-C1DC-481F-942C-A96A683A7F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65155" y="3581382"/>
            <a:ext cx="2046194" cy="2554545"/>
          </a:xfrm>
          <a:prstGeom prst="rect">
            <a:avLst/>
          </a:prstGeom>
        </p:spPr>
      </p:pic>
    </p:spTree>
    <p:extLst>
      <p:ext uri="{BB962C8B-B14F-4D97-AF65-F5344CB8AC3E}">
        <p14:creationId xmlns:p14="http://schemas.microsoft.com/office/powerpoint/2010/main" val="1705180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7046583-ED53-40C8-95F7-DF698455EDE8}"/>
              </a:ext>
            </a:extLst>
          </p:cNvPr>
          <p:cNvSpPr txBox="1"/>
          <p:nvPr/>
        </p:nvSpPr>
        <p:spPr>
          <a:xfrm>
            <a:off x="685756" y="574207"/>
            <a:ext cx="2209580" cy="6124754"/>
          </a:xfrm>
          <a:prstGeom prst="rect">
            <a:avLst/>
          </a:prstGeom>
          <a:noFill/>
        </p:spPr>
        <p:txBody>
          <a:bodyPr wrap="square" rtlCol="0">
            <a:spAutoFit/>
          </a:bodyPr>
          <a:lstStyle/>
          <a:p>
            <a:r>
              <a:rPr lang="en-GB" sz="2800" dirty="0">
                <a:solidFill>
                  <a:srgbClr val="944BBD"/>
                </a:solidFill>
                <a:latin typeface="Cooper Black" panose="0208090404030B020404" pitchFamily="18" charset="0"/>
              </a:rPr>
              <a:t>Home</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About us</a:t>
            </a:r>
          </a:p>
          <a:p>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Treatment</a:t>
            </a:r>
          </a:p>
          <a:p>
            <a:br>
              <a:rPr lang="en-GB" sz="2800" dirty="0">
                <a:solidFill>
                  <a:srgbClr val="9900FF"/>
                </a:solidFill>
                <a:latin typeface="Cooper Black" panose="0208090404030B020404" pitchFamily="18" charset="0"/>
              </a:rPr>
            </a:br>
            <a:r>
              <a:rPr lang="en-GB" sz="2800" dirty="0">
                <a:solidFill>
                  <a:srgbClr val="944BBD"/>
                </a:solidFill>
                <a:latin typeface="Cooper Black" panose="0208090404030B020404" pitchFamily="18" charset="0"/>
              </a:rPr>
              <a:t>VIP </a:t>
            </a:r>
            <a:br>
              <a:rPr lang="en-GB" sz="2800" dirty="0">
                <a:solidFill>
                  <a:srgbClr val="9900FF"/>
                </a:solidFill>
                <a:latin typeface="Cooper Black" panose="0208090404030B020404" pitchFamily="18" charset="0"/>
              </a:rPr>
            </a:br>
            <a:endParaRPr lang="en-GB" sz="2800" dirty="0">
              <a:solidFill>
                <a:srgbClr val="9900FF"/>
              </a:solidFill>
              <a:latin typeface="Cooper Black" panose="0208090404030B020404" pitchFamily="18" charset="0"/>
            </a:endParaRPr>
          </a:p>
          <a:p>
            <a:r>
              <a:rPr lang="en-GB" sz="2800" dirty="0">
                <a:solidFill>
                  <a:srgbClr val="9900FF"/>
                </a:solidFill>
                <a:latin typeface="Cooper Black" panose="0208090404030B020404" pitchFamily="18" charset="0"/>
              </a:rPr>
              <a:t>Reviews</a:t>
            </a:r>
          </a:p>
          <a:p>
            <a:endParaRPr lang="en-GB" sz="2800" dirty="0">
              <a:solidFill>
                <a:srgbClr val="CC3399"/>
              </a:solidFill>
              <a:latin typeface="Cooper Black" panose="0208090404030B020404" pitchFamily="18" charset="0"/>
            </a:endParaRPr>
          </a:p>
          <a:p>
            <a:r>
              <a:rPr lang="en-GB" sz="2800" dirty="0">
                <a:solidFill>
                  <a:srgbClr val="944BBD"/>
                </a:solidFill>
                <a:latin typeface="Cooper Black" panose="0208090404030B020404" pitchFamily="18" charset="0"/>
              </a:rPr>
              <a:t>Bea’s story</a:t>
            </a:r>
          </a:p>
          <a:p>
            <a:endParaRPr lang="en-GB" sz="2800" dirty="0">
              <a:solidFill>
                <a:srgbClr val="9900FF"/>
              </a:solidFill>
              <a:latin typeface="Cooper Black" panose="0208090404030B020404" pitchFamily="18" charset="0"/>
            </a:endParaRPr>
          </a:p>
          <a:p>
            <a:r>
              <a:rPr lang="en-GB" sz="2800" dirty="0">
                <a:solidFill>
                  <a:srgbClr val="CC3399"/>
                </a:solidFill>
                <a:effectLst>
                  <a:outerShdw blurRad="38100" dist="38100" dir="2700000" algn="tl">
                    <a:srgbClr val="000000">
                      <a:alpha val="43137"/>
                    </a:srgbClr>
                  </a:outerShdw>
                </a:effectLst>
                <a:latin typeface="Cooper Black" panose="0208090404030B020404" pitchFamily="18" charset="0"/>
              </a:rPr>
              <a:t>Contact</a:t>
            </a:r>
          </a:p>
          <a:p>
            <a:endParaRPr lang="en-GB" sz="2800" dirty="0">
              <a:solidFill>
                <a:srgbClr val="9900FF"/>
              </a:solidFill>
              <a:latin typeface="Cooper Black" panose="0208090404030B020404" pitchFamily="18" charset="0"/>
            </a:endParaRPr>
          </a:p>
        </p:txBody>
      </p:sp>
      <p:sp>
        <p:nvSpPr>
          <p:cNvPr id="5" name="TextBox 4">
            <a:extLst>
              <a:ext uri="{FF2B5EF4-FFF2-40B4-BE49-F238E27FC236}">
                <a16:creationId xmlns:a16="http://schemas.microsoft.com/office/drawing/2014/main" id="{75B836D6-78C0-4DA7-912E-FE82F3BDD235}"/>
              </a:ext>
            </a:extLst>
          </p:cNvPr>
          <p:cNvSpPr txBox="1"/>
          <p:nvPr/>
        </p:nvSpPr>
        <p:spPr>
          <a:xfrm>
            <a:off x="3675055" y="112542"/>
            <a:ext cx="5154809" cy="923330"/>
          </a:xfrm>
          <a:prstGeom prst="rect">
            <a:avLst/>
          </a:prstGeom>
          <a:noFill/>
        </p:spPr>
        <p:txBody>
          <a:bodyPr wrap="none" rtlCol="0">
            <a:spAutoFit/>
          </a:bodyPr>
          <a:lstStyle/>
          <a:p>
            <a:r>
              <a:rPr lang="en-GB" sz="5400" dirty="0">
                <a:solidFill>
                  <a:srgbClr val="CC3399"/>
                </a:solidFill>
                <a:latin typeface="Cooper Black" panose="0208090404030B020404" pitchFamily="18" charset="0"/>
              </a:rPr>
              <a:t>Catch us here!</a:t>
            </a:r>
            <a:endParaRPr lang="en-GB" sz="5400" dirty="0"/>
          </a:p>
        </p:txBody>
      </p:sp>
      <p:grpSp>
        <p:nvGrpSpPr>
          <p:cNvPr id="7" name="Group 6">
            <a:extLst>
              <a:ext uri="{FF2B5EF4-FFF2-40B4-BE49-F238E27FC236}">
                <a16:creationId xmlns:a16="http://schemas.microsoft.com/office/drawing/2014/main" id="{FB2A19EC-5F41-4B8B-A28B-2F6239ED4D2E}"/>
              </a:ext>
            </a:extLst>
          </p:cNvPr>
          <p:cNvGrpSpPr/>
          <p:nvPr/>
        </p:nvGrpSpPr>
        <p:grpSpPr>
          <a:xfrm>
            <a:off x="5375671" y="3289872"/>
            <a:ext cx="3860966" cy="1677534"/>
            <a:chOff x="3560939" y="5067057"/>
            <a:chExt cx="3860966" cy="1677534"/>
          </a:xfrm>
        </p:grpSpPr>
        <p:pic>
          <p:nvPicPr>
            <p:cNvPr id="8" name="Picture 7" descr="A close up of a sign&#10;&#10;Description generated with very high confidence">
              <a:extLst>
                <a:ext uri="{FF2B5EF4-FFF2-40B4-BE49-F238E27FC236}">
                  <a16:creationId xmlns:a16="http://schemas.microsoft.com/office/drawing/2014/main" id="{E79383D1-710B-4E63-957E-DCB8715754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0939" y="5067057"/>
              <a:ext cx="871667" cy="809405"/>
            </a:xfrm>
            <a:prstGeom prst="rect">
              <a:avLst/>
            </a:prstGeom>
          </p:spPr>
        </p:pic>
        <p:pic>
          <p:nvPicPr>
            <p:cNvPr id="9" name="Picture 8" descr="A drawing of a face&#10;&#10;Description generated with high confidence">
              <a:extLst>
                <a:ext uri="{FF2B5EF4-FFF2-40B4-BE49-F238E27FC236}">
                  <a16:creationId xmlns:a16="http://schemas.microsoft.com/office/drawing/2014/main" id="{0C14262A-8D80-4365-AA11-8104FCCDD50D}"/>
                </a:ext>
              </a:extLst>
            </p:cNvPr>
            <p:cNvPicPr>
              <a:picLocks noChangeAspect="1"/>
            </p:cNvPicPr>
            <p:nvPr/>
          </p:nvPicPr>
          <p:blipFill rotWithShape="1">
            <a:blip r:embed="rId3">
              <a:extLst>
                <a:ext uri="{28A0092B-C50C-407E-A947-70E740481C1C}">
                  <a14:useLocalDpi xmlns:a14="http://schemas.microsoft.com/office/drawing/2010/main" val="0"/>
                </a:ext>
              </a:extLst>
            </a:blip>
            <a:srcRect l="20479" r="19664"/>
            <a:stretch/>
          </p:blipFill>
          <p:spPr>
            <a:xfrm>
              <a:off x="3622171" y="5935186"/>
              <a:ext cx="777255" cy="809405"/>
            </a:xfrm>
            <a:prstGeom prst="rect">
              <a:avLst/>
            </a:prstGeom>
          </p:spPr>
        </p:pic>
        <p:sp>
          <p:nvSpPr>
            <p:cNvPr id="10" name="TextBox 9">
              <a:extLst>
                <a:ext uri="{FF2B5EF4-FFF2-40B4-BE49-F238E27FC236}">
                  <a16:creationId xmlns:a16="http://schemas.microsoft.com/office/drawing/2014/main" id="{B7E1084C-2EDE-445A-AB3F-3CA2AC553F81}"/>
                </a:ext>
              </a:extLst>
            </p:cNvPr>
            <p:cNvSpPr txBox="1"/>
            <p:nvPr/>
          </p:nvSpPr>
          <p:spPr>
            <a:xfrm>
              <a:off x="4387100" y="5287093"/>
              <a:ext cx="3034805" cy="369332"/>
            </a:xfrm>
            <a:prstGeom prst="rect">
              <a:avLst/>
            </a:prstGeom>
            <a:noFill/>
          </p:spPr>
          <p:txBody>
            <a:bodyPr wrap="none" rtlCol="0">
              <a:spAutoFit/>
            </a:bodyPr>
            <a:lstStyle/>
            <a:p>
              <a:r>
                <a:rPr lang="en-GB" dirty="0">
                  <a:solidFill>
                    <a:srgbClr val="CC3399"/>
                  </a:solidFill>
                  <a:latin typeface="Lucida Sans Unicode" panose="020B0602030504020204" pitchFamily="34" charset="0"/>
                  <a:cs typeface="Lucida Sans Unicode" panose="020B0602030504020204" pitchFamily="34" charset="0"/>
                </a:rPr>
                <a:t>Bea’s Barker </a:t>
              </a:r>
              <a:r>
                <a:rPr lang="en-GB" dirty="0" err="1">
                  <a:solidFill>
                    <a:srgbClr val="CC3399"/>
                  </a:solidFill>
                  <a:latin typeface="Lucida Sans Unicode" panose="020B0602030504020204" pitchFamily="34" charset="0"/>
                  <a:cs typeface="Lucida Sans Unicode" panose="020B0602030504020204" pitchFamily="34" charset="0"/>
                </a:rPr>
                <a:t>Llangennech</a:t>
              </a:r>
              <a:endParaRPr lang="en-GB" dirty="0">
                <a:solidFill>
                  <a:srgbClr val="CC3399"/>
                </a:solidFill>
                <a:latin typeface="Lucida Sans Unicode" panose="020B0602030504020204" pitchFamily="34" charset="0"/>
                <a:cs typeface="Lucida Sans Unicode" panose="020B0602030504020204" pitchFamily="34" charset="0"/>
              </a:endParaRPr>
            </a:p>
          </p:txBody>
        </p:sp>
        <p:sp>
          <p:nvSpPr>
            <p:cNvPr id="11" name="TextBox 10">
              <a:extLst>
                <a:ext uri="{FF2B5EF4-FFF2-40B4-BE49-F238E27FC236}">
                  <a16:creationId xmlns:a16="http://schemas.microsoft.com/office/drawing/2014/main" id="{804EC6BF-8A10-4726-86A2-7745DEEF92B1}"/>
                </a:ext>
              </a:extLst>
            </p:cNvPr>
            <p:cNvSpPr txBox="1"/>
            <p:nvPr/>
          </p:nvSpPr>
          <p:spPr>
            <a:xfrm>
              <a:off x="4410421" y="6121498"/>
              <a:ext cx="2180405" cy="369332"/>
            </a:xfrm>
            <a:prstGeom prst="rect">
              <a:avLst/>
            </a:prstGeom>
            <a:noFill/>
          </p:spPr>
          <p:txBody>
            <a:bodyPr wrap="none" rtlCol="0">
              <a:spAutoFit/>
            </a:bodyPr>
            <a:lstStyle/>
            <a:p>
              <a:r>
                <a:rPr lang="en-GB" dirty="0">
                  <a:solidFill>
                    <a:srgbClr val="CC3399"/>
                  </a:solidFill>
                  <a:latin typeface="Lucida Sans Unicode" panose="020B0602030504020204" pitchFamily="34" charset="0"/>
                  <a:cs typeface="Lucida Sans Unicode" panose="020B0602030504020204" pitchFamily="34" charset="0"/>
                </a:rPr>
                <a:t>Beas_Barker_Sa14</a:t>
              </a:r>
            </a:p>
          </p:txBody>
        </p:sp>
      </p:grpSp>
      <p:sp>
        <p:nvSpPr>
          <p:cNvPr id="12" name="TextBox 11">
            <a:extLst>
              <a:ext uri="{FF2B5EF4-FFF2-40B4-BE49-F238E27FC236}">
                <a16:creationId xmlns:a16="http://schemas.microsoft.com/office/drawing/2014/main" id="{A60AABC9-57B6-4259-9D65-D57DB6A652E2}"/>
              </a:ext>
            </a:extLst>
          </p:cNvPr>
          <p:cNvSpPr txBox="1"/>
          <p:nvPr/>
        </p:nvSpPr>
        <p:spPr>
          <a:xfrm>
            <a:off x="3847254" y="1279970"/>
            <a:ext cx="4078361" cy="923330"/>
          </a:xfrm>
          <a:prstGeom prst="rect">
            <a:avLst/>
          </a:prstGeom>
          <a:noFill/>
        </p:spPr>
        <p:txBody>
          <a:bodyPr wrap="none" rtlCol="0">
            <a:spAutoFit/>
          </a:bodyPr>
          <a:lstStyle/>
          <a:p>
            <a:r>
              <a:rPr lang="en-GB" dirty="0">
                <a:solidFill>
                  <a:srgbClr val="9900FF"/>
                </a:solidFill>
                <a:latin typeface="Lucida Sans Unicode" panose="020B0602030504020204" pitchFamily="34" charset="0"/>
                <a:cs typeface="Lucida Sans Unicode" panose="020B0602030504020204" pitchFamily="34" charset="0"/>
              </a:rPr>
              <a:t>Call us on: </a:t>
            </a:r>
            <a:r>
              <a:rPr lang="en-GB" b="1" dirty="0">
                <a:solidFill>
                  <a:srgbClr val="9900FF"/>
                </a:solidFill>
                <a:latin typeface="Lucida Sans Unicode" panose="020B0602030504020204" pitchFamily="34" charset="0"/>
                <a:cs typeface="Lucida Sans Unicode" panose="020B0602030504020204" pitchFamily="34" charset="0"/>
              </a:rPr>
              <a:t>07479002666</a:t>
            </a:r>
          </a:p>
          <a:p>
            <a:endParaRPr lang="en-GB" dirty="0">
              <a:solidFill>
                <a:srgbClr val="9900FF"/>
              </a:solidFill>
              <a:latin typeface="Lucida Sans Unicode" panose="020B0602030504020204" pitchFamily="34" charset="0"/>
              <a:cs typeface="Lucida Sans Unicode" panose="020B0602030504020204" pitchFamily="34" charset="0"/>
            </a:endParaRPr>
          </a:p>
          <a:p>
            <a:r>
              <a:rPr lang="en-GB" dirty="0">
                <a:solidFill>
                  <a:srgbClr val="9900FF"/>
                </a:solidFill>
                <a:latin typeface="Lucida Sans Unicode" panose="020B0602030504020204" pitchFamily="34" charset="0"/>
                <a:cs typeface="Lucida Sans Unicode" panose="020B0602030504020204" pitchFamily="34" charset="0"/>
              </a:rPr>
              <a:t>Email: </a:t>
            </a:r>
            <a:r>
              <a:rPr lang="en-GB" b="1" dirty="0">
                <a:solidFill>
                  <a:srgbClr val="9900FF"/>
                </a:solidFill>
                <a:latin typeface="Lucida Sans Unicode" panose="020B0602030504020204" pitchFamily="34" charset="0"/>
                <a:cs typeface="Lucida Sans Unicode" panose="020B0602030504020204" pitchFamily="34" charset="0"/>
              </a:rPr>
              <a:t>beas_barker_sa14@live.com</a:t>
            </a:r>
          </a:p>
        </p:txBody>
      </p:sp>
      <p:sp>
        <p:nvSpPr>
          <p:cNvPr id="13" name="TextBox 12">
            <a:extLst>
              <a:ext uri="{FF2B5EF4-FFF2-40B4-BE49-F238E27FC236}">
                <a16:creationId xmlns:a16="http://schemas.microsoft.com/office/drawing/2014/main" id="{F28EB8E1-F026-4B6B-92C0-B0E9FAB32967}"/>
              </a:ext>
            </a:extLst>
          </p:cNvPr>
          <p:cNvSpPr txBox="1"/>
          <p:nvPr/>
        </p:nvSpPr>
        <p:spPr>
          <a:xfrm>
            <a:off x="4221855" y="2816973"/>
            <a:ext cx="4439036" cy="369332"/>
          </a:xfrm>
          <a:prstGeom prst="rect">
            <a:avLst/>
          </a:prstGeom>
          <a:noFill/>
        </p:spPr>
        <p:txBody>
          <a:bodyPr wrap="none" rtlCol="0">
            <a:spAutoFit/>
          </a:bodyPr>
          <a:lstStyle/>
          <a:p>
            <a:r>
              <a:rPr lang="en-GB" dirty="0">
                <a:solidFill>
                  <a:srgbClr val="CC3399"/>
                </a:solidFill>
                <a:latin typeface="Lucida Sans Unicode" panose="020B0602030504020204" pitchFamily="34" charset="0"/>
                <a:cs typeface="Lucida Sans Unicode" panose="020B0602030504020204" pitchFamily="34" charset="0"/>
              </a:rPr>
              <a:t>Follow, like, share and message us on</a:t>
            </a:r>
          </a:p>
        </p:txBody>
      </p:sp>
      <p:sp>
        <p:nvSpPr>
          <p:cNvPr id="14" name="TextBox 13">
            <a:extLst>
              <a:ext uri="{FF2B5EF4-FFF2-40B4-BE49-F238E27FC236}">
                <a16:creationId xmlns:a16="http://schemas.microsoft.com/office/drawing/2014/main" id="{5EC96C91-A2FF-4242-8EB0-24029126FC3B}"/>
              </a:ext>
            </a:extLst>
          </p:cNvPr>
          <p:cNvSpPr txBox="1"/>
          <p:nvPr/>
        </p:nvSpPr>
        <p:spPr>
          <a:xfrm>
            <a:off x="3675055" y="5448896"/>
            <a:ext cx="6078908" cy="646331"/>
          </a:xfrm>
          <a:prstGeom prst="rect">
            <a:avLst/>
          </a:prstGeom>
          <a:noFill/>
        </p:spPr>
        <p:txBody>
          <a:bodyPr wrap="none" rtlCol="0">
            <a:spAutoFit/>
          </a:bodyPr>
          <a:lstStyle/>
          <a:p>
            <a:r>
              <a:rPr lang="en-GB" b="1" dirty="0">
                <a:solidFill>
                  <a:srgbClr val="944BBD"/>
                </a:solidFill>
                <a:latin typeface="Lucida Sans Unicode" panose="020B0602030504020204" pitchFamily="34" charset="0"/>
                <a:cs typeface="Lucida Sans Unicode" panose="020B0602030504020204" pitchFamily="34" charset="0"/>
              </a:rPr>
              <a:t>Or just call in to us at </a:t>
            </a:r>
            <a:r>
              <a:rPr lang="en-GB" dirty="0">
                <a:solidFill>
                  <a:srgbClr val="944BBD"/>
                </a:solidFill>
                <a:latin typeface="Lucida Sans Unicode" panose="020B0602030504020204" pitchFamily="34" charset="0"/>
                <a:cs typeface="Lucida Sans Unicode" panose="020B0602030504020204" pitchFamily="34" charset="0"/>
              </a:rPr>
              <a:t>2 Clos </a:t>
            </a:r>
            <a:r>
              <a:rPr lang="en-GB" dirty="0" err="1">
                <a:solidFill>
                  <a:srgbClr val="944BBD"/>
                </a:solidFill>
                <a:latin typeface="Lucida Sans Unicode" panose="020B0602030504020204" pitchFamily="34" charset="0"/>
                <a:cs typeface="Lucida Sans Unicode" panose="020B0602030504020204" pitchFamily="34" charset="0"/>
              </a:rPr>
              <a:t>Plas</a:t>
            </a:r>
            <a:r>
              <a:rPr lang="en-GB" dirty="0">
                <a:solidFill>
                  <a:srgbClr val="944BBD"/>
                </a:solidFill>
                <a:latin typeface="Lucida Sans Unicode" panose="020B0602030504020204" pitchFamily="34" charset="0"/>
                <a:cs typeface="Lucida Sans Unicode" panose="020B0602030504020204" pitchFamily="34" charset="0"/>
              </a:rPr>
              <a:t> </a:t>
            </a:r>
            <a:r>
              <a:rPr lang="en-GB" dirty="0" err="1">
                <a:solidFill>
                  <a:srgbClr val="944BBD"/>
                </a:solidFill>
                <a:latin typeface="Lucida Sans Unicode" panose="020B0602030504020204" pitchFamily="34" charset="0"/>
                <a:cs typeface="Lucida Sans Unicode" panose="020B0602030504020204" pitchFamily="34" charset="0"/>
              </a:rPr>
              <a:t>Isaf</a:t>
            </a:r>
            <a:r>
              <a:rPr lang="en-GB" dirty="0">
                <a:solidFill>
                  <a:srgbClr val="944BBD"/>
                </a:solidFill>
                <a:latin typeface="Lucida Sans Unicode" panose="020B0602030504020204" pitchFamily="34" charset="0"/>
                <a:cs typeface="Lucida Sans Unicode" panose="020B0602030504020204" pitchFamily="34" charset="0"/>
              </a:rPr>
              <a:t>, </a:t>
            </a:r>
            <a:r>
              <a:rPr lang="en-GB" dirty="0" err="1">
                <a:solidFill>
                  <a:srgbClr val="944BBD"/>
                </a:solidFill>
                <a:latin typeface="Lucida Sans Unicode" panose="020B0602030504020204" pitchFamily="34" charset="0"/>
                <a:cs typeface="Lucida Sans Unicode" panose="020B0602030504020204" pitchFamily="34" charset="0"/>
              </a:rPr>
              <a:t>Llangennech</a:t>
            </a:r>
            <a:r>
              <a:rPr lang="en-GB" dirty="0">
                <a:solidFill>
                  <a:srgbClr val="944BBD"/>
                </a:solidFill>
                <a:latin typeface="Lucida Sans Unicode" panose="020B0602030504020204" pitchFamily="34" charset="0"/>
                <a:cs typeface="Lucida Sans Unicode" panose="020B0602030504020204" pitchFamily="34" charset="0"/>
              </a:rPr>
              <a:t>, </a:t>
            </a:r>
            <a:br>
              <a:rPr lang="en-GB" dirty="0">
                <a:solidFill>
                  <a:srgbClr val="944BBD"/>
                </a:solidFill>
                <a:latin typeface="Lucida Sans Unicode" panose="020B0602030504020204" pitchFamily="34" charset="0"/>
                <a:cs typeface="Lucida Sans Unicode" panose="020B0602030504020204" pitchFamily="34" charset="0"/>
              </a:rPr>
            </a:br>
            <a:r>
              <a:rPr lang="en-GB" dirty="0">
                <a:solidFill>
                  <a:srgbClr val="944BBD"/>
                </a:solidFill>
                <a:latin typeface="Lucida Sans Unicode" panose="020B0602030504020204" pitchFamily="34" charset="0"/>
                <a:cs typeface="Lucida Sans Unicode" panose="020B0602030504020204" pitchFamily="34" charset="0"/>
              </a:rPr>
              <a:t>                                   Carmarthenshire, SA14 8RX</a:t>
            </a:r>
          </a:p>
        </p:txBody>
      </p:sp>
    </p:spTree>
    <p:extLst>
      <p:ext uri="{BB962C8B-B14F-4D97-AF65-F5344CB8AC3E}">
        <p14:creationId xmlns:p14="http://schemas.microsoft.com/office/powerpoint/2010/main" val="4067806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TotalTime>
  <Words>767</Words>
  <Application>Microsoft Office PowerPoint</Application>
  <PresentationFormat>Widescreen</PresentationFormat>
  <Paragraphs>147</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Cooper Black</vt:lpstr>
      <vt:lpstr>Lucida Sans Unicode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Home PC</dc:creator>
  <cp:lastModifiedBy>Home PC</cp:lastModifiedBy>
  <cp:revision>19</cp:revision>
  <dcterms:created xsi:type="dcterms:W3CDTF">2017-11-28T18:52:59Z</dcterms:created>
  <dcterms:modified xsi:type="dcterms:W3CDTF">2017-11-28T22:25:24Z</dcterms:modified>
</cp:coreProperties>
</file>