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9" r:id="rId3"/>
    <p:sldId id="260" r:id="rId4"/>
    <p:sldId id="262" r:id="rId5"/>
    <p:sldId id="263" r:id="rId6"/>
    <p:sldId id="265" r:id="rId7"/>
    <p:sldId id="266" r:id="rId8"/>
    <p:sldId id="268" r:id="rId9"/>
    <p:sldId id="273" r:id="rId10"/>
    <p:sldId id="269" r:id="rId11"/>
    <p:sldId id="270" r:id="rId12"/>
    <p:sldId id="271" r:id="rId13"/>
    <p:sldId id="27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79085" autoAdjust="0"/>
  </p:normalViewPr>
  <p:slideViewPr>
    <p:cSldViewPr snapToGrid="0">
      <p:cViewPr varScale="1">
        <p:scale>
          <a:sx n="65" d="100"/>
          <a:sy n="65" d="100"/>
        </p:scale>
        <p:origin x="134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7425-8FC8-4CBA-A5D0-A6E90DC93E9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CA86B-FA15-4C3C-8677-B0A71E34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013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1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 everyone I worked with a small company which that was struggling to grow, within 6 months I turned  this around and this experience inspired me to open my own business consultancy which I will be sharing with you.  Remember Think smarter/grow faster.</a:t>
            </a:r>
            <a:br>
              <a:rPr lang="en-GB" sz="1800" b="1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18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793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 will be taking you through my business overview,  Legal Format and management structure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Environmental Analysis, Market Strategies to reach Customers, Funding Requirements and startup expenses, and to conclude with references.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803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Trusted Consulting Ltd is a consulting firm based in Birmingham.  Supporting SME.  Our vision is to provide innovative solutions for modern business problems. 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Which includes business planning, advice and guidance, financial advice, Marketing and strategic support.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961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Trusted Consulting Ltd will be a Private Limited Company (Ltd).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 means our owners have limited liability, which protects their personal money.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also gives us a professional image and makes it easier to get funding or investors.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4657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management team looks like this, it includes Managing Director who will be me,</a:t>
            </a:r>
          </a:p>
          <a:p>
            <a:r>
              <a:rPr lang="en-GB" b="1" dirty="0"/>
              <a:t>Sustainability advisor – To sustain the company,  Environmental and Regulatory Compliance.  - Look after the regulations and compliance</a:t>
            </a:r>
          </a:p>
          <a:p>
            <a:r>
              <a:rPr lang="en-GB" b="1" dirty="0"/>
              <a:t>Finance Consultant Budgeting. -  Tax and Finance.  Branding and social media and Customer Outreach – look after all the Social media aspect of things and branding.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9435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 carried out a PESTEL analysis to understand outside factors affecting our business.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example, Political factors like UK business laws, 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Environmental laws from DEFRA, and Legal regulations for SMEs.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Technological changes such as digital tools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Knowing these helps us reduce risks and plan better for the future.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453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 also did a SWOT analysis. 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Our Strengths are expert advice and local partnerships.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Our Weaknesses include being a new company with limited brand awareness.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Opportunities include the growing demand for sustainability and digital help.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Threats include strong competition and changing regulations.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2352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We will base our segments on Firmographic we will target by groups their industry size and location</a:t>
            </a:r>
          </a:p>
          <a:p>
            <a:r>
              <a:rPr lang="en-GB" b="1" dirty="0"/>
              <a:t>Needs based.   We will look at their behaviour;  We will categorise by their knowledge.  We will also look at customers profitability and loyalty.   And </a:t>
            </a:r>
            <a:r>
              <a:rPr lang="en-GB" b="1" dirty="0" err="1"/>
              <a:t>Lastely</a:t>
            </a:r>
            <a:r>
              <a:rPr lang="en-GB" b="1" dirty="0"/>
              <a:t> we will look at clients technology preferences.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6668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Off line and on line marketing with all social media and networking across Birmingham and beyond.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7151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We’ll need £75,000 to start the business and run the first year.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money will go toward office setup, marketing, technology, and staff recruitment.  This will take us to a smoother business Launch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5806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 funding will help us build a strong market presence from the start.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 aim to become profitable within 12 to 18 months.</a:t>
            </a:r>
            <a:endParaRPr lang="en-GB" dirty="0"/>
          </a:p>
          <a:p>
            <a:r>
              <a:rPr lang="en-GB" b="1" dirty="0"/>
              <a:t>We are planning to get a bank loan for £40k for office equipment's and marketing aligned with cash flow</a:t>
            </a:r>
          </a:p>
          <a:p>
            <a:r>
              <a:rPr lang="en-GB" b="1" dirty="0"/>
              <a:t>Personal Investment of £20k which will support with branding, website and client outreach.</a:t>
            </a:r>
          </a:p>
          <a:p>
            <a:r>
              <a:rPr lang="en-GB" b="1" dirty="0"/>
              <a:t>Silent Investor we will source £15k to cover capital, strategic, advice and industry connections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3113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estimated first month’s expenses as follows.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Office rent and utilities 2,k  It And Software 5k, Marketing and website 3k, Salaries and consultancy fees  10k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and Insurance 2k, Miscellaneous 1k. Total of 23k  This will cover all the essential operations.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2925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Our research is backed by reliable sources such as UK Government data, advice, innovation, and sustainability.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Iv added the green logo which mean the company sustainability.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Thank you for listening I’m happy to take any questions.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CA86B-FA15-4C3C-8677-B0A71E344BC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724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41227-3DE5-111E-35A8-93EA2F800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E368D-3FB5-811C-8F1C-5944401147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FB231-15A6-09D3-A757-BFEDC2C92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5EFF8-DB3B-1B9D-24BF-13530D63F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EF165-8B9E-5BC6-DF65-F2F08D0A5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54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B5ECD-1900-9126-F99B-8FDD46AF6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623A0-C1CA-E727-8A81-51B0BD4E3C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B5F3B-B1F6-D1E9-3B37-09E2EBFCA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FB17D-EA6B-AA10-9385-61141A742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BD69E7-94BA-2EF4-6133-148C82FFD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62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D6A8A-5647-7914-8452-D20C13F38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CC036-5463-FE55-F560-6E628FBB62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0210B-B8BE-6F6D-FAA3-03F7A8E55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60B8B7-8F83-B7F8-BF94-FE4E68DCF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D2A53E-6F7E-7923-24B4-B35858225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240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A8684-86F5-A3AE-E8BC-EB41BD4C2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21D91-3D81-206E-4822-7FD25A4E2E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BDD3A-EA69-F128-AE5E-075BF0B5BF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552A65-3E31-853A-7C4C-C34EFF93D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D96555-A340-5F87-2955-2013408C0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6DF80F-9E1B-80DF-E076-91D7E0D31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32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E44CC-0856-F606-5243-ADC8A15D0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C50CDA-7AF7-FAF5-8318-AA165CD4BA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238F28-20B3-9A5C-CA8E-270BEB015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B03DA3-E869-3B15-2F77-84BC9B89A0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C6A487-F682-D919-A207-E1B71C3F52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F27DDA-96FB-BDE6-E79B-B19B743986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56367E-D304-52DB-8B0B-7DE98C92F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3FB53A-A3D6-8049-0D82-06848FEDA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021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A3AF0-0A4B-1814-0A1F-798F619AD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837D0F-29FB-7843-3CA2-3468A340D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F4735-0DCA-C588-7003-FCABE345D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B64B45-578B-5049-5A60-02C9609AC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99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571CA7-FDFE-D510-6AC8-27026F87B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F9F8DD-3BB5-8D15-06F4-E89890688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E4FD01-524B-5C10-3231-37EF1A95D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95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1C1C9-980F-E8BA-F7E2-564982961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767FD-BF93-91C3-CC41-607273600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3F7E9C-270E-C619-0FED-551F3C6B7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6D10F-E441-C819-AACA-20479E0FF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310D86-9A75-9114-59C6-56FCCE9A0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E10D3-0D0C-630C-6A9B-798F9914F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936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45913-065E-4557-22D1-841C40B12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8A35F1-03D3-83C6-F79B-E30993FD71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B15BBF-61E5-8238-769D-EC0026B8CD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5CB171-9735-94F6-A83D-F49A27B7A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F164A-97B3-16C6-3AF7-72D21B365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C93A65-6C2E-E965-D8FC-790D641C8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9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88AEB-0930-4C62-ADC6-5662FEE7B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3B67AE-785B-12F5-1325-EF272DA6C9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F43FB-ABCA-D71C-FA0C-7833F5337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A0DB1-01FE-1371-B782-D7D6DE872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CB7C0-BB6C-1CC2-E7E1-86CB03141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710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942C07-6859-85A8-330C-21DB2027E8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FB6E3-8F33-B2A1-342F-4896ACB63B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3AF5C-EAC6-BFC2-48FC-A3FEE4DEB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ABAA1-9E12-8F81-7D27-6290D1D86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AFD29-0297-449E-EB26-280466EE7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913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1D12F1-B0F0-265C-FA1F-12AE3F2CE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82508C-87DE-27A3-08C0-6C92667668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F3F04-FB37-8DC8-812B-38D7E00D17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149DC8-CF37-4F68-8E21-CADD8F4E33C7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BADA81-5860-65DA-7823-AD66192070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8F8237-9894-6B1F-6B68-D61FE3FA81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F8FF31-CCFD-4F5A-96F1-7310B27C3A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0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m/url?sa=i&amp;url=https%3A%2F%2Fwww.bandraz.in%2Fblog%2Fbusiness-setup%2Fhow-to-choose-the-right-business-consultancy-for-your-business%2F&amp;psig=AOvVaw0gYhTHYxEna8_QMRIE1P7D&amp;ust=1761604369235000&amp;source=images&amp;cd=vfe&amp;opi=89978449&amp;ved=0CBYQjRxqFwoTCMC1tvH1wpADFQAAAAAdAAAAABAc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18" Type="http://schemas.openxmlformats.org/officeDocument/2006/relationships/image" Target="../media/image20.png"/><Relationship Id="rId3" Type="http://schemas.openxmlformats.org/officeDocument/2006/relationships/image" Target="../media/image5.png"/><Relationship Id="rId21" Type="http://schemas.openxmlformats.org/officeDocument/2006/relationships/image" Target="../media/image23.sv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17" Type="http://schemas.openxmlformats.org/officeDocument/2006/relationships/image" Target="../media/image19.svg"/><Relationship Id="rId25" Type="http://schemas.openxmlformats.org/officeDocument/2006/relationships/image" Target="../media/image27.sv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24" Type="http://schemas.openxmlformats.org/officeDocument/2006/relationships/image" Target="../media/image26.png"/><Relationship Id="rId5" Type="http://schemas.openxmlformats.org/officeDocument/2006/relationships/image" Target="../media/image7.png"/><Relationship Id="rId15" Type="http://schemas.openxmlformats.org/officeDocument/2006/relationships/image" Target="../media/image17.svg"/><Relationship Id="rId23" Type="http://schemas.openxmlformats.org/officeDocument/2006/relationships/image" Target="../media/image25.svg"/><Relationship Id="rId10" Type="http://schemas.openxmlformats.org/officeDocument/2006/relationships/image" Target="../media/image12.png"/><Relationship Id="rId19" Type="http://schemas.openxmlformats.org/officeDocument/2006/relationships/image" Target="../media/image21.svg"/><Relationship Id="rId4" Type="http://schemas.openxmlformats.org/officeDocument/2006/relationships/image" Target="../media/image6.svg"/><Relationship Id="rId9" Type="http://schemas.openxmlformats.org/officeDocument/2006/relationships/image" Target="../media/image11.svg"/><Relationship Id="rId14" Type="http://schemas.openxmlformats.org/officeDocument/2006/relationships/image" Target="../media/image16.png"/><Relationship Id="rId22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2B680927-2F0A-2080-CE57-56E5024BC5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50" y="284914"/>
            <a:ext cx="4258116" cy="507831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>
            <a:extLst>
              <a:ext uri="{FF2B5EF4-FFF2-40B4-BE49-F238E27FC236}">
                <a16:creationId xmlns:a16="http://schemas.microsoft.com/office/drawing/2014/main" id="{94FCB71A-1892-E48F-5499-14320CE89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195" y="5010974"/>
            <a:ext cx="2613025" cy="1562112"/>
          </a:xfrm>
          <a:prstGeom prst="round2DiagRect">
            <a:avLst>
              <a:gd name="adj1" fmla="val 16667"/>
              <a:gd name="adj2" fmla="val 0"/>
            </a:avLst>
          </a:prstGeom>
          <a:ln w="762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62CE303-BDD0-AF3B-7FE4-425133945B7B}"/>
              </a:ext>
            </a:extLst>
          </p:cNvPr>
          <p:cNvSpPr txBox="1"/>
          <p:nvPr/>
        </p:nvSpPr>
        <p:spPr>
          <a:xfrm>
            <a:off x="6690814" y="3114447"/>
            <a:ext cx="4991183" cy="3458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b="1" kern="150" dirty="0">
                <a:latin typeface="Arial" panose="020B0604020202020204" pitchFamily="34" charset="0"/>
                <a:cs typeface="Arial" panose="020B0604020202020204" pitchFamily="34" charset="0"/>
              </a:rPr>
              <a:t>Program of Study: Individual presentation pitch</a:t>
            </a:r>
            <a:endParaRPr lang="en-GB" b="1" kern="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b="1" kern="150" dirty="0">
                <a:latin typeface="Arial" panose="020B0604020202020204" pitchFamily="34" charset="0"/>
                <a:cs typeface="Arial" panose="020B0604020202020204" pitchFamily="34" charset="0"/>
              </a:rPr>
              <a:t>Module Name and Code: LCLM4006 - Enterprise &amp; Entrepreneurship</a:t>
            </a:r>
            <a:endParaRPr lang="en-GB" b="1" kern="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b="1" kern="150" dirty="0">
                <a:latin typeface="Arial" panose="020B0604020202020204" pitchFamily="34" charset="0"/>
                <a:cs typeface="Arial" panose="020B0604020202020204" pitchFamily="34" charset="0"/>
              </a:rPr>
              <a:t>Assignment Title: Business Plan - Business Consultancy</a:t>
            </a:r>
            <a:endParaRPr lang="en-GB" b="1" kern="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b="1" kern="150" dirty="0">
                <a:latin typeface="Arial" panose="020B0604020202020204" pitchFamily="34" charset="0"/>
                <a:cs typeface="Arial" panose="020B0604020202020204" pitchFamily="34" charset="0"/>
              </a:rPr>
              <a:t>Lecturer’s Name: Ejike </a:t>
            </a:r>
            <a:r>
              <a:rPr lang="en-US" b="1" kern="150" dirty="0" err="1">
                <a:latin typeface="Arial" panose="020B0604020202020204" pitchFamily="34" charset="0"/>
                <a:cs typeface="Arial" panose="020B0604020202020204" pitchFamily="34" charset="0"/>
              </a:rPr>
              <a:t>Udeogu</a:t>
            </a:r>
            <a:endParaRPr lang="en-GB" b="1" kern="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b="1" kern="150" dirty="0">
                <a:latin typeface="Arial" panose="020B0604020202020204" pitchFamily="34" charset="0"/>
                <a:cs typeface="Arial" panose="020B0604020202020204" pitchFamily="34" charset="0"/>
              </a:rPr>
              <a:t>Student Name &amp; ID: Rotna Begum - 2421635</a:t>
            </a:r>
            <a:endParaRPr lang="en-GB" b="1" kern="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buNone/>
            </a:pPr>
            <a:r>
              <a:rPr lang="en-US" sz="1050" kern="150" dirty="0"/>
              <a:t> 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EEBE78-124E-0620-4158-FAC2885A2A81}"/>
              </a:ext>
            </a:extLst>
          </p:cNvPr>
          <p:cNvSpPr txBox="1"/>
          <p:nvPr/>
        </p:nvSpPr>
        <p:spPr>
          <a:xfrm>
            <a:off x="10661307" y="284914"/>
            <a:ext cx="116904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6"/>
              </a:rPr>
              <a:t>consultancy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33359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7" name="Rectangle 105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9" name="Rectangle 105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61" name="Group 106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A26F8D-8B14-BDD8-37A7-A5A014B60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2405" y="1184355"/>
            <a:ext cx="5754696" cy="133181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 CONTENTS</a:t>
            </a:r>
            <a:br>
              <a:rPr lang="en-GB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3A984-E1F3-839A-E054-930E3FD87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4893" y="2428661"/>
            <a:ext cx="5709721" cy="4197631"/>
          </a:xfrm>
        </p:spPr>
        <p:txBody>
          <a:bodyPr anchor="t">
            <a:normAutofit fontScale="77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Overview </a:t>
            </a:r>
            <a:b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Legal Format and Management Structure</a:t>
            </a:r>
            <a:b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Environmental Analysis</a:t>
            </a:r>
            <a:b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Marketing Strategies</a:t>
            </a:r>
            <a:r>
              <a:rPr lang="en-US" sz="23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/segments </a:t>
            </a:r>
            <a: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Reach Customers</a:t>
            </a:r>
            <a:b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Funding Requirements and Startup Expenses</a:t>
            </a:r>
            <a:b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References</a:t>
            </a:r>
            <a:br>
              <a:rPr lang="en-US" sz="2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solidFill>
                <a:schemeClr val="tx2"/>
              </a:solidFill>
            </a:endParaRPr>
          </a:p>
        </p:txBody>
      </p:sp>
      <p:grpSp>
        <p:nvGrpSpPr>
          <p:cNvPr id="1067" name="Group 106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59178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B29312-55D6-8E5C-666D-B27D07AC4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77C15-404E-8F4C-D608-8CECBD056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5574" y="195518"/>
            <a:ext cx="6716901" cy="6302818"/>
          </a:xfrm>
        </p:spPr>
        <p:txBody>
          <a:bodyPr anchor="ctr">
            <a:normAutofit/>
          </a:bodyPr>
          <a:lstStyle/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Overview - Trusted Consulting Ltd</a:t>
            </a:r>
          </a:p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Vision:</a:t>
            </a:r>
            <a:b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provide innovative solutions for contemporary business issues.</a:t>
            </a:r>
          </a:p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the Organisation: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Trusted Consulting Ltd is a professional consulting firm based in Birmingham, dedicated to promoting business growth and development.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mission is to empower entrepreneurs and SMEs through practical, results-driven advice and strategic support tailored to client needs.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include business planning, market analysis, financial advice, and performance improvement strategies.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 closely with local networks and professional bodies to foster collaboration and regional economic growth.</a:t>
            </a:r>
          </a:p>
          <a:p>
            <a:pPr marL="0" indent="0">
              <a:buNone/>
            </a:pPr>
            <a:endParaRPr lang="en-GB" sz="1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223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4C544-5C69-0A33-9057-E632CD8DF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22" y="1243013"/>
            <a:ext cx="4349578" cy="3662619"/>
          </a:xfrm>
        </p:spPr>
        <p:txBody>
          <a:bodyPr>
            <a:normAutofit/>
          </a:bodyPr>
          <a:lstStyle/>
          <a:p>
            <a:br>
              <a:rPr lang="en-US" sz="3600" dirty="0">
                <a:solidFill>
                  <a:schemeClr val="tx2"/>
                </a:solidFill>
              </a:rPr>
            </a:br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FORMAT AND MANAGEMENT STRUCTURE</a:t>
            </a:r>
            <a:b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59B04-B6DE-D482-D19C-0DD2E5B48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1271" y="573263"/>
            <a:ext cx="5418307" cy="6279451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Type: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Private Limited Company (Ltd)</a:t>
            </a:r>
          </a:p>
          <a:p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Ensures limited liability and financial protection for owners</a:t>
            </a:r>
          </a:p>
          <a:p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Establishes credibility and professional reputation</a:t>
            </a:r>
          </a:p>
          <a:p>
            <a:pPr lvl="1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easier access to funding and investment opportunities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Creates clear legal separation between owners and the business</a:t>
            </a:r>
          </a:p>
          <a:p>
            <a:pPr lvl="1"/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long-term growth and strategic partnerships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(Mayson et al., 2020)</a:t>
            </a:r>
          </a:p>
          <a:p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55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7E9D4B-7BFA-4D10-B666-547BAC499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een and gold sign with text">
            <a:extLst>
              <a:ext uri="{FF2B5EF4-FFF2-40B4-BE49-F238E27FC236}">
                <a16:creationId xmlns:a16="http://schemas.microsoft.com/office/drawing/2014/main" id="{84DCD955-0678-8D20-AAF8-FC3E291E1FC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6" t="43752" r="47015" b="50676"/>
          <a:stretch>
            <a:fillRect/>
          </a:stretch>
        </p:blipFill>
        <p:spPr bwMode="auto">
          <a:xfrm>
            <a:off x="2535896" y="2643102"/>
            <a:ext cx="415946" cy="341671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A green and gold sign with text">
            <a:extLst>
              <a:ext uri="{FF2B5EF4-FFF2-40B4-BE49-F238E27FC236}">
                <a16:creationId xmlns:a16="http://schemas.microsoft.com/office/drawing/2014/main" id="{1F19169C-9B18-8048-0335-991E4590D79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9" t="13853" r="18054" b="56249"/>
          <a:stretch>
            <a:fillRect/>
          </a:stretch>
        </p:blipFill>
        <p:spPr bwMode="auto">
          <a:xfrm>
            <a:off x="870888" y="730836"/>
            <a:ext cx="3330016" cy="1676731"/>
          </a:xfrm>
          <a:prstGeom prst="rect">
            <a:avLst/>
          </a:prstGeom>
          <a:solidFill>
            <a:srgbClr val="FFFFFF">
              <a:shade val="85000"/>
            </a:srgbClr>
          </a:solidFill>
          <a:ln w="571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A green and gold sign with text">
            <a:extLst>
              <a:ext uri="{FF2B5EF4-FFF2-40B4-BE49-F238E27FC236}">
                <a16:creationId xmlns:a16="http://schemas.microsoft.com/office/drawing/2014/main" id="{B367FF23-7ECB-D194-2BDD-7BE72FC9FC1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6" t="43752" r="47015" b="50676"/>
          <a:stretch>
            <a:fillRect/>
          </a:stretch>
        </p:blipFill>
        <p:spPr bwMode="auto">
          <a:xfrm>
            <a:off x="3645768" y="3772728"/>
            <a:ext cx="415946" cy="341671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 descr="A green and gold sign with text">
            <a:extLst>
              <a:ext uri="{FF2B5EF4-FFF2-40B4-BE49-F238E27FC236}">
                <a16:creationId xmlns:a16="http://schemas.microsoft.com/office/drawing/2014/main" id="{ADE4F7B8-3D7D-5A55-505B-45FF483E23A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6" t="43752" r="47015" b="50676"/>
          <a:stretch>
            <a:fillRect/>
          </a:stretch>
        </p:blipFill>
        <p:spPr bwMode="auto">
          <a:xfrm rot="14213315">
            <a:off x="6163707" y="4572077"/>
            <a:ext cx="415946" cy="341671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3" descr="A green and gold sign with text">
            <a:extLst>
              <a:ext uri="{FF2B5EF4-FFF2-40B4-BE49-F238E27FC236}">
                <a16:creationId xmlns:a16="http://schemas.microsoft.com/office/drawing/2014/main" id="{2C0D2A93-C4D6-2897-7FD1-0EA5DA7B7FB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6" t="43752" r="47015" b="50676"/>
          <a:stretch>
            <a:fillRect/>
          </a:stretch>
        </p:blipFill>
        <p:spPr bwMode="auto">
          <a:xfrm rot="10800000">
            <a:off x="8096220" y="2930478"/>
            <a:ext cx="415946" cy="341671"/>
          </a:xfrm>
          <a:prstGeom prst="rect">
            <a:avLst/>
          </a:prstGeom>
          <a:solidFill>
            <a:srgbClr val="FFFFFF">
              <a:shade val="85000"/>
            </a:srgbClr>
          </a:solidFill>
          <a:ln w="381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AA02BAC-70E8-F869-5B64-A0DE316F27E8}"/>
              </a:ext>
            </a:extLst>
          </p:cNvPr>
          <p:cNvSpPr txBox="1"/>
          <p:nvPr/>
        </p:nvSpPr>
        <p:spPr>
          <a:xfrm>
            <a:off x="6382755" y="1673563"/>
            <a:ext cx="3842876" cy="646331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Branding, Social Media &amp; Customer Outreach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8CB486D-96CE-8739-2508-79B767DD60D6}"/>
              </a:ext>
            </a:extLst>
          </p:cNvPr>
          <p:cNvSpPr txBox="1"/>
          <p:nvPr/>
        </p:nvSpPr>
        <p:spPr>
          <a:xfrm>
            <a:off x="1101011" y="3206666"/>
            <a:ext cx="3842876" cy="36933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Positions &amp; Responsibilities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9D1528A-D6FA-6AF0-B7B6-4FEC3DDA31E4}"/>
              </a:ext>
            </a:extLst>
          </p:cNvPr>
          <p:cNvSpPr txBox="1"/>
          <p:nvPr/>
        </p:nvSpPr>
        <p:spPr>
          <a:xfrm>
            <a:off x="1801604" y="4349934"/>
            <a:ext cx="3842876" cy="36933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Advisor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EFE78C0-739C-1FAE-325F-A4D1E36A517F}"/>
              </a:ext>
            </a:extLst>
          </p:cNvPr>
          <p:cNvSpPr txBox="1"/>
          <p:nvPr/>
        </p:nvSpPr>
        <p:spPr>
          <a:xfrm>
            <a:off x="1801604" y="4927277"/>
            <a:ext cx="3842876" cy="646331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Environmental &amp; Regulatory Compliance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34BCE3C-A9DE-4C51-B85C-D6F162582D52}"/>
              </a:ext>
            </a:extLst>
          </p:cNvPr>
          <p:cNvSpPr txBox="1"/>
          <p:nvPr/>
        </p:nvSpPr>
        <p:spPr>
          <a:xfrm>
            <a:off x="7343017" y="3687957"/>
            <a:ext cx="2507958" cy="1200329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Finance Consultant (Budgeting, Forecasting &amp; Tax Advice)</a:t>
            </a:r>
          </a:p>
        </p:txBody>
      </p:sp>
    </p:spTree>
    <p:extLst>
      <p:ext uri="{BB962C8B-B14F-4D97-AF65-F5344CB8AC3E}">
        <p14:creationId xmlns:p14="http://schemas.microsoft.com/office/powerpoint/2010/main" val="259968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A908A2-02F6-9873-15BB-A8D365B6C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162046"/>
            <a:ext cx="9392421" cy="798653"/>
          </a:xfrm>
        </p:spPr>
        <p:txBody>
          <a:bodyPr>
            <a:normAutofit/>
          </a:bodyPr>
          <a:lstStyle/>
          <a:p>
            <a:r>
              <a:rPr lang="en-GB" dirty="0"/>
              <a:t>Environmental Analysis (PESTEL)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04DFD-C82A-B75A-A8C2-EB699A68FBE9}"/>
              </a:ext>
            </a:extLst>
          </p:cNvPr>
          <p:cNvSpPr txBox="1"/>
          <p:nvPr/>
        </p:nvSpPr>
        <p:spPr>
          <a:xfrm>
            <a:off x="275302" y="5842959"/>
            <a:ext cx="26891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(Johnson, Scholes and Whittington, 2017)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368818E-46DC-9F28-E099-52DE232433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263934"/>
          <a:ext cx="10515600" cy="347472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315161799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615360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Factor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Key Point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29354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Political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Government initiatives like </a:t>
                      </a:r>
                      <a:r>
                        <a:rPr lang="en-GB" i="1"/>
                        <a:t>Help to Grow</a:t>
                      </a:r>
                      <a:r>
                        <a:rPr lang="en-GB"/>
                        <a:t> support SME growth and innovation (HM Treasury,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28368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Environmental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The UK’s </a:t>
                      </a:r>
                      <a:r>
                        <a:rPr lang="en-GB" i="1"/>
                        <a:t>Net Zero 2050 Strategy</a:t>
                      </a:r>
                      <a:r>
                        <a:rPr lang="en-GB"/>
                        <a:t> drives demand for sustainable business consulting (BEIS, 2021).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64709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Legal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Compliance with employment and data protection laws ensures ethical and professional operations (CIPD,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59427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Technological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Advancements in AI and digital tools enhance consultancy efficiency and client insight (Deloitte,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46429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6764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22827-D3CF-D335-7977-89E687FCC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9323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CBA01-C73B-5B6D-CA92-B41F6F7D8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348" y="924448"/>
            <a:ext cx="10515600" cy="5704952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sz="12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44D29D6-0309-5E18-3631-054554CD0A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3E325DF-DB20-A66E-50FE-1847D8950E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154899"/>
              </p:ext>
            </p:extLst>
          </p:nvPr>
        </p:nvGraphicFramePr>
        <p:xfrm>
          <a:off x="3357717" y="924448"/>
          <a:ext cx="7251668" cy="5406014"/>
        </p:xfrm>
        <a:graphic>
          <a:graphicData uri="http://schemas.openxmlformats.org/drawingml/2006/table">
            <a:tbl>
              <a:tblPr firstRow="1" firstCol="1" bandRow="1">
                <a:tableStyleId>{1E171933-4619-4E11-9A3F-F7608DF75F80}</a:tableStyleId>
              </a:tblPr>
              <a:tblGrid>
                <a:gridCol w="3591889">
                  <a:extLst>
                    <a:ext uri="{9D8B030D-6E8A-4147-A177-3AD203B41FA5}">
                      <a16:colId xmlns:a16="http://schemas.microsoft.com/office/drawing/2014/main" val="788299696"/>
                    </a:ext>
                  </a:extLst>
                </a:gridCol>
                <a:gridCol w="3659779">
                  <a:extLst>
                    <a:ext uri="{9D8B030D-6E8A-4147-A177-3AD203B41FA5}">
                      <a16:colId xmlns:a16="http://schemas.microsoft.com/office/drawing/2014/main" val="862438118"/>
                    </a:ext>
                  </a:extLst>
                </a:gridCol>
              </a:tblGrid>
              <a:tr h="29780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Networking and community-based connections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Equal opportunity values and inclusivity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professional identity and expertise in consultancy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697" marR="646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brand awareness as a new business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Adapting to change and evolving client demands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Small team and limited resources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697" marR="646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25783668"/>
                  </a:ext>
                </a:extLst>
              </a:tr>
              <a:tr h="24279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Expanding consultancy services into new regions and industries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 partnerships with accounting and legal firms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697" marR="646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competition from established consultancies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instability affecting client budgets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4697" marR="6469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417553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49147AC-D344-D75E-34AA-D98A4401BF11}"/>
              </a:ext>
            </a:extLst>
          </p:cNvPr>
          <p:cNvSpPr txBox="1"/>
          <p:nvPr/>
        </p:nvSpPr>
        <p:spPr>
          <a:xfrm>
            <a:off x="1108588" y="6144743"/>
            <a:ext cx="214588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Gürel, E. and Tat, M.,2017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692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2B9D09-BF82-23AE-415F-6BC5BD935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7512" y="411374"/>
            <a:ext cx="10416976" cy="772176"/>
          </a:xfrm>
        </p:spPr>
        <p:txBody>
          <a:bodyPr>
            <a:normAutofit fontScale="90000"/>
          </a:bodyPr>
          <a:lstStyle/>
          <a:p>
            <a:b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  <a:t>MARKETING SEGMENTS/STRATEGIES TO REACH CUSTOMERS </a:t>
            </a:r>
            <a:b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B6BFD1-29E0-7B64-A8C7-20E7CA82F8C3}"/>
              </a:ext>
            </a:extLst>
          </p:cNvPr>
          <p:cNvSpPr txBox="1"/>
          <p:nvPr/>
        </p:nvSpPr>
        <p:spPr>
          <a:xfrm>
            <a:off x="8811810" y="1222744"/>
            <a:ext cx="2930770" cy="1021556"/>
          </a:xfrm>
          <a:prstGeom prst="round2Diag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Needs Based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Classify by met/unmet needs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1CC0DA-FB4D-E57C-CB45-DCDE9D9CEEBA}"/>
              </a:ext>
            </a:extLst>
          </p:cNvPr>
          <p:cNvSpPr txBox="1"/>
          <p:nvPr/>
        </p:nvSpPr>
        <p:spPr>
          <a:xfrm>
            <a:off x="4515908" y="3083419"/>
            <a:ext cx="3181922" cy="908864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B2B SEGMENTATION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28E08A-970D-BC48-44D0-D8F3AEB3A11D}"/>
              </a:ext>
            </a:extLst>
          </p:cNvPr>
          <p:cNvSpPr txBox="1"/>
          <p:nvPr/>
        </p:nvSpPr>
        <p:spPr>
          <a:xfrm>
            <a:off x="8445912" y="3643222"/>
            <a:ext cx="2930770" cy="1021556"/>
          </a:xfrm>
          <a:prstGeom prst="round2Diag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Segment customer behaviour &amp; intent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37E095-04C9-C37B-4F8E-D5F77DA7BC80}"/>
              </a:ext>
            </a:extLst>
          </p:cNvPr>
          <p:cNvSpPr txBox="1"/>
          <p:nvPr/>
        </p:nvSpPr>
        <p:spPr>
          <a:xfrm>
            <a:off x="4880243" y="5000453"/>
            <a:ext cx="2930770" cy="1021556"/>
          </a:xfrm>
          <a:prstGeom prst="round2Diag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Sophistication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Categorise by industry knowledge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322FAF-0EA7-7968-B0EF-7D9D75DCC8F1}"/>
              </a:ext>
            </a:extLst>
          </p:cNvPr>
          <p:cNvSpPr txBox="1"/>
          <p:nvPr/>
        </p:nvSpPr>
        <p:spPr>
          <a:xfrm>
            <a:off x="643244" y="4324043"/>
            <a:ext cx="2930770" cy="1021556"/>
          </a:xfrm>
          <a:prstGeom prst="round2Diag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Tiering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Tier customers by profitability &amp; loyalty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BF31A2-6656-D900-1233-9B005B092E27}"/>
              </a:ext>
            </a:extLst>
          </p:cNvPr>
          <p:cNvSpPr txBox="1"/>
          <p:nvPr/>
        </p:nvSpPr>
        <p:spPr>
          <a:xfrm>
            <a:off x="643244" y="1962968"/>
            <a:ext cx="2930770" cy="1021556"/>
          </a:xfrm>
          <a:prstGeom prst="round2Diag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Technographic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Classify clients based on technology preferences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07E623-5395-E975-C360-EC034733AE9C}"/>
              </a:ext>
            </a:extLst>
          </p:cNvPr>
          <p:cNvSpPr txBox="1"/>
          <p:nvPr/>
        </p:nvSpPr>
        <p:spPr>
          <a:xfrm>
            <a:off x="4402726" y="1247365"/>
            <a:ext cx="3408287" cy="1021556"/>
          </a:xfrm>
          <a:prstGeom prst="round2Diag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Firmographic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clients by industry, size &amp; location</a:t>
            </a:r>
          </a:p>
        </p:txBody>
      </p:sp>
    </p:spTree>
    <p:extLst>
      <p:ext uri="{BB962C8B-B14F-4D97-AF65-F5344CB8AC3E}">
        <p14:creationId xmlns:p14="http://schemas.microsoft.com/office/powerpoint/2010/main" val="378492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  <a:alpha val="6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98C2F09-FEC5-8E77-C739-40905D26DD70}"/>
              </a:ext>
            </a:extLst>
          </p:cNvPr>
          <p:cNvSpPr txBox="1"/>
          <p:nvPr/>
        </p:nvSpPr>
        <p:spPr>
          <a:xfrm>
            <a:off x="4053997" y="2756308"/>
            <a:ext cx="3795346" cy="1264980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410CA67-EA39-B992-9F83-A5B0A8F19829}"/>
              </a:ext>
            </a:extLst>
          </p:cNvPr>
          <p:cNvSpPr txBox="1"/>
          <p:nvPr/>
        </p:nvSpPr>
        <p:spPr>
          <a:xfrm>
            <a:off x="649884" y="823700"/>
            <a:ext cx="2948341" cy="735747"/>
          </a:xfrm>
          <a:prstGeom prst="flowChartTerminator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  <a:endParaRPr lang="en-GB" sz="28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5F9B1D9-7CB9-FB93-90D1-D3FEAAA0C29C}"/>
              </a:ext>
            </a:extLst>
          </p:cNvPr>
          <p:cNvSpPr txBox="1"/>
          <p:nvPr/>
        </p:nvSpPr>
        <p:spPr>
          <a:xfrm>
            <a:off x="8684311" y="913101"/>
            <a:ext cx="3089018" cy="735747"/>
          </a:xfrm>
          <a:prstGeom prst="flowChartTerminator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OFFLINE</a:t>
            </a:r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7B867B7E-6BCE-FEC9-E716-53E1EF1ECCA2}"/>
              </a:ext>
            </a:extLst>
          </p:cNvPr>
          <p:cNvGrpSpPr/>
          <p:nvPr/>
        </p:nvGrpSpPr>
        <p:grpSpPr>
          <a:xfrm>
            <a:off x="452070" y="1865281"/>
            <a:ext cx="2111598" cy="490892"/>
            <a:chOff x="643322" y="2393652"/>
            <a:chExt cx="2111598" cy="490892"/>
          </a:xfrm>
        </p:grpSpPr>
        <p:pic>
          <p:nvPicPr>
            <p:cNvPr id="45" name="Graphic 44" descr="Earth globe: Africa and Europe with solid fill">
              <a:extLst>
                <a:ext uri="{FF2B5EF4-FFF2-40B4-BE49-F238E27FC236}">
                  <a16:creationId xmlns:a16="http://schemas.microsoft.com/office/drawing/2014/main" id="{6E169E1F-AEDA-075F-7161-8E86BD95D98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643322" y="2393652"/>
              <a:ext cx="490892" cy="490892"/>
            </a:xfrm>
            <a:prstGeom prst="rect">
              <a:avLst/>
            </a:prstGeom>
          </p:spPr>
        </p:pic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E22CA4CB-0C45-9ADA-0895-E013DBCB3B8E}"/>
                </a:ext>
              </a:extLst>
            </p:cNvPr>
            <p:cNvSpPr txBox="1"/>
            <p:nvPr/>
          </p:nvSpPr>
          <p:spPr>
            <a:xfrm>
              <a:off x="1134214" y="2454432"/>
              <a:ext cx="162070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Social Media</a:t>
              </a:r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68E7982C-7B2E-FF23-945D-7CF47844DE67}"/>
              </a:ext>
            </a:extLst>
          </p:cNvPr>
          <p:cNvGrpSpPr/>
          <p:nvPr/>
        </p:nvGrpSpPr>
        <p:grpSpPr>
          <a:xfrm>
            <a:off x="2139424" y="2305585"/>
            <a:ext cx="2166559" cy="830997"/>
            <a:chOff x="1944567" y="2772007"/>
            <a:chExt cx="2166559" cy="830997"/>
          </a:xfrm>
        </p:grpSpPr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14D3B5D8-16A7-D468-0F51-E548F28E1868}"/>
                </a:ext>
              </a:extLst>
            </p:cNvPr>
            <p:cNvSpPr txBox="1"/>
            <p:nvPr/>
          </p:nvSpPr>
          <p:spPr>
            <a:xfrm>
              <a:off x="2490419" y="2772007"/>
              <a:ext cx="16207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Webinar /</a:t>
              </a:r>
            </a:p>
            <a:p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Groups / Online Conferences </a:t>
              </a:r>
            </a:p>
          </p:txBody>
        </p:sp>
        <p:pic>
          <p:nvPicPr>
            <p:cNvPr id="56" name="Picture 55" descr="A black outline of a person on a computer&#10;&#10;AI-generated content may be incorrect.">
              <a:extLst>
                <a:ext uri="{FF2B5EF4-FFF2-40B4-BE49-F238E27FC236}">
                  <a16:creationId xmlns:a16="http://schemas.microsoft.com/office/drawing/2014/main" id="{58CB1236-B417-07FD-2ECC-7C7E3645F9E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44567" y="2884544"/>
              <a:ext cx="605924" cy="605924"/>
            </a:xfrm>
            <a:prstGeom prst="rect">
              <a:avLst/>
            </a:prstGeom>
          </p:spPr>
        </p:pic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E664719B-FC90-8AF6-5B68-A282F0A5C149}"/>
              </a:ext>
            </a:extLst>
          </p:cNvPr>
          <p:cNvGrpSpPr/>
          <p:nvPr/>
        </p:nvGrpSpPr>
        <p:grpSpPr>
          <a:xfrm>
            <a:off x="452070" y="3279221"/>
            <a:ext cx="2090340" cy="490892"/>
            <a:chOff x="664581" y="3559508"/>
            <a:chExt cx="2090340" cy="490892"/>
          </a:xfrm>
        </p:grpSpPr>
        <p:pic>
          <p:nvPicPr>
            <p:cNvPr id="58" name="Graphic 57" descr="Phone Vibration with solid fill">
              <a:extLst>
                <a:ext uri="{FF2B5EF4-FFF2-40B4-BE49-F238E27FC236}">
                  <a16:creationId xmlns:a16="http://schemas.microsoft.com/office/drawing/2014/main" id="{6CF9B24E-3DC1-7EBD-558D-AB233F76271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64581" y="3559508"/>
              <a:ext cx="490892" cy="490892"/>
            </a:xfrm>
            <a:prstGeom prst="rect">
              <a:avLst/>
            </a:prstGeom>
          </p:spPr>
        </p:pic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16D74138-4DA9-1CDA-57B3-9A51DCA400F7}"/>
                </a:ext>
              </a:extLst>
            </p:cNvPr>
            <p:cNvSpPr txBox="1"/>
            <p:nvPr/>
          </p:nvSpPr>
          <p:spPr>
            <a:xfrm>
              <a:off x="1134214" y="3620288"/>
              <a:ext cx="162070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Phone / Video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78A4CA15-4C36-CF55-1FDA-C35ADACBD3BD}"/>
              </a:ext>
            </a:extLst>
          </p:cNvPr>
          <p:cNvGrpSpPr/>
          <p:nvPr/>
        </p:nvGrpSpPr>
        <p:grpSpPr>
          <a:xfrm>
            <a:off x="1977518" y="4028295"/>
            <a:ext cx="2067649" cy="605924"/>
            <a:chOff x="482842" y="4165128"/>
            <a:chExt cx="2067649" cy="605924"/>
          </a:xfrm>
        </p:grpSpPr>
        <p:pic>
          <p:nvPicPr>
            <p:cNvPr id="61" name="Graphic 60" descr="Blog outline">
              <a:extLst>
                <a:ext uri="{FF2B5EF4-FFF2-40B4-BE49-F238E27FC236}">
                  <a16:creationId xmlns:a16="http://schemas.microsoft.com/office/drawing/2014/main" id="{FCD9867B-F380-0934-F1AF-69994523A22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944567" y="4165128"/>
              <a:ext cx="605924" cy="605924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48A75908-4DA7-4B89-0F46-53CFAA20AB02}"/>
                </a:ext>
              </a:extLst>
            </p:cNvPr>
            <p:cNvSpPr txBox="1"/>
            <p:nvPr/>
          </p:nvSpPr>
          <p:spPr>
            <a:xfrm>
              <a:off x="482842" y="4186277"/>
              <a:ext cx="16207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Blogs / Online Publications</a:t>
              </a:r>
            </a:p>
          </p:txBody>
        </p:sp>
      </p:grp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A196B1C5-1CDC-3A2A-B9FE-218E56EEDE33}"/>
              </a:ext>
            </a:extLst>
          </p:cNvPr>
          <p:cNvGrpSpPr/>
          <p:nvPr/>
        </p:nvGrpSpPr>
        <p:grpSpPr>
          <a:xfrm>
            <a:off x="452070" y="4632559"/>
            <a:ext cx="1416419" cy="494911"/>
            <a:chOff x="712766" y="4877702"/>
            <a:chExt cx="1416419" cy="494911"/>
          </a:xfrm>
        </p:grpSpPr>
        <p:pic>
          <p:nvPicPr>
            <p:cNvPr id="64" name="Graphic 63" descr="Email with solid fill">
              <a:extLst>
                <a:ext uri="{FF2B5EF4-FFF2-40B4-BE49-F238E27FC236}">
                  <a16:creationId xmlns:a16="http://schemas.microsoft.com/office/drawing/2014/main" id="{A045CAB4-154B-33C3-24AB-2AAA96D9BD8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712766" y="4877702"/>
              <a:ext cx="494911" cy="494911"/>
            </a:xfrm>
            <a:prstGeom prst="rect">
              <a:avLst/>
            </a:prstGeom>
          </p:spPr>
        </p:pic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6C442231-466A-1A4C-36F9-E2B542C4ED7D}"/>
                </a:ext>
              </a:extLst>
            </p:cNvPr>
            <p:cNvSpPr txBox="1"/>
            <p:nvPr/>
          </p:nvSpPr>
          <p:spPr>
            <a:xfrm>
              <a:off x="1098299" y="4953701"/>
              <a:ext cx="103088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Email</a:t>
              </a:r>
            </a:p>
          </p:txBody>
        </p:sp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9F5BEE31-039C-2E53-1F48-0A696D874C6C}"/>
              </a:ext>
            </a:extLst>
          </p:cNvPr>
          <p:cNvGrpSpPr/>
          <p:nvPr/>
        </p:nvGrpSpPr>
        <p:grpSpPr>
          <a:xfrm>
            <a:off x="2139424" y="5254693"/>
            <a:ext cx="1826417" cy="584775"/>
            <a:chOff x="2103549" y="5488010"/>
            <a:chExt cx="1826417" cy="584775"/>
          </a:xfrm>
        </p:grpSpPr>
        <p:pic>
          <p:nvPicPr>
            <p:cNvPr id="67" name="Graphic 66" descr="Research outline">
              <a:extLst>
                <a:ext uri="{FF2B5EF4-FFF2-40B4-BE49-F238E27FC236}">
                  <a16:creationId xmlns:a16="http://schemas.microsoft.com/office/drawing/2014/main" id="{C1B4ABFA-37B7-2550-98AE-0176055841D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2103549" y="5523628"/>
              <a:ext cx="549157" cy="549157"/>
            </a:xfrm>
            <a:prstGeom prst="rect">
              <a:avLst/>
            </a:prstGeom>
          </p:spPr>
        </p:pic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B43186D2-4BAA-84AC-1160-866AC266125E}"/>
                </a:ext>
              </a:extLst>
            </p:cNvPr>
            <p:cNvSpPr txBox="1"/>
            <p:nvPr/>
          </p:nvSpPr>
          <p:spPr>
            <a:xfrm>
              <a:off x="2550491" y="5488010"/>
              <a:ext cx="13794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Search &amp; Advertising</a:t>
              </a:r>
            </a:p>
          </p:txBody>
        </p: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33941634-0B15-C1EE-F0EB-BBAA5A128F96}"/>
              </a:ext>
            </a:extLst>
          </p:cNvPr>
          <p:cNvGrpSpPr/>
          <p:nvPr/>
        </p:nvGrpSpPr>
        <p:grpSpPr>
          <a:xfrm>
            <a:off x="8045783" y="1893864"/>
            <a:ext cx="2259234" cy="605924"/>
            <a:chOff x="8214578" y="2271706"/>
            <a:chExt cx="2259234" cy="605924"/>
          </a:xfrm>
        </p:grpSpPr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77B98BA1-479E-8B56-9446-9A3CEF09764B}"/>
                </a:ext>
              </a:extLst>
            </p:cNvPr>
            <p:cNvSpPr txBox="1"/>
            <p:nvPr/>
          </p:nvSpPr>
          <p:spPr>
            <a:xfrm>
              <a:off x="8853106" y="2371569"/>
              <a:ext cx="162070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Networking</a:t>
              </a:r>
            </a:p>
          </p:txBody>
        </p:sp>
        <p:pic>
          <p:nvPicPr>
            <p:cNvPr id="90" name="Graphic 89" descr="Connections with solid fill">
              <a:extLst>
                <a:ext uri="{FF2B5EF4-FFF2-40B4-BE49-F238E27FC236}">
                  <a16:creationId xmlns:a16="http://schemas.microsoft.com/office/drawing/2014/main" id="{807D6556-3CA0-37CC-58A8-EB28538E49A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8214578" y="2271706"/>
              <a:ext cx="605924" cy="605924"/>
            </a:xfrm>
            <a:prstGeom prst="rect">
              <a:avLst/>
            </a:prstGeom>
          </p:spPr>
        </p:pic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A39E6E22-44CF-F634-9D62-66B5CA55AC56}"/>
              </a:ext>
            </a:extLst>
          </p:cNvPr>
          <p:cNvGrpSpPr/>
          <p:nvPr/>
        </p:nvGrpSpPr>
        <p:grpSpPr>
          <a:xfrm>
            <a:off x="9869256" y="2372873"/>
            <a:ext cx="2275382" cy="830997"/>
            <a:chOff x="9570784" y="2678214"/>
            <a:chExt cx="2275382" cy="830997"/>
          </a:xfrm>
        </p:grpSpPr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30B9C359-21C5-CC00-91BC-C1F0DB1D3831}"/>
                </a:ext>
              </a:extLst>
            </p:cNvPr>
            <p:cNvSpPr txBox="1"/>
            <p:nvPr/>
          </p:nvSpPr>
          <p:spPr>
            <a:xfrm>
              <a:off x="10225459" y="2678214"/>
              <a:ext cx="16207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Speaking </a:t>
              </a:r>
            </a:p>
            <a:p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&amp; Meetings / Associations</a:t>
              </a:r>
            </a:p>
          </p:txBody>
        </p:sp>
        <p:pic>
          <p:nvPicPr>
            <p:cNvPr id="92" name="Graphic 91" descr="Users outline">
              <a:extLst>
                <a:ext uri="{FF2B5EF4-FFF2-40B4-BE49-F238E27FC236}">
                  <a16:creationId xmlns:a16="http://schemas.microsoft.com/office/drawing/2014/main" id="{FDDBD75D-4502-0F8C-8588-185B88B046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9570784" y="2801681"/>
              <a:ext cx="605924" cy="605924"/>
            </a:xfrm>
            <a:prstGeom prst="rect">
              <a:avLst/>
            </a:prstGeom>
          </p:spPr>
        </p:pic>
      </p:grp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99139720-7C59-B55B-F0CB-48575470F301}"/>
              </a:ext>
            </a:extLst>
          </p:cNvPr>
          <p:cNvGrpSpPr/>
          <p:nvPr/>
        </p:nvGrpSpPr>
        <p:grpSpPr>
          <a:xfrm>
            <a:off x="8190930" y="3234128"/>
            <a:ext cx="2633272" cy="696253"/>
            <a:chOff x="8208341" y="3473640"/>
            <a:chExt cx="2633272" cy="696253"/>
          </a:xfrm>
        </p:grpSpPr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224216E7-90A8-EA07-13DB-A3EFFF26B020}"/>
                </a:ext>
              </a:extLst>
            </p:cNvPr>
            <p:cNvSpPr txBox="1"/>
            <p:nvPr/>
          </p:nvSpPr>
          <p:spPr>
            <a:xfrm>
              <a:off x="8831131" y="3692109"/>
              <a:ext cx="201048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Print / Publications</a:t>
              </a:r>
            </a:p>
          </p:txBody>
        </p:sp>
        <p:pic>
          <p:nvPicPr>
            <p:cNvPr id="94" name="Graphic 93" descr="Books on shelf with solid fill">
              <a:extLst>
                <a:ext uri="{FF2B5EF4-FFF2-40B4-BE49-F238E27FC236}">
                  <a16:creationId xmlns:a16="http://schemas.microsoft.com/office/drawing/2014/main" id="{D8949A10-9A91-07A3-E451-5C3EF1B774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p:blipFill>
          <p:spPr>
            <a:xfrm>
              <a:off x="8208341" y="3473640"/>
              <a:ext cx="696253" cy="696253"/>
            </a:xfrm>
            <a:prstGeom prst="rect">
              <a:avLst/>
            </a:prstGeom>
          </p:spPr>
        </p:pic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C1C469C3-9FAF-7EE9-FC87-B9E1C76BF1D0}"/>
              </a:ext>
            </a:extLst>
          </p:cNvPr>
          <p:cNvGrpSpPr/>
          <p:nvPr/>
        </p:nvGrpSpPr>
        <p:grpSpPr>
          <a:xfrm>
            <a:off x="9716385" y="3992520"/>
            <a:ext cx="2023545" cy="696253"/>
            <a:chOff x="9663459" y="4169893"/>
            <a:chExt cx="2023545" cy="696253"/>
          </a:xfrm>
        </p:grpSpPr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2D0ADDB3-3531-E4FA-BDA9-92B2A8569572}"/>
                </a:ext>
              </a:extLst>
            </p:cNvPr>
            <p:cNvSpPr txBox="1"/>
            <p:nvPr/>
          </p:nvSpPr>
          <p:spPr>
            <a:xfrm>
              <a:off x="9663459" y="4340480"/>
              <a:ext cx="162070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Direct Mail</a:t>
              </a:r>
            </a:p>
          </p:txBody>
        </p:sp>
        <p:pic>
          <p:nvPicPr>
            <p:cNvPr id="96" name="Graphic 95" descr="Mailbox outline">
              <a:extLst>
                <a:ext uri="{FF2B5EF4-FFF2-40B4-BE49-F238E27FC236}">
                  <a16:creationId xmlns:a16="http://schemas.microsoft.com/office/drawing/2014/main" id="{086A3FED-92CB-E4E7-E441-28328F53E270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10990751" y="4169893"/>
              <a:ext cx="696253" cy="696253"/>
            </a:xfrm>
            <a:prstGeom prst="rect">
              <a:avLst/>
            </a:prstGeom>
          </p:spPr>
        </p:pic>
      </p:grp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B6CCF5FF-EC3D-0278-057B-B468F0ACA709}"/>
              </a:ext>
            </a:extLst>
          </p:cNvPr>
          <p:cNvGrpSpPr/>
          <p:nvPr/>
        </p:nvGrpSpPr>
        <p:grpSpPr>
          <a:xfrm>
            <a:off x="8045783" y="4459819"/>
            <a:ext cx="1823473" cy="596683"/>
            <a:chOff x="8314774" y="4702436"/>
            <a:chExt cx="1823473" cy="596683"/>
          </a:xfrm>
        </p:grpSpPr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17087BFB-B3DE-EBCD-2516-D3D4EC180DE7}"/>
                </a:ext>
              </a:extLst>
            </p:cNvPr>
            <p:cNvSpPr txBox="1"/>
            <p:nvPr/>
          </p:nvSpPr>
          <p:spPr>
            <a:xfrm>
              <a:off x="8517540" y="4960565"/>
              <a:ext cx="162070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Cold Calls</a:t>
              </a:r>
            </a:p>
          </p:txBody>
        </p:sp>
        <p:pic>
          <p:nvPicPr>
            <p:cNvPr id="98" name="Graphic 97" descr="Call center with solid fill">
              <a:extLst>
                <a:ext uri="{FF2B5EF4-FFF2-40B4-BE49-F238E27FC236}">
                  <a16:creationId xmlns:a16="http://schemas.microsoft.com/office/drawing/2014/main" id="{816C3B51-7F34-4E78-78FF-4544DCD6691F}"/>
                </a:ext>
              </a:extLst>
            </p:cNvPr>
            <p:cNvPicPr>
              <a:picLocks noChangeAspect="1"/>
            </p:cNvPicPr>
            <p:nvPr/>
          </p:nvPicPr>
          <p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p:blipFill>
          <p:spPr>
            <a:xfrm>
              <a:off x="8314774" y="4702436"/>
              <a:ext cx="589819" cy="589819"/>
            </a:xfrm>
            <a:prstGeom prst="rect">
              <a:avLst/>
            </a:prstGeom>
          </p:spPr>
        </p:pic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D3F5D611-5B85-D6C7-97D5-9D6876646623}"/>
              </a:ext>
            </a:extLst>
          </p:cNvPr>
          <p:cNvGrpSpPr/>
          <p:nvPr/>
        </p:nvGrpSpPr>
        <p:grpSpPr>
          <a:xfrm>
            <a:off x="9754555" y="5290311"/>
            <a:ext cx="1985375" cy="696253"/>
            <a:chOff x="9641509" y="5432270"/>
            <a:chExt cx="1985375" cy="696253"/>
          </a:xfrm>
        </p:grpSpPr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FB90A893-A929-F699-5045-9B23CA371F78}"/>
                </a:ext>
              </a:extLst>
            </p:cNvPr>
            <p:cNvSpPr txBox="1"/>
            <p:nvPr/>
          </p:nvSpPr>
          <p:spPr>
            <a:xfrm>
              <a:off x="10247409" y="5488010"/>
              <a:ext cx="137947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Print Advertising</a:t>
              </a:r>
            </a:p>
          </p:txBody>
        </p:sp>
        <p:pic>
          <p:nvPicPr>
            <p:cNvPr id="100" name="Graphic 99" descr="Newspaper outline">
              <a:extLst>
                <a:ext uri="{FF2B5EF4-FFF2-40B4-BE49-F238E27FC236}">
                  <a16:creationId xmlns:a16="http://schemas.microsoft.com/office/drawing/2014/main" id="{5494FD2C-A840-44DF-FC50-850D9679D7D3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p:blipFill>
          <p:spPr>
            <a:xfrm>
              <a:off x="9641509" y="5432270"/>
              <a:ext cx="696253" cy="69625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90628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3DDFB-10AB-48E1-CE7A-68A631795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30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 REQUIREMENTS AND STARTUP EXPENSES</a:t>
            </a:r>
            <a:br>
              <a:rPr lang="en-US" sz="330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3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E42DE7-0774-6084-323C-4D67D5B35DB2}"/>
              </a:ext>
            </a:extLst>
          </p:cNvPr>
          <p:cNvSpPr txBox="1"/>
          <p:nvPr/>
        </p:nvSpPr>
        <p:spPr>
          <a:xfrm>
            <a:off x="804672" y="1952368"/>
            <a:ext cx="5565224" cy="4461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Trusted Consulting Ltd – Initial Funding Overview</a:t>
            </a: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Requires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£75,000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cover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first-year operations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 ensures strong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presence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growth</a:t>
            </a: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Funds allocated to: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setup &amp; technology infrastructure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&amp; branding activities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recruitment &amp; service delivery systems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resources to support smooth business launch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Handshake">
            <a:extLst>
              <a:ext uri="{FF2B5EF4-FFF2-40B4-BE49-F238E27FC236}">
                <a16:creationId xmlns:a16="http://schemas.microsoft.com/office/drawing/2014/main" id="{4ABDFF2D-D6B8-8906-826E-C81B364048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84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3ECB1B-437E-0206-D7D9-BD8486F7CA7E}"/>
              </a:ext>
            </a:extLst>
          </p:cNvPr>
          <p:cNvSpPr txBox="1"/>
          <p:nvPr/>
        </p:nvSpPr>
        <p:spPr>
          <a:xfrm>
            <a:off x="1137034" y="337500"/>
            <a:ext cx="9392421" cy="9704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100" kern="120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5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FUNDING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96E4C-7968-D2D0-D490-7F7155673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C8C38A0-3ED6-6F0C-07F5-4CBBA2BFED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560564"/>
              </p:ext>
            </p:extLst>
          </p:nvPr>
        </p:nvGraphicFramePr>
        <p:xfrm>
          <a:off x="6549081" y="2488154"/>
          <a:ext cx="4958793" cy="3730158"/>
        </p:xfrm>
        <a:graphic>
          <a:graphicData uri="http://schemas.openxmlformats.org/drawingml/2006/table">
            <a:tbl>
              <a:tblPr firstRow="1" bandRow="1"/>
              <a:tblGrid>
                <a:gridCol w="1745425">
                  <a:extLst>
                    <a:ext uri="{9D8B030D-6E8A-4147-A177-3AD203B41FA5}">
                      <a16:colId xmlns:a16="http://schemas.microsoft.com/office/drawing/2014/main" val="3953882375"/>
                    </a:ext>
                  </a:extLst>
                </a:gridCol>
                <a:gridCol w="1259691">
                  <a:extLst>
                    <a:ext uri="{9D8B030D-6E8A-4147-A177-3AD203B41FA5}">
                      <a16:colId xmlns:a16="http://schemas.microsoft.com/office/drawing/2014/main" val="2088598040"/>
                    </a:ext>
                  </a:extLst>
                </a:gridCol>
                <a:gridCol w="1953677">
                  <a:extLst>
                    <a:ext uri="{9D8B030D-6E8A-4147-A177-3AD203B41FA5}">
                      <a16:colId xmlns:a16="http://schemas.microsoft.com/office/drawing/2014/main" val="3576710910"/>
                    </a:ext>
                  </a:extLst>
                </a:gridCol>
              </a:tblGrid>
              <a:tr h="3331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Source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Amount (£)</a:t>
                      </a:r>
                      <a:endParaRPr lang="en-GB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  <a:endParaRPr lang="en-GB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4106835"/>
                  </a:ext>
                </a:extLst>
              </a:tr>
              <a:tr h="10144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Bank Loan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Office, IT systems &amp; marketing setup. Repayment aligned with cash flow.</a:t>
                      </a: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059996"/>
                  </a:ext>
                </a:extLst>
              </a:tr>
              <a:tr h="10144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Investment</a:t>
                      </a:r>
                      <a:endParaRPr lang="en-GB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Owner commitment; supports branding, website &amp; client outreach.</a:t>
                      </a: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45882"/>
                  </a:ext>
                </a:extLst>
              </a:tr>
              <a:tr h="7873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Angel Investor</a:t>
                      </a:r>
                      <a:endParaRPr lang="en-GB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15,000</a:t>
                      </a: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Offers capital, strategic advice &amp; industry connections.</a:t>
                      </a:r>
                    </a:p>
                  </a:txBody>
                  <a:tcPr marL="75708" marR="75708" marT="37854" marB="3785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516360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5DE56554-2D62-DBEC-D566-379A57250CB1}"/>
              </a:ext>
            </a:extLst>
          </p:cNvPr>
          <p:cNvSpPr txBox="1"/>
          <p:nvPr/>
        </p:nvSpPr>
        <p:spPr>
          <a:xfrm>
            <a:off x="309626" y="2488154"/>
            <a:ext cx="609805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Funding mix reduces financial risk and ensures flexibility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base to reach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profitability within 12–18 months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27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12C67-99A1-4956-8F68-1846C2177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0E194-DB69-83E5-5FFB-1D67E0AD9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398" cy="129941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ESTIMATED FIRST </a:t>
            </a:r>
            <a:r>
              <a:rPr lang="en-US" sz="360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MONTH'S</a:t>
            </a:r>
            <a:r>
              <a:rPr lang="en-US" sz="3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EXPENSES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D0D66C-CD7F-1D7F-D8C1-81EFDF201C31}"/>
              </a:ext>
            </a:extLst>
          </p:cNvPr>
          <p:cNvSpPr txBox="1"/>
          <p:nvPr/>
        </p:nvSpPr>
        <p:spPr>
          <a:xfrm>
            <a:off x="6354871" y="1641987"/>
            <a:ext cx="5029200" cy="44130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Careful budgeting ensures funds cover all essential early operations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381784" y="4178643"/>
            <a:ext cx="3061444" cy="2297267"/>
            <a:chOff x="-305" y="-1"/>
            <a:chExt cx="3832880" cy="287613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906190" y="0"/>
            <a:ext cx="3282247" cy="2837712"/>
            <a:chOff x="-305" y="-4155"/>
            <a:chExt cx="2514948" cy="217433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838ADBC-F9FC-4B0D-0D7E-6426CD886A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8303026"/>
              </p:ext>
            </p:extLst>
          </p:nvPr>
        </p:nvGraphicFramePr>
        <p:xfrm>
          <a:off x="804671" y="1641987"/>
          <a:ext cx="5291329" cy="4758813"/>
        </p:xfrm>
        <a:graphic>
          <a:graphicData uri="http://schemas.openxmlformats.org/drawingml/2006/table">
            <a:tbl>
              <a:tblPr firstRow="1" bandRow="1">
                <a:solidFill>
                  <a:schemeClr val="tx1">
                    <a:lumMod val="65000"/>
                    <a:lumOff val="35000"/>
                  </a:schemeClr>
                </a:solidFill>
              </a:tblPr>
              <a:tblGrid>
                <a:gridCol w="3122999">
                  <a:extLst>
                    <a:ext uri="{9D8B030D-6E8A-4147-A177-3AD203B41FA5}">
                      <a16:colId xmlns:a16="http://schemas.microsoft.com/office/drawing/2014/main" val="3817909420"/>
                    </a:ext>
                  </a:extLst>
                </a:gridCol>
                <a:gridCol w="2168330">
                  <a:extLst>
                    <a:ext uri="{9D8B030D-6E8A-4147-A177-3AD203B41FA5}">
                      <a16:colId xmlns:a16="http://schemas.microsoft.com/office/drawing/2014/main" val="1764254688"/>
                    </a:ext>
                  </a:extLst>
                </a:gridCol>
              </a:tblGrid>
              <a:tr h="7418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all" spc="6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 Category</a:t>
                      </a:r>
                    </a:p>
                  </a:txBody>
                  <a:tcPr marL="125953" marR="125953" marT="125953" marB="12595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all" spc="6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Amount (£)</a:t>
                      </a:r>
                    </a:p>
                  </a:txBody>
                  <a:tcPr marL="125953" marR="125953" marT="125953" marB="125953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026425"/>
                  </a:ext>
                </a:extLst>
              </a:tr>
              <a:tr h="573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 rent &amp; utilities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2,000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2563163"/>
                  </a:ext>
                </a:extLst>
              </a:tr>
              <a:tr h="573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infrastructure &amp; software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5,000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8156905"/>
                  </a:ext>
                </a:extLst>
              </a:tr>
              <a:tr h="573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&amp; website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3,000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1850739"/>
                  </a:ext>
                </a:extLst>
              </a:tr>
              <a:tr h="573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Salaries &amp; consultancy fees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6463727"/>
                  </a:ext>
                </a:extLst>
              </a:tr>
              <a:tr h="573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&amp; insurance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2,000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9100025"/>
                  </a:ext>
                </a:extLst>
              </a:tr>
              <a:tr h="573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Miscellaneous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1,000</a:t>
                      </a: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4732304"/>
                  </a:ext>
                </a:extLst>
              </a:tr>
              <a:tr h="573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6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23,000</a:t>
                      </a:r>
                      <a:endParaRPr lang="en-GB" sz="1600" cap="none" spc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969" marR="83969" marT="41984" marB="8396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4943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0668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B0B83-3601-F13B-7F51-CDD264504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25" y="337748"/>
            <a:ext cx="8631678" cy="564295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57A8C-2C99-607F-E5CC-07E7E0607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076" y="1030917"/>
            <a:ext cx="8476735" cy="5178498"/>
          </a:xfrm>
        </p:spPr>
        <p:txBody>
          <a:bodyPr>
            <a:no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BEIS (2021) UK Net Zero Strategy: Build Back Greener. London: Department for Business, Energy &amp; Industrial Strategy.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CIPD (2022) Employment Law in the UK. London: Chartered Institute of Personnel and Development.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DEFRA (2022) Environmental Regulations and Business Guidance. London: Department for Environment, Food &amp; Rural Affairs.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Deloitte (2023) Technology Trends 2023. Deloitte Insights. Available at: https://www.deloitte.com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Treasury (2022) Help to Grow: Management Scheme. London: HM Treasury.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Mayson, S., French, D. and Ryan, C. (2020) Company Law. 37th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Johnson, G., Scholes, K. and Whittington, R. (2017)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Exploring Strategy: Text and Cases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11th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OECD (2023) SME and Entrepreneurship Outlook 2023. Paris: OECD Publishing.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Gürel, E. and Tat, M. (2017) ‘SWOT analysis: a theoretical review’, Journal of International Social Research, 10(51), pp. 994–1006.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  <a:defRPr sz="1400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www.google.com</a:t>
            </a:r>
          </a:p>
          <a:p>
            <a:pPr marL="0" lv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Sustainability">
            <a:extLst>
              <a:ext uri="{FF2B5EF4-FFF2-40B4-BE49-F238E27FC236}">
                <a16:creationId xmlns:a16="http://schemas.microsoft.com/office/drawing/2014/main" id="{CA55A530-FAC7-7E98-104F-08DDEA1D7C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49085" y="1291397"/>
            <a:ext cx="3755915" cy="375591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720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698</TotalTime>
  <Words>1558</Words>
  <Application>Microsoft Office PowerPoint</Application>
  <PresentationFormat>Widescreen</PresentationFormat>
  <Paragraphs>200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Symbol</vt:lpstr>
      <vt:lpstr>Wingdings</vt:lpstr>
      <vt:lpstr>Office Theme</vt:lpstr>
      <vt:lpstr>PowerPoint Presentation</vt:lpstr>
      <vt:lpstr>TABLE OF  CONTENTS </vt:lpstr>
      <vt:lpstr>OVERVIEW </vt:lpstr>
      <vt:lpstr> LEGAL FORMAT AND MANAGEMENT STRUCTURE </vt:lpstr>
      <vt:lpstr>PowerPoint Presentation</vt:lpstr>
      <vt:lpstr>Environmental Analysis (PESTEL)</vt:lpstr>
      <vt:lpstr>SWOT ANALYSIS</vt:lpstr>
      <vt:lpstr>  MARKETING SEGMENTS/STRATEGIES TO REACH CUSTOMERS   </vt:lpstr>
      <vt:lpstr>PowerPoint Presentation</vt:lpstr>
      <vt:lpstr>FUNDING REQUIREMENTS AND STARTUP EXPENSES </vt:lpstr>
      <vt:lpstr>PowerPoint Presentation</vt:lpstr>
      <vt:lpstr>ESTIMATED FIRST MONTH'S EXPENSES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Rotna Begum (2421635)</dc:creator>
  <cp:lastModifiedBy>Rotna Begum (2421635)</cp:lastModifiedBy>
  <cp:revision>49</cp:revision>
  <dcterms:created xsi:type="dcterms:W3CDTF">2025-10-14T15:59:56Z</dcterms:created>
  <dcterms:modified xsi:type="dcterms:W3CDTF">2025-11-02T12:23:07Z</dcterms:modified>
</cp:coreProperties>
</file>