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7" r:id="rId3"/>
    <p:sldId id="268" r:id="rId4"/>
    <p:sldId id="269" r:id="rId5"/>
    <p:sldId id="270" r:id="rId6"/>
    <p:sldId id="271" r:id="rId7"/>
    <p:sldId id="266" r:id="rId8"/>
    <p:sldId id="272" r:id="rId9"/>
    <p:sldId id="261" r:id="rId10"/>
    <p:sldId id="257" r:id="rId11"/>
    <p:sldId id="258" r:id="rId12"/>
    <p:sldId id="274" r:id="rId13"/>
    <p:sldId id="275" r:id="rId14"/>
    <p:sldId id="276" r:id="rId15"/>
    <p:sldId id="277" r:id="rId16"/>
    <p:sldId id="278" r:id="rId17"/>
    <p:sldId id="262" r:id="rId18"/>
    <p:sldId id="279" r:id="rId19"/>
    <p:sldId id="280" r:id="rId20"/>
    <p:sldId id="282" r:id="rId21"/>
    <p:sldId id="284" r:id="rId22"/>
    <p:sldId id="285" r:id="rId23"/>
    <p:sldId id="283" r:id="rId24"/>
    <p:sldId id="263" r:id="rId25"/>
    <p:sldId id="286" r:id="rId26"/>
    <p:sldId id="264" r:id="rId27"/>
    <p:sldId id="259" r:id="rId28"/>
    <p:sldId id="260" r:id="rId29"/>
    <p:sldId id="287" r:id="rId30"/>
    <p:sldId id="28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0873" autoAdjust="0"/>
  </p:normalViewPr>
  <p:slideViewPr>
    <p:cSldViewPr snapToGrid="0">
      <p:cViewPr varScale="1">
        <p:scale>
          <a:sx n="72" d="100"/>
          <a:sy n="72" d="100"/>
        </p:scale>
        <p:origin x="10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95D92-266D-4A5C-B8CD-A3109039C1C7}" type="datetimeFigureOut">
              <a:rPr lang="en-GB" smtClean="0"/>
              <a:t>17/10/2022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17894-7B06-4E8E-B90E-1F6B6D5D3E1F}" type="slidenum">
              <a:rPr lang="en-GB" smtClean="0"/>
              <a:t>‹#›</a:t>
            </a:fld>
            <a:endParaRPr lang="en-GB"/>
          </a:p>
        </p:txBody>
      </p:sp>
    </p:spTree>
    <p:extLst>
      <p:ext uri="{BB962C8B-B14F-4D97-AF65-F5344CB8AC3E}">
        <p14:creationId xmlns:p14="http://schemas.microsoft.com/office/powerpoint/2010/main" val="1097353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Consultation – seeking views</a:t>
            </a:r>
          </a:p>
          <a:p>
            <a:r>
              <a:rPr lang="en-GB" dirty="0"/>
              <a:t>Participation</a:t>
            </a:r>
            <a:r>
              <a:rPr lang="en-GB" baseline="0" dirty="0"/>
              <a:t> – direct involvement</a:t>
            </a:r>
          </a:p>
          <a:p>
            <a:endParaRPr lang="en-GB" baseline="0" dirty="0"/>
          </a:p>
          <a:p>
            <a:r>
              <a:rPr lang="en-GB" baseline="0" dirty="0"/>
              <a:t>Consultation usually means not participating at the stages where decisions are actually made.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3</a:t>
            </a:fld>
            <a:endParaRPr lang="en-GB"/>
          </a:p>
        </p:txBody>
      </p:sp>
    </p:spTree>
    <p:extLst>
      <p:ext uri="{BB962C8B-B14F-4D97-AF65-F5344CB8AC3E}">
        <p14:creationId xmlns:p14="http://schemas.microsoft.com/office/powerpoint/2010/main" val="508498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Honneth</a:t>
            </a:r>
            <a:r>
              <a:rPr lang="en-GB" sz="1200" b="0" i="0" kern="1200" dirty="0">
                <a:solidFill>
                  <a:schemeClr val="tx1"/>
                </a:solidFill>
                <a:effectLst/>
                <a:latin typeface="+mn-lt"/>
                <a:ea typeface="+mn-ea"/>
                <a:cs typeface="+mn-cs"/>
              </a:rPr>
              <a:t> holds that identities are socially acquired and thus identity is a matter of justice because the acquisition of self-confidence, self-respect and self-esteem is the foundation of autonomy and agency. </a:t>
            </a:r>
            <a:r>
              <a:rPr lang="en-GB" sz="1200" b="0" i="0" kern="1200" dirty="0" err="1">
                <a:solidFill>
                  <a:schemeClr val="tx1"/>
                </a:solidFill>
                <a:effectLst/>
                <a:latin typeface="+mn-lt"/>
                <a:ea typeface="+mn-ea"/>
                <a:cs typeface="+mn-cs"/>
              </a:rPr>
              <a:t>Honneth</a:t>
            </a:r>
            <a:r>
              <a:rPr lang="en-GB" sz="1200" b="0" i="0" kern="1200" dirty="0">
                <a:solidFill>
                  <a:schemeClr val="tx1"/>
                </a:solidFill>
                <a:effectLst/>
                <a:latin typeface="+mn-lt"/>
                <a:ea typeface="+mn-ea"/>
                <a:cs typeface="+mn-cs"/>
              </a:rPr>
              <a:t> is particularly useful for social work because he rejects the liberal conception of human subjects as independent and self-determining, arguing that the inevitable dependence on others for identity formation renders people vulnerable to recognition.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Need to take this into account when we consider children’s civil</a:t>
            </a:r>
            <a:r>
              <a:rPr lang="en-GB" sz="1200" b="0" i="0" kern="1200" baseline="0" dirty="0">
                <a:solidFill>
                  <a:schemeClr val="tx1"/>
                </a:solidFill>
                <a:effectLst/>
                <a:latin typeface="+mn-lt"/>
                <a:ea typeface="+mn-ea"/>
                <a:cs typeface="+mn-cs"/>
              </a:rPr>
              <a:t> and political </a:t>
            </a:r>
            <a:r>
              <a:rPr lang="en-GB" sz="1200" b="0" i="0" kern="1200" baseline="0" dirty="0" err="1">
                <a:solidFill>
                  <a:schemeClr val="tx1"/>
                </a:solidFill>
                <a:effectLst/>
                <a:latin typeface="+mn-lt"/>
                <a:ea typeface="+mn-ea"/>
                <a:cs typeface="+mn-cs"/>
              </a:rPr>
              <a:t>participatuion</a:t>
            </a:r>
            <a:r>
              <a:rPr lang="en-GB" sz="1200" b="0" i="0" kern="1200" baseline="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18</a:t>
            </a:fld>
            <a:endParaRPr lang="en-GB"/>
          </a:p>
        </p:txBody>
      </p:sp>
    </p:spTree>
    <p:extLst>
      <p:ext uri="{BB962C8B-B14F-4D97-AF65-F5344CB8AC3E}">
        <p14:creationId xmlns:p14="http://schemas.microsoft.com/office/powerpoint/2010/main" val="115982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117894-7B06-4E8E-B90E-1F6B6D5D3E1F}" type="slidenum">
              <a:rPr lang="en-GB" smtClean="0"/>
              <a:t>19</a:t>
            </a:fld>
            <a:endParaRPr lang="en-GB"/>
          </a:p>
        </p:txBody>
      </p:sp>
    </p:spTree>
    <p:extLst>
      <p:ext uri="{BB962C8B-B14F-4D97-AF65-F5344CB8AC3E}">
        <p14:creationId xmlns:p14="http://schemas.microsoft.com/office/powerpoint/2010/main" val="3026340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Viewed as</a:t>
            </a:r>
            <a:r>
              <a:rPr lang="en-GB" baseline="0" dirty="0"/>
              <a:t> a powerful evaluation tool. It’s based on an adaptations of </a:t>
            </a:r>
            <a:r>
              <a:rPr lang="en-GB" baseline="0" dirty="0" err="1"/>
              <a:t>Arnstein’s</a:t>
            </a:r>
            <a:r>
              <a:rPr lang="en-GB" baseline="0" dirty="0"/>
              <a:t> ladder of participation, by adapting for </a:t>
            </a:r>
            <a:r>
              <a:rPr lang="en-GB" baseline="0" dirty="0" err="1"/>
              <a:t>ch</a:t>
            </a:r>
            <a:r>
              <a:rPr lang="en-GB" baseline="0" dirty="0"/>
              <a:t> and </a:t>
            </a:r>
            <a:r>
              <a:rPr lang="en-GB" baseline="0" dirty="0" err="1"/>
              <a:t>yp</a:t>
            </a:r>
            <a:r>
              <a:rPr lang="en-GB" baseline="0" dirty="0"/>
              <a:t>. Bottom is non-p and top is p. Helps practitioners to reflect on whether their practice is participative or not. Sometimes criticised for being ‘sequential’ in nature which suggests a hierarchy of values.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20</a:t>
            </a:fld>
            <a:endParaRPr lang="en-GB"/>
          </a:p>
        </p:txBody>
      </p:sp>
    </p:spTree>
    <p:extLst>
      <p:ext uri="{BB962C8B-B14F-4D97-AF65-F5344CB8AC3E}">
        <p14:creationId xmlns:p14="http://schemas.microsoft.com/office/powerpoint/2010/main" val="2490649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equally important processes. </a:t>
            </a:r>
            <a:r>
              <a:rPr lang="en-GB" dirty="0" err="1"/>
              <a:t>Treseder</a:t>
            </a:r>
            <a:r>
              <a:rPr lang="en-GB" baseline="0" dirty="0"/>
              <a:t> builds on Hart’s work but tries to remove the sense of hierarchy – he argues lower ‘rungs’ are valuable in themselves rather than steps to reach an eventual ideal goal.  His model tries to show all as equal and should be chosen according to the nature of the activity it’s </a:t>
            </a:r>
            <a:r>
              <a:rPr lang="en-GB" baseline="0" dirty="0" err="1"/>
              <a:t>bein</a:t>
            </a:r>
            <a:r>
              <a:rPr lang="en-GB" baseline="0" dirty="0"/>
              <a:t> applied to.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21</a:t>
            </a:fld>
            <a:endParaRPr lang="en-GB"/>
          </a:p>
        </p:txBody>
      </p:sp>
    </p:spTree>
    <p:extLst>
      <p:ext uri="{BB962C8B-B14F-4D97-AF65-F5344CB8AC3E}">
        <p14:creationId xmlns:p14="http://schemas.microsoft.com/office/powerpoint/2010/main" val="117932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Reflects interrelationship</a:t>
            </a:r>
            <a:r>
              <a:rPr lang="en-GB" baseline="0" dirty="0"/>
              <a:t> between four elements – demonstrates overlap with other articles e.g. 2, 3, 13, 19, 5. </a:t>
            </a:r>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22</a:t>
            </a:fld>
            <a:endParaRPr lang="en-GB"/>
          </a:p>
        </p:txBody>
      </p:sp>
    </p:spTree>
    <p:extLst>
      <p:ext uri="{BB962C8B-B14F-4D97-AF65-F5344CB8AC3E}">
        <p14:creationId xmlns:p14="http://schemas.microsoft.com/office/powerpoint/2010/main" val="3031836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Participation Survey findings suggest that many children do not believe that their views are listened to or make a difference to policy in Wales at a national, school or community level. The potential impact of </a:t>
            </a:r>
            <a:r>
              <a:rPr lang="en-GB" dirty="0" err="1"/>
              <a:t>Brexit</a:t>
            </a:r>
            <a:r>
              <a:rPr lang="en-GB" dirty="0"/>
              <a:t>, and frustration amongst under-18s of not having had the opportunity to vote on this major issue has been highlighted in some research in Wales. Prospects: potential for improvement Every school in Wales must have a school council and every local authority has a youth forum. There is some evidence that the effectiveness of these are varied across Wales and greater understanding is needed of how to ensure that all children and young people feel that they can have a say in their school and community. We are working with a number of large public bodies to implement a children’s rights approach, which includes more systematic involvement of children in their work. The Well-being of Future Generations (Wales) Act 2015 requires that citizens are involved in local </a:t>
            </a:r>
            <a:r>
              <a:rPr lang="en-GB" dirty="0" err="1"/>
              <a:t>decisionmaking</a:t>
            </a:r>
            <a:r>
              <a:rPr lang="en-GB" dirty="0"/>
              <a:t> and there is good potential for children and young people to be involved through this legislation. Along with the Future Generations Commissioner for Wales, we have published a toolkit to help Public Service Boards and other public bodies to involve children as citizens. There is the positive prospect of the Youth Parliament which will be based at the National Assembly for Wales, with elections taking place in autumn 2018, and a commitment to a reduction in the voting age to 16. The ALN Act also requires increased participation of children and young people in decision making that affects their lives</a:t>
            </a:r>
          </a:p>
        </p:txBody>
      </p:sp>
      <p:sp>
        <p:nvSpPr>
          <p:cNvPr id="4" name="Slide Number Placeholder 3"/>
          <p:cNvSpPr>
            <a:spLocks noGrp="1"/>
          </p:cNvSpPr>
          <p:nvPr>
            <p:ph type="sldNum" sz="quarter" idx="10"/>
          </p:nvPr>
        </p:nvSpPr>
        <p:spPr/>
        <p:txBody>
          <a:bodyPr/>
          <a:lstStyle/>
          <a:p>
            <a:fld id="{E7117894-7B06-4E8E-B90E-1F6B6D5D3E1F}" type="slidenum">
              <a:rPr lang="en-GB" smtClean="0"/>
              <a:t>25</a:t>
            </a:fld>
            <a:endParaRPr lang="en-GB"/>
          </a:p>
        </p:txBody>
      </p:sp>
    </p:spTree>
    <p:extLst>
      <p:ext uri="{BB962C8B-B14F-4D97-AF65-F5344CB8AC3E}">
        <p14:creationId xmlns:p14="http://schemas.microsoft.com/office/powerpoint/2010/main" val="1639502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7A6E1A12-1349-49F1-AB1F-C47B01F5EE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BA4D86D-93F6-4706-B906-4D5D0CEDD1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7892" name="Slide Number Placeholder 3">
            <a:extLst>
              <a:ext uri="{FF2B5EF4-FFF2-40B4-BE49-F238E27FC236}">
                <a16:creationId xmlns:a16="http://schemas.microsoft.com/office/drawing/2014/main" id="{3C755BF8-15F8-4D08-AEDB-92F00E2C1C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9EB3976-BFBB-4BBF-8822-DD7AA07316BD}" type="slidenum">
              <a:rPr lang="en-US" altLang="en-US" smtClean="0"/>
              <a:pPr/>
              <a:t>27</a:t>
            </a:fld>
            <a:endParaRPr lang="en-US" altLang="en-US"/>
          </a:p>
        </p:txBody>
      </p:sp>
    </p:spTree>
    <p:extLst>
      <p:ext uri="{BB962C8B-B14F-4D97-AF65-F5344CB8AC3E}">
        <p14:creationId xmlns:p14="http://schemas.microsoft.com/office/powerpoint/2010/main" val="236833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221056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385835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9DB840-E469-4B23-99B8-6FCACA3BEA0A}"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5027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99DB840-E469-4B23-99B8-6FCACA3BEA0A}"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1922055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99DB840-E469-4B23-99B8-6FCACA3BEA0A}"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41580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99DB840-E469-4B23-99B8-6FCACA3BEA0A}"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3544284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9DB840-E469-4B23-99B8-6FCACA3BEA0A}"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1034807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DB840-E469-4B23-99B8-6FCACA3BEA0A}"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428494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DB840-E469-4B23-99B8-6FCACA3BEA0A}"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1696042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2746275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9DB840-E469-4B23-99B8-6FCACA3BEA0A}"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E2EAC-9B89-450B-B148-D944D63D49F6}" type="slidenum">
              <a:rPr lang="en-GB" smtClean="0"/>
              <a:t>‹#›</a:t>
            </a:fld>
            <a:endParaRPr lang="en-GB"/>
          </a:p>
        </p:txBody>
      </p:sp>
    </p:spTree>
    <p:extLst>
      <p:ext uri="{BB962C8B-B14F-4D97-AF65-F5344CB8AC3E}">
        <p14:creationId xmlns:p14="http://schemas.microsoft.com/office/powerpoint/2010/main" val="322080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9DB840-E469-4B23-99B8-6FCACA3BEA0A}" type="datetimeFigureOut">
              <a:rPr lang="en-GB" smtClean="0"/>
              <a:t>17/10/2022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3E2EAC-9B89-450B-B148-D944D63D49F6}" type="slidenum">
              <a:rPr lang="en-GB" smtClean="0"/>
              <a:t>‹#›</a:t>
            </a:fld>
            <a:endParaRPr lang="en-GB"/>
          </a:p>
        </p:txBody>
      </p:sp>
    </p:spTree>
    <p:extLst>
      <p:ext uri="{BB962C8B-B14F-4D97-AF65-F5344CB8AC3E}">
        <p14:creationId xmlns:p14="http://schemas.microsoft.com/office/powerpoint/2010/main" val="6525407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9-f07hzZvYw"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www.childcomwales.org.uk/wp-content/uploads/2018/10/ExecutiveSummary_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Professional Practice 2</a:t>
            </a:r>
          </a:p>
        </p:txBody>
      </p:sp>
      <p:sp>
        <p:nvSpPr>
          <p:cNvPr id="3" name="Subtitle 2"/>
          <p:cNvSpPr>
            <a:spLocks noGrp="1"/>
          </p:cNvSpPr>
          <p:nvPr>
            <p:ph type="subTitle" idx="1"/>
          </p:nvPr>
        </p:nvSpPr>
        <p:spPr/>
        <p:txBody>
          <a:bodyPr>
            <a:normAutofit fontScale="77500" lnSpcReduction="20000"/>
          </a:bodyPr>
          <a:lstStyle/>
          <a:p>
            <a:r>
              <a:rPr lang="en-GB" dirty="0" err="1"/>
              <a:t>Sesiwn</a:t>
            </a:r>
            <a:r>
              <a:rPr lang="en-GB" dirty="0"/>
              <a:t> 3 / Session 3</a:t>
            </a:r>
          </a:p>
          <a:p>
            <a:endParaRPr lang="en-GB" dirty="0"/>
          </a:p>
          <a:p>
            <a:r>
              <a:rPr lang="cy-GB" i="1" dirty="0"/>
              <a:t>Archwilio asiantaeth a chyfranogaeth plant </a:t>
            </a:r>
            <a:r>
              <a:rPr lang="en-GB" dirty="0"/>
              <a:t>/ Exploring Children’s Agency and Participation</a:t>
            </a:r>
          </a:p>
          <a:p>
            <a:r>
              <a:rPr lang="en-GB"/>
              <a:t>Darren </a:t>
            </a:r>
            <a:r>
              <a:rPr lang="en-GB" dirty="0"/>
              <a:t>O</a:t>
            </a:r>
            <a:r>
              <a:rPr lang="en-GB"/>
              <a:t>’Connor</a:t>
            </a:r>
            <a:endParaRPr lang="en-GB" dirty="0"/>
          </a:p>
          <a:p>
            <a:r>
              <a:rPr lang="en-GB" dirty="0"/>
              <a:t>8/02/22</a:t>
            </a:r>
          </a:p>
        </p:txBody>
      </p:sp>
    </p:spTree>
    <p:extLst>
      <p:ext uri="{BB962C8B-B14F-4D97-AF65-F5344CB8AC3E}">
        <p14:creationId xmlns:p14="http://schemas.microsoft.com/office/powerpoint/2010/main" val="2005937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Sesiwn</a:t>
            </a:r>
            <a:r>
              <a:rPr lang="en-GB" dirty="0"/>
              <a:t> </a:t>
            </a:r>
            <a:r>
              <a:rPr lang="en-GB" dirty="0" err="1"/>
              <a:t>Heddiw</a:t>
            </a:r>
            <a:br>
              <a:rPr lang="en-GB" dirty="0"/>
            </a:br>
            <a:r>
              <a:rPr lang="en-GB" dirty="0"/>
              <a:t>Today’s Session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t>Darpariaeth</a:t>
            </a:r>
            <a:r>
              <a:rPr lang="en-GB" dirty="0"/>
              <a:t>, </a:t>
            </a:r>
            <a:r>
              <a:rPr lang="en-GB" dirty="0" err="1"/>
              <a:t>Amddiffyn</a:t>
            </a:r>
            <a:r>
              <a:rPr lang="en-GB" dirty="0"/>
              <a:t>, </a:t>
            </a:r>
            <a:r>
              <a:rPr lang="en-GB" dirty="0" err="1"/>
              <a:t>Cyfranogiad</a:t>
            </a:r>
            <a:endParaRPr lang="en-GB" dirty="0"/>
          </a:p>
          <a:p>
            <a:endParaRPr lang="en-GB" dirty="0"/>
          </a:p>
          <a:p>
            <a:r>
              <a:rPr lang="en-GB" dirty="0" err="1"/>
              <a:t>Cyfranogiad</a:t>
            </a:r>
            <a:r>
              <a:rPr lang="en-GB" dirty="0"/>
              <a:t> plant - </a:t>
            </a:r>
            <a:r>
              <a:rPr lang="en-GB" dirty="0" err="1"/>
              <a:t>beth</a:t>
            </a:r>
            <a:r>
              <a:rPr lang="en-GB" dirty="0"/>
              <a:t> a </a:t>
            </a:r>
            <a:r>
              <a:rPr lang="en-GB" dirty="0" err="1"/>
              <a:t>pham</a:t>
            </a:r>
            <a:r>
              <a:rPr lang="en-GB" dirty="0"/>
              <a:t>?</a:t>
            </a:r>
          </a:p>
          <a:p>
            <a:r>
              <a:rPr lang="en-GB" dirty="0" err="1"/>
              <a:t>Damcaniaethau</a:t>
            </a:r>
            <a:r>
              <a:rPr lang="en-GB" dirty="0"/>
              <a:t> </a:t>
            </a:r>
            <a:r>
              <a:rPr lang="en-GB" dirty="0" err="1"/>
              <a:t>cyfranogi</a:t>
            </a:r>
            <a:endParaRPr lang="en-GB" dirty="0"/>
          </a:p>
          <a:p>
            <a:r>
              <a:rPr lang="en-GB" dirty="0" err="1"/>
              <a:t>Modelau</a:t>
            </a:r>
            <a:r>
              <a:rPr lang="en-GB" dirty="0"/>
              <a:t> </a:t>
            </a:r>
            <a:r>
              <a:rPr lang="en-GB" dirty="0" err="1"/>
              <a:t>cyfranogiad</a:t>
            </a:r>
            <a:endParaRPr lang="en-GB" dirty="0"/>
          </a:p>
          <a:p>
            <a:r>
              <a:rPr lang="en-GB" dirty="0" err="1"/>
              <a:t>Cysyniadau</a:t>
            </a:r>
            <a:r>
              <a:rPr lang="en-GB" dirty="0"/>
              <a:t> o </a:t>
            </a:r>
            <a:r>
              <a:rPr lang="en-GB" dirty="0" err="1"/>
              <a:t>gymhwysedd</a:t>
            </a:r>
            <a:r>
              <a:rPr lang="en-GB" dirty="0"/>
              <a:t> ac </a:t>
            </a:r>
            <a:r>
              <a:rPr lang="en-GB" dirty="0" err="1"/>
              <a:t>asiantaeth</a:t>
            </a:r>
            <a:r>
              <a:rPr lang="en-GB" dirty="0"/>
              <a:t> plant</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dirty="0"/>
              <a:t>Provision, Protection, </a:t>
            </a:r>
            <a:r>
              <a:rPr lang="en-GB" b="1" dirty="0"/>
              <a:t>Participation</a:t>
            </a:r>
          </a:p>
          <a:p>
            <a:endParaRPr lang="en-GB" b="1" dirty="0"/>
          </a:p>
          <a:p>
            <a:r>
              <a:rPr lang="en-GB" dirty="0"/>
              <a:t>Children’s participation – what and why? </a:t>
            </a:r>
          </a:p>
          <a:p>
            <a:r>
              <a:rPr lang="en-GB" dirty="0"/>
              <a:t>Theories of participation </a:t>
            </a:r>
          </a:p>
          <a:p>
            <a:r>
              <a:rPr lang="en-GB" dirty="0"/>
              <a:t>Models of participation</a:t>
            </a:r>
          </a:p>
          <a:p>
            <a:r>
              <a:rPr lang="en-GB" dirty="0"/>
              <a:t>Conceptualisations of children’s competence and agency </a:t>
            </a:r>
          </a:p>
        </p:txBody>
      </p:sp>
    </p:spTree>
    <p:extLst>
      <p:ext uri="{BB962C8B-B14F-4D97-AF65-F5344CB8AC3E}">
        <p14:creationId xmlns:p14="http://schemas.microsoft.com/office/powerpoint/2010/main" val="3059877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Beth </a:t>
            </a:r>
            <a:r>
              <a:rPr lang="en-GB" i="1" dirty="0" err="1"/>
              <a:t>yw</a:t>
            </a:r>
            <a:r>
              <a:rPr lang="en-GB" i="1" dirty="0"/>
              <a:t> </a:t>
            </a:r>
            <a:r>
              <a:rPr lang="en-GB" i="1" dirty="0" err="1"/>
              <a:t>Cyfranogaeth</a:t>
            </a:r>
            <a:r>
              <a:rPr lang="en-GB" i="1" dirty="0"/>
              <a:t>?</a:t>
            </a:r>
            <a:br>
              <a:rPr lang="en-GB" i="1" dirty="0"/>
            </a:br>
            <a:r>
              <a:rPr lang="en-GB" dirty="0"/>
              <a:t>What is Participation?</a:t>
            </a:r>
          </a:p>
        </p:txBody>
      </p:sp>
      <p:sp>
        <p:nvSpPr>
          <p:cNvPr id="3" name="Content Placeholder 2"/>
          <p:cNvSpPr>
            <a:spLocks noGrp="1"/>
          </p:cNvSpPr>
          <p:nvPr>
            <p:ph sz="half" idx="1"/>
          </p:nvPr>
        </p:nvSpPr>
        <p:spPr>
          <a:xfrm>
            <a:off x="838200" y="4128655"/>
            <a:ext cx="5181600" cy="2048308"/>
          </a:xfrm>
        </p:spPr>
        <p:style>
          <a:lnRef idx="2">
            <a:schemeClr val="accent5"/>
          </a:lnRef>
          <a:fillRef idx="1">
            <a:schemeClr val="lt1"/>
          </a:fillRef>
          <a:effectRef idx="0">
            <a:schemeClr val="accent5"/>
          </a:effectRef>
          <a:fontRef idx="minor">
            <a:schemeClr val="dk1"/>
          </a:fontRef>
        </p:style>
        <p:txBody>
          <a:bodyPr>
            <a:normAutofit/>
          </a:bodyPr>
          <a:lstStyle/>
          <a:p>
            <a:r>
              <a:rPr lang="en-GB" sz="2000" dirty="0"/>
              <a:t>“Participation is an essential and moral ingredient of any democratic society – enhancing quality of life; enabling empowerment; encouraging psycho-social wellbeing and providing a sense of wellbeing.” (Matthews, 2003 in Thomas, 2007, p.199)</a:t>
            </a:r>
          </a:p>
        </p:txBody>
      </p:sp>
      <p:sp>
        <p:nvSpPr>
          <p:cNvPr id="4" name="Content Placeholder 3"/>
          <p:cNvSpPr>
            <a:spLocks noGrp="1"/>
          </p:cNvSpPr>
          <p:nvPr>
            <p:ph sz="half" idx="2"/>
          </p:nvPr>
        </p:nvSpPr>
        <p:spPr>
          <a:xfrm>
            <a:off x="6172200" y="4128655"/>
            <a:ext cx="5181600" cy="2048308"/>
          </a:xfrm>
        </p:spPr>
        <p:style>
          <a:lnRef idx="2">
            <a:schemeClr val="accent1"/>
          </a:lnRef>
          <a:fillRef idx="1">
            <a:schemeClr val="lt1"/>
          </a:fillRef>
          <a:effectRef idx="0">
            <a:schemeClr val="accent1"/>
          </a:effectRef>
          <a:fontRef idx="minor">
            <a:schemeClr val="dk1"/>
          </a:fontRef>
        </p:style>
        <p:txBody>
          <a:bodyPr>
            <a:normAutofit/>
          </a:bodyPr>
          <a:lstStyle/>
          <a:p>
            <a:r>
              <a:rPr lang="en-GB" sz="2400" dirty="0"/>
              <a:t>“Participation can refer to generally taking part in an activity or specifically to taking part in decision making. It can also refer to a process or an outcome.” (Thomas, 2007, p.199)</a:t>
            </a:r>
          </a:p>
          <a:p>
            <a:endParaRPr lang="en-GB" sz="2400" dirty="0"/>
          </a:p>
          <a:p>
            <a:endParaRPr lang="en-GB" sz="2400" dirty="0"/>
          </a:p>
        </p:txBody>
      </p:sp>
      <p:sp>
        <p:nvSpPr>
          <p:cNvPr id="5" name="Left-Right Arrow 4"/>
          <p:cNvSpPr/>
          <p:nvPr/>
        </p:nvSpPr>
        <p:spPr>
          <a:xfrm>
            <a:off x="1440873" y="2096655"/>
            <a:ext cx="9088582" cy="84974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38200" y="3195782"/>
            <a:ext cx="2089727" cy="523220"/>
          </a:xfrm>
          <a:prstGeom prst="rect">
            <a:avLst/>
          </a:prstGeom>
          <a:noFill/>
        </p:spPr>
        <p:txBody>
          <a:bodyPr wrap="square" rtlCol="0">
            <a:spAutoFit/>
          </a:bodyPr>
          <a:lstStyle/>
          <a:p>
            <a:r>
              <a:rPr lang="en-GB" sz="2800" dirty="0"/>
              <a:t>Consultation </a:t>
            </a:r>
          </a:p>
        </p:txBody>
      </p:sp>
      <p:sp>
        <p:nvSpPr>
          <p:cNvPr id="7" name="TextBox 6"/>
          <p:cNvSpPr txBox="1"/>
          <p:nvPr/>
        </p:nvSpPr>
        <p:spPr>
          <a:xfrm>
            <a:off x="9346045" y="3195782"/>
            <a:ext cx="2089727" cy="523220"/>
          </a:xfrm>
          <a:prstGeom prst="rect">
            <a:avLst/>
          </a:prstGeom>
          <a:noFill/>
        </p:spPr>
        <p:txBody>
          <a:bodyPr wrap="square" rtlCol="0">
            <a:spAutoFit/>
          </a:bodyPr>
          <a:lstStyle/>
          <a:p>
            <a:r>
              <a:rPr lang="en-GB" sz="2800" dirty="0"/>
              <a:t>Participation  </a:t>
            </a:r>
          </a:p>
        </p:txBody>
      </p:sp>
    </p:spTree>
    <p:extLst>
      <p:ext uri="{BB962C8B-B14F-4D97-AF65-F5344CB8AC3E}">
        <p14:creationId xmlns:p14="http://schemas.microsoft.com/office/powerpoint/2010/main" val="677800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Hawliau</a:t>
            </a:r>
            <a:r>
              <a:rPr lang="en-GB" dirty="0"/>
              <a:t> Plant a </a:t>
            </a:r>
            <a:r>
              <a:rPr lang="en-GB" dirty="0" err="1"/>
              <a:t>Chyfranogaeth</a:t>
            </a:r>
            <a:br>
              <a:rPr lang="en-GB" dirty="0"/>
            </a:br>
            <a:r>
              <a:rPr lang="en-GB" dirty="0"/>
              <a:t>Children’s Rights and Participation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err="1"/>
              <a:t>Ystyriwch</a:t>
            </a:r>
            <a:r>
              <a:rPr lang="en-GB" dirty="0"/>
              <a:t> </a:t>
            </a:r>
            <a:r>
              <a:rPr lang="en-GB" dirty="0" err="1"/>
              <a:t>symudiadau</a:t>
            </a:r>
            <a:r>
              <a:rPr lang="en-GB" dirty="0"/>
              <a:t> </a:t>
            </a:r>
            <a:r>
              <a:rPr lang="en-GB" dirty="0" err="1"/>
              <a:t>hawliau</a:t>
            </a:r>
            <a:r>
              <a:rPr lang="en-GB" dirty="0"/>
              <a:t> </a:t>
            </a:r>
            <a:r>
              <a:rPr lang="en-GB" dirty="0" err="1"/>
              <a:t>eraill</a:t>
            </a:r>
            <a:r>
              <a:rPr lang="en-GB" dirty="0"/>
              <a:t> ... </a:t>
            </a:r>
            <a:r>
              <a:rPr lang="en-GB" dirty="0" err="1"/>
              <a:t>pwy</a:t>
            </a:r>
            <a:r>
              <a:rPr lang="en-GB" dirty="0"/>
              <a:t> </a:t>
            </a:r>
            <a:r>
              <a:rPr lang="en-GB" dirty="0" err="1"/>
              <a:t>oedd</a:t>
            </a:r>
            <a:r>
              <a:rPr lang="en-GB" dirty="0"/>
              <a:t> y </a:t>
            </a:r>
            <a:r>
              <a:rPr lang="en-GB" dirty="0" err="1"/>
              <a:t>prif</a:t>
            </a:r>
            <a:r>
              <a:rPr lang="en-GB" dirty="0"/>
              <a:t> </a:t>
            </a:r>
            <a:r>
              <a:rPr lang="en-GB" dirty="0" err="1"/>
              <a:t>actorion</a:t>
            </a:r>
            <a:r>
              <a:rPr lang="en-GB" dirty="0"/>
              <a:t> </a:t>
            </a:r>
            <a:r>
              <a:rPr lang="en-GB" dirty="0" err="1"/>
              <a:t>wrth</a:t>
            </a:r>
            <a:r>
              <a:rPr lang="en-GB" dirty="0"/>
              <a:t> </a:t>
            </a:r>
            <a:r>
              <a:rPr lang="en-GB" dirty="0" err="1"/>
              <a:t>geisio</a:t>
            </a:r>
            <a:r>
              <a:rPr lang="en-GB" dirty="0"/>
              <a:t> </a:t>
            </a:r>
            <a:r>
              <a:rPr lang="en-GB" dirty="0" err="1"/>
              <a:t>gwireddu'r</a:t>
            </a:r>
            <a:r>
              <a:rPr lang="en-GB" dirty="0"/>
              <a:t> </a:t>
            </a:r>
            <a:r>
              <a:rPr lang="en-GB" dirty="0" err="1"/>
              <a:t>hawliau</a:t>
            </a:r>
            <a:r>
              <a:rPr lang="en-GB" dirty="0"/>
              <a:t> </a:t>
            </a:r>
            <a:r>
              <a:rPr lang="en-GB" dirty="0" err="1"/>
              <a:t>yma</a:t>
            </a:r>
            <a:r>
              <a:rPr lang="en-GB" dirty="0"/>
              <a:t>?</a:t>
            </a:r>
          </a:p>
          <a:p>
            <a:endParaRPr lang="en-GB" dirty="0"/>
          </a:p>
          <a:p>
            <a:r>
              <a:rPr lang="en-GB" dirty="0" err="1"/>
              <a:t>Grymuso</a:t>
            </a:r>
            <a:r>
              <a:rPr lang="en-GB" dirty="0"/>
              <a:t> - </a:t>
            </a:r>
            <a:r>
              <a:rPr lang="en-GB" dirty="0" err="1"/>
              <a:t>nid</a:t>
            </a:r>
            <a:r>
              <a:rPr lang="en-GB" dirty="0"/>
              <a:t> </a:t>
            </a:r>
            <a:r>
              <a:rPr lang="en-GB" dirty="0" err="1"/>
              <a:t>yw’n</a:t>
            </a:r>
            <a:r>
              <a:rPr lang="en-GB" dirty="0"/>
              <a:t> </a:t>
            </a:r>
            <a:r>
              <a:rPr lang="en-GB" dirty="0" err="1"/>
              <a:t>ddigon</a:t>
            </a:r>
            <a:r>
              <a:rPr lang="en-GB" dirty="0"/>
              <a:t> </a:t>
            </a:r>
            <a:r>
              <a:rPr lang="en-GB" dirty="0" err="1"/>
              <a:t>i</a:t>
            </a:r>
            <a:r>
              <a:rPr lang="en-GB" dirty="0"/>
              <a:t> </a:t>
            </a:r>
            <a:r>
              <a:rPr lang="en-GB" dirty="0" err="1"/>
              <a:t>blant</a:t>
            </a:r>
            <a:r>
              <a:rPr lang="en-GB" dirty="0"/>
              <a:t> </a:t>
            </a:r>
            <a:r>
              <a:rPr lang="en-GB" dirty="0" err="1"/>
              <a:t>fod</a:t>
            </a:r>
            <a:r>
              <a:rPr lang="en-GB" dirty="0"/>
              <a:t> </a:t>
            </a:r>
            <a:r>
              <a:rPr lang="en-GB" dirty="0" err="1"/>
              <a:t>yn</a:t>
            </a:r>
            <a:r>
              <a:rPr lang="en-GB" dirty="0"/>
              <a:t> </a:t>
            </a:r>
            <a:r>
              <a:rPr lang="en-GB" dirty="0" err="1"/>
              <a:t>ymwybodol</a:t>
            </a:r>
            <a:r>
              <a:rPr lang="en-GB" dirty="0"/>
              <a:t> o </a:t>
            </a:r>
            <a:r>
              <a:rPr lang="en-GB" dirty="0" err="1"/>
              <a:t>hawliau</a:t>
            </a:r>
            <a:r>
              <a:rPr lang="en-GB" dirty="0"/>
              <a:t>. </a:t>
            </a:r>
            <a:r>
              <a:rPr lang="en-GB" dirty="0" err="1"/>
              <a:t>Rhaid</a:t>
            </a:r>
            <a:r>
              <a:rPr lang="en-GB" dirty="0"/>
              <a:t> </a:t>
            </a:r>
            <a:r>
              <a:rPr lang="en-GB" dirty="0" err="1"/>
              <a:t>iddynt</a:t>
            </a:r>
            <a:r>
              <a:rPr lang="en-GB" dirty="0"/>
              <a:t> </a:t>
            </a:r>
            <a:r>
              <a:rPr lang="en-GB" dirty="0" err="1"/>
              <a:t>fod</a:t>
            </a:r>
            <a:r>
              <a:rPr lang="en-GB" dirty="0"/>
              <a:t> </a:t>
            </a:r>
            <a:r>
              <a:rPr lang="en-GB" dirty="0" err="1"/>
              <a:t>yn</a:t>
            </a:r>
            <a:r>
              <a:rPr lang="en-GB" dirty="0"/>
              <a:t> </a:t>
            </a:r>
            <a:r>
              <a:rPr lang="en-GB" dirty="0" err="1"/>
              <a:t>weithgar</a:t>
            </a:r>
            <a:r>
              <a:rPr lang="en-GB" dirty="0"/>
              <a:t> </a:t>
            </a:r>
            <a:r>
              <a:rPr lang="en-GB" dirty="0" err="1"/>
              <a:t>wrth</a:t>
            </a:r>
            <a:r>
              <a:rPr lang="en-GB" dirty="0"/>
              <a:t> </a:t>
            </a:r>
            <a:r>
              <a:rPr lang="en-GB" dirty="0" err="1"/>
              <a:t>hawlio</a:t>
            </a:r>
            <a:r>
              <a:rPr lang="en-GB" dirty="0"/>
              <a:t> </a:t>
            </a:r>
            <a:r>
              <a:rPr lang="en-GB" dirty="0" err="1"/>
              <a:t>hawliau</a:t>
            </a:r>
            <a:r>
              <a:rPr lang="en-GB" dirty="0"/>
              <a:t>.</a:t>
            </a:r>
          </a:p>
          <a:p>
            <a:endParaRPr lang="en-GB" dirty="0"/>
          </a:p>
          <a:p>
            <a:r>
              <a:rPr lang="en-GB" dirty="0"/>
              <a:t>Mae </a:t>
            </a:r>
            <a:r>
              <a:rPr lang="en-GB" dirty="0" err="1"/>
              <a:t>dysgu</a:t>
            </a:r>
            <a:r>
              <a:rPr lang="en-GB" dirty="0"/>
              <a:t> </a:t>
            </a:r>
            <a:r>
              <a:rPr lang="en-GB" dirty="0" err="1"/>
              <a:t>datblygu</a:t>
            </a:r>
            <a:r>
              <a:rPr lang="en-GB" dirty="0"/>
              <a:t> </a:t>
            </a:r>
            <a:r>
              <a:rPr lang="en-GB" dirty="0" err="1"/>
              <a:t>eu</a:t>
            </a:r>
            <a:r>
              <a:rPr lang="en-GB" dirty="0"/>
              <a:t> barn </a:t>
            </a:r>
            <a:r>
              <a:rPr lang="en-GB" dirty="0" err="1"/>
              <a:t>a'u</a:t>
            </a:r>
            <a:r>
              <a:rPr lang="en-GB" dirty="0"/>
              <a:t> </a:t>
            </a:r>
            <a:r>
              <a:rPr lang="en-GB" dirty="0" err="1"/>
              <a:t>syniadau</a:t>
            </a:r>
            <a:r>
              <a:rPr lang="en-GB" dirty="0"/>
              <a:t> </a:t>
            </a:r>
            <a:r>
              <a:rPr lang="en-GB" dirty="0" err="1"/>
              <a:t>eu</a:t>
            </a:r>
            <a:r>
              <a:rPr lang="en-GB" dirty="0"/>
              <a:t> </a:t>
            </a:r>
            <a:r>
              <a:rPr lang="en-GB" dirty="0" err="1"/>
              <a:t>hunain</a:t>
            </a:r>
            <a:r>
              <a:rPr lang="en-GB" dirty="0"/>
              <a:t>, ac </a:t>
            </a:r>
            <a:r>
              <a:rPr lang="en-GB" dirty="0" err="1"/>
              <a:t>mae</a:t>
            </a:r>
            <a:r>
              <a:rPr lang="en-GB" dirty="0"/>
              <a:t> </a:t>
            </a:r>
            <a:r>
              <a:rPr lang="en-GB" dirty="0" err="1"/>
              <a:t>cysylltu</a:t>
            </a:r>
            <a:r>
              <a:rPr lang="en-GB" dirty="0"/>
              <a:t> </a:t>
            </a:r>
            <a:r>
              <a:rPr lang="en-GB" dirty="0" err="1"/>
              <a:t>eu</a:t>
            </a:r>
            <a:r>
              <a:rPr lang="en-GB" dirty="0"/>
              <a:t> </a:t>
            </a:r>
            <a:r>
              <a:rPr lang="en-GB" dirty="0" err="1"/>
              <a:t>gwybodaeth</a:t>
            </a:r>
            <a:r>
              <a:rPr lang="en-GB" dirty="0"/>
              <a:t> </a:t>
            </a:r>
            <a:r>
              <a:rPr lang="en-GB" dirty="0" err="1"/>
              <a:t>i</a:t>
            </a:r>
            <a:r>
              <a:rPr lang="en-GB" dirty="0"/>
              <a:t> </a:t>
            </a:r>
            <a:r>
              <a:rPr lang="en-GB" dirty="0" err="1"/>
              <a:t>weithredu</a:t>
            </a:r>
            <a:r>
              <a:rPr lang="en-GB" dirty="0"/>
              <a:t>, </a:t>
            </a:r>
            <a:r>
              <a:rPr lang="en-GB" dirty="0" err="1"/>
              <a:t>yn</a:t>
            </a:r>
            <a:r>
              <a:rPr lang="en-GB" dirty="0"/>
              <a:t> </a:t>
            </a:r>
            <a:r>
              <a:rPr lang="en-GB" dirty="0" err="1"/>
              <a:t>rhan</a:t>
            </a:r>
            <a:r>
              <a:rPr lang="en-GB" dirty="0"/>
              <a:t> o </a:t>
            </a:r>
            <a:r>
              <a:rPr lang="en-GB" dirty="0" err="1"/>
              <a:t>gynorthwyo</a:t>
            </a:r>
            <a:r>
              <a:rPr lang="en-GB" dirty="0"/>
              <a:t> </a:t>
            </a:r>
            <a:r>
              <a:rPr lang="en-GB" dirty="0" err="1"/>
              <a:t>galluoedd</a:t>
            </a:r>
            <a:r>
              <a:rPr lang="en-GB" dirty="0"/>
              <a:t> </a:t>
            </a:r>
            <a:r>
              <a:rPr lang="en-GB" dirty="0" err="1"/>
              <a:t>sy'n</a:t>
            </a:r>
            <a:r>
              <a:rPr lang="en-GB" dirty="0"/>
              <a:t> </a:t>
            </a:r>
            <a:r>
              <a:rPr lang="en-GB" dirty="0" err="1"/>
              <a:t>datblygu</a:t>
            </a:r>
            <a:r>
              <a:rPr lang="en-GB" dirty="0"/>
              <a:t> plant.</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r>
              <a:rPr lang="en-GB" sz="2400" dirty="0"/>
              <a:t>Consider other rights movements… who were the main actors in seeking realisation of the rights fought for?</a:t>
            </a:r>
          </a:p>
          <a:p>
            <a:endParaRPr lang="en-GB" sz="2400" dirty="0"/>
          </a:p>
          <a:p>
            <a:r>
              <a:rPr lang="en-GB" sz="2400" dirty="0"/>
              <a:t>Empowerment – not enough for children to be aware of rights. They must be active in claiming rights.</a:t>
            </a:r>
          </a:p>
          <a:p>
            <a:endParaRPr lang="en-GB" sz="2400" dirty="0"/>
          </a:p>
          <a:p>
            <a:r>
              <a:rPr lang="en-GB" sz="2400" dirty="0"/>
              <a:t>Learning to develop their own opinions and ideas, and connecting their knowledge to action is part of supporting children’s </a:t>
            </a:r>
            <a:r>
              <a:rPr lang="en-GB" sz="2400" b="1" dirty="0"/>
              <a:t>evolving capacities</a:t>
            </a:r>
            <a:r>
              <a:rPr lang="en-GB" sz="2400" dirty="0"/>
              <a:t>. </a:t>
            </a:r>
          </a:p>
        </p:txBody>
      </p:sp>
    </p:spTree>
    <p:extLst>
      <p:ext uri="{BB962C8B-B14F-4D97-AF65-F5344CB8AC3E}">
        <p14:creationId xmlns:p14="http://schemas.microsoft.com/office/powerpoint/2010/main" val="415935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t>Addysg</a:t>
            </a:r>
            <a:r>
              <a:rPr lang="en-GB" dirty="0"/>
              <a:t> </a:t>
            </a:r>
            <a:r>
              <a:rPr lang="en-GB" dirty="0" err="1"/>
              <a:t>Hawliau</a:t>
            </a:r>
            <a:br>
              <a:rPr lang="en-GB" dirty="0"/>
            </a:br>
            <a:r>
              <a:rPr lang="en-GB" dirty="0"/>
              <a:t>Rights Education </a:t>
            </a:r>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Achub</a:t>
            </a:r>
            <a:r>
              <a:rPr lang="en-GB" dirty="0"/>
              <a:t> y Plant (2006 </a:t>
            </a:r>
            <a:r>
              <a:rPr lang="en-GB" dirty="0" err="1"/>
              <a:t>yn</a:t>
            </a:r>
            <a:r>
              <a:rPr lang="en-GB" dirty="0"/>
              <a:t> Jones a Walker, 2011, t.46) - Plant:</a:t>
            </a:r>
          </a:p>
          <a:p>
            <a:pPr lvl="1"/>
            <a:r>
              <a:rPr lang="en-GB" dirty="0"/>
              <a:t>Cael </a:t>
            </a:r>
            <a:r>
              <a:rPr lang="en-GB" dirty="0" err="1"/>
              <a:t>hawliau</a:t>
            </a:r>
            <a:endParaRPr lang="en-GB" dirty="0"/>
          </a:p>
          <a:p>
            <a:pPr lvl="1"/>
            <a:r>
              <a:rPr lang="en-GB" dirty="0" err="1"/>
              <a:t>Yr</a:t>
            </a:r>
            <a:r>
              <a:rPr lang="en-GB" dirty="0"/>
              <a:t> </a:t>
            </a:r>
            <a:r>
              <a:rPr lang="en-GB" dirty="0" err="1"/>
              <a:t>hawl</a:t>
            </a:r>
            <a:r>
              <a:rPr lang="en-GB" dirty="0"/>
              <a:t> </a:t>
            </a:r>
            <a:r>
              <a:rPr lang="en-GB" dirty="0" err="1"/>
              <a:t>i</a:t>
            </a:r>
            <a:r>
              <a:rPr lang="en-GB" dirty="0"/>
              <a:t> </a:t>
            </a:r>
            <a:r>
              <a:rPr lang="en-GB" dirty="0" err="1"/>
              <a:t>gael</a:t>
            </a:r>
            <a:r>
              <a:rPr lang="en-GB" dirty="0"/>
              <a:t> </a:t>
            </a:r>
            <a:r>
              <a:rPr lang="en-GB" dirty="0" err="1"/>
              <a:t>gwybod</a:t>
            </a:r>
            <a:r>
              <a:rPr lang="en-GB" dirty="0"/>
              <a:t> am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ymarfer</a:t>
            </a:r>
            <a:r>
              <a:rPr lang="en-GB" dirty="0"/>
              <a:t>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gynnal</a:t>
            </a:r>
            <a:r>
              <a:rPr lang="en-GB" dirty="0"/>
              <a:t>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eirioli</a:t>
            </a:r>
            <a:r>
              <a:rPr lang="en-GB" dirty="0"/>
              <a:t> am </a:t>
            </a:r>
            <a:r>
              <a:rPr lang="en-GB" dirty="0" err="1"/>
              <a:t>hawliau</a:t>
            </a:r>
            <a:endParaRPr lang="en-GB" dirty="0"/>
          </a:p>
        </p:txBody>
      </p:sp>
      <p:sp>
        <p:nvSpPr>
          <p:cNvPr id="9" name="Content Placeholder 8"/>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a:t>Save the Children (2006 in Jones and Walker, 2011, p.46) – Children: </a:t>
            </a:r>
          </a:p>
          <a:p>
            <a:pPr lvl="1"/>
            <a:r>
              <a:rPr lang="en-GB" dirty="0"/>
              <a:t>Have rights</a:t>
            </a:r>
          </a:p>
          <a:p>
            <a:pPr lvl="1"/>
            <a:r>
              <a:rPr lang="en-GB" dirty="0"/>
              <a:t>Have the right to be informed about their rights</a:t>
            </a:r>
          </a:p>
          <a:p>
            <a:pPr lvl="1"/>
            <a:r>
              <a:rPr lang="en-GB" dirty="0"/>
              <a:t>Should be given opportunities to exercise their rights</a:t>
            </a:r>
          </a:p>
          <a:p>
            <a:pPr lvl="1"/>
            <a:r>
              <a:rPr lang="en-GB" dirty="0"/>
              <a:t>Should be given opportunities to uphold their rights</a:t>
            </a:r>
          </a:p>
          <a:p>
            <a:pPr lvl="1"/>
            <a:r>
              <a:rPr lang="en-GB" dirty="0"/>
              <a:t>Should be given opportunities to advocate about rights</a:t>
            </a:r>
          </a:p>
        </p:txBody>
      </p:sp>
    </p:spTree>
    <p:extLst>
      <p:ext uri="{BB962C8B-B14F-4D97-AF65-F5344CB8AC3E}">
        <p14:creationId xmlns:p14="http://schemas.microsoft.com/office/powerpoint/2010/main" val="3125350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Children need to learn how to do this</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Nid</a:t>
            </a:r>
            <a:r>
              <a:rPr lang="en-GB" dirty="0"/>
              <a:t> </a:t>
            </a:r>
            <a:r>
              <a:rPr lang="en-GB" dirty="0" err="1"/>
              <a:t>yw</a:t>
            </a:r>
            <a:r>
              <a:rPr lang="en-GB" dirty="0"/>
              <a:t> </a:t>
            </a:r>
            <a:r>
              <a:rPr lang="en-GB" dirty="0" err="1"/>
              <a:t>gwybodaeth</a:t>
            </a:r>
            <a:r>
              <a:rPr lang="en-GB" dirty="0"/>
              <a:t> </a:t>
            </a:r>
            <a:r>
              <a:rPr lang="en-GB" dirty="0" err="1"/>
              <a:t>ar</a:t>
            </a:r>
            <a:r>
              <a:rPr lang="en-GB" dirty="0"/>
              <a:t> </a:t>
            </a:r>
            <a:r>
              <a:rPr lang="en-GB" dirty="0" err="1"/>
              <a:t>ei</a:t>
            </a:r>
            <a:r>
              <a:rPr lang="en-GB" dirty="0"/>
              <a:t> ben </a:t>
            </a:r>
            <a:r>
              <a:rPr lang="en-GB" dirty="0" err="1"/>
              <a:t>ei</a:t>
            </a:r>
            <a:r>
              <a:rPr lang="en-GB" dirty="0"/>
              <a:t> </a:t>
            </a:r>
            <a:r>
              <a:rPr lang="en-GB" dirty="0" err="1"/>
              <a:t>hun</a:t>
            </a:r>
            <a:r>
              <a:rPr lang="en-GB" dirty="0"/>
              <a:t> </a:t>
            </a:r>
            <a:r>
              <a:rPr lang="en-GB" dirty="0" err="1"/>
              <a:t>yn</a:t>
            </a:r>
            <a:r>
              <a:rPr lang="en-GB" dirty="0"/>
              <a:t> </a:t>
            </a:r>
            <a:r>
              <a:rPr lang="en-GB" dirty="0" err="1"/>
              <a:t>ddigon</a:t>
            </a:r>
            <a:r>
              <a:rPr lang="en-GB" dirty="0"/>
              <a:t>.</a:t>
            </a:r>
          </a:p>
          <a:p>
            <a:r>
              <a:rPr lang="en-GB" dirty="0"/>
              <a:t>Mae </a:t>
            </a:r>
            <a:r>
              <a:rPr lang="en-GB" dirty="0" err="1"/>
              <a:t>angen</a:t>
            </a:r>
            <a:r>
              <a:rPr lang="en-GB" dirty="0"/>
              <a:t> </a:t>
            </a:r>
            <a:r>
              <a:rPr lang="en-GB" dirty="0" err="1"/>
              <a:t>i</a:t>
            </a:r>
            <a:r>
              <a:rPr lang="en-GB" dirty="0"/>
              <a:t> </a:t>
            </a:r>
            <a:r>
              <a:rPr lang="en-GB" dirty="0" err="1"/>
              <a:t>wybodaeth</a:t>
            </a:r>
            <a:r>
              <a:rPr lang="en-GB" dirty="0"/>
              <a:t> </a:t>
            </a:r>
            <a:r>
              <a:rPr lang="en-GB" dirty="0" err="1"/>
              <a:t>fod</a:t>
            </a:r>
            <a:r>
              <a:rPr lang="en-GB" dirty="0"/>
              <a:t> </a:t>
            </a:r>
            <a:r>
              <a:rPr lang="en-GB" dirty="0" err="1"/>
              <a:t>yn</a:t>
            </a:r>
            <a:r>
              <a:rPr lang="en-GB" dirty="0"/>
              <a:t> </a:t>
            </a:r>
            <a:r>
              <a:rPr lang="en-GB" dirty="0" err="1"/>
              <a:t>hygyrch</a:t>
            </a:r>
            <a:r>
              <a:rPr lang="en-GB" dirty="0"/>
              <a:t> a </a:t>
            </a:r>
            <a:r>
              <a:rPr lang="en-GB" dirty="0" err="1"/>
              <a:t>chefnogi</a:t>
            </a:r>
            <a:r>
              <a:rPr lang="en-GB" dirty="0"/>
              <a:t> plant </a:t>
            </a:r>
            <a:r>
              <a:rPr lang="en-GB" dirty="0" err="1"/>
              <a:t>i</a:t>
            </a:r>
            <a:r>
              <a:rPr lang="en-GB" dirty="0"/>
              <a:t> </a:t>
            </a:r>
            <a:r>
              <a:rPr lang="en-GB" dirty="0" err="1"/>
              <a:t>gysylltu</a:t>
            </a:r>
            <a:r>
              <a:rPr lang="en-GB" dirty="0"/>
              <a:t> </a:t>
            </a:r>
            <a:r>
              <a:rPr lang="en-GB" dirty="0" err="1"/>
              <a:t>hawliau</a:t>
            </a:r>
            <a:r>
              <a:rPr lang="en-GB" dirty="0"/>
              <a:t> a </a:t>
            </a:r>
            <a:r>
              <a:rPr lang="en-GB" dirty="0" err="1"/>
              <a:t>gweithredoedd</a:t>
            </a:r>
            <a:r>
              <a:rPr lang="en-GB" dirty="0"/>
              <a:t>.</a:t>
            </a:r>
          </a:p>
          <a:p>
            <a:endParaRPr lang="en-GB" dirty="0"/>
          </a:p>
          <a:p>
            <a:r>
              <a:rPr lang="en-GB" b="1" dirty="0" err="1"/>
              <a:t>Fel</a:t>
            </a:r>
            <a:r>
              <a:rPr lang="en-GB" b="1" dirty="0"/>
              <a:t> </a:t>
            </a:r>
            <a:r>
              <a:rPr lang="en-GB" b="1" dirty="0" err="1"/>
              <a:t>arall</a:t>
            </a:r>
            <a:r>
              <a:rPr lang="en-GB" b="1" dirty="0"/>
              <a:t> ...</a:t>
            </a:r>
          </a:p>
          <a:p>
            <a:pPr lvl="1"/>
            <a:r>
              <a:rPr lang="en-GB" dirty="0"/>
              <a:t>Gall plant </a:t>
            </a:r>
            <a:r>
              <a:rPr lang="en-GB" dirty="0" err="1"/>
              <a:t>ddod</a:t>
            </a:r>
            <a:r>
              <a:rPr lang="en-GB" dirty="0"/>
              <a:t> o </a:t>
            </a:r>
            <a:r>
              <a:rPr lang="en-GB" dirty="0" err="1"/>
              <a:t>hyd</a:t>
            </a:r>
            <a:r>
              <a:rPr lang="en-GB" dirty="0"/>
              <a:t> </a:t>
            </a:r>
            <a:r>
              <a:rPr lang="en-GB" dirty="0" err="1"/>
              <a:t>i</a:t>
            </a:r>
            <a:r>
              <a:rPr lang="en-GB" dirty="0"/>
              <a:t> </a:t>
            </a:r>
            <a:r>
              <a:rPr lang="en-GB" dirty="0" err="1"/>
              <a:t>ddisgwyliadau</a:t>
            </a:r>
            <a:r>
              <a:rPr lang="en-GB" dirty="0"/>
              <a:t> </a:t>
            </a:r>
            <a:r>
              <a:rPr lang="en-GB" dirty="0" err="1"/>
              <a:t>cyfranogiad</a:t>
            </a:r>
            <a:r>
              <a:rPr lang="en-GB" dirty="0"/>
              <a:t> </a:t>
            </a:r>
            <a:r>
              <a:rPr lang="en-GB" dirty="0" err="1"/>
              <a:t>yn</a:t>
            </a:r>
            <a:r>
              <a:rPr lang="en-GB" dirty="0"/>
              <a:t> </a:t>
            </a:r>
            <a:r>
              <a:rPr lang="en-GB" dirty="0" err="1"/>
              <a:t>anghyfforddus</a:t>
            </a:r>
            <a:r>
              <a:rPr lang="en-GB" dirty="0"/>
              <a:t>; </a:t>
            </a:r>
            <a:r>
              <a:rPr lang="en-GB" dirty="0" err="1"/>
              <a:t>yn</a:t>
            </a:r>
            <a:r>
              <a:rPr lang="en-GB" dirty="0"/>
              <a:t> </a:t>
            </a:r>
            <a:r>
              <a:rPr lang="en-GB" dirty="0" err="1"/>
              <a:t>teimlo'n</a:t>
            </a:r>
            <a:r>
              <a:rPr lang="en-GB" dirty="0"/>
              <a:t> </a:t>
            </a:r>
            <a:r>
              <a:rPr lang="en-GB" dirty="0" err="1"/>
              <a:t>sâl</a:t>
            </a:r>
            <a:r>
              <a:rPr lang="en-GB" dirty="0"/>
              <a:t> am </a:t>
            </a:r>
            <a:r>
              <a:rPr lang="en-GB" dirty="0" err="1"/>
              <a:t>sut</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yn</a:t>
            </a:r>
            <a:r>
              <a:rPr lang="en-GB" dirty="0"/>
              <a:t> </a:t>
            </a:r>
            <a:r>
              <a:rPr lang="en-GB" dirty="0" err="1"/>
              <a:t>teimlo</a:t>
            </a:r>
            <a:r>
              <a:rPr lang="en-GB" dirty="0"/>
              <a:t> bod </a:t>
            </a:r>
            <a:r>
              <a:rPr lang="en-GB" dirty="0" err="1"/>
              <a:t>eu</a:t>
            </a:r>
            <a:r>
              <a:rPr lang="en-GB" dirty="0"/>
              <a:t> barn </a:t>
            </a:r>
            <a:r>
              <a:rPr lang="en-GB" dirty="0" err="1"/>
              <a:t>yn</a:t>
            </a:r>
            <a:r>
              <a:rPr lang="en-GB" dirty="0"/>
              <a:t> </a:t>
            </a:r>
            <a:r>
              <a:rPr lang="en-GB" dirty="0" err="1"/>
              <a:t>cael</a:t>
            </a:r>
            <a:r>
              <a:rPr lang="en-GB" dirty="0"/>
              <a:t> </a:t>
            </a:r>
            <a:r>
              <a:rPr lang="en-GB" dirty="0" err="1"/>
              <a:t>ei</a:t>
            </a:r>
            <a:r>
              <a:rPr lang="en-GB" dirty="0"/>
              <a:t> </a:t>
            </a:r>
            <a:r>
              <a:rPr lang="en-GB" dirty="0" err="1"/>
              <a:t>wrando</a:t>
            </a:r>
            <a:r>
              <a:rPr lang="en-GB" dirty="0"/>
              <a:t> </a:t>
            </a:r>
            <a:r>
              <a:rPr lang="en-GB" dirty="0" err="1"/>
              <a:t>ond</a:t>
            </a:r>
            <a:r>
              <a:rPr lang="en-GB" dirty="0"/>
              <a:t> </a:t>
            </a:r>
            <a:r>
              <a:rPr lang="en-GB" dirty="0" err="1"/>
              <a:t>nid</a:t>
            </a:r>
            <a:r>
              <a:rPr lang="en-GB" dirty="0"/>
              <a:t> </a:t>
            </a:r>
            <a:r>
              <a:rPr lang="en-GB" dirty="0" err="1"/>
              <a:t>yw</a:t>
            </a:r>
            <a:r>
              <a:rPr lang="en-GB" dirty="0"/>
              <a:t> </a:t>
            </a:r>
            <a:r>
              <a:rPr lang="en-GB" dirty="0" err="1"/>
              <a:t>oedolion</a:t>
            </a:r>
            <a:r>
              <a:rPr lang="en-GB" dirty="0"/>
              <a:t> </a:t>
            </a:r>
            <a:r>
              <a:rPr lang="en-GB" dirty="0" err="1"/>
              <a:t>yn</a:t>
            </a:r>
            <a:r>
              <a:rPr lang="en-GB" dirty="0"/>
              <a:t> </a:t>
            </a:r>
            <a:r>
              <a:rPr lang="en-GB" dirty="0" err="1"/>
              <a:t>gweithredu</a:t>
            </a:r>
            <a:r>
              <a:rPr lang="en-GB" dirty="0"/>
              <a:t> </a:t>
            </a:r>
            <a:r>
              <a:rPr lang="en-GB" dirty="0" err="1"/>
              <a:t>arnynt</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a:t>Information on its own is not enough. </a:t>
            </a:r>
          </a:p>
          <a:p>
            <a:r>
              <a:rPr lang="en-GB" dirty="0"/>
              <a:t>Information needs to be accessible and support children to connect </a:t>
            </a:r>
            <a:r>
              <a:rPr lang="en-GB" b="1" dirty="0"/>
              <a:t>rights</a:t>
            </a:r>
            <a:r>
              <a:rPr lang="en-GB" dirty="0"/>
              <a:t> and </a:t>
            </a:r>
            <a:r>
              <a:rPr lang="en-GB" b="1" dirty="0"/>
              <a:t>actions</a:t>
            </a:r>
            <a:r>
              <a:rPr lang="en-GB" dirty="0"/>
              <a:t>. </a:t>
            </a:r>
          </a:p>
          <a:p>
            <a:endParaRPr lang="en-GB" dirty="0"/>
          </a:p>
          <a:p>
            <a:r>
              <a:rPr lang="en-GB" b="1" dirty="0"/>
              <a:t>Otherwise…</a:t>
            </a:r>
          </a:p>
          <a:p>
            <a:pPr lvl="1"/>
            <a:r>
              <a:rPr lang="en-GB" dirty="0"/>
              <a:t>Children can find expectations of participation uncomfortable; feel ill prepared about how to participate; feel that their views are listened to but not acted upon by adults </a:t>
            </a:r>
          </a:p>
          <a:p>
            <a:pPr marL="457200" lvl="1" indent="0" algn="r">
              <a:buNone/>
            </a:pPr>
            <a:r>
              <a:rPr lang="en-GB" sz="1400" dirty="0"/>
              <a:t>(Thomas and O’Kane, 2009 in Thomas and Walker, 2011)</a:t>
            </a:r>
          </a:p>
          <a:p>
            <a:pPr marL="457200" lvl="1" indent="0">
              <a:buNone/>
            </a:pPr>
            <a:r>
              <a:rPr lang="en-GB" sz="1400" dirty="0"/>
              <a:t> </a:t>
            </a:r>
          </a:p>
        </p:txBody>
      </p:sp>
    </p:spTree>
    <p:extLst>
      <p:ext uri="{BB962C8B-B14F-4D97-AF65-F5344CB8AC3E}">
        <p14:creationId xmlns:p14="http://schemas.microsoft.com/office/powerpoint/2010/main" val="296839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hlinkClick r:id="rId2"/>
              </a:rPr>
              <a:t>UNCRC and Article 12 </a:t>
            </a:r>
            <a:endParaRPr lang="en-GB" dirty="0"/>
          </a:p>
        </p:txBody>
      </p:sp>
      <p:sp>
        <p:nvSpPr>
          <p:cNvPr id="5" name="Content Placeholder 4"/>
          <p:cNvSpPr>
            <a:spLocks noGrp="1"/>
          </p:cNvSpPr>
          <p:nvPr>
            <p:ph sz="half" idx="1"/>
          </p:nvPr>
        </p:nvSpPr>
        <p:spPr>
          <a:xfrm>
            <a:off x="838200" y="5514109"/>
            <a:ext cx="5181600" cy="662854"/>
          </a:xfrm>
        </p:spPr>
        <p:txBody>
          <a:bodyPr/>
          <a:lstStyle/>
          <a:p>
            <a:r>
              <a:rPr lang="en-GB" dirty="0" err="1"/>
              <a:t>Ffocws</a:t>
            </a:r>
            <a:r>
              <a:rPr lang="en-GB" dirty="0"/>
              <a:t> </a:t>
            </a:r>
            <a:r>
              <a:rPr lang="en-GB" dirty="0" err="1"/>
              <a:t>ar</a:t>
            </a:r>
            <a:r>
              <a:rPr lang="en-GB" dirty="0"/>
              <a:t> GYFRANOGIAETH</a:t>
            </a:r>
          </a:p>
        </p:txBody>
      </p:sp>
      <p:sp>
        <p:nvSpPr>
          <p:cNvPr id="6" name="Content Placeholder 5"/>
          <p:cNvSpPr>
            <a:spLocks noGrp="1"/>
          </p:cNvSpPr>
          <p:nvPr>
            <p:ph sz="half" idx="2"/>
          </p:nvPr>
        </p:nvSpPr>
        <p:spPr>
          <a:xfrm>
            <a:off x="6172200" y="5514109"/>
            <a:ext cx="5181600" cy="662854"/>
          </a:xfrm>
        </p:spPr>
        <p:txBody>
          <a:bodyPr/>
          <a:lstStyle/>
          <a:p>
            <a:r>
              <a:rPr lang="en-GB" dirty="0"/>
              <a:t>Focus on PARTICIPATION </a:t>
            </a:r>
          </a:p>
        </p:txBody>
      </p:sp>
      <p:pic>
        <p:nvPicPr>
          <p:cNvPr id="9" name="Picture 8"/>
          <p:cNvPicPr>
            <a:picLocks noChangeAspect="1"/>
          </p:cNvPicPr>
          <p:nvPr/>
        </p:nvPicPr>
        <p:blipFill>
          <a:blip r:embed="rId3"/>
          <a:stretch>
            <a:fillRect/>
          </a:stretch>
        </p:blipFill>
        <p:spPr>
          <a:xfrm>
            <a:off x="3810000" y="1809750"/>
            <a:ext cx="4572000" cy="3238500"/>
          </a:xfrm>
          <a:prstGeom prst="rect">
            <a:avLst/>
          </a:prstGeom>
        </p:spPr>
      </p:pic>
    </p:spTree>
    <p:extLst>
      <p:ext uri="{BB962C8B-B14F-4D97-AF65-F5344CB8AC3E}">
        <p14:creationId xmlns:p14="http://schemas.microsoft.com/office/powerpoint/2010/main" val="3667303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For and Against Participation </a:t>
            </a:r>
          </a:p>
        </p:txBody>
      </p:sp>
      <p:sp>
        <p:nvSpPr>
          <p:cNvPr id="3" name="Content Placeholder 2"/>
          <p:cNvSpPr>
            <a:spLocks noGrp="1"/>
          </p:cNvSpPr>
          <p:nvPr>
            <p:ph sz="half" idx="1"/>
          </p:nvPr>
        </p:nvSpPr>
        <p:spPr>
          <a:xfrm>
            <a:off x="838200" y="4194809"/>
            <a:ext cx="5181600" cy="1982154"/>
          </a:xfrm>
        </p:spPr>
        <p:txBody>
          <a:bodyPr>
            <a:normAutofit fontScale="92500"/>
          </a:bodyPr>
          <a:lstStyle/>
          <a:p>
            <a:r>
              <a:rPr lang="en-GB" dirty="0" err="1"/>
              <a:t>Mewn</a:t>
            </a:r>
            <a:r>
              <a:rPr lang="en-GB" dirty="0"/>
              <a:t> </a:t>
            </a:r>
            <a:r>
              <a:rPr lang="en-GB" dirty="0" err="1"/>
              <a:t>parau</a:t>
            </a:r>
            <a:r>
              <a:rPr lang="en-GB" dirty="0"/>
              <a:t>:</a:t>
            </a:r>
          </a:p>
          <a:p>
            <a:pPr lvl="1"/>
            <a:r>
              <a:rPr lang="en-GB" dirty="0"/>
              <a:t> </a:t>
            </a:r>
            <a:r>
              <a:rPr lang="en-GB" dirty="0" err="1"/>
              <a:t>Ysgrifennwch</a:t>
            </a:r>
            <a:r>
              <a:rPr lang="en-GB" dirty="0"/>
              <a:t> </a:t>
            </a:r>
            <a:r>
              <a:rPr lang="en-GB" dirty="0" err="1"/>
              <a:t>restr</a:t>
            </a:r>
            <a:r>
              <a:rPr lang="en-GB" dirty="0"/>
              <a:t> o </a:t>
            </a:r>
            <a:r>
              <a:rPr lang="en-GB" dirty="0" err="1"/>
              <a:t>resymau</a:t>
            </a:r>
            <a:r>
              <a:rPr lang="en-GB" dirty="0"/>
              <a:t> y </a:t>
            </a:r>
            <a:r>
              <a:rPr lang="en-GB" dirty="0" err="1"/>
              <a:t>gellir</a:t>
            </a:r>
            <a:r>
              <a:rPr lang="en-GB" dirty="0"/>
              <a:t> </a:t>
            </a:r>
            <a:r>
              <a:rPr lang="en-GB" dirty="0" err="1"/>
              <a:t>eu</a:t>
            </a:r>
            <a:r>
              <a:rPr lang="en-GB" dirty="0"/>
              <a:t> </a:t>
            </a:r>
            <a:r>
              <a:rPr lang="en-GB" dirty="0" err="1"/>
              <a:t>defnyddio</a:t>
            </a:r>
            <a:r>
              <a:rPr lang="en-GB" dirty="0"/>
              <a:t> o </a:t>
            </a:r>
            <a:r>
              <a:rPr lang="en-GB" dirty="0" err="1"/>
              <a:t>blaid</a:t>
            </a:r>
            <a:r>
              <a:rPr lang="en-GB" dirty="0"/>
              <a:t> </a:t>
            </a:r>
            <a:r>
              <a:rPr lang="en-GB" dirty="0" err="1"/>
              <a:t>cymryd</a:t>
            </a:r>
            <a:r>
              <a:rPr lang="en-GB" dirty="0"/>
              <a:t> </a:t>
            </a:r>
            <a:r>
              <a:rPr lang="en-GB" dirty="0" err="1"/>
              <a:t>rhan</a:t>
            </a:r>
            <a:r>
              <a:rPr lang="en-GB" dirty="0"/>
              <a:t>.</a:t>
            </a:r>
          </a:p>
          <a:p>
            <a:pPr lvl="1"/>
            <a:r>
              <a:rPr lang="en-GB" dirty="0" err="1"/>
              <a:t>Ysgrifennwch</a:t>
            </a:r>
            <a:r>
              <a:rPr lang="en-GB" dirty="0"/>
              <a:t> </a:t>
            </a:r>
            <a:r>
              <a:rPr lang="en-GB" dirty="0" err="1"/>
              <a:t>restr</a:t>
            </a:r>
            <a:r>
              <a:rPr lang="en-GB" dirty="0"/>
              <a:t> o </a:t>
            </a:r>
            <a:r>
              <a:rPr lang="en-GB" dirty="0" err="1"/>
              <a:t>resymau</a:t>
            </a:r>
            <a:r>
              <a:rPr lang="en-GB" dirty="0"/>
              <a:t> y </a:t>
            </a:r>
            <a:r>
              <a:rPr lang="en-GB" dirty="0" err="1"/>
              <a:t>gellir</a:t>
            </a:r>
            <a:r>
              <a:rPr lang="en-GB" dirty="0"/>
              <a:t> </a:t>
            </a:r>
            <a:r>
              <a:rPr lang="en-GB" dirty="0" err="1"/>
              <a:t>eu</a:t>
            </a:r>
            <a:r>
              <a:rPr lang="en-GB" dirty="0"/>
              <a:t> </a:t>
            </a:r>
            <a:r>
              <a:rPr lang="en-GB" dirty="0" err="1"/>
              <a:t>defnyddio</a:t>
            </a:r>
            <a:r>
              <a:rPr lang="en-GB" dirty="0"/>
              <a:t> </a:t>
            </a:r>
            <a:r>
              <a:rPr lang="en-GB" dirty="0" err="1"/>
              <a:t>yn</a:t>
            </a:r>
            <a:r>
              <a:rPr lang="en-GB" dirty="0"/>
              <a:t> </a:t>
            </a:r>
            <a:r>
              <a:rPr lang="en-GB" dirty="0" err="1"/>
              <a:t>erbyn</a:t>
            </a:r>
            <a:r>
              <a:rPr lang="en-GB" dirty="0"/>
              <a:t> </a:t>
            </a:r>
            <a:r>
              <a:rPr lang="en-GB" dirty="0" err="1"/>
              <a:t>cyfranogiad</a:t>
            </a:r>
            <a:r>
              <a:rPr lang="en-GB" dirty="0"/>
              <a:t>.</a:t>
            </a:r>
          </a:p>
        </p:txBody>
      </p:sp>
      <p:sp>
        <p:nvSpPr>
          <p:cNvPr id="4" name="Content Placeholder 3"/>
          <p:cNvSpPr>
            <a:spLocks noGrp="1"/>
          </p:cNvSpPr>
          <p:nvPr>
            <p:ph sz="half" idx="2"/>
          </p:nvPr>
        </p:nvSpPr>
        <p:spPr>
          <a:xfrm>
            <a:off x="6172200" y="4194809"/>
            <a:ext cx="5181600" cy="1982153"/>
          </a:xfrm>
        </p:spPr>
        <p:txBody>
          <a:bodyPr>
            <a:normAutofit fontScale="92500"/>
          </a:bodyPr>
          <a:lstStyle/>
          <a:p>
            <a:r>
              <a:rPr lang="en-GB" dirty="0"/>
              <a:t>In pairs:</a:t>
            </a:r>
          </a:p>
          <a:p>
            <a:pPr lvl="1"/>
            <a:r>
              <a:rPr lang="en-GB" dirty="0"/>
              <a:t> write a list of reasons which may be used in favour of participation. </a:t>
            </a:r>
          </a:p>
          <a:p>
            <a:pPr lvl="1"/>
            <a:r>
              <a:rPr lang="en-GB" dirty="0"/>
              <a:t>Write a list of reasons which may be used against participation. </a:t>
            </a:r>
          </a:p>
          <a:p>
            <a:endParaRPr lang="en-GB" dirty="0"/>
          </a:p>
        </p:txBody>
      </p:sp>
      <p:pic>
        <p:nvPicPr>
          <p:cNvPr id="5" name="Picture 4"/>
          <p:cNvPicPr>
            <a:picLocks noChangeAspect="1"/>
          </p:cNvPicPr>
          <p:nvPr/>
        </p:nvPicPr>
        <p:blipFill>
          <a:blip r:embed="rId2"/>
          <a:stretch>
            <a:fillRect/>
          </a:stretch>
        </p:blipFill>
        <p:spPr>
          <a:xfrm>
            <a:off x="4709160" y="1771649"/>
            <a:ext cx="1965959" cy="1965959"/>
          </a:xfrm>
          <a:prstGeom prst="rect">
            <a:avLst/>
          </a:prstGeom>
        </p:spPr>
      </p:pic>
    </p:spTree>
    <p:extLst>
      <p:ext uri="{BB962C8B-B14F-4D97-AF65-F5344CB8AC3E}">
        <p14:creationId xmlns:p14="http://schemas.microsoft.com/office/powerpoint/2010/main" val="327028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21023-6721-436C-8394-78FD714C502D}"/>
              </a:ext>
            </a:extLst>
          </p:cNvPr>
          <p:cNvSpPr>
            <a:spLocks noGrp="1"/>
          </p:cNvSpPr>
          <p:nvPr>
            <p:ph type="title"/>
          </p:nvPr>
        </p:nvSpPr>
        <p:spPr/>
        <p:txBody>
          <a:bodyPr>
            <a:normAutofit/>
          </a:bodyPr>
          <a:lstStyle/>
          <a:p>
            <a:pPr algn="ctr">
              <a:defRPr/>
            </a:pPr>
            <a:r>
              <a:rPr lang="en-GB" dirty="0"/>
              <a:t>O </a:t>
            </a:r>
            <a:r>
              <a:rPr lang="en-GB" dirty="0" err="1"/>
              <a:t>Blaid</a:t>
            </a:r>
            <a:r>
              <a:rPr lang="en-GB" dirty="0"/>
              <a:t> </a:t>
            </a:r>
            <a:r>
              <a:rPr lang="en-GB" dirty="0" err="1"/>
              <a:t>Cyfranogaeth</a:t>
            </a:r>
            <a:br>
              <a:rPr lang="en-GB" dirty="0"/>
            </a:br>
            <a:r>
              <a:rPr lang="en-GB" dirty="0"/>
              <a:t>In Support of Participation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indent="-255270"/>
            <a:r>
              <a:rPr lang="en-US" altLang="en-US" dirty="0" err="1">
                <a:ea typeface="ＭＳ Ｐゴシック" panose="020B0600070205080204" pitchFamily="34" charset="-128"/>
                <a:cs typeface="Arial"/>
              </a:rPr>
              <a:t>Hawl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dynol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sylfaenol</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Clywed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trafferthion</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bersbectif</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codi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hunan-barch</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Mentrau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ymateb</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well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anghenion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lleihau'r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cyfleoedd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camddefnyddio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pwer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dros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blant</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Adnabyddiaeth</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safbwynt</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sydd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anwybyddu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polisi</a:t>
            </a:r>
            <a:endParaRPr lang="en-US" altLang="en-US" dirty="0">
              <a:ea typeface="ＭＳ Ｐゴシック" panose="020B0600070205080204" pitchFamily="34" charset="-128"/>
              <a:cs typeface="Arial"/>
            </a:endParaRPr>
          </a:p>
          <a:p>
            <a:endParaRPr lang="en-GB" dirty="0"/>
          </a:p>
        </p:txBody>
      </p:sp>
      <p:sp>
        <p:nvSpPr>
          <p:cNvPr id="44036" name="Content Placeholder 3">
            <a:extLst>
              <a:ext uri="{FF2B5EF4-FFF2-40B4-BE49-F238E27FC236}">
                <a16:creationId xmlns:a16="http://schemas.microsoft.com/office/drawing/2014/main" id="{441EBD3C-4465-4797-9DA1-D542A7AE613D}"/>
              </a:ext>
            </a:extLst>
          </p:cNvPr>
          <p:cNvSpPr>
            <a:spLocks noGrp="1"/>
          </p:cNvSpPr>
          <p:nvPr>
            <p:ph sz="half" idx="2"/>
          </p:nvPr>
        </p:nvSpPr>
        <p:spPr>
          <a:xfrm>
            <a:off x="6172200" y="1825624"/>
            <a:ext cx="5181600" cy="4712335"/>
          </a:xfrm>
          <a:ln/>
        </p:spPr>
        <p:style>
          <a:lnRef idx="2">
            <a:schemeClr val="accent6"/>
          </a:lnRef>
          <a:fillRef idx="1">
            <a:schemeClr val="lt1"/>
          </a:fillRef>
          <a:effectRef idx="0">
            <a:schemeClr val="accent6"/>
          </a:effectRef>
          <a:fontRef idx="minor">
            <a:schemeClr val="dk1"/>
          </a:fontRef>
        </p:style>
        <p:txBody>
          <a:bodyPr>
            <a:noAutofit/>
          </a:bodyPr>
          <a:lstStyle/>
          <a:p>
            <a:pPr indent="-255270">
              <a:defRPr/>
            </a:pPr>
            <a:r>
              <a:rPr lang="en-GB" sz="2400" dirty="0"/>
              <a:t>Basic human right</a:t>
            </a:r>
            <a:endParaRPr lang="en-US" sz="2400" dirty="0"/>
          </a:p>
          <a:p>
            <a:pPr indent="-255270">
              <a:defRPr/>
            </a:pPr>
            <a:r>
              <a:rPr lang="en-GB" sz="2400" dirty="0"/>
              <a:t>Hear issues from a child’s perspective</a:t>
            </a:r>
            <a:endParaRPr lang="en-GB" sz="2400" dirty="0">
              <a:cs typeface="Arial"/>
            </a:endParaRPr>
          </a:p>
          <a:p>
            <a:pPr indent="-255270">
              <a:defRPr/>
            </a:pPr>
            <a:r>
              <a:rPr lang="en-GB" sz="2400" dirty="0"/>
              <a:t>Raises self-esteem</a:t>
            </a:r>
            <a:endParaRPr lang="en-GB" sz="2400" dirty="0">
              <a:cs typeface="Arial"/>
            </a:endParaRPr>
          </a:p>
          <a:p>
            <a:pPr indent="-255270">
              <a:defRPr/>
            </a:pPr>
            <a:r>
              <a:rPr lang="en-GB" sz="2400" dirty="0"/>
              <a:t>Initiatives are more responsive to needs</a:t>
            </a:r>
            <a:endParaRPr lang="en-GB" sz="2400" dirty="0">
              <a:cs typeface="Arial"/>
            </a:endParaRPr>
          </a:p>
          <a:p>
            <a:pPr indent="-255270">
              <a:defRPr/>
            </a:pPr>
            <a:r>
              <a:rPr lang="en-GB" sz="2400" dirty="0"/>
              <a:t>Minimises chances of adults abusing power over children</a:t>
            </a:r>
            <a:endParaRPr lang="en-GB" sz="2400" dirty="0">
              <a:cs typeface="Arial"/>
            </a:endParaRPr>
          </a:p>
          <a:p>
            <a:pPr indent="-255270">
              <a:defRPr/>
            </a:pPr>
            <a:r>
              <a:rPr lang="en-GB" sz="2400" dirty="0"/>
              <a:t>Recognition of children’s interest which are often disregarded in policy. </a:t>
            </a:r>
            <a:endParaRPr lang="en-GB" sz="2400" dirty="0">
              <a:cs typeface="Arial"/>
            </a:endParaRPr>
          </a:p>
          <a:p>
            <a:pPr marL="109220" indent="0" algn="r">
              <a:buNone/>
              <a:defRPr/>
            </a:pPr>
            <a:r>
              <a:rPr lang="en-GB" sz="2400" dirty="0"/>
              <a:t>Lansdown, 2001 in </a:t>
            </a:r>
            <a:r>
              <a:rPr lang="en-GB" sz="2400" dirty="0" err="1"/>
              <a:t>Kanyal</a:t>
            </a:r>
            <a:r>
              <a:rPr lang="en-GB" sz="2400" dirty="0"/>
              <a:t>, 2014</a:t>
            </a:r>
            <a:endParaRPr lang="en-GB" sz="2400" dirty="0">
              <a:cs typeface="Arial"/>
            </a:endParaRPr>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3639436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7937-964A-44D8-A0AA-ABDE5F4D03A6}"/>
              </a:ext>
            </a:extLst>
          </p:cNvPr>
          <p:cNvSpPr>
            <a:spLocks noGrp="1"/>
          </p:cNvSpPr>
          <p:nvPr>
            <p:ph type="title"/>
          </p:nvPr>
        </p:nvSpPr>
        <p:spPr/>
        <p:txBody>
          <a:bodyPr>
            <a:normAutofit/>
          </a:bodyPr>
          <a:lstStyle/>
          <a:p>
            <a:pPr algn="ctr">
              <a:defRPr/>
            </a:pPr>
            <a:r>
              <a:rPr lang="en-GB" dirty="0" err="1"/>
              <a:t>Buddion</a:t>
            </a:r>
            <a:r>
              <a:rPr lang="en-GB" dirty="0"/>
              <a:t> </a:t>
            </a:r>
            <a:r>
              <a:rPr lang="en-GB" dirty="0" err="1"/>
              <a:t>Cyfranogiad</a:t>
            </a:r>
            <a:br>
              <a:rPr lang="en-US" dirty="0">
                <a:solidFill>
                  <a:schemeClr val="tx1"/>
                </a:solidFill>
              </a:rPr>
            </a:br>
            <a:r>
              <a:rPr lang="en-GB" dirty="0"/>
              <a:t>Benefits of Participation </a:t>
            </a:r>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cefnogi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sgiliau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cyfathrebu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hyder</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hunan-barch</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dealltwriaeth</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werthoedd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democrataidd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dinasyddiaeth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cymunedau</a:t>
            </a:r>
            <a:endParaRPr lang="en-US" altLang="en-US" dirty="0">
              <a:ea typeface="ＭＳ Ｐゴシック" panose="020B0600070205080204" pitchFamily="34" charset="-128"/>
              <a:cs typeface="Arial"/>
            </a:endParaRPr>
          </a:p>
          <a:p>
            <a:endParaRPr lang="en-GB" dirty="0"/>
          </a:p>
        </p:txBody>
      </p:sp>
      <p:sp>
        <p:nvSpPr>
          <p:cNvPr id="34821" name="Content Placeholder 4">
            <a:extLst>
              <a:ext uri="{FF2B5EF4-FFF2-40B4-BE49-F238E27FC236}">
                <a16:creationId xmlns:a16="http://schemas.microsoft.com/office/drawing/2014/main" id="{1F31C54E-3FF3-4EE2-8108-9508B8DD6582}"/>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rmAutofit/>
          </a:bodyPr>
          <a:lstStyle/>
          <a:p>
            <a:pPr>
              <a:spcBef>
                <a:spcPct val="0"/>
              </a:spcBef>
            </a:pPr>
            <a:r>
              <a:rPr lang="en-GB" altLang="en-US" dirty="0">
                <a:ea typeface="ＭＳ Ｐゴシック" panose="020B0600070205080204" pitchFamily="34" charset="-128"/>
              </a:rPr>
              <a:t>Supports the development of communication skills</a:t>
            </a:r>
          </a:p>
          <a:p>
            <a:pPr>
              <a:spcBef>
                <a:spcPct val="0"/>
              </a:spcBef>
            </a:pPr>
            <a:r>
              <a:rPr lang="en-GB" altLang="en-US" dirty="0">
                <a:ea typeface="ＭＳ Ｐゴシック" panose="020B0600070205080204" pitchFamily="34" charset="-128"/>
              </a:rPr>
              <a:t>Grows confidence and self-esteem</a:t>
            </a:r>
          </a:p>
          <a:p>
            <a:pPr>
              <a:spcBef>
                <a:spcPct val="0"/>
              </a:spcBef>
            </a:pPr>
            <a:r>
              <a:rPr lang="en-GB" altLang="en-US" dirty="0">
                <a:ea typeface="ＭＳ Ｐゴシック" panose="020B0600070205080204" pitchFamily="34" charset="-128"/>
              </a:rPr>
              <a:t>Develop understanding of democratic values</a:t>
            </a:r>
          </a:p>
          <a:p>
            <a:pPr>
              <a:spcBef>
                <a:spcPct val="0"/>
              </a:spcBef>
            </a:pPr>
            <a:r>
              <a:rPr lang="en-GB" altLang="en-US" dirty="0">
                <a:ea typeface="ＭＳ Ｐゴシック" panose="020B0600070205080204" pitchFamily="34" charset="-128"/>
              </a:rPr>
              <a:t>Fosters active citizenship in their communities </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358832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a:t>Buddion</a:t>
            </a:r>
            <a:r>
              <a:rPr lang="en-GB" dirty="0"/>
              <a:t> </a:t>
            </a:r>
            <a:r>
              <a:rPr lang="en-GB" dirty="0" err="1"/>
              <a:t>Cyfranogiad</a:t>
            </a:r>
            <a:br>
              <a:rPr lang="en-US" dirty="0">
                <a:solidFill>
                  <a:schemeClr val="tx1"/>
                </a:solidFill>
              </a:rPr>
            </a:br>
            <a:r>
              <a:rPr lang="en-GB" dirty="0"/>
              <a:t>Benefits of Participation </a:t>
            </a:r>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ymeimlad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reolaeth</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synnwyr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gweithredol</a:t>
            </a:r>
            <a:endParaRPr lang="en-US" altLang="en-US" dirty="0">
              <a:ea typeface="ＭＳ Ｐゴシック" panose="020B0600070205080204" pitchFamily="34" charset="-128"/>
              <a:cs typeface="Arial"/>
            </a:endParaRPr>
          </a:p>
          <a:p>
            <a:pPr indent="-255270"/>
            <a:r>
              <a:rPr lang="en-US" altLang="en-US" dirty="0">
                <a:ea typeface="ＭＳ Ｐゴシック" panose="020B0600070205080204" pitchFamily="34" charset="-128"/>
                <a:cs typeface="Arial"/>
              </a:rPr>
              <a:t>Mae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gwybod</a:t>
            </a:r>
            <a:r>
              <a:rPr lang="en-US" altLang="en-US" dirty="0">
                <a:ea typeface="ＭＳ Ｐゴシック" panose="020B0600070205080204" pitchFamily="34" charset="-128"/>
                <a:cs typeface="Arial"/>
              </a:rPr>
              <a:t> pa </a:t>
            </a:r>
            <a:r>
              <a:rPr lang="en-US" altLang="en-US" dirty="0" err="1">
                <a:ea typeface="ＭＳ Ｐゴシック" panose="020B0600070205080204" pitchFamily="34" charset="-128"/>
                <a:cs typeface="Arial"/>
              </a:rPr>
              <a:t>faterion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effeithio</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heb</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ddyfalu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rhagdybiaethau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oedolyn</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brofiad</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r>
              <a:rPr lang="en-US" altLang="en-US" dirty="0">
                <a:ea typeface="ＭＳ Ｐゴシック" panose="020B0600070205080204" pitchFamily="34" charset="-128"/>
                <a:cs typeface="Arial"/>
              </a:rPr>
              <a:t>. </a:t>
            </a:r>
          </a:p>
          <a:p>
            <a:pPr marL="109855" indent="0">
              <a:buNone/>
            </a:pPr>
            <a:endParaRPr lang="en-US" altLang="en-US" dirty="0">
              <a:ea typeface="ＭＳ Ｐゴシック" panose="020B0600070205080204" pitchFamily="34" charset="-128"/>
              <a:cs typeface="Arial"/>
            </a:endParaRPr>
          </a:p>
          <a:p>
            <a:pPr marL="109855" indent="0">
              <a:buNone/>
            </a:pPr>
            <a:r>
              <a:rPr lang="en-US" altLang="en-US" sz="1800" dirty="0">
                <a:ea typeface="ＭＳ Ｐゴシック" panose="020B0600070205080204" pitchFamily="34" charset="-128"/>
                <a:cs typeface="Arial"/>
              </a:rPr>
              <a:t>             </a:t>
            </a:r>
            <a:r>
              <a:rPr lang="en-US" altLang="en-US" sz="1800" dirty="0" err="1">
                <a:ea typeface="ＭＳ Ｐゴシック" panose="020B0600070205080204" pitchFamily="34" charset="-128"/>
                <a:cs typeface="Arial"/>
              </a:rPr>
              <a:t>Comisiynydd</a:t>
            </a:r>
            <a:r>
              <a:rPr lang="en-US" altLang="en-US" sz="1800" dirty="0">
                <a:ea typeface="ＭＳ Ｐゴシック" panose="020B0600070205080204" pitchFamily="34" charset="-128"/>
                <a:cs typeface="Arial"/>
              </a:rPr>
              <a:t> Plant </a:t>
            </a:r>
            <a:r>
              <a:rPr lang="en-US" altLang="en-US" sz="1800" dirty="0" err="1">
                <a:ea typeface="ＭＳ Ｐゴシック" panose="020B0600070205080204" pitchFamily="34" charset="-128"/>
                <a:cs typeface="Arial"/>
              </a:rPr>
              <a:t>Cymru</a:t>
            </a:r>
            <a:r>
              <a:rPr lang="en-US" altLang="en-US" sz="1800" dirty="0">
                <a:ea typeface="ＭＳ Ｐゴシック" panose="020B0600070205080204" pitchFamily="34" charset="-128"/>
                <a:cs typeface="Arial"/>
              </a:rPr>
              <a:t>, 2013</a:t>
            </a:r>
          </a:p>
          <a:p>
            <a:endParaRPr lang="en-GB" dirty="0"/>
          </a:p>
        </p:txBody>
      </p:sp>
      <p:sp>
        <p:nvSpPr>
          <p:cNvPr id="35845" name="Content Placeholder 4">
            <a:extLst>
              <a:ext uri="{FF2B5EF4-FFF2-40B4-BE49-F238E27FC236}">
                <a16:creationId xmlns:a16="http://schemas.microsoft.com/office/drawing/2014/main" id="{03FB6384-3BA7-47DD-9242-BF1D1264AC95}"/>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dirty="0"/>
              <a:t>Gives children a sense of control and enable active decision making </a:t>
            </a:r>
          </a:p>
          <a:p>
            <a:pPr>
              <a:defRPr/>
            </a:pPr>
            <a:r>
              <a:rPr lang="en-GB" dirty="0"/>
              <a:t>Adults know what issues really affect children without guessing or making adult assumptions about the child experience. </a:t>
            </a:r>
          </a:p>
          <a:p>
            <a:pPr marL="109537" indent="0" algn="r">
              <a:buNone/>
              <a:defRPr/>
            </a:pPr>
            <a:r>
              <a:rPr lang="en-GB" sz="1400" dirty="0"/>
              <a:t>Children’s Commissioner Wales, 2013</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2934256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5340" y="3337558"/>
            <a:ext cx="5181600" cy="3296604"/>
          </a:xfrm>
        </p:spPr>
        <p:style>
          <a:lnRef idx="2">
            <a:schemeClr val="accent5"/>
          </a:lnRef>
          <a:fillRef idx="1">
            <a:schemeClr val="lt1"/>
          </a:fillRef>
          <a:effectRef idx="0">
            <a:schemeClr val="accent5"/>
          </a:effectRef>
          <a:fontRef idx="minor">
            <a:schemeClr val="dk1"/>
          </a:fontRef>
        </p:style>
        <p:txBody>
          <a:bodyPr/>
          <a:lstStyle/>
          <a:p>
            <a:r>
              <a:rPr lang="en-GB" dirty="0" err="1"/>
              <a:t>Teimlo</a:t>
            </a:r>
            <a:r>
              <a:rPr lang="en-GB" dirty="0"/>
              <a:t> </a:t>
            </a:r>
            <a:r>
              <a:rPr lang="en-GB" dirty="0" err="1"/>
              <a:t>fod</a:t>
            </a:r>
            <a:r>
              <a:rPr lang="en-GB" dirty="0"/>
              <a:t> </a:t>
            </a:r>
            <a:r>
              <a:rPr lang="en-GB" dirty="0" err="1"/>
              <a:t>nhw’n</a:t>
            </a:r>
            <a:r>
              <a:rPr lang="en-GB" dirty="0"/>
              <a:t> </a:t>
            </a:r>
            <a:r>
              <a:rPr lang="en-GB" dirty="0" err="1"/>
              <a:t>perthyn</a:t>
            </a:r>
            <a:endParaRPr lang="en-GB" dirty="0"/>
          </a:p>
          <a:p>
            <a:r>
              <a:rPr lang="en-GB" dirty="0" err="1"/>
              <a:t>Teimladau</a:t>
            </a:r>
            <a:r>
              <a:rPr lang="en-GB" dirty="0"/>
              <a:t> o </a:t>
            </a:r>
            <a:r>
              <a:rPr lang="en-GB" dirty="0" err="1"/>
              <a:t>rymuso</a:t>
            </a:r>
            <a:r>
              <a:rPr lang="en-GB" dirty="0"/>
              <a:t> a </a:t>
            </a:r>
            <a:r>
              <a:rPr lang="en-GB" dirty="0" err="1"/>
              <a:t>gwerth</a:t>
            </a:r>
            <a:r>
              <a:rPr lang="en-GB" dirty="0"/>
              <a:t> </a:t>
            </a:r>
            <a:r>
              <a:rPr lang="en-GB" dirty="0" err="1"/>
              <a:t>cymdeithasol</a:t>
            </a:r>
            <a:endParaRPr lang="en-GB" dirty="0"/>
          </a:p>
          <a:p>
            <a:r>
              <a:rPr lang="en-GB" dirty="0" err="1"/>
              <a:t>Ymwybyddiaeth</a:t>
            </a:r>
            <a:r>
              <a:rPr lang="en-GB" dirty="0"/>
              <a:t> o </a:t>
            </a:r>
            <a:r>
              <a:rPr lang="en-GB" dirty="0" err="1"/>
              <a:t>ddinasyddiaeth</a:t>
            </a:r>
            <a:r>
              <a:rPr lang="en-GB" dirty="0"/>
              <a:t> </a:t>
            </a:r>
            <a:r>
              <a:rPr lang="en-GB" dirty="0" err="1"/>
              <a:t>ddemocrataidd</a:t>
            </a:r>
            <a:endParaRPr lang="en-GB" dirty="0"/>
          </a:p>
          <a:p>
            <a:pPr algn="r"/>
            <a:r>
              <a:rPr lang="en-GB" dirty="0"/>
              <a:t>Thomas, 2007</a:t>
            </a:r>
          </a:p>
        </p:txBody>
      </p:sp>
      <p:sp>
        <p:nvSpPr>
          <p:cNvPr id="4" name="Content Placeholder 3"/>
          <p:cNvSpPr>
            <a:spLocks noGrp="1"/>
          </p:cNvSpPr>
          <p:nvPr>
            <p:ph sz="half" idx="2"/>
          </p:nvPr>
        </p:nvSpPr>
        <p:spPr>
          <a:xfrm>
            <a:off x="6389370" y="3337559"/>
            <a:ext cx="5181600" cy="3296603"/>
          </a:xfrm>
        </p:spPr>
        <p:style>
          <a:lnRef idx="2">
            <a:schemeClr val="accent6"/>
          </a:lnRef>
          <a:fillRef idx="1">
            <a:schemeClr val="lt1"/>
          </a:fillRef>
          <a:effectRef idx="0">
            <a:schemeClr val="accent6"/>
          </a:effectRef>
          <a:fontRef idx="minor">
            <a:schemeClr val="dk1"/>
          </a:fontRef>
        </p:style>
        <p:txBody>
          <a:bodyPr/>
          <a:lstStyle/>
          <a:p>
            <a:r>
              <a:rPr lang="en-GB" dirty="0"/>
              <a:t>Sense of belonging and ‘fitting in’ </a:t>
            </a:r>
          </a:p>
          <a:p>
            <a:r>
              <a:rPr lang="en-GB" dirty="0"/>
              <a:t>Feelings of empowerment and social worth </a:t>
            </a:r>
          </a:p>
          <a:p>
            <a:r>
              <a:rPr lang="en-GB" dirty="0"/>
              <a:t>Consciousness of democratic citizenship </a:t>
            </a:r>
          </a:p>
          <a:p>
            <a:pPr algn="r"/>
            <a:r>
              <a:rPr lang="en-GB" dirty="0"/>
              <a:t>Thomas, 2007</a:t>
            </a:r>
          </a:p>
        </p:txBody>
      </p:sp>
      <p:pic>
        <p:nvPicPr>
          <p:cNvPr id="5" name="Picture 4"/>
          <p:cNvPicPr>
            <a:picLocks noChangeAspect="1"/>
          </p:cNvPicPr>
          <p:nvPr/>
        </p:nvPicPr>
        <p:blipFill>
          <a:blip r:embed="rId2"/>
          <a:stretch>
            <a:fillRect/>
          </a:stretch>
        </p:blipFill>
        <p:spPr>
          <a:xfrm>
            <a:off x="3886200" y="221930"/>
            <a:ext cx="3887152" cy="2917509"/>
          </a:xfrm>
          <a:prstGeom prst="rect">
            <a:avLst/>
          </a:prstGeom>
        </p:spPr>
      </p:pic>
    </p:spTree>
    <p:extLst>
      <p:ext uri="{BB962C8B-B14F-4D97-AF65-F5344CB8AC3E}">
        <p14:creationId xmlns:p14="http://schemas.microsoft.com/office/powerpoint/2010/main" val="88002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Criticisms of Participation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Yn</a:t>
            </a:r>
            <a:r>
              <a:rPr lang="en-GB" dirty="0"/>
              <a:t> </a:t>
            </a:r>
            <a:r>
              <a:rPr lang="en-GB" dirty="0" err="1"/>
              <a:t>fwy</a:t>
            </a:r>
            <a:r>
              <a:rPr lang="en-GB" dirty="0"/>
              <a:t> </a:t>
            </a:r>
            <a:r>
              <a:rPr lang="en-GB" dirty="0" err="1"/>
              <a:t>cyffredin</a:t>
            </a:r>
            <a:r>
              <a:rPr lang="en-GB" dirty="0"/>
              <a:t> </a:t>
            </a:r>
            <a:r>
              <a:rPr lang="en-GB" dirty="0" err="1"/>
              <a:t>ymhlith</a:t>
            </a:r>
            <a:r>
              <a:rPr lang="en-GB" dirty="0"/>
              <a:t> </a:t>
            </a:r>
            <a:r>
              <a:rPr lang="en-GB" dirty="0" err="1"/>
              <a:t>pobl</a:t>
            </a:r>
            <a:r>
              <a:rPr lang="en-GB" dirty="0"/>
              <a:t> </a:t>
            </a:r>
            <a:r>
              <a:rPr lang="en-GB" dirty="0" err="1"/>
              <a:t>ifanc</a:t>
            </a:r>
            <a:r>
              <a:rPr lang="en-GB" dirty="0"/>
              <a:t> 12-16 </a:t>
            </a:r>
            <a:r>
              <a:rPr lang="en-GB" dirty="0" err="1"/>
              <a:t>oed</a:t>
            </a:r>
            <a:endParaRPr lang="en-GB" dirty="0"/>
          </a:p>
          <a:p>
            <a:r>
              <a:rPr lang="en-GB" dirty="0" err="1"/>
              <a:t>Yn</a:t>
            </a:r>
            <a:r>
              <a:rPr lang="en-GB" dirty="0"/>
              <a:t> </a:t>
            </a:r>
            <a:r>
              <a:rPr lang="en-GB" dirty="0" err="1"/>
              <a:t>aml</a:t>
            </a:r>
            <a:r>
              <a:rPr lang="en-GB" dirty="0"/>
              <a:t> </a:t>
            </a:r>
            <a:r>
              <a:rPr lang="en-GB" dirty="0" err="1"/>
              <a:t>mae'n</a:t>
            </a:r>
            <a:r>
              <a:rPr lang="en-GB" dirty="0"/>
              <a:t> </a:t>
            </a:r>
            <a:r>
              <a:rPr lang="en-GB" dirty="0" err="1"/>
              <a:t>cynnwys</a:t>
            </a:r>
            <a:r>
              <a:rPr lang="en-GB" dirty="0"/>
              <a:t> </a:t>
            </a:r>
            <a:r>
              <a:rPr lang="en-GB" dirty="0" err="1"/>
              <a:t>ymgynghoriadau</a:t>
            </a:r>
            <a:r>
              <a:rPr lang="en-GB" dirty="0"/>
              <a:t> </a:t>
            </a:r>
            <a:r>
              <a:rPr lang="en-GB" dirty="0" err="1"/>
              <a:t>ar</a:t>
            </a:r>
            <a:r>
              <a:rPr lang="en-GB" dirty="0"/>
              <a:t> </a:t>
            </a:r>
            <a:r>
              <a:rPr lang="en-GB" dirty="0" err="1"/>
              <a:t>ddatblygu</a:t>
            </a:r>
            <a:r>
              <a:rPr lang="en-GB" dirty="0"/>
              <a:t> / </a:t>
            </a:r>
            <a:r>
              <a:rPr lang="en-GB" dirty="0" err="1"/>
              <a:t>cyflwyno</a:t>
            </a:r>
            <a:r>
              <a:rPr lang="en-GB" dirty="0"/>
              <a:t> </a:t>
            </a:r>
            <a:r>
              <a:rPr lang="en-GB" dirty="0" err="1"/>
              <a:t>gwasanaethau</a:t>
            </a:r>
            <a:r>
              <a:rPr lang="en-GB" dirty="0"/>
              <a:t> - </a:t>
            </a:r>
            <a:r>
              <a:rPr lang="en-GB" dirty="0" err="1"/>
              <a:t>ychydig</a:t>
            </a:r>
            <a:r>
              <a:rPr lang="en-GB" dirty="0"/>
              <a:t> o </a:t>
            </a:r>
            <a:r>
              <a:rPr lang="en-GB" dirty="0" err="1"/>
              <a:t>bolisi</a:t>
            </a:r>
            <a:r>
              <a:rPr lang="en-GB" dirty="0"/>
              <a:t> </a:t>
            </a:r>
            <a:r>
              <a:rPr lang="en-GB" dirty="0" err="1"/>
              <a:t>neu</a:t>
            </a:r>
            <a:r>
              <a:rPr lang="en-GB" dirty="0"/>
              <a:t> </a:t>
            </a:r>
            <a:r>
              <a:rPr lang="en-GB" dirty="0" err="1"/>
              <a:t>ddatblygiad</a:t>
            </a:r>
            <a:r>
              <a:rPr lang="en-GB" dirty="0"/>
              <a:t> </a:t>
            </a:r>
            <a:r>
              <a:rPr lang="en-GB" dirty="0" err="1"/>
              <a:t>strategol</a:t>
            </a:r>
            <a:endParaRPr lang="en-GB" dirty="0"/>
          </a:p>
          <a:p>
            <a:r>
              <a:rPr lang="en-GB" dirty="0" err="1"/>
              <a:t>Yn</a:t>
            </a:r>
            <a:r>
              <a:rPr lang="en-GB" dirty="0"/>
              <a:t> </a:t>
            </a:r>
            <a:r>
              <a:rPr lang="en-GB" dirty="0" err="1"/>
              <a:t>tueddu</a:t>
            </a:r>
            <a:r>
              <a:rPr lang="en-GB" dirty="0"/>
              <a:t> </a:t>
            </a:r>
            <a:r>
              <a:rPr lang="en-GB" dirty="0" err="1"/>
              <a:t>i</a:t>
            </a:r>
            <a:r>
              <a:rPr lang="en-GB" dirty="0"/>
              <a:t> </a:t>
            </a:r>
            <a:r>
              <a:rPr lang="en-GB" dirty="0" err="1"/>
              <a:t>gynnwys</a:t>
            </a:r>
            <a:r>
              <a:rPr lang="en-GB" dirty="0"/>
              <a:t> y </a:t>
            </a:r>
            <a:r>
              <a:rPr lang="en-GB" dirty="0" err="1"/>
              <a:t>Bartneriaeth</a:t>
            </a:r>
            <a:r>
              <a:rPr lang="en-GB" dirty="0"/>
              <a:t> Plant a </a:t>
            </a:r>
            <a:r>
              <a:rPr lang="en-GB" dirty="0" err="1"/>
              <a:t>Phobl</a:t>
            </a:r>
            <a:r>
              <a:rPr lang="en-GB" dirty="0"/>
              <a:t> </a:t>
            </a:r>
            <a:r>
              <a:rPr lang="en-GB" dirty="0" err="1"/>
              <a:t>Ifanc</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gynrychioliadol</a:t>
            </a:r>
            <a:endParaRPr lang="en-GB" dirty="0"/>
          </a:p>
          <a:p>
            <a:r>
              <a:rPr lang="en-GB" dirty="0"/>
              <a:t>Dim </a:t>
            </a:r>
            <a:r>
              <a:rPr lang="en-GB" dirty="0" err="1"/>
              <a:t>deialog</a:t>
            </a:r>
            <a:r>
              <a:rPr lang="en-GB" dirty="0"/>
              <a:t> </a:t>
            </a:r>
            <a:r>
              <a:rPr lang="en-GB" dirty="0" err="1"/>
              <a:t>hirdymor</a:t>
            </a:r>
            <a:r>
              <a:rPr lang="en-GB" dirty="0"/>
              <a:t> </a:t>
            </a:r>
            <a:r>
              <a:rPr lang="en-GB" dirty="0" err="1"/>
              <a:t>rhwng</a:t>
            </a:r>
            <a:r>
              <a:rPr lang="en-GB" dirty="0"/>
              <a:t> </a:t>
            </a:r>
            <a:r>
              <a:rPr lang="en-GB" dirty="0" err="1"/>
              <a:t>Ch</a:t>
            </a:r>
            <a:r>
              <a:rPr lang="en-GB" dirty="0"/>
              <a:t> &amp; </a:t>
            </a:r>
            <a:r>
              <a:rPr lang="en-GB" dirty="0" err="1"/>
              <a:t>Yp</a:t>
            </a:r>
            <a:r>
              <a:rPr lang="en-GB" dirty="0"/>
              <a:t> a </a:t>
            </a:r>
            <a:r>
              <a:rPr lang="en-GB" dirty="0" err="1"/>
              <a:t>gwneuthurwyr</a:t>
            </a:r>
            <a:r>
              <a:rPr lang="en-GB" dirty="0"/>
              <a:t> </a:t>
            </a:r>
            <a:r>
              <a:rPr lang="en-GB" dirty="0" err="1"/>
              <a:t>penderfyniadau</a:t>
            </a:r>
            <a:endParaRPr lang="en-GB" dirty="0"/>
          </a:p>
          <a:p>
            <a:pPr marL="0" indent="0" algn="r">
              <a:buNone/>
            </a:pPr>
            <a:r>
              <a:rPr lang="en-GB" dirty="0"/>
              <a:t>Thomas, 2007</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2400" dirty="0"/>
              <a:t>More common amongst 12-16 year olds</a:t>
            </a:r>
          </a:p>
          <a:p>
            <a:r>
              <a:rPr lang="en-GB" sz="2400" dirty="0"/>
              <a:t>Often involves consultations on service development/delivery – little policy or strategic development</a:t>
            </a:r>
          </a:p>
          <a:p>
            <a:r>
              <a:rPr lang="en-GB" sz="2400" dirty="0"/>
              <a:t>Tends to involve </a:t>
            </a:r>
            <a:r>
              <a:rPr lang="en-GB" sz="2400" dirty="0" err="1"/>
              <a:t>Ch&amp;YP</a:t>
            </a:r>
            <a:r>
              <a:rPr lang="en-GB" sz="2400" dirty="0"/>
              <a:t> who are not representative</a:t>
            </a:r>
          </a:p>
          <a:p>
            <a:r>
              <a:rPr lang="en-GB" sz="2400" dirty="0"/>
              <a:t>No long term dialogue between </a:t>
            </a:r>
            <a:r>
              <a:rPr lang="en-GB" sz="2400" dirty="0" err="1"/>
              <a:t>Ch&amp;Yp</a:t>
            </a:r>
            <a:r>
              <a:rPr lang="en-GB" sz="2400" dirty="0"/>
              <a:t> and decision-makers</a:t>
            </a:r>
          </a:p>
          <a:p>
            <a:pPr marL="0" indent="0" algn="r">
              <a:buNone/>
            </a:pPr>
            <a:r>
              <a:rPr lang="en-GB" sz="2400" dirty="0"/>
              <a:t>Thomas, 2007 </a:t>
            </a:r>
          </a:p>
        </p:txBody>
      </p:sp>
    </p:spTree>
    <p:extLst>
      <p:ext uri="{BB962C8B-B14F-4D97-AF65-F5344CB8AC3E}">
        <p14:creationId xmlns:p14="http://schemas.microsoft.com/office/powerpoint/2010/main" val="1374386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Criticisms of Participation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err="1"/>
              <a:t>Tensiynau</a:t>
            </a:r>
            <a:r>
              <a:rPr lang="en-GB" dirty="0"/>
              <a:t> </a:t>
            </a:r>
            <a:r>
              <a:rPr lang="en-GB" dirty="0" err="1"/>
              <a:t>rhwng</a:t>
            </a:r>
            <a:r>
              <a:rPr lang="en-GB" dirty="0"/>
              <a:t> </a:t>
            </a:r>
            <a:r>
              <a:rPr lang="en-GB" dirty="0" err="1"/>
              <a:t>gwneud</a:t>
            </a:r>
            <a:r>
              <a:rPr lang="en-GB" dirty="0"/>
              <a:t> </a:t>
            </a:r>
            <a:r>
              <a:rPr lang="en-GB" dirty="0" err="1"/>
              <a:t>penderfyniadau</a:t>
            </a:r>
            <a:r>
              <a:rPr lang="en-GB" dirty="0"/>
              <a:t> a </a:t>
            </a:r>
            <a:r>
              <a:rPr lang="en-GB" dirty="0" err="1"/>
              <a:t>mwynhau</a:t>
            </a:r>
            <a:r>
              <a:rPr lang="en-GB" dirty="0"/>
              <a:t> </a:t>
            </a:r>
            <a:r>
              <a:rPr lang="en-GB" dirty="0" err="1"/>
              <a:t>beichiau</a:t>
            </a:r>
            <a:r>
              <a:rPr lang="en-GB" dirty="0"/>
              <a:t> </a:t>
            </a:r>
            <a:r>
              <a:rPr lang="en-GB" dirty="0" err="1"/>
              <a:t>plentyndod</a:t>
            </a:r>
            <a:r>
              <a:rPr lang="en-GB" dirty="0"/>
              <a:t> </a:t>
            </a:r>
            <a:r>
              <a:rPr lang="en-GB" dirty="0" err="1"/>
              <a:t>yn</a:t>
            </a:r>
            <a:r>
              <a:rPr lang="en-GB" dirty="0"/>
              <a:t> </a:t>
            </a:r>
            <a:r>
              <a:rPr lang="en-GB" dirty="0" err="1"/>
              <a:t>ddi-oed</a:t>
            </a:r>
            <a:endParaRPr lang="en-GB" dirty="0"/>
          </a:p>
          <a:p>
            <a:endParaRPr lang="en-GB" dirty="0"/>
          </a:p>
          <a:p>
            <a:r>
              <a:rPr lang="en-GB" dirty="0" err="1"/>
              <a:t>Sinigaidd</a:t>
            </a:r>
            <a:r>
              <a:rPr lang="en-GB" dirty="0"/>
              <a:t> plant</a:t>
            </a:r>
          </a:p>
          <a:p>
            <a:endParaRPr lang="en-GB" dirty="0"/>
          </a:p>
          <a:p>
            <a:r>
              <a:rPr lang="en-GB" dirty="0"/>
              <a:t>Top </a:t>
            </a:r>
            <a:r>
              <a:rPr lang="en-GB" dirty="0" err="1"/>
              <a:t>i</a:t>
            </a:r>
            <a:r>
              <a:rPr lang="en-GB" dirty="0"/>
              <a:t> </a:t>
            </a:r>
            <a:r>
              <a:rPr lang="en-GB" dirty="0" err="1"/>
              <a:t>lawr</a:t>
            </a:r>
            <a:r>
              <a:rPr lang="en-GB" dirty="0"/>
              <a:t> - </a:t>
            </a:r>
            <a:r>
              <a:rPr lang="en-GB" dirty="0" err="1"/>
              <a:t>dan</a:t>
            </a:r>
            <a:r>
              <a:rPr lang="en-GB" dirty="0"/>
              <a:t> </a:t>
            </a:r>
            <a:r>
              <a:rPr lang="en-GB" dirty="0" err="1"/>
              <a:t>arweiniad</a:t>
            </a:r>
            <a:r>
              <a:rPr lang="en-GB" dirty="0"/>
              <a:t> </a:t>
            </a:r>
            <a:r>
              <a:rPr lang="en-GB" dirty="0" err="1"/>
              <a:t>oedolion</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Tensions between decision-making and enjoying a childhood free of adult burdens</a:t>
            </a:r>
          </a:p>
          <a:p>
            <a:endParaRPr lang="en-GB" dirty="0"/>
          </a:p>
          <a:p>
            <a:r>
              <a:rPr lang="en-GB" dirty="0"/>
              <a:t>Children’s cynicism</a:t>
            </a:r>
          </a:p>
          <a:p>
            <a:pPr marL="0" indent="0">
              <a:buNone/>
            </a:pPr>
            <a:endParaRPr lang="en-GB" dirty="0"/>
          </a:p>
          <a:p>
            <a:r>
              <a:rPr lang="en-GB" dirty="0"/>
              <a:t>Top down – adult led</a:t>
            </a:r>
          </a:p>
          <a:p>
            <a:pPr lvl="1"/>
            <a:r>
              <a:rPr lang="en-GB" dirty="0"/>
              <a:t>“Children are praised when they behave like small adults and are put in their place when they do not” </a:t>
            </a:r>
          </a:p>
          <a:p>
            <a:pPr marL="457200" lvl="1" indent="0" algn="r">
              <a:buNone/>
            </a:pPr>
            <a:r>
              <a:rPr lang="en-GB" sz="1800" dirty="0"/>
              <a:t>(</a:t>
            </a:r>
            <a:r>
              <a:rPr lang="en-GB" sz="1800" dirty="0" err="1"/>
              <a:t>Begg</a:t>
            </a:r>
            <a:r>
              <a:rPr lang="en-GB" sz="1800" dirty="0"/>
              <a:t>, 2004 in Thomas, 2007)</a:t>
            </a:r>
          </a:p>
          <a:p>
            <a:pPr marL="457200" lvl="1" indent="0" algn="r">
              <a:buNone/>
            </a:pPr>
            <a:r>
              <a:rPr lang="en-GB" sz="1800" dirty="0"/>
              <a:t>Thomas, 2007 </a:t>
            </a:r>
          </a:p>
          <a:p>
            <a:pPr marL="457200" lvl="1" indent="0" algn="r">
              <a:buNone/>
            </a:pPr>
            <a:endParaRPr lang="en-GB" sz="1800" dirty="0"/>
          </a:p>
        </p:txBody>
      </p:sp>
    </p:spTree>
    <p:extLst>
      <p:ext uri="{BB962C8B-B14F-4D97-AF65-F5344CB8AC3E}">
        <p14:creationId xmlns:p14="http://schemas.microsoft.com/office/powerpoint/2010/main" val="1768345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Social v Political Participation</a:t>
            </a:r>
          </a:p>
        </p:txBody>
      </p:sp>
      <p:sp>
        <p:nvSpPr>
          <p:cNvPr id="3" name="Content Placeholder 2"/>
          <p:cNvSpPr>
            <a:spLocks noGrp="1"/>
          </p:cNvSpPr>
          <p:nvPr>
            <p:ph sz="half" idx="1"/>
          </p:nvPr>
        </p:nvSpPr>
        <p:spPr>
          <a:xfrm>
            <a:off x="838200" y="1825625"/>
            <a:ext cx="5181600" cy="457517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Beth </a:t>
            </a:r>
            <a:r>
              <a:rPr lang="en-GB" dirty="0" err="1"/>
              <a:t>yw</a:t>
            </a:r>
            <a:r>
              <a:rPr lang="en-GB" dirty="0"/>
              <a:t> </a:t>
            </a:r>
            <a:r>
              <a:rPr lang="en-GB" dirty="0" err="1"/>
              <a:t>pwrpas</a:t>
            </a:r>
            <a:r>
              <a:rPr lang="en-GB" dirty="0"/>
              <a:t> </a:t>
            </a:r>
            <a:r>
              <a:rPr lang="en-GB" dirty="0" err="1"/>
              <a:t>cyfranogiad</a:t>
            </a:r>
            <a:r>
              <a:rPr lang="en-GB" dirty="0"/>
              <a:t>?</a:t>
            </a:r>
          </a:p>
          <a:p>
            <a:r>
              <a:rPr lang="en-GB" dirty="0" err="1"/>
              <a:t>Cymdeithasol</a:t>
            </a:r>
            <a:endParaRPr lang="en-GB" dirty="0"/>
          </a:p>
          <a:p>
            <a:pPr lvl="1"/>
            <a:r>
              <a:rPr lang="en-GB" dirty="0" err="1"/>
              <a:t>Cysylltiadau</a:t>
            </a:r>
            <a:r>
              <a:rPr lang="en-GB" dirty="0"/>
              <a:t> </a:t>
            </a:r>
            <a:r>
              <a:rPr lang="en-GB" dirty="0" err="1"/>
              <a:t>cymdeithasol</a:t>
            </a:r>
            <a:endParaRPr lang="en-GB" dirty="0"/>
          </a:p>
          <a:p>
            <a:pPr lvl="1"/>
            <a:r>
              <a:rPr lang="en-GB" dirty="0" err="1"/>
              <a:t>Cynhwysiant</a:t>
            </a:r>
            <a:endParaRPr lang="en-GB" dirty="0"/>
          </a:p>
          <a:p>
            <a:pPr lvl="1"/>
            <a:r>
              <a:rPr lang="en-GB" dirty="0" err="1"/>
              <a:t>Perthynas</a:t>
            </a:r>
            <a:r>
              <a:rPr lang="en-GB" dirty="0"/>
              <a:t> </a:t>
            </a:r>
            <a:r>
              <a:rPr lang="en-GB" dirty="0" err="1"/>
              <a:t>rhwng</a:t>
            </a:r>
            <a:r>
              <a:rPr lang="en-GB" dirty="0"/>
              <a:t> plant a </a:t>
            </a:r>
            <a:r>
              <a:rPr lang="en-GB" dirty="0" err="1"/>
              <a:t>phobl</a:t>
            </a:r>
            <a:r>
              <a:rPr lang="en-GB" dirty="0"/>
              <a:t> </a:t>
            </a:r>
            <a:r>
              <a:rPr lang="en-GB" dirty="0" err="1"/>
              <a:t>ifanc</a:t>
            </a:r>
            <a:endParaRPr lang="en-GB" dirty="0"/>
          </a:p>
          <a:p>
            <a:r>
              <a:rPr lang="en-GB" dirty="0" err="1"/>
              <a:t>Gwleidyddol</a:t>
            </a:r>
            <a:endParaRPr lang="en-GB" dirty="0"/>
          </a:p>
          <a:p>
            <a:pPr lvl="1"/>
            <a:r>
              <a:rPr lang="en-GB" dirty="0" err="1"/>
              <a:t>Newid</a:t>
            </a:r>
            <a:endParaRPr lang="en-GB" dirty="0"/>
          </a:p>
          <a:p>
            <a:pPr lvl="1"/>
            <a:r>
              <a:rPr lang="en-GB" dirty="0" err="1"/>
              <a:t>Pŵer</a:t>
            </a:r>
            <a:endParaRPr lang="en-GB" dirty="0"/>
          </a:p>
          <a:p>
            <a:pPr lvl="1"/>
            <a:r>
              <a:rPr lang="en-GB" dirty="0"/>
              <a:t>Her</a:t>
            </a:r>
          </a:p>
          <a:p>
            <a:r>
              <a:rPr lang="en-GB" dirty="0"/>
              <a:t>A </a:t>
            </a:r>
            <a:r>
              <a:rPr lang="en-GB" dirty="0" err="1"/>
              <a:t>yw'r</a:t>
            </a:r>
            <a:r>
              <a:rPr lang="en-GB" dirty="0"/>
              <a:t> </a:t>
            </a:r>
            <a:r>
              <a:rPr lang="en-GB" b="1" dirty="0"/>
              <a:t>broses</a:t>
            </a:r>
            <a:r>
              <a:rPr lang="en-GB" dirty="0"/>
              <a:t> </a:t>
            </a:r>
            <a:r>
              <a:rPr lang="en-GB" dirty="0" err="1"/>
              <a:t>neu'r</a:t>
            </a:r>
            <a:r>
              <a:rPr lang="en-GB" dirty="0"/>
              <a:t> </a:t>
            </a:r>
            <a:r>
              <a:rPr lang="en-GB" b="1" dirty="0" err="1"/>
              <a:t>canlyniad</a:t>
            </a:r>
            <a:r>
              <a:rPr lang="en-GB" dirty="0"/>
              <a:t> </a:t>
            </a:r>
            <a:r>
              <a:rPr lang="en-GB" dirty="0" err="1"/>
              <a:t>yn</a:t>
            </a:r>
            <a:r>
              <a:rPr lang="en-GB" dirty="0"/>
              <a:t> </a:t>
            </a:r>
            <a:r>
              <a:rPr lang="en-GB" dirty="0" err="1"/>
              <a:t>bwysicach</a:t>
            </a:r>
            <a:r>
              <a:rPr lang="en-GB" dirty="0"/>
              <a:t>?</a:t>
            </a:r>
          </a:p>
          <a:p>
            <a:pPr lvl="1"/>
            <a:r>
              <a:rPr lang="en-GB" dirty="0" err="1"/>
              <a:t>Cymryd</a:t>
            </a:r>
            <a:r>
              <a:rPr lang="en-GB" dirty="0"/>
              <a:t> </a:t>
            </a:r>
            <a:r>
              <a:rPr lang="en-GB" dirty="0" err="1"/>
              <a:t>rhan</a:t>
            </a:r>
            <a:r>
              <a:rPr lang="en-GB" dirty="0"/>
              <a:t> </a:t>
            </a:r>
            <a:r>
              <a:rPr lang="en-GB" dirty="0" err="1"/>
              <a:t>wrth</a:t>
            </a:r>
            <a:r>
              <a:rPr lang="en-GB" dirty="0"/>
              <a:t> </a:t>
            </a:r>
            <a:r>
              <a:rPr lang="en-GB" dirty="0" err="1"/>
              <a:t>wneud</a:t>
            </a:r>
            <a:r>
              <a:rPr lang="en-GB" dirty="0"/>
              <a:t> </a:t>
            </a:r>
            <a:r>
              <a:rPr lang="en-GB" dirty="0" err="1"/>
              <a:t>penderfyniadau</a:t>
            </a:r>
            <a:r>
              <a:rPr lang="en-GB" dirty="0"/>
              <a:t> v </a:t>
            </a:r>
            <a:r>
              <a:rPr lang="en-GB" dirty="0" err="1"/>
              <a:t>gwneud</a:t>
            </a:r>
            <a:r>
              <a:rPr lang="en-GB" dirty="0"/>
              <a:t> </a:t>
            </a:r>
            <a:r>
              <a:rPr lang="en-GB" dirty="0" err="1"/>
              <a:t>penderfyniadau</a:t>
            </a:r>
            <a:r>
              <a:rPr lang="en-GB" dirty="0"/>
              <a:t> go </a:t>
            </a:r>
            <a:r>
              <a:rPr lang="en-GB" dirty="0" err="1"/>
              <a:t>iawn</a:t>
            </a:r>
            <a:r>
              <a:rPr lang="en-GB" dirty="0"/>
              <a:t>.</a:t>
            </a:r>
          </a:p>
        </p:txBody>
      </p:sp>
      <p:sp>
        <p:nvSpPr>
          <p:cNvPr id="4" name="Content Placeholder 3"/>
          <p:cNvSpPr>
            <a:spLocks noGrp="1"/>
          </p:cNvSpPr>
          <p:nvPr>
            <p:ph sz="half" idx="2"/>
          </p:nvPr>
        </p:nvSpPr>
        <p:spPr>
          <a:xfrm>
            <a:off x="6172200" y="1825625"/>
            <a:ext cx="5181600" cy="4575176"/>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2000" dirty="0"/>
              <a:t>What’s the </a:t>
            </a:r>
            <a:r>
              <a:rPr lang="en-GB" sz="2000" b="1" dirty="0"/>
              <a:t>purpose</a:t>
            </a:r>
            <a:r>
              <a:rPr lang="en-GB" sz="2000" dirty="0"/>
              <a:t> of participation? </a:t>
            </a:r>
          </a:p>
          <a:p>
            <a:r>
              <a:rPr lang="en-GB" sz="2000" dirty="0"/>
              <a:t>Social </a:t>
            </a:r>
          </a:p>
          <a:p>
            <a:pPr lvl="1"/>
            <a:r>
              <a:rPr lang="en-GB" sz="1800" dirty="0"/>
              <a:t>Social connections</a:t>
            </a:r>
          </a:p>
          <a:p>
            <a:pPr lvl="1"/>
            <a:r>
              <a:rPr lang="en-GB" sz="1800" dirty="0"/>
              <a:t>Inclusion</a:t>
            </a:r>
          </a:p>
          <a:p>
            <a:pPr lvl="1"/>
            <a:r>
              <a:rPr lang="en-GB" sz="1800" dirty="0"/>
              <a:t>Adult-child relations</a:t>
            </a:r>
          </a:p>
          <a:p>
            <a:r>
              <a:rPr lang="en-GB" sz="2000" dirty="0"/>
              <a:t>Political </a:t>
            </a:r>
          </a:p>
          <a:p>
            <a:pPr lvl="1"/>
            <a:r>
              <a:rPr lang="en-GB" sz="1800" dirty="0"/>
              <a:t>Change</a:t>
            </a:r>
          </a:p>
          <a:p>
            <a:pPr lvl="1"/>
            <a:r>
              <a:rPr lang="en-GB" sz="1800" dirty="0"/>
              <a:t>Power</a:t>
            </a:r>
          </a:p>
          <a:p>
            <a:pPr lvl="1"/>
            <a:r>
              <a:rPr lang="en-GB" sz="1800" dirty="0"/>
              <a:t>Challenge </a:t>
            </a:r>
          </a:p>
          <a:p>
            <a:r>
              <a:rPr lang="en-GB" sz="2400" dirty="0"/>
              <a:t>Is the </a:t>
            </a:r>
            <a:r>
              <a:rPr lang="en-GB" sz="2400" b="1" dirty="0"/>
              <a:t>process</a:t>
            </a:r>
            <a:r>
              <a:rPr lang="en-GB" sz="2400" dirty="0"/>
              <a:t> or the </a:t>
            </a:r>
            <a:r>
              <a:rPr lang="en-GB" sz="2400" b="1" dirty="0"/>
              <a:t>outcome</a:t>
            </a:r>
            <a:r>
              <a:rPr lang="en-GB" sz="2400" dirty="0"/>
              <a:t> more important?</a:t>
            </a:r>
          </a:p>
          <a:p>
            <a:pPr lvl="1"/>
            <a:r>
              <a:rPr lang="en-GB" sz="2000" dirty="0"/>
              <a:t>Taking part in decision making v making actual decisions. </a:t>
            </a:r>
          </a:p>
          <a:p>
            <a:pPr lvl="1"/>
            <a:endParaRPr lang="en-GB" sz="2000" dirty="0"/>
          </a:p>
        </p:txBody>
      </p:sp>
    </p:spTree>
    <p:extLst>
      <p:ext uri="{BB962C8B-B14F-4D97-AF65-F5344CB8AC3E}">
        <p14:creationId xmlns:p14="http://schemas.microsoft.com/office/powerpoint/2010/main" val="3586472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Active Citizenship?</a:t>
            </a:r>
          </a:p>
        </p:txBody>
      </p:sp>
      <p:sp>
        <p:nvSpPr>
          <p:cNvPr id="5" name="Content Placeholder 4"/>
          <p:cNvSpPr>
            <a:spLocks noGrp="1"/>
          </p:cNvSpPr>
          <p:nvPr>
            <p:ph idx="1"/>
          </p:nvPr>
        </p:nvSpPr>
        <p:spPr/>
        <p:txBody>
          <a:bodyPr>
            <a:normAutofit lnSpcReduction="10000"/>
          </a:bodyPr>
          <a:lstStyle/>
          <a:p>
            <a:r>
              <a:rPr lang="en-GB" dirty="0"/>
              <a:t>“Children have very little of the social or cultural capital that might enable themselves to be taken seriously…as political players.”</a:t>
            </a:r>
          </a:p>
          <a:p>
            <a:endParaRPr lang="en-GB" dirty="0"/>
          </a:p>
          <a:p>
            <a:r>
              <a:rPr lang="en-GB" dirty="0"/>
              <a:t>Political participation tends to mimic adult versions e.g. councils/parliaments. </a:t>
            </a:r>
          </a:p>
          <a:p>
            <a:endParaRPr lang="en-GB" dirty="0"/>
          </a:p>
          <a:p>
            <a:r>
              <a:rPr lang="en-GB" dirty="0"/>
              <a:t>“Logic and fairness demand that people should be able to participate in the making of the laws from the age at which become subject to them through criminal responsibility.” </a:t>
            </a:r>
          </a:p>
          <a:p>
            <a:pPr marL="0" indent="0" algn="r">
              <a:buNone/>
            </a:pPr>
            <a:r>
              <a:rPr lang="en-GB" dirty="0"/>
              <a:t>Thomas, 2007</a:t>
            </a:r>
          </a:p>
          <a:p>
            <a:endParaRPr lang="en-GB" dirty="0"/>
          </a:p>
        </p:txBody>
      </p:sp>
    </p:spTree>
    <p:extLst>
      <p:ext uri="{BB962C8B-B14F-4D97-AF65-F5344CB8AC3E}">
        <p14:creationId xmlns:p14="http://schemas.microsoft.com/office/powerpoint/2010/main" val="1458759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B295-3D2B-4674-A85D-989568157F1F}"/>
              </a:ext>
            </a:extLst>
          </p:cNvPr>
          <p:cNvSpPr>
            <a:spLocks noGrp="1"/>
          </p:cNvSpPr>
          <p:nvPr>
            <p:ph type="title"/>
          </p:nvPr>
        </p:nvSpPr>
        <p:spPr/>
        <p:txBody>
          <a:bodyPr>
            <a:normAutofit/>
          </a:bodyPr>
          <a:lstStyle/>
          <a:p>
            <a:pPr algn="ctr">
              <a:defRPr/>
            </a:pPr>
            <a:r>
              <a:rPr lang="en-GB" err="1"/>
              <a:t>Gwrando</a:t>
            </a:r>
            <a:r>
              <a:rPr lang="en-GB"/>
              <a:t> </a:t>
            </a:r>
            <a:r>
              <a:rPr lang="en-GB" err="1"/>
              <a:t>ar</a:t>
            </a:r>
            <a:r>
              <a:rPr lang="en-GB"/>
              <a:t> </a:t>
            </a:r>
            <a:r>
              <a:rPr lang="en-GB" err="1"/>
              <a:t>Blant</a:t>
            </a:r>
            <a:br>
              <a:rPr lang="en-US">
                <a:solidFill>
                  <a:schemeClr val="tx1"/>
                </a:solidFill>
                <a:latin typeface="ＭＳ Ｐゴシック"/>
              </a:rPr>
            </a:br>
            <a:r>
              <a:rPr lang="en-GB"/>
              <a:t>Listening to Children</a:t>
            </a:r>
          </a:p>
        </p:txBody>
      </p:sp>
      <p:sp>
        <p:nvSpPr>
          <p:cNvPr id="4" name="Content Placeholder 3"/>
          <p:cNvSpPr>
            <a:spLocks noGrp="1"/>
          </p:cNvSpPr>
          <p:nvPr>
            <p:ph idx="1"/>
          </p:nvPr>
        </p:nvSpPr>
        <p:spPr>
          <a:xfrm>
            <a:off x="838200" y="2205989"/>
            <a:ext cx="10515600" cy="3113723"/>
          </a:xfrm>
        </p:spPr>
        <p:txBody>
          <a:bodyPr/>
          <a:lstStyle/>
          <a:p>
            <a:pPr>
              <a:defRPr/>
            </a:pPr>
            <a:r>
              <a:rPr lang="en-GB" dirty="0"/>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marL="109537" indent="0" algn="r">
              <a:buNone/>
              <a:defRPr/>
            </a:pPr>
            <a:r>
              <a:rPr lang="en-GB" sz="2000" dirty="0"/>
              <a:t>Sheridan, 2007 in </a:t>
            </a:r>
            <a:r>
              <a:rPr lang="en-GB" sz="2000" dirty="0" err="1"/>
              <a:t>Kanyal</a:t>
            </a:r>
            <a:r>
              <a:rPr lang="en-GB" sz="2000" dirty="0"/>
              <a:t>, 2014, p.52</a:t>
            </a:r>
          </a:p>
          <a:p>
            <a:pPr marL="109537" indent="0" algn="r">
              <a:buNone/>
              <a:defRPr/>
            </a:pPr>
            <a:r>
              <a:rPr lang="en-GB" sz="2400" dirty="0"/>
              <a:t> </a:t>
            </a:r>
          </a:p>
          <a:p>
            <a:endParaRPr lang="en-GB" dirty="0"/>
          </a:p>
        </p:txBody>
      </p:sp>
    </p:spTree>
    <p:extLst>
      <p:ext uri="{BB962C8B-B14F-4D97-AF65-F5344CB8AC3E}">
        <p14:creationId xmlns:p14="http://schemas.microsoft.com/office/powerpoint/2010/main" val="2157736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Honneth’s</a:t>
            </a:r>
            <a:r>
              <a:rPr lang="en-GB" dirty="0"/>
              <a:t> Social Recognition Theory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Mae </a:t>
            </a:r>
            <a:r>
              <a:rPr lang="en-GB" dirty="0" err="1"/>
              <a:t>hunaniaeth</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ffurfio</a:t>
            </a:r>
            <a:r>
              <a:rPr lang="en-GB" dirty="0"/>
              <a:t> </a:t>
            </a:r>
            <a:r>
              <a:rPr lang="en-GB" dirty="0" err="1"/>
              <a:t>trwy</a:t>
            </a:r>
            <a:r>
              <a:rPr lang="en-GB" dirty="0"/>
              <a:t> </a:t>
            </a:r>
            <a:r>
              <a:rPr lang="en-GB" dirty="0" err="1"/>
              <a:t>ryngweithio</a:t>
            </a:r>
            <a:r>
              <a:rPr lang="en-GB" dirty="0"/>
              <a:t> â </a:t>
            </a:r>
            <a:r>
              <a:rPr lang="en-GB" dirty="0" err="1"/>
              <a:t>chymdeithas</a:t>
            </a:r>
            <a:endParaRPr lang="en-GB" dirty="0"/>
          </a:p>
          <a:p>
            <a:r>
              <a:rPr lang="en-GB" dirty="0"/>
              <a:t>Mae </a:t>
            </a:r>
            <a:r>
              <a:rPr lang="en-GB" dirty="0" err="1"/>
              <a:t>datblygu</a:t>
            </a:r>
            <a:r>
              <a:rPr lang="en-GB" dirty="0"/>
              <a:t> </a:t>
            </a:r>
            <a:r>
              <a:rPr lang="en-GB" dirty="0" err="1"/>
              <a:t>hunaniaeth</a:t>
            </a:r>
            <a:r>
              <a:rPr lang="en-GB" dirty="0"/>
              <a:t> </a:t>
            </a:r>
            <a:r>
              <a:rPr lang="en-GB" dirty="0" err="1"/>
              <a:t>yn</a:t>
            </a:r>
            <a:r>
              <a:rPr lang="en-GB" dirty="0"/>
              <a:t> </a:t>
            </a:r>
            <a:r>
              <a:rPr lang="en-GB" dirty="0" err="1"/>
              <a:t>fater</a:t>
            </a:r>
            <a:r>
              <a:rPr lang="en-GB" dirty="0"/>
              <a:t> </a:t>
            </a:r>
            <a:r>
              <a:rPr lang="en-GB" dirty="0" err="1"/>
              <a:t>cyfiawnder</a:t>
            </a:r>
            <a:r>
              <a:rPr lang="en-GB" dirty="0"/>
              <a:t> </a:t>
            </a:r>
            <a:r>
              <a:rPr lang="en-GB" dirty="0" err="1"/>
              <a:t>cymdeithasol</a:t>
            </a:r>
            <a:r>
              <a:rPr lang="en-GB" dirty="0"/>
              <a:t> </a:t>
            </a:r>
            <a:r>
              <a:rPr lang="en-GB" dirty="0" err="1"/>
              <a:t>oherwydd</a:t>
            </a:r>
            <a:r>
              <a:rPr lang="en-GB" dirty="0"/>
              <a:t> bod </a:t>
            </a:r>
            <a:r>
              <a:rPr lang="en-GB" dirty="0" err="1"/>
              <a:t>ein</a:t>
            </a:r>
            <a:r>
              <a:rPr lang="en-GB" dirty="0"/>
              <a:t> </a:t>
            </a:r>
            <a:r>
              <a:rPr lang="en-GB" dirty="0" err="1"/>
              <a:t>ffurf</a:t>
            </a:r>
            <a:r>
              <a:rPr lang="en-GB" dirty="0"/>
              <a:t> </a:t>
            </a:r>
            <a:r>
              <a:rPr lang="en-GB" dirty="0" err="1"/>
              <a:t>adnabod</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gydnabyddiaeth</a:t>
            </a:r>
            <a:r>
              <a:rPr lang="en-GB" dirty="0"/>
              <a:t> </a:t>
            </a:r>
            <a:r>
              <a:rPr lang="en-GB" dirty="0" err="1"/>
              <a:t>pobl</a:t>
            </a:r>
            <a:r>
              <a:rPr lang="en-GB" dirty="0"/>
              <a:t> </a:t>
            </a:r>
            <a:r>
              <a:rPr lang="en-GB" dirty="0" err="1"/>
              <a:t>eraill</a:t>
            </a:r>
            <a:endParaRPr lang="en-GB" dirty="0"/>
          </a:p>
          <a:p>
            <a:r>
              <a:rPr lang="en-GB" dirty="0" err="1"/>
              <a:t>Hunanhyder</a:t>
            </a:r>
            <a:r>
              <a:rPr lang="en-GB" dirty="0"/>
              <a:t>, </a:t>
            </a:r>
            <a:r>
              <a:rPr lang="en-GB" dirty="0" err="1"/>
              <a:t>hunan</a:t>
            </a:r>
            <a:r>
              <a:rPr lang="en-GB" dirty="0"/>
              <a:t> </a:t>
            </a:r>
            <a:r>
              <a:rPr lang="en-GB" dirty="0" err="1"/>
              <a:t>barch</a:t>
            </a:r>
            <a:r>
              <a:rPr lang="en-GB" dirty="0"/>
              <a:t> a </a:t>
            </a:r>
            <a:r>
              <a:rPr lang="en-GB" dirty="0" err="1"/>
              <a:t>hunan-werth</a:t>
            </a:r>
            <a:r>
              <a:rPr lang="en-GB" dirty="0"/>
              <a:t> </a:t>
            </a:r>
            <a:r>
              <a:rPr lang="en-GB" dirty="0" err="1"/>
              <a:t>yw'r</a:t>
            </a:r>
            <a:r>
              <a:rPr lang="en-GB" dirty="0"/>
              <a:t> </a:t>
            </a:r>
            <a:r>
              <a:rPr lang="en-GB" dirty="0" err="1"/>
              <a:t>sylfeini</a:t>
            </a:r>
            <a:r>
              <a:rPr lang="en-GB" dirty="0"/>
              <a:t> o </a:t>
            </a:r>
            <a:r>
              <a:rPr lang="en-GB" dirty="0" err="1"/>
              <a:t>ymreolaeth</a:t>
            </a:r>
            <a:r>
              <a:rPr lang="en-GB" dirty="0"/>
              <a:t> ac </a:t>
            </a:r>
            <a:r>
              <a:rPr lang="en-GB" dirty="0" err="1"/>
              <a:t>asiantaeth</a:t>
            </a:r>
            <a:endParaRPr lang="en-GB" dirty="0"/>
          </a:p>
          <a:p>
            <a:r>
              <a:rPr lang="en-GB" dirty="0" err="1"/>
              <a:t>Hunaniaeth</a:t>
            </a:r>
            <a:r>
              <a:rPr lang="en-GB" dirty="0"/>
              <a:t> </a:t>
            </a:r>
            <a:r>
              <a:rPr lang="en-GB" dirty="0" err="1"/>
              <a:t>yw</a:t>
            </a:r>
            <a:r>
              <a:rPr lang="en-GB" dirty="0"/>
              <a:t> </a:t>
            </a:r>
            <a:r>
              <a:rPr lang="en-GB" dirty="0" err="1"/>
              <a:t>sylfaen</a:t>
            </a:r>
            <a:r>
              <a:rPr lang="en-GB" dirty="0"/>
              <a:t> </a:t>
            </a:r>
            <a:r>
              <a:rPr lang="en-GB" dirty="0" err="1"/>
              <a:t>lles</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Identity is formed through interaction with society</a:t>
            </a:r>
          </a:p>
          <a:p>
            <a:r>
              <a:rPr lang="en-GB" dirty="0"/>
              <a:t>The development of identity is a social justice issue because our identity formation relies on others’ recognition </a:t>
            </a:r>
          </a:p>
          <a:p>
            <a:r>
              <a:rPr lang="en-GB" dirty="0"/>
              <a:t>Self confidence, self respect and self esteem are the foundations of autonomy and agency</a:t>
            </a:r>
          </a:p>
          <a:p>
            <a:r>
              <a:rPr lang="en-GB" dirty="0"/>
              <a:t>Identity is the foundation of wellbeing </a:t>
            </a:r>
          </a:p>
          <a:p>
            <a:endParaRPr lang="en-GB" dirty="0"/>
          </a:p>
        </p:txBody>
      </p:sp>
    </p:spTree>
    <p:extLst>
      <p:ext uri="{BB962C8B-B14F-4D97-AF65-F5344CB8AC3E}">
        <p14:creationId xmlns:p14="http://schemas.microsoft.com/office/powerpoint/2010/main" val="2742300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When I look I am seen, so I exist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a:bodyPr>
          <a:lstStyle/>
          <a:p>
            <a:r>
              <a:rPr lang="en-GB" dirty="0"/>
              <a:t>Mae </a:t>
            </a:r>
            <a:r>
              <a:rPr lang="en-GB" dirty="0" err="1"/>
              <a:t>cydnabyddiaeth</a:t>
            </a:r>
            <a:r>
              <a:rPr lang="en-GB" dirty="0"/>
              <a:t> </a:t>
            </a:r>
            <a:r>
              <a:rPr lang="en-GB" dirty="0" err="1"/>
              <a:t>gymdeithasol</a:t>
            </a:r>
            <a:r>
              <a:rPr lang="en-GB" dirty="0"/>
              <a:t> </a:t>
            </a:r>
            <a:r>
              <a:rPr lang="en-GB" dirty="0" err="1"/>
              <a:t>yn</a:t>
            </a:r>
            <a:r>
              <a:rPr lang="en-GB" dirty="0"/>
              <a:t> </a:t>
            </a:r>
            <a:r>
              <a:rPr lang="en-GB" dirty="0" err="1"/>
              <a:t>hanfodol</a:t>
            </a:r>
            <a:r>
              <a:rPr lang="en-GB" dirty="0"/>
              <a:t> </a:t>
            </a:r>
            <a:r>
              <a:rPr lang="en-GB" dirty="0" err="1"/>
              <a:t>i</a:t>
            </a:r>
            <a:r>
              <a:rPr lang="en-GB" dirty="0"/>
              <a:t> </a:t>
            </a:r>
            <a:r>
              <a:rPr lang="en-GB" dirty="0" err="1"/>
              <a:t>hunaniaeth</a:t>
            </a:r>
            <a:r>
              <a:rPr lang="en-GB" dirty="0"/>
              <a:t> </a:t>
            </a:r>
            <a:r>
              <a:rPr lang="en-GB" dirty="0" err="1"/>
              <a:t>dynol</a:t>
            </a:r>
            <a:r>
              <a:rPr lang="en-GB" dirty="0"/>
              <a:t>. Mae </a:t>
            </a:r>
            <a:r>
              <a:rPr lang="en-GB" dirty="0" err="1"/>
              <a:t>hyn</a:t>
            </a:r>
            <a:r>
              <a:rPr lang="en-GB" dirty="0"/>
              <a:t> </a:t>
            </a:r>
            <a:r>
              <a:rPr lang="en-GB" dirty="0" err="1"/>
              <a:t>yn</a:t>
            </a:r>
            <a:r>
              <a:rPr lang="en-GB" dirty="0"/>
              <a:t> </a:t>
            </a:r>
            <a:r>
              <a:rPr lang="en-GB" dirty="0" err="1"/>
              <a:t>arwain</a:t>
            </a:r>
            <a:r>
              <a:rPr lang="en-GB" dirty="0"/>
              <a:t> at…</a:t>
            </a:r>
          </a:p>
          <a:p>
            <a:r>
              <a:rPr lang="en-GB" dirty="0" err="1"/>
              <a:t>Ystyriaeth</a:t>
            </a:r>
            <a:r>
              <a:rPr lang="en-GB" dirty="0"/>
              <a:t> </a:t>
            </a:r>
            <a:r>
              <a:rPr lang="en-GB" dirty="0" err="1"/>
              <a:t>gadarnhaol</a:t>
            </a:r>
            <a:r>
              <a:rPr lang="en-GB" dirty="0"/>
              <a:t> </a:t>
            </a:r>
            <a:r>
              <a:rPr lang="en-GB" dirty="0" err="1"/>
              <a:t>gan</a:t>
            </a:r>
            <a:r>
              <a:rPr lang="en-GB" dirty="0"/>
              <a:t> </a:t>
            </a:r>
            <a:r>
              <a:rPr lang="en-GB" dirty="0" err="1"/>
              <a:t>eraill</a:t>
            </a:r>
            <a:r>
              <a:rPr lang="en-GB" dirty="0"/>
              <a:t> </a:t>
            </a:r>
            <a:r>
              <a:rPr lang="en-GB" dirty="0" err="1"/>
              <a:t>sy'n</a:t>
            </a:r>
            <a:r>
              <a:rPr lang="en-GB" dirty="0"/>
              <a:t> </a:t>
            </a:r>
            <a:r>
              <a:rPr lang="en-GB" dirty="0" err="1"/>
              <a:t>datblygu</a:t>
            </a:r>
            <a:r>
              <a:rPr lang="en-GB" dirty="0"/>
              <a:t> </a:t>
            </a:r>
            <a:r>
              <a:rPr lang="en-GB" dirty="0" err="1"/>
              <a:t>hunanhyder</a:t>
            </a:r>
            <a:r>
              <a:rPr lang="en-GB" dirty="0"/>
              <a:t> …</a:t>
            </a:r>
          </a:p>
          <a:p>
            <a:r>
              <a:rPr lang="en-GB" dirty="0"/>
              <a:t>Pa </a:t>
            </a:r>
            <a:r>
              <a:rPr lang="en-GB" dirty="0" err="1"/>
              <a:t>adeiladu</a:t>
            </a:r>
            <a:r>
              <a:rPr lang="en-GB" dirty="0"/>
              <a:t> </a:t>
            </a:r>
            <a:r>
              <a:rPr lang="en-GB" dirty="0" err="1"/>
              <a:t>hunan-barch</a:t>
            </a:r>
            <a:r>
              <a:rPr lang="en-GB" dirty="0"/>
              <a:t> </a:t>
            </a:r>
            <a:r>
              <a:rPr lang="en-GB" dirty="0" err="1"/>
              <a:t>wrth</a:t>
            </a:r>
            <a:r>
              <a:rPr lang="en-GB" dirty="0"/>
              <a:t> </a:t>
            </a:r>
            <a:r>
              <a:rPr lang="en-GB" dirty="0" err="1"/>
              <a:t>i</a:t>
            </a:r>
            <a:r>
              <a:rPr lang="en-GB" dirty="0"/>
              <a:t> </a:t>
            </a:r>
            <a:r>
              <a:rPr lang="en-GB" dirty="0" err="1"/>
              <a:t>ni</a:t>
            </a:r>
            <a:r>
              <a:rPr lang="en-GB" dirty="0"/>
              <a:t> </a:t>
            </a:r>
            <a:r>
              <a:rPr lang="en-GB" dirty="0" err="1"/>
              <a:t>gydnabod</a:t>
            </a:r>
            <a:r>
              <a:rPr lang="en-GB" dirty="0"/>
              <a:t> y </a:t>
            </a:r>
            <a:r>
              <a:rPr lang="en-GB" dirty="0" err="1"/>
              <a:t>cyhoedd</a:t>
            </a:r>
            <a:r>
              <a:rPr lang="en-GB" dirty="0"/>
              <a:t> o </a:t>
            </a:r>
            <a:r>
              <a:rPr lang="en-GB" dirty="0" err="1"/>
              <a:t>allu</a:t>
            </a:r>
            <a:r>
              <a:rPr lang="en-GB" dirty="0"/>
              <a:t> person.</a:t>
            </a:r>
          </a:p>
          <a:p>
            <a:r>
              <a:rPr lang="en-GB" dirty="0"/>
              <a:t>Mae </a:t>
            </a:r>
            <a:r>
              <a:rPr lang="en-GB" dirty="0" err="1"/>
              <a:t>cyflawni</a:t>
            </a:r>
            <a:r>
              <a:rPr lang="en-GB" dirty="0"/>
              <a:t> </a:t>
            </a:r>
            <a:r>
              <a:rPr lang="en-GB" dirty="0" err="1"/>
              <a:t>hawliau</a:t>
            </a:r>
            <a:r>
              <a:rPr lang="en-GB" dirty="0"/>
              <a:t> </a:t>
            </a:r>
            <a:r>
              <a:rPr lang="en-GB" dirty="0" err="1"/>
              <a:t>cyfreithiol</a:t>
            </a:r>
            <a:r>
              <a:rPr lang="en-GB" dirty="0"/>
              <a:t> </a:t>
            </a:r>
            <a:r>
              <a:rPr lang="en-GB" dirty="0" err="1"/>
              <a:t>yn</a:t>
            </a:r>
            <a:r>
              <a:rPr lang="en-GB" dirty="0"/>
              <a:t> </a:t>
            </a:r>
            <a:r>
              <a:rPr lang="en-GB" dirty="0" err="1"/>
              <a:t>arwain</a:t>
            </a:r>
            <a:r>
              <a:rPr lang="en-GB" dirty="0"/>
              <a:t> at </a:t>
            </a:r>
            <a:r>
              <a:rPr lang="en-GB" dirty="0" err="1"/>
              <a:t>hunan</a:t>
            </a:r>
            <a:r>
              <a:rPr lang="en-GB" dirty="0"/>
              <a:t> </a:t>
            </a:r>
            <a:r>
              <a:rPr lang="en-GB" dirty="0" err="1"/>
              <a:t>barch</a:t>
            </a:r>
            <a:r>
              <a:rPr lang="en-GB" dirty="0"/>
              <a:t>.</a:t>
            </a:r>
          </a:p>
          <a:p>
            <a:pPr marL="0" indent="0" algn="r">
              <a:buNone/>
            </a:pPr>
            <a:r>
              <a:rPr lang="en-GB" dirty="0" err="1"/>
              <a:t>Honneth</a:t>
            </a:r>
            <a:r>
              <a:rPr lang="en-GB" dirty="0"/>
              <a:t> </a:t>
            </a:r>
            <a:r>
              <a:rPr lang="en-GB" dirty="0" err="1"/>
              <a:t>yn</a:t>
            </a:r>
            <a:r>
              <a:rPr lang="en-GB" dirty="0"/>
              <a:t> Watson, 2012</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a:bodyPr>
          <a:lstStyle/>
          <a:p>
            <a:r>
              <a:rPr lang="en-GB" dirty="0"/>
              <a:t>Social recognition is essential to human identity. This leads to </a:t>
            </a:r>
            <a:r>
              <a:rPr lang="en-GB" dirty="0">
                <a:sym typeface="Wingdings" panose="05000000000000000000" pitchFamily="2" charset="2"/>
              </a:rPr>
              <a:t></a:t>
            </a:r>
          </a:p>
          <a:p>
            <a:r>
              <a:rPr lang="en-GB" dirty="0">
                <a:sym typeface="Wingdings" panose="05000000000000000000" pitchFamily="2" charset="2"/>
              </a:rPr>
              <a:t>Positive regard from others developing self-confidence </a:t>
            </a:r>
          </a:p>
          <a:p>
            <a:r>
              <a:rPr lang="en-GB" dirty="0">
                <a:sym typeface="Wingdings" panose="05000000000000000000" pitchFamily="2" charset="2"/>
              </a:rPr>
              <a:t>Which build self-esteem as we have public acknowledgement of a person’s capacities.</a:t>
            </a:r>
          </a:p>
          <a:p>
            <a:r>
              <a:rPr lang="en-GB" dirty="0">
                <a:sym typeface="Wingdings" panose="05000000000000000000" pitchFamily="2" charset="2"/>
              </a:rPr>
              <a:t>The fulfilment of legal rights leads to self respect. </a:t>
            </a:r>
            <a:endParaRPr lang="en-GB" dirty="0"/>
          </a:p>
          <a:p>
            <a:pPr marL="0" indent="0" algn="r">
              <a:buNone/>
            </a:pPr>
            <a:r>
              <a:rPr lang="en-GB" sz="2000" dirty="0" err="1"/>
              <a:t>Honneth</a:t>
            </a:r>
            <a:r>
              <a:rPr lang="en-GB" sz="2000" dirty="0"/>
              <a:t> in Watson, 2012</a:t>
            </a:r>
          </a:p>
        </p:txBody>
      </p:sp>
    </p:spTree>
    <p:extLst>
      <p:ext uri="{BB962C8B-B14F-4D97-AF65-F5344CB8AC3E}">
        <p14:creationId xmlns:p14="http://schemas.microsoft.com/office/powerpoint/2010/main" val="2693948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pic>
        <p:nvPicPr>
          <p:cNvPr id="1026" name="Picture 2" descr="Image result for hart ladder of particip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315" y="251460"/>
            <a:ext cx="11503025" cy="66065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772400" y="6149340"/>
            <a:ext cx="3737610" cy="646331"/>
          </a:xfrm>
          <a:prstGeom prst="rect">
            <a:avLst/>
          </a:prstGeom>
          <a:noFill/>
        </p:spPr>
        <p:txBody>
          <a:bodyPr wrap="square" rtlCol="0">
            <a:spAutoFit/>
          </a:bodyPr>
          <a:lstStyle/>
          <a:p>
            <a:r>
              <a:rPr lang="en-GB" dirty="0"/>
              <a:t>Hart’s (1992) Ladder of Participation in </a:t>
            </a:r>
            <a:r>
              <a:rPr lang="en-GB" dirty="0" err="1"/>
              <a:t>Kanyal</a:t>
            </a:r>
            <a:r>
              <a:rPr lang="en-GB" dirty="0"/>
              <a:t>, 2014)</a:t>
            </a:r>
          </a:p>
        </p:txBody>
      </p:sp>
      <p:sp>
        <p:nvSpPr>
          <p:cNvPr id="7" name="Cloud 6"/>
          <p:cNvSpPr/>
          <p:nvPr/>
        </p:nvSpPr>
        <p:spPr>
          <a:xfrm>
            <a:off x="10043160" y="1234440"/>
            <a:ext cx="4297680" cy="21945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Reflect: How could this be used as an evaluative tool in a practice setting? </a:t>
            </a:r>
          </a:p>
        </p:txBody>
      </p:sp>
    </p:spTree>
    <p:extLst>
      <p:ext uri="{BB962C8B-B14F-4D97-AF65-F5344CB8AC3E}">
        <p14:creationId xmlns:p14="http://schemas.microsoft.com/office/powerpoint/2010/main" val="342217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60120" y="1565910"/>
            <a:ext cx="9921240" cy="4630102"/>
          </a:xfrm>
          <a:prstGeom prst="rect">
            <a:avLst/>
          </a:prstGeom>
        </p:spPr>
      </p:pic>
      <p:sp>
        <p:nvSpPr>
          <p:cNvPr id="3" name="Title 2"/>
          <p:cNvSpPr>
            <a:spLocks noGrp="1"/>
          </p:cNvSpPr>
          <p:nvPr>
            <p:ph type="title"/>
          </p:nvPr>
        </p:nvSpPr>
        <p:spPr/>
        <p:txBody>
          <a:bodyPr>
            <a:normAutofit/>
          </a:bodyPr>
          <a:lstStyle/>
          <a:p>
            <a:pPr algn="ctr"/>
            <a:r>
              <a:rPr lang="en-GB" sz="3600" dirty="0" err="1"/>
              <a:t>Treseder’s</a:t>
            </a:r>
            <a:r>
              <a:rPr lang="en-GB" sz="3600" dirty="0"/>
              <a:t> Model of Degrees of Participation</a:t>
            </a:r>
            <a:br>
              <a:rPr lang="en-GB" sz="3600" dirty="0"/>
            </a:br>
            <a:r>
              <a:rPr lang="en-GB" sz="2400" dirty="0"/>
              <a:t>(cited in </a:t>
            </a:r>
            <a:r>
              <a:rPr lang="en-GB" sz="2400" dirty="0" err="1"/>
              <a:t>Kanyal</a:t>
            </a:r>
            <a:r>
              <a:rPr lang="en-GB" sz="2400" dirty="0"/>
              <a:t>, 2014)</a:t>
            </a:r>
            <a:r>
              <a:rPr lang="en-GB" sz="3600" dirty="0"/>
              <a:t> </a:t>
            </a:r>
          </a:p>
        </p:txBody>
      </p:sp>
      <p:sp>
        <p:nvSpPr>
          <p:cNvPr id="4" name="Cloud 3"/>
          <p:cNvSpPr/>
          <p:nvPr/>
        </p:nvSpPr>
        <p:spPr>
          <a:xfrm>
            <a:off x="10043160" y="-435292"/>
            <a:ext cx="4297680" cy="21945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Choose one degree of participation. Give one applied example in your chosen practice setting. </a:t>
            </a:r>
          </a:p>
        </p:txBody>
      </p:sp>
    </p:spTree>
    <p:extLst>
      <p:ext uri="{BB962C8B-B14F-4D97-AF65-F5344CB8AC3E}">
        <p14:creationId xmlns:p14="http://schemas.microsoft.com/office/powerpoint/2010/main" val="30503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30835"/>
            <a:ext cx="10515600" cy="503555"/>
          </a:xfrm>
        </p:spPr>
        <p:txBody>
          <a:bodyPr>
            <a:noAutofit/>
          </a:bodyPr>
          <a:lstStyle/>
          <a:p>
            <a:pPr algn="ctr"/>
            <a:r>
              <a:rPr lang="en-GB" sz="3200" dirty="0"/>
              <a:t>Lundy’s Model of Participation (based on Article 12)</a:t>
            </a:r>
          </a:p>
        </p:txBody>
      </p:sp>
      <p:pic>
        <p:nvPicPr>
          <p:cNvPr id="3" name="Picture 2"/>
          <p:cNvPicPr>
            <a:picLocks noChangeAspect="1"/>
          </p:cNvPicPr>
          <p:nvPr/>
        </p:nvPicPr>
        <p:blipFill rotWithShape="1">
          <a:blip r:embed="rId3"/>
          <a:srcRect l="20195" t="20156" r="20273" b="1562"/>
          <a:stretch/>
        </p:blipFill>
        <p:spPr>
          <a:xfrm>
            <a:off x="838200" y="1027906"/>
            <a:ext cx="10900410" cy="5726430"/>
          </a:xfrm>
          <a:prstGeom prst="rect">
            <a:avLst/>
          </a:prstGeom>
        </p:spPr>
      </p:pic>
    </p:spTree>
    <p:extLst>
      <p:ext uri="{BB962C8B-B14F-4D97-AF65-F5344CB8AC3E}">
        <p14:creationId xmlns:p14="http://schemas.microsoft.com/office/powerpoint/2010/main" val="24972160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783329"/>
            <a:ext cx="5181600" cy="2393634"/>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Mewn</a:t>
            </a:r>
            <a:r>
              <a:rPr lang="en-GB" dirty="0"/>
              <a:t> </a:t>
            </a:r>
            <a:r>
              <a:rPr lang="en-GB" dirty="0" err="1"/>
              <a:t>parau</a:t>
            </a:r>
            <a:r>
              <a:rPr lang="en-GB" dirty="0"/>
              <a:t>, </a:t>
            </a:r>
            <a:r>
              <a:rPr lang="en-GB" dirty="0" err="1"/>
              <a:t>trafodwch</a:t>
            </a:r>
            <a:r>
              <a:rPr lang="en-GB" dirty="0"/>
              <a:t> </a:t>
            </a:r>
            <a:r>
              <a:rPr lang="en-GB" dirty="0" err="1"/>
              <a:t>sut</a:t>
            </a:r>
            <a:r>
              <a:rPr lang="en-GB" dirty="0"/>
              <a:t> y </a:t>
            </a:r>
            <a:r>
              <a:rPr lang="en-GB" dirty="0" err="1"/>
              <a:t>gallech</a:t>
            </a:r>
            <a:r>
              <a:rPr lang="en-GB" dirty="0"/>
              <a:t> </a:t>
            </a:r>
            <a:r>
              <a:rPr lang="en-GB" dirty="0" err="1"/>
              <a:t>ddefnyddio</a:t>
            </a:r>
            <a:r>
              <a:rPr lang="en-GB" dirty="0"/>
              <a:t> un </a:t>
            </a:r>
            <a:r>
              <a:rPr lang="en-GB" dirty="0" err="1"/>
              <a:t>neu</a:t>
            </a:r>
            <a:r>
              <a:rPr lang="en-GB" dirty="0"/>
              <a:t> </a:t>
            </a:r>
            <a:r>
              <a:rPr lang="en-GB" dirty="0" err="1"/>
              <a:t>ragor</a:t>
            </a:r>
            <a:r>
              <a:rPr lang="en-GB" dirty="0"/>
              <a:t> </a:t>
            </a:r>
            <a:r>
              <a:rPr lang="en-GB" dirty="0" err="1"/>
              <a:t>o'r</a:t>
            </a:r>
            <a:r>
              <a:rPr lang="en-GB" dirty="0"/>
              <a:t> </a:t>
            </a:r>
            <a:r>
              <a:rPr lang="en-GB" dirty="0" err="1"/>
              <a:t>modelau</a:t>
            </a:r>
            <a:r>
              <a:rPr lang="en-GB" dirty="0"/>
              <a:t> </a:t>
            </a:r>
            <a:r>
              <a:rPr lang="en-GB" dirty="0" err="1"/>
              <a:t>cyfranogiad</a:t>
            </a:r>
            <a:r>
              <a:rPr lang="en-GB" dirty="0"/>
              <a:t> </a:t>
            </a:r>
            <a:r>
              <a:rPr lang="en-GB" dirty="0" err="1"/>
              <a:t>i</a:t>
            </a:r>
            <a:r>
              <a:rPr lang="en-GB" dirty="0"/>
              <a:t> </a:t>
            </a:r>
            <a:r>
              <a:rPr lang="en-GB" dirty="0" err="1"/>
              <a:t>greu</a:t>
            </a:r>
            <a:r>
              <a:rPr lang="en-GB" dirty="0"/>
              <a:t> </a:t>
            </a:r>
            <a:r>
              <a:rPr lang="en-GB" dirty="0" err="1"/>
              <a:t>adnodd</a:t>
            </a:r>
            <a:r>
              <a:rPr lang="en-GB" dirty="0"/>
              <a:t> </a:t>
            </a:r>
            <a:r>
              <a:rPr lang="en-GB" dirty="0" err="1"/>
              <a:t>sy'n</a:t>
            </a:r>
            <a:r>
              <a:rPr lang="en-GB" dirty="0"/>
              <a:t> </a:t>
            </a:r>
            <a:r>
              <a:rPr lang="en-GB" dirty="0" err="1"/>
              <a:t>canolbwyntio</a:t>
            </a:r>
            <a:r>
              <a:rPr lang="en-GB" dirty="0"/>
              <a:t> </a:t>
            </a:r>
            <a:r>
              <a:rPr lang="en-GB" dirty="0" err="1"/>
              <a:t>ar</a:t>
            </a:r>
            <a:r>
              <a:rPr lang="en-GB" dirty="0"/>
              <a:t> </a:t>
            </a:r>
            <a:r>
              <a:rPr lang="en-GB" dirty="0" err="1"/>
              <a:t>ymarfer</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gwefan</a:t>
            </a:r>
            <a:r>
              <a:rPr lang="en-GB" dirty="0"/>
              <a:t>, </a:t>
            </a:r>
            <a:r>
              <a:rPr lang="en-GB" dirty="0" err="1"/>
              <a:t>e.e</a:t>
            </a:r>
            <a:r>
              <a:rPr lang="en-GB" dirty="0"/>
              <a:t>. </a:t>
            </a:r>
            <a:r>
              <a:rPr lang="en-GB" dirty="0" err="1"/>
              <a:t>offeryn</a:t>
            </a:r>
            <a:r>
              <a:rPr lang="en-GB" dirty="0"/>
              <a:t> </a:t>
            </a:r>
            <a:r>
              <a:rPr lang="en-GB" dirty="0" err="1"/>
              <a:t>gwerthuso</a:t>
            </a:r>
            <a:r>
              <a:rPr lang="en-GB" dirty="0"/>
              <a:t>.</a:t>
            </a:r>
          </a:p>
        </p:txBody>
      </p:sp>
      <p:sp>
        <p:nvSpPr>
          <p:cNvPr id="4" name="Content Placeholder 3"/>
          <p:cNvSpPr>
            <a:spLocks noGrp="1"/>
          </p:cNvSpPr>
          <p:nvPr>
            <p:ph sz="half" idx="2"/>
          </p:nvPr>
        </p:nvSpPr>
        <p:spPr>
          <a:xfrm>
            <a:off x="6172200" y="3783329"/>
            <a:ext cx="5181600" cy="2393633"/>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a:t>In pairs, discuss how you could use one or more of the participation models to create a practitioner focused resource for your website e.g. an evaluation tool. </a:t>
            </a:r>
          </a:p>
          <a:p>
            <a:endParaRPr lang="en-GB" dirty="0"/>
          </a:p>
          <a:p>
            <a:endParaRPr lang="en-GB" dirty="0"/>
          </a:p>
        </p:txBody>
      </p:sp>
      <p:pic>
        <p:nvPicPr>
          <p:cNvPr id="5" name="Picture 4"/>
          <p:cNvPicPr>
            <a:picLocks noChangeAspect="1"/>
          </p:cNvPicPr>
          <p:nvPr/>
        </p:nvPicPr>
        <p:blipFill>
          <a:blip r:embed="rId2"/>
          <a:stretch>
            <a:fillRect/>
          </a:stretch>
        </p:blipFill>
        <p:spPr>
          <a:xfrm>
            <a:off x="2328862" y="232410"/>
            <a:ext cx="7381875" cy="3238500"/>
          </a:xfrm>
          <a:prstGeom prst="rect">
            <a:avLst/>
          </a:prstGeom>
        </p:spPr>
      </p:pic>
    </p:spTree>
    <p:extLst>
      <p:ext uri="{BB962C8B-B14F-4D97-AF65-F5344CB8AC3E}">
        <p14:creationId xmlns:p14="http://schemas.microsoft.com/office/powerpoint/2010/main" val="2526899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EC6A-3046-406B-A80C-3F0C00F70110}"/>
              </a:ext>
            </a:extLst>
          </p:cNvPr>
          <p:cNvSpPr>
            <a:spLocks noGrp="1"/>
          </p:cNvSpPr>
          <p:nvPr>
            <p:ph type="title"/>
          </p:nvPr>
        </p:nvSpPr>
        <p:spPr/>
        <p:txBody>
          <a:bodyPr>
            <a:normAutofit/>
          </a:bodyPr>
          <a:lstStyle/>
          <a:p>
            <a:pPr algn="ctr">
              <a:defRPr/>
            </a:pPr>
            <a:r>
              <a:rPr lang="en-GB" err="1"/>
              <a:t>Rhwystrau</a:t>
            </a:r>
            <a:r>
              <a:rPr lang="en-GB"/>
              <a:t> </a:t>
            </a:r>
            <a:r>
              <a:rPr lang="en-GB" err="1"/>
              <a:t>Posibl</a:t>
            </a:r>
            <a:br>
              <a:rPr lang="en-US">
                <a:solidFill>
                  <a:schemeClr val="tx1"/>
                </a:solidFill>
                <a:latin typeface="ＭＳ Ｐゴシック"/>
              </a:rPr>
            </a:br>
            <a:r>
              <a:rPr lang="en-GB"/>
              <a:t>Possible Barriers </a:t>
            </a:r>
          </a:p>
        </p:txBody>
      </p:sp>
      <p:sp>
        <p:nvSpPr>
          <p:cNvPr id="3" name="Content Placeholder 2"/>
          <p:cNvSpPr>
            <a:spLocks noGrp="1"/>
          </p:cNvSpPr>
          <p:nvPr>
            <p:ph sz="half" idx="1"/>
          </p:nvPr>
        </p:nvSpPr>
        <p:spPr>
          <a:xfrm>
            <a:off x="838200" y="1825624"/>
            <a:ext cx="5181600" cy="458660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indent="-255270"/>
            <a:r>
              <a:rPr lang="en-US" altLang="en-US" dirty="0">
                <a:ea typeface="ＭＳ Ｐゴシック" panose="020B0600070205080204" pitchFamily="34" charset="-128"/>
                <a:cs typeface="Arial"/>
              </a:rPr>
              <a:t>Y </a:t>
            </a:r>
            <a:r>
              <a:rPr lang="en-US" altLang="en-US" dirty="0" err="1">
                <a:ea typeface="ＭＳ Ｐゴシック" panose="020B0600070205080204" pitchFamily="34" charset="-128"/>
                <a:cs typeface="Arial"/>
              </a:rPr>
              <a:t>farn</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dylai</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fod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rhydd</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chael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diogelu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rhag</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cyfrifoldebau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a:t>
            </a:r>
          </a:p>
          <a:p>
            <a:pPr indent="-255270"/>
            <a:r>
              <a:rPr lang="en-US" altLang="en-US" dirty="0" err="1">
                <a:ea typeface="ＭＳ Ｐゴシック" panose="020B0600070205080204" pitchFamily="34" charset="-128"/>
                <a:cs typeface="Arial"/>
              </a:rPr>
              <a:t>Camsyniadau</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gyfranogiad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Rhaid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balans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gyda</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diogelwch</a:t>
            </a:r>
            <a:r>
              <a:rPr lang="en-US" altLang="en-US" dirty="0">
                <a:ea typeface="ＭＳ Ｐゴシック" panose="020B0600070205080204" pitchFamily="34" charset="-128"/>
                <a:cs typeface="Arial"/>
              </a:rPr>
              <a:t> – </a:t>
            </a:r>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amgylcheddau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galluogi</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deimlo'n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fwy</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grymus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gyfleu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barn.</a:t>
            </a:r>
          </a:p>
          <a:p>
            <a:pPr indent="-255270"/>
            <a:r>
              <a:rPr lang="en-US" altLang="en-US" dirty="0" err="1">
                <a:ea typeface="ＭＳ Ｐゴシック" panose="020B0600070205080204" pitchFamily="34" charset="-128"/>
                <a:cs typeface="Arial"/>
              </a:rPr>
              <a:t>Cwricwlwm</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systemau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anhyblyg</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Anallu'r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ymarferwr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ddeall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llais</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disgybl</a:t>
            </a:r>
            <a:endParaRPr lang="en-US" altLang="en-US" dirty="0">
              <a:ea typeface="ＭＳ Ｐゴシック" panose="020B0600070205080204" pitchFamily="34" charset="-128"/>
              <a:cs typeface="Arial"/>
            </a:endParaRPr>
          </a:p>
          <a:p>
            <a:pPr indent="-255270"/>
            <a:r>
              <a:rPr lang="en-GB" sz="2000" dirty="0" err="1">
                <a:ea typeface="ＭＳ Ｐゴシック" panose="020B0600070205080204" pitchFamily="34" charset="-128"/>
                <a:cs typeface="Arial"/>
              </a:rPr>
              <a:t>Kanyal</a:t>
            </a:r>
            <a:r>
              <a:rPr lang="en-GB" sz="2000" dirty="0">
                <a:ea typeface="ＭＳ Ｐゴシック" panose="020B0600070205080204" pitchFamily="34" charset="-128"/>
                <a:cs typeface="Arial"/>
              </a:rPr>
              <a:t> and Gibbs, 2014 in </a:t>
            </a:r>
            <a:r>
              <a:rPr lang="en-GB" sz="2000" dirty="0" err="1">
                <a:ea typeface="ＭＳ Ｐゴシック" panose="020B0600070205080204" pitchFamily="34" charset="-128"/>
                <a:cs typeface="Arial"/>
              </a:rPr>
              <a:t>Kanyal</a:t>
            </a:r>
            <a:r>
              <a:rPr lang="en-GB" sz="2000" dirty="0">
                <a:ea typeface="ＭＳ Ｐゴシック" panose="020B0600070205080204" pitchFamily="34" charset="-128"/>
                <a:cs typeface="Arial"/>
              </a:rPr>
              <a:t>, 2014</a:t>
            </a:r>
            <a:endParaRPr lang="en-US" altLang="en-US" sz="2000" dirty="0">
              <a:ea typeface="ＭＳ Ｐゴシック" panose="020B0600070205080204" pitchFamily="34" charset="-128"/>
              <a:cs typeface="Arial"/>
            </a:endParaRPr>
          </a:p>
          <a:p>
            <a:endParaRPr lang="en-GB" dirty="0"/>
          </a:p>
        </p:txBody>
      </p:sp>
      <p:sp>
        <p:nvSpPr>
          <p:cNvPr id="46085" name="Content Placeholder 4">
            <a:extLst>
              <a:ext uri="{FF2B5EF4-FFF2-40B4-BE49-F238E27FC236}">
                <a16:creationId xmlns:a16="http://schemas.microsoft.com/office/drawing/2014/main" id="{1AE0AABB-FEB9-4A77-BB4C-B8D354BF1530}"/>
              </a:ext>
            </a:extLst>
          </p:cNvPr>
          <p:cNvSpPr>
            <a:spLocks noGrp="1"/>
          </p:cNvSpPr>
          <p:nvPr>
            <p:ph sz="half" idx="2"/>
          </p:nvPr>
        </p:nvSpPr>
        <p:spPr>
          <a:xfrm>
            <a:off x="6172200" y="1825625"/>
            <a:ext cx="5181600" cy="4586604"/>
          </a:xfrm>
          <a:ln/>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200" dirty="0"/>
              <a:t>The view that children should be free and protected from responsibilities of adult world. </a:t>
            </a:r>
          </a:p>
          <a:p>
            <a:pPr>
              <a:defRPr/>
            </a:pPr>
            <a:r>
              <a:rPr lang="en-GB" sz="2200" dirty="0"/>
              <a:t>Misconceptions about participation. It has to be balanced against protection – creating enabling conditions so that the child feels empowered to express their opinions.</a:t>
            </a:r>
          </a:p>
          <a:p>
            <a:pPr>
              <a:defRPr/>
            </a:pPr>
            <a:r>
              <a:rPr lang="en-GB" sz="2200" dirty="0"/>
              <a:t>A prescriptive curriculum or rigid school systems. </a:t>
            </a:r>
          </a:p>
          <a:p>
            <a:pPr>
              <a:defRPr/>
            </a:pPr>
            <a:r>
              <a:rPr lang="en-GB" sz="2200" dirty="0"/>
              <a:t>Inability of the practitioner to understand the child’s ‘voice’ </a:t>
            </a:r>
          </a:p>
          <a:p>
            <a:pPr marL="109537" indent="0" algn="r">
              <a:buNone/>
              <a:defRPr/>
            </a:pPr>
            <a:r>
              <a:rPr lang="en-GB" sz="2200" dirty="0" err="1"/>
              <a:t>Kanyal</a:t>
            </a:r>
            <a:r>
              <a:rPr lang="en-GB" sz="2200" dirty="0"/>
              <a:t> and Gibbs, 2014 in </a:t>
            </a:r>
            <a:r>
              <a:rPr lang="en-GB" sz="2200" dirty="0" err="1"/>
              <a:t>Kanyal</a:t>
            </a:r>
            <a:r>
              <a:rPr lang="en-GB" sz="2200" dirty="0"/>
              <a:t>, 2014</a:t>
            </a:r>
          </a:p>
          <a:p>
            <a:pPr marL="109537" indent="0">
              <a:buNone/>
              <a:defRPr/>
            </a:pPr>
            <a:endParaRPr lang="en-GB" sz="2200" dirty="0"/>
          </a:p>
          <a:p>
            <a:pPr indent="-255270"/>
            <a:endParaRPr lang="en-US" altLang="en-US" sz="2200" dirty="0">
              <a:ea typeface="ＭＳ Ｐゴシック" panose="020B0600070205080204" pitchFamily="34" charset="-128"/>
              <a:cs typeface="Arial"/>
            </a:endParaRPr>
          </a:p>
        </p:txBody>
      </p:sp>
    </p:spTree>
    <p:extLst>
      <p:ext uri="{BB962C8B-B14F-4D97-AF65-F5344CB8AC3E}">
        <p14:creationId xmlns:p14="http://schemas.microsoft.com/office/powerpoint/2010/main" val="2404051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WISERD (2017) Review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err="1"/>
              <a:t>Nid</a:t>
            </a:r>
            <a:r>
              <a:rPr lang="en-GB" dirty="0"/>
              <a:t> </a:t>
            </a:r>
            <a:r>
              <a:rPr lang="en-GB" dirty="0" err="1"/>
              <a:t>yw</a:t>
            </a:r>
            <a:r>
              <a:rPr lang="en-GB" dirty="0"/>
              <a:t> Plant </a:t>
            </a:r>
            <a:r>
              <a:rPr lang="en-GB" dirty="0" err="1"/>
              <a:t>yng</a:t>
            </a:r>
            <a:r>
              <a:rPr lang="en-GB" dirty="0"/>
              <a:t> </a:t>
            </a:r>
            <a:r>
              <a:rPr lang="en-GB" dirty="0" err="1"/>
              <a:t>Nghymru</a:t>
            </a:r>
            <a:r>
              <a:rPr lang="en-GB" dirty="0"/>
              <a:t> </a:t>
            </a:r>
            <a:r>
              <a:rPr lang="en-GB" dirty="0" err="1"/>
              <a:t>yn</a:t>
            </a:r>
            <a:r>
              <a:rPr lang="en-GB" dirty="0"/>
              <a:t> </a:t>
            </a:r>
            <a:r>
              <a:rPr lang="en-GB" dirty="0" err="1"/>
              <a:t>credu</a:t>
            </a:r>
            <a:r>
              <a:rPr lang="en-GB" dirty="0"/>
              <a:t> bod </a:t>
            </a:r>
            <a:r>
              <a:rPr lang="en-GB" dirty="0" err="1"/>
              <a:t>eu</a:t>
            </a:r>
            <a:r>
              <a:rPr lang="en-GB" dirty="0"/>
              <a:t> barn </a:t>
            </a:r>
            <a:r>
              <a:rPr lang="en-GB" dirty="0" err="1"/>
              <a:t>yn</a:t>
            </a:r>
            <a:r>
              <a:rPr lang="en-GB" dirty="0"/>
              <a:t> </a:t>
            </a:r>
            <a:r>
              <a:rPr lang="en-GB" dirty="0" err="1"/>
              <a:t>cael</a:t>
            </a:r>
            <a:r>
              <a:rPr lang="en-GB" dirty="0"/>
              <a:t> </a:t>
            </a:r>
            <a:r>
              <a:rPr lang="en-GB" dirty="0" err="1"/>
              <a:t>ei</a:t>
            </a:r>
            <a:r>
              <a:rPr lang="en-GB" dirty="0"/>
              <a:t> </a:t>
            </a:r>
            <a:r>
              <a:rPr lang="en-GB" dirty="0" err="1"/>
              <a:t>wrando</a:t>
            </a:r>
            <a:r>
              <a:rPr lang="en-GB" dirty="0"/>
              <a:t> </a:t>
            </a:r>
            <a:r>
              <a:rPr lang="en-GB" dirty="0" err="1"/>
              <a:t>neu</a:t>
            </a:r>
            <a:r>
              <a:rPr lang="en-GB" dirty="0"/>
              <a:t> </a:t>
            </a:r>
            <a:r>
              <a:rPr lang="en-GB" dirty="0" err="1"/>
              <a:t>yn</a:t>
            </a:r>
            <a:r>
              <a:rPr lang="en-GB" dirty="0"/>
              <a:t> </a:t>
            </a:r>
            <a:r>
              <a:rPr lang="en-GB" dirty="0" err="1"/>
              <a:t>gwneud</a:t>
            </a:r>
            <a:r>
              <a:rPr lang="en-GB" dirty="0"/>
              <a:t> </a:t>
            </a:r>
            <a:r>
              <a:rPr lang="en-GB" dirty="0" err="1"/>
              <a:t>gwahaniaeth</a:t>
            </a:r>
            <a:r>
              <a:rPr lang="en-GB" dirty="0"/>
              <a:t> </a:t>
            </a:r>
            <a:r>
              <a:rPr lang="en-GB" dirty="0" err="1"/>
              <a:t>i</a:t>
            </a:r>
            <a:r>
              <a:rPr lang="en-GB" dirty="0"/>
              <a:t> </a:t>
            </a:r>
            <a:r>
              <a:rPr lang="en-GB" dirty="0" err="1"/>
              <a:t>bolisi</a:t>
            </a:r>
            <a:r>
              <a:rPr lang="en-GB" dirty="0"/>
              <a:t> </a:t>
            </a:r>
            <a:r>
              <a:rPr lang="en-GB" dirty="0" err="1"/>
              <a:t>yng</a:t>
            </a:r>
            <a:r>
              <a:rPr lang="en-GB" dirty="0"/>
              <a:t> </a:t>
            </a:r>
            <a:r>
              <a:rPr lang="en-GB" dirty="0" err="1"/>
              <a:t>Nghymru</a:t>
            </a:r>
            <a:r>
              <a:rPr lang="en-GB" dirty="0"/>
              <a:t> </a:t>
            </a:r>
            <a:r>
              <a:rPr lang="en-GB" dirty="0" err="1"/>
              <a:t>ar</a:t>
            </a:r>
            <a:r>
              <a:rPr lang="en-GB" dirty="0"/>
              <a:t> </a:t>
            </a:r>
            <a:r>
              <a:rPr lang="en-GB" dirty="0" err="1"/>
              <a:t>lefel</a:t>
            </a:r>
            <a:r>
              <a:rPr lang="en-GB" dirty="0"/>
              <a:t> </a:t>
            </a:r>
            <a:r>
              <a:rPr lang="en-GB" dirty="0" err="1"/>
              <a:t>genedlaethol</a:t>
            </a:r>
            <a:r>
              <a:rPr lang="en-GB" dirty="0"/>
              <a:t>, </a:t>
            </a:r>
            <a:r>
              <a:rPr lang="en-GB" dirty="0" err="1"/>
              <a:t>ysgol</a:t>
            </a:r>
            <a:r>
              <a:rPr lang="en-GB" dirty="0"/>
              <a:t> </a:t>
            </a:r>
            <a:r>
              <a:rPr lang="en-GB" dirty="0" err="1"/>
              <a:t>neu</a:t>
            </a:r>
            <a:r>
              <a:rPr lang="en-GB" dirty="0"/>
              <a:t> </a:t>
            </a:r>
            <a:r>
              <a:rPr lang="en-GB" dirty="0" err="1"/>
              <a:t>gymunedol</a:t>
            </a:r>
            <a:r>
              <a:rPr lang="en-GB" dirty="0"/>
              <a:t>.</a:t>
            </a:r>
          </a:p>
          <a:p>
            <a:endParaRPr lang="en-GB" dirty="0"/>
          </a:p>
          <a:p>
            <a:r>
              <a:rPr lang="en-GB" dirty="0" err="1"/>
              <a:t>Mae'n</a:t>
            </a:r>
            <a:r>
              <a:rPr lang="en-GB" dirty="0"/>
              <a:t> </a:t>
            </a:r>
            <a:r>
              <a:rPr lang="en-GB" dirty="0" err="1"/>
              <a:t>ofynnol</a:t>
            </a:r>
            <a:r>
              <a:rPr lang="en-GB" dirty="0"/>
              <a:t> </a:t>
            </a:r>
            <a:r>
              <a:rPr lang="en-GB" dirty="0" err="1"/>
              <a:t>yn</a:t>
            </a:r>
            <a:r>
              <a:rPr lang="en-GB" dirty="0"/>
              <a:t> </a:t>
            </a:r>
            <a:r>
              <a:rPr lang="en-GB" dirty="0" err="1"/>
              <a:t>ôl</a:t>
            </a:r>
            <a:r>
              <a:rPr lang="en-GB" dirty="0"/>
              <a:t> y </a:t>
            </a:r>
            <a:r>
              <a:rPr lang="en-GB" dirty="0" err="1"/>
              <a:t>gyfraith</a:t>
            </a:r>
            <a:r>
              <a:rPr lang="en-GB" dirty="0"/>
              <a:t> </a:t>
            </a:r>
            <a:r>
              <a:rPr lang="en-GB" dirty="0" err="1"/>
              <a:t>i</a:t>
            </a:r>
            <a:r>
              <a:rPr lang="en-GB" dirty="0"/>
              <a:t> </a:t>
            </a:r>
            <a:r>
              <a:rPr lang="en-GB" dirty="0" err="1"/>
              <a:t>ysgolion</a:t>
            </a:r>
            <a:r>
              <a:rPr lang="en-GB" dirty="0"/>
              <a:t> </a:t>
            </a:r>
            <a:r>
              <a:rPr lang="en-GB" dirty="0" err="1"/>
              <a:t>gael</a:t>
            </a:r>
            <a:r>
              <a:rPr lang="en-GB" dirty="0"/>
              <a:t> </a:t>
            </a:r>
            <a:r>
              <a:rPr lang="en-GB" dirty="0" err="1"/>
              <a:t>cyngor</a:t>
            </a:r>
            <a:r>
              <a:rPr lang="en-GB" dirty="0"/>
              <a:t> </a:t>
            </a:r>
            <a:r>
              <a:rPr lang="en-GB" dirty="0" err="1"/>
              <a:t>ysgol</a:t>
            </a:r>
            <a:r>
              <a:rPr lang="en-GB" dirty="0"/>
              <a:t> ac </a:t>
            </a:r>
            <a:r>
              <a:rPr lang="en-GB" dirty="0" err="1"/>
              <a:t>awdurdodau</a:t>
            </a:r>
            <a:r>
              <a:rPr lang="en-GB" dirty="0"/>
              <a:t> </a:t>
            </a:r>
            <a:r>
              <a:rPr lang="en-GB" dirty="0" err="1"/>
              <a:t>lleol</a:t>
            </a:r>
            <a:r>
              <a:rPr lang="en-GB" dirty="0"/>
              <a:t> </a:t>
            </a:r>
            <a:r>
              <a:rPr lang="en-GB" dirty="0" err="1"/>
              <a:t>i</a:t>
            </a:r>
            <a:r>
              <a:rPr lang="en-GB" dirty="0"/>
              <a:t> </a:t>
            </a:r>
            <a:r>
              <a:rPr lang="en-GB" dirty="0" err="1"/>
              <a:t>gael</a:t>
            </a:r>
            <a:r>
              <a:rPr lang="en-GB" dirty="0"/>
              <a:t> </a:t>
            </a:r>
            <a:r>
              <a:rPr lang="en-GB" dirty="0" err="1"/>
              <a:t>fforwm</a:t>
            </a:r>
            <a:r>
              <a:rPr lang="en-GB" dirty="0"/>
              <a:t> </a:t>
            </a:r>
            <a:r>
              <a:rPr lang="en-GB" dirty="0" err="1"/>
              <a:t>ieuenctid</a:t>
            </a:r>
            <a:r>
              <a:rPr lang="en-GB" dirty="0"/>
              <a:t>.</a:t>
            </a:r>
          </a:p>
          <a:p>
            <a:r>
              <a:rPr lang="en-GB" dirty="0"/>
              <a:t>Mae </a:t>
            </a:r>
            <a:r>
              <a:rPr lang="en-GB" dirty="0" err="1"/>
              <a:t>gweithredu</a:t>
            </a:r>
            <a:r>
              <a:rPr lang="en-GB" dirty="0"/>
              <a:t> WBFG </a:t>
            </a:r>
            <a:r>
              <a:rPr lang="en-GB" dirty="0" err="1"/>
              <a:t>yn</a:t>
            </a:r>
            <a:r>
              <a:rPr lang="en-GB" dirty="0"/>
              <a:t> </a:t>
            </a:r>
            <a:r>
              <a:rPr lang="en-GB" dirty="0" err="1"/>
              <a:t>mynnu</a:t>
            </a:r>
            <a:r>
              <a:rPr lang="en-GB" dirty="0"/>
              <a:t> bod </a:t>
            </a:r>
            <a:r>
              <a:rPr lang="en-GB" dirty="0" err="1"/>
              <a:t>dinasyddion</a:t>
            </a:r>
            <a:r>
              <a:rPr lang="en-GB" dirty="0"/>
              <a:t> </a:t>
            </a:r>
            <a:r>
              <a:rPr lang="en-GB" dirty="0" err="1"/>
              <a:t>yn</a:t>
            </a:r>
            <a:r>
              <a:rPr lang="en-GB" dirty="0"/>
              <a:t> </a:t>
            </a:r>
            <a:r>
              <a:rPr lang="en-GB" dirty="0" err="1"/>
              <a:t>ymwneud</a:t>
            </a:r>
            <a:r>
              <a:rPr lang="en-GB" dirty="0"/>
              <a:t> â </a:t>
            </a:r>
            <a:r>
              <a:rPr lang="en-GB" dirty="0" err="1"/>
              <a:t>gwneud</a:t>
            </a:r>
            <a:r>
              <a:rPr lang="en-GB" dirty="0"/>
              <a:t> </a:t>
            </a:r>
            <a:r>
              <a:rPr lang="en-GB" dirty="0" err="1"/>
              <a:t>penderfyniadau</a:t>
            </a:r>
            <a:r>
              <a:rPr lang="en-GB" dirty="0"/>
              <a:t> </a:t>
            </a:r>
            <a:r>
              <a:rPr lang="en-GB" dirty="0" err="1"/>
              <a:t>lleol</a:t>
            </a:r>
            <a:r>
              <a:rPr lang="en-GB" dirty="0"/>
              <a:t>.</a:t>
            </a:r>
          </a:p>
          <a:p>
            <a:r>
              <a:rPr lang="en-GB" dirty="0" err="1"/>
              <a:t>Senedd</a:t>
            </a:r>
            <a:r>
              <a:rPr lang="en-GB" dirty="0"/>
              <a:t> </a:t>
            </a:r>
            <a:r>
              <a:rPr lang="en-GB" dirty="0" err="1"/>
              <a:t>Ieuenctid</a:t>
            </a:r>
            <a:endParaRPr lang="en-GB" dirty="0"/>
          </a:p>
          <a:p>
            <a:r>
              <a:rPr lang="en-GB" dirty="0" err="1"/>
              <a:t>Deddf</a:t>
            </a:r>
            <a:r>
              <a:rPr lang="en-GB" dirty="0"/>
              <a:t> ALN</a:t>
            </a:r>
          </a:p>
          <a:p>
            <a:r>
              <a:rPr lang="en-GB" b="1" dirty="0"/>
              <a:t>A </a:t>
            </a:r>
            <a:r>
              <a:rPr lang="en-GB" b="1" dirty="0" err="1"/>
              <a:t>yw</a:t>
            </a:r>
            <a:r>
              <a:rPr lang="en-GB" b="1" dirty="0"/>
              <a:t> </a:t>
            </a:r>
            <a:r>
              <a:rPr lang="en-GB" b="1" dirty="0" err="1"/>
              <a:t>hyn</a:t>
            </a:r>
            <a:r>
              <a:rPr lang="en-GB" b="1" dirty="0"/>
              <a:t> </a:t>
            </a:r>
            <a:r>
              <a:rPr lang="en-GB" b="1" dirty="0" err="1"/>
              <a:t>yn</a:t>
            </a:r>
            <a:r>
              <a:rPr lang="en-GB" b="1" dirty="0"/>
              <a:t> </a:t>
            </a:r>
            <a:r>
              <a:rPr lang="en-GB" b="1" dirty="0" err="1"/>
              <a:t>ddigonol</a:t>
            </a:r>
            <a:r>
              <a:rPr lang="en-GB" b="1" dirty="0"/>
              <a:t> </a:t>
            </a:r>
            <a:r>
              <a:rPr lang="en-GB" b="1" dirty="0" err="1"/>
              <a:t>yn</a:t>
            </a:r>
            <a:r>
              <a:rPr lang="en-GB" b="1" dirty="0"/>
              <a:t> </a:t>
            </a:r>
            <a:r>
              <a:rPr lang="en-GB" b="1" dirty="0" err="1"/>
              <a:t>eich</a:t>
            </a:r>
            <a:r>
              <a:rPr lang="en-GB" b="1" dirty="0"/>
              <a:t> barn chi?</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r>
              <a:rPr lang="en-GB" dirty="0"/>
              <a:t>Children in Wales do not believe that their views are listened to or make a difference to policy in Wales at a national, school or community level. </a:t>
            </a:r>
          </a:p>
          <a:p>
            <a:endParaRPr lang="en-GB" dirty="0"/>
          </a:p>
          <a:p>
            <a:r>
              <a:rPr lang="en-GB" dirty="0"/>
              <a:t>Schools are required by law to have a school council and local authorities to have a youth forum. </a:t>
            </a:r>
          </a:p>
          <a:p>
            <a:r>
              <a:rPr lang="en-GB" dirty="0"/>
              <a:t>The WBFG act requires that citizens are involved in local decision making. </a:t>
            </a:r>
          </a:p>
          <a:p>
            <a:r>
              <a:rPr lang="en-GB" dirty="0"/>
              <a:t>Youth parliament</a:t>
            </a:r>
          </a:p>
          <a:p>
            <a:r>
              <a:rPr lang="en-GB" dirty="0"/>
              <a:t>ALN Act </a:t>
            </a:r>
          </a:p>
          <a:p>
            <a:r>
              <a:rPr lang="en-GB" b="1" dirty="0"/>
              <a:t>Is this sufficient in your opinion? </a:t>
            </a:r>
            <a:r>
              <a:rPr lang="en-GB" dirty="0"/>
              <a:t> </a:t>
            </a:r>
          </a:p>
        </p:txBody>
      </p:sp>
    </p:spTree>
    <p:extLst>
      <p:ext uri="{BB962C8B-B14F-4D97-AF65-F5344CB8AC3E}">
        <p14:creationId xmlns:p14="http://schemas.microsoft.com/office/powerpoint/2010/main" val="34440141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CC74-C75D-4575-8B7C-E3B6F957EE42}"/>
              </a:ext>
            </a:extLst>
          </p:cNvPr>
          <p:cNvSpPr>
            <a:spLocks noGrp="1"/>
          </p:cNvSpPr>
          <p:nvPr>
            <p:ph type="title"/>
          </p:nvPr>
        </p:nvSpPr>
        <p:spPr/>
        <p:txBody>
          <a:bodyPr>
            <a:normAutofit/>
          </a:bodyPr>
          <a:lstStyle/>
          <a:p>
            <a:pPr algn="ctr">
              <a:defRPr/>
            </a:pPr>
            <a:r>
              <a:rPr lang="en-GB" dirty="0" err="1"/>
              <a:t>Annog</a:t>
            </a:r>
            <a:r>
              <a:rPr lang="en-GB" dirty="0"/>
              <a:t> </a:t>
            </a:r>
            <a:r>
              <a:rPr lang="en-GB" dirty="0" err="1"/>
              <a:t>Cyfranogiad</a:t>
            </a:r>
            <a:br>
              <a:rPr lang="en-US" dirty="0">
                <a:solidFill>
                  <a:schemeClr val="tx1"/>
                </a:solidFill>
                <a:latin typeface="ＭＳ Ｐゴシック"/>
              </a:rPr>
            </a:br>
            <a:r>
              <a:rPr lang="en-GB" dirty="0"/>
              <a:t>Encouraging Participation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indent="-255270"/>
            <a:r>
              <a:rPr lang="en-US" altLang="en-US" dirty="0" err="1">
                <a:ea typeface="ＭＳ Ｐゴシック" panose="020B0600070205080204" pitchFamily="34" charset="-128"/>
                <a:cs typeface="Arial"/>
              </a:rPr>
              <a:t>Rhoi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blant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dewisiadau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chymryd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cyfrifoldeb</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asiantaeth</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dros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amser</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Cefnogi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nhw</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ddatblygu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lleisio'u</a:t>
            </a:r>
            <a:r>
              <a:rPr lang="en-US" altLang="en-US" dirty="0">
                <a:ea typeface="ＭＳ Ｐゴシック" panose="020B0600070205080204" pitchFamily="34" charset="-128"/>
                <a:cs typeface="Arial"/>
              </a:rPr>
              <a:t> barn</a:t>
            </a:r>
          </a:p>
          <a:p>
            <a:pPr indent="-255270"/>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cyfleoedd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drafod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opsiynau</a:t>
            </a:r>
            <a:r>
              <a:rPr lang="en-US" altLang="en-US" dirty="0">
                <a:ea typeface="ＭＳ Ｐゴシック" panose="020B0600070205080204" pitchFamily="34" charset="-128"/>
                <a:cs typeface="Arial"/>
              </a:rPr>
              <a:t> </a:t>
            </a:r>
          </a:p>
          <a:p>
            <a:pPr indent="-255270"/>
            <a:r>
              <a:rPr lang="en-US" altLang="en-US" dirty="0" err="1">
                <a:ea typeface="ＭＳ Ｐゴシック" panose="020B0600070205080204" pitchFamily="34" charset="-128"/>
                <a:cs typeface="Arial"/>
              </a:rPr>
              <a:t>Gwrando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gyson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Addasu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sicrhau</a:t>
            </a:r>
            <a:r>
              <a:rPr lang="en-US" altLang="en-US" dirty="0">
                <a:ea typeface="ＭＳ Ｐゴシック" panose="020B0600070205080204" pitchFamily="34" charset="-128"/>
                <a:cs typeface="Arial"/>
              </a:rPr>
              <a:t> bod </a:t>
            </a:r>
            <a:r>
              <a:rPr lang="en-US" altLang="en-US" dirty="0" err="1">
                <a:ea typeface="ＭＳ Ｐゴシック" panose="020B0600070205080204" pitchFamily="34" charset="-128"/>
                <a:cs typeface="Arial"/>
              </a:rPr>
              <a:t>gweithredu</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ganlyniad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gyfraniad</a:t>
            </a:r>
            <a:r>
              <a:rPr lang="en-US" altLang="en-US" dirty="0">
                <a:ea typeface="ＭＳ Ｐゴシック" panose="020B0600070205080204" pitchFamily="34" charset="-128"/>
                <a:cs typeface="Arial"/>
              </a:rPr>
              <a:t> y plant.</a:t>
            </a:r>
          </a:p>
          <a:p>
            <a:pPr marL="109855" indent="0">
              <a:buNone/>
            </a:pPr>
            <a:r>
              <a:rPr lang="en-GB" sz="1600" dirty="0">
                <a:ea typeface="ＭＳ Ｐゴシック" panose="020B0600070205080204" pitchFamily="34" charset="-128"/>
                <a:cs typeface="Arial"/>
              </a:rPr>
              <a:t>                        </a:t>
            </a:r>
            <a:r>
              <a:rPr lang="en-GB" sz="1600" dirty="0" err="1">
                <a:ea typeface="ＭＳ Ｐゴシック" panose="020B0600070205080204" pitchFamily="34" charset="-128"/>
                <a:cs typeface="Arial"/>
              </a:rPr>
              <a:t>Kanyal</a:t>
            </a:r>
            <a:r>
              <a:rPr lang="en-GB" sz="1600" dirty="0">
                <a:ea typeface="ＭＳ Ｐゴシック" panose="020B0600070205080204" pitchFamily="34" charset="-128"/>
                <a:cs typeface="Arial"/>
              </a:rPr>
              <a:t> and Gibbs, 2014 in </a:t>
            </a:r>
            <a:r>
              <a:rPr lang="en-GB" sz="1600" dirty="0" err="1">
                <a:ea typeface="ＭＳ Ｐゴシック" panose="020B0600070205080204" pitchFamily="34" charset="-128"/>
                <a:cs typeface="Arial"/>
              </a:rPr>
              <a:t>Kanyal</a:t>
            </a:r>
            <a:r>
              <a:rPr lang="en-GB" sz="1600" dirty="0">
                <a:ea typeface="ＭＳ Ｐゴシック" panose="020B0600070205080204" pitchFamily="34" charset="-128"/>
                <a:cs typeface="Arial"/>
              </a:rPr>
              <a:t>, 2014</a:t>
            </a:r>
            <a:endParaRPr lang="en-US" altLang="en-US" sz="1600" dirty="0">
              <a:ea typeface="ＭＳ Ｐゴシック" panose="020B0600070205080204" pitchFamily="34" charset="-128"/>
              <a:cs typeface="Arial"/>
            </a:endParaRPr>
          </a:p>
          <a:p>
            <a:endParaRPr lang="en-GB" dirty="0"/>
          </a:p>
        </p:txBody>
      </p:sp>
      <p:sp>
        <p:nvSpPr>
          <p:cNvPr id="47109" name="Content Placeholder 4">
            <a:extLst>
              <a:ext uri="{FF2B5EF4-FFF2-40B4-BE49-F238E27FC236}">
                <a16:creationId xmlns:a16="http://schemas.microsoft.com/office/drawing/2014/main" id="{EABE3EF4-E264-48AD-BB49-8A0355C02886}"/>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200" dirty="0"/>
              <a:t>Give children room and space to make choices and take the initiative</a:t>
            </a:r>
          </a:p>
          <a:p>
            <a:pPr>
              <a:defRPr/>
            </a:pPr>
            <a:r>
              <a:rPr lang="en-GB" sz="2200" dirty="0"/>
              <a:t>Develop children’s agency over time</a:t>
            </a:r>
          </a:p>
          <a:p>
            <a:pPr>
              <a:defRPr/>
            </a:pPr>
            <a:r>
              <a:rPr lang="en-GB" sz="2200" dirty="0"/>
              <a:t>Support them to develop and articulate views</a:t>
            </a:r>
          </a:p>
          <a:p>
            <a:pPr>
              <a:defRPr/>
            </a:pPr>
            <a:r>
              <a:rPr lang="en-GB" sz="2200" dirty="0"/>
              <a:t>Create opportunities to discuss options</a:t>
            </a:r>
          </a:p>
          <a:p>
            <a:pPr>
              <a:defRPr/>
            </a:pPr>
            <a:r>
              <a:rPr lang="en-GB" sz="2200" dirty="0"/>
              <a:t>Listen consistently</a:t>
            </a:r>
          </a:p>
          <a:p>
            <a:pPr>
              <a:defRPr/>
            </a:pPr>
            <a:r>
              <a:rPr lang="en-GB" sz="2200" dirty="0"/>
              <a:t>Adapt decision making systems to ensure that actions result from children’s involvement</a:t>
            </a:r>
          </a:p>
          <a:p>
            <a:pPr marL="109537" indent="0" algn="r">
              <a:buNone/>
              <a:defRPr/>
            </a:pPr>
            <a:r>
              <a:rPr lang="en-GB" sz="2200" dirty="0" err="1"/>
              <a:t>Kanyal</a:t>
            </a:r>
            <a:r>
              <a:rPr lang="en-GB" sz="2200" dirty="0"/>
              <a:t> and Gibbs, 2014 in </a:t>
            </a:r>
            <a:r>
              <a:rPr lang="en-GB" sz="2200" dirty="0" err="1"/>
              <a:t>Kanyal</a:t>
            </a:r>
            <a:r>
              <a:rPr lang="en-GB" sz="2200" dirty="0"/>
              <a:t>, 2014</a:t>
            </a:r>
          </a:p>
          <a:p>
            <a:pPr algn="r">
              <a:defRPr/>
            </a:pPr>
            <a:endParaRPr lang="en-GB" sz="2200" dirty="0"/>
          </a:p>
          <a:p>
            <a:pPr indent="-255270"/>
            <a:endParaRPr lang="en-US" altLang="en-US" sz="2200" dirty="0">
              <a:ea typeface="ＭＳ Ｐゴシック" panose="020B0600070205080204" pitchFamily="34" charset="-128"/>
              <a:cs typeface="Arial"/>
            </a:endParaRPr>
          </a:p>
        </p:txBody>
      </p:sp>
    </p:spTree>
    <p:extLst>
      <p:ext uri="{BB962C8B-B14F-4D97-AF65-F5344CB8AC3E}">
        <p14:creationId xmlns:p14="http://schemas.microsoft.com/office/powerpoint/2010/main" val="3417795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6EA3-4EC4-4732-977B-F9EDF974FFBC}"/>
              </a:ext>
            </a:extLst>
          </p:cNvPr>
          <p:cNvSpPr>
            <a:spLocks noGrp="1"/>
          </p:cNvSpPr>
          <p:nvPr>
            <p:ph type="title"/>
          </p:nvPr>
        </p:nvSpPr>
        <p:spPr/>
        <p:txBody>
          <a:bodyPr>
            <a:normAutofit/>
          </a:bodyPr>
          <a:lstStyle/>
          <a:p>
            <a:pPr algn="ctr">
              <a:defRPr/>
            </a:pPr>
            <a:r>
              <a:rPr lang="en-GB" dirty="0" err="1"/>
              <a:t>Cyfranogiad</a:t>
            </a:r>
            <a:r>
              <a:rPr lang="en-GB" dirty="0"/>
              <a:t> </a:t>
            </a:r>
            <a:r>
              <a:rPr lang="en-GB" dirty="0" err="1"/>
              <a:t>Ysgol</a:t>
            </a:r>
            <a:r>
              <a:rPr lang="en-GB" dirty="0"/>
              <a:t> </a:t>
            </a:r>
            <a:r>
              <a:rPr lang="en-GB" dirty="0" err="1"/>
              <a:t>Gynradd</a:t>
            </a:r>
            <a:br>
              <a:rPr lang="en-US" dirty="0">
                <a:solidFill>
                  <a:schemeClr val="tx1"/>
                </a:solidFill>
                <a:latin typeface="ＭＳ Ｐゴシック"/>
              </a:rPr>
            </a:br>
            <a:r>
              <a:rPr lang="en-GB" dirty="0"/>
              <a:t>Primary School Participation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indent="-255270"/>
            <a:r>
              <a:rPr lang="en-US" altLang="en-US" dirty="0" err="1">
                <a:ea typeface="ＭＳ Ｐゴシック" panose="020B0600070205080204" pitchFamily="34" charset="-128"/>
                <a:cs typeface="Arial"/>
              </a:rPr>
              <a:t>Cydnabod</a:t>
            </a:r>
            <a:r>
              <a:rPr lang="en-US" altLang="en-US" dirty="0">
                <a:ea typeface="ＭＳ Ｐゴシック" panose="020B0600070205080204" pitchFamily="34" charset="-128"/>
                <a:cs typeface="Arial"/>
              </a:rPr>
              <a:t> bod </a:t>
            </a:r>
            <a:r>
              <a:rPr lang="en-US" altLang="en-US" dirty="0" err="1">
                <a:ea typeface="ＭＳ Ｐゴシック" panose="020B0600070205080204" pitchFamily="34" charset="-128"/>
                <a:cs typeface="Arial"/>
              </a:rPr>
              <a:t>gwahanol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lefelau</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gyfranogiad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Cynnwys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ymrwymiad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clir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targedau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rhaglenni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gynyddu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Cynnwys</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uniongyrchol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dewis</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ddysgu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Gallugoi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llais</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endParaRPr lang="en-US" altLang="en-US" dirty="0">
              <a:ea typeface="ＭＳ Ｐゴシック" panose="020B0600070205080204" pitchFamily="34" charset="-128"/>
              <a:cs typeface="Arial"/>
            </a:endParaRPr>
          </a:p>
          <a:p>
            <a:pPr marL="109855" indent="0">
              <a:buNone/>
            </a:pPr>
            <a:r>
              <a:rPr lang="en-US" altLang="en-US" sz="1800" dirty="0">
                <a:ea typeface="ＭＳ Ｐゴシック" panose="020B0600070205080204" pitchFamily="34" charset="-128"/>
                <a:cs typeface="Arial"/>
              </a:rPr>
              <a:t>               </a:t>
            </a:r>
            <a:r>
              <a:rPr lang="en-US" altLang="en-US" sz="1500" dirty="0">
                <a:ea typeface="ＭＳ Ｐゴシック" panose="020B0600070205080204" pitchFamily="34" charset="-128"/>
                <a:cs typeface="Arial"/>
              </a:rPr>
              <a:t> </a:t>
            </a:r>
            <a:r>
              <a:rPr lang="en-US" altLang="en-US" sz="1500" dirty="0" err="1">
                <a:ea typeface="ＭＳ Ｐゴシック" panose="020B0600070205080204" pitchFamily="34" charset="-128"/>
                <a:cs typeface="Arial"/>
              </a:rPr>
              <a:t>Comisiynydd</a:t>
            </a:r>
            <a:r>
              <a:rPr lang="en-US" altLang="en-US" sz="1500" dirty="0">
                <a:ea typeface="ＭＳ Ｐゴシック" panose="020B0600070205080204" pitchFamily="34" charset="-128"/>
                <a:cs typeface="Arial"/>
              </a:rPr>
              <a:t> Plant </a:t>
            </a:r>
            <a:r>
              <a:rPr lang="en-US" altLang="en-US" sz="1500" dirty="0" err="1">
                <a:ea typeface="ＭＳ Ｐゴシック" panose="020B0600070205080204" pitchFamily="34" charset="-128"/>
                <a:cs typeface="Arial"/>
              </a:rPr>
              <a:t>Cymru</a:t>
            </a:r>
            <a:r>
              <a:rPr lang="en-US" altLang="en-US" sz="1500" dirty="0">
                <a:ea typeface="ＭＳ Ｐゴシック" panose="020B0600070205080204" pitchFamily="34" charset="-128"/>
                <a:cs typeface="Arial"/>
              </a:rPr>
              <a:t>, 2017</a:t>
            </a:r>
            <a:endParaRPr lang="en-US" dirty="0"/>
          </a:p>
          <a:p>
            <a:endParaRPr lang="en-GB" dirty="0"/>
          </a:p>
        </p:txBody>
      </p:sp>
      <p:sp>
        <p:nvSpPr>
          <p:cNvPr id="36867" name="Content Placeholder 4">
            <a:extLst>
              <a:ext uri="{FF2B5EF4-FFF2-40B4-BE49-F238E27FC236}">
                <a16:creationId xmlns:a16="http://schemas.microsoft.com/office/drawing/2014/main" id="{46E0D1E1-0B4F-4FB3-8FEE-A8472D848C11}"/>
              </a:ext>
            </a:extLst>
          </p:cNvPr>
          <p:cNvSpPr>
            <a:spLocks noGrp="1"/>
          </p:cNvSpPr>
          <p:nvPr>
            <p:ph sz="half" idx="2"/>
          </p:nvPr>
        </p:nvSpPr>
        <p:spPr>
          <a:ln/>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a:defRPr/>
            </a:pPr>
            <a:r>
              <a:rPr lang="en-GB" dirty="0"/>
              <a:t>Recognise that there are different levels of participation</a:t>
            </a:r>
          </a:p>
          <a:p>
            <a:pPr>
              <a:defRPr/>
            </a:pPr>
            <a:r>
              <a:rPr lang="en-GB" dirty="0"/>
              <a:t>Include a clear commitment to participation</a:t>
            </a:r>
          </a:p>
          <a:p>
            <a:pPr>
              <a:defRPr/>
            </a:pPr>
            <a:r>
              <a:rPr lang="en-GB" dirty="0"/>
              <a:t>Develop targets and programmes of action to increase participation, </a:t>
            </a:r>
          </a:p>
          <a:p>
            <a:pPr>
              <a:defRPr/>
            </a:pPr>
            <a:r>
              <a:rPr lang="en-GB" dirty="0"/>
              <a:t>Involve children directly in school decisions </a:t>
            </a:r>
          </a:p>
          <a:p>
            <a:pPr>
              <a:defRPr/>
            </a:pPr>
            <a:r>
              <a:rPr lang="en-GB" dirty="0"/>
              <a:t>Create choice about learning.</a:t>
            </a:r>
          </a:p>
          <a:p>
            <a:pPr>
              <a:defRPr/>
            </a:pPr>
            <a:r>
              <a:rPr lang="en-GB" dirty="0"/>
              <a:t>Enable pupil voice</a:t>
            </a:r>
          </a:p>
          <a:p>
            <a:pPr marL="109537" indent="0" algn="r">
              <a:buNone/>
              <a:defRPr/>
            </a:pPr>
            <a:r>
              <a:rPr lang="en-GB" sz="1200" dirty="0"/>
              <a:t>Children’s Commissioner Wales, 2017 </a:t>
            </a:r>
          </a:p>
          <a:p>
            <a:pPr indent="-255270"/>
            <a:endParaRPr lang="en-US" dirty="0"/>
          </a:p>
        </p:txBody>
      </p:sp>
    </p:spTree>
    <p:extLst>
      <p:ext uri="{BB962C8B-B14F-4D97-AF65-F5344CB8AC3E}">
        <p14:creationId xmlns:p14="http://schemas.microsoft.com/office/powerpoint/2010/main" val="1111321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Directed Study </a:t>
            </a:r>
          </a:p>
        </p:txBody>
      </p:sp>
      <p:sp>
        <p:nvSpPr>
          <p:cNvPr id="8" name="Content Placeholder 7"/>
          <p:cNvSpPr>
            <a:spLocks noGrp="1"/>
          </p:cNvSpPr>
          <p:nvPr>
            <p:ph sz="half" idx="1"/>
          </p:nvPr>
        </p:nvSpPr>
        <p:spPr/>
        <p:txBody>
          <a:bodyPr>
            <a:normAutofit lnSpcReduction="10000"/>
          </a:bodyPr>
          <a:lstStyle/>
          <a:p>
            <a:r>
              <a:rPr lang="en-GB" b="1" dirty="0" err="1"/>
              <a:t>Tasg</a:t>
            </a:r>
            <a:r>
              <a:rPr lang="en-GB" b="1" dirty="0"/>
              <a:t> 1:</a:t>
            </a:r>
          </a:p>
          <a:p>
            <a:r>
              <a:rPr lang="en-GB" dirty="0" err="1"/>
              <a:t>Darllen</a:t>
            </a:r>
            <a:r>
              <a:rPr lang="en-GB" dirty="0"/>
              <a:t> ac </a:t>
            </a:r>
            <a:r>
              <a:rPr lang="en-GB" dirty="0" err="1"/>
              <a:t>adolygu'r</a:t>
            </a:r>
            <a:r>
              <a:rPr lang="en-GB" dirty="0"/>
              <a:t> data a </a:t>
            </a:r>
            <a:r>
              <a:rPr lang="en-GB" dirty="0" err="1"/>
              <a:t>gyflwynir</a:t>
            </a:r>
            <a:r>
              <a:rPr lang="en-GB" dirty="0"/>
              <a:t> </a:t>
            </a:r>
            <a:r>
              <a:rPr lang="en-GB" dirty="0" err="1"/>
              <a:t>yn</a:t>
            </a:r>
            <a:r>
              <a:rPr lang="en-GB" dirty="0"/>
              <a:t> </a:t>
            </a:r>
            <a:r>
              <a:rPr lang="en-GB" dirty="0" err="1"/>
              <a:t>adroddiad</a:t>
            </a:r>
            <a:r>
              <a:rPr lang="en-GB" dirty="0"/>
              <a:t> </a:t>
            </a:r>
            <a:r>
              <a:rPr lang="en-GB" dirty="0" err="1"/>
              <a:t>cydymffurfiaeth</a:t>
            </a:r>
            <a:r>
              <a:rPr lang="en-GB" dirty="0"/>
              <a:t> </a:t>
            </a:r>
            <a:r>
              <a:rPr lang="en-GB" dirty="0" err="1"/>
              <a:t>Llywodraeth</a:t>
            </a:r>
            <a:r>
              <a:rPr lang="en-GB" dirty="0"/>
              <a:t> </a:t>
            </a:r>
            <a:r>
              <a:rPr lang="en-GB" dirty="0" err="1"/>
              <a:t>Cymru</a:t>
            </a:r>
            <a:r>
              <a:rPr lang="en-GB" dirty="0"/>
              <a:t> </a:t>
            </a:r>
            <a:r>
              <a:rPr lang="en-GB" dirty="0" err="1"/>
              <a:t>ar</a:t>
            </a:r>
            <a:r>
              <a:rPr lang="en-GB" dirty="0"/>
              <a:t> </a:t>
            </a:r>
            <a:r>
              <a:rPr lang="en-GB" dirty="0" err="1"/>
              <a:t>Fesur</a:t>
            </a:r>
            <a:r>
              <a:rPr lang="en-GB" dirty="0"/>
              <a:t> </a:t>
            </a:r>
            <a:r>
              <a:rPr lang="en-GB" dirty="0" err="1"/>
              <a:t>Hawliau'r</a:t>
            </a:r>
            <a:r>
              <a:rPr lang="en-GB" dirty="0"/>
              <a:t> </a:t>
            </a:r>
            <a:r>
              <a:rPr lang="en-GB" dirty="0" err="1"/>
              <a:t>Plentyn</a:t>
            </a:r>
            <a:r>
              <a:rPr lang="en-GB" dirty="0"/>
              <a:t> a </a:t>
            </a:r>
            <a:r>
              <a:rPr lang="en-GB" dirty="0" err="1"/>
              <a:t>Phobl</a:t>
            </a:r>
            <a:r>
              <a:rPr lang="en-GB" dirty="0"/>
              <a:t> </a:t>
            </a:r>
            <a:r>
              <a:rPr lang="en-GB" dirty="0" err="1"/>
              <a:t>Ifanc</a:t>
            </a:r>
            <a:r>
              <a:rPr lang="en-GB" dirty="0"/>
              <a:t> (</a:t>
            </a:r>
            <a:r>
              <a:rPr lang="en-GB" dirty="0" err="1"/>
              <a:t>Cymru</a:t>
            </a:r>
            <a:r>
              <a:rPr lang="en-GB" dirty="0"/>
              <a:t>) 2011.</a:t>
            </a:r>
          </a:p>
          <a:p>
            <a:r>
              <a:rPr lang="en-GB" dirty="0" err="1"/>
              <a:t>Crynhowch</a:t>
            </a:r>
            <a:r>
              <a:rPr lang="en-GB" dirty="0"/>
              <a:t> y </a:t>
            </a:r>
            <a:r>
              <a:rPr lang="en-GB" dirty="0" err="1"/>
              <a:t>canfyddiadau</a:t>
            </a:r>
            <a:r>
              <a:rPr lang="en-GB" dirty="0"/>
              <a:t> </a:t>
            </a:r>
            <a:r>
              <a:rPr lang="en-GB" dirty="0" err="1"/>
              <a:t>allweddol</a:t>
            </a:r>
            <a:r>
              <a:rPr lang="en-GB" dirty="0"/>
              <a:t> </a:t>
            </a:r>
            <a:r>
              <a:rPr lang="en-GB" dirty="0" err="1"/>
              <a:t>mewn</a:t>
            </a:r>
            <a:r>
              <a:rPr lang="en-GB" dirty="0"/>
              <a:t> </a:t>
            </a:r>
            <a:r>
              <a:rPr lang="en-GB" dirty="0" err="1"/>
              <a:t>perthynas</a:t>
            </a:r>
            <a:r>
              <a:rPr lang="en-GB" dirty="0"/>
              <a:t> â </a:t>
            </a:r>
            <a:r>
              <a:rPr lang="en-GB" dirty="0" err="1"/>
              <a:t>chyfranogiad</a:t>
            </a:r>
            <a:r>
              <a:rPr lang="en-GB" dirty="0"/>
              <a:t> plant a </a:t>
            </a:r>
            <a:r>
              <a:rPr lang="en-GB" dirty="0" err="1"/>
              <a:t>phobl</a:t>
            </a:r>
            <a:r>
              <a:rPr lang="en-GB" dirty="0"/>
              <a:t> </a:t>
            </a:r>
            <a:r>
              <a:rPr lang="en-GB" dirty="0" err="1"/>
              <a:t>ifanc</a:t>
            </a:r>
            <a:r>
              <a:rPr lang="en-GB" dirty="0"/>
              <a:t> </a:t>
            </a:r>
            <a:r>
              <a:rPr lang="en-GB" dirty="0" err="1"/>
              <a:t>yng</a:t>
            </a:r>
            <a:r>
              <a:rPr lang="en-GB" dirty="0"/>
              <a:t> </a:t>
            </a:r>
            <a:r>
              <a:rPr lang="en-GB" dirty="0" err="1"/>
              <a:t>Nghymru</a:t>
            </a:r>
            <a:r>
              <a:rPr lang="en-GB" dirty="0"/>
              <a:t>.</a:t>
            </a:r>
          </a:p>
        </p:txBody>
      </p:sp>
      <p:sp>
        <p:nvSpPr>
          <p:cNvPr id="9" name="Content Placeholder 8"/>
          <p:cNvSpPr>
            <a:spLocks noGrp="1"/>
          </p:cNvSpPr>
          <p:nvPr>
            <p:ph sz="half" idx="2"/>
          </p:nvPr>
        </p:nvSpPr>
        <p:spPr/>
        <p:txBody>
          <a:bodyPr>
            <a:normAutofit lnSpcReduction="10000"/>
          </a:bodyPr>
          <a:lstStyle/>
          <a:p>
            <a:pPr marL="0" indent="0">
              <a:buNone/>
            </a:pPr>
            <a:r>
              <a:rPr lang="en-GB" b="1" dirty="0"/>
              <a:t>Task 1:</a:t>
            </a:r>
          </a:p>
          <a:p>
            <a:r>
              <a:rPr lang="en-GB" dirty="0"/>
              <a:t>Read and review the data presented in the Welsh Gov. compliance report on Rights of the Child and Young Persons (Wales) Measure 2011. </a:t>
            </a:r>
          </a:p>
          <a:p>
            <a:r>
              <a:rPr lang="en-GB" dirty="0"/>
              <a:t>Summarise the key findings in relation children and young people’s participation in Wales.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846290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Directed Study </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b="1" dirty="0" err="1"/>
              <a:t>Tasg</a:t>
            </a:r>
            <a:r>
              <a:rPr lang="en-GB" b="1" dirty="0"/>
              <a:t> 2:</a:t>
            </a:r>
          </a:p>
          <a:p>
            <a:r>
              <a:rPr lang="en-GB" dirty="0" err="1"/>
              <a:t>Darllenwch</a:t>
            </a:r>
            <a:r>
              <a:rPr lang="en-GB" dirty="0"/>
              <a:t> </a:t>
            </a:r>
            <a:r>
              <a:rPr lang="en-GB" dirty="0" err="1"/>
              <a:t>Benodau</a:t>
            </a:r>
            <a:r>
              <a:rPr lang="en-GB" dirty="0"/>
              <a:t> 3 a 4 o '</a:t>
            </a:r>
            <a:r>
              <a:rPr lang="en-GB" dirty="0" err="1"/>
              <a:t>Hawliau</a:t>
            </a:r>
            <a:r>
              <a:rPr lang="en-GB" dirty="0"/>
              <a:t> Plant </a:t>
            </a:r>
            <a:r>
              <a:rPr lang="en-GB" dirty="0" err="1"/>
              <a:t>Ifanc</a:t>
            </a:r>
            <a:r>
              <a:rPr lang="en-GB" dirty="0"/>
              <a:t> </a:t>
            </a:r>
            <a:r>
              <a:rPr lang="en-GB" dirty="0" err="1"/>
              <a:t>Ifanc</a:t>
            </a:r>
            <a:r>
              <a:rPr lang="en-GB" dirty="0"/>
              <a:t>' Alderson</a:t>
            </a:r>
          </a:p>
          <a:p>
            <a:r>
              <a:rPr lang="en-GB" dirty="0"/>
              <a:t>Beth </a:t>
            </a:r>
            <a:r>
              <a:rPr lang="en-GB" dirty="0" err="1"/>
              <a:t>yw'r</a:t>
            </a:r>
            <a:r>
              <a:rPr lang="en-GB" dirty="0"/>
              <a:t> </a:t>
            </a:r>
            <a:r>
              <a:rPr lang="en-GB" dirty="0" err="1"/>
              <a:t>farn</a:t>
            </a:r>
            <a:r>
              <a:rPr lang="en-GB" dirty="0"/>
              <a:t> </a:t>
            </a:r>
            <a:r>
              <a:rPr lang="en-GB" dirty="0" err="1"/>
              <a:t>gyffredin</a:t>
            </a:r>
            <a:r>
              <a:rPr lang="en-GB" dirty="0"/>
              <a:t> am </a:t>
            </a:r>
            <a:r>
              <a:rPr lang="en-GB" dirty="0" err="1"/>
              <a:t>gyfranogiad</a:t>
            </a:r>
            <a:r>
              <a:rPr lang="en-GB" dirty="0"/>
              <a:t> </a:t>
            </a:r>
            <a:r>
              <a:rPr lang="en-GB" dirty="0" err="1"/>
              <a:t>gyda</a:t>
            </a:r>
            <a:r>
              <a:rPr lang="en-GB" dirty="0"/>
              <a:t> </a:t>
            </a:r>
            <a:r>
              <a:rPr lang="en-GB" dirty="0" err="1"/>
              <a:t>phlant</a:t>
            </a:r>
            <a:r>
              <a:rPr lang="en-GB" dirty="0"/>
              <a:t> </a:t>
            </a:r>
            <a:r>
              <a:rPr lang="en-GB" dirty="0" err="1"/>
              <a:t>ifanc</a:t>
            </a:r>
            <a:r>
              <a:rPr lang="en-GB" dirty="0"/>
              <a:t> (0-8)?</a:t>
            </a:r>
          </a:p>
          <a:p>
            <a:r>
              <a:rPr lang="en-GB" dirty="0" err="1"/>
              <a:t>Sut</a:t>
            </a:r>
            <a:r>
              <a:rPr lang="en-GB" dirty="0"/>
              <a:t> y </a:t>
            </a:r>
            <a:r>
              <a:rPr lang="en-GB" dirty="0" err="1"/>
              <a:t>gellir</a:t>
            </a:r>
            <a:r>
              <a:rPr lang="en-GB" dirty="0"/>
              <a:t> </a:t>
            </a:r>
            <a:r>
              <a:rPr lang="en-GB" dirty="0" err="1"/>
              <a:t>annog</a:t>
            </a:r>
            <a:r>
              <a:rPr lang="en-GB" dirty="0"/>
              <a:t> </a:t>
            </a:r>
            <a:r>
              <a:rPr lang="en-GB" dirty="0" err="1"/>
              <a:t>cyfranogiad</a:t>
            </a:r>
            <a:r>
              <a:rPr lang="en-GB" dirty="0"/>
              <a:t> </a:t>
            </a:r>
            <a:r>
              <a:rPr lang="en-GB" dirty="0" err="1"/>
              <a:t>yn</a:t>
            </a:r>
            <a:r>
              <a:rPr lang="en-GB" dirty="0"/>
              <a:t> </a:t>
            </a:r>
            <a:r>
              <a:rPr lang="en-GB" dirty="0" err="1"/>
              <a:t>effeithiol</a:t>
            </a:r>
            <a:r>
              <a:rPr lang="en-GB" dirty="0"/>
              <a:t> </a:t>
            </a:r>
            <a:r>
              <a:rPr lang="en-GB" dirty="0" err="1"/>
              <a:t>gyda</a:t>
            </a:r>
            <a:r>
              <a:rPr lang="en-GB" dirty="0"/>
              <a:t> </a:t>
            </a:r>
            <a:r>
              <a:rPr lang="en-GB" dirty="0" err="1"/>
              <a:t>phlant</a:t>
            </a:r>
            <a:r>
              <a:rPr lang="en-GB" dirty="0"/>
              <a:t> </a:t>
            </a:r>
            <a:r>
              <a:rPr lang="en-GB" dirty="0" err="1"/>
              <a:t>ifanc</a:t>
            </a:r>
            <a:r>
              <a:rPr lang="en-GB" dirty="0"/>
              <a:t> (0-8)?</a:t>
            </a:r>
          </a:p>
          <a:p>
            <a:r>
              <a:rPr lang="en-GB" dirty="0" err="1"/>
              <a:t>Nodi</a:t>
            </a:r>
            <a:r>
              <a:rPr lang="en-GB" dirty="0"/>
              <a:t> un dull a </a:t>
            </a:r>
            <a:r>
              <a:rPr lang="en-GB" dirty="0" err="1"/>
              <a:t>allai</a:t>
            </a:r>
            <a:r>
              <a:rPr lang="en-GB" dirty="0"/>
              <a:t> </a:t>
            </a:r>
            <a:r>
              <a:rPr lang="en-GB" dirty="0" err="1"/>
              <a:t>fod</a:t>
            </a:r>
            <a:r>
              <a:rPr lang="en-GB" dirty="0"/>
              <a:t> </a:t>
            </a:r>
            <a:r>
              <a:rPr lang="en-GB" dirty="0" err="1"/>
              <a:t>yn</a:t>
            </a:r>
            <a:r>
              <a:rPr lang="en-GB" dirty="0"/>
              <a:t> </a:t>
            </a:r>
            <a:r>
              <a:rPr lang="en-GB" dirty="0" err="1"/>
              <a:t>ddefnyddiol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lleoliad</a:t>
            </a:r>
            <a:r>
              <a:rPr lang="en-GB" dirty="0"/>
              <a:t> </a:t>
            </a:r>
            <a:r>
              <a:rPr lang="en-GB" dirty="0" err="1"/>
              <a:t>neu'ch</a:t>
            </a:r>
            <a:r>
              <a:rPr lang="en-GB" dirty="0"/>
              <a:t> </a:t>
            </a:r>
            <a:r>
              <a:rPr lang="en-GB" dirty="0" err="1"/>
              <a:t>astudiaeth</a:t>
            </a:r>
            <a:r>
              <a:rPr lang="en-GB" dirty="0"/>
              <a:t> </a:t>
            </a:r>
            <a:r>
              <a:rPr lang="en-GB" dirty="0" err="1"/>
              <a:t>eich</a:t>
            </a:r>
            <a:r>
              <a:rPr lang="en-GB" dirty="0"/>
              <a:t> </a:t>
            </a:r>
            <a:r>
              <a:rPr lang="en-GB" dirty="0" err="1"/>
              <a:t>hun</a:t>
            </a:r>
            <a:r>
              <a:rPr lang="en-GB" dirty="0"/>
              <a:t>.</a:t>
            </a:r>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a:t>Task 2: </a:t>
            </a:r>
          </a:p>
          <a:p>
            <a:r>
              <a:rPr lang="en-GB" dirty="0"/>
              <a:t>Read Chapters 3 &amp; 4 of Alderson (2008) </a:t>
            </a:r>
          </a:p>
          <a:p>
            <a:r>
              <a:rPr lang="en-GB" dirty="0"/>
              <a:t>What are the prevalent opinions about participation with young children (0-8)?</a:t>
            </a:r>
          </a:p>
          <a:p>
            <a:pPr lvl="1"/>
            <a:r>
              <a:rPr lang="en-GB" dirty="0"/>
              <a:t>How can participation be effectively encouraged with young children (0-8)?</a:t>
            </a:r>
          </a:p>
          <a:p>
            <a:pPr lvl="1"/>
            <a:r>
              <a:rPr lang="en-GB" dirty="0"/>
              <a:t>Identify one approach which may be useful for your own setting or study. </a:t>
            </a:r>
          </a:p>
        </p:txBody>
      </p:sp>
    </p:spTree>
    <p:extLst>
      <p:ext uri="{BB962C8B-B14F-4D97-AF65-F5344CB8AC3E}">
        <p14:creationId xmlns:p14="http://schemas.microsoft.com/office/powerpoint/2010/main" val="32143271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Bibliography </a:t>
            </a:r>
          </a:p>
        </p:txBody>
      </p:sp>
      <p:sp>
        <p:nvSpPr>
          <p:cNvPr id="5" name="Content Placeholder 4"/>
          <p:cNvSpPr>
            <a:spLocks noGrp="1"/>
          </p:cNvSpPr>
          <p:nvPr>
            <p:ph idx="1"/>
          </p:nvPr>
        </p:nvSpPr>
        <p:spPr/>
        <p:txBody>
          <a:bodyPr>
            <a:normAutofit fontScale="77500" lnSpcReduction="20000"/>
          </a:bodyPr>
          <a:lstStyle/>
          <a:p>
            <a:r>
              <a:rPr lang="en-GB" dirty="0"/>
              <a:t>Alderson, P. (2008) </a:t>
            </a:r>
            <a:r>
              <a:rPr lang="en-GB" i="1" dirty="0"/>
              <a:t>Young Children’s Rights, </a:t>
            </a:r>
            <a:r>
              <a:rPr lang="en-GB" dirty="0"/>
              <a:t>(2</a:t>
            </a:r>
            <a:r>
              <a:rPr lang="en-GB" baseline="30000" dirty="0"/>
              <a:t>nd</a:t>
            </a:r>
            <a:r>
              <a:rPr lang="en-GB" dirty="0"/>
              <a:t> ed.), London: Jessica Kingsley Publications. </a:t>
            </a:r>
          </a:p>
          <a:p>
            <a:r>
              <a:rPr lang="en-GB" dirty="0"/>
              <a:t>Children’s Commissioner (2017) </a:t>
            </a:r>
            <a:r>
              <a:rPr lang="en-GB" i="1" dirty="0"/>
              <a:t>Executive Summary, </a:t>
            </a:r>
            <a:r>
              <a:rPr lang="en-GB" dirty="0"/>
              <a:t>Available at: </a:t>
            </a:r>
            <a:r>
              <a:rPr lang="en-GB" dirty="0">
                <a:hlinkClick r:id="rId2"/>
              </a:rPr>
              <a:t>https://www.childcomwales.org.uk/wp-content/uploads/2018/10/ExecutiveSummary_ENG.pdf</a:t>
            </a:r>
            <a:r>
              <a:rPr lang="en-GB" dirty="0"/>
              <a:t> (Accessed 07/02/19). </a:t>
            </a:r>
          </a:p>
          <a:p>
            <a:pPr lvl="0"/>
            <a:r>
              <a:rPr lang="en-GB" dirty="0"/>
              <a:t>Jones, P. &amp; Walker, G. (</a:t>
            </a:r>
            <a:r>
              <a:rPr lang="en-GB" dirty="0" err="1"/>
              <a:t>eds</a:t>
            </a:r>
            <a:r>
              <a:rPr lang="en-GB" dirty="0"/>
              <a:t>) (2011) </a:t>
            </a:r>
            <a:r>
              <a:rPr lang="en-GB" i="1" dirty="0"/>
              <a:t>Children’s Rights in Practice, </a:t>
            </a:r>
            <a:r>
              <a:rPr lang="en-GB" dirty="0"/>
              <a:t>SAGE: London. </a:t>
            </a:r>
          </a:p>
          <a:p>
            <a:pPr lvl="0"/>
            <a:r>
              <a:rPr lang="en-GB" dirty="0"/>
              <a:t>Jones, P. &amp; Welch, S. (2010) </a:t>
            </a:r>
            <a:r>
              <a:rPr lang="en-GB" i="1" dirty="0"/>
              <a:t>Rethinking Children’s Rights, </a:t>
            </a:r>
            <a:r>
              <a:rPr lang="en-GB" dirty="0"/>
              <a:t>London: </a:t>
            </a:r>
            <a:r>
              <a:rPr lang="en-GB" dirty="0" err="1"/>
              <a:t>Boomsbury</a:t>
            </a:r>
            <a:r>
              <a:rPr lang="en-GB" dirty="0"/>
              <a:t>. </a:t>
            </a:r>
            <a:r>
              <a:rPr lang="en-GB" dirty="0" err="1"/>
              <a:t>Kanyal</a:t>
            </a:r>
            <a:r>
              <a:rPr lang="en-GB" dirty="0"/>
              <a:t>, M. (ed.) (2014) </a:t>
            </a:r>
            <a:r>
              <a:rPr lang="en-GB" i="1" dirty="0"/>
              <a:t>Children’s Rights 0-8, </a:t>
            </a:r>
            <a:r>
              <a:rPr lang="en-GB" dirty="0"/>
              <a:t>London: Routledge. </a:t>
            </a:r>
          </a:p>
          <a:p>
            <a:r>
              <a:rPr lang="en-GB" dirty="0" err="1"/>
              <a:t>Kanyal</a:t>
            </a:r>
            <a:r>
              <a:rPr lang="en-GB" dirty="0"/>
              <a:t>, M. (2014) </a:t>
            </a:r>
            <a:r>
              <a:rPr lang="en-GB" i="1" dirty="0"/>
              <a:t>Children’s Rights 0-8: Promoting participation in education and care, </a:t>
            </a:r>
            <a:r>
              <a:rPr lang="en-GB" dirty="0"/>
              <a:t>London: Routledge. </a:t>
            </a:r>
          </a:p>
          <a:p>
            <a:r>
              <a:rPr lang="en-GB" dirty="0"/>
              <a:t>Thomas, N. (2007) ‘Towards a theory of children’s participation’ </a:t>
            </a:r>
            <a:r>
              <a:rPr lang="en-GB" i="1" dirty="0"/>
              <a:t>International Journal of Children’s Rights</a:t>
            </a:r>
            <a:r>
              <a:rPr lang="en-GB" dirty="0"/>
              <a:t>, 15(2), pp.199-218. </a:t>
            </a:r>
          </a:p>
          <a:p>
            <a:r>
              <a:rPr lang="en-GB" dirty="0"/>
              <a:t>Watson, D. (ed.) (2012) </a:t>
            </a:r>
            <a:r>
              <a:rPr lang="en-GB" i="1" dirty="0"/>
              <a:t>Children’s Social and Emotional Wellbeing in Schools, </a:t>
            </a:r>
            <a:r>
              <a:rPr lang="en-GB" dirty="0"/>
              <a:t>Bristol: Policy Press. </a:t>
            </a:r>
          </a:p>
          <a:p>
            <a:endParaRPr lang="en-GB" dirty="0"/>
          </a:p>
        </p:txBody>
      </p:sp>
    </p:spTree>
    <p:extLst>
      <p:ext uri="{BB962C8B-B14F-4D97-AF65-F5344CB8AC3E}">
        <p14:creationId xmlns:p14="http://schemas.microsoft.com/office/powerpoint/2010/main" val="1721381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6246</TotalTime>
  <Words>3040</Words>
  <Application>Microsoft Office PowerPoint</Application>
  <PresentationFormat>Widescreen</PresentationFormat>
  <Paragraphs>299</Paragraphs>
  <Slides>30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ＭＳ Ｐゴシック</vt:lpstr>
      <vt:lpstr>Arial</vt:lpstr>
      <vt:lpstr>Calibri</vt:lpstr>
      <vt:lpstr>Calibri Light</vt:lpstr>
      <vt:lpstr>Office Theme</vt:lpstr>
      <vt:lpstr>Professional Practice 2</vt:lpstr>
      <vt:lpstr>Sesiwn Heddiw Today’s Session </vt:lpstr>
      <vt:lpstr>Beth yw Cyfranogaeth? What is Participation?</vt:lpstr>
      <vt:lpstr>Hawliau Plant a Chyfranogaeth Children’s Rights and Participation </vt:lpstr>
      <vt:lpstr>Addysg Hawliau Rights Education </vt:lpstr>
      <vt:lpstr>Children need to learn how to do this</vt:lpstr>
      <vt:lpstr>UNCRC and Article 12 </vt:lpstr>
      <vt:lpstr>For and Against Participation </vt:lpstr>
      <vt:lpstr>O Blaid Cyfranogaeth In Support of Participation</vt:lpstr>
      <vt:lpstr>Buddion Cyfranogiad Benefits of Participation </vt:lpstr>
      <vt:lpstr>Buddion Cyfranogiad Benefits of Participation </vt:lpstr>
      <vt:lpstr>PowerPoint Presentation</vt:lpstr>
      <vt:lpstr>Criticisms of Participation </vt:lpstr>
      <vt:lpstr>Criticisms of Participation </vt:lpstr>
      <vt:lpstr>Social v Political Participation</vt:lpstr>
      <vt:lpstr>Active Citizenship?</vt:lpstr>
      <vt:lpstr>Gwrando ar Blant Listening to Children</vt:lpstr>
      <vt:lpstr>Honneth’s Social Recognition Theory </vt:lpstr>
      <vt:lpstr>When I look I am seen, so I exist </vt:lpstr>
      <vt:lpstr>PowerPoint Presentation</vt:lpstr>
      <vt:lpstr>Treseder’s Model of Degrees of Participation (cited in Kanyal, 2014) </vt:lpstr>
      <vt:lpstr>Lundy’s Model of Participation (based on Article 12)</vt:lpstr>
      <vt:lpstr>PowerPoint Presentation</vt:lpstr>
      <vt:lpstr>Rhwystrau Posibl Possible Barriers </vt:lpstr>
      <vt:lpstr>WISERD (2017) Review </vt:lpstr>
      <vt:lpstr>Annog Cyfranogiad Encouraging Participation</vt:lpstr>
      <vt:lpstr>Cyfranogiad Ysgol Gynradd Primary School Participation </vt:lpstr>
      <vt:lpstr>Directed Study </vt:lpstr>
      <vt:lpstr>Directed Study </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Darren O'Connor</cp:lastModifiedBy>
  <cp:revision>40</cp:revision>
  <dcterms:created xsi:type="dcterms:W3CDTF">2018-08-29T14:26:06Z</dcterms:created>
  <dcterms:modified xsi:type="dcterms:W3CDTF">2022-10-17T08:29:46Z</dcterms:modified>
</cp:coreProperties>
</file>