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75" r:id="rId3"/>
    <p:sldId id="269" r:id="rId4"/>
    <p:sldId id="270" r:id="rId5"/>
    <p:sldId id="274" r:id="rId6"/>
    <p:sldId id="273" r:id="rId7"/>
    <p:sldId id="272" r:id="rId8"/>
    <p:sldId id="268"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B9F90-C6F8-4D51-9053-4C3A0F5B6C9C}" v="1" dt="2026-02-22T16:18:07.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727" autoAdjust="0"/>
    <p:restoredTop sz="94660"/>
  </p:normalViewPr>
  <p:slideViewPr>
    <p:cSldViewPr snapToGrid="0">
      <p:cViewPr varScale="1">
        <p:scale>
          <a:sx n="60" d="100"/>
          <a:sy n="60" d="100"/>
        </p:scale>
        <p:origin x="6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na encea" userId="55630453b5a86970" providerId="LiveId" clId="{E7A10DE2-E78D-4E22-9B3C-885B3058B74D}"/>
    <pc:docChg chg="undo custSel addSld delSld modSld">
      <pc:chgData name="gina encea" userId="55630453b5a86970" providerId="LiveId" clId="{E7A10DE2-E78D-4E22-9B3C-885B3058B74D}" dt="2026-02-22T16:18:34.401" v="278" actId="1076"/>
      <pc:docMkLst>
        <pc:docMk/>
      </pc:docMkLst>
      <pc:sldChg chg="addSp delSp modSp mod">
        <pc:chgData name="gina encea" userId="55630453b5a86970" providerId="LiveId" clId="{E7A10DE2-E78D-4E22-9B3C-885B3058B74D}" dt="2026-02-22T16:18:34.401" v="278" actId="1076"/>
        <pc:sldMkLst>
          <pc:docMk/>
          <pc:sldMk cId="4115052916" sldId="256"/>
        </pc:sldMkLst>
        <pc:spChg chg="add del mod">
          <ac:chgData name="gina encea" userId="55630453b5a86970" providerId="LiveId" clId="{E7A10DE2-E78D-4E22-9B3C-885B3058B74D}" dt="2026-02-01T15:33:50.640" v="69" actId="20577"/>
          <ac:spMkLst>
            <pc:docMk/>
            <pc:sldMk cId="4115052916" sldId="256"/>
            <ac:spMk id="3" creationId="{B0D5443C-BA1B-310D-DF17-8193E4D1B3D0}"/>
          </ac:spMkLst>
        </pc:spChg>
        <pc:picChg chg="add mod">
          <ac:chgData name="gina encea" userId="55630453b5a86970" providerId="LiveId" clId="{E7A10DE2-E78D-4E22-9B3C-885B3058B74D}" dt="2026-02-22T16:18:34.401" v="278" actId="1076"/>
          <ac:picMkLst>
            <pc:docMk/>
            <pc:sldMk cId="4115052916" sldId="256"/>
            <ac:picMk id="2" creationId="{3EB46508-FB89-7516-EF1E-4A64D264CA35}"/>
          </ac:picMkLst>
        </pc:picChg>
        <pc:picChg chg="del">
          <ac:chgData name="gina encea" userId="55630453b5a86970" providerId="LiveId" clId="{E7A10DE2-E78D-4E22-9B3C-885B3058B74D}" dt="2026-02-22T16:17:26.057" v="274" actId="478"/>
          <ac:picMkLst>
            <pc:docMk/>
            <pc:sldMk cId="4115052916" sldId="256"/>
            <ac:picMk id="14" creationId="{B0ED6D86-C3B5-15A7-BBD9-3218A48ADE58}"/>
          </ac:picMkLst>
        </pc:picChg>
      </pc:sldChg>
      <pc:sldChg chg="addSp delSp modSp mod">
        <pc:chgData name="gina encea" userId="55630453b5a86970" providerId="LiveId" clId="{E7A10DE2-E78D-4E22-9B3C-885B3058B74D}" dt="2026-02-08T15:47:41.343" v="271" actId="1076"/>
        <pc:sldMkLst>
          <pc:docMk/>
          <pc:sldMk cId="3206896073" sldId="267"/>
        </pc:sldMkLst>
        <pc:spChg chg="mod">
          <ac:chgData name="gina encea" userId="55630453b5a86970" providerId="LiveId" clId="{E7A10DE2-E78D-4E22-9B3C-885B3058B74D}" dt="2026-02-08T15:47:41.343" v="271" actId="1076"/>
          <ac:spMkLst>
            <pc:docMk/>
            <pc:sldMk cId="3206896073" sldId="267"/>
            <ac:spMk id="2" creationId="{26843912-A56C-2819-AEAE-2C5D7A275E68}"/>
          </ac:spMkLst>
        </pc:spChg>
      </pc:sldChg>
      <pc:sldChg chg="addSp modSp mod">
        <pc:chgData name="gina encea" userId="55630453b5a86970" providerId="LiveId" clId="{E7A10DE2-E78D-4E22-9B3C-885B3058B74D}" dt="2026-02-22T16:15:51.943" v="273" actId="1035"/>
        <pc:sldMkLst>
          <pc:docMk/>
          <pc:sldMk cId="3100283251" sldId="268"/>
        </pc:sldMkLst>
        <pc:spChg chg="add mod">
          <ac:chgData name="gina encea" userId="55630453b5a86970" providerId="LiveId" clId="{E7A10DE2-E78D-4E22-9B3C-885B3058B74D}" dt="2026-02-08T14:33:58.060" v="253" actId="207"/>
          <ac:spMkLst>
            <pc:docMk/>
            <pc:sldMk cId="3100283251" sldId="268"/>
            <ac:spMk id="4" creationId="{FC6AE014-EA7B-2F12-4B46-E6DA36AA7647}"/>
          </ac:spMkLst>
        </pc:spChg>
        <pc:spChg chg="add mod">
          <ac:chgData name="gina encea" userId="55630453b5a86970" providerId="LiveId" clId="{E7A10DE2-E78D-4E22-9B3C-885B3058B74D}" dt="2026-02-08T14:33:58.060" v="253" actId="207"/>
          <ac:spMkLst>
            <pc:docMk/>
            <pc:sldMk cId="3100283251" sldId="268"/>
            <ac:spMk id="6" creationId="{4972CFD0-31DF-F632-8AF9-61AF10CC0AAE}"/>
          </ac:spMkLst>
        </pc:spChg>
        <pc:spChg chg="add mod">
          <ac:chgData name="gina encea" userId="55630453b5a86970" providerId="LiveId" clId="{E7A10DE2-E78D-4E22-9B3C-885B3058B74D}" dt="2026-02-08T14:30:33.214" v="196"/>
          <ac:spMkLst>
            <pc:docMk/>
            <pc:sldMk cId="3100283251" sldId="268"/>
            <ac:spMk id="8" creationId="{E6754383-2F13-5577-9AF9-A023EBD1D07A}"/>
          </ac:spMkLst>
        </pc:spChg>
        <pc:spChg chg="add mod">
          <ac:chgData name="gina encea" userId="55630453b5a86970" providerId="LiveId" clId="{E7A10DE2-E78D-4E22-9B3C-885B3058B74D}" dt="2026-02-08T14:30:33.214" v="196"/>
          <ac:spMkLst>
            <pc:docMk/>
            <pc:sldMk cId="3100283251" sldId="268"/>
            <ac:spMk id="10" creationId="{6EECD8BA-6CF2-7A58-661F-EE24C99219F0}"/>
          </ac:spMkLst>
        </pc:spChg>
        <pc:spChg chg="add mod">
          <ac:chgData name="gina encea" userId="55630453b5a86970" providerId="LiveId" clId="{E7A10DE2-E78D-4E22-9B3C-885B3058B74D}" dt="2026-02-08T14:32:49.183" v="249" actId="20577"/>
          <ac:spMkLst>
            <pc:docMk/>
            <pc:sldMk cId="3100283251" sldId="268"/>
            <ac:spMk id="12" creationId="{2ABF581C-2B1D-FFAA-46B2-49F66D48D850}"/>
          </ac:spMkLst>
        </pc:spChg>
        <pc:grpChg chg="add mod">
          <ac:chgData name="gina encea" userId="55630453b5a86970" providerId="LiveId" clId="{E7A10DE2-E78D-4E22-9B3C-885B3058B74D}" dt="2026-02-08T14:33:58.060" v="253" actId="207"/>
          <ac:grpSpMkLst>
            <pc:docMk/>
            <pc:sldMk cId="3100283251" sldId="268"/>
            <ac:grpSpMk id="3" creationId="{4CE532AA-CD9F-10AB-820F-53C15E7CCC2F}"/>
          </ac:grpSpMkLst>
        </pc:grpChg>
        <pc:grpChg chg="add mod">
          <ac:chgData name="gina encea" userId="55630453b5a86970" providerId="LiveId" clId="{E7A10DE2-E78D-4E22-9B3C-885B3058B74D}" dt="2026-02-08T14:30:40.297" v="197" actId="1076"/>
          <ac:grpSpMkLst>
            <pc:docMk/>
            <pc:sldMk cId="3100283251" sldId="268"/>
            <ac:grpSpMk id="7" creationId="{C9975308-EF7A-5690-A672-55C3DAAD6093}"/>
          </ac:grpSpMkLst>
        </pc:grpChg>
        <pc:graphicFrameChg chg="mod modGraphic">
          <ac:chgData name="gina encea" userId="55630453b5a86970" providerId="LiveId" clId="{E7A10DE2-E78D-4E22-9B3C-885B3058B74D}" dt="2026-02-22T16:15:51.943" v="273" actId="1035"/>
          <ac:graphicFrameMkLst>
            <pc:docMk/>
            <pc:sldMk cId="3100283251" sldId="268"/>
            <ac:graphicFrameMk id="5" creationId="{367572E5-C8A1-3894-1D9F-EA5BB6172AD1}"/>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1F89E9-1F32-4177-9420-B1794B3E10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BBAAB57-3480-4043-AFA3-670C8898D417}">
      <dgm:prSet custT="1"/>
      <dgm:spPr/>
      <dgm:t>
        <a:bodyPr/>
        <a:lstStyle/>
        <a:p>
          <a:pPr>
            <a:lnSpc>
              <a:spcPct val="150000"/>
            </a:lnSpc>
          </a:pPr>
          <a:r>
            <a:rPr lang="en-GB" sz="1700" dirty="0">
              <a:latin typeface="Arial" panose="020B0604020202020204" pitchFamily="34" charset="0"/>
              <a:cs typeface="Arial" panose="020B0604020202020204" pitchFamily="34" charset="0"/>
            </a:rPr>
            <a:t>The </a:t>
          </a:r>
          <a:r>
            <a:rPr lang="en-GB" sz="1700" b="1" dirty="0">
              <a:latin typeface="Arial" panose="020B0604020202020204" pitchFamily="34" charset="0"/>
              <a:cs typeface="Arial" panose="020B0604020202020204" pitchFamily="34" charset="0"/>
            </a:rPr>
            <a:t>University of Wales Trinity Saint David Student Union (UWTSD SU)</a:t>
          </a:r>
          <a:r>
            <a:rPr lang="en-GB" sz="1700" dirty="0">
              <a:latin typeface="Arial" panose="020B0604020202020204" pitchFamily="34" charset="0"/>
              <a:cs typeface="Arial" panose="020B0604020202020204" pitchFamily="34" charset="0"/>
            </a:rPr>
            <a:t> is the representative body for students across the university’s campuses. It exists to promote and protect student interests, enhance the overall student experience, and provide academic, social, and wellbeing support.</a:t>
          </a:r>
          <a:endParaRPr lang="en-US" sz="1700" dirty="0">
            <a:latin typeface="Arial" panose="020B0604020202020204" pitchFamily="34" charset="0"/>
            <a:cs typeface="Arial" panose="020B0604020202020204" pitchFamily="34" charset="0"/>
          </a:endParaRPr>
        </a:p>
      </dgm:t>
    </dgm:pt>
    <dgm:pt modelId="{E3C0B553-96CF-492C-B04C-4293A34D2323}" type="parTrans" cxnId="{18FB9C5A-44A3-4E31-9A4E-71F073BFDA65}">
      <dgm:prSet/>
      <dgm:spPr/>
      <dgm:t>
        <a:bodyPr/>
        <a:lstStyle/>
        <a:p>
          <a:endParaRPr lang="en-US"/>
        </a:p>
      </dgm:t>
    </dgm:pt>
    <dgm:pt modelId="{A0C64364-F1BC-48D9-B1C6-A1E5C1FE4034}" type="sibTrans" cxnId="{18FB9C5A-44A3-4E31-9A4E-71F073BFDA65}">
      <dgm:prSet/>
      <dgm:spPr/>
      <dgm:t>
        <a:bodyPr/>
        <a:lstStyle/>
        <a:p>
          <a:endParaRPr lang="en-US"/>
        </a:p>
      </dgm:t>
    </dgm:pt>
    <dgm:pt modelId="{01207713-2830-4A27-BF0D-574134ECFAEC}">
      <dgm:prSet custT="1"/>
      <dgm:spPr/>
      <dgm:t>
        <a:bodyPr/>
        <a:lstStyle/>
        <a:p>
          <a:pPr>
            <a:lnSpc>
              <a:spcPct val="150000"/>
            </a:lnSpc>
          </a:pPr>
          <a:r>
            <a:rPr lang="en-GB" sz="1700" dirty="0">
              <a:latin typeface="Arial" panose="020B0604020202020204" pitchFamily="34" charset="0"/>
              <a:cs typeface="Arial" panose="020B0604020202020204" pitchFamily="34" charset="0"/>
            </a:rPr>
            <a:t>The Student Union works closely with university management to ensure student voices are heard while delivering events, activities, advice services, and engagement initiatives. As higher education becomes increasingly digital, the Union must continuously innovate to meet changing student expectations and improve service delivery.</a:t>
          </a:r>
          <a:endParaRPr lang="en-US" sz="1700" dirty="0">
            <a:latin typeface="Arial" panose="020B0604020202020204" pitchFamily="34" charset="0"/>
            <a:cs typeface="Arial" panose="020B0604020202020204" pitchFamily="34" charset="0"/>
          </a:endParaRPr>
        </a:p>
      </dgm:t>
    </dgm:pt>
    <dgm:pt modelId="{EC8D6D99-7BEA-4434-9C27-BC3597FF1BFB}" type="parTrans" cxnId="{D41BD8D2-5874-4188-A425-EC32474E2458}">
      <dgm:prSet/>
      <dgm:spPr/>
      <dgm:t>
        <a:bodyPr/>
        <a:lstStyle/>
        <a:p>
          <a:endParaRPr lang="en-US"/>
        </a:p>
      </dgm:t>
    </dgm:pt>
    <dgm:pt modelId="{8D47C515-60B3-4C9A-87E7-6A5F215582B4}" type="sibTrans" cxnId="{D41BD8D2-5874-4188-A425-EC32474E2458}">
      <dgm:prSet/>
      <dgm:spPr/>
      <dgm:t>
        <a:bodyPr/>
        <a:lstStyle/>
        <a:p>
          <a:endParaRPr lang="en-US"/>
        </a:p>
      </dgm:t>
    </dgm:pt>
    <dgm:pt modelId="{F30E0BF4-BE84-44B0-A3B1-954DA41995D3}" type="pres">
      <dgm:prSet presAssocID="{711F89E9-1F32-4177-9420-B1794B3E10AB}" presName="linear" presStyleCnt="0">
        <dgm:presLayoutVars>
          <dgm:animLvl val="lvl"/>
          <dgm:resizeHandles val="exact"/>
        </dgm:presLayoutVars>
      </dgm:prSet>
      <dgm:spPr/>
    </dgm:pt>
    <dgm:pt modelId="{488C7BED-3E3F-4383-80F6-D2B69B0EEC11}" type="pres">
      <dgm:prSet presAssocID="{7BBAAB57-3480-4043-AFA3-670C8898D417}" presName="parentText" presStyleLbl="node1" presStyleIdx="0" presStyleCnt="2">
        <dgm:presLayoutVars>
          <dgm:chMax val="0"/>
          <dgm:bulletEnabled val="1"/>
        </dgm:presLayoutVars>
      </dgm:prSet>
      <dgm:spPr/>
    </dgm:pt>
    <dgm:pt modelId="{9E632EB5-93C3-4235-B6FC-EAB114F43323}" type="pres">
      <dgm:prSet presAssocID="{A0C64364-F1BC-48D9-B1C6-A1E5C1FE4034}" presName="spacer" presStyleCnt="0"/>
      <dgm:spPr/>
    </dgm:pt>
    <dgm:pt modelId="{A243E74F-2BDC-478F-B43F-F5E099ACB89D}" type="pres">
      <dgm:prSet presAssocID="{01207713-2830-4A27-BF0D-574134ECFAEC}" presName="parentText" presStyleLbl="node1" presStyleIdx="1" presStyleCnt="2">
        <dgm:presLayoutVars>
          <dgm:chMax val="0"/>
          <dgm:bulletEnabled val="1"/>
        </dgm:presLayoutVars>
      </dgm:prSet>
      <dgm:spPr/>
    </dgm:pt>
  </dgm:ptLst>
  <dgm:cxnLst>
    <dgm:cxn modelId="{18FB9C5A-44A3-4E31-9A4E-71F073BFDA65}" srcId="{711F89E9-1F32-4177-9420-B1794B3E10AB}" destId="{7BBAAB57-3480-4043-AFA3-670C8898D417}" srcOrd="0" destOrd="0" parTransId="{E3C0B553-96CF-492C-B04C-4293A34D2323}" sibTransId="{A0C64364-F1BC-48D9-B1C6-A1E5C1FE4034}"/>
    <dgm:cxn modelId="{EB107B80-DB36-4257-87DA-F9A8996C0687}" type="presOf" srcId="{7BBAAB57-3480-4043-AFA3-670C8898D417}" destId="{488C7BED-3E3F-4383-80F6-D2B69B0EEC11}" srcOrd="0" destOrd="0" presId="urn:microsoft.com/office/officeart/2005/8/layout/vList2"/>
    <dgm:cxn modelId="{3B4DA090-372C-432D-B82E-2F66D73DB6BE}" type="presOf" srcId="{01207713-2830-4A27-BF0D-574134ECFAEC}" destId="{A243E74F-2BDC-478F-B43F-F5E099ACB89D}" srcOrd="0" destOrd="0" presId="urn:microsoft.com/office/officeart/2005/8/layout/vList2"/>
    <dgm:cxn modelId="{D41BD8D2-5874-4188-A425-EC32474E2458}" srcId="{711F89E9-1F32-4177-9420-B1794B3E10AB}" destId="{01207713-2830-4A27-BF0D-574134ECFAEC}" srcOrd="1" destOrd="0" parTransId="{EC8D6D99-7BEA-4434-9C27-BC3597FF1BFB}" sibTransId="{8D47C515-60B3-4C9A-87E7-6A5F215582B4}"/>
    <dgm:cxn modelId="{177E55E7-707A-49F0-B14E-18CE160F6A2F}" type="presOf" srcId="{711F89E9-1F32-4177-9420-B1794B3E10AB}" destId="{F30E0BF4-BE84-44B0-A3B1-954DA41995D3}" srcOrd="0" destOrd="0" presId="urn:microsoft.com/office/officeart/2005/8/layout/vList2"/>
    <dgm:cxn modelId="{E1A5F545-D77E-4BA0-80F8-ECC70A224EF2}" type="presParOf" srcId="{F30E0BF4-BE84-44B0-A3B1-954DA41995D3}" destId="{488C7BED-3E3F-4383-80F6-D2B69B0EEC11}" srcOrd="0" destOrd="0" presId="urn:microsoft.com/office/officeart/2005/8/layout/vList2"/>
    <dgm:cxn modelId="{CF4569E9-E30C-40B3-B450-211585F9629D}" type="presParOf" srcId="{F30E0BF4-BE84-44B0-A3B1-954DA41995D3}" destId="{9E632EB5-93C3-4235-B6FC-EAB114F43323}" srcOrd="1" destOrd="0" presId="urn:microsoft.com/office/officeart/2005/8/layout/vList2"/>
    <dgm:cxn modelId="{2285643A-E3CF-470F-A092-726BE1A41ED8}" type="presParOf" srcId="{F30E0BF4-BE84-44B0-A3B1-954DA41995D3}" destId="{A243E74F-2BDC-478F-B43F-F5E099ACB89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A188FF-1E9D-4782-BC61-1A2271BF0658}"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21A7450-2E5D-4477-924F-C22E63DD95BA}">
      <dgm:prSet custT="1"/>
      <dgm:spPr/>
      <dgm:t>
        <a:bodyPr/>
        <a:lstStyle/>
        <a:p>
          <a:pPr>
            <a:buNone/>
          </a:pPr>
          <a:r>
            <a:rPr lang="en-GB" sz="2000" dirty="0">
              <a:latin typeface="Arial" panose="020B0604020202020204" pitchFamily="34" charset="0"/>
              <a:cs typeface="Arial" panose="020B0604020202020204" pitchFamily="34" charset="0"/>
            </a:rPr>
            <a:t>Can you please introduce yourself and tell us about your background?</a:t>
          </a:r>
        </a:p>
      </dgm:t>
    </dgm:pt>
    <dgm:pt modelId="{CA541CBC-B991-41E2-B867-3D4CD6C2883F}" type="parTrans" cxnId="{8CC39E85-CA7A-421C-A7FE-207489DDEF90}">
      <dgm:prSet/>
      <dgm:spPr/>
      <dgm:t>
        <a:bodyPr/>
        <a:lstStyle/>
        <a:p>
          <a:endParaRPr lang="en-GB"/>
        </a:p>
      </dgm:t>
    </dgm:pt>
    <dgm:pt modelId="{9BFC1650-935E-446B-BB23-8011CE3CF9AB}" type="sibTrans" cxnId="{8CC39E85-CA7A-421C-A7FE-207489DDEF90}">
      <dgm:prSet/>
      <dgm:spPr/>
      <dgm:t>
        <a:bodyPr/>
        <a:lstStyle/>
        <a:p>
          <a:endParaRPr lang="en-GB"/>
        </a:p>
      </dgm:t>
    </dgm:pt>
    <dgm:pt modelId="{6436725E-0E09-4720-AB94-70E3D4542DA9}">
      <dgm:prSet custT="1"/>
      <dgm:spPr/>
      <dgm:t>
        <a:bodyPr/>
        <a:lstStyle/>
        <a:p>
          <a:r>
            <a:rPr lang="en-GB" sz="2000" dirty="0">
              <a:latin typeface="Arial" panose="020B0604020202020204" pitchFamily="34" charset="0"/>
              <a:cs typeface="Arial" panose="020B0604020202020204" pitchFamily="34" charset="0"/>
            </a:rPr>
            <a:t>Why do you think this roll is suitable for you?</a:t>
          </a:r>
        </a:p>
      </dgm:t>
    </dgm:pt>
    <dgm:pt modelId="{29BB8498-5CC6-45F5-AB21-6A7FBE11C7E2}" type="parTrans" cxnId="{A4E888EC-FFB9-4D2F-B40A-F7CB3238C0D2}">
      <dgm:prSet/>
      <dgm:spPr/>
      <dgm:t>
        <a:bodyPr/>
        <a:lstStyle/>
        <a:p>
          <a:endParaRPr lang="en-GB"/>
        </a:p>
      </dgm:t>
    </dgm:pt>
    <dgm:pt modelId="{E7D09A73-CBA0-479E-B39F-31A73EDAA2C4}" type="sibTrans" cxnId="{A4E888EC-FFB9-4D2F-B40A-F7CB3238C0D2}">
      <dgm:prSet/>
      <dgm:spPr/>
      <dgm:t>
        <a:bodyPr/>
        <a:lstStyle/>
        <a:p>
          <a:endParaRPr lang="en-GB"/>
        </a:p>
      </dgm:t>
    </dgm:pt>
    <dgm:pt modelId="{A05096F1-490E-45BC-90CD-DF3F004643D7}">
      <dgm:prSet custT="1"/>
      <dgm:spPr/>
      <dgm:t>
        <a:bodyPr/>
        <a:lstStyle/>
        <a:p>
          <a:pPr>
            <a:buNone/>
          </a:pPr>
          <a:r>
            <a:rPr lang="en-GB" sz="2000" dirty="0">
              <a:latin typeface="Arial" panose="020B0604020202020204" pitchFamily="34" charset="0"/>
              <a:cs typeface="Arial" panose="020B0604020202020204" pitchFamily="34" charset="0"/>
            </a:rPr>
            <a:t>“What interested you in applying for the Innovation Support Officer role at the Student Union?”</a:t>
          </a:r>
        </a:p>
      </dgm:t>
    </dgm:pt>
    <dgm:pt modelId="{3BE42ABA-ECFB-4384-8808-1D6E2E84E0FC}" type="parTrans" cxnId="{D03DE73E-7FF1-4F17-8840-84F7181A7336}">
      <dgm:prSet/>
      <dgm:spPr/>
      <dgm:t>
        <a:bodyPr/>
        <a:lstStyle/>
        <a:p>
          <a:endParaRPr lang="en-GB"/>
        </a:p>
      </dgm:t>
    </dgm:pt>
    <dgm:pt modelId="{995D2D82-36C7-4FF5-BBAA-D3FC46811174}" type="sibTrans" cxnId="{D03DE73E-7FF1-4F17-8840-84F7181A7336}">
      <dgm:prSet/>
      <dgm:spPr/>
      <dgm:t>
        <a:bodyPr/>
        <a:lstStyle/>
        <a:p>
          <a:endParaRPr lang="en-GB"/>
        </a:p>
      </dgm:t>
    </dgm:pt>
    <dgm:pt modelId="{7C7231B0-4287-4746-8966-BF13DC9F1DCF}">
      <dgm:prSet custT="1"/>
      <dgm:spPr/>
      <dgm:t>
        <a:bodyPr/>
        <a:lstStyle/>
        <a:p>
          <a:pPr>
            <a:buNone/>
          </a:pPr>
          <a:r>
            <a:rPr lang="en-GB" sz="2000" dirty="0">
              <a:latin typeface="Arial" panose="020B0604020202020204" pitchFamily="34" charset="0"/>
              <a:cs typeface="Arial" panose="020B0604020202020204" pitchFamily="34" charset="0"/>
            </a:rPr>
            <a:t>“What does innovation in the workplace mean to you?”</a:t>
          </a:r>
        </a:p>
      </dgm:t>
    </dgm:pt>
    <dgm:pt modelId="{D8E3310B-0A81-4D52-825D-64E6E538C2D8}" type="parTrans" cxnId="{B655936D-D249-4000-99EF-8B11FE007EA5}">
      <dgm:prSet/>
      <dgm:spPr/>
      <dgm:t>
        <a:bodyPr/>
        <a:lstStyle/>
        <a:p>
          <a:endParaRPr lang="en-GB"/>
        </a:p>
      </dgm:t>
    </dgm:pt>
    <dgm:pt modelId="{68E28B1B-FFF2-467B-A906-5CEFE4D658F9}" type="sibTrans" cxnId="{B655936D-D249-4000-99EF-8B11FE007EA5}">
      <dgm:prSet/>
      <dgm:spPr/>
      <dgm:t>
        <a:bodyPr/>
        <a:lstStyle/>
        <a:p>
          <a:endParaRPr lang="en-GB"/>
        </a:p>
      </dgm:t>
    </dgm:pt>
    <dgm:pt modelId="{E901FBAE-788C-4F78-99AF-BE8E54298355}">
      <dgm:prSet custT="1"/>
      <dgm:spPr/>
      <dgm:t>
        <a:bodyPr/>
        <a:lstStyle/>
        <a:p>
          <a:pPr>
            <a:buNone/>
          </a:pPr>
          <a:r>
            <a:rPr lang="en-GB" sz="2000" dirty="0">
              <a:latin typeface="Arial" panose="020B0604020202020204" pitchFamily="34" charset="0"/>
              <a:cs typeface="Arial" panose="020B0604020202020204" pitchFamily="34" charset="0"/>
            </a:rPr>
            <a:t>Can you describe your experience using digital tools or technology in previous roles or studies?”</a:t>
          </a:r>
        </a:p>
      </dgm:t>
    </dgm:pt>
    <dgm:pt modelId="{F5D2957E-5D8F-461F-ABBC-CC7B68DAD14B}" type="parTrans" cxnId="{E9C37DA9-6D03-499E-AB19-2B358BE4CEDE}">
      <dgm:prSet/>
      <dgm:spPr/>
      <dgm:t>
        <a:bodyPr/>
        <a:lstStyle/>
        <a:p>
          <a:endParaRPr lang="en-GB"/>
        </a:p>
      </dgm:t>
    </dgm:pt>
    <dgm:pt modelId="{2577D4DC-D0E1-4CDA-AFA2-80807CA08C04}" type="sibTrans" cxnId="{E9C37DA9-6D03-499E-AB19-2B358BE4CEDE}">
      <dgm:prSet/>
      <dgm:spPr/>
      <dgm:t>
        <a:bodyPr/>
        <a:lstStyle/>
        <a:p>
          <a:endParaRPr lang="en-GB"/>
        </a:p>
      </dgm:t>
    </dgm:pt>
    <dgm:pt modelId="{D90C5B33-B3CE-4783-9F96-DB9E053889C6}" type="pres">
      <dgm:prSet presAssocID="{5DA188FF-1E9D-4782-BC61-1A2271BF0658}" presName="outerComposite" presStyleCnt="0">
        <dgm:presLayoutVars>
          <dgm:chMax val="5"/>
          <dgm:dir/>
          <dgm:resizeHandles val="exact"/>
        </dgm:presLayoutVars>
      </dgm:prSet>
      <dgm:spPr/>
    </dgm:pt>
    <dgm:pt modelId="{CEB9B765-6B6C-4CD1-A30D-39F3F3B652AF}" type="pres">
      <dgm:prSet presAssocID="{5DA188FF-1E9D-4782-BC61-1A2271BF0658}" presName="dummyMaxCanvas" presStyleCnt="0">
        <dgm:presLayoutVars/>
      </dgm:prSet>
      <dgm:spPr/>
    </dgm:pt>
    <dgm:pt modelId="{DC13AAD2-19FF-4325-9452-7701BEE50CAE}" type="pres">
      <dgm:prSet presAssocID="{5DA188FF-1E9D-4782-BC61-1A2271BF0658}" presName="FiveNodes_1" presStyleLbl="node1" presStyleIdx="0" presStyleCnt="5" custLinFactNeighborX="1886">
        <dgm:presLayoutVars>
          <dgm:bulletEnabled val="1"/>
        </dgm:presLayoutVars>
      </dgm:prSet>
      <dgm:spPr/>
    </dgm:pt>
    <dgm:pt modelId="{EBB2017E-CCF6-4DCE-BCA8-F661241FBB6B}" type="pres">
      <dgm:prSet presAssocID="{5DA188FF-1E9D-4782-BC61-1A2271BF0658}" presName="FiveNodes_2" presStyleLbl="node1" presStyleIdx="1" presStyleCnt="5">
        <dgm:presLayoutVars>
          <dgm:bulletEnabled val="1"/>
        </dgm:presLayoutVars>
      </dgm:prSet>
      <dgm:spPr/>
    </dgm:pt>
    <dgm:pt modelId="{71002ACC-9C72-41D8-A944-0CDFA214B28A}" type="pres">
      <dgm:prSet presAssocID="{5DA188FF-1E9D-4782-BC61-1A2271BF0658}" presName="FiveNodes_3" presStyleLbl="node1" presStyleIdx="2" presStyleCnt="5">
        <dgm:presLayoutVars>
          <dgm:bulletEnabled val="1"/>
        </dgm:presLayoutVars>
      </dgm:prSet>
      <dgm:spPr/>
    </dgm:pt>
    <dgm:pt modelId="{407375BD-72A9-4666-9230-72F37628353D}" type="pres">
      <dgm:prSet presAssocID="{5DA188FF-1E9D-4782-BC61-1A2271BF0658}" presName="FiveNodes_4" presStyleLbl="node1" presStyleIdx="3" presStyleCnt="5">
        <dgm:presLayoutVars>
          <dgm:bulletEnabled val="1"/>
        </dgm:presLayoutVars>
      </dgm:prSet>
      <dgm:spPr/>
    </dgm:pt>
    <dgm:pt modelId="{DA8E0C8E-AF15-4642-AFB5-B3EB8958FAF2}" type="pres">
      <dgm:prSet presAssocID="{5DA188FF-1E9D-4782-BC61-1A2271BF0658}" presName="FiveNodes_5" presStyleLbl="node1" presStyleIdx="4" presStyleCnt="5">
        <dgm:presLayoutVars>
          <dgm:bulletEnabled val="1"/>
        </dgm:presLayoutVars>
      </dgm:prSet>
      <dgm:spPr/>
    </dgm:pt>
    <dgm:pt modelId="{E5A65C4A-0527-4145-B4F8-A0E5C2E848D2}" type="pres">
      <dgm:prSet presAssocID="{5DA188FF-1E9D-4782-BC61-1A2271BF0658}" presName="FiveConn_1-2" presStyleLbl="fgAccFollowNode1" presStyleIdx="0" presStyleCnt="4">
        <dgm:presLayoutVars>
          <dgm:bulletEnabled val="1"/>
        </dgm:presLayoutVars>
      </dgm:prSet>
      <dgm:spPr/>
    </dgm:pt>
    <dgm:pt modelId="{E9EDB049-1C29-4517-B384-2C694E004DB0}" type="pres">
      <dgm:prSet presAssocID="{5DA188FF-1E9D-4782-BC61-1A2271BF0658}" presName="FiveConn_2-3" presStyleLbl="fgAccFollowNode1" presStyleIdx="1" presStyleCnt="4">
        <dgm:presLayoutVars>
          <dgm:bulletEnabled val="1"/>
        </dgm:presLayoutVars>
      </dgm:prSet>
      <dgm:spPr/>
    </dgm:pt>
    <dgm:pt modelId="{6F3E9022-65D0-4281-A335-98D32A98E167}" type="pres">
      <dgm:prSet presAssocID="{5DA188FF-1E9D-4782-BC61-1A2271BF0658}" presName="FiveConn_3-4" presStyleLbl="fgAccFollowNode1" presStyleIdx="2" presStyleCnt="4">
        <dgm:presLayoutVars>
          <dgm:bulletEnabled val="1"/>
        </dgm:presLayoutVars>
      </dgm:prSet>
      <dgm:spPr/>
    </dgm:pt>
    <dgm:pt modelId="{2457FAEA-AFD5-4F51-8272-F6A9500454D0}" type="pres">
      <dgm:prSet presAssocID="{5DA188FF-1E9D-4782-BC61-1A2271BF0658}" presName="FiveConn_4-5" presStyleLbl="fgAccFollowNode1" presStyleIdx="3" presStyleCnt="4">
        <dgm:presLayoutVars>
          <dgm:bulletEnabled val="1"/>
        </dgm:presLayoutVars>
      </dgm:prSet>
      <dgm:spPr/>
    </dgm:pt>
    <dgm:pt modelId="{3687E372-9095-4C57-925C-D345253AF917}" type="pres">
      <dgm:prSet presAssocID="{5DA188FF-1E9D-4782-BC61-1A2271BF0658}" presName="FiveNodes_1_text" presStyleLbl="node1" presStyleIdx="4" presStyleCnt="5">
        <dgm:presLayoutVars>
          <dgm:bulletEnabled val="1"/>
        </dgm:presLayoutVars>
      </dgm:prSet>
      <dgm:spPr/>
    </dgm:pt>
    <dgm:pt modelId="{BFEF474C-4B01-49CA-8609-F829D5459FC8}" type="pres">
      <dgm:prSet presAssocID="{5DA188FF-1E9D-4782-BC61-1A2271BF0658}" presName="FiveNodes_2_text" presStyleLbl="node1" presStyleIdx="4" presStyleCnt="5">
        <dgm:presLayoutVars>
          <dgm:bulletEnabled val="1"/>
        </dgm:presLayoutVars>
      </dgm:prSet>
      <dgm:spPr/>
    </dgm:pt>
    <dgm:pt modelId="{6F3AA8A3-5CFF-4168-9AFC-03F84BC9CC8C}" type="pres">
      <dgm:prSet presAssocID="{5DA188FF-1E9D-4782-BC61-1A2271BF0658}" presName="FiveNodes_3_text" presStyleLbl="node1" presStyleIdx="4" presStyleCnt="5">
        <dgm:presLayoutVars>
          <dgm:bulletEnabled val="1"/>
        </dgm:presLayoutVars>
      </dgm:prSet>
      <dgm:spPr/>
    </dgm:pt>
    <dgm:pt modelId="{4F9B4B6A-9AFA-4191-88E9-F86326D2E179}" type="pres">
      <dgm:prSet presAssocID="{5DA188FF-1E9D-4782-BC61-1A2271BF0658}" presName="FiveNodes_4_text" presStyleLbl="node1" presStyleIdx="4" presStyleCnt="5">
        <dgm:presLayoutVars>
          <dgm:bulletEnabled val="1"/>
        </dgm:presLayoutVars>
      </dgm:prSet>
      <dgm:spPr/>
    </dgm:pt>
    <dgm:pt modelId="{3DF2C60B-C4B3-4D6E-A785-118E41082285}" type="pres">
      <dgm:prSet presAssocID="{5DA188FF-1E9D-4782-BC61-1A2271BF0658}" presName="FiveNodes_5_text" presStyleLbl="node1" presStyleIdx="4" presStyleCnt="5">
        <dgm:presLayoutVars>
          <dgm:bulletEnabled val="1"/>
        </dgm:presLayoutVars>
      </dgm:prSet>
      <dgm:spPr/>
    </dgm:pt>
  </dgm:ptLst>
  <dgm:cxnLst>
    <dgm:cxn modelId="{FFCDBA04-6C93-486E-B026-4D7111287A11}" type="presOf" srcId="{A05096F1-490E-45BC-90CD-DF3F004643D7}" destId="{BFEF474C-4B01-49CA-8609-F829D5459FC8}" srcOrd="1" destOrd="0" presId="urn:microsoft.com/office/officeart/2005/8/layout/vProcess5"/>
    <dgm:cxn modelId="{B6814E14-A21B-4340-A867-B3E8AA670163}" type="presOf" srcId="{E901FBAE-788C-4F78-99AF-BE8E54298355}" destId="{407375BD-72A9-4666-9230-72F37628353D}" srcOrd="0" destOrd="0" presId="urn:microsoft.com/office/officeart/2005/8/layout/vProcess5"/>
    <dgm:cxn modelId="{846B771C-B4C1-440A-B31F-70676B6C8FC7}" type="presOf" srcId="{2577D4DC-D0E1-4CDA-AFA2-80807CA08C04}" destId="{2457FAEA-AFD5-4F51-8272-F6A9500454D0}" srcOrd="0" destOrd="0" presId="urn:microsoft.com/office/officeart/2005/8/layout/vProcess5"/>
    <dgm:cxn modelId="{EB37A22C-E740-4E6B-9415-6BE90CB82773}" type="presOf" srcId="{021A7450-2E5D-4477-924F-C22E63DD95BA}" destId="{DC13AAD2-19FF-4325-9452-7701BEE50CAE}" srcOrd="0" destOrd="0" presId="urn:microsoft.com/office/officeart/2005/8/layout/vProcess5"/>
    <dgm:cxn modelId="{343AF936-0AA6-40CA-B630-B3CE0A0CB14D}" type="presOf" srcId="{021A7450-2E5D-4477-924F-C22E63DD95BA}" destId="{3687E372-9095-4C57-925C-D345253AF917}" srcOrd="1" destOrd="0" presId="urn:microsoft.com/office/officeart/2005/8/layout/vProcess5"/>
    <dgm:cxn modelId="{D03DE73E-7FF1-4F17-8840-84F7181A7336}" srcId="{5DA188FF-1E9D-4782-BC61-1A2271BF0658}" destId="{A05096F1-490E-45BC-90CD-DF3F004643D7}" srcOrd="1" destOrd="0" parTransId="{3BE42ABA-ECFB-4384-8808-1D6E2E84E0FC}" sibTransId="{995D2D82-36C7-4FF5-BBAA-D3FC46811174}"/>
    <dgm:cxn modelId="{B655936D-D249-4000-99EF-8B11FE007EA5}" srcId="{5DA188FF-1E9D-4782-BC61-1A2271BF0658}" destId="{7C7231B0-4287-4746-8966-BF13DC9F1DCF}" srcOrd="2" destOrd="0" parTransId="{D8E3310B-0A81-4D52-825D-64E6E538C2D8}" sibTransId="{68E28B1B-FFF2-467B-A906-5CEFE4D658F9}"/>
    <dgm:cxn modelId="{8CC39E85-CA7A-421C-A7FE-207489DDEF90}" srcId="{5DA188FF-1E9D-4782-BC61-1A2271BF0658}" destId="{021A7450-2E5D-4477-924F-C22E63DD95BA}" srcOrd="0" destOrd="0" parTransId="{CA541CBC-B991-41E2-B867-3D4CD6C2883F}" sibTransId="{9BFC1650-935E-446B-BB23-8011CE3CF9AB}"/>
    <dgm:cxn modelId="{788C92A0-8315-421B-9432-4472579E5744}" type="presOf" srcId="{995D2D82-36C7-4FF5-BBAA-D3FC46811174}" destId="{E9EDB049-1C29-4517-B384-2C694E004DB0}" srcOrd="0" destOrd="0" presId="urn:microsoft.com/office/officeart/2005/8/layout/vProcess5"/>
    <dgm:cxn modelId="{A8F9D8A0-8B4B-48E4-997F-7A32802E1813}" type="presOf" srcId="{7C7231B0-4287-4746-8966-BF13DC9F1DCF}" destId="{71002ACC-9C72-41D8-A944-0CDFA214B28A}" srcOrd="0" destOrd="0" presId="urn:microsoft.com/office/officeart/2005/8/layout/vProcess5"/>
    <dgm:cxn modelId="{2C90BAA7-4427-42C3-95D5-6627DDFADFEF}" type="presOf" srcId="{68E28B1B-FFF2-467B-A906-5CEFE4D658F9}" destId="{6F3E9022-65D0-4281-A335-98D32A98E167}" srcOrd="0" destOrd="0" presId="urn:microsoft.com/office/officeart/2005/8/layout/vProcess5"/>
    <dgm:cxn modelId="{E9C37DA9-6D03-499E-AB19-2B358BE4CEDE}" srcId="{5DA188FF-1E9D-4782-BC61-1A2271BF0658}" destId="{E901FBAE-788C-4F78-99AF-BE8E54298355}" srcOrd="3" destOrd="0" parTransId="{F5D2957E-5D8F-461F-ABBC-CC7B68DAD14B}" sibTransId="{2577D4DC-D0E1-4CDA-AFA2-80807CA08C04}"/>
    <dgm:cxn modelId="{EFED38AB-B2A8-43BC-897D-B3B1E00418A0}" type="presOf" srcId="{6436725E-0E09-4720-AB94-70E3D4542DA9}" destId="{DA8E0C8E-AF15-4642-AFB5-B3EB8958FAF2}" srcOrd="0" destOrd="0" presId="urn:microsoft.com/office/officeart/2005/8/layout/vProcess5"/>
    <dgm:cxn modelId="{323EECBB-DEAB-4E2A-8602-5D7143D1F9B2}" type="presOf" srcId="{5DA188FF-1E9D-4782-BC61-1A2271BF0658}" destId="{D90C5B33-B3CE-4783-9F96-DB9E053889C6}" srcOrd="0" destOrd="0" presId="urn:microsoft.com/office/officeart/2005/8/layout/vProcess5"/>
    <dgm:cxn modelId="{A3080BC4-C507-498D-8E03-C4FFAD573E49}" type="presOf" srcId="{9BFC1650-935E-446B-BB23-8011CE3CF9AB}" destId="{E5A65C4A-0527-4145-B4F8-A0E5C2E848D2}" srcOrd="0" destOrd="0" presId="urn:microsoft.com/office/officeart/2005/8/layout/vProcess5"/>
    <dgm:cxn modelId="{9AF656C6-6560-4DE3-B180-197142B6CF0B}" type="presOf" srcId="{A05096F1-490E-45BC-90CD-DF3F004643D7}" destId="{EBB2017E-CCF6-4DCE-BCA8-F661241FBB6B}" srcOrd="0" destOrd="0" presId="urn:microsoft.com/office/officeart/2005/8/layout/vProcess5"/>
    <dgm:cxn modelId="{06F3A7C6-C147-46D7-8B42-764721230848}" type="presOf" srcId="{6436725E-0E09-4720-AB94-70E3D4542DA9}" destId="{3DF2C60B-C4B3-4D6E-A785-118E41082285}" srcOrd="1" destOrd="0" presId="urn:microsoft.com/office/officeart/2005/8/layout/vProcess5"/>
    <dgm:cxn modelId="{2574D7E3-E069-40B4-A6EF-2B63A088152A}" type="presOf" srcId="{7C7231B0-4287-4746-8966-BF13DC9F1DCF}" destId="{6F3AA8A3-5CFF-4168-9AFC-03F84BC9CC8C}" srcOrd="1" destOrd="0" presId="urn:microsoft.com/office/officeart/2005/8/layout/vProcess5"/>
    <dgm:cxn modelId="{A4E888EC-FFB9-4D2F-B40A-F7CB3238C0D2}" srcId="{5DA188FF-1E9D-4782-BC61-1A2271BF0658}" destId="{6436725E-0E09-4720-AB94-70E3D4542DA9}" srcOrd="4" destOrd="0" parTransId="{29BB8498-5CC6-45F5-AB21-6A7FBE11C7E2}" sibTransId="{E7D09A73-CBA0-479E-B39F-31A73EDAA2C4}"/>
    <dgm:cxn modelId="{35B435F8-1170-44F1-BCF0-FEFF0CCA314F}" type="presOf" srcId="{E901FBAE-788C-4F78-99AF-BE8E54298355}" destId="{4F9B4B6A-9AFA-4191-88E9-F86326D2E179}" srcOrd="1" destOrd="0" presId="urn:microsoft.com/office/officeart/2005/8/layout/vProcess5"/>
    <dgm:cxn modelId="{3993C4EF-15CB-4379-AD35-040F675D3BFE}" type="presParOf" srcId="{D90C5B33-B3CE-4783-9F96-DB9E053889C6}" destId="{CEB9B765-6B6C-4CD1-A30D-39F3F3B652AF}" srcOrd="0" destOrd="0" presId="urn:microsoft.com/office/officeart/2005/8/layout/vProcess5"/>
    <dgm:cxn modelId="{C61F0237-5BF8-43F9-9E06-CD3B5737EE3F}" type="presParOf" srcId="{D90C5B33-B3CE-4783-9F96-DB9E053889C6}" destId="{DC13AAD2-19FF-4325-9452-7701BEE50CAE}" srcOrd="1" destOrd="0" presId="urn:microsoft.com/office/officeart/2005/8/layout/vProcess5"/>
    <dgm:cxn modelId="{4D17A3BF-152C-457C-9B50-750E7551EE89}" type="presParOf" srcId="{D90C5B33-B3CE-4783-9F96-DB9E053889C6}" destId="{EBB2017E-CCF6-4DCE-BCA8-F661241FBB6B}" srcOrd="2" destOrd="0" presId="urn:microsoft.com/office/officeart/2005/8/layout/vProcess5"/>
    <dgm:cxn modelId="{1BD47B72-B574-4142-A53D-A001559E4EB3}" type="presParOf" srcId="{D90C5B33-B3CE-4783-9F96-DB9E053889C6}" destId="{71002ACC-9C72-41D8-A944-0CDFA214B28A}" srcOrd="3" destOrd="0" presId="urn:microsoft.com/office/officeart/2005/8/layout/vProcess5"/>
    <dgm:cxn modelId="{FB81993C-09D8-4F77-A9A6-9CB0D9D10DFC}" type="presParOf" srcId="{D90C5B33-B3CE-4783-9F96-DB9E053889C6}" destId="{407375BD-72A9-4666-9230-72F37628353D}" srcOrd="4" destOrd="0" presId="urn:microsoft.com/office/officeart/2005/8/layout/vProcess5"/>
    <dgm:cxn modelId="{2C38C954-F87C-498F-80E7-AAD483856C85}" type="presParOf" srcId="{D90C5B33-B3CE-4783-9F96-DB9E053889C6}" destId="{DA8E0C8E-AF15-4642-AFB5-B3EB8958FAF2}" srcOrd="5" destOrd="0" presId="urn:microsoft.com/office/officeart/2005/8/layout/vProcess5"/>
    <dgm:cxn modelId="{B9C99FA9-A5CA-4411-BD54-B651DA285DEA}" type="presParOf" srcId="{D90C5B33-B3CE-4783-9F96-DB9E053889C6}" destId="{E5A65C4A-0527-4145-B4F8-A0E5C2E848D2}" srcOrd="6" destOrd="0" presId="urn:microsoft.com/office/officeart/2005/8/layout/vProcess5"/>
    <dgm:cxn modelId="{85E8757D-11CE-4C08-B44A-2669C0951A38}" type="presParOf" srcId="{D90C5B33-B3CE-4783-9F96-DB9E053889C6}" destId="{E9EDB049-1C29-4517-B384-2C694E004DB0}" srcOrd="7" destOrd="0" presId="urn:microsoft.com/office/officeart/2005/8/layout/vProcess5"/>
    <dgm:cxn modelId="{4BB28EDC-0639-40E0-9BF7-2778ADC4DA8A}" type="presParOf" srcId="{D90C5B33-B3CE-4783-9F96-DB9E053889C6}" destId="{6F3E9022-65D0-4281-A335-98D32A98E167}" srcOrd="8" destOrd="0" presId="urn:microsoft.com/office/officeart/2005/8/layout/vProcess5"/>
    <dgm:cxn modelId="{2E95A01C-A2EA-440B-8D37-32EDFF3D03B1}" type="presParOf" srcId="{D90C5B33-B3CE-4783-9F96-DB9E053889C6}" destId="{2457FAEA-AFD5-4F51-8272-F6A9500454D0}" srcOrd="9" destOrd="0" presId="urn:microsoft.com/office/officeart/2005/8/layout/vProcess5"/>
    <dgm:cxn modelId="{D8CF064A-26B4-4F9E-93F5-0D9319FF923C}" type="presParOf" srcId="{D90C5B33-B3CE-4783-9F96-DB9E053889C6}" destId="{3687E372-9095-4C57-925C-D345253AF917}" srcOrd="10" destOrd="0" presId="urn:microsoft.com/office/officeart/2005/8/layout/vProcess5"/>
    <dgm:cxn modelId="{F84680C3-C1B1-4E16-9D92-07082E39E4A9}" type="presParOf" srcId="{D90C5B33-B3CE-4783-9F96-DB9E053889C6}" destId="{BFEF474C-4B01-49CA-8609-F829D5459FC8}" srcOrd="11" destOrd="0" presId="urn:microsoft.com/office/officeart/2005/8/layout/vProcess5"/>
    <dgm:cxn modelId="{5BB0000B-1C25-4C1A-ABAF-9A3CC90369F4}" type="presParOf" srcId="{D90C5B33-B3CE-4783-9F96-DB9E053889C6}" destId="{6F3AA8A3-5CFF-4168-9AFC-03F84BC9CC8C}" srcOrd="12" destOrd="0" presId="urn:microsoft.com/office/officeart/2005/8/layout/vProcess5"/>
    <dgm:cxn modelId="{E49FF995-B2BB-4ABF-9366-545A6563E51D}" type="presParOf" srcId="{D90C5B33-B3CE-4783-9F96-DB9E053889C6}" destId="{4F9B4B6A-9AFA-4191-88E9-F86326D2E179}" srcOrd="13" destOrd="0" presId="urn:microsoft.com/office/officeart/2005/8/layout/vProcess5"/>
    <dgm:cxn modelId="{5FEF676D-2805-47D8-A337-3FB71F5464AB}" type="presParOf" srcId="{D90C5B33-B3CE-4783-9F96-DB9E053889C6}" destId="{3DF2C60B-C4B3-4D6E-A785-118E4108228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C7BED-3E3F-4383-80F6-D2B69B0EEC11}">
      <dsp:nvSpPr>
        <dsp:cNvPr id="0" name=""/>
        <dsp:cNvSpPr/>
      </dsp:nvSpPr>
      <dsp:spPr>
        <a:xfrm>
          <a:off x="0" y="632293"/>
          <a:ext cx="6949440" cy="21674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GB" sz="1700" kern="1200" dirty="0">
              <a:latin typeface="Arial" panose="020B0604020202020204" pitchFamily="34" charset="0"/>
              <a:cs typeface="Arial" panose="020B0604020202020204" pitchFamily="34" charset="0"/>
            </a:rPr>
            <a:t>The </a:t>
          </a:r>
          <a:r>
            <a:rPr lang="en-GB" sz="1700" b="1" kern="1200" dirty="0">
              <a:latin typeface="Arial" panose="020B0604020202020204" pitchFamily="34" charset="0"/>
              <a:cs typeface="Arial" panose="020B0604020202020204" pitchFamily="34" charset="0"/>
            </a:rPr>
            <a:t>University of Wales Trinity Saint David Student Union (UWTSD SU)</a:t>
          </a:r>
          <a:r>
            <a:rPr lang="en-GB" sz="1700" kern="1200" dirty="0">
              <a:latin typeface="Arial" panose="020B0604020202020204" pitchFamily="34" charset="0"/>
              <a:cs typeface="Arial" panose="020B0604020202020204" pitchFamily="34" charset="0"/>
            </a:rPr>
            <a:t> is the representative body for students across the university’s campuses. It exists to promote and protect student interests, enhance the overall student experience, and provide academic, social, and wellbeing support.</a:t>
          </a:r>
          <a:endParaRPr lang="en-US" sz="1700" kern="1200" dirty="0">
            <a:latin typeface="Arial" panose="020B0604020202020204" pitchFamily="34" charset="0"/>
            <a:cs typeface="Arial" panose="020B0604020202020204" pitchFamily="34" charset="0"/>
          </a:endParaRPr>
        </a:p>
      </dsp:txBody>
      <dsp:txXfrm>
        <a:off x="105805" y="738098"/>
        <a:ext cx="6737830" cy="1955815"/>
      </dsp:txXfrm>
    </dsp:sp>
    <dsp:sp modelId="{A243E74F-2BDC-478F-B43F-F5E099ACB89D}">
      <dsp:nvSpPr>
        <dsp:cNvPr id="0" name=""/>
        <dsp:cNvSpPr/>
      </dsp:nvSpPr>
      <dsp:spPr>
        <a:xfrm>
          <a:off x="0" y="2986919"/>
          <a:ext cx="6949440" cy="2167425"/>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150000"/>
            </a:lnSpc>
            <a:spcBef>
              <a:spcPct val="0"/>
            </a:spcBef>
            <a:spcAft>
              <a:spcPct val="35000"/>
            </a:spcAft>
            <a:buNone/>
          </a:pPr>
          <a:r>
            <a:rPr lang="en-GB" sz="1700" kern="1200" dirty="0">
              <a:latin typeface="Arial" panose="020B0604020202020204" pitchFamily="34" charset="0"/>
              <a:cs typeface="Arial" panose="020B0604020202020204" pitchFamily="34" charset="0"/>
            </a:rPr>
            <a:t>The Student Union works closely with university management to ensure student voices are heard while delivering events, activities, advice services, and engagement initiatives. As higher education becomes increasingly digital, the Union must continuously innovate to meet changing student expectations and improve service delivery.</a:t>
          </a:r>
          <a:endParaRPr lang="en-US" sz="1700" kern="1200" dirty="0">
            <a:latin typeface="Arial" panose="020B0604020202020204" pitchFamily="34" charset="0"/>
            <a:cs typeface="Arial" panose="020B0604020202020204" pitchFamily="34" charset="0"/>
          </a:endParaRPr>
        </a:p>
      </dsp:txBody>
      <dsp:txXfrm>
        <a:off x="105805" y="3092724"/>
        <a:ext cx="6737830" cy="1955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3AAD2-19FF-4325-9452-7701BEE50CAE}">
      <dsp:nvSpPr>
        <dsp:cNvPr id="0" name=""/>
        <dsp:cNvSpPr/>
      </dsp:nvSpPr>
      <dsp:spPr>
        <a:xfrm>
          <a:off x="109442" y="0"/>
          <a:ext cx="5802876" cy="8583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Can you please introduce yourself and tell us about your background?</a:t>
          </a:r>
        </a:p>
      </dsp:txBody>
      <dsp:txXfrm>
        <a:off x="134583" y="25141"/>
        <a:ext cx="4776179" cy="808104"/>
      </dsp:txXfrm>
    </dsp:sp>
    <dsp:sp modelId="{EBB2017E-CCF6-4DCE-BCA8-F661241FBB6B}">
      <dsp:nvSpPr>
        <dsp:cNvPr id="0" name=""/>
        <dsp:cNvSpPr/>
      </dsp:nvSpPr>
      <dsp:spPr>
        <a:xfrm>
          <a:off x="433331" y="977606"/>
          <a:ext cx="5802876" cy="8583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“What interested you in applying for the Innovation Support Officer role at the Student Union?”</a:t>
          </a:r>
        </a:p>
      </dsp:txBody>
      <dsp:txXfrm>
        <a:off x="458472" y="1002747"/>
        <a:ext cx="4761311" cy="808104"/>
      </dsp:txXfrm>
    </dsp:sp>
    <dsp:sp modelId="{71002ACC-9C72-41D8-A944-0CDFA214B28A}">
      <dsp:nvSpPr>
        <dsp:cNvPr id="0" name=""/>
        <dsp:cNvSpPr/>
      </dsp:nvSpPr>
      <dsp:spPr>
        <a:xfrm>
          <a:off x="866663" y="1955213"/>
          <a:ext cx="5802876" cy="85838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“What does innovation in the workplace mean to you?”</a:t>
          </a:r>
        </a:p>
      </dsp:txBody>
      <dsp:txXfrm>
        <a:off x="891804" y="1980354"/>
        <a:ext cx="4761311" cy="808104"/>
      </dsp:txXfrm>
    </dsp:sp>
    <dsp:sp modelId="{407375BD-72A9-4666-9230-72F37628353D}">
      <dsp:nvSpPr>
        <dsp:cNvPr id="0" name=""/>
        <dsp:cNvSpPr/>
      </dsp:nvSpPr>
      <dsp:spPr>
        <a:xfrm>
          <a:off x="1299995" y="2932820"/>
          <a:ext cx="5802876" cy="85838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Can you describe your experience using digital tools or technology in previous roles or studies?”</a:t>
          </a:r>
        </a:p>
      </dsp:txBody>
      <dsp:txXfrm>
        <a:off x="1325136" y="2957961"/>
        <a:ext cx="4761311" cy="808104"/>
      </dsp:txXfrm>
    </dsp:sp>
    <dsp:sp modelId="{DA8E0C8E-AF15-4642-AFB5-B3EB8958FAF2}">
      <dsp:nvSpPr>
        <dsp:cNvPr id="0" name=""/>
        <dsp:cNvSpPr/>
      </dsp:nvSpPr>
      <dsp:spPr>
        <a:xfrm>
          <a:off x="1733326" y="3910427"/>
          <a:ext cx="5802876" cy="858386"/>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Why do you think this roll is suitable for you?</a:t>
          </a:r>
        </a:p>
      </dsp:txBody>
      <dsp:txXfrm>
        <a:off x="1758467" y="3935568"/>
        <a:ext cx="4761311" cy="808104"/>
      </dsp:txXfrm>
    </dsp:sp>
    <dsp:sp modelId="{E5A65C4A-0527-4145-B4F8-A0E5C2E848D2}">
      <dsp:nvSpPr>
        <dsp:cNvPr id="0" name=""/>
        <dsp:cNvSpPr/>
      </dsp:nvSpPr>
      <dsp:spPr>
        <a:xfrm>
          <a:off x="5244925" y="627099"/>
          <a:ext cx="557951" cy="55795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370464" y="627099"/>
        <a:ext cx="306873" cy="419858"/>
      </dsp:txXfrm>
    </dsp:sp>
    <dsp:sp modelId="{E9EDB049-1C29-4517-B384-2C694E004DB0}">
      <dsp:nvSpPr>
        <dsp:cNvPr id="0" name=""/>
        <dsp:cNvSpPr/>
      </dsp:nvSpPr>
      <dsp:spPr>
        <a:xfrm>
          <a:off x="5678256" y="1604705"/>
          <a:ext cx="557951" cy="55795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5803795" y="1604705"/>
        <a:ext cx="306873" cy="419858"/>
      </dsp:txXfrm>
    </dsp:sp>
    <dsp:sp modelId="{6F3E9022-65D0-4281-A335-98D32A98E167}">
      <dsp:nvSpPr>
        <dsp:cNvPr id="0" name=""/>
        <dsp:cNvSpPr/>
      </dsp:nvSpPr>
      <dsp:spPr>
        <a:xfrm>
          <a:off x="6111588" y="2568006"/>
          <a:ext cx="557951" cy="55795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237127" y="2568006"/>
        <a:ext cx="306873" cy="419858"/>
      </dsp:txXfrm>
    </dsp:sp>
    <dsp:sp modelId="{2457FAEA-AFD5-4F51-8272-F6A9500454D0}">
      <dsp:nvSpPr>
        <dsp:cNvPr id="0" name=""/>
        <dsp:cNvSpPr/>
      </dsp:nvSpPr>
      <dsp:spPr>
        <a:xfrm>
          <a:off x="6544920" y="3555150"/>
          <a:ext cx="557951" cy="557951"/>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dsp:txBody>
      <dsp:txXfrm>
        <a:off x="6670459" y="3555150"/>
        <a:ext cx="306873" cy="4198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6747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44007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89246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5766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3776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98005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0086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2718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88290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8858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6860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8002658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0D5443C-BA1B-310D-DF17-8193E4D1B3D0}"/>
              </a:ext>
            </a:extLst>
          </p:cNvPr>
          <p:cNvSpPr>
            <a:spLocks noGrp="1"/>
          </p:cNvSpPr>
          <p:nvPr>
            <p:ph type="subTitle" idx="1"/>
          </p:nvPr>
        </p:nvSpPr>
        <p:spPr>
          <a:xfrm>
            <a:off x="8261498" y="1137684"/>
            <a:ext cx="3420428" cy="4795283"/>
          </a:xfrm>
        </p:spPr>
        <p:txBody>
          <a:bodyPr>
            <a:normAutofit/>
          </a:bodyPr>
          <a:lstStyle/>
          <a:p>
            <a:r>
              <a:rPr lang="en-US" b="1" dirty="0"/>
              <a:t>Module code: LCBB5012</a:t>
            </a:r>
            <a:endParaRPr lang="en-GB" dirty="0"/>
          </a:p>
          <a:p>
            <a:r>
              <a:rPr lang="en-US" b="1" dirty="0"/>
              <a:t>Module Title: </a:t>
            </a:r>
            <a:r>
              <a:rPr lang="en-GB" b="1" dirty="0"/>
              <a:t>Principles of Human Resource Management</a:t>
            </a:r>
            <a:endParaRPr lang="en-GB" dirty="0"/>
          </a:p>
          <a:p>
            <a:r>
              <a:rPr lang="en-US" b="1" dirty="0"/>
              <a:t>Assignment Title: Interview Presentation</a:t>
            </a:r>
          </a:p>
          <a:p>
            <a:r>
              <a:rPr lang="en-GB" b="1" dirty="0"/>
              <a:t>     Module Teacher: Fouziya Farheen</a:t>
            </a:r>
            <a:endParaRPr lang="en-GB" dirty="0"/>
          </a:p>
          <a:p>
            <a:r>
              <a:rPr lang="en-US" b="1" dirty="0"/>
              <a:t>Student Name: Gina Encea</a:t>
            </a:r>
            <a:endParaRPr lang="en-GB" dirty="0"/>
          </a:p>
          <a:p>
            <a:r>
              <a:rPr lang="en-US" b="1" dirty="0"/>
              <a:t>Student ID:2240819</a:t>
            </a:r>
            <a:r>
              <a:rPr lang="en-US" dirty="0"/>
              <a:t>    	</a:t>
            </a:r>
            <a:endParaRPr lang="en-GB" dirty="0"/>
          </a:p>
        </p:txBody>
      </p:sp>
      <p:pic>
        <p:nvPicPr>
          <p:cNvPr id="2" name="Picture 1" descr="A logo with black text&#10;&#10;AI-generated content may be incorrect.">
            <a:extLst>
              <a:ext uri="{FF2B5EF4-FFF2-40B4-BE49-F238E27FC236}">
                <a16:creationId xmlns:a16="http://schemas.microsoft.com/office/drawing/2014/main" id="{3EB46508-FB89-7516-EF1E-4A64D264CA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071" y="1901684"/>
            <a:ext cx="5264929" cy="2155965"/>
          </a:xfrm>
          <a:prstGeom prst="rect">
            <a:avLst/>
          </a:prstGeom>
        </p:spPr>
      </p:pic>
    </p:spTree>
    <p:extLst>
      <p:ext uri="{BB962C8B-B14F-4D97-AF65-F5344CB8AC3E}">
        <p14:creationId xmlns:p14="http://schemas.microsoft.com/office/powerpoint/2010/main" val="4115052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2FBC8-955C-1E2E-2E19-4812F4B6AAE5}"/>
              </a:ext>
            </a:extLst>
          </p:cNvPr>
          <p:cNvSpPr>
            <a:spLocks noGrp="1"/>
          </p:cNvSpPr>
          <p:nvPr>
            <p:ph type="title"/>
          </p:nvPr>
        </p:nvSpPr>
        <p:spPr>
          <a:xfrm>
            <a:off x="612649" y="548638"/>
            <a:ext cx="3493008" cy="5788152"/>
          </a:xfrm>
        </p:spPr>
        <p:txBody>
          <a:bodyPr anchor="ctr">
            <a:normAutofit/>
          </a:bodyPr>
          <a:lstStyle/>
          <a:p>
            <a:pPr algn="ctr"/>
            <a:r>
              <a:rPr lang="en-GB" sz="4000" dirty="0"/>
              <a:t>Introduction to organisation</a:t>
            </a:r>
          </a:p>
        </p:txBody>
      </p:sp>
      <p:graphicFrame>
        <p:nvGraphicFramePr>
          <p:cNvPr id="12" name="Content Placeholder 2">
            <a:extLst>
              <a:ext uri="{FF2B5EF4-FFF2-40B4-BE49-F238E27FC236}">
                <a16:creationId xmlns:a16="http://schemas.microsoft.com/office/drawing/2014/main" id="{EC3E5CF8-DA7F-DB42-C7ED-BAC955DDA99D}"/>
              </a:ext>
            </a:extLst>
          </p:cNvPr>
          <p:cNvGraphicFramePr>
            <a:graphicFrameLocks noGrp="1"/>
          </p:cNvGraphicFramePr>
          <p:nvPr>
            <p:ph idx="1"/>
            <p:extLst>
              <p:ext uri="{D42A27DB-BD31-4B8C-83A1-F6EECF244321}">
                <p14:modId xmlns:p14="http://schemas.microsoft.com/office/powerpoint/2010/main" val="2744758756"/>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280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A0EBA6-98BA-38EE-D1C2-6CEC6591A556}"/>
              </a:ext>
            </a:extLst>
          </p:cNvPr>
          <p:cNvSpPr>
            <a:spLocks noGrp="1"/>
          </p:cNvSpPr>
          <p:nvPr>
            <p:ph type="title"/>
          </p:nvPr>
        </p:nvSpPr>
        <p:spPr>
          <a:xfrm>
            <a:off x="614679" y="548639"/>
            <a:ext cx="3977640" cy="5719640"/>
          </a:xfrm>
        </p:spPr>
        <p:txBody>
          <a:bodyPr anchor="t">
            <a:normAutofit/>
          </a:bodyPr>
          <a:lstStyle/>
          <a:p>
            <a:pPr algn="ctr"/>
            <a:br>
              <a:rPr lang="en-GB" dirty="0"/>
            </a:br>
            <a:br>
              <a:rPr lang="en-GB" dirty="0"/>
            </a:br>
            <a:br>
              <a:rPr lang="en-GB" dirty="0"/>
            </a:br>
            <a:br>
              <a:rPr lang="en-GB" dirty="0"/>
            </a:br>
            <a:r>
              <a:rPr lang="en-GB" dirty="0"/>
              <a:t>Purpose of the Student Union</a:t>
            </a:r>
          </a:p>
        </p:txBody>
      </p:sp>
      <p:sp>
        <p:nvSpPr>
          <p:cNvPr id="3" name="Content Placeholder 2">
            <a:extLst>
              <a:ext uri="{FF2B5EF4-FFF2-40B4-BE49-F238E27FC236}">
                <a16:creationId xmlns:a16="http://schemas.microsoft.com/office/drawing/2014/main" id="{B0C651AA-363D-4727-6E41-374131A33CAD}"/>
              </a:ext>
            </a:extLst>
          </p:cNvPr>
          <p:cNvSpPr>
            <a:spLocks noGrp="1"/>
          </p:cNvSpPr>
          <p:nvPr>
            <p:ph idx="1"/>
          </p:nvPr>
        </p:nvSpPr>
        <p:spPr>
          <a:xfrm>
            <a:off x="5387542" y="548639"/>
            <a:ext cx="6189780" cy="5861304"/>
          </a:xfrm>
        </p:spPr>
        <p:txBody>
          <a:bodyPr numCol="2" anchor="t">
            <a:normAutofit fontScale="92500" lnSpcReduction="20000"/>
          </a:bodyPr>
          <a:lstStyle/>
          <a:p>
            <a:pPr marL="0" indent="0">
              <a:lnSpc>
                <a:spcPct val="110000"/>
              </a:lnSpc>
              <a:buNone/>
            </a:pPr>
            <a:r>
              <a:rPr lang="en-GB" sz="1600" b="1" dirty="0">
                <a:latin typeface="Arial" panose="020B0604020202020204" pitchFamily="34" charset="0"/>
                <a:cs typeface="Arial" panose="020B0604020202020204" pitchFamily="34" charset="0"/>
              </a:rPr>
              <a:t>1. Representation</a:t>
            </a:r>
          </a:p>
          <a:p>
            <a:pPr>
              <a:lnSpc>
                <a:spcPct val="110000"/>
              </a:lnSpc>
            </a:pPr>
            <a:r>
              <a:rPr lang="en-GB" sz="1600" dirty="0">
                <a:latin typeface="Arial" panose="020B0604020202020204" pitchFamily="34" charset="0"/>
                <a:cs typeface="Arial" panose="020B0604020202020204" pitchFamily="34" charset="0"/>
              </a:rPr>
              <a:t>Acts as the official voice of students.</a:t>
            </a:r>
          </a:p>
          <a:p>
            <a:pPr>
              <a:lnSpc>
                <a:spcPct val="110000"/>
              </a:lnSpc>
            </a:pPr>
            <a:r>
              <a:rPr lang="en-GB" sz="1600" dirty="0">
                <a:latin typeface="Arial" panose="020B0604020202020204" pitchFamily="34" charset="0"/>
                <a:cs typeface="Arial" panose="020B0604020202020204" pitchFamily="34" charset="0"/>
              </a:rPr>
              <a:t>Represents student views to university management.</a:t>
            </a:r>
          </a:p>
          <a:p>
            <a:pPr>
              <a:lnSpc>
                <a:spcPct val="110000"/>
              </a:lnSpc>
            </a:pPr>
            <a:r>
              <a:rPr lang="en-GB" sz="1600" dirty="0">
                <a:latin typeface="Arial" panose="020B0604020202020204" pitchFamily="34" charset="0"/>
                <a:cs typeface="Arial" panose="020B0604020202020204" pitchFamily="34" charset="0"/>
              </a:rPr>
              <a:t>Campaigns for improvements in academic quality, facilities, and student services.</a:t>
            </a:r>
          </a:p>
          <a:p>
            <a:pPr marL="0" indent="0">
              <a:lnSpc>
                <a:spcPct val="110000"/>
              </a:lnSpc>
              <a:buNone/>
            </a:pPr>
            <a:r>
              <a:rPr lang="en-GB" sz="1600" b="1" dirty="0">
                <a:latin typeface="Arial" panose="020B0604020202020204" pitchFamily="34" charset="0"/>
                <a:cs typeface="Arial" panose="020B0604020202020204" pitchFamily="34" charset="0"/>
              </a:rPr>
              <a:t>2. Student Support</a:t>
            </a:r>
          </a:p>
          <a:p>
            <a:pPr>
              <a:lnSpc>
                <a:spcPct val="110000"/>
              </a:lnSpc>
            </a:pPr>
            <a:r>
              <a:rPr lang="en-GB" sz="1600" dirty="0">
                <a:latin typeface="Arial" panose="020B0604020202020204" pitchFamily="34" charset="0"/>
                <a:cs typeface="Arial" panose="020B0604020202020204" pitchFamily="34" charset="0"/>
              </a:rPr>
              <a:t>Provides independent advice on academic issues, wellbeing,    housing, and finance.</a:t>
            </a:r>
          </a:p>
          <a:p>
            <a:pPr>
              <a:lnSpc>
                <a:spcPct val="110000"/>
              </a:lnSpc>
            </a:pPr>
            <a:r>
              <a:rPr lang="en-GB" sz="1600" dirty="0">
                <a:latin typeface="Arial" panose="020B0604020202020204" pitchFamily="34" charset="0"/>
                <a:cs typeface="Arial" panose="020B0604020202020204" pitchFamily="34" charset="0"/>
              </a:rPr>
              <a:t>Supports students facing challenges or complaints.</a:t>
            </a:r>
          </a:p>
          <a:p>
            <a:pPr>
              <a:lnSpc>
                <a:spcPct val="110000"/>
              </a:lnSpc>
            </a:pPr>
            <a:r>
              <a:rPr lang="en-GB" sz="1600" dirty="0">
                <a:latin typeface="Arial" panose="020B0604020202020204" pitchFamily="34" charset="0"/>
                <a:cs typeface="Arial" panose="020B0604020202020204" pitchFamily="34" charset="0"/>
              </a:rPr>
              <a:t>Promotes equality, diversity, and inclusion.</a:t>
            </a:r>
          </a:p>
          <a:p>
            <a:pPr marL="0" indent="0">
              <a:lnSpc>
                <a:spcPct val="110000"/>
              </a:lnSpc>
              <a:buNone/>
            </a:pPr>
            <a:r>
              <a:rPr lang="en-GB" sz="1600" b="1" dirty="0">
                <a:latin typeface="Arial" panose="020B0604020202020204" pitchFamily="34" charset="0"/>
                <a:cs typeface="Arial" panose="020B0604020202020204" pitchFamily="34" charset="0"/>
              </a:rPr>
              <a:t>3. Engagement &amp; Community</a:t>
            </a:r>
          </a:p>
          <a:p>
            <a:pPr>
              <a:lnSpc>
                <a:spcPct val="110000"/>
              </a:lnSpc>
            </a:pPr>
            <a:r>
              <a:rPr lang="en-GB" sz="1600" dirty="0">
                <a:latin typeface="Arial" panose="020B0604020202020204" pitchFamily="34" charset="0"/>
                <a:cs typeface="Arial" panose="020B0604020202020204" pitchFamily="34" charset="0"/>
              </a:rPr>
              <a:t>Organises social events, clubs, and societies.</a:t>
            </a:r>
          </a:p>
          <a:p>
            <a:pPr>
              <a:lnSpc>
                <a:spcPct val="110000"/>
              </a:lnSpc>
            </a:pPr>
            <a:r>
              <a:rPr lang="en-GB" sz="1600" dirty="0">
                <a:latin typeface="Arial" panose="020B0604020202020204" pitchFamily="34" charset="0"/>
                <a:cs typeface="Arial" panose="020B0604020202020204" pitchFamily="34" charset="0"/>
              </a:rPr>
              <a:t>Encourages student participation in leadership roles.</a:t>
            </a:r>
          </a:p>
          <a:p>
            <a:pPr>
              <a:lnSpc>
                <a:spcPct val="110000"/>
              </a:lnSpc>
            </a:pPr>
            <a:r>
              <a:rPr lang="en-GB" sz="1600" dirty="0">
                <a:latin typeface="Arial" panose="020B0604020202020204" pitchFamily="34" charset="0"/>
                <a:cs typeface="Arial" panose="020B0604020202020204" pitchFamily="34" charset="0"/>
              </a:rPr>
              <a:t>Builds a sense of belonging and community across campuses.</a:t>
            </a:r>
          </a:p>
          <a:p>
            <a:pPr marL="0" indent="0">
              <a:lnSpc>
                <a:spcPct val="110000"/>
              </a:lnSpc>
              <a:buNone/>
            </a:pPr>
            <a:r>
              <a:rPr lang="en-GB" sz="1600" b="1" dirty="0">
                <a:latin typeface="Arial" panose="020B0604020202020204" pitchFamily="34" charset="0"/>
                <a:cs typeface="Arial" panose="020B0604020202020204" pitchFamily="34" charset="0"/>
              </a:rPr>
              <a:t>   4. Personal Development</a:t>
            </a:r>
          </a:p>
          <a:p>
            <a:pPr>
              <a:lnSpc>
                <a:spcPct val="110000"/>
              </a:lnSpc>
            </a:pPr>
            <a:r>
              <a:rPr lang="en-GB" sz="1600" dirty="0">
                <a:latin typeface="Arial" panose="020B0604020202020204" pitchFamily="34" charset="0"/>
                <a:cs typeface="Arial" panose="020B0604020202020204" pitchFamily="34" charset="0"/>
              </a:rPr>
              <a:t>Offers volunteering and leadership opportunities.</a:t>
            </a:r>
          </a:p>
          <a:p>
            <a:pPr>
              <a:lnSpc>
                <a:spcPct val="110000"/>
              </a:lnSpc>
            </a:pPr>
            <a:r>
              <a:rPr lang="en-GB" sz="1600" dirty="0">
                <a:latin typeface="Arial" panose="020B0604020202020204" pitchFamily="34" charset="0"/>
                <a:cs typeface="Arial" panose="020B0604020202020204" pitchFamily="34" charset="0"/>
              </a:rPr>
              <a:t>Helps students develop transferable skills such as teamwork, communication, and problem-solving.</a:t>
            </a:r>
          </a:p>
          <a:p>
            <a:pPr marL="0" indent="0">
              <a:lnSpc>
                <a:spcPct val="110000"/>
              </a:lnSpc>
              <a:buNone/>
            </a:pPr>
            <a:r>
              <a:rPr lang="en-GB" sz="1600" b="1" dirty="0">
                <a:latin typeface="Arial" panose="020B0604020202020204" pitchFamily="34" charset="0"/>
                <a:cs typeface="Arial" panose="020B0604020202020204" pitchFamily="34" charset="0"/>
              </a:rPr>
              <a:t>     5. Enhancing Student                   Experience</a:t>
            </a:r>
          </a:p>
          <a:p>
            <a:pPr>
              <a:lnSpc>
                <a:spcPct val="110000"/>
              </a:lnSpc>
            </a:pPr>
            <a:r>
              <a:rPr lang="en-GB" sz="1600" dirty="0">
                <a:latin typeface="Arial" panose="020B0604020202020204" pitchFamily="34" charset="0"/>
                <a:cs typeface="Arial" panose="020B0604020202020204" pitchFamily="34" charset="0"/>
              </a:rPr>
              <a:t>Works to improve overall student satisfaction.</a:t>
            </a:r>
          </a:p>
          <a:p>
            <a:pPr>
              <a:lnSpc>
                <a:spcPct val="110000"/>
              </a:lnSpc>
            </a:pPr>
            <a:r>
              <a:rPr lang="en-GB" sz="1600" dirty="0">
                <a:latin typeface="Arial" panose="020B0604020202020204" pitchFamily="34" charset="0"/>
                <a:cs typeface="Arial" panose="020B0604020202020204" pitchFamily="34" charset="0"/>
              </a:rPr>
              <a:t>Collaborates with university departments to enhance teaching and learning experiences.</a:t>
            </a:r>
          </a:p>
          <a:p>
            <a:pPr>
              <a:lnSpc>
                <a:spcPct val="110000"/>
              </a:lnSpc>
            </a:pPr>
            <a:r>
              <a:rPr lang="en-GB" sz="1600" dirty="0">
                <a:latin typeface="Arial" panose="020B0604020202020204" pitchFamily="34" charset="0"/>
                <a:cs typeface="Arial" panose="020B0604020202020204" pitchFamily="34" charset="0"/>
              </a:rPr>
              <a:t>Adapts services to meet the evolving needs of students, especially in a digital and technology-driven environment.</a:t>
            </a:r>
          </a:p>
          <a:p>
            <a:pPr>
              <a:lnSpc>
                <a:spcPct val="110000"/>
              </a:lnSpc>
            </a:pPr>
            <a:endParaRPr lang="en-GB" sz="1100" dirty="0"/>
          </a:p>
        </p:txBody>
      </p:sp>
    </p:spTree>
    <p:extLst>
      <p:ext uri="{BB962C8B-B14F-4D97-AF65-F5344CB8AC3E}">
        <p14:creationId xmlns:p14="http://schemas.microsoft.com/office/powerpoint/2010/main" val="1749367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D4B999-6461-B922-6C7F-9733FECF04F4}"/>
              </a:ext>
            </a:extLst>
          </p:cNvPr>
          <p:cNvSpPr>
            <a:spLocks noGrp="1"/>
          </p:cNvSpPr>
          <p:nvPr>
            <p:ph type="title"/>
          </p:nvPr>
        </p:nvSpPr>
        <p:spPr>
          <a:xfrm>
            <a:off x="614678" y="548640"/>
            <a:ext cx="10872216" cy="1133856"/>
          </a:xfrm>
        </p:spPr>
        <p:txBody>
          <a:bodyPr anchor="t">
            <a:normAutofit/>
          </a:bodyPr>
          <a:lstStyle/>
          <a:p>
            <a:pPr algn="ctr"/>
            <a:r>
              <a:rPr lang="en-GB" dirty="0"/>
              <a:t>Introduction to Job Role</a:t>
            </a:r>
          </a:p>
        </p:txBody>
      </p:sp>
      <p:pic>
        <p:nvPicPr>
          <p:cNvPr id="12" name="Graphic 11" descr="Office Worker">
            <a:extLst>
              <a:ext uri="{FF2B5EF4-FFF2-40B4-BE49-F238E27FC236}">
                <a16:creationId xmlns:a16="http://schemas.microsoft.com/office/drawing/2014/main" id="{4A288B2C-810C-C89B-D175-342C4D763F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A764DE8D-77EF-2583-4006-B55E098AC308}"/>
              </a:ext>
            </a:extLst>
          </p:cNvPr>
          <p:cNvSpPr>
            <a:spLocks noGrp="1"/>
          </p:cNvSpPr>
          <p:nvPr>
            <p:ph idx="1"/>
          </p:nvPr>
        </p:nvSpPr>
        <p:spPr>
          <a:xfrm>
            <a:off x="4882551" y="1682496"/>
            <a:ext cx="6602154" cy="4626864"/>
          </a:xfrm>
        </p:spPr>
        <p:txBody>
          <a:bodyPr numCol="2" anchor="t">
            <a:normAutofit fontScale="85000" lnSpcReduction="20000"/>
          </a:bodyPr>
          <a:lstStyle/>
          <a:p>
            <a:pPr>
              <a:lnSpc>
                <a:spcPct val="110000"/>
              </a:lnSpc>
            </a:pPr>
            <a:r>
              <a:rPr lang="en-GB" sz="1500" b="1" dirty="0">
                <a:latin typeface="Arial" panose="020B0604020202020204" pitchFamily="34" charset="0"/>
                <a:cs typeface="Arial" panose="020B0604020202020204" pitchFamily="34" charset="0"/>
              </a:rPr>
              <a:t>Job Title:</a:t>
            </a:r>
          </a:p>
          <a:p>
            <a:pPr>
              <a:lnSpc>
                <a:spcPct val="110000"/>
              </a:lnSpc>
            </a:pPr>
            <a:r>
              <a:rPr lang="en-GB" sz="1500" dirty="0">
                <a:latin typeface="Arial" panose="020B0604020202020204" pitchFamily="34" charset="0"/>
                <a:cs typeface="Arial" panose="020B0604020202020204" pitchFamily="34" charset="0"/>
              </a:rPr>
              <a:t>Innovation Support Officer</a:t>
            </a:r>
          </a:p>
          <a:p>
            <a:pPr>
              <a:lnSpc>
                <a:spcPct val="110000"/>
              </a:lnSpc>
            </a:pPr>
            <a:r>
              <a:rPr lang="en-GB" sz="1500" b="1" dirty="0">
                <a:latin typeface="Arial" panose="020B0604020202020204" pitchFamily="34" charset="0"/>
                <a:cs typeface="Arial" panose="020B0604020202020204" pitchFamily="34" charset="0"/>
              </a:rPr>
              <a:t>Department:</a:t>
            </a:r>
          </a:p>
          <a:p>
            <a:pPr>
              <a:lnSpc>
                <a:spcPct val="110000"/>
              </a:lnSpc>
            </a:pPr>
            <a:r>
              <a:rPr lang="en-GB" sz="1500" dirty="0">
                <a:latin typeface="Arial" panose="020B0604020202020204" pitchFamily="34" charset="0"/>
                <a:cs typeface="Arial" panose="020B0604020202020204" pitchFamily="34" charset="0"/>
              </a:rPr>
              <a:t>UWTSD Student Union</a:t>
            </a:r>
          </a:p>
          <a:p>
            <a:pPr>
              <a:lnSpc>
                <a:spcPct val="110000"/>
              </a:lnSpc>
            </a:pPr>
            <a:r>
              <a:rPr lang="en-GB" sz="1500" b="1" dirty="0">
                <a:latin typeface="Arial" panose="020B0604020202020204" pitchFamily="34" charset="0"/>
                <a:cs typeface="Arial" panose="020B0604020202020204" pitchFamily="34" charset="0"/>
              </a:rPr>
              <a:t>Reports To:</a:t>
            </a:r>
          </a:p>
          <a:p>
            <a:pPr>
              <a:lnSpc>
                <a:spcPct val="110000"/>
              </a:lnSpc>
            </a:pPr>
            <a:r>
              <a:rPr lang="en-GB" sz="1500" dirty="0">
                <a:latin typeface="Arial" panose="020B0604020202020204" pitchFamily="34" charset="0"/>
                <a:cs typeface="Arial" panose="020B0604020202020204" pitchFamily="34" charset="0"/>
              </a:rPr>
              <a:t>Student Union Manager</a:t>
            </a:r>
          </a:p>
          <a:p>
            <a:pPr>
              <a:lnSpc>
                <a:spcPct val="110000"/>
              </a:lnSpc>
            </a:pPr>
            <a:r>
              <a:rPr lang="en-GB" sz="1500" b="1" dirty="0">
                <a:latin typeface="Arial" panose="020B0604020202020204" pitchFamily="34" charset="0"/>
                <a:cs typeface="Arial" panose="020B0604020202020204" pitchFamily="34" charset="0"/>
              </a:rPr>
              <a:t>Job Purpose:</a:t>
            </a:r>
          </a:p>
          <a:p>
            <a:pPr>
              <a:lnSpc>
                <a:spcPct val="110000"/>
              </a:lnSpc>
            </a:pPr>
            <a:r>
              <a:rPr lang="en-GB" sz="1500" dirty="0">
                <a:latin typeface="Arial" panose="020B0604020202020204" pitchFamily="34" charset="0"/>
                <a:cs typeface="Arial" panose="020B0604020202020204" pitchFamily="34" charset="0"/>
              </a:rPr>
              <a:t>To support the development and implementation of innovative and digital solutions that enhance student engagement, operational efficiency, and service delivery.</a:t>
            </a:r>
          </a:p>
          <a:p>
            <a:pPr>
              <a:lnSpc>
                <a:spcPct val="110000"/>
              </a:lnSpc>
            </a:pPr>
            <a:endParaRPr lang="en-GB" sz="1500" b="1" dirty="0">
              <a:latin typeface="Arial" panose="020B0604020202020204" pitchFamily="34" charset="0"/>
              <a:cs typeface="Arial" panose="020B0604020202020204" pitchFamily="34" charset="0"/>
            </a:endParaRPr>
          </a:p>
          <a:p>
            <a:pPr>
              <a:lnSpc>
                <a:spcPct val="110000"/>
              </a:lnSpc>
            </a:pPr>
            <a:endParaRPr lang="en-GB" sz="1500" b="1" dirty="0">
              <a:latin typeface="Arial" panose="020B0604020202020204" pitchFamily="34" charset="0"/>
              <a:cs typeface="Arial" panose="020B0604020202020204" pitchFamily="34" charset="0"/>
            </a:endParaRPr>
          </a:p>
          <a:p>
            <a:pPr>
              <a:lnSpc>
                <a:spcPct val="110000"/>
              </a:lnSpc>
            </a:pPr>
            <a:endParaRPr lang="en-GB" sz="1500" b="1" dirty="0">
              <a:latin typeface="Arial" panose="020B0604020202020204" pitchFamily="34" charset="0"/>
              <a:cs typeface="Arial" panose="020B0604020202020204" pitchFamily="34" charset="0"/>
            </a:endParaRPr>
          </a:p>
          <a:p>
            <a:pPr>
              <a:lnSpc>
                <a:spcPct val="110000"/>
              </a:lnSpc>
            </a:pPr>
            <a:endParaRPr lang="en-GB" sz="1500" b="1" dirty="0">
              <a:latin typeface="Arial" panose="020B0604020202020204" pitchFamily="34" charset="0"/>
              <a:cs typeface="Arial" panose="020B0604020202020204" pitchFamily="34" charset="0"/>
            </a:endParaRPr>
          </a:p>
          <a:p>
            <a:pPr>
              <a:lnSpc>
                <a:spcPct val="110000"/>
              </a:lnSpc>
            </a:pPr>
            <a:r>
              <a:rPr lang="en-GB" sz="1500" b="1" dirty="0">
                <a:latin typeface="Arial" panose="020B0604020202020204" pitchFamily="34" charset="0"/>
                <a:cs typeface="Arial" panose="020B0604020202020204" pitchFamily="34" charset="0"/>
              </a:rPr>
              <a:t>Key Responsibilities:</a:t>
            </a:r>
          </a:p>
          <a:p>
            <a:pPr>
              <a:lnSpc>
                <a:spcPct val="110000"/>
              </a:lnSpc>
            </a:pPr>
            <a:r>
              <a:rPr lang="en-GB" sz="1500" dirty="0">
                <a:latin typeface="Arial" panose="020B0604020202020204" pitchFamily="34" charset="0"/>
                <a:cs typeface="Arial" panose="020B0604020202020204" pitchFamily="34" charset="0"/>
              </a:rPr>
              <a:t>Assist in developing and implementing digital tools and platforms.</a:t>
            </a:r>
          </a:p>
          <a:p>
            <a:pPr>
              <a:lnSpc>
                <a:spcPct val="110000"/>
              </a:lnSpc>
            </a:pPr>
            <a:r>
              <a:rPr lang="en-GB" sz="1500" dirty="0">
                <a:latin typeface="Arial" panose="020B0604020202020204" pitchFamily="34" charset="0"/>
                <a:cs typeface="Arial" panose="020B0604020202020204" pitchFamily="34" charset="0"/>
              </a:rPr>
              <a:t>Support automation of administrative processes.</a:t>
            </a:r>
          </a:p>
          <a:p>
            <a:pPr>
              <a:lnSpc>
                <a:spcPct val="110000"/>
              </a:lnSpc>
            </a:pPr>
            <a:r>
              <a:rPr lang="en-GB" sz="1500" dirty="0">
                <a:latin typeface="Arial" panose="020B0604020202020204" pitchFamily="34" charset="0"/>
                <a:cs typeface="Arial" panose="020B0604020202020204" pitchFamily="34" charset="0"/>
              </a:rPr>
              <a:t>Research emerging technologies relevant to student services.</a:t>
            </a:r>
          </a:p>
          <a:p>
            <a:pPr>
              <a:lnSpc>
                <a:spcPct val="110000"/>
              </a:lnSpc>
            </a:pPr>
            <a:r>
              <a:rPr lang="en-GB" sz="1500" dirty="0">
                <a:latin typeface="Arial" panose="020B0604020202020204" pitchFamily="34" charset="0"/>
                <a:cs typeface="Arial" panose="020B0604020202020204" pitchFamily="34" charset="0"/>
              </a:rPr>
              <a:t>Coordinate innovation projects and pilot schemes.</a:t>
            </a:r>
          </a:p>
          <a:p>
            <a:pPr>
              <a:lnSpc>
                <a:spcPct val="110000"/>
              </a:lnSpc>
            </a:pPr>
            <a:r>
              <a:rPr lang="en-GB" sz="1500" dirty="0">
                <a:latin typeface="Arial" panose="020B0604020202020204" pitchFamily="34" charset="0"/>
                <a:cs typeface="Arial" panose="020B0604020202020204" pitchFamily="34" charset="0"/>
              </a:rPr>
              <a:t>Deliver training sessions for staff and student representatives on new systems.</a:t>
            </a:r>
          </a:p>
          <a:p>
            <a:pPr>
              <a:lnSpc>
                <a:spcPct val="110000"/>
              </a:lnSpc>
            </a:pPr>
            <a:r>
              <a:rPr lang="en-GB" sz="1500" dirty="0">
                <a:latin typeface="Arial" panose="020B0604020202020204" pitchFamily="34" charset="0"/>
                <a:cs typeface="Arial" panose="020B0604020202020204" pitchFamily="34" charset="0"/>
              </a:rPr>
              <a:t>Collect and analyse feedback to improve digital services.</a:t>
            </a:r>
          </a:p>
          <a:p>
            <a:pPr>
              <a:lnSpc>
                <a:spcPct val="110000"/>
              </a:lnSpc>
            </a:pPr>
            <a:r>
              <a:rPr lang="en-GB" sz="1500" dirty="0">
                <a:latin typeface="Arial" panose="020B0604020202020204" pitchFamily="34" charset="0"/>
                <a:cs typeface="Arial" panose="020B0604020202020204" pitchFamily="34" charset="0"/>
              </a:rPr>
              <a:t>Promote a culture of creativity and continuous improvement.</a:t>
            </a:r>
          </a:p>
          <a:p>
            <a:pPr>
              <a:lnSpc>
                <a:spcPct val="110000"/>
              </a:lnSpc>
            </a:pPr>
            <a:endParaRPr lang="en-GB" sz="1100" dirty="0"/>
          </a:p>
        </p:txBody>
      </p:sp>
    </p:spTree>
    <p:extLst>
      <p:ext uri="{BB962C8B-B14F-4D97-AF65-F5344CB8AC3E}">
        <p14:creationId xmlns:p14="http://schemas.microsoft.com/office/powerpoint/2010/main" val="4350467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19E1A-2DED-7228-29A4-83CAC8EB6116}"/>
              </a:ext>
            </a:extLst>
          </p:cNvPr>
          <p:cNvSpPr>
            <a:spLocks noGrp="1"/>
          </p:cNvSpPr>
          <p:nvPr>
            <p:ph type="title"/>
          </p:nvPr>
        </p:nvSpPr>
        <p:spPr>
          <a:xfrm>
            <a:off x="614678" y="548640"/>
            <a:ext cx="10872216" cy="1133856"/>
          </a:xfrm>
        </p:spPr>
        <p:txBody>
          <a:bodyPr anchor="t">
            <a:normAutofit/>
          </a:bodyPr>
          <a:lstStyle/>
          <a:p>
            <a:r>
              <a:rPr lang="en-GB" dirty="0"/>
              <a:t>Benefits Package – Innovation Support Officer</a:t>
            </a:r>
          </a:p>
        </p:txBody>
      </p:sp>
      <p:pic>
        <p:nvPicPr>
          <p:cNvPr id="7" name="Graphic 6" descr="Recruitment Management">
            <a:extLst>
              <a:ext uri="{FF2B5EF4-FFF2-40B4-BE49-F238E27FC236}">
                <a16:creationId xmlns:a16="http://schemas.microsoft.com/office/drawing/2014/main" id="{11938759-F07D-767B-F488-21914E7060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4693CC3A-3A7B-91AB-84D8-ECFC4F32DEC3}"/>
              </a:ext>
            </a:extLst>
          </p:cNvPr>
          <p:cNvSpPr>
            <a:spLocks noGrp="1"/>
          </p:cNvSpPr>
          <p:nvPr>
            <p:ph idx="1"/>
          </p:nvPr>
        </p:nvSpPr>
        <p:spPr>
          <a:xfrm>
            <a:off x="4882551" y="1353787"/>
            <a:ext cx="6602154" cy="4955573"/>
          </a:xfrm>
        </p:spPr>
        <p:txBody>
          <a:bodyPr numCol="2" anchor="t">
            <a:normAutofit fontScale="92500" lnSpcReduction="10000"/>
          </a:bodyPr>
          <a:lstStyle/>
          <a:p>
            <a:pPr>
              <a:lnSpc>
                <a:spcPct val="110000"/>
              </a:lnSpc>
            </a:pPr>
            <a:r>
              <a:rPr lang="en-GB" sz="1500" b="1" dirty="0">
                <a:latin typeface="Arial" panose="020B0604020202020204" pitchFamily="34" charset="0"/>
                <a:cs typeface="Arial" panose="020B0604020202020204" pitchFamily="34" charset="0"/>
              </a:rPr>
              <a:t>1. Professional Development</a:t>
            </a:r>
          </a:p>
          <a:p>
            <a:pPr>
              <a:lnSpc>
                <a:spcPct val="110000"/>
              </a:lnSpc>
            </a:pPr>
            <a:r>
              <a:rPr lang="en-GB" sz="1500" dirty="0">
                <a:latin typeface="Arial" panose="020B0604020202020204" pitchFamily="34" charset="0"/>
                <a:cs typeface="Arial" panose="020B0604020202020204" pitchFamily="34" charset="0"/>
              </a:rPr>
              <a:t>Access to training in digital innovation and project management</a:t>
            </a:r>
          </a:p>
          <a:p>
            <a:pPr>
              <a:lnSpc>
                <a:spcPct val="110000"/>
              </a:lnSpc>
            </a:pPr>
            <a:r>
              <a:rPr lang="en-GB" sz="1500" dirty="0">
                <a:latin typeface="Arial" panose="020B0604020202020204" pitchFamily="34" charset="0"/>
                <a:cs typeface="Arial" panose="020B0604020202020204" pitchFamily="34" charset="0"/>
              </a:rPr>
              <a:t>Opportunities to attend workshops and conferences</a:t>
            </a:r>
          </a:p>
          <a:p>
            <a:pPr>
              <a:lnSpc>
                <a:spcPct val="110000"/>
              </a:lnSpc>
            </a:pPr>
            <a:r>
              <a:rPr lang="en-GB" sz="1500" dirty="0">
                <a:latin typeface="Arial" panose="020B0604020202020204" pitchFamily="34" charset="0"/>
                <a:cs typeface="Arial" panose="020B0604020202020204" pitchFamily="34" charset="0"/>
              </a:rPr>
              <a:t>Continuous professional development (CPD) support</a:t>
            </a:r>
          </a:p>
          <a:p>
            <a:pPr>
              <a:lnSpc>
                <a:spcPct val="110000"/>
              </a:lnSpc>
            </a:pPr>
            <a:r>
              <a:rPr lang="en-GB" sz="1500" b="1" dirty="0">
                <a:latin typeface="Arial" panose="020B0604020202020204" pitchFamily="34" charset="0"/>
                <a:cs typeface="Arial" panose="020B0604020202020204" pitchFamily="34" charset="0"/>
              </a:rPr>
              <a:t>2. Flexible Working</a:t>
            </a:r>
          </a:p>
          <a:p>
            <a:pPr>
              <a:lnSpc>
                <a:spcPct val="110000"/>
              </a:lnSpc>
            </a:pPr>
            <a:r>
              <a:rPr lang="en-GB" sz="1500" dirty="0">
                <a:latin typeface="Arial" panose="020B0604020202020204" pitchFamily="34" charset="0"/>
                <a:cs typeface="Arial" panose="020B0604020202020204" pitchFamily="34" charset="0"/>
              </a:rPr>
              <a:t>Hybrid working opportunities</a:t>
            </a:r>
          </a:p>
          <a:p>
            <a:pPr>
              <a:lnSpc>
                <a:spcPct val="110000"/>
              </a:lnSpc>
            </a:pPr>
            <a:r>
              <a:rPr lang="en-GB" sz="1500" dirty="0">
                <a:latin typeface="Arial" panose="020B0604020202020204" pitchFamily="34" charset="0"/>
                <a:cs typeface="Arial" panose="020B0604020202020204" pitchFamily="34" charset="0"/>
              </a:rPr>
              <a:t>Flexible working hours where possible</a:t>
            </a:r>
          </a:p>
          <a:p>
            <a:pPr>
              <a:lnSpc>
                <a:spcPct val="110000"/>
              </a:lnSpc>
            </a:pPr>
            <a:r>
              <a:rPr lang="en-GB" sz="1500" dirty="0">
                <a:latin typeface="Arial" panose="020B0604020202020204" pitchFamily="34" charset="0"/>
                <a:cs typeface="Arial" panose="020B0604020202020204" pitchFamily="34" charset="0"/>
              </a:rPr>
              <a:t>Support for work–life balance</a:t>
            </a:r>
          </a:p>
          <a:p>
            <a:pPr>
              <a:lnSpc>
                <a:spcPct val="110000"/>
              </a:lnSpc>
            </a:pPr>
            <a:r>
              <a:rPr lang="en-GB" sz="1500" b="1" dirty="0">
                <a:latin typeface="Arial" panose="020B0604020202020204" pitchFamily="34" charset="0"/>
                <a:cs typeface="Arial" panose="020B0604020202020204" pitchFamily="34" charset="0"/>
              </a:rPr>
              <a:t>3. Holiday &amp; Leave</a:t>
            </a:r>
          </a:p>
          <a:p>
            <a:pPr>
              <a:lnSpc>
                <a:spcPct val="110000"/>
              </a:lnSpc>
            </a:pPr>
            <a:r>
              <a:rPr lang="en-GB" sz="1500" dirty="0">
                <a:latin typeface="Arial" panose="020B0604020202020204" pitchFamily="34" charset="0"/>
                <a:cs typeface="Arial" panose="020B0604020202020204" pitchFamily="34" charset="0"/>
              </a:rPr>
              <a:t>Generous annual leave entitlement</a:t>
            </a:r>
          </a:p>
          <a:p>
            <a:pPr>
              <a:lnSpc>
                <a:spcPct val="110000"/>
              </a:lnSpc>
            </a:pPr>
            <a:r>
              <a:rPr lang="en-GB" sz="1500" dirty="0">
                <a:latin typeface="Arial" panose="020B0604020202020204" pitchFamily="34" charset="0"/>
                <a:cs typeface="Arial" panose="020B0604020202020204" pitchFamily="34" charset="0"/>
              </a:rPr>
              <a:t>Bank holidays</a:t>
            </a:r>
          </a:p>
          <a:p>
            <a:pPr>
              <a:lnSpc>
                <a:spcPct val="110000"/>
              </a:lnSpc>
            </a:pPr>
            <a:r>
              <a:rPr lang="en-GB" sz="1500" dirty="0">
                <a:latin typeface="Arial" panose="020B0604020202020204" pitchFamily="34" charset="0"/>
                <a:cs typeface="Arial" panose="020B0604020202020204" pitchFamily="34" charset="0"/>
              </a:rPr>
              <a:t>University closure days</a:t>
            </a:r>
          </a:p>
          <a:p>
            <a:pPr>
              <a:lnSpc>
                <a:spcPct val="110000"/>
              </a:lnSpc>
            </a:pPr>
            <a:r>
              <a:rPr lang="en-GB" sz="1500" b="1" dirty="0">
                <a:latin typeface="Arial" panose="020B0604020202020204" pitchFamily="34" charset="0"/>
                <a:cs typeface="Arial" panose="020B0604020202020204" pitchFamily="34" charset="0"/>
              </a:rPr>
              <a:t>4. Pension Scheme</a:t>
            </a:r>
          </a:p>
          <a:p>
            <a:pPr>
              <a:lnSpc>
                <a:spcPct val="110000"/>
              </a:lnSpc>
            </a:pPr>
            <a:r>
              <a:rPr lang="en-GB" sz="1500" dirty="0">
                <a:latin typeface="Arial" panose="020B0604020202020204" pitchFamily="34" charset="0"/>
                <a:cs typeface="Arial" panose="020B0604020202020204" pitchFamily="34" charset="0"/>
              </a:rPr>
              <a:t>Access to workplace pension scheme</a:t>
            </a:r>
          </a:p>
          <a:p>
            <a:pPr>
              <a:lnSpc>
                <a:spcPct val="110000"/>
              </a:lnSpc>
            </a:pPr>
            <a:r>
              <a:rPr lang="en-GB" sz="1500" b="1" dirty="0">
                <a:latin typeface="Arial" panose="020B0604020202020204" pitchFamily="34" charset="0"/>
                <a:cs typeface="Arial" panose="020B0604020202020204" pitchFamily="34" charset="0"/>
              </a:rPr>
              <a:t>5. Wellbeing Support</a:t>
            </a:r>
          </a:p>
          <a:p>
            <a:pPr>
              <a:lnSpc>
                <a:spcPct val="110000"/>
              </a:lnSpc>
            </a:pPr>
            <a:r>
              <a:rPr lang="en-GB" sz="1500" dirty="0">
                <a:latin typeface="Arial" panose="020B0604020202020204" pitchFamily="34" charset="0"/>
                <a:cs typeface="Arial" panose="020B0604020202020204" pitchFamily="34" charset="0"/>
              </a:rPr>
              <a:t>Access to wellbeing initiatives</a:t>
            </a:r>
          </a:p>
          <a:p>
            <a:pPr>
              <a:lnSpc>
                <a:spcPct val="110000"/>
              </a:lnSpc>
            </a:pPr>
            <a:r>
              <a:rPr lang="en-GB" sz="1500" dirty="0">
                <a:latin typeface="Arial" panose="020B0604020202020204" pitchFamily="34" charset="0"/>
                <a:cs typeface="Arial" panose="020B0604020202020204" pitchFamily="34" charset="0"/>
              </a:rPr>
              <a:t>Mental health support resources</a:t>
            </a:r>
          </a:p>
          <a:p>
            <a:pPr>
              <a:lnSpc>
                <a:spcPct val="110000"/>
              </a:lnSpc>
            </a:pPr>
            <a:r>
              <a:rPr lang="en-GB" sz="1500" dirty="0">
                <a:latin typeface="Arial" panose="020B0604020202020204" pitchFamily="34" charset="0"/>
                <a:cs typeface="Arial" panose="020B0604020202020204" pitchFamily="34" charset="0"/>
              </a:rPr>
              <a:t>Inclusive and supportive working culture</a:t>
            </a:r>
          </a:p>
          <a:p>
            <a:pPr>
              <a:lnSpc>
                <a:spcPct val="110000"/>
              </a:lnSpc>
            </a:pPr>
            <a:r>
              <a:rPr lang="en-GB" sz="1500" b="1" dirty="0">
                <a:latin typeface="Arial" panose="020B0604020202020204" pitchFamily="34" charset="0"/>
                <a:cs typeface="Arial" panose="020B0604020202020204" pitchFamily="34" charset="0"/>
              </a:rPr>
              <a:t>6. Career Progression</a:t>
            </a:r>
          </a:p>
          <a:p>
            <a:pPr>
              <a:lnSpc>
                <a:spcPct val="110000"/>
              </a:lnSpc>
            </a:pPr>
            <a:r>
              <a:rPr lang="en-GB" sz="1500" dirty="0">
                <a:latin typeface="Arial" panose="020B0604020202020204" pitchFamily="34" charset="0"/>
                <a:cs typeface="Arial" panose="020B0604020202020204" pitchFamily="34" charset="0"/>
              </a:rPr>
              <a:t>Opportunity to gain experience in innovation and digital transformation</a:t>
            </a:r>
          </a:p>
          <a:p>
            <a:pPr>
              <a:lnSpc>
                <a:spcPct val="110000"/>
              </a:lnSpc>
            </a:pPr>
            <a:r>
              <a:rPr lang="en-GB" sz="1500" dirty="0">
                <a:latin typeface="Arial" panose="020B0604020202020204" pitchFamily="34" charset="0"/>
                <a:cs typeface="Arial" panose="020B0604020202020204" pitchFamily="34" charset="0"/>
              </a:rPr>
              <a:t>Exposure to cross-departmental strategic projects</a:t>
            </a:r>
          </a:p>
          <a:p>
            <a:pPr>
              <a:lnSpc>
                <a:spcPct val="110000"/>
              </a:lnSpc>
            </a:pPr>
            <a:r>
              <a:rPr lang="en-GB" sz="1500" dirty="0">
                <a:latin typeface="Arial" panose="020B0604020202020204" pitchFamily="34" charset="0"/>
                <a:cs typeface="Arial" panose="020B0604020202020204" pitchFamily="34" charset="0"/>
              </a:rPr>
              <a:t>Strong foundation for careers in HR, digital management, or organisational development</a:t>
            </a:r>
          </a:p>
          <a:p>
            <a:pPr>
              <a:lnSpc>
                <a:spcPct val="110000"/>
              </a:lnSpc>
            </a:pPr>
            <a:endParaRPr lang="en-GB" sz="1100" dirty="0"/>
          </a:p>
        </p:txBody>
      </p:sp>
    </p:spTree>
    <p:extLst>
      <p:ext uri="{BB962C8B-B14F-4D97-AF65-F5344CB8AC3E}">
        <p14:creationId xmlns:p14="http://schemas.microsoft.com/office/powerpoint/2010/main" val="2156115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6985B-2216-20D2-9B5B-6207555A4414}"/>
              </a:ext>
            </a:extLst>
          </p:cNvPr>
          <p:cNvSpPr>
            <a:spLocks noGrp="1"/>
          </p:cNvSpPr>
          <p:nvPr>
            <p:ph type="title"/>
          </p:nvPr>
        </p:nvSpPr>
        <p:spPr>
          <a:xfrm>
            <a:off x="614678" y="548640"/>
            <a:ext cx="10872216" cy="1133856"/>
          </a:xfrm>
        </p:spPr>
        <p:txBody>
          <a:bodyPr anchor="t">
            <a:normAutofit/>
          </a:bodyPr>
          <a:lstStyle/>
          <a:p>
            <a:pPr algn="ctr"/>
            <a:r>
              <a:rPr lang="en-GB" dirty="0"/>
              <a:t>Essential Person Specification </a:t>
            </a:r>
          </a:p>
        </p:txBody>
      </p:sp>
      <p:pic>
        <p:nvPicPr>
          <p:cNvPr id="7" name="Graphic 6" descr="Diploma Roll">
            <a:extLst>
              <a:ext uri="{FF2B5EF4-FFF2-40B4-BE49-F238E27FC236}">
                <a16:creationId xmlns:a16="http://schemas.microsoft.com/office/drawing/2014/main" id="{6F5A4E79-914C-B92C-9238-0767E8A437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7B28BA03-42F6-40E7-5357-8435855B5C51}"/>
              </a:ext>
            </a:extLst>
          </p:cNvPr>
          <p:cNvSpPr>
            <a:spLocks noGrp="1"/>
          </p:cNvSpPr>
          <p:nvPr>
            <p:ph idx="1"/>
          </p:nvPr>
        </p:nvSpPr>
        <p:spPr>
          <a:xfrm>
            <a:off x="4882551" y="1792224"/>
            <a:ext cx="6602154" cy="4517136"/>
          </a:xfrm>
        </p:spPr>
        <p:txBody>
          <a:bodyPr numCol="2" anchor="t">
            <a:normAutofit/>
          </a:bodyPr>
          <a:lstStyle/>
          <a:p>
            <a:pPr>
              <a:lnSpc>
                <a:spcPct val="110000"/>
              </a:lnSpc>
            </a:pPr>
            <a:r>
              <a:rPr lang="en-GB" sz="1500" b="1" dirty="0">
                <a:latin typeface="Arial" panose="020B0604020202020204" pitchFamily="34" charset="0"/>
                <a:cs typeface="Arial" panose="020B0604020202020204" pitchFamily="34" charset="0"/>
              </a:rPr>
              <a:t>Essential Qualifications:</a:t>
            </a:r>
          </a:p>
          <a:p>
            <a:pPr>
              <a:lnSpc>
                <a:spcPct val="110000"/>
              </a:lnSpc>
            </a:pPr>
            <a:r>
              <a:rPr lang="en-GB" sz="1500" dirty="0">
                <a:latin typeface="Arial" panose="020B0604020202020204" pitchFamily="34" charset="0"/>
                <a:cs typeface="Arial" panose="020B0604020202020204" pitchFamily="34" charset="0"/>
              </a:rPr>
              <a:t>Degree in Business Management, HR, IT, or related field</a:t>
            </a:r>
          </a:p>
          <a:p>
            <a:pPr>
              <a:lnSpc>
                <a:spcPct val="110000"/>
              </a:lnSpc>
            </a:pPr>
            <a:r>
              <a:rPr lang="en-GB" sz="1500" dirty="0">
                <a:latin typeface="Arial" panose="020B0604020202020204" pitchFamily="34" charset="0"/>
                <a:cs typeface="Arial" panose="020B0604020202020204" pitchFamily="34" charset="0"/>
              </a:rPr>
              <a:t>Strong digital literacy</a:t>
            </a:r>
          </a:p>
          <a:p>
            <a:pPr>
              <a:lnSpc>
                <a:spcPct val="110000"/>
              </a:lnSpc>
            </a:pPr>
            <a:r>
              <a:rPr lang="en-GB" sz="1500" b="1" dirty="0">
                <a:latin typeface="Arial" panose="020B0604020202020204" pitchFamily="34" charset="0"/>
                <a:cs typeface="Arial" panose="020B0604020202020204" pitchFamily="34" charset="0"/>
              </a:rPr>
              <a:t>Essential Skills:</a:t>
            </a:r>
          </a:p>
          <a:p>
            <a:pPr>
              <a:lnSpc>
                <a:spcPct val="110000"/>
              </a:lnSpc>
            </a:pPr>
            <a:r>
              <a:rPr lang="en-GB" sz="1500" dirty="0">
                <a:latin typeface="Arial" panose="020B0604020202020204" pitchFamily="34" charset="0"/>
                <a:cs typeface="Arial" panose="020B0604020202020204" pitchFamily="34" charset="0"/>
              </a:rPr>
              <a:t>Excellent communication skills</a:t>
            </a:r>
          </a:p>
          <a:p>
            <a:pPr>
              <a:lnSpc>
                <a:spcPct val="110000"/>
              </a:lnSpc>
            </a:pPr>
            <a:r>
              <a:rPr lang="en-GB" sz="1500" dirty="0">
                <a:latin typeface="Arial" panose="020B0604020202020204" pitchFamily="34" charset="0"/>
                <a:cs typeface="Arial" panose="020B0604020202020204" pitchFamily="34" charset="0"/>
              </a:rPr>
              <a:t>Project coordination ability</a:t>
            </a:r>
          </a:p>
          <a:p>
            <a:pPr>
              <a:lnSpc>
                <a:spcPct val="110000"/>
              </a:lnSpc>
            </a:pPr>
            <a:r>
              <a:rPr lang="en-GB" sz="1500" dirty="0">
                <a:latin typeface="Arial" panose="020B0604020202020204" pitchFamily="34" charset="0"/>
                <a:cs typeface="Arial" panose="020B0604020202020204" pitchFamily="34" charset="0"/>
              </a:rPr>
              <a:t>Problem-solving and analytical thinking</a:t>
            </a:r>
          </a:p>
          <a:p>
            <a:pPr>
              <a:lnSpc>
                <a:spcPct val="110000"/>
              </a:lnSpc>
            </a:pPr>
            <a:r>
              <a:rPr lang="en-GB" sz="1500" dirty="0">
                <a:latin typeface="Arial" panose="020B0604020202020204" pitchFamily="34" charset="0"/>
                <a:cs typeface="Arial" panose="020B0604020202020204" pitchFamily="34" charset="0"/>
              </a:rPr>
              <a:t>Ability to adapt to change</a:t>
            </a:r>
          </a:p>
          <a:p>
            <a:pPr>
              <a:lnSpc>
                <a:spcPct val="110000"/>
              </a:lnSpc>
            </a:pPr>
            <a:r>
              <a:rPr lang="en-GB" sz="1500" dirty="0">
                <a:latin typeface="Arial" panose="020B0604020202020204" pitchFamily="34" charset="0"/>
                <a:cs typeface="Arial" panose="020B0604020202020204" pitchFamily="34" charset="0"/>
              </a:rPr>
              <a:t>IT proficiency (Microsoft Office, digital platforms, data tools)</a:t>
            </a:r>
          </a:p>
          <a:p>
            <a:pPr>
              <a:lnSpc>
                <a:spcPct val="110000"/>
              </a:lnSpc>
            </a:pPr>
            <a:endParaRPr lang="en-GB" sz="1500" dirty="0">
              <a:latin typeface="Arial" panose="020B0604020202020204" pitchFamily="34" charset="0"/>
              <a:cs typeface="Arial" panose="020B0604020202020204" pitchFamily="34" charset="0"/>
            </a:endParaRPr>
          </a:p>
          <a:p>
            <a:pPr>
              <a:lnSpc>
                <a:spcPct val="110000"/>
              </a:lnSpc>
            </a:pPr>
            <a:r>
              <a:rPr lang="en-GB" sz="1500" b="1" dirty="0">
                <a:latin typeface="Arial" panose="020B0604020202020204" pitchFamily="34" charset="0"/>
                <a:cs typeface="Arial" panose="020B0604020202020204" pitchFamily="34" charset="0"/>
              </a:rPr>
              <a:t>Essential Experience:</a:t>
            </a:r>
          </a:p>
          <a:p>
            <a:pPr>
              <a:lnSpc>
                <a:spcPct val="110000"/>
              </a:lnSpc>
            </a:pPr>
            <a:r>
              <a:rPr lang="en-GB" sz="1500" dirty="0">
                <a:latin typeface="Arial" panose="020B0604020202020204" pitchFamily="34" charset="0"/>
                <a:cs typeface="Arial" panose="020B0604020202020204" pitchFamily="34" charset="0"/>
              </a:rPr>
              <a:t>Experience using digital systems</a:t>
            </a:r>
          </a:p>
          <a:p>
            <a:pPr>
              <a:lnSpc>
                <a:spcPct val="110000"/>
              </a:lnSpc>
            </a:pPr>
            <a:r>
              <a:rPr lang="en-GB" sz="1500" dirty="0">
                <a:latin typeface="Arial" panose="020B0604020202020204" pitchFamily="34" charset="0"/>
                <a:cs typeface="Arial" panose="020B0604020202020204" pitchFamily="34" charset="0"/>
              </a:rPr>
              <a:t>Experience working in teams</a:t>
            </a:r>
          </a:p>
          <a:p>
            <a:pPr>
              <a:lnSpc>
                <a:spcPct val="110000"/>
              </a:lnSpc>
            </a:pPr>
            <a:r>
              <a:rPr lang="en-GB" sz="1500" dirty="0">
                <a:latin typeface="Arial" panose="020B0604020202020204" pitchFamily="34" charset="0"/>
                <a:cs typeface="Arial" panose="020B0604020202020204" pitchFamily="34" charset="0"/>
              </a:rPr>
              <a:t>Basic understanding of innovation or change management</a:t>
            </a:r>
          </a:p>
          <a:p>
            <a:pPr>
              <a:lnSpc>
                <a:spcPct val="110000"/>
              </a:lnSpc>
            </a:pPr>
            <a:endParaRPr lang="en-GB" sz="1700" dirty="0"/>
          </a:p>
        </p:txBody>
      </p:sp>
    </p:spTree>
    <p:extLst>
      <p:ext uri="{BB962C8B-B14F-4D97-AF65-F5344CB8AC3E}">
        <p14:creationId xmlns:p14="http://schemas.microsoft.com/office/powerpoint/2010/main" val="2888889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E11FD-5371-ECBE-5483-BCCC75F5570D}"/>
              </a:ext>
            </a:extLst>
          </p:cNvPr>
          <p:cNvSpPr>
            <a:spLocks noGrp="1"/>
          </p:cNvSpPr>
          <p:nvPr>
            <p:ph type="title"/>
          </p:nvPr>
        </p:nvSpPr>
        <p:spPr>
          <a:xfrm>
            <a:off x="614678" y="548640"/>
            <a:ext cx="10872216" cy="1133856"/>
          </a:xfrm>
        </p:spPr>
        <p:txBody>
          <a:bodyPr anchor="t">
            <a:normAutofit/>
          </a:bodyPr>
          <a:lstStyle/>
          <a:p>
            <a:pPr algn="ctr"/>
            <a:r>
              <a:rPr lang="en-GB" dirty="0"/>
              <a:t>Desirable Person Specification</a:t>
            </a:r>
          </a:p>
        </p:txBody>
      </p:sp>
      <p:pic>
        <p:nvPicPr>
          <p:cNvPr id="7" name="Graphic 6" descr="Head with Gears">
            <a:extLst>
              <a:ext uri="{FF2B5EF4-FFF2-40B4-BE49-F238E27FC236}">
                <a16:creationId xmlns:a16="http://schemas.microsoft.com/office/drawing/2014/main" id="{FEE60555-C78C-7BA7-CD7F-C1C5B2E6C1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608A760D-DBA9-5E30-FC5D-048BDC3345B6}"/>
              </a:ext>
            </a:extLst>
          </p:cNvPr>
          <p:cNvSpPr>
            <a:spLocks noGrp="1"/>
          </p:cNvSpPr>
          <p:nvPr>
            <p:ph idx="1"/>
          </p:nvPr>
        </p:nvSpPr>
        <p:spPr>
          <a:xfrm>
            <a:off x="4882551" y="1435395"/>
            <a:ext cx="6602154" cy="4873965"/>
          </a:xfrm>
        </p:spPr>
        <p:txBody>
          <a:bodyPr numCol="2" anchor="t">
            <a:normAutofit fontScale="92500" lnSpcReduction="20000"/>
          </a:bodyPr>
          <a:lstStyle/>
          <a:p>
            <a:r>
              <a:rPr lang="en-GB" sz="1600" b="1" dirty="0">
                <a:latin typeface="Arial" panose="020B0604020202020204" pitchFamily="34" charset="0"/>
                <a:cs typeface="Arial" panose="020B0604020202020204" pitchFamily="34" charset="0"/>
              </a:rPr>
              <a:t>Desirable Criteria:</a:t>
            </a:r>
          </a:p>
          <a:p>
            <a:r>
              <a:rPr lang="en-GB" sz="1600" dirty="0">
                <a:latin typeface="Arial" panose="020B0604020202020204" pitchFamily="34" charset="0"/>
                <a:cs typeface="Arial" panose="020B0604020202020204" pitchFamily="34" charset="0"/>
              </a:rPr>
              <a:t>Experience in student organisations</a:t>
            </a:r>
          </a:p>
          <a:p>
            <a:r>
              <a:rPr lang="en-GB" sz="1600" dirty="0">
                <a:latin typeface="Arial" panose="020B0604020202020204" pitchFamily="34" charset="0"/>
                <a:cs typeface="Arial" panose="020B0604020202020204" pitchFamily="34" charset="0"/>
              </a:rPr>
              <a:t>Knowledge of digital transformation</a:t>
            </a:r>
          </a:p>
          <a:p>
            <a:r>
              <a:rPr lang="en-GB" sz="1600" dirty="0">
                <a:latin typeface="Arial" panose="020B0604020202020204" pitchFamily="34" charset="0"/>
                <a:cs typeface="Arial" panose="020B0604020202020204" pitchFamily="34" charset="0"/>
              </a:rPr>
              <a:t>Experience delivering training</a:t>
            </a:r>
          </a:p>
          <a:p>
            <a:r>
              <a:rPr lang="en-GB" sz="1600" dirty="0">
                <a:latin typeface="Arial" panose="020B0604020202020204" pitchFamily="34" charset="0"/>
                <a:cs typeface="Arial" panose="020B0604020202020204" pitchFamily="34" charset="0"/>
              </a:rPr>
              <a:t>Creative thinking mindset</a:t>
            </a:r>
          </a:p>
          <a:p>
            <a:pPr marL="0" lvl="0" indent="0" eaLnBrk="0" fontAlgn="base" hangingPunct="0">
              <a:lnSpc>
                <a:spcPct val="150000"/>
              </a:lnSpc>
              <a:spcBef>
                <a:spcPct val="0"/>
              </a:spcBef>
              <a:spcAft>
                <a:spcPct val="0"/>
              </a:spcAft>
              <a:buFontTx/>
              <a:buChar char="•"/>
            </a:pPr>
            <a:r>
              <a:rPr lang="en-US" altLang="en-US" sz="1600" dirty="0">
                <a:latin typeface="Arial" panose="020B0604020202020204" pitchFamily="34" charset="0"/>
              </a:rPr>
              <a:t>   Basic knowledge of change</a:t>
            </a:r>
          </a:p>
          <a:p>
            <a:pPr marL="0" lvl="0" indent="0" eaLnBrk="0" fontAlgn="base" hangingPunct="0">
              <a:lnSpc>
                <a:spcPct val="150000"/>
              </a:lnSpc>
              <a:spcBef>
                <a:spcPct val="0"/>
              </a:spcBef>
              <a:spcAft>
                <a:spcPct val="0"/>
              </a:spcAft>
              <a:buNone/>
            </a:pPr>
            <a:r>
              <a:rPr lang="en-US" altLang="en-US" sz="1600" dirty="0">
                <a:latin typeface="Arial" panose="020B0604020202020204" pitchFamily="34" charset="0"/>
              </a:rPr>
              <a:t>    management principles</a:t>
            </a:r>
          </a:p>
          <a:p>
            <a:pPr marL="0" lvl="0" indent="0" eaLnBrk="0" fontAlgn="base" hangingPunct="0">
              <a:lnSpc>
                <a:spcPct val="150000"/>
              </a:lnSpc>
              <a:spcBef>
                <a:spcPct val="0"/>
              </a:spcBef>
              <a:spcAft>
                <a:spcPct val="0"/>
              </a:spcAft>
              <a:buFontTx/>
              <a:buChar char="•"/>
            </a:pPr>
            <a:r>
              <a:rPr lang="en-US" altLang="en-US" sz="1600" dirty="0">
                <a:latin typeface="Arial" panose="020B0604020202020204" pitchFamily="34" charset="0"/>
              </a:rPr>
              <a:t>   Understanding of data protection </a:t>
            </a:r>
          </a:p>
          <a:p>
            <a:pPr marL="0" lvl="0" indent="0" eaLnBrk="0" fontAlgn="base" hangingPunct="0">
              <a:lnSpc>
                <a:spcPct val="150000"/>
              </a:lnSpc>
              <a:spcBef>
                <a:spcPct val="0"/>
              </a:spcBef>
              <a:spcAft>
                <a:spcPct val="0"/>
              </a:spcAft>
              <a:buNone/>
            </a:pPr>
            <a:r>
              <a:rPr lang="en-US" altLang="en-US" sz="1600" dirty="0">
                <a:latin typeface="Arial" panose="020B0604020202020204" pitchFamily="34" charset="0"/>
              </a:rPr>
              <a:t>     and GDPR</a:t>
            </a:r>
          </a:p>
          <a:p>
            <a:pPr marL="0" lvl="0" indent="0" eaLnBrk="0" fontAlgn="base" hangingPunct="0">
              <a:lnSpc>
                <a:spcPct val="15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lvl="0" indent="0" eaLnBrk="0" fontAlgn="base" hangingPunct="0">
              <a:lnSpc>
                <a:spcPct val="15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lvl="0" indent="0" eaLnBrk="0" fontAlgn="base" hangingPunct="0">
              <a:lnSpc>
                <a:spcPct val="150000"/>
              </a:lnSpc>
              <a:spcBef>
                <a:spcPct val="0"/>
              </a:spcBef>
              <a:spcAft>
                <a:spcPct val="0"/>
              </a:spcAft>
              <a:buNone/>
            </a:pPr>
            <a:endParaRPr lang="en-GB" sz="1600" dirty="0">
              <a:latin typeface="Arial" panose="020B0604020202020204" pitchFamily="34" charset="0"/>
              <a:cs typeface="Arial" panose="020B0604020202020204" pitchFamily="34" charset="0"/>
            </a:endParaRPr>
          </a:p>
          <a:p>
            <a:pPr marL="0" lvl="0" indent="0" eaLnBrk="0" fontAlgn="base" hangingPunct="0">
              <a:lnSpc>
                <a:spcPct val="150000"/>
              </a:lnSpc>
              <a:spcBef>
                <a:spcPct val="0"/>
              </a:spcBef>
              <a:spcAft>
                <a:spcPct val="0"/>
              </a:spcAft>
              <a:buNone/>
            </a:pP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Personal Attributes:</a:t>
            </a:r>
          </a:p>
          <a:p>
            <a:r>
              <a:rPr lang="en-GB" sz="1600" dirty="0">
                <a:latin typeface="Arial" panose="020B0604020202020204" pitchFamily="34" charset="0"/>
                <a:cs typeface="Arial" panose="020B0604020202020204" pitchFamily="34" charset="0"/>
              </a:rPr>
              <a:t>Innovative and proactive</a:t>
            </a:r>
          </a:p>
          <a:p>
            <a:r>
              <a:rPr lang="en-GB" sz="1600" dirty="0">
                <a:latin typeface="Arial" panose="020B0604020202020204" pitchFamily="34" charset="0"/>
                <a:cs typeface="Arial" panose="020B0604020202020204" pitchFamily="34" charset="0"/>
              </a:rPr>
              <a:t>Resilient</a:t>
            </a:r>
          </a:p>
          <a:p>
            <a:r>
              <a:rPr lang="en-GB" sz="1600" dirty="0">
                <a:latin typeface="Arial" panose="020B0604020202020204" pitchFamily="34" charset="0"/>
                <a:cs typeface="Arial" panose="020B0604020202020204" pitchFamily="34" charset="0"/>
              </a:rPr>
              <a:t>Collaborative</a:t>
            </a:r>
          </a:p>
          <a:p>
            <a:r>
              <a:rPr lang="en-GB" sz="1600" dirty="0">
                <a:latin typeface="Arial" panose="020B0604020202020204" pitchFamily="34" charset="0"/>
                <a:cs typeface="Arial" panose="020B0604020202020204" pitchFamily="34" charset="0"/>
              </a:rPr>
              <a:t>Open to learning</a:t>
            </a:r>
          </a:p>
          <a:p>
            <a:r>
              <a:rPr lang="en-GB" sz="1600" dirty="0">
                <a:latin typeface="Arial" panose="020B0604020202020204" pitchFamily="34" charset="0"/>
                <a:cs typeface="Arial" panose="020B0604020202020204" pitchFamily="34" charset="0"/>
              </a:rPr>
              <a:t>Ethical and student-focused</a:t>
            </a:r>
          </a:p>
          <a:p>
            <a:r>
              <a:rPr lang="en-GB" sz="1600" dirty="0">
                <a:latin typeface="Arial" panose="020B0604020202020204" pitchFamily="34" charset="0"/>
                <a:cs typeface="Arial" panose="020B0604020202020204" pitchFamily="34" charset="0"/>
              </a:rPr>
              <a:t>Willingness to experiment with new ideas</a:t>
            </a:r>
          </a:p>
          <a:p>
            <a:r>
              <a:rPr lang="en-GB" sz="1600" dirty="0">
                <a:latin typeface="Arial" panose="020B0604020202020204" pitchFamily="34" charset="0"/>
                <a:cs typeface="Arial" panose="020B0604020202020204" pitchFamily="34" charset="0"/>
              </a:rPr>
              <a:t>Confidence in presenting ideas to groups</a:t>
            </a:r>
          </a:p>
          <a:p>
            <a:r>
              <a:rPr lang="en-GB" sz="1600" dirty="0">
                <a:latin typeface="Arial" panose="020B0604020202020204" pitchFamily="34" charset="0"/>
                <a:cs typeface="Arial" panose="020B0604020202020204" pitchFamily="34" charset="0"/>
              </a:rPr>
              <a:t>High level of initiative and self-motivation</a:t>
            </a:r>
          </a:p>
          <a:p>
            <a:r>
              <a:rPr lang="en-GB" sz="1600" dirty="0">
                <a:latin typeface="Arial" panose="020B0604020202020204" pitchFamily="34" charset="0"/>
                <a:cs typeface="Arial" panose="020B0604020202020204" pitchFamily="34" charset="0"/>
              </a:rPr>
              <a:t>Positive attitude towards continuous improvement</a:t>
            </a:r>
          </a:p>
          <a:p>
            <a:endParaRPr lang="en-GB" sz="1800" dirty="0"/>
          </a:p>
        </p:txBody>
      </p:sp>
    </p:spTree>
    <p:extLst>
      <p:ext uri="{BB962C8B-B14F-4D97-AF65-F5344CB8AC3E}">
        <p14:creationId xmlns:p14="http://schemas.microsoft.com/office/powerpoint/2010/main" val="1112901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C7947-D5C4-8A5B-3A28-9BD5F5A45AAB}"/>
              </a:ext>
            </a:extLst>
          </p:cNvPr>
          <p:cNvSpPr>
            <a:spLocks noGrp="1"/>
          </p:cNvSpPr>
          <p:nvPr>
            <p:ph type="title"/>
          </p:nvPr>
        </p:nvSpPr>
        <p:spPr>
          <a:xfrm>
            <a:off x="612650" y="1252728"/>
            <a:ext cx="2905613" cy="4768815"/>
          </a:xfrm>
        </p:spPr>
        <p:txBody>
          <a:bodyPr>
            <a:normAutofit/>
          </a:bodyPr>
          <a:lstStyle/>
          <a:p>
            <a:r>
              <a:rPr lang="en-GB" sz="3200"/>
              <a:t>Interview Question</a:t>
            </a:r>
          </a:p>
        </p:txBody>
      </p:sp>
      <p:graphicFrame>
        <p:nvGraphicFramePr>
          <p:cNvPr id="5" name="Content Placeholder 2">
            <a:extLst>
              <a:ext uri="{FF2B5EF4-FFF2-40B4-BE49-F238E27FC236}">
                <a16:creationId xmlns:a16="http://schemas.microsoft.com/office/drawing/2014/main" id="{367572E5-C8A1-3894-1D9F-EA5BB6172AD1}"/>
              </a:ext>
            </a:extLst>
          </p:cNvPr>
          <p:cNvGraphicFramePr>
            <a:graphicFrameLocks noGrp="1"/>
          </p:cNvGraphicFramePr>
          <p:nvPr>
            <p:ph idx="1"/>
            <p:extLst>
              <p:ext uri="{D42A27DB-BD31-4B8C-83A1-F6EECF244321}">
                <p14:modId xmlns:p14="http://schemas.microsoft.com/office/powerpoint/2010/main" val="4229592136"/>
              </p:ext>
            </p:extLst>
          </p:nvPr>
        </p:nvGraphicFramePr>
        <p:xfrm>
          <a:off x="3351631" y="228812"/>
          <a:ext cx="7536203" cy="47688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4CE532AA-CD9F-10AB-820F-53C15E7CCC2F}"/>
              </a:ext>
            </a:extLst>
          </p:cNvPr>
          <p:cNvGrpSpPr/>
          <p:nvPr/>
        </p:nvGrpSpPr>
        <p:grpSpPr>
          <a:xfrm>
            <a:off x="5682581" y="5213467"/>
            <a:ext cx="5802876" cy="893798"/>
            <a:chOff x="1733326" y="3910427"/>
            <a:chExt cx="5802876" cy="893798"/>
          </a:xfrm>
          <a:solidFill>
            <a:schemeClr val="accent1">
              <a:lumMod val="75000"/>
            </a:schemeClr>
          </a:solidFill>
        </p:grpSpPr>
        <p:sp>
          <p:nvSpPr>
            <p:cNvPr id="4" name="Rectangle: Rounded Corners 3">
              <a:extLst>
                <a:ext uri="{FF2B5EF4-FFF2-40B4-BE49-F238E27FC236}">
                  <a16:creationId xmlns:a16="http://schemas.microsoft.com/office/drawing/2014/main" id="{FC6AE014-EA7B-2F12-4B46-E6DA36AA7647}"/>
                </a:ext>
              </a:extLst>
            </p:cNvPr>
            <p:cNvSpPr/>
            <p:nvPr/>
          </p:nvSpPr>
          <p:spPr>
            <a:xfrm>
              <a:off x="1733326" y="3910427"/>
              <a:ext cx="5802876" cy="858386"/>
            </a:xfrm>
            <a:prstGeom prst="roundRect">
              <a:avLst>
                <a:gd name="adj" fmla="val 10000"/>
              </a:avLst>
            </a:prstGeom>
            <a:grpFill/>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highlight>
                  <a:srgbClr val="00FF00"/>
                </a:highlight>
              </a:endParaRPr>
            </a:p>
          </p:txBody>
        </p:sp>
        <p:sp>
          <p:nvSpPr>
            <p:cNvPr id="6" name="Rectangle: Rounded Corners 4">
              <a:extLst>
                <a:ext uri="{FF2B5EF4-FFF2-40B4-BE49-F238E27FC236}">
                  <a16:creationId xmlns:a16="http://schemas.microsoft.com/office/drawing/2014/main" id="{4972CFD0-31DF-F632-8AF9-61AF10CC0AAE}"/>
                </a:ext>
              </a:extLst>
            </p:cNvPr>
            <p:cNvSpPr txBox="1"/>
            <p:nvPr/>
          </p:nvSpPr>
          <p:spPr>
            <a:xfrm>
              <a:off x="2179680" y="3996121"/>
              <a:ext cx="4761311" cy="808104"/>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76200" tIns="76200" rIns="76200" bIns="76200" numCol="1" spcCol="1270" anchor="ctr" anchorCtr="0">
              <a:noAutofit/>
            </a:bodyPr>
            <a:lstStyle/>
            <a:p>
              <a:pPr defTabSz="889000">
                <a:lnSpc>
                  <a:spcPct val="90000"/>
                </a:lnSpc>
                <a:spcBef>
                  <a:spcPct val="0"/>
                </a:spcBef>
                <a:spcAft>
                  <a:spcPct val="35000"/>
                </a:spcAft>
              </a:pPr>
              <a:endParaRPr lang="en-GB" sz="2000" dirty="0">
                <a:highlight>
                  <a:srgbClr val="00FF00"/>
                </a:highlight>
              </a:endParaRPr>
            </a:p>
            <a:p>
              <a:pPr marL="0" lvl="0" indent="0" algn="l" defTabSz="889000">
                <a:lnSpc>
                  <a:spcPct val="90000"/>
                </a:lnSpc>
                <a:spcBef>
                  <a:spcPct val="0"/>
                </a:spcBef>
                <a:spcAft>
                  <a:spcPct val="35000"/>
                </a:spcAft>
                <a:buNone/>
              </a:pPr>
              <a:endParaRPr lang="en-GB" sz="2000" kern="1200" dirty="0">
                <a:highlight>
                  <a:srgbClr val="00FF00"/>
                </a:highlight>
                <a:latin typeface="Arial" panose="020B0604020202020204" pitchFamily="34" charset="0"/>
                <a:cs typeface="Arial" panose="020B0604020202020204" pitchFamily="34" charset="0"/>
              </a:endParaRPr>
            </a:p>
          </p:txBody>
        </p:sp>
      </p:grpSp>
      <p:grpSp>
        <p:nvGrpSpPr>
          <p:cNvPr id="7" name="Group 6">
            <a:extLst>
              <a:ext uri="{FF2B5EF4-FFF2-40B4-BE49-F238E27FC236}">
                <a16:creationId xmlns:a16="http://schemas.microsoft.com/office/drawing/2014/main" id="{C9975308-EF7A-5690-A672-55C3DAAD6093}"/>
              </a:ext>
            </a:extLst>
          </p:cNvPr>
          <p:cNvGrpSpPr/>
          <p:nvPr/>
        </p:nvGrpSpPr>
        <p:grpSpPr>
          <a:xfrm>
            <a:off x="10329883" y="4782077"/>
            <a:ext cx="557951" cy="557951"/>
            <a:chOff x="6544920" y="3555150"/>
            <a:chExt cx="557951" cy="557951"/>
          </a:xfrm>
        </p:grpSpPr>
        <p:sp>
          <p:nvSpPr>
            <p:cNvPr id="8" name="Arrow: Down 7">
              <a:extLst>
                <a:ext uri="{FF2B5EF4-FFF2-40B4-BE49-F238E27FC236}">
                  <a16:creationId xmlns:a16="http://schemas.microsoft.com/office/drawing/2014/main" id="{E6754383-2F13-5577-9AF9-A023EBD1D07A}"/>
                </a:ext>
              </a:extLst>
            </p:cNvPr>
            <p:cNvSpPr/>
            <p:nvPr/>
          </p:nvSpPr>
          <p:spPr>
            <a:xfrm>
              <a:off x="6544920" y="3555150"/>
              <a:ext cx="557951" cy="557951"/>
            </a:xfrm>
            <a:prstGeom prst="downArrow">
              <a:avLst>
                <a:gd name="adj1" fmla="val 55000"/>
                <a:gd name="adj2" fmla="val 45000"/>
              </a:avLst>
            </a:pr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Arrow: Down 4">
              <a:extLst>
                <a:ext uri="{FF2B5EF4-FFF2-40B4-BE49-F238E27FC236}">
                  <a16:creationId xmlns:a16="http://schemas.microsoft.com/office/drawing/2014/main" id="{6EECD8BA-6CF2-7A58-661F-EE24C99219F0}"/>
                </a:ext>
              </a:extLst>
            </p:cNvPr>
            <p:cNvSpPr txBox="1"/>
            <p:nvPr/>
          </p:nvSpPr>
          <p:spPr>
            <a:xfrm>
              <a:off x="6670459" y="3555150"/>
              <a:ext cx="306873" cy="419858"/>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GB" sz="2500" kern="1200"/>
            </a:p>
          </p:txBody>
        </p:sp>
      </p:grpSp>
      <p:sp>
        <p:nvSpPr>
          <p:cNvPr id="12" name="TextBox 11">
            <a:extLst>
              <a:ext uri="{FF2B5EF4-FFF2-40B4-BE49-F238E27FC236}">
                <a16:creationId xmlns:a16="http://schemas.microsoft.com/office/drawing/2014/main" id="{2ABF581C-2B1D-FFAA-46B2-49F66D48D850}"/>
              </a:ext>
            </a:extLst>
          </p:cNvPr>
          <p:cNvSpPr txBox="1"/>
          <p:nvPr/>
        </p:nvSpPr>
        <p:spPr>
          <a:xfrm>
            <a:off x="5855881" y="5254137"/>
            <a:ext cx="6097772" cy="646331"/>
          </a:xfrm>
          <a:prstGeom prst="rect">
            <a:avLst/>
          </a:prstGeom>
          <a:noFill/>
        </p:spPr>
        <p:txBody>
          <a:bodyPr wrap="square">
            <a:spAutoFit/>
          </a:bodyPr>
          <a:lstStyle/>
          <a:p>
            <a:r>
              <a:rPr lang="en-GB" dirty="0">
                <a:solidFill>
                  <a:schemeClr val="bg1"/>
                </a:solidFill>
              </a:rPr>
              <a:t>Describe a project where you used creativity to improve user experience?</a:t>
            </a:r>
          </a:p>
        </p:txBody>
      </p:sp>
    </p:spTree>
    <p:extLst>
      <p:ext uri="{BB962C8B-B14F-4D97-AF65-F5344CB8AC3E}">
        <p14:creationId xmlns:p14="http://schemas.microsoft.com/office/powerpoint/2010/main" val="3100283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43912-A56C-2819-AEAE-2C5D7A275E68}"/>
              </a:ext>
            </a:extLst>
          </p:cNvPr>
          <p:cNvSpPr>
            <a:spLocks noGrp="1"/>
          </p:cNvSpPr>
          <p:nvPr>
            <p:ph type="title"/>
          </p:nvPr>
        </p:nvSpPr>
        <p:spPr>
          <a:xfrm>
            <a:off x="7830306" y="2145223"/>
            <a:ext cx="4361693" cy="1527049"/>
          </a:xfrm>
        </p:spPr>
        <p:txBody>
          <a:bodyPr anchor="b">
            <a:normAutofit/>
          </a:bodyPr>
          <a:lstStyle/>
          <a:p>
            <a:r>
              <a:rPr lang="en-GB" dirty="0"/>
              <a:t>Thank you</a:t>
            </a:r>
          </a:p>
        </p:txBody>
      </p:sp>
      <p:pic>
        <p:nvPicPr>
          <p:cNvPr id="14" name="Picture 13" descr="One in a crowd">
            <a:extLst>
              <a:ext uri="{FF2B5EF4-FFF2-40B4-BE49-F238E27FC236}">
                <a16:creationId xmlns:a16="http://schemas.microsoft.com/office/drawing/2014/main" id="{DDAD103B-1F0F-412E-75BA-56E344747542}"/>
              </a:ext>
            </a:extLst>
          </p:cNvPr>
          <p:cNvPicPr>
            <a:picLocks noChangeAspect="1"/>
          </p:cNvPicPr>
          <p:nvPr/>
        </p:nvPicPr>
        <p:blipFill>
          <a:blip r:embed="rId2"/>
          <a:srcRect l="19245" r="11055"/>
          <a:stretch>
            <a:fillRect/>
          </a:stretch>
        </p:blipFill>
        <p:spPr>
          <a:xfrm>
            <a:off x="1" y="10"/>
            <a:ext cx="6373368" cy="6857990"/>
          </a:xfrm>
          <a:prstGeom prst="rect">
            <a:avLst/>
          </a:prstGeom>
        </p:spPr>
      </p:pic>
    </p:spTree>
    <p:extLst>
      <p:ext uri="{BB962C8B-B14F-4D97-AF65-F5344CB8AC3E}">
        <p14:creationId xmlns:p14="http://schemas.microsoft.com/office/powerpoint/2010/main" val="3206896073"/>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291</TotalTime>
  <Words>762</Words>
  <Application>Microsoft Office PowerPoint</Application>
  <PresentationFormat>Widescreen</PresentationFormat>
  <Paragraphs>120</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Neue Haas Grotesk Text Pro</vt:lpstr>
      <vt:lpstr>VanillaVTI</vt:lpstr>
      <vt:lpstr>PowerPoint Presentation</vt:lpstr>
      <vt:lpstr>Introduction to organisation</vt:lpstr>
      <vt:lpstr>    Purpose of the Student Union</vt:lpstr>
      <vt:lpstr>Introduction to Job Role</vt:lpstr>
      <vt:lpstr>Benefits Package – Innovation Support Officer</vt:lpstr>
      <vt:lpstr>Essential Person Specification </vt:lpstr>
      <vt:lpstr>Desirable Person Specification</vt:lpstr>
      <vt:lpstr>Interview Question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gina encea</dc:creator>
  <cp:lastModifiedBy>gina encea</cp:lastModifiedBy>
  <cp:revision>3</cp:revision>
  <dcterms:created xsi:type="dcterms:W3CDTF">2026-02-01T14:28:51Z</dcterms:created>
  <dcterms:modified xsi:type="dcterms:W3CDTF">2026-02-25T10:31:21Z</dcterms:modified>
</cp:coreProperties>
</file>