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3" r:id="rId6"/>
    <p:sldId id="262" r:id="rId7"/>
    <p:sldId id="264" r:id="rId8"/>
    <p:sldId id="261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8" r:id="rId22"/>
    <p:sldId id="277" r:id="rId23"/>
    <p:sldId id="279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8" d="100"/>
          <a:sy n="118" d="100"/>
        </p:scale>
        <p:origin x="-7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9A3B392-D788-45A5-905D-34BA41BD03E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DC46BEC-F69A-4651-88FB-5F5C7F9A15D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332656"/>
            <a:ext cx="7056784" cy="1204306"/>
          </a:xfrm>
        </p:spPr>
        <p:txBody>
          <a:bodyPr/>
          <a:lstStyle/>
          <a:p>
            <a:r>
              <a:rPr lang="en-GB" sz="4800" dirty="0" smtClean="0"/>
              <a:t>TRRS4010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4000" dirty="0" smtClean="0"/>
              <a:t>Judaism &amp; Christianity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099766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Dr Angus M Slater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Office:</a:t>
            </a:r>
          </a:p>
          <a:p>
            <a:endParaRPr lang="en-GB" dirty="0"/>
          </a:p>
          <a:p>
            <a:r>
              <a:rPr lang="en-GB" dirty="0" smtClean="0"/>
              <a:t>Email:</a:t>
            </a:r>
          </a:p>
          <a:p>
            <a:endParaRPr lang="en-GB" dirty="0"/>
          </a:p>
          <a:p>
            <a:r>
              <a:rPr lang="en-GB" dirty="0" smtClean="0"/>
              <a:t>Office Hours: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Lecturer in Theology &amp; Religious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174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cap="none" dirty="0" smtClean="0"/>
              <a:t>ii</a:t>
            </a:r>
            <a:r>
              <a:rPr lang="en-GB" sz="4000" dirty="0" smtClean="0"/>
              <a:t>: Jesus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Teaching and importance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190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Jesus</a:t>
            </a: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dirty="0" smtClean="0"/>
              <a:t>Teaching</a:t>
            </a:r>
          </a:p>
          <a:p>
            <a:endParaRPr lang="en-GB" b="0" dirty="0"/>
          </a:p>
          <a:p>
            <a:r>
              <a:rPr lang="en-GB" b="0" dirty="0" smtClean="0"/>
              <a:t>Miracles</a:t>
            </a:r>
          </a:p>
          <a:p>
            <a:endParaRPr lang="en-GB" b="0" dirty="0"/>
          </a:p>
          <a:p>
            <a:r>
              <a:rPr lang="en-GB" b="0" dirty="0" smtClean="0"/>
              <a:t>Beyond History</a:t>
            </a:r>
          </a:p>
          <a:p>
            <a:endParaRPr lang="en-GB" b="0" dirty="0"/>
          </a:p>
          <a:p>
            <a:r>
              <a:rPr lang="en-GB" b="0" dirty="0" smtClean="0"/>
              <a:t>Heresy</a:t>
            </a:r>
            <a:endParaRPr lang="en-GB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WHAT HE TAUGHT AND WHY IS IT IMPORTANT?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312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- Context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00138"/>
            <a:ext cx="7560840" cy="5137174"/>
          </a:xfrm>
        </p:spPr>
      </p:pic>
    </p:spTree>
    <p:extLst>
      <p:ext uri="{BB962C8B-B14F-4D97-AF65-F5344CB8AC3E}">
        <p14:creationId xmlns:p14="http://schemas.microsoft.com/office/powerpoint/2010/main" val="731351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25" y="1234944"/>
            <a:ext cx="3200400" cy="3437200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1600" b="0" dirty="0" smtClean="0"/>
              <a:t>1</a:t>
            </a:r>
            <a:r>
              <a:rPr lang="en-GB" sz="1600" b="0" baseline="30000" dirty="0" smtClean="0"/>
              <a:t>st</a:t>
            </a:r>
            <a:r>
              <a:rPr lang="en-GB" sz="1600" b="0" dirty="0" smtClean="0"/>
              <a:t> Century Judea was characterised by a deeply religious and socially hierarchical society in which purity assumed significant importance for the maintenance of social order.</a:t>
            </a:r>
          </a:p>
          <a:p>
            <a:pPr marL="0" indent="0"/>
            <a:endParaRPr lang="en-GB" sz="1600" b="0" dirty="0"/>
          </a:p>
          <a:p>
            <a:pPr marL="0" indent="0"/>
            <a:r>
              <a:rPr lang="en-GB" sz="1600" b="0" dirty="0" smtClean="0"/>
              <a:t>Social outcasts (menstruating women, prostitutes, </a:t>
            </a:r>
            <a:r>
              <a:rPr lang="en-GB" sz="1600" b="0" dirty="0" err="1" smtClean="0"/>
              <a:t>etc</a:t>
            </a:r>
            <a:r>
              <a:rPr lang="en-GB" sz="1600" b="0" dirty="0" smtClean="0"/>
              <a:t>) were seen as contaminating to society</a:t>
            </a:r>
          </a:p>
          <a:p>
            <a:pPr marL="0" indent="0"/>
            <a:endParaRPr lang="en-GB" sz="1600" b="0" dirty="0"/>
          </a:p>
          <a:p>
            <a:pPr marL="0" indent="0"/>
            <a:r>
              <a:rPr lang="en-GB" sz="1600" b="0" dirty="0" smtClean="0"/>
              <a:t>This resulted in the strict enforcement of social, religious, and ethnic divisions</a:t>
            </a:r>
            <a:endParaRPr lang="en-GB" sz="1600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- Context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785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/>
            <a:r>
              <a:rPr lang="en-GB" b="0" dirty="0" smtClean="0"/>
              <a:t>In this context, religious preachers and leaders were not uncommon, with a long history of Jewish prophets and Jewish </a:t>
            </a:r>
            <a:r>
              <a:rPr lang="en-GB" b="0" dirty="0" err="1" smtClean="0"/>
              <a:t>messianism</a:t>
            </a:r>
            <a:endParaRPr lang="en-GB" b="0" dirty="0" smtClean="0"/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Religious ritual was tightly controlled and revolved largely around the Temple in Jerusalem, controlled and run by a priestly caste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588" y="1196752"/>
            <a:ext cx="4025220" cy="291604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- Context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544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spcBef>
                <a:spcPct val="0"/>
              </a:spcBef>
            </a:pPr>
            <a:r>
              <a:rPr lang="en-US" altLang="en-US" b="0" i="1" dirty="0">
                <a:ea typeface="ＭＳ Ｐゴシック" pitchFamily="34" charset="-128"/>
              </a:rPr>
              <a:t>Blessed </a:t>
            </a:r>
            <a:r>
              <a:rPr lang="en-US" altLang="en-US" b="0" i="1" dirty="0" smtClean="0">
                <a:ea typeface="ＭＳ Ｐゴシック" pitchFamily="34" charset="-128"/>
              </a:rPr>
              <a:t>are…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poor in spirit: for theirs is the kingdom of heaven. (5:3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...those who mourn: for they will be comforted. (5:4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meek: for they will inherit the earth. (5:5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...those who hunger and thirst for righteousness: for they will be filled. (5:6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spcBef>
                <a:spcPct val="0"/>
              </a:spcBef>
            </a:pPr>
            <a:r>
              <a:rPr lang="en-US" altLang="en-US" b="0" i="1" dirty="0">
                <a:ea typeface="ＭＳ Ｐゴシック" pitchFamily="34" charset="-128"/>
              </a:rPr>
              <a:t>Blessed </a:t>
            </a:r>
            <a:r>
              <a:rPr lang="en-US" altLang="en-US" b="0" i="1" dirty="0" smtClean="0">
                <a:ea typeface="ＭＳ Ｐゴシック" pitchFamily="34" charset="-128"/>
              </a:rPr>
              <a:t>are…</a:t>
            </a:r>
          </a:p>
          <a:p>
            <a:pPr marL="0" indent="0">
              <a:spcBef>
                <a:spcPct val="0"/>
              </a:spcBef>
            </a:pPr>
            <a:endParaRPr lang="en-US" altLang="en-US" b="0" dirty="0" smtClean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 smtClean="0">
                <a:ea typeface="ＭＳ Ｐゴシック" pitchFamily="34" charset="-128"/>
              </a:rPr>
              <a:t>...</a:t>
            </a:r>
            <a:r>
              <a:rPr lang="en-US" altLang="en-US" b="0" dirty="0">
                <a:ea typeface="ＭＳ Ｐゴシック" pitchFamily="34" charset="-128"/>
              </a:rPr>
              <a:t>the merciful: for they will be shown mercy. (5:7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pure in heart: for they will see God. (5:8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...the peacemakers: for they will be called children of God. (5:9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US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...those who are persecuted for righteousness' sake: for theirs is the kingdom of heaven. (5:10)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– Social radicalism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413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– social radicalism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/>
            <a:r>
              <a:rPr lang="en-US" altLang="en-US" sz="2400" b="0" dirty="0">
                <a:ea typeface="ＭＳ Ｐゴシック" pitchFamily="34" charset="-128"/>
              </a:rPr>
              <a:t>You have heard that it was said to those of ancient times, ‘You shall not murder …’ But I say to you that if you are angry with a brother or sister, you will be liable to </a:t>
            </a:r>
            <a:r>
              <a:rPr lang="en-US" altLang="en-US" sz="2400" b="0" dirty="0" err="1" smtClean="0">
                <a:ea typeface="ＭＳ Ｐゴシック" pitchFamily="34" charset="-128"/>
              </a:rPr>
              <a:t>judgement</a:t>
            </a:r>
            <a:r>
              <a:rPr lang="en-US" altLang="en-US" sz="2400" b="0" dirty="0" smtClean="0">
                <a:ea typeface="ＭＳ Ｐゴシック" pitchFamily="34" charset="-128"/>
              </a:rPr>
              <a:t> …’</a:t>
            </a:r>
          </a:p>
          <a:p>
            <a:pPr marL="0" indent="0"/>
            <a:endParaRPr lang="en-US" altLang="en-US" sz="24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400" b="0" dirty="0">
                <a:ea typeface="ＭＳ Ｐゴシック" pitchFamily="34" charset="-128"/>
              </a:rPr>
              <a:t>You have heard that it was said, ‘You shall not commit adultery’. But I say to you that everyone who looks at a woman with lust has already committed adultery with her in his heart.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473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– social radicalism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US" altLang="en-US" sz="2400" b="0" dirty="0">
                <a:ea typeface="ＭＳ Ｐゴシック" pitchFamily="34" charset="-128"/>
              </a:rPr>
              <a:t>You have heard that it was said, ‘An eye for an eye and a tooth for a tooth’. But I say to you, ‘Do not resist an evildoer. But if anyone strikes you on the right cheek, turn the other also </a:t>
            </a:r>
            <a:r>
              <a:rPr lang="en-US" altLang="en-US" sz="2400" b="0" dirty="0" smtClean="0">
                <a:ea typeface="ＭＳ Ｐゴシック" pitchFamily="34" charset="-128"/>
              </a:rPr>
              <a:t>…</a:t>
            </a:r>
          </a:p>
          <a:p>
            <a:pPr marL="0" indent="0"/>
            <a:endParaRPr lang="en-US" altLang="en-US" sz="24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400" b="0" dirty="0" smtClean="0">
                <a:ea typeface="ＭＳ Ｐゴシック" pitchFamily="34" charset="-128"/>
              </a:rPr>
              <a:t>You </a:t>
            </a:r>
            <a:r>
              <a:rPr lang="en-US" altLang="en-US" sz="2400" b="0" dirty="0">
                <a:ea typeface="ＭＳ Ｐゴシック" pitchFamily="34" charset="-128"/>
              </a:rPr>
              <a:t>have heard that it was said, ‘You shall love your neighbour and hate your enemy’. But I say to you, Love your enemies and pray for those who persecute you.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56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US" altLang="en-US" b="0" dirty="0">
                <a:ea typeface="ＭＳ Ｐゴシック" pitchFamily="34" charset="-128"/>
              </a:rPr>
              <a:t>Parable of the Sower (Matthew 13:1-9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/>
            <a:endParaRPr lang="en-US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Parable of the Sheep and the Goats (Matthew 25:31-46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/>
            <a:endParaRPr lang="en-US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Parable of a rich man (Luke 12:16-20)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3906" y="1096963"/>
            <a:ext cx="2613764" cy="3713162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– social radicalism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568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As well as offering teachings about religious and social matters pertinent to 1</a:t>
            </a:r>
            <a:r>
              <a:rPr lang="en-GB" b="0" baseline="30000" dirty="0" smtClean="0"/>
              <a:t>st</a:t>
            </a:r>
            <a:r>
              <a:rPr lang="en-GB" b="0" dirty="0" smtClean="0"/>
              <a:t> century Judea, Jesus is obviously well known for the signs / miracles / prophecy aspects of his story.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These include the miracles re-told in the Gospel accounts, the story of Jesus’ resurrection, and the fulfilment of Old Testament prophecies by his actions.</a:t>
            </a:r>
            <a:endParaRPr lang="en-GB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 – Miracles &amp; Signs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302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908720"/>
            <a:ext cx="2174729" cy="3990329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/>
            <a:r>
              <a:rPr lang="en-US" altLang="en-US" dirty="0">
                <a:ea typeface="ＭＳ Ｐゴシック" pitchFamily="34" charset="-128"/>
              </a:rPr>
              <a:t>Healing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Blind (Mark 10:46-52)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Paralytic (Matthew 9:1-8</a:t>
            </a:r>
            <a:r>
              <a:rPr lang="en-US" altLang="en-US" dirty="0" smtClean="0">
                <a:ea typeface="ＭＳ Ｐゴシック" pitchFamily="34" charset="-128"/>
              </a:rPr>
              <a:t>)</a:t>
            </a:r>
          </a:p>
          <a:p>
            <a:pPr marL="0" lvl="1" indent="0">
              <a:buNone/>
            </a:pPr>
            <a:endParaRPr lang="en-US" altLang="en-US" dirty="0">
              <a:ea typeface="ＭＳ Ｐゴシック" pitchFamily="34" charset="-128"/>
            </a:endParaRPr>
          </a:p>
          <a:p>
            <a:pPr marL="0" indent="0"/>
            <a:r>
              <a:rPr lang="en-US" altLang="en-US" dirty="0">
                <a:ea typeface="ＭＳ Ｐゴシック" pitchFamily="34" charset="-128"/>
              </a:rPr>
              <a:t>Nature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Walking on water (Matthew 14:22-33)</a:t>
            </a:r>
          </a:p>
          <a:p>
            <a:pPr marL="0" lvl="1" indent="0">
              <a:buNone/>
            </a:pPr>
            <a:r>
              <a:rPr lang="en-US" altLang="en-US" dirty="0">
                <a:ea typeface="ＭＳ Ｐゴシック" pitchFamily="34" charset="-128"/>
              </a:rPr>
              <a:t>Calming a storm (Mark 4:35-41</a:t>
            </a:r>
            <a:r>
              <a:rPr lang="en-US" altLang="en-US" dirty="0" smtClean="0">
                <a:ea typeface="ＭＳ Ｐゴシック" pitchFamily="34" charset="-128"/>
              </a:rPr>
              <a:t>)</a:t>
            </a:r>
          </a:p>
          <a:p>
            <a:pPr marL="0" lvl="1" indent="0">
              <a:buNone/>
            </a:pPr>
            <a:endParaRPr lang="en-US" altLang="en-US" dirty="0">
              <a:ea typeface="ＭＳ Ｐゴシック" pitchFamily="34" charset="-128"/>
            </a:endParaRPr>
          </a:p>
          <a:p>
            <a:pPr marL="0" indent="0"/>
            <a:r>
              <a:rPr lang="en-US" altLang="en-US" dirty="0">
                <a:ea typeface="ＭＳ Ｐゴシック" pitchFamily="34" charset="-128"/>
              </a:rPr>
              <a:t>Feeding the 5000 </a:t>
            </a:r>
            <a:r>
              <a:rPr lang="en-US" altLang="en-US" b="0" dirty="0">
                <a:ea typeface="ＭＳ Ｐゴシック" pitchFamily="34" charset="-128"/>
              </a:rPr>
              <a:t>(Matthew 14:13-21)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– </a:t>
            </a:r>
            <a:r>
              <a:rPr lang="en-GB" dirty="0" smtClean="0"/>
              <a:t>Miracles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0394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Jesus rising from the dead on the third day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Mark </a:t>
            </a:r>
            <a:r>
              <a:rPr lang="en-US" altLang="en-US" b="0" dirty="0">
                <a:ea typeface="ＭＳ Ｐゴシック" pitchFamily="34" charset="-128"/>
              </a:rPr>
              <a:t>– two </a:t>
            </a:r>
            <a:r>
              <a:rPr lang="en-US" altLang="en-US" b="0" dirty="0" smtClean="0">
                <a:ea typeface="ＭＳ Ｐゴシック" pitchFamily="34" charset="-128"/>
              </a:rPr>
              <a:t>endings</a:t>
            </a:r>
          </a:p>
          <a:p>
            <a:pPr marL="0" indent="0"/>
            <a:endParaRPr lang="en-US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Matthew, Luke and John agree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980728"/>
            <a:ext cx="3384376" cy="3797928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– </a:t>
            </a:r>
            <a:r>
              <a:rPr lang="en-GB" dirty="0" smtClean="0"/>
              <a:t>Resurrection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8439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/>
            <a:r>
              <a:rPr lang="en-GB" sz="2900" b="0" i="1" dirty="0"/>
              <a:t>He went to Nazareth, where he had been brought up, and on the Sabbath day he went into the synagogue, as was his custom. He stood up to read, </a:t>
            </a:r>
            <a:r>
              <a:rPr lang="en-GB" sz="2900" b="0" i="1" dirty="0" smtClean="0"/>
              <a:t>and </a:t>
            </a:r>
            <a:r>
              <a:rPr lang="en-GB" sz="2900" b="0" i="1" dirty="0"/>
              <a:t>the scroll of the prophet Isaiah was handed to him. Unrolling it, he found the place where it is written:</a:t>
            </a:r>
          </a:p>
          <a:p>
            <a:pPr marL="0" indent="0"/>
            <a:r>
              <a:rPr lang="en-GB" sz="2900" b="0" i="1" dirty="0" smtClean="0"/>
              <a:t>“The </a:t>
            </a:r>
            <a:r>
              <a:rPr lang="en-GB" sz="2900" b="0" i="1" dirty="0"/>
              <a:t>Spirit of the Lord is on </a:t>
            </a:r>
            <a:r>
              <a:rPr lang="en-GB" sz="2900" b="0" i="1" dirty="0" smtClean="0"/>
              <a:t>me,</a:t>
            </a:r>
            <a:r>
              <a:rPr lang="en-GB" sz="2900" b="0" i="1" dirty="0"/>
              <a:t> </a:t>
            </a:r>
            <a:r>
              <a:rPr lang="en-GB" sz="2900" b="0" i="1" dirty="0" smtClean="0"/>
              <a:t>because </a:t>
            </a:r>
            <a:r>
              <a:rPr lang="en-GB" sz="2900" b="0" i="1" dirty="0"/>
              <a:t>he has anointed </a:t>
            </a:r>
            <a:r>
              <a:rPr lang="en-GB" sz="2900" b="0" i="1" dirty="0" smtClean="0"/>
              <a:t>me</a:t>
            </a:r>
            <a:r>
              <a:rPr lang="en-GB" sz="2900" b="0" i="1" dirty="0"/>
              <a:t> to proclaim good news to the </a:t>
            </a:r>
            <a:r>
              <a:rPr lang="en-GB" sz="2900" b="0" i="1" dirty="0" smtClean="0"/>
              <a:t>poor. He </a:t>
            </a:r>
            <a:r>
              <a:rPr lang="en-GB" sz="2900" b="0" i="1" dirty="0"/>
              <a:t>has sent me to proclaim freedom for the </a:t>
            </a:r>
            <a:r>
              <a:rPr lang="en-GB" sz="2900" b="0" i="1" dirty="0" smtClean="0"/>
              <a:t>prisoners and </a:t>
            </a:r>
            <a:r>
              <a:rPr lang="en-GB" sz="2900" b="0" i="1" dirty="0"/>
              <a:t>recovery of sight for the </a:t>
            </a:r>
            <a:r>
              <a:rPr lang="en-GB" sz="2900" b="0" i="1" dirty="0" smtClean="0"/>
              <a:t>blind, to </a:t>
            </a:r>
            <a:r>
              <a:rPr lang="en-GB" sz="2900" b="0" i="1" dirty="0"/>
              <a:t>set the oppressed </a:t>
            </a:r>
            <a:r>
              <a:rPr lang="en-GB" sz="2900" b="0" i="1" dirty="0" smtClean="0"/>
              <a:t>free, to </a:t>
            </a:r>
            <a:r>
              <a:rPr lang="en-GB" sz="2900" b="0" i="1" dirty="0"/>
              <a:t>proclaim the year of the Lord’s </a:t>
            </a:r>
            <a:r>
              <a:rPr lang="en-GB" sz="2900" b="0" i="1" dirty="0" smtClean="0"/>
              <a:t>favour.”</a:t>
            </a:r>
            <a:endParaRPr lang="en-GB" sz="2900" b="0" i="1" dirty="0"/>
          </a:p>
          <a:p>
            <a:pPr marL="0" indent="0"/>
            <a:r>
              <a:rPr lang="en-GB" sz="2900" b="0" i="1" dirty="0" smtClean="0"/>
              <a:t>Then </a:t>
            </a:r>
            <a:r>
              <a:rPr lang="en-GB" sz="2900" b="0" i="1" dirty="0"/>
              <a:t>he rolled up the scroll, gave it back to the attendant and sat down. The eyes of everyone in the synagogue were fastened on </a:t>
            </a:r>
            <a:r>
              <a:rPr lang="en-GB" sz="2900" b="0" i="1" dirty="0" smtClean="0"/>
              <a:t>him.</a:t>
            </a:r>
            <a:r>
              <a:rPr lang="en-GB" sz="2900" i="1" baseline="30000" dirty="0"/>
              <a:t> </a:t>
            </a:r>
            <a:r>
              <a:rPr lang="en-GB" sz="2900" b="0" i="1" dirty="0" smtClean="0"/>
              <a:t>He </a:t>
            </a:r>
            <a:r>
              <a:rPr lang="en-GB" sz="2900" b="0" i="1" dirty="0"/>
              <a:t>began by saying to them, “Today this scripture is fulfilled in your hearing.”</a:t>
            </a: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/>
            <a:r>
              <a:rPr lang="en-US" altLang="en-US" sz="4200" dirty="0">
                <a:ea typeface="ＭＳ Ｐゴシック" pitchFamily="34" charset="-128"/>
              </a:rPr>
              <a:t>Luke </a:t>
            </a:r>
            <a:r>
              <a:rPr lang="en-US" altLang="en-US" sz="4200" dirty="0" smtClean="0">
                <a:ea typeface="ＭＳ Ｐゴシック" pitchFamily="34" charset="-128"/>
              </a:rPr>
              <a:t>4:16-21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Good news to the </a:t>
            </a:r>
            <a:r>
              <a:rPr lang="en-US" altLang="en-US" sz="4200" b="0" dirty="0" smtClean="0">
                <a:ea typeface="ＭＳ Ｐゴシック" pitchFamily="34" charset="-128"/>
              </a:rPr>
              <a:t>poor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Release to the </a:t>
            </a:r>
            <a:r>
              <a:rPr lang="en-US" altLang="en-US" sz="4200" b="0" dirty="0" smtClean="0">
                <a:ea typeface="ＭＳ Ｐゴシック" pitchFamily="34" charset="-128"/>
              </a:rPr>
              <a:t>captives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Recovery of sight to the </a:t>
            </a:r>
            <a:r>
              <a:rPr lang="en-US" altLang="en-US" sz="4200" b="0" dirty="0" smtClean="0">
                <a:ea typeface="ＭＳ Ｐゴシック" pitchFamily="34" charset="-128"/>
              </a:rPr>
              <a:t>blind</a:t>
            </a:r>
          </a:p>
          <a:p>
            <a:pPr marL="0" indent="0"/>
            <a:endParaRPr lang="en-US" altLang="en-US" sz="42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4200" b="0" dirty="0">
                <a:ea typeface="ＭＳ Ｐゴシック" pitchFamily="34" charset="-128"/>
              </a:rPr>
              <a:t>Let the oppressed go free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– </a:t>
            </a:r>
            <a:r>
              <a:rPr lang="en-GB" dirty="0" smtClean="0"/>
              <a:t>Prophecy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5982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Christ beyond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Incarnation (‘and the Word became flesh’, John 1:18</a:t>
            </a:r>
            <a:r>
              <a:rPr lang="en-US" altLang="en-US" sz="2100" b="0" dirty="0" smtClean="0">
                <a:ea typeface="ＭＳ Ｐゴシック" pitchFamily="34" charset="-128"/>
              </a:rPr>
              <a:t>)</a:t>
            </a:r>
          </a:p>
          <a:p>
            <a:pPr marL="0" indent="0"/>
            <a:endParaRPr lang="en-US" altLang="en-US" sz="21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After resurrection, Jesus ‘ascended</a:t>
            </a:r>
            <a:r>
              <a:rPr lang="en-US" altLang="en-US" sz="2100" b="0" dirty="0" smtClean="0">
                <a:ea typeface="ＭＳ Ｐゴシック" pitchFamily="34" charset="-128"/>
              </a:rPr>
              <a:t>’.</a:t>
            </a:r>
          </a:p>
          <a:p>
            <a:pPr marL="0" indent="0"/>
            <a:endParaRPr lang="en-US" altLang="en-US" sz="21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Sits at the right hand of the Father</a:t>
            </a:r>
            <a:r>
              <a:rPr lang="en-US" altLang="en-US" sz="2100" b="0" dirty="0" smtClean="0">
                <a:ea typeface="ＭＳ Ｐゴシック" pitchFamily="34" charset="-128"/>
              </a:rPr>
              <a:t>.</a:t>
            </a:r>
          </a:p>
          <a:p>
            <a:pPr marL="0" indent="0"/>
            <a:endParaRPr lang="en-US" altLang="en-US" sz="2100" b="0" dirty="0">
              <a:ea typeface="ＭＳ Ｐゴシック" pitchFamily="34" charset="-128"/>
            </a:endParaRPr>
          </a:p>
          <a:p>
            <a:pPr marL="0" indent="0"/>
            <a:r>
              <a:rPr lang="en-US" altLang="en-US" sz="2100" b="0" dirty="0">
                <a:ea typeface="ＭＳ Ｐゴシック" pitchFamily="34" charset="-128"/>
              </a:rPr>
              <a:t>Come again to judge the living and the dead.</a:t>
            </a:r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ASPECTS OF PRE-EXISTENCE, ETERNAL EXISTENCE, AND TRINITARIAN INCLUSION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5882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WHO WAS JESUS?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Definition and heresy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0972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As we saw in the last lecture, Christian history and theology contains within it a number of attempts to answer the questions of who Jesus is and what his life means for the Christian community.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/>
            <a:r>
              <a:rPr lang="en-GB" b="0" dirty="0" smtClean="0"/>
              <a:t>This has resulted in a number of attempts to define “orthodoxy” (correct belief) through creeds and other lists of beliefs that attempt to define what is, and what is not, Christian.</a:t>
            </a:r>
            <a:endParaRPr lang="en-GB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Jesus – definition and heresy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807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/>
            <a:r>
              <a:rPr lang="en-US" altLang="ja-JP" b="0" dirty="0">
                <a:ea typeface="ＭＳ Ｐゴシック" pitchFamily="34" charset="-128"/>
              </a:rPr>
              <a:t>Jesus stood in a uniquely close relationship to God that he alone crosses the line that separates creatures from the God who made them</a:t>
            </a:r>
            <a:r>
              <a:rPr lang="en-US" altLang="en-US" b="0" dirty="0" smtClean="0">
                <a:ea typeface="ＭＳ Ｐゴシック" pitchFamily="34" charset="-128"/>
              </a:rPr>
              <a:t>’</a:t>
            </a:r>
            <a:r>
              <a:rPr lang="en-US" altLang="ja-JP" b="0" dirty="0" smtClean="0">
                <a:ea typeface="ＭＳ Ｐゴシック" pitchFamily="34" charset="-128"/>
              </a:rPr>
              <a:t>.</a:t>
            </a:r>
          </a:p>
          <a:p>
            <a:pPr marL="0" indent="0"/>
            <a:endParaRPr lang="en-GB" altLang="ja-JP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The divinity of Jesus. Jesus Is risen as the ‘Lord’ who dwells in the heavens and is present on earth in the Spirit</a:t>
            </a:r>
            <a:r>
              <a:rPr lang="en-US" altLang="en-US" b="0" dirty="0" smtClean="0">
                <a:ea typeface="ＭＳ Ｐゴシック" pitchFamily="34" charset="-128"/>
              </a:rPr>
              <a:t>.</a:t>
            </a:r>
          </a:p>
          <a:p>
            <a:pPr marL="0" indent="0"/>
            <a:endParaRPr lang="en-GB" altLang="en-US" b="0" dirty="0">
              <a:ea typeface="ＭＳ Ｐゴシック" pitchFamily="34" charset="-128"/>
            </a:endParaRPr>
          </a:p>
          <a:p>
            <a:pPr marL="0" indent="0"/>
            <a:r>
              <a:rPr lang="en-US" altLang="en-US" b="0" dirty="0">
                <a:ea typeface="ＭＳ Ｐゴシック" pitchFamily="34" charset="-128"/>
              </a:rPr>
              <a:t>The Book of Revelation portrays Jesus as the heavenly Lamb who stands by the throne of God and returns to judge the earth at the end of time.</a:t>
            </a:r>
            <a:endParaRPr lang="en-GB" altLang="en-US" b="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A ‘mere’ human </a:t>
            </a:r>
            <a:r>
              <a:rPr lang="en-US" altLang="en-US" b="0" dirty="0" smtClean="0">
                <a:ea typeface="ＭＳ Ｐゴシック" pitchFamily="34" charset="-128"/>
              </a:rPr>
              <a:t>being</a:t>
            </a:r>
          </a:p>
          <a:p>
            <a:pPr marL="0" indent="0">
              <a:spcBef>
                <a:spcPct val="0"/>
              </a:spcBef>
            </a:pPr>
            <a:endParaRPr lang="en-GB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A human being exalted by God (later Arianism</a:t>
            </a:r>
            <a:r>
              <a:rPr lang="en-US" altLang="en-US" b="0" dirty="0" smtClean="0">
                <a:ea typeface="ＭＳ Ｐゴシック" pitchFamily="34" charset="-128"/>
              </a:rPr>
              <a:t>)</a:t>
            </a:r>
          </a:p>
          <a:p>
            <a:pPr marL="0" indent="0">
              <a:spcBef>
                <a:spcPct val="0"/>
              </a:spcBef>
            </a:pPr>
            <a:endParaRPr lang="en-GB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Divine being who came to help others become divine (Gnosticism). </a:t>
            </a:r>
            <a:r>
              <a:rPr lang="en-US" altLang="en-US" b="0" dirty="0" smtClean="0">
                <a:ea typeface="ＭＳ Ｐゴシック" pitchFamily="34" charset="-128"/>
              </a:rPr>
              <a:t>Jesus </a:t>
            </a:r>
            <a:r>
              <a:rPr lang="en-US" altLang="en-US" b="0" dirty="0">
                <a:ea typeface="ＭＳ Ｐゴシック" pitchFamily="34" charset="-128"/>
              </a:rPr>
              <a:t>imparts a special wisdom ‘gnosis’ helps human beings unlock the sacred potential of their own lives and get in touch with the God within</a:t>
            </a:r>
            <a:r>
              <a:rPr lang="en-US" altLang="en-US" b="0" dirty="0" smtClean="0">
                <a:ea typeface="ＭＳ Ｐゴシック" pitchFamily="34" charset="-128"/>
              </a:rPr>
              <a:t>.</a:t>
            </a:r>
          </a:p>
          <a:p>
            <a:pPr marL="0" indent="0">
              <a:spcBef>
                <a:spcPct val="0"/>
              </a:spcBef>
            </a:pPr>
            <a:endParaRPr lang="en-GB" altLang="en-US" b="0" dirty="0"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</a:pPr>
            <a:r>
              <a:rPr lang="en-US" altLang="en-US" b="0" dirty="0">
                <a:ea typeface="ＭＳ Ｐゴシック" pitchFamily="34" charset="-128"/>
              </a:rPr>
              <a:t>The unique ‘God-man’ – </a:t>
            </a:r>
            <a:r>
              <a:rPr lang="en-US" altLang="en-US" b="0" dirty="0" smtClean="0">
                <a:ea typeface="ＭＳ Ｐゴシック" pitchFamily="34" charset="-128"/>
              </a:rPr>
              <a:t>Paul. </a:t>
            </a:r>
            <a:r>
              <a:rPr lang="en-US" altLang="en-US" b="0" dirty="0">
                <a:ea typeface="ＭＳ Ｐゴシック" pitchFamily="34" charset="-128"/>
              </a:rPr>
              <a:t>Came to dominate Christian orthodoxy / catholicity.</a:t>
            </a:r>
            <a:endParaRPr lang="en-GB" altLang="en-US" b="0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Jesus – definition and heresy</a:t>
            </a:r>
          </a:p>
        </p:txBody>
      </p:sp>
    </p:spTree>
    <p:extLst>
      <p:ext uri="{BB962C8B-B14F-4D97-AF65-F5344CB8AC3E}">
        <p14:creationId xmlns:p14="http://schemas.microsoft.com/office/powerpoint/2010/main" val="18882564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Jesus / Christ?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151" y="1100138"/>
            <a:ext cx="7071922" cy="3579812"/>
          </a:xfrm>
        </p:spPr>
      </p:pic>
    </p:spTree>
    <p:extLst>
      <p:ext uri="{BB962C8B-B14F-4D97-AF65-F5344CB8AC3E}">
        <p14:creationId xmlns:p14="http://schemas.microsoft.com/office/powerpoint/2010/main" val="927422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/>
            <a:r>
              <a:rPr lang="en-GB" b="0" dirty="0" smtClean="0"/>
              <a:t>In the Nicene creed (451AD) that we looked at in the session before, one particular clause became a point of controversy between the Western (Catholic) and Eastern (Orthodox) churches.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In attempting to define the correct beliefs about the nature of Jesus (Christology), differences over points of belief or doctrine became social and political differences that exist to this day</a:t>
            </a:r>
            <a:endParaRPr lang="en-GB" b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/>
            <a:r>
              <a:rPr lang="en-GB" sz="2900" b="0" dirty="0"/>
              <a:t>Latin:</a:t>
            </a:r>
          </a:p>
          <a:p>
            <a:pPr marL="0" indent="0"/>
            <a:r>
              <a:rPr lang="en-GB" sz="2900" b="0" dirty="0"/>
              <a:t>I believe in the Holy Spirit, the Lord, the giver of life</a:t>
            </a:r>
            <a:r>
              <a:rPr lang="en-GB" sz="2900" b="0" dirty="0" smtClean="0"/>
              <a:t>, who </a:t>
            </a:r>
            <a:r>
              <a:rPr lang="en-GB" sz="2900" b="0" dirty="0"/>
              <a:t>proceeds from the Father </a:t>
            </a:r>
            <a:r>
              <a:rPr lang="en-GB" sz="2900" b="0" dirty="0">
                <a:solidFill>
                  <a:srgbClr val="FF0000"/>
                </a:solidFill>
              </a:rPr>
              <a:t>⟨and the Son</a:t>
            </a:r>
            <a:r>
              <a:rPr lang="en-GB" sz="2900" b="0" dirty="0" smtClean="0">
                <a:solidFill>
                  <a:srgbClr val="FF0000"/>
                </a:solidFill>
              </a:rPr>
              <a:t>⟩</a:t>
            </a:r>
            <a:r>
              <a:rPr lang="en-GB" sz="2900" b="0" dirty="0" smtClean="0"/>
              <a:t>. </a:t>
            </a:r>
          </a:p>
          <a:p>
            <a:pPr marL="0" indent="0"/>
            <a:r>
              <a:rPr lang="en-GB" sz="2900" b="0" dirty="0" smtClean="0"/>
              <a:t>Who </a:t>
            </a:r>
            <a:r>
              <a:rPr lang="en-GB" sz="2900" b="0" dirty="0"/>
              <a:t>with the Father and the Son Is adored and glorified.</a:t>
            </a:r>
          </a:p>
          <a:p>
            <a:pPr marL="0" indent="0"/>
            <a:endParaRPr lang="en-GB" sz="2900" b="0" dirty="0"/>
          </a:p>
          <a:p>
            <a:pPr marL="0" indent="0"/>
            <a:r>
              <a:rPr lang="en-GB" sz="2900" b="0" dirty="0"/>
              <a:t>Greek:</a:t>
            </a:r>
          </a:p>
          <a:p>
            <a:pPr marL="0" indent="0"/>
            <a:r>
              <a:rPr lang="en-GB" sz="2900" b="0" dirty="0"/>
              <a:t>I believe in the Holy Spirit, the Lord, the giver of life</a:t>
            </a:r>
            <a:r>
              <a:rPr lang="en-GB" sz="2900" b="0" dirty="0" smtClean="0"/>
              <a:t>, who </a:t>
            </a:r>
            <a:r>
              <a:rPr lang="en-GB" sz="2900" b="0" dirty="0"/>
              <a:t>proceeds from the </a:t>
            </a:r>
            <a:r>
              <a:rPr lang="en-GB" sz="2900" b="0" dirty="0" smtClean="0"/>
              <a:t>Father. </a:t>
            </a:r>
          </a:p>
          <a:p>
            <a:pPr marL="0" indent="0"/>
            <a:r>
              <a:rPr lang="en-GB" sz="2900" b="0" dirty="0" smtClean="0"/>
              <a:t>Who </a:t>
            </a:r>
            <a:r>
              <a:rPr lang="en-GB" sz="2900" b="0" dirty="0"/>
              <a:t>with the Father and the Son Is adored and glorified.</a:t>
            </a:r>
          </a:p>
          <a:p>
            <a:pPr marL="0" indent="0"/>
            <a:endParaRPr lang="en-GB" sz="1800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Catholicism and Orthodox </a:t>
            </a:r>
            <a:r>
              <a:rPr lang="en-GB" dirty="0" err="1" smtClean="0"/>
              <a:t>Christianities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429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Catholicism and Orthodox </a:t>
            </a:r>
            <a:r>
              <a:rPr lang="en-GB" dirty="0" err="1"/>
              <a:t>Christianities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052736"/>
            <a:ext cx="6946104" cy="3440472"/>
          </a:xfrm>
        </p:spPr>
      </p:pic>
    </p:spTree>
    <p:extLst>
      <p:ext uri="{BB962C8B-B14F-4D97-AF65-F5344CB8AC3E}">
        <p14:creationId xmlns:p14="http://schemas.microsoft.com/office/powerpoint/2010/main" val="18052244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ii</a:t>
            </a:r>
            <a:r>
              <a:rPr lang="en-GB" dirty="0"/>
              <a:t>: Jesus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/>
            <a:r>
              <a:rPr lang="en-GB" b="0" dirty="0" smtClean="0"/>
              <a:t>Jesus matters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What Jesus said matters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What Jesus is matters</a:t>
            </a:r>
          </a:p>
          <a:p>
            <a:pPr marL="0" indent="0"/>
            <a:endParaRPr lang="en-GB" b="0" dirty="0" smtClean="0"/>
          </a:p>
          <a:p>
            <a:pPr marL="0" indent="0"/>
            <a:r>
              <a:rPr lang="en-GB" b="0" dirty="0" smtClean="0"/>
              <a:t>What people believe about Jesus matters</a:t>
            </a:r>
            <a:endParaRPr lang="en-GB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TEACHING AND IMPORTANCE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299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Lecture: Paul to the Middle 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sz="1800" b="0" dirty="0" smtClean="0"/>
              <a:t>We have learnt about the sources of Christianity and about the figure of Jesus</a:t>
            </a:r>
          </a:p>
          <a:p>
            <a:pPr marL="0" indent="0"/>
            <a:endParaRPr lang="en-GB" sz="1800" b="0" dirty="0"/>
          </a:p>
          <a:p>
            <a:pPr marL="0" indent="0"/>
            <a:r>
              <a:rPr lang="en-GB" sz="1800" b="0" dirty="0" smtClean="0"/>
              <a:t>Next lecture we will look at the consequences of this revolutionary event on the course of history</a:t>
            </a:r>
          </a:p>
          <a:p>
            <a:pPr marL="0" indent="0"/>
            <a:endParaRPr lang="en-GB" sz="1800" b="0" dirty="0"/>
          </a:p>
          <a:p>
            <a:pPr marL="0" indent="0"/>
            <a:r>
              <a:rPr lang="en-GB" sz="1800" b="0" dirty="0" smtClean="0"/>
              <a:t>We will also look at what Jesus </a:t>
            </a:r>
            <a:r>
              <a:rPr lang="en-GB" sz="1800" b="0" i="1" dirty="0" smtClean="0"/>
              <a:t>means</a:t>
            </a:r>
            <a:r>
              <a:rPr lang="en-GB" sz="1800" b="0" dirty="0" smtClean="0"/>
              <a:t> for history and for us today</a:t>
            </a:r>
            <a:endParaRPr lang="en-GB" sz="1800" b="0" dirty="0"/>
          </a:p>
        </p:txBody>
      </p:sp>
    </p:spTree>
    <p:extLst>
      <p:ext uri="{BB962C8B-B14F-4D97-AF65-F5344CB8AC3E}">
        <p14:creationId xmlns:p14="http://schemas.microsoft.com/office/powerpoint/2010/main" val="20130098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138</TotalTime>
  <Words>1123</Words>
  <Application>Microsoft Office PowerPoint</Application>
  <PresentationFormat>On-screen Show (4:3)</PresentationFormat>
  <Paragraphs>152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Angles</vt:lpstr>
      <vt:lpstr>TRRS4010 Judaism &amp; Christianity</vt:lpstr>
      <vt:lpstr>Dr Angus M Slater</vt:lpstr>
      <vt:lpstr>ii: Jesus</vt:lpstr>
      <vt:lpstr>Jesus </vt:lpstr>
      <vt:lpstr>Teaching - Context</vt:lpstr>
      <vt:lpstr>Teaching - Context</vt:lpstr>
      <vt:lpstr>Teaching - Context</vt:lpstr>
      <vt:lpstr>Teaching – Social radicalism</vt:lpstr>
      <vt:lpstr>Teaching – social radicalism</vt:lpstr>
      <vt:lpstr>Teaching – social radicalism</vt:lpstr>
      <vt:lpstr>Teaching – social radicalism</vt:lpstr>
      <vt:lpstr>Importance – Miracles &amp; Signs</vt:lpstr>
      <vt:lpstr>Importance – Miracles</vt:lpstr>
      <vt:lpstr>Importance – Resurrection</vt:lpstr>
      <vt:lpstr>Importance – Prophecy</vt:lpstr>
      <vt:lpstr>Christ beyond history</vt:lpstr>
      <vt:lpstr>SO, WHO WAS JESUS?</vt:lpstr>
      <vt:lpstr>Jesus – definition and heresy</vt:lpstr>
      <vt:lpstr>Jesus – definition and heresy</vt:lpstr>
      <vt:lpstr>What is Jesus / Christ?</vt:lpstr>
      <vt:lpstr>Catholicism and Orthodox Christianities</vt:lpstr>
      <vt:lpstr>Catholicism and Orthodox Christianities </vt:lpstr>
      <vt:lpstr>ii: Jesus</vt:lpstr>
      <vt:lpstr>Next Lecture: Paul to the Middle Ages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TRRS4010 Judaism &amp; Christianity</dc:title>
  <dc:creator>Administrator</dc:creator>
  <cp:lastModifiedBy>Administrator</cp:lastModifiedBy>
  <cp:revision>9</cp:revision>
  <dcterms:created xsi:type="dcterms:W3CDTF">2017-09-28T13:23:15Z</dcterms:created>
  <dcterms:modified xsi:type="dcterms:W3CDTF">2018-11-05T09:13:48Z</dcterms:modified>
</cp:coreProperties>
</file>