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9" r:id="rId3"/>
    <p:sldId id="261" r:id="rId4"/>
    <p:sldId id="263" r:id="rId5"/>
    <p:sldId id="265" r:id="rId6"/>
    <p:sldId id="269" r:id="rId7"/>
    <p:sldId id="270" r:id="rId8"/>
    <p:sldId id="268"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4A00FB-3079-4F35-9FFB-4B581A49EB43}" type="datetimeFigureOut">
              <a:rPr lang="en-GB" smtClean="0"/>
              <a:t>13/10/2022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4824DB-4B69-497C-8EBD-5F53C900E26B}" type="slidenum">
              <a:rPr lang="en-GB" smtClean="0"/>
              <a:t>‹#›</a:t>
            </a:fld>
            <a:endParaRPr lang="en-GB"/>
          </a:p>
        </p:txBody>
      </p:sp>
    </p:spTree>
    <p:extLst>
      <p:ext uri="{BB962C8B-B14F-4D97-AF65-F5344CB8AC3E}">
        <p14:creationId xmlns:p14="http://schemas.microsoft.com/office/powerpoint/2010/main" val="3053136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in figure 1: there is a variety of digital tools which may be used for socialising like twitter or Facebook, find information like google chrome or even to store work like </a:t>
            </a:r>
            <a:r>
              <a:rPr lang="en-GB" dirty="0" err="1"/>
              <a:t>dropbox</a:t>
            </a:r>
            <a:r>
              <a:rPr lang="en-GB" dirty="0"/>
              <a:t> or to collaborate and communicate like </a:t>
            </a:r>
            <a:r>
              <a:rPr lang="en-GB" dirty="0" err="1"/>
              <a:t>gmail</a:t>
            </a:r>
            <a:r>
              <a:rPr lang="en-GB" dirty="0"/>
              <a:t> or skype.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9D8FE4-1D82-4D2E-8394-69D9CE9B85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8415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20D82-B701-4D72-89CF-20742D3D5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3ECAA1-158B-4605-A6F8-856865076E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89AE56-CC19-4B53-A4E9-D7B0A5C9533E}"/>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901BAA68-21AC-4F2B-8CAD-F03ABBBF3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0E561-AF74-4ABB-B3F0-8108B15DD5DD}"/>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3304579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4B2E-93FC-4C87-8EAF-B24924D6D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9ACFA8-5E7D-4737-A261-303A56ACCD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645457-DDED-4DDB-B209-1B5E5F0714C4}"/>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0513F3CE-777B-438D-9CC5-E4DFB31E8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D3E20A-C3E9-4CA1-9B13-3E9217AE55A8}"/>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2940640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4B983-55FE-4E84-9966-3F36B9F3EA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67E405-1A3F-4AB2-A7C0-5DAD246BAB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DB0366-243F-4738-88E4-DC5A4634AE6B}"/>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BD1BF1CA-863F-48EC-950C-DBF5A0D45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662A50-2658-4546-BC06-623EF0E7F916}"/>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3180554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64D48-DAAA-4989-87DF-CB08A9838B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FCF222-BD11-4EDF-AAA6-FDD3B8DE09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04E952-1197-497A-9204-E27033D88B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4FACB-B488-4BEF-BBBF-3A50EBB3A5A2}"/>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6" name="Footer Placeholder 5">
            <a:extLst>
              <a:ext uri="{FF2B5EF4-FFF2-40B4-BE49-F238E27FC236}">
                <a16:creationId xmlns:a16="http://schemas.microsoft.com/office/drawing/2014/main" id="{93E99353-B34F-4169-B90B-423F11A4E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6B1140-AC90-4B26-A174-5E902CF3D5C9}"/>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2829698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4CBA1-5745-454E-8BBD-23433BB8DC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8745A2-4909-420E-B8BD-C533B6D19A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73F7FC-4A84-43D7-9F9C-163F0AF078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C573B0-0ED2-4A81-8FDF-79FE07107A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F6321F-4D33-4BB1-869C-F09B864323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AC5110-3329-4ADB-8DA6-9AAF4AA19B37}"/>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8" name="Footer Placeholder 7">
            <a:extLst>
              <a:ext uri="{FF2B5EF4-FFF2-40B4-BE49-F238E27FC236}">
                <a16:creationId xmlns:a16="http://schemas.microsoft.com/office/drawing/2014/main" id="{5084CA39-CC18-4F03-8DBA-66EF80F8FA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AC923B-E7C9-4FA0-AE0E-DD71B2AF3A93}"/>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3751785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0B48D-00DC-4916-9E08-B96451121B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B6C226-4EA3-4855-847E-A05208277EE2}"/>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4" name="Footer Placeholder 3">
            <a:extLst>
              <a:ext uri="{FF2B5EF4-FFF2-40B4-BE49-F238E27FC236}">
                <a16:creationId xmlns:a16="http://schemas.microsoft.com/office/drawing/2014/main" id="{7A2E4D05-249E-4303-AFCE-DB6053C3E3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58FCFF-4E29-4791-930F-16B9C1EC15F5}"/>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784937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61BE95-54B9-4958-A027-7820500437AF}"/>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3" name="Footer Placeholder 2">
            <a:extLst>
              <a:ext uri="{FF2B5EF4-FFF2-40B4-BE49-F238E27FC236}">
                <a16:creationId xmlns:a16="http://schemas.microsoft.com/office/drawing/2014/main" id="{3DEF77F6-D84E-480A-BEBA-F951332FF9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72ED01-0ACD-488D-9FD2-E91B06932A87}"/>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4292507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FCF8B-43A6-4D2B-870C-BEE0FAD1EA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5E3061-7F56-4D7C-8EAC-63F709F158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8A3210-6D67-4B28-8AB4-01F794DC0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622D68-2D9E-418C-8EC6-343D498943E3}"/>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6" name="Footer Placeholder 5">
            <a:extLst>
              <a:ext uri="{FF2B5EF4-FFF2-40B4-BE49-F238E27FC236}">
                <a16:creationId xmlns:a16="http://schemas.microsoft.com/office/drawing/2014/main" id="{9C4FD356-B8AA-48DB-94FB-C81F8E3B1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D1DEAE-7BBE-456F-A8CA-A51457C351D5}"/>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919260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CEBDC-F475-41F7-A859-56EC452EAE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B20CA3-F210-4D4D-A471-4FC88CE36A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A84F90-2A20-452E-816B-F5D76A8DA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B1E12E-769B-47C2-83C0-88BDB05E8702}"/>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6" name="Footer Placeholder 5">
            <a:extLst>
              <a:ext uri="{FF2B5EF4-FFF2-40B4-BE49-F238E27FC236}">
                <a16:creationId xmlns:a16="http://schemas.microsoft.com/office/drawing/2014/main" id="{379CD67B-2FD3-40E8-879D-619047B406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8D01CE-D3F5-4C5F-95F0-FCDA277D5F7D}"/>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110629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DC8B7-6233-49AF-A220-A1C2310FB8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4C82DD-634D-49D1-9E74-5448D86086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F95DFF-D146-4904-9544-DD3B93BF9984}"/>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61A9FDC3-2175-4612-B522-011CC561E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83395-BC4D-41C3-96AB-BA1DC4911447}"/>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1899965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DF32E6-8C31-4985-BC4B-189DF023C0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7BA52A-9D45-442C-8877-C60BF00925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5B00D1-E65A-477D-A4B0-545A52C5C7BB}"/>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EE703268-039B-49EA-886C-B6AB1C0A3B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9441F9-F6BD-4762-AA54-9495BD881113}"/>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2273677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74E3D1-4C01-4018-94BA-17D297CD83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596D67-CEFF-4521-84AC-571F98FD91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DFDFB-375D-4E97-A07C-8D9BFB27CE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0E733E6E-8953-4ACC-94B0-E43713523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C04B49-7E29-4E0B-85C6-0994EF4AC9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989B7-3D80-4F25-BB4F-BE694A323B44}" type="slidenum">
              <a:rPr lang="en-GB" smtClean="0"/>
              <a:t>‹#›</a:t>
            </a:fld>
            <a:endParaRPr lang="en-GB"/>
          </a:p>
        </p:txBody>
      </p:sp>
    </p:spTree>
    <p:extLst>
      <p:ext uri="{BB962C8B-B14F-4D97-AF65-F5344CB8AC3E}">
        <p14:creationId xmlns:p14="http://schemas.microsoft.com/office/powerpoint/2010/main" val="37130879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jpeg"/><Relationship Id="rId12"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71A74-CBC2-4DEE-B3E7-32E727D51F57}"/>
              </a:ext>
            </a:extLst>
          </p:cNvPr>
          <p:cNvSpPr>
            <a:spLocks noGrp="1"/>
          </p:cNvSpPr>
          <p:nvPr>
            <p:ph type="ctrTitle"/>
          </p:nvPr>
        </p:nvSpPr>
        <p:spPr>
          <a:xfrm>
            <a:off x="8018066" y="-644893"/>
            <a:ext cx="4173933" cy="2899611"/>
          </a:xfrm>
        </p:spPr>
        <p:txBody>
          <a:bodyPr anchor="b">
            <a:normAutofit/>
          </a:bodyPr>
          <a:lstStyle/>
          <a:p>
            <a:pPr algn="l"/>
            <a:r>
              <a:rPr lang="en-GB" sz="5400" dirty="0"/>
              <a:t>Digital Tools for learning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op view of school supplies, headset, and iPad on a white surface">
            <a:extLst>
              <a:ext uri="{FF2B5EF4-FFF2-40B4-BE49-F238E27FC236}">
                <a16:creationId xmlns:a16="http://schemas.microsoft.com/office/drawing/2014/main" id="{9A44F92E-1318-EF12-6302-976A1F064429}"/>
              </a:ext>
            </a:extLst>
          </p:cNvPr>
          <p:cNvPicPr>
            <a:picLocks noChangeAspect="1"/>
          </p:cNvPicPr>
          <p:nvPr/>
        </p:nvPicPr>
        <p:blipFill rotWithShape="1">
          <a:blip r:embed="rId2"/>
          <a:srcRect r="31589" b="-1"/>
          <a:stretch/>
        </p:blipFill>
        <p:spPr>
          <a:xfrm>
            <a:off x="715045" y="-159274"/>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7" name="TextBox 6">
            <a:extLst>
              <a:ext uri="{FF2B5EF4-FFF2-40B4-BE49-F238E27FC236}">
                <a16:creationId xmlns:a16="http://schemas.microsoft.com/office/drawing/2014/main" id="{4001E0EE-7AE2-4EA2-BB09-4D9BF111067A}"/>
              </a:ext>
            </a:extLst>
          </p:cNvPr>
          <p:cNvSpPr txBox="1"/>
          <p:nvPr/>
        </p:nvSpPr>
        <p:spPr>
          <a:xfrm>
            <a:off x="7903096" y="2887682"/>
            <a:ext cx="4523887" cy="3970318"/>
          </a:xfrm>
          <a:prstGeom prst="rect">
            <a:avLst/>
          </a:prstGeom>
          <a:noFill/>
        </p:spPr>
        <p:txBody>
          <a:bodyPr wrap="square" rtlCol="0">
            <a:spAutoFit/>
          </a:bodyPr>
          <a:lstStyle/>
          <a:p>
            <a:endParaRPr lang="en-GB" dirty="0"/>
          </a:p>
          <a:p>
            <a:endParaRPr lang="en-GB" dirty="0"/>
          </a:p>
          <a:p>
            <a:r>
              <a:rPr lang="en-GB" dirty="0"/>
              <a:t>Tasleem  Akhtar  (2210799)</a:t>
            </a:r>
          </a:p>
          <a:p>
            <a:endParaRPr lang="en-GB" dirty="0"/>
          </a:p>
          <a:p>
            <a:r>
              <a:rPr lang="en-GB" dirty="0" err="1"/>
              <a:t>Fathema</a:t>
            </a:r>
            <a:r>
              <a:rPr lang="en-GB" dirty="0"/>
              <a:t> khatun</a:t>
            </a:r>
          </a:p>
          <a:p>
            <a:r>
              <a:rPr lang="en-GB" dirty="0"/>
              <a:t>2215606</a:t>
            </a:r>
          </a:p>
          <a:p>
            <a:endParaRPr lang="en-GB" dirty="0"/>
          </a:p>
          <a:p>
            <a:r>
              <a:rPr lang="en-GB" dirty="0"/>
              <a:t>Ume Zainab Shah</a:t>
            </a:r>
          </a:p>
          <a:p>
            <a:r>
              <a:rPr lang="en-GB" dirty="0"/>
              <a:t>(2127507)</a:t>
            </a:r>
          </a:p>
          <a:p>
            <a:endParaRPr lang="en-GB" dirty="0"/>
          </a:p>
          <a:p>
            <a:r>
              <a:rPr lang="en-GB" dirty="0"/>
              <a:t>Sabina </a:t>
            </a:r>
            <a:r>
              <a:rPr lang="en-GB" dirty="0" err="1"/>
              <a:t>Kauser</a:t>
            </a:r>
            <a:r>
              <a:rPr lang="en-GB" dirty="0"/>
              <a:t>  (2212416)</a:t>
            </a:r>
          </a:p>
          <a:p>
            <a:endParaRPr lang="en-GB" dirty="0"/>
          </a:p>
          <a:p>
            <a:r>
              <a:rPr lang="en-GB" dirty="0"/>
              <a:t>LCHS4002 ZENO THAUM (Group  I )</a:t>
            </a:r>
          </a:p>
          <a:p>
            <a:endParaRPr lang="en-GB" dirty="0"/>
          </a:p>
        </p:txBody>
      </p:sp>
    </p:spTree>
    <p:extLst>
      <p:ext uri="{BB962C8B-B14F-4D97-AF65-F5344CB8AC3E}">
        <p14:creationId xmlns:p14="http://schemas.microsoft.com/office/powerpoint/2010/main" val="20776044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F494D5-1D25-4E72-9124-710BC8F229B3}"/>
              </a:ext>
            </a:extLst>
          </p:cNvPr>
          <p:cNvSpPr>
            <a:spLocks noGrp="1"/>
          </p:cNvSpPr>
          <p:nvPr>
            <p:ph idx="1"/>
          </p:nvPr>
        </p:nvSpPr>
        <p:spPr>
          <a:xfrm>
            <a:off x="244565" y="1297022"/>
            <a:ext cx="3807672" cy="5560978"/>
          </a:xfrm>
        </p:spPr>
        <p:txBody>
          <a:bodyPr>
            <a:noAutofit/>
          </a:bodyPr>
          <a:lstStyle/>
          <a:p>
            <a:pPr>
              <a:buFont typeface="Wingdings" panose="05000000000000000000" pitchFamily="2" charset="2"/>
              <a:buChar char="q"/>
            </a:pPr>
            <a:r>
              <a:rPr lang="en-GB" sz="2000" dirty="0"/>
              <a:t>We currently live in a digital age, It has multi-use within our lives  (Paulus et al.,2013).</a:t>
            </a:r>
          </a:p>
          <a:p>
            <a:pPr>
              <a:buFont typeface="Wingdings" panose="05000000000000000000" pitchFamily="2" charset="2"/>
              <a:buChar char="q"/>
            </a:pPr>
            <a:r>
              <a:rPr lang="en-GB" sz="2000" dirty="0"/>
              <a:t>Encouraged within and outside of education.</a:t>
            </a:r>
          </a:p>
          <a:p>
            <a:pPr>
              <a:buFont typeface="Wingdings" panose="05000000000000000000" pitchFamily="2" charset="2"/>
              <a:buChar char="q"/>
            </a:pPr>
            <a:r>
              <a:rPr lang="en-GB" sz="2000" dirty="0"/>
              <a:t>Technology has developed well overtime.</a:t>
            </a:r>
          </a:p>
          <a:p>
            <a:pPr>
              <a:buFont typeface="Wingdings" panose="05000000000000000000" pitchFamily="2" charset="2"/>
              <a:buChar char="q"/>
            </a:pPr>
            <a:endParaRPr lang="en-GB" sz="2000" dirty="0"/>
          </a:p>
          <a:p>
            <a:pPr>
              <a:buFont typeface="Wingdings" panose="05000000000000000000" pitchFamily="2" charset="2"/>
              <a:buChar char="Ø"/>
            </a:pPr>
            <a:r>
              <a:rPr lang="en-GB" sz="2000" b="1" dirty="0"/>
              <a:t>The research question is, which digital tool is most commonly used by UWTSD students to collaborate?</a:t>
            </a:r>
          </a:p>
          <a:p>
            <a:pPr>
              <a:buFont typeface="Wingdings" panose="05000000000000000000" pitchFamily="2" charset="2"/>
              <a:buChar char="Ø"/>
            </a:pPr>
            <a:endParaRPr lang="en-GB" sz="2000" b="1" dirty="0"/>
          </a:p>
          <a:p>
            <a:pPr>
              <a:buFont typeface="Wingdings" panose="05000000000000000000" pitchFamily="2" charset="2"/>
              <a:buChar char="Ø"/>
            </a:pPr>
            <a:r>
              <a:rPr lang="en-GB" sz="2000" b="1" dirty="0"/>
              <a:t>Tasleem Akhtar (2210799)</a:t>
            </a:r>
          </a:p>
          <a:p>
            <a:pPr>
              <a:buFont typeface="Wingdings" panose="05000000000000000000" pitchFamily="2" charset="2"/>
              <a:buChar char="Ø"/>
            </a:pPr>
            <a:r>
              <a:rPr lang="en-GB" sz="2000" b="1" dirty="0"/>
              <a:t>Presented</a:t>
            </a:r>
          </a:p>
        </p:txBody>
      </p:sp>
      <p:sp>
        <p:nvSpPr>
          <p:cNvPr id="6" name="Rectangle 5">
            <a:extLst>
              <a:ext uri="{FF2B5EF4-FFF2-40B4-BE49-F238E27FC236}">
                <a16:creationId xmlns:a16="http://schemas.microsoft.com/office/drawing/2014/main" id="{D4783E6F-4DC3-4CAC-A44C-97E80922D4C5}"/>
              </a:ext>
            </a:extLst>
          </p:cNvPr>
          <p:cNvSpPr/>
          <p:nvPr/>
        </p:nvSpPr>
        <p:spPr>
          <a:xfrm>
            <a:off x="3884377" y="0"/>
            <a:ext cx="3263137"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solidFill>
                  <a:srgbClr val="A5A5A5"/>
                </a:solidFill>
                <a:effectLst/>
                <a:uLnTx/>
                <a:uFillTx/>
                <a:latin typeface="Calibri" panose="020F0502020204030204"/>
                <a:ea typeface="+mn-ea"/>
                <a:cs typeface="+mn-cs"/>
              </a:rPr>
              <a:t>Introduction</a:t>
            </a:r>
            <a:r>
              <a:rPr kumimoji="0" lang="en-US" sz="5400" b="1" i="0" u="none" strike="noStrike" kern="1200" cap="none" spc="0" normalizeH="0" baseline="0" noProof="0" dirty="0">
                <a:ln/>
                <a:solidFill>
                  <a:srgbClr val="A5A5A5"/>
                </a:solidFill>
                <a:effectLst/>
                <a:uLnTx/>
                <a:uFillTx/>
                <a:latin typeface="Calibri" panose="020F0502020204030204"/>
                <a:ea typeface="+mn-ea"/>
                <a:cs typeface="+mn-cs"/>
              </a:rPr>
              <a:t> </a:t>
            </a:r>
          </a:p>
        </p:txBody>
      </p:sp>
      <p:pic>
        <p:nvPicPr>
          <p:cNvPr id="2" name="Picture 1">
            <a:extLst>
              <a:ext uri="{FF2B5EF4-FFF2-40B4-BE49-F238E27FC236}">
                <a16:creationId xmlns:a16="http://schemas.microsoft.com/office/drawing/2014/main" id="{DAA29F89-3D04-49E4-BB4D-5A94DFE5C099}"/>
              </a:ext>
            </a:extLst>
          </p:cNvPr>
          <p:cNvPicPr>
            <a:picLocks noChangeAspect="1"/>
          </p:cNvPicPr>
          <p:nvPr/>
        </p:nvPicPr>
        <p:blipFill>
          <a:blip r:embed="rId2"/>
          <a:stretch>
            <a:fillRect/>
          </a:stretch>
        </p:blipFill>
        <p:spPr>
          <a:xfrm>
            <a:off x="5546257" y="923330"/>
            <a:ext cx="6651312" cy="6450127"/>
          </a:xfrm>
          <a:prstGeom prst="rect">
            <a:avLst/>
          </a:prstGeom>
        </p:spPr>
      </p:pic>
    </p:spTree>
    <p:extLst>
      <p:ext uri="{BB962C8B-B14F-4D97-AF65-F5344CB8AC3E}">
        <p14:creationId xmlns:p14="http://schemas.microsoft.com/office/powerpoint/2010/main" val="3084731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40" name="Picture 20" descr="See the source image">
            <a:extLst>
              <a:ext uri="{FF2B5EF4-FFF2-40B4-BE49-F238E27FC236}">
                <a16:creationId xmlns:a16="http://schemas.microsoft.com/office/drawing/2014/main" id="{6D036EC5-CDD5-4C4A-BBEB-169CE438A8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2207" y="634919"/>
            <a:ext cx="2384794" cy="1341447"/>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See the source image">
            <a:extLst>
              <a:ext uri="{FF2B5EF4-FFF2-40B4-BE49-F238E27FC236}">
                <a16:creationId xmlns:a16="http://schemas.microsoft.com/office/drawing/2014/main" id="{72A5B93F-856A-447B-8624-D0DDE8DF83F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1977" t="39915" r="41159" b="32455"/>
          <a:stretch/>
        </p:blipFill>
        <p:spPr bwMode="auto">
          <a:xfrm>
            <a:off x="4950061" y="2235200"/>
            <a:ext cx="2141619" cy="225017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ee the source image">
            <a:extLst>
              <a:ext uri="{FF2B5EF4-FFF2-40B4-BE49-F238E27FC236}">
                <a16:creationId xmlns:a16="http://schemas.microsoft.com/office/drawing/2014/main" id="{9340D3FA-422C-43BB-B53D-646D8A1E05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49343" y="2931812"/>
            <a:ext cx="994376" cy="99437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See the source image">
            <a:extLst>
              <a:ext uri="{FF2B5EF4-FFF2-40B4-BE49-F238E27FC236}">
                <a16:creationId xmlns:a16="http://schemas.microsoft.com/office/drawing/2014/main" id="{CDCF867A-4776-4F06-BA97-C0A254DEBA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78620" y="865796"/>
            <a:ext cx="2203766" cy="1406244"/>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See the source image">
            <a:extLst>
              <a:ext uri="{FF2B5EF4-FFF2-40B4-BE49-F238E27FC236}">
                <a16:creationId xmlns:a16="http://schemas.microsoft.com/office/drawing/2014/main" id="{552CDCE4-11C2-45D1-98DC-12A4AF7108A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75534" y="5742749"/>
            <a:ext cx="1798078" cy="1010982"/>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See the source image">
            <a:extLst>
              <a:ext uri="{FF2B5EF4-FFF2-40B4-BE49-F238E27FC236}">
                <a16:creationId xmlns:a16="http://schemas.microsoft.com/office/drawing/2014/main" id="{532B6D73-BE14-4DF8-A848-7AC3D2BD04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53501" y="5254437"/>
            <a:ext cx="2274151" cy="1279210"/>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See the source image">
            <a:extLst>
              <a:ext uri="{FF2B5EF4-FFF2-40B4-BE49-F238E27FC236}">
                <a16:creationId xmlns:a16="http://schemas.microsoft.com/office/drawing/2014/main" id="{80FA86EA-930E-43C0-82F2-A283535B620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07416" y="950777"/>
            <a:ext cx="1182793" cy="887094"/>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See the source image">
            <a:extLst>
              <a:ext uri="{FF2B5EF4-FFF2-40B4-BE49-F238E27FC236}">
                <a16:creationId xmlns:a16="http://schemas.microsoft.com/office/drawing/2014/main" id="{197B8EE8-596B-40FC-A5B8-49862208711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12974" y="5265019"/>
            <a:ext cx="1800331" cy="1080199"/>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See the source image">
            <a:extLst>
              <a:ext uri="{FF2B5EF4-FFF2-40B4-BE49-F238E27FC236}">
                <a16:creationId xmlns:a16="http://schemas.microsoft.com/office/drawing/2014/main" id="{09AAE5AB-66EB-4B76-8092-D3C79C469AE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033883" y="5928800"/>
            <a:ext cx="1469990" cy="824931"/>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descr="See the source image">
            <a:extLst>
              <a:ext uri="{FF2B5EF4-FFF2-40B4-BE49-F238E27FC236}">
                <a16:creationId xmlns:a16="http://schemas.microsoft.com/office/drawing/2014/main" id="{FBDF7BA7-F4B4-40C0-8F24-4F53BB400F2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086397" y="3060116"/>
            <a:ext cx="1445306" cy="1406244"/>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C8046203-7F66-4B1D-AF33-B028731976EC}"/>
              </a:ext>
            </a:extLst>
          </p:cNvPr>
          <p:cNvCxnSpPr>
            <a:cxnSpLocks/>
          </p:cNvCxnSpPr>
          <p:nvPr/>
        </p:nvCxnSpPr>
        <p:spPr>
          <a:xfrm flipV="1">
            <a:off x="7091680" y="1918127"/>
            <a:ext cx="2806918" cy="430675"/>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BE64B27C-8906-4782-9CEA-93DD334B2D92}"/>
              </a:ext>
            </a:extLst>
          </p:cNvPr>
          <p:cNvCxnSpPr>
            <a:cxnSpLocks/>
          </p:cNvCxnSpPr>
          <p:nvPr/>
        </p:nvCxnSpPr>
        <p:spPr>
          <a:xfrm>
            <a:off x="7033883" y="3071071"/>
            <a:ext cx="2697258" cy="480651"/>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22BF80E7-C518-4A2F-8269-647F6F44E4EF}"/>
              </a:ext>
            </a:extLst>
          </p:cNvPr>
          <p:cNvCxnSpPr>
            <a:cxnSpLocks/>
          </p:cNvCxnSpPr>
          <p:nvPr/>
        </p:nvCxnSpPr>
        <p:spPr>
          <a:xfrm>
            <a:off x="7091680" y="3983220"/>
            <a:ext cx="2731821" cy="1147045"/>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183612C8-1106-4435-9A16-FDCB609AF91A}"/>
              </a:ext>
            </a:extLst>
          </p:cNvPr>
          <p:cNvCxnSpPr>
            <a:cxnSpLocks/>
          </p:cNvCxnSpPr>
          <p:nvPr/>
        </p:nvCxnSpPr>
        <p:spPr>
          <a:xfrm>
            <a:off x="2714324" y="1767278"/>
            <a:ext cx="2235737" cy="667914"/>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559A0EC6-3DB2-4353-A0D8-99BDC776AAFC}"/>
              </a:ext>
            </a:extLst>
          </p:cNvPr>
          <p:cNvCxnSpPr>
            <a:cxnSpLocks/>
          </p:cNvCxnSpPr>
          <p:nvPr/>
        </p:nvCxnSpPr>
        <p:spPr>
          <a:xfrm flipH="1" flipV="1">
            <a:off x="2906615" y="3311396"/>
            <a:ext cx="2006592" cy="117605"/>
          </a:xfrm>
          <a:prstGeom prst="line">
            <a:avLst/>
          </a:prstGeom>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A984C654-7D79-49B8-AB69-57D8C8EE4B6B}"/>
              </a:ext>
            </a:extLst>
          </p:cNvPr>
          <p:cNvCxnSpPr>
            <a:cxnSpLocks/>
          </p:cNvCxnSpPr>
          <p:nvPr/>
        </p:nvCxnSpPr>
        <p:spPr>
          <a:xfrm flipH="1">
            <a:off x="3080084" y="4298885"/>
            <a:ext cx="1869977" cy="1110513"/>
          </a:xfrm>
          <a:prstGeom prst="line">
            <a:avLst/>
          </a:prstGeom>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374955B4-7498-4FB0-ABF2-FD8AECB8C71C}"/>
              </a:ext>
            </a:extLst>
          </p:cNvPr>
          <p:cNvCxnSpPr>
            <a:cxnSpLocks/>
          </p:cNvCxnSpPr>
          <p:nvPr/>
        </p:nvCxnSpPr>
        <p:spPr>
          <a:xfrm>
            <a:off x="6828784" y="4298885"/>
            <a:ext cx="821918" cy="1443864"/>
          </a:xfrm>
          <a:prstGeom prst="line">
            <a:avLst/>
          </a:prstGeom>
        </p:spPr>
        <p:style>
          <a:lnRef idx="1">
            <a:schemeClr val="dk1"/>
          </a:lnRef>
          <a:fillRef idx="0">
            <a:schemeClr val="dk1"/>
          </a:fillRef>
          <a:effectRef idx="0">
            <a:schemeClr val="dk1"/>
          </a:effectRef>
          <a:fontRef idx="minor">
            <a:schemeClr val="tx1"/>
          </a:fontRef>
        </p:style>
      </p:cxnSp>
      <p:cxnSp>
        <p:nvCxnSpPr>
          <p:cNvPr id="42" name="Straight Connector 41">
            <a:extLst>
              <a:ext uri="{FF2B5EF4-FFF2-40B4-BE49-F238E27FC236}">
                <a16:creationId xmlns:a16="http://schemas.microsoft.com/office/drawing/2014/main" id="{9CC3237A-09F5-48A0-8912-9F19B7CAA0EB}"/>
              </a:ext>
            </a:extLst>
          </p:cNvPr>
          <p:cNvCxnSpPr>
            <a:cxnSpLocks/>
          </p:cNvCxnSpPr>
          <p:nvPr/>
        </p:nvCxnSpPr>
        <p:spPr>
          <a:xfrm flipH="1">
            <a:off x="5192028" y="4636120"/>
            <a:ext cx="539282" cy="1102913"/>
          </a:xfrm>
          <a:prstGeom prst="line">
            <a:avLst/>
          </a:prstGeom>
        </p:spPr>
        <p:style>
          <a:lnRef idx="1">
            <a:schemeClr val="dk1"/>
          </a:lnRef>
          <a:fillRef idx="0">
            <a:schemeClr val="dk1"/>
          </a:fillRef>
          <a:effectRef idx="0">
            <a:schemeClr val="dk1"/>
          </a:effectRef>
          <a:fontRef idx="minor">
            <a:schemeClr val="tx1"/>
          </a:fontRef>
        </p:style>
      </p:cxnSp>
      <p:sp>
        <p:nvSpPr>
          <p:cNvPr id="45" name="Rectangle 44">
            <a:extLst>
              <a:ext uri="{FF2B5EF4-FFF2-40B4-BE49-F238E27FC236}">
                <a16:creationId xmlns:a16="http://schemas.microsoft.com/office/drawing/2014/main" id="{02E2FED1-3146-4EEE-9664-744C0AC53730}"/>
              </a:ext>
            </a:extLst>
          </p:cNvPr>
          <p:cNvSpPr/>
          <p:nvPr/>
        </p:nvSpPr>
        <p:spPr>
          <a:xfrm>
            <a:off x="1658908" y="134803"/>
            <a:ext cx="862941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b="1" dirty="0">
                <a:ln/>
                <a:solidFill>
                  <a:srgbClr val="A5A5A5"/>
                </a:solidFill>
                <a:latin typeface="Calibri" panose="020F0502020204030204"/>
              </a:rPr>
              <a:t>Digital</a:t>
            </a:r>
            <a:r>
              <a:rPr kumimoji="0" lang="en-US" sz="5400" b="1" i="0" u="none" strike="noStrike" kern="1200" cap="none" spc="0" normalizeH="0" baseline="0" noProof="0" dirty="0">
                <a:ln/>
                <a:solidFill>
                  <a:srgbClr val="A5A5A5"/>
                </a:solidFill>
                <a:effectLst/>
                <a:uLnTx/>
                <a:uFillTx/>
                <a:latin typeface="Calibri" panose="020F0502020204030204"/>
                <a:ea typeface="+mn-ea"/>
                <a:cs typeface="+mn-cs"/>
              </a:rPr>
              <a:t> tools used for learning</a:t>
            </a:r>
          </a:p>
        </p:txBody>
      </p:sp>
      <p:cxnSp>
        <p:nvCxnSpPr>
          <p:cNvPr id="47" name="Straight Connector 46">
            <a:extLst>
              <a:ext uri="{FF2B5EF4-FFF2-40B4-BE49-F238E27FC236}">
                <a16:creationId xmlns:a16="http://schemas.microsoft.com/office/drawing/2014/main" id="{2C0F4804-7709-403D-B5B0-5334BB954BFC}"/>
              </a:ext>
            </a:extLst>
          </p:cNvPr>
          <p:cNvCxnSpPr/>
          <p:nvPr/>
        </p:nvCxnSpPr>
        <p:spPr>
          <a:xfrm flipV="1">
            <a:off x="6244604" y="1568918"/>
            <a:ext cx="0" cy="703122"/>
          </a:xfrm>
          <a:prstGeom prst="line">
            <a:avLst/>
          </a:prstGeom>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AFB96205-1DD8-4814-B841-2DCD948A8A27}"/>
              </a:ext>
            </a:extLst>
          </p:cNvPr>
          <p:cNvSpPr txBox="1"/>
          <p:nvPr/>
        </p:nvSpPr>
        <p:spPr>
          <a:xfrm>
            <a:off x="375385" y="4957011"/>
            <a:ext cx="1283523" cy="1200329"/>
          </a:xfrm>
          <a:prstGeom prst="rect">
            <a:avLst/>
          </a:prstGeom>
          <a:noFill/>
        </p:spPr>
        <p:txBody>
          <a:bodyPr wrap="square" rtlCol="0">
            <a:spAutoFit/>
          </a:bodyPr>
          <a:lstStyle/>
          <a:p>
            <a:r>
              <a:rPr lang="en-GB" dirty="0"/>
              <a:t>Presented by Sabina </a:t>
            </a:r>
            <a:r>
              <a:rPr lang="en-GB" dirty="0" err="1"/>
              <a:t>Kauser</a:t>
            </a:r>
            <a:r>
              <a:rPr lang="en-GB" dirty="0"/>
              <a:t> (2212416)</a:t>
            </a:r>
          </a:p>
        </p:txBody>
      </p:sp>
    </p:spTree>
    <p:extLst>
      <p:ext uri="{BB962C8B-B14F-4D97-AF65-F5344CB8AC3E}">
        <p14:creationId xmlns:p14="http://schemas.microsoft.com/office/powerpoint/2010/main" val="1115230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ppt_x"/>
                                          </p:val>
                                        </p:tav>
                                        <p:tav tm="100000">
                                          <p:val>
                                            <p:strVal val="#ppt_x"/>
                                          </p:val>
                                        </p:tav>
                                      </p:tavLst>
                                    </p:anim>
                                    <p:anim calcmode="lin" valueType="num">
                                      <p:cBhvr additive="base">
                                        <p:cTn id="8"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4"/>
                                        </p:tgtEl>
                                        <p:attrNameLst>
                                          <p:attrName>style.visibility</p:attrName>
                                        </p:attrNameLst>
                                      </p:cBhvr>
                                      <p:to>
                                        <p:strVal val="visible"/>
                                      </p:to>
                                    </p:set>
                                    <p:anim calcmode="lin" valueType="num">
                                      <p:cBhvr additive="base">
                                        <p:cTn id="13" dur="500" fill="hold"/>
                                        <p:tgtEl>
                                          <p:spTgt spid="5124"/>
                                        </p:tgtEl>
                                        <p:attrNameLst>
                                          <p:attrName>ppt_x</p:attrName>
                                        </p:attrNameLst>
                                      </p:cBhvr>
                                      <p:tavLst>
                                        <p:tav tm="0">
                                          <p:val>
                                            <p:strVal val="#ppt_x"/>
                                          </p:val>
                                        </p:tav>
                                        <p:tav tm="100000">
                                          <p:val>
                                            <p:strVal val="#ppt_x"/>
                                          </p:val>
                                        </p:tav>
                                      </p:tavLst>
                                    </p:anim>
                                    <p:anim calcmode="lin" valueType="num">
                                      <p:cBhvr additive="base">
                                        <p:cTn id="14" dur="500" fill="hold"/>
                                        <p:tgtEl>
                                          <p:spTgt spid="51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32"/>
                                        </p:tgtEl>
                                        <p:attrNameLst>
                                          <p:attrName>style.visibility</p:attrName>
                                        </p:attrNameLst>
                                      </p:cBhvr>
                                      <p:to>
                                        <p:strVal val="visible"/>
                                      </p:to>
                                    </p:set>
                                    <p:anim calcmode="lin" valueType="num">
                                      <p:cBhvr additive="base">
                                        <p:cTn id="19" dur="500" fill="hold"/>
                                        <p:tgtEl>
                                          <p:spTgt spid="5132"/>
                                        </p:tgtEl>
                                        <p:attrNameLst>
                                          <p:attrName>ppt_x</p:attrName>
                                        </p:attrNameLst>
                                      </p:cBhvr>
                                      <p:tavLst>
                                        <p:tav tm="0">
                                          <p:val>
                                            <p:strVal val="#ppt_x"/>
                                          </p:val>
                                        </p:tav>
                                        <p:tav tm="100000">
                                          <p:val>
                                            <p:strVal val="#ppt_x"/>
                                          </p:val>
                                        </p:tav>
                                      </p:tavLst>
                                    </p:anim>
                                    <p:anim calcmode="lin" valueType="num">
                                      <p:cBhvr additive="base">
                                        <p:cTn id="20" dur="500" fill="hold"/>
                                        <p:tgtEl>
                                          <p:spTgt spid="513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126"/>
                                        </p:tgtEl>
                                        <p:attrNameLst>
                                          <p:attrName>style.visibility</p:attrName>
                                        </p:attrNameLst>
                                      </p:cBhvr>
                                      <p:to>
                                        <p:strVal val="visible"/>
                                      </p:to>
                                    </p:set>
                                    <p:anim calcmode="lin" valueType="num">
                                      <p:cBhvr additive="base">
                                        <p:cTn id="25" dur="500" fill="hold"/>
                                        <p:tgtEl>
                                          <p:spTgt spid="5126"/>
                                        </p:tgtEl>
                                        <p:attrNameLst>
                                          <p:attrName>ppt_x</p:attrName>
                                        </p:attrNameLst>
                                      </p:cBhvr>
                                      <p:tavLst>
                                        <p:tav tm="0">
                                          <p:val>
                                            <p:strVal val="#ppt_x"/>
                                          </p:val>
                                        </p:tav>
                                        <p:tav tm="100000">
                                          <p:val>
                                            <p:strVal val="#ppt_x"/>
                                          </p:val>
                                        </p:tav>
                                      </p:tavLst>
                                    </p:anim>
                                    <p:anim calcmode="lin" valueType="num">
                                      <p:cBhvr additive="base">
                                        <p:cTn id="26" dur="500" fill="hold"/>
                                        <p:tgtEl>
                                          <p:spTgt spid="512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138"/>
                                        </p:tgtEl>
                                        <p:attrNameLst>
                                          <p:attrName>style.visibility</p:attrName>
                                        </p:attrNameLst>
                                      </p:cBhvr>
                                      <p:to>
                                        <p:strVal val="visible"/>
                                      </p:to>
                                    </p:set>
                                    <p:anim calcmode="lin" valueType="num">
                                      <p:cBhvr additive="base">
                                        <p:cTn id="31" dur="500" fill="hold"/>
                                        <p:tgtEl>
                                          <p:spTgt spid="5138"/>
                                        </p:tgtEl>
                                        <p:attrNameLst>
                                          <p:attrName>ppt_x</p:attrName>
                                        </p:attrNameLst>
                                      </p:cBhvr>
                                      <p:tavLst>
                                        <p:tav tm="0">
                                          <p:val>
                                            <p:strVal val="#ppt_x"/>
                                          </p:val>
                                        </p:tav>
                                        <p:tav tm="100000">
                                          <p:val>
                                            <p:strVal val="#ppt_x"/>
                                          </p:val>
                                        </p:tav>
                                      </p:tavLst>
                                    </p:anim>
                                    <p:anim calcmode="lin" valueType="num">
                                      <p:cBhvr additive="base">
                                        <p:cTn id="32" dur="500" fill="hold"/>
                                        <p:tgtEl>
                                          <p:spTgt spid="513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130"/>
                                        </p:tgtEl>
                                        <p:attrNameLst>
                                          <p:attrName>style.visibility</p:attrName>
                                        </p:attrNameLst>
                                      </p:cBhvr>
                                      <p:to>
                                        <p:strVal val="visible"/>
                                      </p:to>
                                    </p:set>
                                    <p:anim calcmode="lin" valueType="num">
                                      <p:cBhvr additive="base">
                                        <p:cTn id="37" dur="500" fill="hold"/>
                                        <p:tgtEl>
                                          <p:spTgt spid="5130"/>
                                        </p:tgtEl>
                                        <p:attrNameLst>
                                          <p:attrName>ppt_x</p:attrName>
                                        </p:attrNameLst>
                                      </p:cBhvr>
                                      <p:tavLst>
                                        <p:tav tm="0">
                                          <p:val>
                                            <p:strVal val="#ppt_x"/>
                                          </p:val>
                                        </p:tav>
                                        <p:tav tm="100000">
                                          <p:val>
                                            <p:strVal val="#ppt_x"/>
                                          </p:val>
                                        </p:tav>
                                      </p:tavLst>
                                    </p:anim>
                                    <p:anim calcmode="lin" valueType="num">
                                      <p:cBhvr additive="base">
                                        <p:cTn id="38" dur="500" fill="hold"/>
                                        <p:tgtEl>
                                          <p:spTgt spid="513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136"/>
                                        </p:tgtEl>
                                        <p:attrNameLst>
                                          <p:attrName>style.visibility</p:attrName>
                                        </p:attrNameLst>
                                      </p:cBhvr>
                                      <p:to>
                                        <p:strVal val="visible"/>
                                      </p:to>
                                    </p:set>
                                    <p:anim calcmode="lin" valueType="num">
                                      <p:cBhvr additive="base">
                                        <p:cTn id="43" dur="500" fill="hold"/>
                                        <p:tgtEl>
                                          <p:spTgt spid="5136"/>
                                        </p:tgtEl>
                                        <p:attrNameLst>
                                          <p:attrName>ppt_x</p:attrName>
                                        </p:attrNameLst>
                                      </p:cBhvr>
                                      <p:tavLst>
                                        <p:tav tm="0">
                                          <p:val>
                                            <p:strVal val="#ppt_x"/>
                                          </p:val>
                                        </p:tav>
                                        <p:tav tm="100000">
                                          <p:val>
                                            <p:strVal val="#ppt_x"/>
                                          </p:val>
                                        </p:tav>
                                      </p:tavLst>
                                    </p:anim>
                                    <p:anim calcmode="lin" valueType="num">
                                      <p:cBhvr additive="base">
                                        <p:cTn id="44" dur="500" fill="hold"/>
                                        <p:tgtEl>
                                          <p:spTgt spid="513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128"/>
                                        </p:tgtEl>
                                        <p:attrNameLst>
                                          <p:attrName>style.visibility</p:attrName>
                                        </p:attrNameLst>
                                      </p:cBhvr>
                                      <p:to>
                                        <p:strVal val="visible"/>
                                      </p:to>
                                    </p:set>
                                    <p:anim calcmode="lin" valueType="num">
                                      <p:cBhvr additive="base">
                                        <p:cTn id="49" dur="500" fill="hold"/>
                                        <p:tgtEl>
                                          <p:spTgt spid="5128"/>
                                        </p:tgtEl>
                                        <p:attrNameLst>
                                          <p:attrName>ppt_x</p:attrName>
                                        </p:attrNameLst>
                                      </p:cBhvr>
                                      <p:tavLst>
                                        <p:tav tm="0">
                                          <p:val>
                                            <p:strVal val="#ppt_x"/>
                                          </p:val>
                                        </p:tav>
                                        <p:tav tm="100000">
                                          <p:val>
                                            <p:strVal val="#ppt_x"/>
                                          </p:val>
                                        </p:tav>
                                      </p:tavLst>
                                    </p:anim>
                                    <p:anim calcmode="lin" valueType="num">
                                      <p:cBhvr additive="base">
                                        <p:cTn id="50" dur="500" fill="hold"/>
                                        <p:tgtEl>
                                          <p:spTgt spid="512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134"/>
                                        </p:tgtEl>
                                        <p:attrNameLst>
                                          <p:attrName>style.visibility</p:attrName>
                                        </p:attrNameLst>
                                      </p:cBhvr>
                                      <p:to>
                                        <p:strVal val="visible"/>
                                      </p:to>
                                    </p:set>
                                    <p:anim calcmode="lin" valueType="num">
                                      <p:cBhvr additive="base">
                                        <p:cTn id="55" dur="500" fill="hold"/>
                                        <p:tgtEl>
                                          <p:spTgt spid="5134"/>
                                        </p:tgtEl>
                                        <p:attrNameLst>
                                          <p:attrName>ppt_x</p:attrName>
                                        </p:attrNameLst>
                                      </p:cBhvr>
                                      <p:tavLst>
                                        <p:tav tm="0">
                                          <p:val>
                                            <p:strVal val="#ppt_x"/>
                                          </p:val>
                                        </p:tav>
                                        <p:tav tm="100000">
                                          <p:val>
                                            <p:strVal val="#ppt_x"/>
                                          </p:val>
                                        </p:tav>
                                      </p:tavLst>
                                    </p:anim>
                                    <p:anim calcmode="lin" valueType="num">
                                      <p:cBhvr additive="base">
                                        <p:cTn id="56" dur="500" fill="hold"/>
                                        <p:tgtEl>
                                          <p:spTgt spid="5134"/>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140"/>
                                        </p:tgtEl>
                                        <p:attrNameLst>
                                          <p:attrName>style.visibility</p:attrName>
                                        </p:attrNameLst>
                                      </p:cBhvr>
                                      <p:to>
                                        <p:strVal val="visible"/>
                                      </p:to>
                                    </p:set>
                                    <p:anim calcmode="lin" valueType="num">
                                      <p:cBhvr additive="base">
                                        <p:cTn id="61" dur="500" fill="hold"/>
                                        <p:tgtEl>
                                          <p:spTgt spid="5140"/>
                                        </p:tgtEl>
                                        <p:attrNameLst>
                                          <p:attrName>ppt_x</p:attrName>
                                        </p:attrNameLst>
                                      </p:cBhvr>
                                      <p:tavLst>
                                        <p:tav tm="0">
                                          <p:val>
                                            <p:strVal val="#ppt_x"/>
                                          </p:val>
                                        </p:tav>
                                        <p:tav tm="100000">
                                          <p:val>
                                            <p:strVal val="#ppt_x"/>
                                          </p:val>
                                        </p:tav>
                                      </p:tavLst>
                                    </p:anim>
                                    <p:anim calcmode="lin" valueType="num">
                                      <p:cBhvr additive="base">
                                        <p:cTn id="62" dur="500" fill="hold"/>
                                        <p:tgtEl>
                                          <p:spTgt spid="51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5859C64-19B2-4B36-B82E-318CC2A8DCB1}"/>
              </a:ext>
            </a:extLst>
          </p:cNvPr>
          <p:cNvSpPr/>
          <p:nvPr/>
        </p:nvSpPr>
        <p:spPr>
          <a:xfrm>
            <a:off x="6513788" y="365125"/>
            <a:ext cx="4840010"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cap="none" spc="0" dirty="0">
                <a:ln w="0"/>
                <a:effectLst>
                  <a:outerShdw blurRad="38100" dist="19050" dir="2700000" algn="tl" rotWithShape="0">
                    <a:schemeClr val="dk1">
                      <a:alpha val="40000"/>
                    </a:schemeClr>
                  </a:outerShdw>
                </a:effectLst>
                <a:latin typeface="+mj-lt"/>
                <a:ea typeface="+mj-ea"/>
                <a:cs typeface="+mj-cs"/>
              </a:rPr>
              <a:t>Rationale</a:t>
            </a:r>
          </a:p>
        </p:txBody>
      </p:sp>
      <p:pic>
        <p:nvPicPr>
          <p:cNvPr id="1026" name="Picture 2">
            <a:extLst>
              <a:ext uri="{FF2B5EF4-FFF2-40B4-BE49-F238E27FC236}">
                <a16:creationId xmlns:a16="http://schemas.microsoft.com/office/drawing/2014/main" id="{0B73FB08-D111-4773-AED3-894C90F8CA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162" r="16007"/>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353F89B-D0C0-4D2C-8FD5-15342C3F238C}"/>
              </a:ext>
            </a:extLst>
          </p:cNvPr>
          <p:cNvSpPr txBox="1"/>
          <p:nvPr/>
        </p:nvSpPr>
        <p:spPr>
          <a:xfrm>
            <a:off x="6513788" y="2333297"/>
            <a:ext cx="4840010" cy="384366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Online collaboration allows for the analysis and sharing of information (</a:t>
            </a:r>
            <a:r>
              <a:rPr lang="en-US" sz="2000" dirty="0" err="1"/>
              <a:t>Dreamson</a:t>
            </a:r>
            <a:r>
              <a:rPr lang="en-US" sz="2000" dirty="0"/>
              <a:t>, 2017).</a:t>
            </a:r>
          </a:p>
          <a:p>
            <a:pPr indent="-228600">
              <a:lnSpc>
                <a:spcPct val="90000"/>
              </a:lnSpc>
              <a:spcAft>
                <a:spcPts val="600"/>
              </a:spcAft>
              <a:buFont typeface="Arial" panose="020B0604020202020204" pitchFamily="34" charset="0"/>
              <a:buChar char="•"/>
            </a:pPr>
            <a:r>
              <a:rPr lang="en-GB" sz="2000" dirty="0"/>
              <a:t>Collaboration is made possible by technology (Hammond,2016).</a:t>
            </a:r>
          </a:p>
          <a:p>
            <a:pPr indent="-228600">
              <a:lnSpc>
                <a:spcPct val="90000"/>
              </a:lnSpc>
              <a:spcAft>
                <a:spcPts val="600"/>
              </a:spcAft>
              <a:buFont typeface="Arial" panose="020B0604020202020204" pitchFamily="34" charset="0"/>
              <a:buChar char="•"/>
            </a:pPr>
            <a:r>
              <a:rPr lang="en-GB" sz="2000" dirty="0"/>
              <a:t>Reaches a wider audience and allows access of information. </a:t>
            </a:r>
            <a:endParaRPr lang="en-US" sz="2000" dirty="0"/>
          </a:p>
        </p:txBody>
      </p:sp>
      <p:sp>
        <p:nvSpPr>
          <p:cNvPr id="2" name="TextBox 1">
            <a:extLst>
              <a:ext uri="{FF2B5EF4-FFF2-40B4-BE49-F238E27FC236}">
                <a16:creationId xmlns:a16="http://schemas.microsoft.com/office/drawing/2014/main" id="{3CE92CCE-9BE0-4A8B-A58D-2B4ACC5A2B42}"/>
              </a:ext>
            </a:extLst>
          </p:cNvPr>
          <p:cNvSpPr txBox="1"/>
          <p:nvPr/>
        </p:nvSpPr>
        <p:spPr>
          <a:xfrm>
            <a:off x="6513788" y="5178392"/>
            <a:ext cx="3915687" cy="369332"/>
          </a:xfrm>
          <a:prstGeom prst="rect">
            <a:avLst/>
          </a:prstGeom>
          <a:noFill/>
        </p:spPr>
        <p:txBody>
          <a:bodyPr wrap="none" rtlCol="0">
            <a:spAutoFit/>
          </a:bodyPr>
          <a:lstStyle/>
          <a:p>
            <a:r>
              <a:rPr lang="en-GB" dirty="0"/>
              <a:t>Presented By Tasleem Akhtar (2210799)</a:t>
            </a:r>
          </a:p>
        </p:txBody>
      </p:sp>
    </p:spTree>
    <p:extLst>
      <p:ext uri="{BB962C8B-B14F-4D97-AF65-F5344CB8AC3E}">
        <p14:creationId xmlns:p14="http://schemas.microsoft.com/office/powerpoint/2010/main" val="4195900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079"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2EE9F1D-69AD-488E-834B-E4BB3C200254}"/>
              </a:ext>
            </a:extLst>
          </p:cNvPr>
          <p:cNvSpPr/>
          <p:nvPr/>
        </p:nvSpPr>
        <p:spPr>
          <a:xfrm>
            <a:off x="6421700" y="713232"/>
            <a:ext cx="5154168" cy="11978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dirty="0">
                <a:ln w="12700">
                  <a:solidFill>
                    <a:schemeClr val="accent3">
                      <a:lumMod val="50000"/>
                    </a:schemeClr>
                  </a:solidFill>
                  <a:prstDash val="solid"/>
                </a:ln>
                <a:effectLst>
                  <a:innerShdw blurRad="177800">
                    <a:schemeClr val="accent3">
                      <a:lumMod val="50000"/>
                    </a:schemeClr>
                  </a:innerShdw>
                </a:effectLst>
                <a:latin typeface="+mj-lt"/>
                <a:ea typeface="+mj-ea"/>
                <a:cs typeface="+mj-cs"/>
              </a:rPr>
              <a:t>Proposed Methods </a:t>
            </a:r>
            <a:endParaRPr lang="en-US" sz="4800" b="1" cap="none" spc="0" dirty="0">
              <a:ln w="12700">
                <a:solidFill>
                  <a:schemeClr val="accent3">
                    <a:lumMod val="50000"/>
                  </a:schemeClr>
                </a:solidFill>
                <a:prstDash val="solid"/>
              </a:ln>
              <a:effectLst>
                <a:innerShdw blurRad="177800">
                  <a:schemeClr val="accent3">
                    <a:lumMod val="50000"/>
                  </a:schemeClr>
                </a:innerShdw>
              </a:effectLst>
              <a:latin typeface="+mj-lt"/>
              <a:ea typeface="+mj-ea"/>
              <a:cs typeface="+mj-cs"/>
            </a:endParaRPr>
          </a:p>
        </p:txBody>
      </p:sp>
      <p:pic>
        <p:nvPicPr>
          <p:cNvPr id="3074" name="Picture 2">
            <a:extLst>
              <a:ext uri="{FF2B5EF4-FFF2-40B4-BE49-F238E27FC236}">
                <a16:creationId xmlns:a16="http://schemas.microsoft.com/office/drawing/2014/main" id="{1F9E3635-23A2-4684-922B-DA71003AE6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4840"/>
          <a:stretch/>
        </p:blipFill>
        <p:spPr bwMode="auto">
          <a:xfrm>
            <a:off x="20" y="10"/>
            <a:ext cx="549508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Line">
            <a:extLst>
              <a:ext uri="{FF2B5EF4-FFF2-40B4-BE49-F238E27FC236}">
                <a16:creationId xmlns:a16="http://schemas.microsoft.com/office/drawing/2014/main" id="{29A9EE12-EF77-4DB4-84E4-043DE7235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3328" y="822960"/>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55A67F77-E024-4FDB-AF22-666BD80C2151}"/>
              </a:ext>
            </a:extLst>
          </p:cNvPr>
          <p:cNvPicPr>
            <a:picLocks noChangeAspect="1"/>
          </p:cNvPicPr>
          <p:nvPr/>
        </p:nvPicPr>
        <p:blipFill rotWithShape="1">
          <a:blip r:embed="rId3"/>
          <a:srcRect l="28641" t="23853" r="28167" b="11999"/>
          <a:stretch/>
        </p:blipFill>
        <p:spPr>
          <a:xfrm>
            <a:off x="5770300" y="1911095"/>
            <a:ext cx="5805567" cy="4850107"/>
          </a:xfrm>
          <a:prstGeom prst="rect">
            <a:avLst/>
          </a:prstGeom>
        </p:spPr>
      </p:pic>
      <p:sp>
        <p:nvSpPr>
          <p:cNvPr id="3" name="TextBox 2">
            <a:extLst>
              <a:ext uri="{FF2B5EF4-FFF2-40B4-BE49-F238E27FC236}">
                <a16:creationId xmlns:a16="http://schemas.microsoft.com/office/drawing/2014/main" id="{10031196-6314-4E7E-A989-31C399A603C9}"/>
              </a:ext>
            </a:extLst>
          </p:cNvPr>
          <p:cNvSpPr txBox="1"/>
          <p:nvPr/>
        </p:nvSpPr>
        <p:spPr>
          <a:xfrm>
            <a:off x="437500" y="6211669"/>
            <a:ext cx="2252312" cy="646331"/>
          </a:xfrm>
          <a:prstGeom prst="rect">
            <a:avLst/>
          </a:prstGeom>
          <a:noFill/>
        </p:spPr>
        <p:txBody>
          <a:bodyPr wrap="square" rtlCol="0">
            <a:spAutoFit/>
          </a:bodyPr>
          <a:lstStyle/>
          <a:p>
            <a:r>
              <a:rPr lang="en-GB" dirty="0">
                <a:solidFill>
                  <a:schemeClr val="bg1"/>
                </a:solidFill>
              </a:rPr>
              <a:t>Presented By Sabina </a:t>
            </a:r>
            <a:r>
              <a:rPr lang="en-GB" dirty="0" err="1">
                <a:solidFill>
                  <a:schemeClr val="bg1"/>
                </a:solidFill>
              </a:rPr>
              <a:t>Kauser</a:t>
            </a:r>
            <a:r>
              <a:rPr lang="en-GB" dirty="0">
                <a:solidFill>
                  <a:schemeClr val="bg1"/>
                </a:solidFill>
              </a:rPr>
              <a:t> (2212416)</a:t>
            </a:r>
          </a:p>
        </p:txBody>
      </p:sp>
    </p:spTree>
    <p:extLst>
      <p:ext uri="{BB962C8B-B14F-4D97-AF65-F5344CB8AC3E}">
        <p14:creationId xmlns:p14="http://schemas.microsoft.com/office/powerpoint/2010/main" val="19513565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emedial Ethics For Clinicians - The Hippocratic Post">
            <a:extLst>
              <a:ext uri="{FF2B5EF4-FFF2-40B4-BE49-F238E27FC236}">
                <a16:creationId xmlns:a16="http://schemas.microsoft.com/office/drawing/2014/main" id="{72D0AB5C-98A2-4D9F-BE54-3CCA6D719C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27" r="5383"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7F5CFD-DBB0-4A44-B538-536C1A8B52B3}"/>
              </a:ext>
            </a:extLst>
          </p:cNvPr>
          <p:cNvSpPr>
            <a:spLocks noGrp="1"/>
          </p:cNvSpPr>
          <p:nvPr>
            <p:ph type="title"/>
          </p:nvPr>
        </p:nvSpPr>
        <p:spPr>
          <a:xfrm>
            <a:off x="838200" y="365125"/>
            <a:ext cx="3822189" cy="1899912"/>
          </a:xfrm>
        </p:spPr>
        <p:txBody>
          <a:bodyPr>
            <a:normAutofit/>
          </a:bodyPr>
          <a:lstStyle/>
          <a:p>
            <a:r>
              <a:rPr lang="en-GB" sz="4000"/>
              <a:t>Ethical consideration </a:t>
            </a:r>
          </a:p>
        </p:txBody>
      </p:sp>
      <p:sp>
        <p:nvSpPr>
          <p:cNvPr id="3" name="Content Placeholder 2">
            <a:extLst>
              <a:ext uri="{FF2B5EF4-FFF2-40B4-BE49-F238E27FC236}">
                <a16:creationId xmlns:a16="http://schemas.microsoft.com/office/drawing/2014/main" id="{0DB16AC1-B3D8-4C4B-9FF1-A6913D2ADD9C}"/>
              </a:ext>
            </a:extLst>
          </p:cNvPr>
          <p:cNvSpPr>
            <a:spLocks noGrp="1"/>
          </p:cNvSpPr>
          <p:nvPr>
            <p:ph idx="1"/>
          </p:nvPr>
        </p:nvSpPr>
        <p:spPr>
          <a:xfrm>
            <a:off x="838200" y="2434201"/>
            <a:ext cx="3822189" cy="3742762"/>
          </a:xfrm>
        </p:spPr>
        <p:txBody>
          <a:bodyPr>
            <a:normAutofit/>
          </a:bodyPr>
          <a:lstStyle/>
          <a:p>
            <a:r>
              <a:rPr lang="en-GB" sz="2000"/>
              <a:t>Inform consent</a:t>
            </a:r>
          </a:p>
          <a:p>
            <a:r>
              <a:rPr lang="en-GB" sz="2000"/>
              <a:t>Confidentiality</a:t>
            </a:r>
          </a:p>
          <a:p>
            <a:r>
              <a:rPr lang="en-GB" sz="2000"/>
              <a:t>Right to withdrawal</a:t>
            </a:r>
          </a:p>
          <a:p>
            <a:r>
              <a:rPr lang="en-GB" sz="2000"/>
              <a:t>Annomous</a:t>
            </a:r>
          </a:p>
          <a:p>
            <a:pPr marL="0" indent="0">
              <a:buNone/>
            </a:pPr>
            <a:endParaRPr lang="en-GB" sz="2000"/>
          </a:p>
          <a:p>
            <a:pPr marL="0" indent="0">
              <a:buNone/>
            </a:pPr>
            <a:r>
              <a:rPr lang="en-GB" sz="2000"/>
              <a:t>Presented by</a:t>
            </a:r>
          </a:p>
          <a:p>
            <a:pPr marL="0" indent="0">
              <a:buNone/>
            </a:pPr>
            <a:r>
              <a:rPr lang="en-GB" sz="2000"/>
              <a:t>Fathima Khatun</a:t>
            </a:r>
          </a:p>
        </p:txBody>
      </p:sp>
    </p:spTree>
    <p:extLst>
      <p:ext uri="{BB962C8B-B14F-4D97-AF65-F5344CB8AC3E}">
        <p14:creationId xmlns:p14="http://schemas.microsoft.com/office/powerpoint/2010/main" val="31145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EB5F5-A839-436D-9459-99A8847A220C}"/>
              </a:ext>
            </a:extLst>
          </p:cNvPr>
          <p:cNvSpPr>
            <a:spLocks noGrp="1"/>
          </p:cNvSpPr>
          <p:nvPr>
            <p:ph type="title"/>
          </p:nvPr>
        </p:nvSpPr>
        <p:spPr/>
        <p:txBody>
          <a:bodyPr/>
          <a:lstStyle/>
          <a:p>
            <a:r>
              <a:rPr lang="en-GB" dirty="0"/>
              <a:t>Research timeline</a:t>
            </a:r>
          </a:p>
        </p:txBody>
      </p:sp>
      <p:graphicFrame>
        <p:nvGraphicFramePr>
          <p:cNvPr id="4" name="Table 4">
            <a:extLst>
              <a:ext uri="{FF2B5EF4-FFF2-40B4-BE49-F238E27FC236}">
                <a16:creationId xmlns:a16="http://schemas.microsoft.com/office/drawing/2014/main" id="{E7FC1D57-DC13-447F-B903-3AA10CC9D560}"/>
              </a:ext>
            </a:extLst>
          </p:cNvPr>
          <p:cNvGraphicFramePr>
            <a:graphicFrameLocks noGrp="1"/>
          </p:cNvGraphicFramePr>
          <p:nvPr>
            <p:ph idx="1"/>
            <p:extLst>
              <p:ext uri="{D42A27DB-BD31-4B8C-83A1-F6EECF244321}">
                <p14:modId xmlns:p14="http://schemas.microsoft.com/office/powerpoint/2010/main" val="1959348241"/>
              </p:ext>
            </p:extLst>
          </p:nvPr>
        </p:nvGraphicFramePr>
        <p:xfrm>
          <a:off x="838200" y="1825625"/>
          <a:ext cx="10515600" cy="128524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4151115621"/>
                    </a:ext>
                  </a:extLst>
                </a:gridCol>
                <a:gridCol w="2103120">
                  <a:extLst>
                    <a:ext uri="{9D8B030D-6E8A-4147-A177-3AD203B41FA5}">
                      <a16:colId xmlns:a16="http://schemas.microsoft.com/office/drawing/2014/main" val="1492873031"/>
                    </a:ext>
                  </a:extLst>
                </a:gridCol>
                <a:gridCol w="2103120">
                  <a:extLst>
                    <a:ext uri="{9D8B030D-6E8A-4147-A177-3AD203B41FA5}">
                      <a16:colId xmlns:a16="http://schemas.microsoft.com/office/drawing/2014/main" val="2956614178"/>
                    </a:ext>
                  </a:extLst>
                </a:gridCol>
                <a:gridCol w="2103120">
                  <a:extLst>
                    <a:ext uri="{9D8B030D-6E8A-4147-A177-3AD203B41FA5}">
                      <a16:colId xmlns:a16="http://schemas.microsoft.com/office/drawing/2014/main" val="880688673"/>
                    </a:ext>
                  </a:extLst>
                </a:gridCol>
                <a:gridCol w="2103120">
                  <a:extLst>
                    <a:ext uri="{9D8B030D-6E8A-4147-A177-3AD203B41FA5}">
                      <a16:colId xmlns:a16="http://schemas.microsoft.com/office/drawing/2014/main" val="3608884917"/>
                    </a:ext>
                  </a:extLst>
                </a:gridCol>
              </a:tblGrid>
              <a:tr h="370840">
                <a:tc>
                  <a:txBody>
                    <a:bodyPr/>
                    <a:lstStyle/>
                    <a:p>
                      <a:r>
                        <a:rPr lang="en-GB" dirty="0"/>
                        <a:t>week 1</a:t>
                      </a:r>
                    </a:p>
                  </a:txBody>
                  <a:tcPr/>
                </a:tc>
                <a:tc>
                  <a:txBody>
                    <a:bodyPr/>
                    <a:lstStyle/>
                    <a:p>
                      <a:r>
                        <a:rPr lang="en-GB" dirty="0"/>
                        <a:t>Week 2</a:t>
                      </a:r>
                    </a:p>
                  </a:txBody>
                  <a:tcPr/>
                </a:tc>
                <a:tc>
                  <a:txBody>
                    <a:bodyPr/>
                    <a:lstStyle/>
                    <a:p>
                      <a:r>
                        <a:rPr lang="en-GB" dirty="0"/>
                        <a:t>Week 3</a:t>
                      </a:r>
                    </a:p>
                  </a:txBody>
                  <a:tcPr/>
                </a:tc>
                <a:tc>
                  <a:txBody>
                    <a:bodyPr/>
                    <a:lstStyle/>
                    <a:p>
                      <a:r>
                        <a:rPr lang="en-GB" dirty="0"/>
                        <a:t>Week 4</a:t>
                      </a:r>
                    </a:p>
                  </a:txBody>
                  <a:tcPr/>
                </a:tc>
                <a:tc>
                  <a:txBody>
                    <a:bodyPr/>
                    <a:lstStyle/>
                    <a:p>
                      <a:endParaRPr lang="en-GB" dirty="0"/>
                    </a:p>
                  </a:txBody>
                  <a:tcPr/>
                </a:tc>
                <a:extLst>
                  <a:ext uri="{0D108BD9-81ED-4DB2-BD59-A6C34878D82A}">
                    <a16:rowId xmlns:a16="http://schemas.microsoft.com/office/drawing/2014/main" val="2452390430"/>
                  </a:ext>
                </a:extLst>
              </a:tr>
              <a:tr h="370840">
                <a:tc>
                  <a:txBody>
                    <a:bodyPr/>
                    <a:lstStyle/>
                    <a:p>
                      <a:r>
                        <a:rPr lang="en-GB" dirty="0"/>
                        <a:t>Researched topic</a:t>
                      </a:r>
                    </a:p>
                  </a:txBody>
                  <a:tcPr/>
                </a:tc>
                <a:tc>
                  <a:txBody>
                    <a:bodyPr/>
                    <a:lstStyle/>
                    <a:p>
                      <a:r>
                        <a:rPr lang="en-GB" dirty="0"/>
                        <a:t>Made notes and drafts and had group conversations</a:t>
                      </a:r>
                    </a:p>
                  </a:txBody>
                  <a:tcPr/>
                </a:tc>
                <a:tc>
                  <a:txBody>
                    <a:bodyPr/>
                    <a:lstStyle/>
                    <a:p>
                      <a:r>
                        <a:rPr lang="en-GB" dirty="0"/>
                        <a:t>Collected all information together </a:t>
                      </a:r>
                    </a:p>
                  </a:txBody>
                  <a:tcPr/>
                </a:tc>
                <a:tc>
                  <a:txBody>
                    <a:bodyPr/>
                    <a:lstStyle/>
                    <a:p>
                      <a:r>
                        <a:rPr lang="en-GB" dirty="0"/>
                        <a:t>Finalised  report and Submitted assignment</a:t>
                      </a:r>
                    </a:p>
                  </a:txBody>
                  <a:tcPr/>
                </a:tc>
                <a:tc>
                  <a:txBody>
                    <a:bodyPr/>
                    <a:lstStyle/>
                    <a:p>
                      <a:endParaRPr lang="en-GB" dirty="0"/>
                    </a:p>
                  </a:txBody>
                  <a:tcPr/>
                </a:tc>
                <a:extLst>
                  <a:ext uri="{0D108BD9-81ED-4DB2-BD59-A6C34878D82A}">
                    <a16:rowId xmlns:a16="http://schemas.microsoft.com/office/drawing/2014/main" val="2832454563"/>
                  </a:ext>
                </a:extLst>
              </a:tr>
            </a:tbl>
          </a:graphicData>
        </a:graphic>
      </p:graphicFrame>
      <p:sp>
        <p:nvSpPr>
          <p:cNvPr id="5" name="TextBox 4">
            <a:extLst>
              <a:ext uri="{FF2B5EF4-FFF2-40B4-BE49-F238E27FC236}">
                <a16:creationId xmlns:a16="http://schemas.microsoft.com/office/drawing/2014/main" id="{F278E88D-35F2-4DDD-9FAE-F60D2928F8F5}"/>
              </a:ext>
            </a:extLst>
          </p:cNvPr>
          <p:cNvSpPr txBox="1"/>
          <p:nvPr/>
        </p:nvSpPr>
        <p:spPr>
          <a:xfrm>
            <a:off x="683394" y="3955983"/>
            <a:ext cx="1876926" cy="923330"/>
          </a:xfrm>
          <a:prstGeom prst="rect">
            <a:avLst/>
          </a:prstGeom>
          <a:noFill/>
        </p:spPr>
        <p:txBody>
          <a:bodyPr wrap="square" rtlCol="0">
            <a:spAutoFit/>
          </a:bodyPr>
          <a:lstStyle/>
          <a:p>
            <a:r>
              <a:rPr lang="en-GB" dirty="0"/>
              <a:t>Presented by Ume  Zainab Shah (2127507)</a:t>
            </a:r>
          </a:p>
        </p:txBody>
      </p:sp>
    </p:spTree>
    <p:extLst>
      <p:ext uri="{BB962C8B-B14F-4D97-AF65-F5344CB8AC3E}">
        <p14:creationId xmlns:p14="http://schemas.microsoft.com/office/powerpoint/2010/main" val="219711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FB98-FC93-4CAD-B4B9-175EFC518018}"/>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88273D21-C402-4D00-BE14-311DB47928D5}"/>
              </a:ext>
            </a:extLst>
          </p:cNvPr>
          <p:cNvSpPr>
            <a:spLocks noGrp="1"/>
          </p:cNvSpPr>
          <p:nvPr>
            <p:ph idx="1"/>
          </p:nvPr>
        </p:nvSpPr>
        <p:spPr/>
        <p:txBody>
          <a:bodyPr/>
          <a:lstStyle/>
          <a:p>
            <a:pPr marL="0" indent="0">
              <a:buNone/>
            </a:pPr>
            <a:r>
              <a:rPr lang="en-GB" dirty="0"/>
              <a:t>Our hypothesis is – using digital tools for learning habits can be tremendously useful in our daily life. It makes our life easier and faster.</a:t>
            </a:r>
          </a:p>
          <a:p>
            <a:pPr marL="0" indent="0">
              <a:buNone/>
            </a:pPr>
            <a:r>
              <a:rPr lang="en-GB" dirty="0"/>
              <a:t>Finding information faster and learning new skills in the new expanding  technology world. Expanding knowledge of using digital tools which will help us in the coming future, as this world we live in is a technology world and mostly computers and phones are used for work and social life.</a:t>
            </a:r>
          </a:p>
          <a:p>
            <a:pPr marL="0" indent="0">
              <a:buNone/>
            </a:pPr>
            <a:r>
              <a:rPr lang="en-GB" dirty="0"/>
              <a:t>Presented by:  </a:t>
            </a:r>
            <a:r>
              <a:rPr lang="en-GB" dirty="0" err="1"/>
              <a:t>Fathema</a:t>
            </a:r>
            <a:r>
              <a:rPr lang="en-GB" dirty="0"/>
              <a:t> Khatun (2215607)</a:t>
            </a:r>
          </a:p>
        </p:txBody>
      </p:sp>
    </p:spTree>
    <p:extLst>
      <p:ext uri="{BB962C8B-B14F-4D97-AF65-F5344CB8AC3E}">
        <p14:creationId xmlns:p14="http://schemas.microsoft.com/office/powerpoint/2010/main" val="279734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63E10-E921-4C27-BF2A-40534E968E7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F69D444-C676-4743-AF68-381534C8C608}"/>
              </a:ext>
            </a:extLst>
          </p:cNvPr>
          <p:cNvSpPr>
            <a:spLocks noGrp="1"/>
          </p:cNvSpPr>
          <p:nvPr>
            <p:ph idx="1"/>
          </p:nvPr>
        </p:nvSpPr>
        <p:spPr/>
        <p:txBody>
          <a:bodyPr>
            <a:normAutofit fontScale="70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2800" dirty="0" err="1">
                <a:effectLst/>
                <a:latin typeface="Calibri" panose="020F0502020204030204" pitchFamily="34" charset="0"/>
                <a:ea typeface="Calibri" panose="020F0502020204030204" pitchFamily="34" charset="0"/>
                <a:cs typeface="Times New Roman" panose="02020603050405020304" pitchFamily="18" charset="0"/>
              </a:rPr>
              <a:t>Dreamson</a:t>
            </a:r>
            <a:r>
              <a:rPr lang="en-GB" sz="2800" dirty="0">
                <a:effectLst/>
                <a:latin typeface="Calibri" panose="020F0502020204030204" pitchFamily="34" charset="0"/>
                <a:ea typeface="Calibri" panose="020F0502020204030204" pitchFamily="34" charset="0"/>
                <a:cs typeface="Times New Roman" panose="02020603050405020304" pitchFamily="18" charset="0"/>
              </a:rPr>
              <a:t>. (2017). Online Collaboration in Design Education: an Experiment in Real‐Time Manipulation of Prototypes and Communication.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The International Journal of Art &amp; Design Education</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36</a:t>
            </a:r>
            <a:r>
              <a:rPr lang="en-GB" sz="2800" dirty="0">
                <a:effectLst/>
                <a:latin typeface="Calibri" panose="020F0502020204030204" pitchFamily="34" charset="0"/>
                <a:ea typeface="Calibri" panose="020F0502020204030204" pitchFamily="34" charset="0"/>
                <a:cs typeface="Times New Roman" panose="02020603050405020304" pitchFamily="18" charset="0"/>
              </a:rPr>
              <a:t>(2), 188–199. </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Calibri" panose="020F0502020204030204" pitchFamily="34" charset="0"/>
                <a:cs typeface="Times New Roman" panose="02020603050405020304" pitchFamily="18" charset="0"/>
              </a:rPr>
              <a:t>Hagendorff, T., (2020). The ethics of AI ethics: An evaluation of guidelines.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Minds and Machines</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30</a:t>
            </a:r>
            <a:r>
              <a:rPr lang="en-GB" sz="2800" dirty="0">
                <a:effectLst/>
                <a:latin typeface="Calibri" panose="020F0502020204030204" pitchFamily="34" charset="0"/>
                <a:ea typeface="Calibri" panose="020F0502020204030204" pitchFamily="34" charset="0"/>
                <a:cs typeface="Times New Roman" panose="02020603050405020304" pitchFamily="18" charset="0"/>
              </a:rPr>
              <a:t>(1), pp.99-120.</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Calibri" panose="020F0502020204030204" pitchFamily="34" charset="0"/>
                <a:cs typeface="Times New Roman" panose="02020603050405020304" pitchFamily="18" charset="0"/>
              </a:rPr>
              <a:t>Hammond. (2016). Online collaboration and cooperation: The recurring importance of evidence, rationale and viability.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Education and Information Technologies</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22</a:t>
            </a:r>
            <a:r>
              <a:rPr lang="en-GB" sz="2800" dirty="0">
                <a:effectLst/>
                <a:latin typeface="Calibri" panose="020F0502020204030204" pitchFamily="34" charset="0"/>
                <a:ea typeface="Calibri" panose="020F0502020204030204" pitchFamily="34" charset="0"/>
                <a:cs typeface="Times New Roman" panose="02020603050405020304" pitchFamily="18" charset="0"/>
              </a:rPr>
              <a:t>(3), 1005–1024</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Calibri" panose="020F0502020204030204" pitchFamily="34" charset="0"/>
                <a:cs typeface="Times New Roman" panose="02020603050405020304" pitchFamily="18" charset="0"/>
              </a:rPr>
              <a:t>Paulus, T., Lester, J. and Dempster, P., (2013).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Digital tools for qualitative research</a:t>
            </a:r>
            <a:r>
              <a:rPr lang="en-GB" sz="2800" dirty="0">
                <a:effectLst/>
                <a:latin typeface="Calibri" panose="020F0502020204030204" pitchFamily="34" charset="0"/>
                <a:ea typeface="Calibri" panose="020F0502020204030204" pitchFamily="34" charset="0"/>
                <a:cs typeface="Times New Roman" panose="02020603050405020304" pitchFamily="18" charset="0"/>
              </a:rPr>
              <a:t>. Sage</a:t>
            </a:r>
          </a:p>
          <a:p>
            <a:pPr marL="342900" lvl="0" indent="-342900">
              <a:lnSpc>
                <a:spcPct val="107000"/>
              </a:lnSpc>
              <a:spcAft>
                <a:spcPts val="800"/>
              </a:spcAft>
              <a:buFont typeface="Arial" panose="020B0604020202020204" pitchFamily="34" charset="0"/>
              <a:buChar char="•"/>
              <a:tabLst>
                <a:tab pos="457200" algn="l"/>
              </a:tabLst>
            </a:pPr>
            <a:r>
              <a:rPr lang="en-GB" sz="2800" dirty="0" err="1">
                <a:effectLst/>
                <a:latin typeface="Calibri" panose="020F0502020204030204" pitchFamily="34" charset="0"/>
                <a:ea typeface="Calibri" panose="020F0502020204030204" pitchFamily="34" charset="0"/>
                <a:cs typeface="Times New Roman" panose="02020603050405020304" pitchFamily="18" charset="0"/>
              </a:rPr>
              <a:t>Saidnazarov</a:t>
            </a:r>
            <a:r>
              <a:rPr lang="en-GB" sz="2800" dirty="0">
                <a:effectLst/>
                <a:latin typeface="Calibri" panose="020F0502020204030204" pitchFamily="34" charset="0"/>
                <a:ea typeface="Calibri" panose="020F0502020204030204" pitchFamily="34" charset="0"/>
                <a:cs typeface="Times New Roman" panose="02020603050405020304" pitchFamily="18" charset="0"/>
              </a:rPr>
              <a:t>, T.N.U., (2022). USING DIGITAL TOOLS TO ENCOURAGE LEARNER AUTONOMY IN THE CLASSROOM.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BARQARORLIK VA YETAKCHI TADQIQOTLAR ONLAYN ILMIY JURNALI</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2</a:t>
            </a:r>
            <a:r>
              <a:rPr lang="en-GB" sz="2800" dirty="0">
                <a:effectLst/>
                <a:latin typeface="Calibri" panose="020F0502020204030204" pitchFamily="34" charset="0"/>
                <a:ea typeface="Calibri" panose="020F0502020204030204" pitchFamily="34" charset="0"/>
                <a:cs typeface="Times New Roman" panose="02020603050405020304" pitchFamily="18" charset="0"/>
              </a:rPr>
              <a:t>(3), pp.314-319.</a:t>
            </a:r>
          </a:p>
          <a:p>
            <a:endParaRPr lang="en-GB" dirty="0"/>
          </a:p>
        </p:txBody>
      </p:sp>
      <p:sp>
        <p:nvSpPr>
          <p:cNvPr id="4" name="TextBox 3">
            <a:extLst>
              <a:ext uri="{FF2B5EF4-FFF2-40B4-BE49-F238E27FC236}">
                <a16:creationId xmlns:a16="http://schemas.microsoft.com/office/drawing/2014/main" id="{48DF9F99-7FB8-473B-BB50-0DABFAA7584E}"/>
              </a:ext>
            </a:extLst>
          </p:cNvPr>
          <p:cNvSpPr txBox="1"/>
          <p:nvPr/>
        </p:nvSpPr>
        <p:spPr>
          <a:xfrm>
            <a:off x="1087655" y="6044665"/>
            <a:ext cx="3913572" cy="369332"/>
          </a:xfrm>
          <a:prstGeom prst="rect">
            <a:avLst/>
          </a:prstGeom>
          <a:noFill/>
        </p:spPr>
        <p:txBody>
          <a:bodyPr wrap="none" rtlCol="0">
            <a:spAutoFit/>
          </a:bodyPr>
          <a:lstStyle/>
          <a:p>
            <a:r>
              <a:rPr lang="en-GB" dirty="0"/>
              <a:t>Presented by Tasleem Akhtar (2210799)</a:t>
            </a:r>
          </a:p>
        </p:txBody>
      </p:sp>
    </p:spTree>
    <p:extLst>
      <p:ext uri="{BB962C8B-B14F-4D97-AF65-F5344CB8AC3E}">
        <p14:creationId xmlns:p14="http://schemas.microsoft.com/office/powerpoint/2010/main" val="2345646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6954</TotalTime>
  <Words>500</Words>
  <Application>Microsoft Office PowerPoint</Application>
  <PresentationFormat>Widescreen</PresentationFormat>
  <Paragraphs>63</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Digital Tools for learning </vt:lpstr>
      <vt:lpstr>PowerPoint Presentation</vt:lpstr>
      <vt:lpstr>PowerPoint Presentation</vt:lpstr>
      <vt:lpstr>PowerPoint Presentation</vt:lpstr>
      <vt:lpstr>PowerPoint Presentation</vt:lpstr>
      <vt:lpstr>Ethical consideration </vt:lpstr>
      <vt:lpstr>Research timeline</vt:lpstr>
      <vt:lpstr>Hypothesis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Tools for learning </dc:title>
  <dc:creator>Sabha Akhtar</dc:creator>
  <cp:lastModifiedBy>Sabha Akhtar</cp:lastModifiedBy>
  <cp:revision>35</cp:revision>
  <dcterms:created xsi:type="dcterms:W3CDTF">2022-09-29T11:38:36Z</dcterms:created>
  <dcterms:modified xsi:type="dcterms:W3CDTF">2022-10-15T23:06:40Z</dcterms:modified>
</cp:coreProperties>
</file>