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4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3" r:id="rId4"/>
    <p:sldMasterId id="2147483656" r:id="rId5"/>
    <p:sldMasterId id="2147483755" r:id="rId6"/>
    <p:sldMasterId id="2147483658" r:id="rId7"/>
    <p:sldMasterId id="2147483728" r:id="rId8"/>
  </p:sldMasterIdLst>
  <p:notesMasterIdLst>
    <p:notesMasterId r:id="rId42"/>
  </p:notesMasterIdLst>
  <p:sldIdLst>
    <p:sldId id="370" r:id="rId9"/>
    <p:sldId id="328" r:id="rId10"/>
    <p:sldId id="327" r:id="rId11"/>
    <p:sldId id="329" r:id="rId12"/>
    <p:sldId id="330" r:id="rId13"/>
    <p:sldId id="331" r:id="rId14"/>
    <p:sldId id="334" r:id="rId15"/>
    <p:sldId id="333" r:id="rId16"/>
    <p:sldId id="335" r:id="rId17"/>
    <p:sldId id="376" r:id="rId18"/>
    <p:sldId id="336" r:id="rId19"/>
    <p:sldId id="338" r:id="rId20"/>
    <p:sldId id="361" r:id="rId21"/>
    <p:sldId id="372" r:id="rId22"/>
    <p:sldId id="374" r:id="rId23"/>
    <p:sldId id="373" r:id="rId24"/>
    <p:sldId id="375" r:id="rId25"/>
    <p:sldId id="362" r:id="rId26"/>
    <p:sldId id="343" r:id="rId27"/>
    <p:sldId id="377" r:id="rId28"/>
    <p:sldId id="378" r:id="rId29"/>
    <p:sldId id="379" r:id="rId30"/>
    <p:sldId id="365" r:id="rId31"/>
    <p:sldId id="360" r:id="rId32"/>
    <p:sldId id="359" r:id="rId33"/>
    <p:sldId id="371" r:id="rId34"/>
    <p:sldId id="344" r:id="rId35"/>
    <p:sldId id="339" r:id="rId36"/>
    <p:sldId id="340" r:id="rId37"/>
    <p:sldId id="341" r:id="rId38"/>
    <p:sldId id="342" r:id="rId39"/>
    <p:sldId id="357" r:id="rId40"/>
    <p:sldId id="358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EEBF7"/>
    <a:srgbClr val="FFF2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0262F9F-60BA-A4D6-40E9-57D1BF490E3F}" v="131" dt="2026-10-07T12:32:42.7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1055" autoAdjust="0"/>
  </p:normalViewPr>
  <p:slideViewPr>
    <p:cSldViewPr snapToGrid="0">
      <p:cViewPr varScale="1">
        <p:scale>
          <a:sx n="90" d="100"/>
          <a:sy n="90" d="100"/>
        </p:scale>
        <p:origin x="13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openxmlformats.org/officeDocument/2006/relationships/slide" Target="slides/slide31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42" Type="http://schemas.openxmlformats.org/officeDocument/2006/relationships/notesMaster" Target="notesMasters/notesMaster1.xml"/><Relationship Id="rId47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9" Type="http://schemas.openxmlformats.org/officeDocument/2006/relationships/slide" Target="slides/slide2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40" Type="http://schemas.openxmlformats.org/officeDocument/2006/relationships/slide" Target="slides/slide32.xml"/><Relationship Id="rId45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slide" Target="slides/slide30.xml"/><Relationship Id="rId46" Type="http://schemas.openxmlformats.org/officeDocument/2006/relationships/tableStyles" Target="tableStyles.xml"/><Relationship Id="rId20" Type="http://schemas.openxmlformats.org/officeDocument/2006/relationships/slide" Target="slides/slide12.xml"/><Relationship Id="rId41" Type="http://schemas.openxmlformats.org/officeDocument/2006/relationships/slide" Target="slides/slide3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berta Tucker" userId="S::r.tucker@uwtsd.ac.uk::27ca61ee-ba03-4b92-a89a-1d5600e2200a" providerId="AD" clId="Web-{1BB18FEA-8CD0-46DB-12F6-CE7BC3B552E4}"/>
    <pc:docChg chg="addSld delSld modSld sldOrd">
      <pc:chgData name="Roberta Tucker" userId="S::r.tucker@uwtsd.ac.uk::27ca61ee-ba03-4b92-a89a-1d5600e2200a" providerId="AD" clId="Web-{1BB18FEA-8CD0-46DB-12F6-CE7BC3B552E4}" dt="2026-10-01T11:30:08.328" v="756" actId="1076"/>
      <pc:docMkLst>
        <pc:docMk/>
      </pc:docMkLst>
      <pc:sldChg chg="modSp">
        <pc:chgData name="Roberta Tucker" userId="S::r.tucker@uwtsd.ac.uk::27ca61ee-ba03-4b92-a89a-1d5600e2200a" providerId="AD" clId="Web-{1BB18FEA-8CD0-46DB-12F6-CE7BC3B552E4}" dt="2026-10-01T10:22:43.396" v="45" actId="20577"/>
        <pc:sldMkLst>
          <pc:docMk/>
          <pc:sldMk cId="2622569527" sldId="327"/>
        </pc:sldMkLst>
        <pc:spChg chg="mod">
          <ac:chgData name="Roberta Tucker" userId="S::r.tucker@uwtsd.ac.uk::27ca61ee-ba03-4b92-a89a-1d5600e2200a" providerId="AD" clId="Web-{1BB18FEA-8CD0-46DB-12F6-CE7BC3B552E4}" dt="2026-10-01T10:22:43.396" v="45" actId="20577"/>
          <ac:spMkLst>
            <pc:docMk/>
            <pc:sldMk cId="2622569527" sldId="327"/>
            <ac:spMk id="7" creationId="{B414CDA4-4E93-18F2-DD37-D5D6E78A4787}"/>
          </ac:spMkLst>
        </pc:spChg>
        <pc:spChg chg="mod">
          <ac:chgData name="Roberta Tucker" userId="S::r.tucker@uwtsd.ac.uk::27ca61ee-ba03-4b92-a89a-1d5600e2200a" providerId="AD" clId="Web-{1BB18FEA-8CD0-46DB-12F6-CE7BC3B552E4}" dt="2026-10-01T10:22:03.816" v="39" actId="20577"/>
          <ac:spMkLst>
            <pc:docMk/>
            <pc:sldMk cId="2622569527" sldId="327"/>
            <ac:spMk id="9" creationId="{368E20B5-A36C-06AA-B211-EB35935A1D80}"/>
          </ac:spMkLst>
        </pc:spChg>
      </pc:sldChg>
      <pc:sldChg chg="modNotes">
        <pc:chgData name="Roberta Tucker" userId="S::r.tucker@uwtsd.ac.uk::27ca61ee-ba03-4b92-a89a-1d5600e2200a" providerId="AD" clId="Web-{1BB18FEA-8CD0-46DB-12F6-CE7BC3B552E4}" dt="2026-10-01T11:11:20.774" v="399"/>
        <pc:sldMkLst>
          <pc:docMk/>
          <pc:sldMk cId="2089187544" sldId="328"/>
        </pc:sldMkLst>
      </pc:sldChg>
      <pc:sldChg chg="modNotes">
        <pc:chgData name="Roberta Tucker" userId="S::r.tucker@uwtsd.ac.uk::27ca61ee-ba03-4b92-a89a-1d5600e2200a" providerId="AD" clId="Web-{1BB18FEA-8CD0-46DB-12F6-CE7BC3B552E4}" dt="2026-10-01T11:11:47.525" v="433"/>
        <pc:sldMkLst>
          <pc:docMk/>
          <pc:sldMk cId="146276568" sldId="329"/>
        </pc:sldMkLst>
      </pc:sldChg>
      <pc:sldChg chg="modSp">
        <pc:chgData name="Roberta Tucker" userId="S::r.tucker@uwtsd.ac.uk::27ca61ee-ba03-4b92-a89a-1d5600e2200a" providerId="AD" clId="Web-{1BB18FEA-8CD0-46DB-12F6-CE7BC3B552E4}" dt="2026-10-01T11:08:31.682" v="366"/>
        <pc:sldMkLst>
          <pc:docMk/>
          <pc:sldMk cId="1855732316" sldId="330"/>
        </pc:sldMkLst>
        <pc:graphicFrameChg chg="mod modGraphic">
          <ac:chgData name="Roberta Tucker" userId="S::r.tucker@uwtsd.ac.uk::27ca61ee-ba03-4b92-a89a-1d5600e2200a" providerId="AD" clId="Web-{1BB18FEA-8CD0-46DB-12F6-CE7BC3B552E4}" dt="2026-10-01T11:08:31.682" v="366"/>
          <ac:graphicFrameMkLst>
            <pc:docMk/>
            <pc:sldMk cId="1855732316" sldId="330"/>
            <ac:graphicFrameMk id="129" creationId="{1E689E41-AFD8-967D-9122-BE1609E64B69}"/>
          </ac:graphicFrameMkLst>
        </pc:graphicFrameChg>
      </pc:sldChg>
      <pc:sldChg chg="modNotes">
        <pc:chgData name="Roberta Tucker" userId="S::r.tucker@uwtsd.ac.uk::27ca61ee-ba03-4b92-a89a-1d5600e2200a" providerId="AD" clId="Web-{1BB18FEA-8CD0-46DB-12F6-CE7BC3B552E4}" dt="2026-10-01T11:12:29.402" v="458"/>
        <pc:sldMkLst>
          <pc:docMk/>
          <pc:sldMk cId="1345479814" sldId="333"/>
        </pc:sldMkLst>
      </pc:sldChg>
      <pc:sldChg chg="modNotes">
        <pc:chgData name="Roberta Tucker" userId="S::r.tucker@uwtsd.ac.uk::27ca61ee-ba03-4b92-a89a-1d5600e2200a" providerId="AD" clId="Web-{1BB18FEA-8CD0-46DB-12F6-CE7BC3B552E4}" dt="2026-10-01T11:12:31.918" v="459"/>
        <pc:sldMkLst>
          <pc:docMk/>
          <pc:sldMk cId="2802180529" sldId="334"/>
        </pc:sldMkLst>
      </pc:sldChg>
      <pc:sldChg chg="modNotes">
        <pc:chgData name="Roberta Tucker" userId="S::r.tucker@uwtsd.ac.uk::27ca61ee-ba03-4b92-a89a-1d5600e2200a" providerId="AD" clId="Web-{1BB18FEA-8CD0-46DB-12F6-CE7BC3B552E4}" dt="2026-10-01T11:16:57.832" v="555"/>
        <pc:sldMkLst>
          <pc:docMk/>
          <pc:sldMk cId="4133560346" sldId="336"/>
        </pc:sldMkLst>
      </pc:sldChg>
      <pc:sldChg chg="modNotes">
        <pc:chgData name="Roberta Tucker" userId="S::r.tucker@uwtsd.ac.uk::27ca61ee-ba03-4b92-a89a-1d5600e2200a" providerId="AD" clId="Web-{1BB18FEA-8CD0-46DB-12F6-CE7BC3B552E4}" dt="2026-10-01T11:17:12.285" v="568"/>
        <pc:sldMkLst>
          <pc:docMk/>
          <pc:sldMk cId="3203584448" sldId="338"/>
        </pc:sldMkLst>
      </pc:sldChg>
      <pc:sldChg chg="modNotes">
        <pc:chgData name="Roberta Tucker" userId="S::r.tucker@uwtsd.ac.uk::27ca61ee-ba03-4b92-a89a-1d5600e2200a" providerId="AD" clId="Web-{1BB18FEA-8CD0-46DB-12F6-CE7BC3B552E4}" dt="2026-10-01T11:16:52.597" v="554"/>
        <pc:sldMkLst>
          <pc:docMk/>
          <pc:sldMk cId="3809524918" sldId="343"/>
        </pc:sldMkLst>
      </pc:sldChg>
      <pc:sldChg chg="modSp">
        <pc:chgData name="Roberta Tucker" userId="S::r.tucker@uwtsd.ac.uk::27ca61ee-ba03-4b92-a89a-1d5600e2200a" providerId="AD" clId="Web-{1BB18FEA-8CD0-46DB-12F6-CE7BC3B552E4}" dt="2026-10-01T11:30:08.328" v="756" actId="1076"/>
        <pc:sldMkLst>
          <pc:docMk/>
          <pc:sldMk cId="2452463531" sldId="358"/>
        </pc:sldMkLst>
        <pc:spChg chg="mod">
          <ac:chgData name="Roberta Tucker" userId="S::r.tucker@uwtsd.ac.uk::27ca61ee-ba03-4b92-a89a-1d5600e2200a" providerId="AD" clId="Web-{1BB18FEA-8CD0-46DB-12F6-CE7BC3B552E4}" dt="2026-10-01T11:30:08.328" v="756" actId="1076"/>
          <ac:spMkLst>
            <pc:docMk/>
            <pc:sldMk cId="2452463531" sldId="358"/>
            <ac:spMk id="11" creationId="{B6C38936-B6FE-DCCD-E33C-6E3900C6851A}"/>
          </ac:spMkLst>
        </pc:spChg>
        <pc:spChg chg="mod">
          <ac:chgData name="Roberta Tucker" userId="S::r.tucker@uwtsd.ac.uk::27ca61ee-ba03-4b92-a89a-1d5600e2200a" providerId="AD" clId="Web-{1BB18FEA-8CD0-46DB-12F6-CE7BC3B552E4}" dt="2026-10-01T11:30:03.937" v="755" actId="1076"/>
          <ac:spMkLst>
            <pc:docMk/>
            <pc:sldMk cId="2452463531" sldId="358"/>
            <ac:spMk id="13" creationId="{ACDB67BC-2A75-B91B-C0BE-1FFD5804D353}"/>
          </ac:spMkLst>
        </pc:spChg>
      </pc:sldChg>
      <pc:sldChg chg="modNotes">
        <pc:chgData name="Roberta Tucker" userId="S::r.tucker@uwtsd.ac.uk::27ca61ee-ba03-4b92-a89a-1d5600e2200a" providerId="AD" clId="Web-{1BB18FEA-8CD0-46DB-12F6-CE7BC3B552E4}" dt="2026-10-01T11:18:17.598" v="635"/>
        <pc:sldMkLst>
          <pc:docMk/>
          <pc:sldMk cId="2502552966" sldId="361"/>
        </pc:sldMkLst>
      </pc:sldChg>
      <pc:sldChg chg="modNotes">
        <pc:chgData name="Roberta Tucker" userId="S::r.tucker@uwtsd.ac.uk::27ca61ee-ba03-4b92-a89a-1d5600e2200a" providerId="AD" clId="Web-{1BB18FEA-8CD0-46DB-12F6-CE7BC3B552E4}" dt="2026-10-01T11:19:22.584" v="673"/>
        <pc:sldMkLst>
          <pc:docMk/>
          <pc:sldMk cId="2363549498" sldId="362"/>
        </pc:sldMkLst>
      </pc:sldChg>
      <pc:sldChg chg="modSp">
        <pc:chgData name="Roberta Tucker" userId="S::r.tucker@uwtsd.ac.uk::27ca61ee-ba03-4b92-a89a-1d5600e2200a" providerId="AD" clId="Web-{1BB18FEA-8CD0-46DB-12F6-CE7BC3B552E4}" dt="2026-10-01T11:10:43.521" v="381" actId="20577"/>
        <pc:sldMkLst>
          <pc:docMk/>
          <pc:sldMk cId="3443481716" sldId="365"/>
        </pc:sldMkLst>
        <pc:spChg chg="mod">
          <ac:chgData name="Roberta Tucker" userId="S::r.tucker@uwtsd.ac.uk::27ca61ee-ba03-4b92-a89a-1d5600e2200a" providerId="AD" clId="Web-{1BB18FEA-8CD0-46DB-12F6-CE7BC3B552E4}" dt="2026-10-01T11:10:43.521" v="381" actId="20577"/>
          <ac:spMkLst>
            <pc:docMk/>
            <pc:sldMk cId="3443481716" sldId="365"/>
            <ac:spMk id="5" creationId="{84C0D36F-D83F-D36E-EBDF-8E3B4E2D7788}"/>
          </ac:spMkLst>
        </pc:spChg>
      </pc:sldChg>
      <pc:sldChg chg="modNotes">
        <pc:chgData name="Roberta Tucker" userId="S::r.tucker@uwtsd.ac.uk::27ca61ee-ba03-4b92-a89a-1d5600e2200a" providerId="AD" clId="Web-{1BB18FEA-8CD0-46DB-12F6-CE7BC3B552E4}" dt="2026-10-01T11:11:09.148" v="390"/>
        <pc:sldMkLst>
          <pc:docMk/>
          <pc:sldMk cId="378410977" sldId="370"/>
        </pc:sldMkLst>
      </pc:sldChg>
      <pc:sldChg chg="addSp delSp modSp add ord replId modNotes">
        <pc:chgData name="Roberta Tucker" userId="S::r.tucker@uwtsd.ac.uk::27ca61ee-ba03-4b92-a89a-1d5600e2200a" providerId="AD" clId="Web-{1BB18FEA-8CD0-46DB-12F6-CE7BC3B552E4}" dt="2026-10-01T11:16:12.393" v="528"/>
        <pc:sldMkLst>
          <pc:docMk/>
          <pc:sldMk cId="478146007" sldId="376"/>
        </pc:sldMkLst>
        <pc:spChg chg="mod">
          <ac:chgData name="Roberta Tucker" userId="S::r.tucker@uwtsd.ac.uk::27ca61ee-ba03-4b92-a89a-1d5600e2200a" providerId="AD" clId="Web-{1BB18FEA-8CD0-46DB-12F6-CE7BC3B552E4}" dt="2026-10-01T11:01:25.704" v="329" actId="20577"/>
          <ac:spMkLst>
            <pc:docMk/>
            <pc:sldMk cId="478146007" sldId="376"/>
            <ac:spMk id="7" creationId="{BB7E6A4C-48F9-0B6B-EF91-E4CAD6C1C320}"/>
          </ac:spMkLst>
        </pc:spChg>
        <pc:spChg chg="mod">
          <ac:chgData name="Roberta Tucker" userId="S::r.tucker@uwtsd.ac.uk::27ca61ee-ba03-4b92-a89a-1d5600e2200a" providerId="AD" clId="Web-{1BB18FEA-8CD0-46DB-12F6-CE7BC3B552E4}" dt="2026-10-01T11:01:05.843" v="326" actId="20577"/>
          <ac:spMkLst>
            <pc:docMk/>
            <pc:sldMk cId="478146007" sldId="376"/>
            <ac:spMk id="9" creationId="{5C573A80-7CF0-03CD-9857-2057CC123156}"/>
          </ac:spMkLst>
        </pc:spChg>
        <pc:picChg chg="add mod">
          <ac:chgData name="Roberta Tucker" userId="S::r.tucker@uwtsd.ac.uk::27ca61ee-ba03-4b92-a89a-1d5600e2200a" providerId="AD" clId="Web-{1BB18FEA-8CD0-46DB-12F6-CE7BC3B552E4}" dt="2026-10-01T11:00:44.748" v="321" actId="1076"/>
          <ac:picMkLst>
            <pc:docMk/>
            <pc:sldMk cId="478146007" sldId="376"/>
            <ac:picMk id="2" creationId="{D7EC19C7-8CB0-735F-BFDE-7C0019DA3694}"/>
          </ac:picMkLst>
        </pc:picChg>
      </pc:sldChg>
      <pc:sldChg chg="addSp delSp modSp add replId">
        <pc:chgData name="Roberta Tucker" userId="S::r.tucker@uwtsd.ac.uk::27ca61ee-ba03-4b92-a89a-1d5600e2200a" providerId="AD" clId="Web-{1BB18FEA-8CD0-46DB-12F6-CE7BC3B552E4}" dt="2026-10-01T11:28:55.809" v="754" actId="20577"/>
        <pc:sldMkLst>
          <pc:docMk/>
          <pc:sldMk cId="4165500904" sldId="377"/>
        </pc:sldMkLst>
        <pc:spChg chg="mod">
          <ac:chgData name="Roberta Tucker" userId="S::r.tucker@uwtsd.ac.uk::27ca61ee-ba03-4b92-a89a-1d5600e2200a" providerId="AD" clId="Web-{1BB18FEA-8CD0-46DB-12F6-CE7BC3B552E4}" dt="2026-10-01T11:28:55.809" v="754" actId="20577"/>
          <ac:spMkLst>
            <pc:docMk/>
            <pc:sldMk cId="4165500904" sldId="377"/>
            <ac:spMk id="12" creationId="{8099E8E8-B80F-BEE2-3FDC-ADDB42D0B668}"/>
          </ac:spMkLst>
        </pc:spChg>
        <pc:picChg chg="add mod">
          <ac:chgData name="Roberta Tucker" userId="S::r.tucker@uwtsd.ac.uk::27ca61ee-ba03-4b92-a89a-1d5600e2200a" providerId="AD" clId="Web-{1BB18FEA-8CD0-46DB-12F6-CE7BC3B552E4}" dt="2026-10-01T11:27:14.693" v="715" actId="1076"/>
          <ac:picMkLst>
            <pc:docMk/>
            <pc:sldMk cId="4165500904" sldId="377"/>
            <ac:picMk id="10" creationId="{2DB165BE-C13D-3B94-CC2D-E27BCA758927}"/>
          </ac:picMkLst>
        </pc:picChg>
      </pc:sldChg>
      <pc:sldChg chg="modSp add replId">
        <pc:chgData name="Roberta Tucker" userId="S::r.tucker@uwtsd.ac.uk::27ca61ee-ba03-4b92-a89a-1d5600e2200a" providerId="AD" clId="Web-{1BB18FEA-8CD0-46DB-12F6-CE7BC3B552E4}" dt="2026-10-01T11:28:51.496" v="751" actId="20577"/>
        <pc:sldMkLst>
          <pc:docMk/>
          <pc:sldMk cId="2089676180" sldId="378"/>
        </pc:sldMkLst>
        <pc:spChg chg="mod">
          <ac:chgData name="Roberta Tucker" userId="S::r.tucker@uwtsd.ac.uk::27ca61ee-ba03-4b92-a89a-1d5600e2200a" providerId="AD" clId="Web-{1BB18FEA-8CD0-46DB-12F6-CE7BC3B552E4}" dt="2026-10-01T11:28:51.496" v="751" actId="20577"/>
          <ac:spMkLst>
            <pc:docMk/>
            <pc:sldMk cId="2089676180" sldId="378"/>
            <ac:spMk id="12" creationId="{626BA03D-638F-FD6F-F4C7-58AC55B08AAB}"/>
          </ac:spMkLst>
        </pc:spChg>
      </pc:sldChg>
    </pc:docChg>
  </pc:docChgLst>
  <pc:docChgLst>
    <pc:chgData name="Roberta Tucker" userId="S::r.tucker@uwtsd.ac.uk::27ca61ee-ba03-4b92-a89a-1d5600e2200a" providerId="AD" clId="Web-{B0262F9F-60BA-A4D6-40E9-57D1BF490E3F}"/>
    <pc:docChg chg="addSld modSld sldOrd">
      <pc:chgData name="Roberta Tucker" userId="S::r.tucker@uwtsd.ac.uk::27ca61ee-ba03-4b92-a89a-1d5600e2200a" providerId="AD" clId="Web-{B0262F9F-60BA-A4D6-40E9-57D1BF490E3F}" dt="2026-10-07T12:32:42.717" v="88" actId="1076"/>
      <pc:docMkLst>
        <pc:docMk/>
      </pc:docMkLst>
      <pc:sldChg chg="addSp delSp modSp add ord replId">
        <pc:chgData name="Roberta Tucker" userId="S::r.tucker@uwtsd.ac.uk::27ca61ee-ba03-4b92-a89a-1d5600e2200a" providerId="AD" clId="Web-{B0262F9F-60BA-A4D6-40E9-57D1BF490E3F}" dt="2026-10-07T12:32:42.717" v="88" actId="1076"/>
        <pc:sldMkLst>
          <pc:docMk/>
          <pc:sldMk cId="2654842844" sldId="379"/>
        </pc:sldMkLst>
        <pc:spChg chg="mod">
          <ac:chgData name="Roberta Tucker" userId="S::r.tucker@uwtsd.ac.uk::27ca61ee-ba03-4b92-a89a-1d5600e2200a" providerId="AD" clId="Web-{B0262F9F-60BA-A4D6-40E9-57D1BF490E3F}" dt="2026-10-07T12:27:12.515" v="56" actId="1076"/>
          <ac:spMkLst>
            <pc:docMk/>
            <pc:sldMk cId="2654842844" sldId="379"/>
            <ac:spMk id="5" creationId="{A454F70F-DA52-B36F-8C0E-5A139E26836F}"/>
          </ac:spMkLst>
        </pc:spChg>
        <pc:spChg chg="add mod">
          <ac:chgData name="Roberta Tucker" userId="S::r.tucker@uwtsd.ac.uk::27ca61ee-ba03-4b92-a89a-1d5600e2200a" providerId="AD" clId="Web-{B0262F9F-60BA-A4D6-40E9-57D1BF490E3F}" dt="2026-10-07T12:32:14.481" v="82" actId="1076"/>
          <ac:spMkLst>
            <pc:docMk/>
            <pc:sldMk cId="2654842844" sldId="379"/>
            <ac:spMk id="8" creationId="{210EC278-060D-B8E1-32B7-F31B0E05DCC3}"/>
          </ac:spMkLst>
        </pc:spChg>
        <pc:spChg chg="mod">
          <ac:chgData name="Roberta Tucker" userId="S::r.tucker@uwtsd.ac.uk::27ca61ee-ba03-4b92-a89a-1d5600e2200a" providerId="AD" clId="Web-{B0262F9F-60BA-A4D6-40E9-57D1BF490E3F}" dt="2026-10-07T12:26:14.934" v="29" actId="1076"/>
          <ac:spMkLst>
            <pc:docMk/>
            <pc:sldMk cId="2654842844" sldId="379"/>
            <ac:spMk id="12" creationId="{67363A9B-6115-DE6B-EB31-EABD34AF1C54}"/>
          </ac:spMkLst>
        </pc:spChg>
        <pc:spChg chg="add del mod">
          <ac:chgData name="Roberta Tucker" userId="S::r.tucker@uwtsd.ac.uk::27ca61ee-ba03-4b92-a89a-1d5600e2200a" providerId="AD" clId="Web-{B0262F9F-60BA-A4D6-40E9-57D1BF490E3F}" dt="2026-10-07T12:32:01.606" v="79"/>
          <ac:spMkLst>
            <pc:docMk/>
            <pc:sldMk cId="2654842844" sldId="379"/>
            <ac:spMk id="13" creationId="{CC795227-213A-8F2D-4468-2C880C1BB418}"/>
          </ac:spMkLst>
        </pc:spChg>
        <pc:graphicFrameChg chg="del">
          <ac:chgData name="Roberta Tucker" userId="S::r.tucker@uwtsd.ac.uk::27ca61ee-ba03-4b92-a89a-1d5600e2200a" providerId="AD" clId="Web-{B0262F9F-60BA-A4D6-40E9-57D1BF490E3F}" dt="2026-10-07T12:23:23.786" v="3"/>
          <ac:graphicFrameMkLst>
            <pc:docMk/>
            <pc:sldMk cId="2654842844" sldId="379"/>
            <ac:graphicFrameMk id="4" creationId="{3984C1EE-CDD1-C750-18B9-48E29E1744E1}"/>
          </ac:graphicFrameMkLst>
        </pc:graphicFrameChg>
        <pc:graphicFrameChg chg="del">
          <ac:chgData name="Roberta Tucker" userId="S::r.tucker@uwtsd.ac.uk::27ca61ee-ba03-4b92-a89a-1d5600e2200a" providerId="AD" clId="Web-{B0262F9F-60BA-A4D6-40E9-57D1BF490E3F}" dt="2026-10-07T12:23:20.770" v="2"/>
          <ac:graphicFrameMkLst>
            <pc:docMk/>
            <pc:sldMk cId="2654842844" sldId="379"/>
            <ac:graphicFrameMk id="7" creationId="{D47C9205-2F18-ED50-F471-4BEF9A232390}"/>
          </ac:graphicFrameMkLst>
        </pc:graphicFrameChg>
        <pc:picChg chg="add mod">
          <ac:chgData name="Roberta Tucker" userId="S::r.tucker@uwtsd.ac.uk::27ca61ee-ba03-4b92-a89a-1d5600e2200a" providerId="AD" clId="Web-{B0262F9F-60BA-A4D6-40E9-57D1BF490E3F}" dt="2026-10-07T12:27:27.500" v="58" actId="14100"/>
          <ac:picMkLst>
            <pc:docMk/>
            <pc:sldMk cId="2654842844" sldId="379"/>
            <ac:picMk id="2" creationId="{6B5C9426-B714-E666-2759-D9C913900E74}"/>
          </ac:picMkLst>
        </pc:picChg>
        <pc:picChg chg="add mod">
          <ac:chgData name="Roberta Tucker" userId="S::r.tucker@uwtsd.ac.uk::27ca61ee-ba03-4b92-a89a-1d5600e2200a" providerId="AD" clId="Web-{B0262F9F-60BA-A4D6-40E9-57D1BF490E3F}" dt="2026-10-07T12:27:18.968" v="57" actId="1076"/>
          <ac:picMkLst>
            <pc:docMk/>
            <pc:sldMk cId="2654842844" sldId="379"/>
            <ac:picMk id="6" creationId="{070251FA-6000-E629-AC1B-3A4792A349D4}"/>
          </ac:picMkLst>
        </pc:picChg>
        <pc:picChg chg="add del mod">
          <ac:chgData name="Roberta Tucker" userId="S::r.tucker@uwtsd.ac.uk::27ca61ee-ba03-4b92-a89a-1d5600e2200a" providerId="AD" clId="Web-{B0262F9F-60BA-A4D6-40E9-57D1BF490E3F}" dt="2026-10-07T12:29:11.270" v="61"/>
          <ac:picMkLst>
            <pc:docMk/>
            <pc:sldMk cId="2654842844" sldId="379"/>
            <ac:picMk id="10" creationId="{4152CA49-5E47-6EF8-1204-283920C8DCC5}"/>
          </ac:picMkLst>
        </pc:picChg>
        <pc:picChg chg="add del mod">
          <ac:chgData name="Roberta Tucker" userId="S::r.tucker@uwtsd.ac.uk::27ca61ee-ba03-4b92-a89a-1d5600e2200a" providerId="AD" clId="Web-{B0262F9F-60BA-A4D6-40E9-57D1BF490E3F}" dt="2026-10-07T12:29:19.067" v="63"/>
          <ac:picMkLst>
            <pc:docMk/>
            <pc:sldMk cId="2654842844" sldId="379"/>
            <ac:picMk id="11" creationId="{EB16E034-85BD-8D92-6588-FF0F1BCCE103}"/>
          </ac:picMkLst>
        </pc:picChg>
        <pc:picChg chg="add mod">
          <ac:chgData name="Roberta Tucker" userId="S::r.tucker@uwtsd.ac.uk::27ca61ee-ba03-4b92-a89a-1d5600e2200a" providerId="AD" clId="Web-{B0262F9F-60BA-A4D6-40E9-57D1BF490E3F}" dt="2026-10-07T12:32:28.685" v="86"/>
          <ac:picMkLst>
            <pc:docMk/>
            <pc:sldMk cId="2654842844" sldId="379"/>
            <ac:picMk id="14" creationId="{E17EDC6F-7A99-121D-0211-C78D17D0BC2A}"/>
          </ac:picMkLst>
        </pc:picChg>
        <pc:picChg chg="add mod modCrop">
          <ac:chgData name="Roberta Tucker" userId="S::r.tucker@uwtsd.ac.uk::27ca61ee-ba03-4b92-a89a-1d5600e2200a" providerId="AD" clId="Web-{B0262F9F-60BA-A4D6-40E9-57D1BF490E3F}" dt="2026-10-07T12:32:42.717" v="88" actId="1076"/>
          <ac:picMkLst>
            <pc:docMk/>
            <pc:sldMk cId="2654842844" sldId="379"/>
            <ac:picMk id="16" creationId="{770858B5-991C-7AB0-9E55-A1C065CC89E8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F43D262-A350-45E9-86A5-1F762D04BAB6}" type="doc">
      <dgm:prSet loTypeId="urn:microsoft.com/office/officeart/2005/8/layout/chevron1" loCatId="process" qsTypeId="urn:microsoft.com/office/officeart/2005/8/quickstyle/simple1#1" qsCatId="simple" csTypeId="urn:microsoft.com/office/officeart/2005/8/colors/accent1_2#1" csCatId="accent1" phldr="1"/>
      <dgm:spPr/>
    </dgm:pt>
    <dgm:pt modelId="{F934AF03-A596-4179-9048-1C67F7FEB526}">
      <dgm:prSet phldrT="[Text]" phldr="0" custT="1"/>
      <dgm:spPr/>
      <dgm:t>
        <a:bodyPr/>
        <a:lstStyle/>
        <a:p>
          <a:pPr rtl="0"/>
          <a:r>
            <a:rPr lang="cy-GB" sz="2400" b="0">
              <a:latin typeface="Agency FB"/>
              <a:cs typeface="Arial"/>
            </a:rPr>
            <a:t>Dechrau addysgu</a:t>
          </a:r>
        </a:p>
      </dgm:t>
    </dgm:pt>
    <dgm:pt modelId="{A759AC6C-2B54-4C16-9614-F412E83486BD}" type="parTrans" cxnId="{65023878-309A-47B4-B0F1-BE3F62EBEFB7}">
      <dgm:prSet/>
      <dgm:spPr/>
      <dgm:t>
        <a:bodyPr/>
        <a:lstStyle/>
        <a:p>
          <a:endParaRPr lang="cy-GB"/>
        </a:p>
      </dgm:t>
    </dgm:pt>
    <dgm:pt modelId="{C7E8FA94-8730-44F5-AFEC-18D845237899}" type="sibTrans" cxnId="{65023878-309A-47B4-B0F1-BE3F62EBEFB7}">
      <dgm:prSet/>
      <dgm:spPr/>
      <dgm:t>
        <a:bodyPr/>
        <a:lstStyle/>
        <a:p>
          <a:endParaRPr lang="cy-GB"/>
        </a:p>
      </dgm:t>
    </dgm:pt>
    <dgm:pt modelId="{D454B7C5-136F-424F-BD38-495C9E9D78DE}">
      <dgm:prSet phldrT="[Text]" phldr="0" custT="1"/>
      <dgm:spPr/>
      <dgm:t>
        <a:bodyPr/>
        <a:lstStyle/>
        <a:p>
          <a:pPr rtl="0"/>
          <a:r>
            <a:rPr lang="cy-GB" sz="2400" b="0">
              <a:latin typeface="Agency FB"/>
              <a:ea typeface="Calibri"/>
              <a:cs typeface="Arial"/>
            </a:rPr>
            <a:t>Addysgu dan oruchwyliaeth</a:t>
          </a:r>
        </a:p>
      </dgm:t>
    </dgm:pt>
    <dgm:pt modelId="{1F774EC0-B83D-4395-8B91-880122D96B7A}" type="parTrans" cxnId="{80B67C77-8410-49AF-A5B9-F06591BB1966}">
      <dgm:prSet/>
      <dgm:spPr/>
      <dgm:t>
        <a:bodyPr/>
        <a:lstStyle/>
        <a:p>
          <a:endParaRPr lang="cy-GB"/>
        </a:p>
      </dgm:t>
    </dgm:pt>
    <dgm:pt modelId="{55AC0DF8-5FFF-44BB-94E7-61CE1B297709}" type="sibTrans" cxnId="{80B67C77-8410-49AF-A5B9-F06591BB1966}">
      <dgm:prSet/>
      <dgm:spPr/>
      <dgm:t>
        <a:bodyPr/>
        <a:lstStyle/>
        <a:p>
          <a:endParaRPr lang="cy-GB"/>
        </a:p>
      </dgm:t>
    </dgm:pt>
    <dgm:pt modelId="{A86B0794-E095-4FFE-8978-8CB5AF68ABC1}">
      <dgm:prSet phldrT="[Text]" phldr="0" custT="1"/>
      <dgm:spPr/>
      <dgm:t>
        <a:bodyPr/>
        <a:lstStyle/>
        <a:p>
          <a:pPr rtl="0"/>
          <a:r>
            <a:rPr lang="cy-GB" sz="2400" b="0">
              <a:latin typeface="Agency FB"/>
              <a:cs typeface="Arial"/>
            </a:rPr>
            <a:t>Addysgu awtonomaidd</a:t>
          </a:r>
        </a:p>
      </dgm:t>
    </dgm:pt>
    <dgm:pt modelId="{E98CF30B-3370-4519-A49B-129D829F0D67}" type="parTrans" cxnId="{65FDB649-2509-44F4-86B8-9CCDE4681732}">
      <dgm:prSet/>
      <dgm:spPr/>
      <dgm:t>
        <a:bodyPr/>
        <a:lstStyle/>
        <a:p>
          <a:endParaRPr lang="cy-GB"/>
        </a:p>
      </dgm:t>
    </dgm:pt>
    <dgm:pt modelId="{4F587D32-5F14-49FD-A27C-050FD824DF2C}" type="sibTrans" cxnId="{65FDB649-2509-44F4-86B8-9CCDE4681732}">
      <dgm:prSet/>
      <dgm:spPr/>
      <dgm:t>
        <a:bodyPr/>
        <a:lstStyle/>
        <a:p>
          <a:endParaRPr lang="cy-GB"/>
        </a:p>
      </dgm:t>
    </dgm:pt>
    <dgm:pt modelId="{6A8040F8-E223-46FC-942E-008F8FB82EB8}">
      <dgm:prSet phldr="0" custT="1"/>
      <dgm:spPr/>
      <dgm:t>
        <a:bodyPr/>
        <a:lstStyle/>
        <a:p>
          <a:r>
            <a:rPr lang="cy-GB" sz="2400" b="0">
              <a:latin typeface="Agency FB"/>
              <a:cs typeface="Arial"/>
            </a:rPr>
            <a:t>O addysgu i ddysgu</a:t>
          </a:r>
        </a:p>
      </dgm:t>
    </dgm:pt>
    <dgm:pt modelId="{0077B6F3-A831-4F41-8DDE-7B02D3E2C652}" type="parTrans" cxnId="{6CC699F9-F057-46B5-8694-71B7603D3730}">
      <dgm:prSet/>
      <dgm:spPr/>
      <dgm:t>
        <a:bodyPr/>
        <a:lstStyle/>
        <a:p>
          <a:endParaRPr lang="cy-GB"/>
        </a:p>
      </dgm:t>
    </dgm:pt>
    <dgm:pt modelId="{DFAC9D3F-BC42-4DA0-B58C-54AE48FB6722}" type="sibTrans" cxnId="{6CC699F9-F057-46B5-8694-71B7603D3730}">
      <dgm:prSet/>
      <dgm:spPr/>
      <dgm:t>
        <a:bodyPr/>
        <a:lstStyle/>
        <a:p>
          <a:endParaRPr lang="cy-GB"/>
        </a:p>
      </dgm:t>
    </dgm:pt>
    <dgm:pt modelId="{9C9E43FB-ECAD-40AD-B10A-20EE2903C8B2}" type="pres">
      <dgm:prSet presAssocID="{AF43D262-A350-45E9-86A5-1F762D04BAB6}" presName="Name0" presStyleCnt="0">
        <dgm:presLayoutVars>
          <dgm:dir/>
          <dgm:animLvl val="lvl"/>
          <dgm:resizeHandles val="exact"/>
        </dgm:presLayoutVars>
      </dgm:prSet>
      <dgm:spPr/>
    </dgm:pt>
    <dgm:pt modelId="{7640EAF1-20BF-40C6-8A2F-8D6807C8A67D}" type="pres">
      <dgm:prSet presAssocID="{F934AF03-A596-4179-9048-1C67F7FEB526}" presName="parTxOnly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D01D965F-10CC-4BBB-BF2F-C69A9FF1CE50}" type="pres">
      <dgm:prSet presAssocID="{C7E8FA94-8730-44F5-AFEC-18D845237899}" presName="parTxOnlySpace" presStyleCnt="0"/>
      <dgm:spPr/>
    </dgm:pt>
    <dgm:pt modelId="{F2D5D61F-470F-49B8-B85C-7CC1CC8190FA}" type="pres">
      <dgm:prSet presAssocID="{D454B7C5-136F-424F-BD38-495C9E9D78DE}" presName="parTxOnly" presStyleLbl="node1" presStyleIdx="1" presStyleCnt="4" custScaleX="119181">
        <dgm:presLayoutVars>
          <dgm:chMax val="0"/>
          <dgm:chPref val="0"/>
          <dgm:bulletEnabled val="1"/>
        </dgm:presLayoutVars>
      </dgm:prSet>
      <dgm:spPr/>
    </dgm:pt>
    <dgm:pt modelId="{7736B363-BB58-43B4-A8E7-FE2CE8D3E535}" type="pres">
      <dgm:prSet presAssocID="{55AC0DF8-5FFF-44BB-94E7-61CE1B297709}" presName="parTxOnlySpace" presStyleCnt="0"/>
      <dgm:spPr/>
    </dgm:pt>
    <dgm:pt modelId="{EBA36CE1-F48B-4E53-A8EE-4414EAA614E9}" type="pres">
      <dgm:prSet presAssocID="{6A8040F8-E223-46FC-942E-008F8FB82EB8}" presName="parTxOnly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003C9CE0-7090-4BDF-A7FC-588B4F7D98AF}" type="pres">
      <dgm:prSet presAssocID="{DFAC9D3F-BC42-4DA0-B58C-54AE48FB6722}" presName="parTxOnlySpace" presStyleCnt="0"/>
      <dgm:spPr/>
    </dgm:pt>
    <dgm:pt modelId="{7065787F-3CFF-4F3B-91A6-A4E19B9323E5}" type="pres">
      <dgm:prSet presAssocID="{A86B0794-E095-4FFE-8978-8CB5AF68ABC1}" presName="parTxOnly" presStyleLbl="node1" presStyleIdx="3" presStyleCnt="4" custScaleX="142714">
        <dgm:presLayoutVars>
          <dgm:chMax val="0"/>
          <dgm:chPref val="0"/>
          <dgm:bulletEnabled val="1"/>
        </dgm:presLayoutVars>
      </dgm:prSet>
      <dgm:spPr/>
    </dgm:pt>
  </dgm:ptLst>
  <dgm:cxnLst>
    <dgm:cxn modelId="{D0D25706-5869-4160-9FFF-5EF7CE65AEC9}" type="presOf" srcId="{D454B7C5-136F-424F-BD38-495C9E9D78DE}" destId="{F2D5D61F-470F-49B8-B85C-7CC1CC8190FA}" srcOrd="0" destOrd="0" presId="urn:microsoft.com/office/officeart/2005/8/layout/chevron1"/>
    <dgm:cxn modelId="{38FE5825-25B4-48F1-B80C-EC61EE758923}" type="presOf" srcId="{AF43D262-A350-45E9-86A5-1F762D04BAB6}" destId="{9C9E43FB-ECAD-40AD-B10A-20EE2903C8B2}" srcOrd="0" destOrd="0" presId="urn:microsoft.com/office/officeart/2005/8/layout/chevron1"/>
    <dgm:cxn modelId="{14D9F142-7201-4DD4-B199-515AB849777C}" type="presOf" srcId="{6A8040F8-E223-46FC-942E-008F8FB82EB8}" destId="{EBA36CE1-F48B-4E53-A8EE-4414EAA614E9}" srcOrd="0" destOrd="0" presId="urn:microsoft.com/office/officeart/2005/8/layout/chevron1"/>
    <dgm:cxn modelId="{65FDB649-2509-44F4-86B8-9CCDE4681732}" srcId="{AF43D262-A350-45E9-86A5-1F762D04BAB6}" destId="{A86B0794-E095-4FFE-8978-8CB5AF68ABC1}" srcOrd="3" destOrd="0" parTransId="{E98CF30B-3370-4519-A49B-129D829F0D67}" sibTransId="{4F587D32-5F14-49FD-A27C-050FD824DF2C}"/>
    <dgm:cxn modelId="{80B67C77-8410-49AF-A5B9-F06591BB1966}" srcId="{AF43D262-A350-45E9-86A5-1F762D04BAB6}" destId="{D454B7C5-136F-424F-BD38-495C9E9D78DE}" srcOrd="1" destOrd="0" parTransId="{1F774EC0-B83D-4395-8B91-880122D96B7A}" sibTransId="{55AC0DF8-5FFF-44BB-94E7-61CE1B297709}"/>
    <dgm:cxn modelId="{65023878-309A-47B4-B0F1-BE3F62EBEFB7}" srcId="{AF43D262-A350-45E9-86A5-1F762D04BAB6}" destId="{F934AF03-A596-4179-9048-1C67F7FEB526}" srcOrd="0" destOrd="0" parTransId="{A759AC6C-2B54-4C16-9614-F412E83486BD}" sibTransId="{C7E8FA94-8730-44F5-AFEC-18D845237899}"/>
    <dgm:cxn modelId="{AFFFDC83-8123-4AAD-9B81-1D377F10F85F}" type="presOf" srcId="{F934AF03-A596-4179-9048-1C67F7FEB526}" destId="{7640EAF1-20BF-40C6-8A2F-8D6807C8A67D}" srcOrd="0" destOrd="0" presId="urn:microsoft.com/office/officeart/2005/8/layout/chevron1"/>
    <dgm:cxn modelId="{A8313A91-5265-432E-A402-2967364E1D0A}" type="presOf" srcId="{A86B0794-E095-4FFE-8978-8CB5AF68ABC1}" destId="{7065787F-3CFF-4F3B-91A6-A4E19B9323E5}" srcOrd="0" destOrd="0" presId="urn:microsoft.com/office/officeart/2005/8/layout/chevron1"/>
    <dgm:cxn modelId="{6CC699F9-F057-46B5-8694-71B7603D3730}" srcId="{AF43D262-A350-45E9-86A5-1F762D04BAB6}" destId="{6A8040F8-E223-46FC-942E-008F8FB82EB8}" srcOrd="2" destOrd="0" parTransId="{0077B6F3-A831-4F41-8DDE-7B02D3E2C652}" sibTransId="{DFAC9D3F-BC42-4DA0-B58C-54AE48FB6722}"/>
    <dgm:cxn modelId="{F74ECFEE-6823-4757-B555-AECA0A7FD38A}" type="presParOf" srcId="{9C9E43FB-ECAD-40AD-B10A-20EE2903C8B2}" destId="{7640EAF1-20BF-40C6-8A2F-8D6807C8A67D}" srcOrd="0" destOrd="0" presId="urn:microsoft.com/office/officeart/2005/8/layout/chevron1"/>
    <dgm:cxn modelId="{AC8C9E0A-A00D-4C48-B08C-6032C6A47DB7}" type="presParOf" srcId="{9C9E43FB-ECAD-40AD-B10A-20EE2903C8B2}" destId="{D01D965F-10CC-4BBB-BF2F-C69A9FF1CE50}" srcOrd="1" destOrd="0" presId="urn:microsoft.com/office/officeart/2005/8/layout/chevron1"/>
    <dgm:cxn modelId="{EFF26801-4675-4B4C-BBDE-F12717369906}" type="presParOf" srcId="{9C9E43FB-ECAD-40AD-B10A-20EE2903C8B2}" destId="{F2D5D61F-470F-49B8-B85C-7CC1CC8190FA}" srcOrd="2" destOrd="0" presId="urn:microsoft.com/office/officeart/2005/8/layout/chevron1"/>
    <dgm:cxn modelId="{2A1E7346-42E6-4F0C-9017-F35FD00235F9}" type="presParOf" srcId="{9C9E43FB-ECAD-40AD-B10A-20EE2903C8B2}" destId="{7736B363-BB58-43B4-A8E7-FE2CE8D3E535}" srcOrd="3" destOrd="0" presId="urn:microsoft.com/office/officeart/2005/8/layout/chevron1"/>
    <dgm:cxn modelId="{D46C97CD-5839-41DD-9C03-F38EF4C237DC}" type="presParOf" srcId="{9C9E43FB-ECAD-40AD-B10A-20EE2903C8B2}" destId="{EBA36CE1-F48B-4E53-A8EE-4414EAA614E9}" srcOrd="4" destOrd="0" presId="urn:microsoft.com/office/officeart/2005/8/layout/chevron1"/>
    <dgm:cxn modelId="{56511877-E949-4208-B170-3801648BC43E}" type="presParOf" srcId="{9C9E43FB-ECAD-40AD-B10A-20EE2903C8B2}" destId="{003C9CE0-7090-4BDF-A7FC-588B4F7D98AF}" srcOrd="5" destOrd="0" presId="urn:microsoft.com/office/officeart/2005/8/layout/chevron1"/>
    <dgm:cxn modelId="{D584716A-692C-4813-A3FE-27DF6CB8CC05}" type="presParOf" srcId="{9C9E43FB-ECAD-40AD-B10A-20EE2903C8B2}" destId="{7065787F-3CFF-4F3B-91A6-A4E19B9323E5}" srcOrd="6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F43D262-A350-45E9-86A5-1F762D04BAB6}" type="doc">
      <dgm:prSet loTypeId="urn:microsoft.com/office/officeart/2005/8/layout/chevron1" loCatId="process" qsTypeId="urn:microsoft.com/office/officeart/2005/8/quickstyle/simple1#2" qsCatId="simple" csTypeId="urn:microsoft.com/office/officeart/2005/8/colors/accent1_2#2" csCatId="accent1" phldr="1"/>
      <dgm:spPr/>
    </dgm:pt>
    <dgm:pt modelId="{F934AF03-A596-4179-9048-1C67F7FEB526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Beginning teaching</a:t>
          </a:r>
          <a:endParaRPr lang="en-US"/>
        </a:p>
      </dgm:t>
    </dgm:pt>
    <dgm:pt modelId="{A759AC6C-2B54-4C16-9614-F412E83486BD}" type="parTrans" cxnId="{65023878-309A-47B4-B0F1-BE3F62EBEFB7}">
      <dgm:prSet/>
      <dgm:spPr/>
      <dgm:t>
        <a:bodyPr/>
        <a:lstStyle/>
        <a:p>
          <a:endParaRPr lang="en-GB"/>
        </a:p>
      </dgm:t>
    </dgm:pt>
    <dgm:pt modelId="{C7E8FA94-8730-44F5-AFEC-18D845237899}" type="sibTrans" cxnId="{65023878-309A-47B4-B0F1-BE3F62EBEFB7}">
      <dgm:prSet/>
      <dgm:spPr/>
      <dgm:t>
        <a:bodyPr/>
        <a:lstStyle/>
        <a:p>
          <a:endParaRPr lang="en-GB"/>
        </a:p>
      </dgm:t>
    </dgm:pt>
    <dgm:pt modelId="{D454B7C5-136F-424F-BD38-495C9E9D78DE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Supervised teaching</a:t>
          </a:r>
        </a:p>
      </dgm:t>
    </dgm:pt>
    <dgm:pt modelId="{1F774EC0-B83D-4395-8B91-880122D96B7A}" type="parTrans" cxnId="{80B67C77-8410-49AF-A5B9-F06591BB1966}">
      <dgm:prSet/>
      <dgm:spPr/>
      <dgm:t>
        <a:bodyPr/>
        <a:lstStyle/>
        <a:p>
          <a:endParaRPr lang="en-GB"/>
        </a:p>
      </dgm:t>
    </dgm:pt>
    <dgm:pt modelId="{55AC0DF8-5FFF-44BB-94E7-61CE1B297709}" type="sibTrans" cxnId="{80B67C77-8410-49AF-A5B9-F06591BB1966}">
      <dgm:prSet/>
      <dgm:spPr/>
      <dgm:t>
        <a:bodyPr/>
        <a:lstStyle/>
        <a:p>
          <a:endParaRPr lang="en-GB"/>
        </a:p>
      </dgm:t>
    </dgm:pt>
    <dgm:pt modelId="{A86B0794-E095-4FFE-8978-8CB5AF68ABC1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Autonomous teaching</a:t>
          </a:r>
          <a:endParaRPr lang="en-US"/>
        </a:p>
      </dgm:t>
    </dgm:pt>
    <dgm:pt modelId="{E98CF30B-3370-4519-A49B-129D829F0D67}" type="parTrans" cxnId="{65FDB649-2509-44F4-86B8-9CCDE4681732}">
      <dgm:prSet/>
      <dgm:spPr/>
      <dgm:t>
        <a:bodyPr/>
        <a:lstStyle/>
        <a:p>
          <a:endParaRPr lang="en-GB"/>
        </a:p>
      </dgm:t>
    </dgm:pt>
    <dgm:pt modelId="{4F587D32-5F14-49FD-A27C-050FD824DF2C}" type="sibTrans" cxnId="{65FDB649-2509-44F4-86B8-9CCDE4681732}">
      <dgm:prSet/>
      <dgm:spPr/>
      <dgm:t>
        <a:bodyPr/>
        <a:lstStyle/>
        <a:p>
          <a:endParaRPr lang="en-GB"/>
        </a:p>
      </dgm:t>
    </dgm:pt>
    <dgm:pt modelId="{6A8040F8-E223-46FC-942E-008F8FB82EB8}">
      <dgm:prSet phldr="0"/>
      <dgm:spPr/>
      <dgm:t>
        <a:bodyPr/>
        <a:lstStyle/>
        <a:p>
          <a:r>
            <a:rPr lang="en-US" dirty="0">
              <a:latin typeface="Calibri Light" panose="020F0302020204030204"/>
            </a:rPr>
            <a:t>From teaching to learning</a:t>
          </a:r>
          <a:endParaRPr lang="en-US" dirty="0"/>
        </a:p>
      </dgm:t>
    </dgm:pt>
    <dgm:pt modelId="{0077B6F3-A831-4F41-8DDE-7B02D3E2C652}" type="parTrans" cxnId="{6CC699F9-F057-46B5-8694-71B7603D3730}">
      <dgm:prSet/>
      <dgm:spPr/>
      <dgm:t>
        <a:bodyPr/>
        <a:lstStyle/>
        <a:p>
          <a:endParaRPr lang="en-GB"/>
        </a:p>
      </dgm:t>
    </dgm:pt>
    <dgm:pt modelId="{DFAC9D3F-BC42-4DA0-B58C-54AE48FB6722}" type="sibTrans" cxnId="{6CC699F9-F057-46B5-8694-71B7603D3730}">
      <dgm:prSet/>
      <dgm:spPr/>
      <dgm:t>
        <a:bodyPr/>
        <a:lstStyle/>
        <a:p>
          <a:endParaRPr lang="en-GB"/>
        </a:p>
      </dgm:t>
    </dgm:pt>
    <dgm:pt modelId="{9C9E43FB-ECAD-40AD-B10A-20EE2903C8B2}" type="pres">
      <dgm:prSet presAssocID="{AF43D262-A350-45E9-86A5-1F762D04BAB6}" presName="Name0" presStyleCnt="0">
        <dgm:presLayoutVars>
          <dgm:dir/>
          <dgm:animLvl val="lvl"/>
          <dgm:resizeHandles val="exact"/>
        </dgm:presLayoutVars>
      </dgm:prSet>
      <dgm:spPr/>
    </dgm:pt>
    <dgm:pt modelId="{7640EAF1-20BF-40C6-8A2F-8D6807C8A67D}" type="pres">
      <dgm:prSet presAssocID="{F934AF03-A596-4179-9048-1C67F7FEB526}" presName="parTxOnly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D01D965F-10CC-4BBB-BF2F-C69A9FF1CE50}" type="pres">
      <dgm:prSet presAssocID="{C7E8FA94-8730-44F5-AFEC-18D845237899}" presName="parTxOnlySpace" presStyleCnt="0"/>
      <dgm:spPr/>
    </dgm:pt>
    <dgm:pt modelId="{F2D5D61F-470F-49B8-B85C-7CC1CC8190FA}" type="pres">
      <dgm:prSet presAssocID="{D454B7C5-136F-424F-BD38-495C9E9D78DE}" presName="parTxOnly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7736B363-BB58-43B4-A8E7-FE2CE8D3E535}" type="pres">
      <dgm:prSet presAssocID="{55AC0DF8-5FFF-44BB-94E7-61CE1B297709}" presName="parTxOnlySpace" presStyleCnt="0"/>
      <dgm:spPr/>
    </dgm:pt>
    <dgm:pt modelId="{EBA36CE1-F48B-4E53-A8EE-4414EAA614E9}" type="pres">
      <dgm:prSet presAssocID="{6A8040F8-E223-46FC-942E-008F8FB82EB8}" presName="parTxOnly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003C9CE0-7090-4BDF-A7FC-588B4F7D98AF}" type="pres">
      <dgm:prSet presAssocID="{DFAC9D3F-BC42-4DA0-B58C-54AE48FB6722}" presName="parTxOnlySpace" presStyleCnt="0"/>
      <dgm:spPr/>
    </dgm:pt>
    <dgm:pt modelId="{7065787F-3CFF-4F3B-91A6-A4E19B9323E5}" type="pres">
      <dgm:prSet presAssocID="{A86B0794-E095-4FFE-8978-8CB5AF68ABC1}" presName="parTxOnly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D0D25706-5869-4160-9FFF-5EF7CE65AEC9}" type="presOf" srcId="{D454B7C5-136F-424F-BD38-495C9E9D78DE}" destId="{F2D5D61F-470F-49B8-B85C-7CC1CC8190FA}" srcOrd="0" destOrd="0" presId="urn:microsoft.com/office/officeart/2005/8/layout/chevron1"/>
    <dgm:cxn modelId="{38FE5825-25B4-48F1-B80C-EC61EE758923}" type="presOf" srcId="{AF43D262-A350-45E9-86A5-1F762D04BAB6}" destId="{9C9E43FB-ECAD-40AD-B10A-20EE2903C8B2}" srcOrd="0" destOrd="0" presId="urn:microsoft.com/office/officeart/2005/8/layout/chevron1"/>
    <dgm:cxn modelId="{14D9F142-7201-4DD4-B199-515AB849777C}" type="presOf" srcId="{6A8040F8-E223-46FC-942E-008F8FB82EB8}" destId="{EBA36CE1-F48B-4E53-A8EE-4414EAA614E9}" srcOrd="0" destOrd="0" presId="urn:microsoft.com/office/officeart/2005/8/layout/chevron1"/>
    <dgm:cxn modelId="{65FDB649-2509-44F4-86B8-9CCDE4681732}" srcId="{AF43D262-A350-45E9-86A5-1F762D04BAB6}" destId="{A86B0794-E095-4FFE-8978-8CB5AF68ABC1}" srcOrd="3" destOrd="0" parTransId="{E98CF30B-3370-4519-A49B-129D829F0D67}" sibTransId="{4F587D32-5F14-49FD-A27C-050FD824DF2C}"/>
    <dgm:cxn modelId="{80B67C77-8410-49AF-A5B9-F06591BB1966}" srcId="{AF43D262-A350-45E9-86A5-1F762D04BAB6}" destId="{D454B7C5-136F-424F-BD38-495C9E9D78DE}" srcOrd="1" destOrd="0" parTransId="{1F774EC0-B83D-4395-8B91-880122D96B7A}" sibTransId="{55AC0DF8-5FFF-44BB-94E7-61CE1B297709}"/>
    <dgm:cxn modelId="{65023878-309A-47B4-B0F1-BE3F62EBEFB7}" srcId="{AF43D262-A350-45E9-86A5-1F762D04BAB6}" destId="{F934AF03-A596-4179-9048-1C67F7FEB526}" srcOrd="0" destOrd="0" parTransId="{A759AC6C-2B54-4C16-9614-F412E83486BD}" sibTransId="{C7E8FA94-8730-44F5-AFEC-18D845237899}"/>
    <dgm:cxn modelId="{AFFFDC83-8123-4AAD-9B81-1D377F10F85F}" type="presOf" srcId="{F934AF03-A596-4179-9048-1C67F7FEB526}" destId="{7640EAF1-20BF-40C6-8A2F-8D6807C8A67D}" srcOrd="0" destOrd="0" presId="urn:microsoft.com/office/officeart/2005/8/layout/chevron1"/>
    <dgm:cxn modelId="{A8313A91-5265-432E-A402-2967364E1D0A}" type="presOf" srcId="{A86B0794-E095-4FFE-8978-8CB5AF68ABC1}" destId="{7065787F-3CFF-4F3B-91A6-A4E19B9323E5}" srcOrd="0" destOrd="0" presId="urn:microsoft.com/office/officeart/2005/8/layout/chevron1"/>
    <dgm:cxn modelId="{6CC699F9-F057-46B5-8694-71B7603D3730}" srcId="{AF43D262-A350-45E9-86A5-1F762D04BAB6}" destId="{6A8040F8-E223-46FC-942E-008F8FB82EB8}" srcOrd="2" destOrd="0" parTransId="{0077B6F3-A831-4F41-8DDE-7B02D3E2C652}" sibTransId="{DFAC9D3F-BC42-4DA0-B58C-54AE48FB6722}"/>
    <dgm:cxn modelId="{F74ECFEE-6823-4757-B555-AECA0A7FD38A}" type="presParOf" srcId="{9C9E43FB-ECAD-40AD-B10A-20EE2903C8B2}" destId="{7640EAF1-20BF-40C6-8A2F-8D6807C8A67D}" srcOrd="0" destOrd="0" presId="urn:microsoft.com/office/officeart/2005/8/layout/chevron1"/>
    <dgm:cxn modelId="{AC8C9E0A-A00D-4C48-B08C-6032C6A47DB7}" type="presParOf" srcId="{9C9E43FB-ECAD-40AD-B10A-20EE2903C8B2}" destId="{D01D965F-10CC-4BBB-BF2F-C69A9FF1CE50}" srcOrd="1" destOrd="0" presId="urn:microsoft.com/office/officeart/2005/8/layout/chevron1"/>
    <dgm:cxn modelId="{EFF26801-4675-4B4C-BBDE-F12717369906}" type="presParOf" srcId="{9C9E43FB-ECAD-40AD-B10A-20EE2903C8B2}" destId="{F2D5D61F-470F-49B8-B85C-7CC1CC8190FA}" srcOrd="2" destOrd="0" presId="urn:microsoft.com/office/officeart/2005/8/layout/chevron1"/>
    <dgm:cxn modelId="{2A1E7346-42E6-4F0C-9017-F35FD00235F9}" type="presParOf" srcId="{9C9E43FB-ECAD-40AD-B10A-20EE2903C8B2}" destId="{7736B363-BB58-43B4-A8E7-FE2CE8D3E535}" srcOrd="3" destOrd="0" presId="urn:microsoft.com/office/officeart/2005/8/layout/chevron1"/>
    <dgm:cxn modelId="{D46C97CD-5839-41DD-9C03-F38EF4C237DC}" type="presParOf" srcId="{9C9E43FB-ECAD-40AD-B10A-20EE2903C8B2}" destId="{EBA36CE1-F48B-4E53-A8EE-4414EAA614E9}" srcOrd="4" destOrd="0" presId="urn:microsoft.com/office/officeart/2005/8/layout/chevron1"/>
    <dgm:cxn modelId="{56511877-E949-4208-B170-3801648BC43E}" type="presParOf" srcId="{9C9E43FB-ECAD-40AD-B10A-20EE2903C8B2}" destId="{003C9CE0-7090-4BDF-A7FC-588B4F7D98AF}" srcOrd="5" destOrd="0" presId="urn:microsoft.com/office/officeart/2005/8/layout/chevron1"/>
    <dgm:cxn modelId="{D584716A-692C-4813-A3FE-27DF6CB8CC05}" type="presParOf" srcId="{9C9E43FB-ECAD-40AD-B10A-20EE2903C8B2}" destId="{7065787F-3CFF-4F3B-91A6-A4E19B9323E5}" srcOrd="6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40EAF1-20BF-40C6-8A2F-8D6807C8A67D}">
      <dsp:nvSpPr>
        <dsp:cNvPr id="0" name=""/>
        <dsp:cNvSpPr/>
      </dsp:nvSpPr>
      <dsp:spPr>
        <a:xfrm>
          <a:off x="1869" y="1951923"/>
          <a:ext cx="2167890" cy="86715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012" tIns="32004" rIns="32004" bIns="32004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b="0" kern="1200">
              <a:latin typeface="Agency FB"/>
              <a:cs typeface="Arial"/>
            </a:rPr>
            <a:t>Dechrau addysgu</a:t>
          </a:r>
        </a:p>
      </dsp:txBody>
      <dsp:txXfrm>
        <a:off x="435447" y="1951923"/>
        <a:ext cx="1300734" cy="867156"/>
      </dsp:txXfrm>
    </dsp:sp>
    <dsp:sp modelId="{F2D5D61F-470F-49B8-B85C-7CC1CC8190FA}">
      <dsp:nvSpPr>
        <dsp:cNvPr id="0" name=""/>
        <dsp:cNvSpPr/>
      </dsp:nvSpPr>
      <dsp:spPr>
        <a:xfrm>
          <a:off x="1952971" y="1951923"/>
          <a:ext cx="2583713" cy="86715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012" tIns="32004" rIns="32004" bIns="32004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b="0" kern="1200">
              <a:latin typeface="Agency FB"/>
              <a:ea typeface="Calibri"/>
              <a:cs typeface="Arial"/>
            </a:rPr>
            <a:t>Addysgu dan oruchwyliaeth</a:t>
          </a:r>
        </a:p>
      </dsp:txBody>
      <dsp:txXfrm>
        <a:off x="2386549" y="1951923"/>
        <a:ext cx="1716557" cy="867156"/>
      </dsp:txXfrm>
    </dsp:sp>
    <dsp:sp modelId="{EBA36CE1-F48B-4E53-A8EE-4414EAA614E9}">
      <dsp:nvSpPr>
        <dsp:cNvPr id="0" name=""/>
        <dsp:cNvSpPr/>
      </dsp:nvSpPr>
      <dsp:spPr>
        <a:xfrm>
          <a:off x="4319896" y="1951923"/>
          <a:ext cx="2167890" cy="86715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012" tIns="32004" rIns="32004" bIns="32004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b="0" kern="1200">
              <a:latin typeface="Agency FB"/>
              <a:cs typeface="Arial"/>
            </a:rPr>
            <a:t>O addysgu i ddysgu</a:t>
          </a:r>
        </a:p>
      </dsp:txBody>
      <dsp:txXfrm>
        <a:off x="4753474" y="1951923"/>
        <a:ext cx="1300734" cy="867156"/>
      </dsp:txXfrm>
    </dsp:sp>
    <dsp:sp modelId="{7065787F-3CFF-4F3B-91A6-A4E19B9323E5}">
      <dsp:nvSpPr>
        <dsp:cNvPr id="0" name=""/>
        <dsp:cNvSpPr/>
      </dsp:nvSpPr>
      <dsp:spPr>
        <a:xfrm>
          <a:off x="6270997" y="1951923"/>
          <a:ext cx="3093883" cy="86715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012" tIns="32004" rIns="32004" bIns="32004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b="0" kern="1200">
              <a:latin typeface="Agency FB"/>
              <a:cs typeface="Arial"/>
            </a:rPr>
            <a:t>Addysgu awtonomaidd</a:t>
          </a:r>
        </a:p>
      </dsp:txBody>
      <dsp:txXfrm>
        <a:off x="6704575" y="1951923"/>
        <a:ext cx="2226727" cy="8671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40EAF1-20BF-40C6-8A2F-8D6807C8A67D}">
      <dsp:nvSpPr>
        <dsp:cNvPr id="0" name=""/>
        <dsp:cNvSpPr/>
      </dsp:nvSpPr>
      <dsp:spPr>
        <a:xfrm>
          <a:off x="4300" y="2299767"/>
          <a:ext cx="2503203" cy="100128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4011" tIns="28004" rIns="28004" bIns="28004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Calibri Light" panose="020F0302020204030204"/>
            </a:rPr>
            <a:t>Beginning teaching</a:t>
          </a:r>
          <a:endParaRPr lang="en-US" sz="2100" kern="1200"/>
        </a:p>
      </dsp:txBody>
      <dsp:txXfrm>
        <a:off x="504941" y="2299767"/>
        <a:ext cx="1501922" cy="1001281"/>
      </dsp:txXfrm>
    </dsp:sp>
    <dsp:sp modelId="{F2D5D61F-470F-49B8-B85C-7CC1CC8190FA}">
      <dsp:nvSpPr>
        <dsp:cNvPr id="0" name=""/>
        <dsp:cNvSpPr/>
      </dsp:nvSpPr>
      <dsp:spPr>
        <a:xfrm>
          <a:off x="2257183" y="2299767"/>
          <a:ext cx="2503203" cy="100128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4011" tIns="28004" rIns="28004" bIns="28004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Calibri Light" panose="020F0302020204030204"/>
            </a:rPr>
            <a:t>Supervised teaching</a:t>
          </a:r>
        </a:p>
      </dsp:txBody>
      <dsp:txXfrm>
        <a:off x="2757824" y="2299767"/>
        <a:ext cx="1501922" cy="1001281"/>
      </dsp:txXfrm>
    </dsp:sp>
    <dsp:sp modelId="{EBA36CE1-F48B-4E53-A8EE-4414EAA614E9}">
      <dsp:nvSpPr>
        <dsp:cNvPr id="0" name=""/>
        <dsp:cNvSpPr/>
      </dsp:nvSpPr>
      <dsp:spPr>
        <a:xfrm>
          <a:off x="4510066" y="2299767"/>
          <a:ext cx="2503203" cy="100128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4011" tIns="28004" rIns="28004" bIns="28004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latin typeface="Calibri Light" panose="020F0302020204030204"/>
            </a:rPr>
            <a:t>From teaching to learning</a:t>
          </a:r>
          <a:endParaRPr lang="en-US" sz="2100" kern="1200" dirty="0"/>
        </a:p>
      </dsp:txBody>
      <dsp:txXfrm>
        <a:off x="5010707" y="2299767"/>
        <a:ext cx="1501922" cy="1001281"/>
      </dsp:txXfrm>
    </dsp:sp>
    <dsp:sp modelId="{7065787F-3CFF-4F3B-91A6-A4E19B9323E5}">
      <dsp:nvSpPr>
        <dsp:cNvPr id="0" name=""/>
        <dsp:cNvSpPr/>
      </dsp:nvSpPr>
      <dsp:spPr>
        <a:xfrm>
          <a:off x="6762949" y="2299767"/>
          <a:ext cx="2503203" cy="100128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4011" tIns="28004" rIns="28004" bIns="28004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Calibri Light" panose="020F0302020204030204"/>
            </a:rPr>
            <a:t>Autonomous teaching</a:t>
          </a:r>
          <a:endParaRPr lang="en-US" sz="2100" kern="1200"/>
        </a:p>
      </dsp:txBody>
      <dsp:txXfrm>
        <a:off x="7263590" y="2299767"/>
        <a:ext cx="1501922" cy="10012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D1E42-D1E8-4D92-AFA2-758C9576E8BD}" type="datetimeFigureOut">
              <a:t>10/7/2026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9CEEE-235B-4B56-9EFB-C8F16ADD207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30216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First lecture back with BA2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09CEEE-235B-4B56-9EFB-C8F16ADD2070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74344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09CEEE-235B-4B56-9EFB-C8F16ADD2070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43732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Introduce them to 'change of stance' - how they are developing as teachers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09CEEE-235B-4B56-9EFB-C8F16ADD2070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724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 err="1"/>
              <a:t>Camau</a:t>
            </a:r>
            <a:r>
              <a:rPr lang="en-GB" b="1" dirty="0"/>
              <a:t> </a:t>
            </a:r>
            <a:r>
              <a:rPr lang="en-GB" b="1" dirty="0" err="1"/>
              <a:t>Datblygiad</a:t>
            </a:r>
            <a:r>
              <a:rPr lang="en-GB" b="1" dirty="0"/>
              <a:t> </a:t>
            </a:r>
            <a:r>
              <a:rPr lang="en-GB" b="1" dirty="0" err="1"/>
              <a:t>Myfyrwyr</a:t>
            </a:r>
            <a:r>
              <a:rPr lang="en-GB" b="1" dirty="0"/>
              <a:t> </a:t>
            </a:r>
            <a:r>
              <a:rPr lang="en-GB" b="1" dirty="0" err="1"/>
              <a:t>Athrawon</a:t>
            </a:r>
            <a:r>
              <a:rPr lang="en-GB" b="1" dirty="0"/>
              <a:t> (Furlong &amp; Maynard, 1995)</a:t>
            </a:r>
          </a:p>
          <a:p>
            <a:r>
              <a:rPr lang="en-GB" b="1" dirty="0" err="1"/>
              <a:t>Goroesi</a:t>
            </a:r>
            <a:r>
              <a:rPr lang="en-GB" b="1" dirty="0"/>
              <a:t> / Survival</a:t>
            </a:r>
            <a:endParaRPr lang="en-GB" dirty="0"/>
          </a:p>
          <a:p>
            <a:pPr lvl="1"/>
            <a:r>
              <a:rPr lang="en-GB" dirty="0"/>
              <a:t>Y cam </a:t>
            </a:r>
            <a:r>
              <a:rPr lang="en-GB" dirty="0" err="1"/>
              <a:t>cychwynnol</a:t>
            </a:r>
            <a:r>
              <a:rPr lang="en-GB" dirty="0"/>
              <a:t> lle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myfyriwr</a:t>
            </a:r>
            <a:r>
              <a:rPr lang="en-GB" dirty="0"/>
              <a:t> yn poeni am ymarfer </a:t>
            </a:r>
            <a:r>
              <a:rPr lang="en-GB" dirty="0" err="1"/>
              <a:t>sylfaenol</a:t>
            </a:r>
            <a:r>
              <a:rPr lang="en-GB" dirty="0"/>
              <a:t> ac am </a:t>
            </a:r>
            <a:r>
              <a:rPr lang="en-GB" dirty="0" err="1"/>
              <a:t>oroesi</a:t>
            </a:r>
            <a:r>
              <a:rPr lang="en-GB" dirty="0"/>
              <a:t> o ddydd </a:t>
            </a:r>
            <a:r>
              <a:rPr lang="en-GB" dirty="0" err="1"/>
              <a:t>i</a:t>
            </a:r>
            <a:r>
              <a:rPr lang="en-GB" dirty="0"/>
              <a:t> ddydd.</a:t>
            </a:r>
          </a:p>
          <a:p>
            <a:pPr lvl="1"/>
            <a:r>
              <a:rPr lang="en-GB" i="1" dirty="0"/>
              <a:t>Sut </a:t>
            </a:r>
            <a:r>
              <a:rPr lang="en-GB" i="1" dirty="0" err="1"/>
              <a:t>alla</a:t>
            </a:r>
            <a:r>
              <a:rPr lang="en-GB" i="1" dirty="0"/>
              <a:t> </a:t>
            </a:r>
            <a:r>
              <a:rPr lang="en-GB" i="1" dirty="0" err="1"/>
              <a:t>i</a:t>
            </a:r>
            <a:r>
              <a:rPr lang="en-GB" i="1" dirty="0"/>
              <a:t> </a:t>
            </a:r>
            <a:r>
              <a:rPr lang="en-GB" i="1" dirty="0" err="1"/>
              <a:t>reoli</a:t>
            </a:r>
            <a:r>
              <a:rPr lang="en-GB" i="1" dirty="0"/>
              <a:t> </a:t>
            </a:r>
            <a:r>
              <a:rPr lang="en-GB" i="1" dirty="0" err="1"/>
              <a:t>dosbarth</a:t>
            </a:r>
            <a:r>
              <a:rPr lang="en-GB" i="1" dirty="0"/>
              <a:t>? Sut </a:t>
            </a:r>
            <a:r>
              <a:rPr lang="en-GB" i="1" dirty="0" err="1"/>
              <a:t>alla</a:t>
            </a:r>
            <a:r>
              <a:rPr lang="en-GB" i="1" dirty="0"/>
              <a:t> </a:t>
            </a:r>
            <a:r>
              <a:rPr lang="en-GB" i="1" dirty="0" err="1"/>
              <a:t>i</a:t>
            </a:r>
            <a:r>
              <a:rPr lang="en-GB" i="1" dirty="0"/>
              <a:t> gadw </a:t>
            </a:r>
            <a:r>
              <a:rPr lang="en-GB" i="1" dirty="0" err="1"/>
              <a:t>trefn</a:t>
            </a:r>
            <a:r>
              <a:rPr lang="en-GB" i="1" dirty="0"/>
              <a:t> </a:t>
            </a:r>
            <a:r>
              <a:rPr lang="en-GB" i="1" dirty="0" err="1"/>
              <a:t>ar</a:t>
            </a:r>
            <a:r>
              <a:rPr lang="en-GB" i="1" dirty="0"/>
              <a:t> y </a:t>
            </a:r>
            <a:r>
              <a:rPr lang="en-GB" i="1" dirty="0" err="1"/>
              <a:t>wers</a:t>
            </a:r>
            <a:r>
              <a:rPr lang="en-GB" i="1" dirty="0"/>
              <a:t>?</a:t>
            </a:r>
            <a:endParaRPr lang="en-GB" dirty="0"/>
          </a:p>
          <a:p>
            <a:r>
              <a:rPr lang="en-GB" b="1" dirty="0" err="1"/>
              <a:t>Caffael</a:t>
            </a:r>
            <a:r>
              <a:rPr lang="en-GB" b="1" dirty="0"/>
              <a:t> / Getting Consolidated</a:t>
            </a:r>
            <a:endParaRPr lang="en-GB" dirty="0"/>
          </a:p>
          <a:p>
            <a:pPr lvl="1"/>
            <a:r>
              <a:rPr lang="en-GB" dirty="0"/>
              <a:t>Mae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sylfaenol</a:t>
            </a:r>
            <a:r>
              <a:rPr lang="en-GB" dirty="0"/>
              <a:t> yn dechrau </a:t>
            </a:r>
            <a:r>
              <a:rPr lang="en-GB" dirty="0" err="1"/>
              <a:t>ffurfio</a:t>
            </a:r>
            <a:r>
              <a:rPr lang="en-GB" dirty="0"/>
              <a:t>; dechrau teimlo mwy </a:t>
            </a:r>
            <a:r>
              <a:rPr lang="en-GB" dirty="0" err="1"/>
              <a:t>cyfforddus</a:t>
            </a:r>
            <a:r>
              <a:rPr lang="en-GB" dirty="0"/>
              <a:t>.</a:t>
            </a:r>
          </a:p>
          <a:p>
            <a:pPr lvl="1"/>
            <a:r>
              <a:rPr lang="en-GB" dirty="0" err="1"/>
              <a:t>Ffocws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drefniadaeth</a:t>
            </a:r>
            <a:r>
              <a:rPr lang="en-GB" dirty="0"/>
              <a:t> a </a:t>
            </a:r>
            <a:r>
              <a:rPr lang="en-GB" dirty="0" err="1"/>
              <a:t>rheolaeth</a:t>
            </a:r>
            <a:r>
              <a:rPr lang="en-GB" dirty="0"/>
              <a:t>.</a:t>
            </a:r>
          </a:p>
          <a:p>
            <a:r>
              <a:rPr lang="en-GB" b="1" dirty="0" err="1"/>
              <a:t>Datblygu</a:t>
            </a:r>
            <a:r>
              <a:rPr lang="en-GB" b="1" dirty="0"/>
              <a:t> Gwybodaeth </a:t>
            </a:r>
            <a:r>
              <a:rPr lang="en-GB" b="1" dirty="0" err="1"/>
              <a:t>Addysgeg</a:t>
            </a:r>
            <a:r>
              <a:rPr lang="en-GB" b="1" dirty="0"/>
              <a:t> / Developing Competence</a:t>
            </a:r>
            <a:endParaRPr lang="en-GB" dirty="0"/>
          </a:p>
          <a:p>
            <a:pPr lvl="1"/>
            <a:r>
              <a:rPr lang="en-GB" dirty="0" err="1"/>
              <a:t>Caffael</a:t>
            </a:r>
            <a:r>
              <a:rPr lang="en-GB" dirty="0"/>
              <a:t> </a:t>
            </a:r>
            <a:r>
              <a:rPr lang="en-GB" dirty="0" err="1"/>
              <a:t>strategaethau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 mwy </a:t>
            </a:r>
            <a:r>
              <a:rPr lang="en-GB" dirty="0" err="1"/>
              <a:t>soffistigedig</a:t>
            </a:r>
            <a:r>
              <a:rPr lang="en-GB" dirty="0"/>
              <a:t>.</a:t>
            </a:r>
          </a:p>
          <a:p>
            <a:pPr lvl="1"/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gyflwyno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a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addasu</a:t>
            </a:r>
            <a:r>
              <a:rPr lang="en-GB" dirty="0"/>
              <a:t> </a:t>
            </a:r>
            <a:r>
              <a:rPr lang="en-GB" dirty="0" err="1"/>
              <a:t>dulliau</a:t>
            </a:r>
            <a:r>
              <a:rPr lang="en-GB" dirty="0"/>
              <a:t> i’r sefyllfa.</a:t>
            </a:r>
          </a:p>
          <a:p>
            <a:r>
              <a:rPr lang="en-GB" b="1" dirty="0" err="1"/>
              <a:t>Datblygu</a:t>
            </a:r>
            <a:r>
              <a:rPr lang="en-GB" b="1" dirty="0"/>
              <a:t> </a:t>
            </a:r>
            <a:r>
              <a:rPr lang="en-GB" b="1" dirty="0" err="1"/>
              <a:t>Dealltwriaeth</a:t>
            </a:r>
            <a:r>
              <a:rPr lang="en-GB" b="1" dirty="0"/>
              <a:t> / Moving Beyond Competence</a:t>
            </a:r>
            <a:endParaRPr lang="en-GB" dirty="0"/>
          </a:p>
          <a:p>
            <a:pPr lvl="1"/>
            <a:r>
              <a:rPr lang="en-GB" dirty="0"/>
              <a:t>Dechrau </a:t>
            </a:r>
            <a:r>
              <a:rPr lang="en-GB" dirty="0" err="1"/>
              <a:t>myfyrio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 a </a:t>
            </a:r>
            <a:r>
              <a:rPr lang="en-GB" dirty="0" err="1"/>
              <a:t>dysgu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Sylw i’r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digwydd</a:t>
            </a:r>
            <a:r>
              <a:rPr lang="en-GB" dirty="0"/>
              <a:t> yn y </a:t>
            </a:r>
            <a:r>
              <a:rPr lang="en-GB" dirty="0" err="1"/>
              <a:t>meddyliau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.</a:t>
            </a:r>
          </a:p>
          <a:p>
            <a:r>
              <a:rPr lang="en-GB" b="1" dirty="0" err="1"/>
              <a:t>Datblygiad</a:t>
            </a:r>
            <a:r>
              <a:rPr lang="en-GB" b="1" dirty="0"/>
              <a:t> </a:t>
            </a:r>
            <a:r>
              <a:rPr lang="en-GB" b="1" dirty="0" err="1"/>
              <a:t>Proffesiynol</a:t>
            </a:r>
            <a:r>
              <a:rPr lang="en-GB" b="1" dirty="0"/>
              <a:t> / Becoming a Teacher</a:t>
            </a:r>
            <a:endParaRPr lang="en-GB" dirty="0"/>
          </a:p>
          <a:p>
            <a:pPr lvl="1"/>
            <a:r>
              <a:rPr lang="en-GB" dirty="0" err="1"/>
              <a:t>Integreiddio</a:t>
            </a:r>
            <a:r>
              <a:rPr lang="en-GB" dirty="0"/>
              <a:t> gwybodaeth, </a:t>
            </a:r>
            <a:r>
              <a:rPr lang="en-GB" dirty="0" err="1"/>
              <a:t>sgiliau</a:t>
            </a:r>
            <a:r>
              <a:rPr lang="en-GB" dirty="0"/>
              <a:t> ac </a:t>
            </a:r>
            <a:r>
              <a:rPr lang="en-GB" dirty="0" err="1"/>
              <a:t>hunaniaeth</a:t>
            </a:r>
            <a:r>
              <a:rPr lang="en-GB" dirty="0"/>
              <a:t> </a:t>
            </a:r>
            <a:r>
              <a:rPr lang="en-GB" dirty="0" err="1"/>
              <a:t>broffesiynol</a:t>
            </a:r>
            <a:r>
              <a:rPr lang="en-GB" dirty="0"/>
              <a:t>.</a:t>
            </a:r>
          </a:p>
          <a:p>
            <a:pPr lvl="1"/>
            <a:r>
              <a:rPr lang="en-GB" dirty="0" err="1"/>
              <a:t>Ffocws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ymarfer </a:t>
            </a:r>
            <a:r>
              <a:rPr lang="en-GB" dirty="0" err="1"/>
              <a:t>myfyriol</a:t>
            </a:r>
            <a:r>
              <a:rPr lang="en-GB" dirty="0"/>
              <a:t> a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parhaus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athro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09CEEE-235B-4B56-9EFB-C8F16ADD207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6072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Printed for lecture or they can draw. </a:t>
            </a: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09CEEE-235B-4B56-9EFB-C8F16ADD2070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21178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Printed for lecture or they can draw.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09CEEE-235B-4B56-9EFB-C8F16ADD2070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59087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Model Fuller a Brown (1975) – </a:t>
            </a:r>
            <a:r>
              <a:rPr lang="en-GB" b="1" dirty="0" err="1"/>
              <a:t>Camau</a:t>
            </a:r>
            <a:r>
              <a:rPr lang="en-GB" b="1" dirty="0"/>
              <a:t> </a:t>
            </a:r>
            <a:r>
              <a:rPr lang="en-GB" b="1" dirty="0" err="1"/>
              <a:t>Pryder</a:t>
            </a:r>
            <a:r>
              <a:rPr lang="en-GB" b="1" dirty="0"/>
              <a:t> </a:t>
            </a:r>
            <a:r>
              <a:rPr lang="en-GB" b="1" dirty="0" err="1"/>
              <a:t>Athrawon</a:t>
            </a:r>
            <a:endParaRPr lang="en-GB" b="1" dirty="0"/>
          </a:p>
          <a:p>
            <a:r>
              <a:rPr lang="en-GB" dirty="0" err="1"/>
              <a:t>CamFfocwsEnghreifftiau</a:t>
            </a:r>
            <a:r>
              <a:rPr lang="en-GB" dirty="0"/>
              <a:t> o </a:t>
            </a:r>
            <a:r>
              <a:rPr lang="en-GB" dirty="0" err="1"/>
              <a:t>Gwestiynau</a:t>
            </a:r>
            <a:endParaRPr lang="en-GB" dirty="0"/>
          </a:p>
          <a:p>
            <a:r>
              <a:rPr lang="en-GB" b="1" dirty="0" err="1"/>
              <a:t>Hunan</a:t>
            </a:r>
            <a:r>
              <a:rPr lang="en-GB" dirty="0" err="1"/>
              <a:t>Pryderon</a:t>
            </a:r>
            <a:r>
              <a:rPr lang="en-GB" dirty="0"/>
              <a:t> </a:t>
            </a:r>
            <a:r>
              <a:rPr lang="en-GB" dirty="0" err="1"/>
              <a:t>personol</a:t>
            </a:r>
            <a:r>
              <a:rPr lang="en-GB" dirty="0"/>
              <a:t>: </a:t>
            </a:r>
            <a:r>
              <a:rPr lang="en-GB" dirty="0" err="1"/>
              <a:t>hunan-gyfranogiad</a:t>
            </a:r>
            <a:r>
              <a:rPr lang="en-GB" dirty="0"/>
              <a:t>, </a:t>
            </a:r>
            <a:r>
              <a:rPr lang="en-GB" dirty="0" err="1"/>
              <a:t>hyder</a:t>
            </a:r>
            <a:r>
              <a:rPr lang="en-GB" dirty="0"/>
              <a:t> a </a:t>
            </a:r>
            <a:r>
              <a:rPr lang="en-GB" dirty="0" err="1"/>
              <a:t>goroesi</a:t>
            </a:r>
            <a:r>
              <a:rPr lang="en-GB" dirty="0"/>
              <a:t> yn y </a:t>
            </a:r>
            <a:r>
              <a:rPr lang="en-GB" dirty="0" err="1"/>
              <a:t>rôl</a:t>
            </a:r>
            <a:r>
              <a:rPr lang="en-GB" i="1" dirty="0" err="1"/>
              <a:t>Ydw</a:t>
            </a:r>
            <a:r>
              <a:rPr lang="en-GB" i="1" dirty="0"/>
              <a:t> </a:t>
            </a:r>
            <a:r>
              <a:rPr lang="en-GB" i="1" dirty="0" err="1"/>
              <a:t>i’n</a:t>
            </a:r>
            <a:r>
              <a:rPr lang="en-GB" i="1" dirty="0"/>
              <a:t> gwneud </a:t>
            </a:r>
            <a:r>
              <a:rPr lang="en-GB" i="1" dirty="0" err="1"/>
              <a:t>hyn</a:t>
            </a:r>
            <a:r>
              <a:rPr lang="en-GB" i="1" dirty="0"/>
              <a:t> yn </a:t>
            </a:r>
            <a:r>
              <a:rPr lang="en-GB" i="1" dirty="0" err="1"/>
              <a:t>iawn</a:t>
            </a:r>
            <a:r>
              <a:rPr lang="en-GB" i="1" dirty="0"/>
              <a:t>? Allaf </a:t>
            </a:r>
            <a:r>
              <a:rPr lang="en-GB" i="1" dirty="0" err="1"/>
              <a:t>i</a:t>
            </a:r>
            <a:r>
              <a:rPr lang="en-GB" i="1" dirty="0"/>
              <a:t> </a:t>
            </a:r>
            <a:r>
              <a:rPr lang="en-GB" i="1" dirty="0" err="1"/>
              <a:t>ymdopi</a:t>
            </a:r>
            <a:r>
              <a:rPr lang="en-GB" i="1" dirty="0"/>
              <a:t>? A </a:t>
            </a:r>
            <a:r>
              <a:rPr lang="en-GB" i="1" dirty="0" err="1"/>
              <a:t>fyddaf</a:t>
            </a:r>
            <a:r>
              <a:rPr lang="en-GB" i="1" dirty="0"/>
              <a:t> yn </a:t>
            </a:r>
            <a:r>
              <a:rPr lang="en-GB" i="1" dirty="0" err="1"/>
              <a:t>cael</a:t>
            </a:r>
            <a:r>
              <a:rPr lang="en-GB" i="1" dirty="0"/>
              <a:t> </a:t>
            </a:r>
            <a:r>
              <a:rPr lang="en-GB" i="1" dirty="0" err="1"/>
              <a:t>fy</a:t>
            </a:r>
            <a:r>
              <a:rPr lang="en-GB" i="1" dirty="0"/>
              <a:t> </a:t>
            </a:r>
            <a:r>
              <a:rPr lang="en-GB" i="1" dirty="0" err="1"/>
              <a:t>nerbyn</a:t>
            </a:r>
            <a:r>
              <a:rPr lang="en-GB" i="1" dirty="0"/>
              <a:t>?</a:t>
            </a:r>
          </a:p>
          <a:p>
            <a:endParaRPr lang="en-GB" b="1" i="1" dirty="0"/>
          </a:p>
          <a:p>
            <a:r>
              <a:rPr lang="en-GB" b="1" dirty="0" err="1"/>
              <a:t>Tasg</a:t>
            </a:r>
            <a:r>
              <a:rPr lang="en-GB" dirty="0" err="1"/>
              <a:t>Trefnu</a:t>
            </a:r>
            <a:r>
              <a:rPr lang="en-GB" dirty="0"/>
              <a:t> a </a:t>
            </a:r>
            <a:r>
              <a:rPr lang="en-GB" dirty="0" err="1"/>
              <a:t>chyflawni’r</a:t>
            </a:r>
            <a:r>
              <a:rPr lang="en-GB" dirty="0"/>
              <a:t> </a:t>
            </a:r>
            <a:r>
              <a:rPr lang="en-GB" dirty="0" err="1"/>
              <a:t>addysgu’n</a:t>
            </a:r>
            <a:r>
              <a:rPr lang="en-GB" dirty="0"/>
              <a:t> </a:t>
            </a:r>
            <a:r>
              <a:rPr lang="en-GB" dirty="0" err="1"/>
              <a:t>effeithlon</a:t>
            </a:r>
            <a:r>
              <a:rPr lang="en-GB" dirty="0"/>
              <a:t>; </a:t>
            </a:r>
            <a:r>
              <a:rPr lang="en-GB" dirty="0" err="1"/>
              <a:t>rheoli’r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i="1" dirty="0" err="1"/>
              <a:t>Sut</a:t>
            </a:r>
            <a:r>
              <a:rPr lang="en-GB" i="1" dirty="0"/>
              <a:t> </a:t>
            </a:r>
            <a:r>
              <a:rPr lang="en-GB" i="1" dirty="0" err="1"/>
              <a:t>alla</a:t>
            </a:r>
            <a:r>
              <a:rPr lang="en-GB" i="1" dirty="0"/>
              <a:t> </a:t>
            </a:r>
            <a:r>
              <a:rPr lang="en-GB" i="1" dirty="0" err="1"/>
              <a:t>i</a:t>
            </a:r>
            <a:r>
              <a:rPr lang="en-GB" i="1" dirty="0"/>
              <a:t> </a:t>
            </a:r>
            <a:r>
              <a:rPr lang="en-GB" i="1" dirty="0" err="1"/>
              <a:t>reoli</a:t>
            </a:r>
            <a:r>
              <a:rPr lang="en-GB" i="1" dirty="0"/>
              <a:t> </a:t>
            </a:r>
            <a:r>
              <a:rPr lang="en-GB" i="1" dirty="0" err="1"/>
              <a:t>fy</a:t>
            </a:r>
            <a:r>
              <a:rPr lang="en-GB" i="1" dirty="0"/>
              <a:t> </a:t>
            </a:r>
            <a:r>
              <a:rPr lang="en-GB" i="1" dirty="0" err="1"/>
              <a:t>llwyth</a:t>
            </a:r>
            <a:r>
              <a:rPr lang="en-GB" i="1" dirty="0"/>
              <a:t> </a:t>
            </a:r>
            <a:r>
              <a:rPr lang="en-GB" i="1" dirty="0" err="1"/>
              <a:t>gwaith</a:t>
            </a:r>
            <a:r>
              <a:rPr lang="en-GB" i="1" dirty="0"/>
              <a:t>? Ydw </a:t>
            </a:r>
            <a:r>
              <a:rPr lang="en-GB" i="1" dirty="0" err="1"/>
              <a:t>i’n</a:t>
            </a:r>
            <a:r>
              <a:rPr lang="en-GB" i="1" dirty="0"/>
              <a:t> defnyddio </a:t>
            </a:r>
            <a:r>
              <a:rPr lang="en-GB" i="1" dirty="0" err="1"/>
              <a:t>dulliau</a:t>
            </a:r>
            <a:r>
              <a:rPr lang="en-GB" i="1" dirty="0"/>
              <a:t> </a:t>
            </a:r>
            <a:r>
              <a:rPr lang="en-GB" i="1" dirty="0" err="1"/>
              <a:t>effeithiol</a:t>
            </a:r>
            <a:r>
              <a:rPr lang="en-GB" i="1" dirty="0"/>
              <a:t>? Sut </a:t>
            </a:r>
            <a:r>
              <a:rPr lang="en-GB" i="1" dirty="0" err="1"/>
              <a:t>alla</a:t>
            </a:r>
            <a:r>
              <a:rPr lang="en-GB" i="1" dirty="0"/>
              <a:t> </a:t>
            </a:r>
            <a:r>
              <a:rPr lang="en-GB" i="1" dirty="0" err="1"/>
              <a:t>i</a:t>
            </a:r>
            <a:r>
              <a:rPr lang="en-GB" i="1" dirty="0"/>
              <a:t> gadw </a:t>
            </a:r>
            <a:r>
              <a:rPr lang="en-GB" i="1" dirty="0" err="1"/>
              <a:t>trefn</a:t>
            </a:r>
            <a:r>
              <a:rPr lang="en-GB" i="1" dirty="0"/>
              <a:t> </a:t>
            </a:r>
            <a:r>
              <a:rPr lang="en-GB" i="1" dirty="0" err="1"/>
              <a:t>ar</a:t>
            </a:r>
            <a:r>
              <a:rPr lang="en-GB" i="1" dirty="0"/>
              <a:t> </a:t>
            </a:r>
            <a:r>
              <a:rPr lang="en-GB" i="1" dirty="0" err="1"/>
              <a:t>farcio</a:t>
            </a:r>
            <a:r>
              <a:rPr lang="en-GB" i="1" dirty="0"/>
              <a:t> a </a:t>
            </a:r>
            <a:r>
              <a:rPr lang="en-GB" i="1" dirty="0" err="1"/>
              <a:t>chynllunio</a:t>
            </a:r>
            <a:r>
              <a:rPr lang="en-GB" i="1" dirty="0"/>
              <a:t>?</a:t>
            </a:r>
          </a:p>
          <a:p>
            <a:endParaRPr lang="en-GB" b="1" i="1" dirty="0"/>
          </a:p>
          <a:p>
            <a:r>
              <a:rPr lang="en-GB" b="1" dirty="0" err="1"/>
              <a:t>Disgybl</a:t>
            </a:r>
            <a:r>
              <a:rPr lang="en-GB" b="1" dirty="0"/>
              <a:t>/Pupil (</a:t>
            </a:r>
            <a:r>
              <a:rPr lang="en-GB" b="1" dirty="0" err="1"/>
              <a:t>Effaith</a:t>
            </a:r>
            <a:r>
              <a:rPr lang="en-GB" b="1" dirty="0"/>
              <a:t>)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effaith</a:t>
            </a:r>
            <a:r>
              <a:rPr lang="en-GB" dirty="0"/>
              <a:t> yr </a:t>
            </a:r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ddysgwyr</a:t>
            </a:r>
            <a:r>
              <a:rPr lang="en-GB" dirty="0"/>
              <a:t>; </a:t>
            </a:r>
            <a:r>
              <a:rPr lang="en-GB" dirty="0" err="1"/>
              <a:t>canlyniadau</a:t>
            </a:r>
            <a:r>
              <a:rPr lang="en-GB" dirty="0"/>
              <a:t> a </a:t>
            </a:r>
            <a:r>
              <a:rPr lang="en-GB" dirty="0" err="1"/>
              <a:t>chynnydd</a:t>
            </a:r>
            <a:endParaRPr lang="en-GB" dirty="0"/>
          </a:p>
          <a:p>
            <a:r>
              <a:rPr lang="en-GB" i="1" dirty="0"/>
              <a:t>Sut </a:t>
            </a:r>
            <a:r>
              <a:rPr lang="en-GB" i="1" dirty="0" err="1"/>
              <a:t>mae’r</a:t>
            </a:r>
            <a:r>
              <a:rPr lang="en-GB" i="1" dirty="0"/>
              <a:t> </a:t>
            </a:r>
            <a:r>
              <a:rPr lang="en-GB" i="1" dirty="0" err="1"/>
              <a:t>disgyblion</a:t>
            </a:r>
            <a:r>
              <a:rPr lang="en-GB" i="1" dirty="0"/>
              <a:t> yn ymateb? </a:t>
            </a:r>
            <a:r>
              <a:rPr lang="en-GB" i="1" dirty="0" err="1"/>
              <a:t>Ydyn</a:t>
            </a:r>
            <a:r>
              <a:rPr lang="en-GB" i="1" dirty="0"/>
              <a:t> </a:t>
            </a:r>
            <a:r>
              <a:rPr lang="en-GB" i="1" dirty="0" err="1"/>
              <a:t>nhw’n</a:t>
            </a:r>
            <a:r>
              <a:rPr lang="en-GB" i="1" dirty="0"/>
              <a:t> </a:t>
            </a:r>
            <a:r>
              <a:rPr lang="en-GB" i="1" dirty="0" err="1"/>
              <a:t>dysgu’n</a:t>
            </a:r>
            <a:r>
              <a:rPr lang="en-GB" i="1" dirty="0"/>
              <a:t> </a:t>
            </a:r>
            <a:r>
              <a:rPr lang="en-GB" i="1" dirty="0" err="1"/>
              <a:t>ddyfnach</a:t>
            </a:r>
            <a:r>
              <a:rPr lang="en-GB" i="1" dirty="0"/>
              <a:t>? Sut </a:t>
            </a:r>
            <a:r>
              <a:rPr lang="en-GB" i="1" dirty="0" err="1"/>
              <a:t>alla</a:t>
            </a:r>
            <a:r>
              <a:rPr lang="en-GB" i="1" dirty="0"/>
              <a:t> </a:t>
            </a:r>
            <a:r>
              <a:rPr lang="en-GB" i="1" dirty="0" err="1"/>
              <a:t>i</a:t>
            </a:r>
            <a:r>
              <a:rPr lang="en-GB" i="1" dirty="0"/>
              <a:t> </a:t>
            </a:r>
            <a:r>
              <a:rPr lang="en-GB" i="1" dirty="0" err="1"/>
              <a:t>addasu</a:t>
            </a:r>
            <a:r>
              <a:rPr lang="en-GB" i="1" dirty="0"/>
              <a:t> </a:t>
            </a:r>
            <a:r>
              <a:rPr lang="en-GB" i="1" dirty="0" err="1"/>
              <a:t>i</a:t>
            </a:r>
            <a:r>
              <a:rPr lang="en-GB" i="1" dirty="0"/>
              <a:t> </a:t>
            </a:r>
            <a:r>
              <a:rPr lang="en-GB" i="1" dirty="0" err="1"/>
              <a:t>ddiwallu</a:t>
            </a:r>
            <a:r>
              <a:rPr lang="en-GB" i="1" dirty="0"/>
              <a:t> </a:t>
            </a:r>
            <a:r>
              <a:rPr lang="en-GB" i="1" dirty="0" err="1"/>
              <a:t>eu</a:t>
            </a:r>
            <a:r>
              <a:rPr lang="en-GB" i="1" dirty="0"/>
              <a:t> </a:t>
            </a:r>
            <a:r>
              <a:rPr lang="en-GB" i="1" dirty="0" err="1"/>
              <a:t>hanghenion</a:t>
            </a:r>
            <a:r>
              <a:rPr lang="en-GB" i="1" dirty="0"/>
              <a:t>?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09CEEE-235B-4B56-9EFB-C8F16ADD207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1834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758627-720D-EC25-0FBD-6185DC56D7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7488F40-A4BC-0032-82E0-64C77E30864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579632-FF1D-7F77-E246-5F9F3F70E2B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Task – access reports on </a:t>
            </a:r>
            <a:r>
              <a:rPr lang="en-US" dirty="0" err="1">
                <a:ea typeface="Calibri"/>
                <a:cs typeface="Calibri"/>
              </a:rPr>
              <a:t>Sharepoint</a:t>
            </a:r>
            <a:r>
              <a:rPr lang="en-US" dirty="0">
                <a:ea typeface="Calibri"/>
                <a:cs typeface="Calibri"/>
              </a:rPr>
              <a:t> (note any missing reports) complete Professional Progress tab on PLP.</a:t>
            </a:r>
          </a:p>
          <a:p>
            <a:r>
              <a:rPr lang="en-US" dirty="0">
                <a:ea typeface="Calibri"/>
                <a:cs typeface="Calibri"/>
              </a:rPr>
              <a:t>Give time to complete – 20mins?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DC7926-97BB-6485-4C56-225A0335AFF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09CEEE-235B-4B56-9EFB-C8F16ADD2070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5733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09CEEE-235B-4B56-9EFB-C8F16ADD2070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4821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Use digital copy – easier to read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09CEEE-235B-4B56-9EFB-C8F16ADD2070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522780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Note the continuum or opposable orientation. </a:t>
            </a:r>
          </a:p>
          <a:p>
            <a:r>
              <a:rPr lang="en-US" dirty="0">
                <a:ea typeface="Calibri"/>
                <a:cs typeface="Calibri"/>
              </a:rPr>
              <a:t>Your position on the continuum will change as you develop your skills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09CEEE-235B-4B56-9EFB-C8F16ADD2070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72902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After </a:t>
            </a:r>
            <a:r>
              <a:rPr lang="en-US">
                <a:ea typeface="Calibri"/>
                <a:cs typeface="Calibri"/>
              </a:rPr>
              <a:t>the Case study </a:t>
            </a:r>
            <a:r>
              <a:rPr lang="en-US" dirty="0">
                <a:ea typeface="Calibri"/>
                <a:cs typeface="Calibri"/>
              </a:rPr>
              <a:t>'Anita' - it may be worth pointing to the Miniguides and explaining that the mentor have these to guide the conversations with students.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09CEEE-235B-4B56-9EFB-C8F16ADD2070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39136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After the </a:t>
            </a:r>
            <a:r>
              <a:rPr lang="en-US" dirty="0" err="1"/>
              <a:t>Casestudy</a:t>
            </a:r>
            <a:r>
              <a:rPr lang="en-US" dirty="0"/>
              <a:t> 'Anita' - it may be worth pointing to the Miniguides and explaining that the mentor have these to guide the conversations with students.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09CEEE-235B-4B56-9EFB-C8F16ADD2070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624319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After the </a:t>
            </a:r>
            <a:r>
              <a:rPr lang="en-US" dirty="0" err="1"/>
              <a:t>Casestudy</a:t>
            </a:r>
            <a:r>
              <a:rPr lang="en-US" dirty="0"/>
              <a:t> 'Anita' - it may be worth pointing to the Miniguides and explaining that the mentor have these to guide the conversations with students.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09CEEE-235B-4B56-9EFB-C8F16ADD2070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439967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After the </a:t>
            </a:r>
            <a:r>
              <a:rPr lang="en-US" dirty="0" err="1"/>
              <a:t>Casestudy</a:t>
            </a:r>
            <a:r>
              <a:rPr lang="en-US" dirty="0"/>
              <a:t> 'Anita' - it may be worth pointing to the Miniguides and explaining that the mentor have these to guide the conversations with students.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09CEEE-235B-4B56-9EFB-C8F16ADD2070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647252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Discuss the video after watching – how do they feel about receiving feedback?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09CEEE-235B-4B56-9EFB-C8F16ADD2070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61355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Encourage them to add to their Learning Journal</a:t>
            </a: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09CEEE-235B-4B56-9EFB-C8F16ADD2070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981087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55CEAB-C92C-AF14-1B12-CD64368F55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03176D-BD26-9048-FADE-FA72E4FC5B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A7C5C82-6A2A-5D7C-B87F-2AB139932E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Encourage them to add to their Learning Journal</a:t>
            </a: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8DD53C-320E-8F15-99E2-533DBB35AD0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09CEEE-235B-4B56-9EFB-C8F16ADD2070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839834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2F3CDE-5F6D-4393-0D8C-C3B412FB6A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9AE38F3-BDA5-193D-9E05-C9F27FF597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7A67446-A995-C7E5-641D-568D6EFD561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Encourage them to add to their Learning Journal</a:t>
            </a: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420A17-EDA0-0AA7-8F3A-3A84B75123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09CEEE-235B-4B56-9EFB-C8F16ADD2070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358420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D7DFB1-6F5C-40E0-502B-0E3C0C01BB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D6D254F-4BE3-EA2B-57D1-E692F1C306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00263DE-75D9-250C-E4BA-5A34615D4E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Encourage them to add to their Learning Journal</a:t>
            </a: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68E6BA-CD83-C71E-9FDA-181D34E16C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09CEEE-235B-4B56-9EFB-C8F16ADD2070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830919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OneDrive - Update files, make new file for PTE3 – ensure the links on </a:t>
            </a:r>
            <a:r>
              <a:rPr lang="en-US" dirty="0" err="1">
                <a:ea typeface="Calibri"/>
                <a:cs typeface="Calibri"/>
              </a:rPr>
              <a:t>Sharepoint</a:t>
            </a:r>
            <a:r>
              <a:rPr lang="en-US" dirty="0">
                <a:ea typeface="Calibri"/>
                <a:cs typeface="Calibri"/>
              </a:rPr>
              <a:t> still work. </a:t>
            </a:r>
          </a:p>
          <a:p>
            <a:r>
              <a:rPr lang="en-US" dirty="0">
                <a:ea typeface="Calibri"/>
                <a:cs typeface="Calibri"/>
              </a:rPr>
              <a:t>Students will need their OneDrive and particularly space to gather information from School Enrichment from 10.11.25 and we do not have another lecture before they start those days.</a:t>
            </a:r>
          </a:p>
          <a:p>
            <a:r>
              <a:rPr lang="en-US" err="1">
                <a:ea typeface="Calibri"/>
                <a:cs typeface="Calibri"/>
              </a:rPr>
              <a:t>Sharepoint</a:t>
            </a:r>
            <a:r>
              <a:rPr lang="en-US" dirty="0">
                <a:ea typeface="Calibri"/>
                <a:cs typeface="Calibri"/>
              </a:rPr>
              <a:t> – students have been asked to update their One Page Profiles for BA2 – some have completed this. They will need to remove their First year OPP if they have added a BA2 version.  </a:t>
            </a:r>
          </a:p>
          <a:p>
            <a:r>
              <a:rPr lang="en-US" dirty="0">
                <a:ea typeface="Calibri"/>
                <a:cs typeface="Calibri"/>
              </a:rPr>
              <a:t>Ensure </a:t>
            </a:r>
            <a:r>
              <a:rPr lang="en-US" dirty="0" err="1">
                <a:ea typeface="Calibri"/>
                <a:cs typeface="Calibri"/>
              </a:rPr>
              <a:t>Sharepoint</a:t>
            </a:r>
            <a:r>
              <a:rPr lang="en-US" dirty="0">
                <a:ea typeface="Calibri"/>
                <a:cs typeface="Calibri"/>
              </a:rPr>
              <a:t> is </a:t>
            </a:r>
            <a:r>
              <a:rPr lang="en-US" dirty="0" err="1">
                <a:ea typeface="Calibri"/>
                <a:cs typeface="Calibri"/>
              </a:rPr>
              <a:t>organised</a:t>
            </a:r>
            <a:r>
              <a:rPr lang="en-US" dirty="0">
                <a:ea typeface="Calibri"/>
                <a:cs typeface="Calibri"/>
              </a:rPr>
              <a:t> – AT has asked that the students are not saving unnecessary documents on </a:t>
            </a:r>
            <a:r>
              <a:rPr lang="en-US" dirty="0" err="1">
                <a:ea typeface="Calibri"/>
                <a:cs typeface="Calibri"/>
              </a:rPr>
              <a:t>Sharepoint</a:t>
            </a:r>
            <a:r>
              <a:rPr lang="en-US" dirty="0">
                <a:ea typeface="Calibri"/>
                <a:cs typeface="Calibri"/>
              </a:rPr>
              <a:t> – using up too much space.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09CEEE-235B-4B56-9EFB-C8F16ADD2070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948894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Hiding Slides 20 – 24. We will need to introduce School Enrichment for BA2 and these will be moved to that lecture (on 16/10/25)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09CEEE-235B-4B56-9EFB-C8F16ADD2070}" type="slidenum">
              <a:rPr lang="en-US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96077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>
              <a:defRPr sz="2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08983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7271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E4F79-5514-91E3-561C-B85012E7E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7703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li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66F50A3-3F45-C749-8B72-B1A7848A1E13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64774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389467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>
              <a:lnSpc>
                <a:spcPct val="150000"/>
              </a:lnSpc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957890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3" rtlCol="0">
            <a:normAutofit/>
          </a:bodyPr>
          <a:lstStyle>
            <a:lvl1pPr>
              <a:lnSpc>
                <a:spcPct val="150000"/>
              </a:lnSpc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596953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6596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66540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solidFill>
                  <a:srgbClr val="003B5C"/>
                </a:solidFill>
                <a:latin typeface="Century Gothic" panose="020B0502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5444064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latin typeface="Century Gothic" panose="020B0502020202020204" pitchFamily="34" charset="0"/>
              </a:defRPr>
            </a:lvl1pPr>
            <a:lvl2pPr>
              <a:defRPr>
                <a:latin typeface="Century Gothic" panose="020B0502020202020204" pitchFamily="34" charset="0"/>
              </a:defRPr>
            </a:lvl2pPr>
            <a:lvl3pPr>
              <a:defRPr>
                <a:latin typeface="Century Gothic" panose="020B0502020202020204" pitchFamily="34" charset="0"/>
              </a:defRPr>
            </a:lvl3pPr>
            <a:lvl4pPr>
              <a:defRPr>
                <a:latin typeface="Century Gothic" panose="020B0502020202020204" pitchFamily="34" charset="0"/>
              </a:defRPr>
            </a:lvl4pPr>
            <a:lvl5pPr>
              <a:defRPr>
                <a:latin typeface="Century Gothic" panose="020B0502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8836D4-3A3A-86E0-DFEE-34E1E558D5F2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389716" y="1825625"/>
            <a:ext cx="5444064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latin typeface="Century Gothic" panose="020B0502020202020204" pitchFamily="34" charset="0"/>
              </a:defRPr>
            </a:lvl1pPr>
            <a:lvl2pPr>
              <a:defRPr>
                <a:latin typeface="Century Gothic" panose="020B0502020202020204" pitchFamily="34" charset="0"/>
              </a:defRPr>
            </a:lvl2pPr>
            <a:lvl3pPr>
              <a:defRPr>
                <a:latin typeface="Century Gothic" panose="020B0502020202020204" pitchFamily="34" charset="0"/>
              </a:defRPr>
            </a:lvl3pPr>
            <a:lvl4pPr>
              <a:defRPr>
                <a:latin typeface="Century Gothic" panose="020B0502020202020204" pitchFamily="34" charset="0"/>
              </a:defRPr>
            </a:lvl4pPr>
            <a:lvl5pPr>
              <a:defRPr>
                <a:latin typeface="Century Gothic" panose="020B0502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E4F79-5514-91E3-561C-B85012E7E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0411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9F156-5794-54D7-695C-4291BDD66D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003B5C"/>
                </a:solidFill>
                <a:latin typeface="Century Gothic" panose="020B0502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532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ack and blue sign with white text&#10;&#10;Description automatically generated">
            <a:extLst>
              <a:ext uri="{FF2B5EF4-FFF2-40B4-BE49-F238E27FC236}">
                <a16:creationId xmlns:a16="http://schemas.microsoft.com/office/drawing/2014/main" id="{0C27A51C-D3CA-3DDD-6814-9CE3A54393F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31565" y="163833"/>
            <a:ext cx="3145035" cy="550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57997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Custom Layou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6CC92641-A8C8-41F9-8E1C-7C929693C69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89119" y="946653"/>
            <a:ext cx="6857999" cy="653547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7CC55B6-E9DA-4B68-A0D8-957F46B4651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389120" y="2062956"/>
            <a:ext cx="6858000" cy="423367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223061583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pli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66F50A3-3F45-C749-8B72-B1A7848A1E13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64774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0952619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755042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5.jpeg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9.xml"/><Relationship Id="rId7" Type="http://schemas.openxmlformats.org/officeDocument/2006/relationships/theme" Target="../theme/theme4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theme" Target="../theme/theme5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image" Target="../media/image5.jpeg"/><Relationship Id="rId5" Type="http://schemas.openxmlformats.org/officeDocument/2006/relationships/slideLayout" Target="../slideLayouts/slideLayout17.xml"/><Relationship Id="rId10" Type="http://schemas.openxmlformats.org/officeDocument/2006/relationships/image" Target="../media/image2.png"/><Relationship Id="rId4" Type="http://schemas.openxmlformats.org/officeDocument/2006/relationships/slideLayout" Target="../slideLayouts/slideLayout16.xml"/><Relationship Id="rId9" Type="http://schemas.openxmlformats.org/officeDocument/2006/relationships/image" Target="../media/image7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73D5F808-62E1-700B-EA14-EED274781E4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picture containing chart&#10;&#10;Description automatically generated">
            <a:extLst>
              <a:ext uri="{FF2B5EF4-FFF2-40B4-BE49-F238E27FC236}">
                <a16:creationId xmlns:a16="http://schemas.microsoft.com/office/drawing/2014/main" id="{3972F5A7-F5D8-5E4D-A41B-C078E72B92C6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None/>
        <a:defRPr sz="2800" b="1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screenshot, design, businesscard&#10;&#10;Description automatically generated">
            <a:extLst>
              <a:ext uri="{FF2B5EF4-FFF2-40B4-BE49-F238E27FC236}">
                <a16:creationId xmlns:a16="http://schemas.microsoft.com/office/drawing/2014/main" id="{42A3A970-147E-1BD3-4AC3-0071AC3C1EE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39220A7B-CBE9-9178-8552-648DEF07F90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/>
          <a:srcRect l="51836" r="-5866"/>
          <a:stretch/>
        </p:blipFill>
        <p:spPr>
          <a:xfrm>
            <a:off x="275902" y="1094173"/>
            <a:ext cx="1841543" cy="596515"/>
          </a:xfrm>
          <a:prstGeom prst="rect">
            <a:avLst/>
          </a:prstGeom>
        </p:spPr>
      </p:pic>
      <p:pic>
        <p:nvPicPr>
          <p:cNvPr id="5" name="Picture 4" descr="A close-up of a logo&#10;&#10;Description automatically generated">
            <a:extLst>
              <a:ext uri="{FF2B5EF4-FFF2-40B4-BE49-F238E27FC236}">
                <a16:creationId xmlns:a16="http://schemas.microsoft.com/office/drawing/2014/main" id="{7EB65431-F569-DDCE-E91B-875CC670B09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7"/>
          <a:srcRect l="2410" t="1207" r="2110" b="46813"/>
          <a:stretch/>
        </p:blipFill>
        <p:spPr>
          <a:xfrm>
            <a:off x="275902" y="1825625"/>
            <a:ext cx="1644143" cy="893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pic>
        <p:nvPicPr>
          <p:cNvPr id="4" name="Picture 3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8CDF4B5A-5BC9-DF46-98BB-700999D8212C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8" r:id="rId2"/>
    <p:sldLayoutId id="2147483706" r:id="rId3"/>
    <p:sldLayoutId id="2147483707" r:id="rId4"/>
    <p:sldLayoutId id="2147483726" r:id="rId5"/>
    <p:sldLayoutId id="2147483727" r:id="rId6"/>
  </p:sldLayoutIdLst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2800" b="1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3B44A815-9E84-8AD1-EDF3-185B95EA77F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0"/>
          <a:srcRect l="51836" r="-5866"/>
          <a:stretch/>
        </p:blipFill>
        <p:spPr>
          <a:xfrm>
            <a:off x="2030811" y="5989012"/>
            <a:ext cx="1841543" cy="596515"/>
          </a:xfrm>
          <a:prstGeom prst="rect">
            <a:avLst/>
          </a:prstGeom>
        </p:spPr>
      </p:pic>
      <p:pic>
        <p:nvPicPr>
          <p:cNvPr id="7" name="Picture 6" descr="A close-up of a logo&#10;&#10;Description automatically generated">
            <a:extLst>
              <a:ext uri="{FF2B5EF4-FFF2-40B4-BE49-F238E27FC236}">
                <a16:creationId xmlns:a16="http://schemas.microsoft.com/office/drawing/2014/main" id="{D0E9C5A5-DB80-50E8-B0F6-9359EDC529C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1"/>
          <a:srcRect l="2410" t="1207" r="2110" b="46813"/>
          <a:stretch/>
        </p:blipFill>
        <p:spPr>
          <a:xfrm>
            <a:off x="3872354" y="5989012"/>
            <a:ext cx="1097385" cy="596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683" r:id="rId2"/>
    <p:sldLayoutId id="2147483722" r:id="rId3"/>
    <p:sldLayoutId id="2147483754" r:id="rId4"/>
    <p:sldLayoutId id="2147483753" r:id="rId5"/>
    <p:sldLayoutId id="2147483752" r:id="rId6"/>
    <p:sldLayoutId id="2147483751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6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h4zNEl7XgXI?feature=oembed" TargetMode="External"/><Relationship Id="rId5" Type="http://schemas.openxmlformats.org/officeDocument/2006/relationships/image" Target="../media/image26.png"/><Relationship Id="rId4" Type="http://schemas.openxmlformats.org/officeDocument/2006/relationships/image" Target="../media/image31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7" Type="http://schemas.openxmlformats.org/officeDocument/2006/relationships/image" Target="../media/image38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KB_lTKZm1Ts?feature=oembed" TargetMode="External"/><Relationship Id="rId4" Type="http://schemas.openxmlformats.org/officeDocument/2006/relationships/image" Target="../media/image4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_SsccRkLLzU?feature=oembed" TargetMode="External"/><Relationship Id="rId4" Type="http://schemas.openxmlformats.org/officeDocument/2006/relationships/image" Target="../media/image46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EdKvXqQGf0" TargetMode="External"/><Relationship Id="rId2" Type="http://schemas.openxmlformats.org/officeDocument/2006/relationships/hyperlink" Target="https://www.youtube.com/watch?v=m9ZkxEvzbn0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8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4D6F5E3-237C-B806-E0A6-84DDF700688A}"/>
              </a:ext>
            </a:extLst>
          </p:cNvPr>
          <p:cNvSpPr txBox="1"/>
          <p:nvPr/>
        </p:nvSpPr>
        <p:spPr>
          <a:xfrm>
            <a:off x="5397155" y="404807"/>
            <a:ext cx="6451289" cy="3779758"/>
          </a:xfrm>
          <a:prstGeom prst="roundRect">
            <a:avLst/>
          </a:prstGeom>
          <a:solidFill>
            <a:schemeClr val="accent4"/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ECAD5012</a:t>
            </a: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 ~ 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BA2</a:t>
            </a:r>
            <a:r>
              <a:rPr lang="en-US" sz="3200" b="1" dirty="0">
                <a:solidFill>
                  <a:srgbClr val="002060"/>
                </a:solidFill>
                <a:ea typeface="Calibri"/>
                <a:cs typeface="Calibri"/>
              </a:rPr>
              <a:t> </a:t>
            </a:r>
            <a:endParaRPr lang="en-US" dirty="0">
              <a:solidFill>
                <a:srgbClr val="000000"/>
              </a:solidFill>
              <a:ea typeface="+mn-lt"/>
              <a:cs typeface="+mn-lt"/>
            </a:endParaRPr>
          </a:p>
          <a:p>
            <a:pPr algn="ctr"/>
            <a:r>
              <a:rPr lang="cy-GB" sz="3200" b="1">
                <a:solidFill>
                  <a:srgbClr val="002060"/>
                </a:solidFill>
                <a:ea typeface="+mn-lt"/>
                <a:cs typeface="+mn-lt"/>
              </a:rPr>
              <a:t>Arwain y Dysgu</a:t>
            </a:r>
            <a:endParaRPr lang="cy-GB" b="1">
              <a:solidFill>
                <a:srgbClr val="000000"/>
              </a:solidFill>
              <a:ea typeface="+mn-lt"/>
              <a:cs typeface="+mn-lt"/>
            </a:endParaRPr>
          </a:p>
          <a:p>
            <a:pPr algn="ctr"/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Leading the Learning</a:t>
            </a:r>
            <a:endParaRPr lang="en-US">
              <a:ea typeface="Calibri"/>
              <a:cs typeface="Calibri"/>
            </a:endParaRPr>
          </a:p>
          <a:p>
            <a:pPr algn="ctr"/>
            <a:endParaRPr lang="en-US" sz="2800" b="1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algn="ctr"/>
            <a:r>
              <a:rPr lang="cy-GB" sz="28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Newid meddylfryd </a:t>
            </a:r>
            <a:endParaRPr lang="cy-GB" sz="28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algn="ctr"/>
            <a:r>
              <a:rPr lang="en-US" sz="28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A change of stance</a:t>
            </a:r>
            <a:endParaRPr lang="cy-GB" sz="28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algn="ctr"/>
            <a:endParaRPr lang="cy-GB" sz="2800" b="1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4" name="Content Placeholder 3" descr="A person standing in front of a group of students&#10;&#10;Description automatically generated">
            <a:extLst>
              <a:ext uri="{FF2B5EF4-FFF2-40B4-BE49-F238E27FC236}">
                <a16:creationId xmlns:a16="http://schemas.microsoft.com/office/drawing/2014/main" id="{F5086E66-777C-7C55-6E77-9F4EE5D033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395114" y="4863648"/>
            <a:ext cx="6443394" cy="1626873"/>
          </a:xfrm>
          <a:prstGeom prst="roundRect">
            <a:avLst>
              <a:gd name="adj" fmla="val 16667"/>
            </a:avLst>
          </a:prstGeom>
          <a:ln w="28575">
            <a:solidFill>
              <a:schemeClr val="tx1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784109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1">
            <a:extLst>
              <a:ext uri="{FF2B5EF4-FFF2-40B4-BE49-F238E27FC236}">
                <a16:creationId xmlns:a16="http://schemas.microsoft.com/office/drawing/2014/main" id="{E39957B9-D948-3521-52E3-E82AEFE9CB7A}"/>
              </a:ext>
            </a:extLst>
          </p:cNvPr>
          <p:cNvSpPr txBox="1"/>
          <p:nvPr/>
        </p:nvSpPr>
        <p:spPr>
          <a:xfrm>
            <a:off x="2825375" y="1495"/>
            <a:ext cx="4684880" cy="6842258"/>
          </a:xfrm>
          <a:prstGeom prst="rect">
            <a:avLst/>
          </a:prstGeom>
          <a:solidFill>
            <a:srgbClr val="FFF2CC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5" name="TextBox 1">
            <a:extLst>
              <a:ext uri="{FF2B5EF4-FFF2-40B4-BE49-F238E27FC236}">
                <a16:creationId xmlns:a16="http://schemas.microsoft.com/office/drawing/2014/main" id="{D07570E9-10BF-8041-96A6-BD1E65B134D2}"/>
              </a:ext>
            </a:extLst>
          </p:cNvPr>
          <p:cNvSpPr txBox="1"/>
          <p:nvPr/>
        </p:nvSpPr>
        <p:spPr>
          <a:xfrm>
            <a:off x="7506231" y="13589"/>
            <a:ext cx="4684880" cy="6842258"/>
          </a:xfrm>
          <a:prstGeom prst="rect">
            <a:avLst/>
          </a:prstGeom>
          <a:solidFill>
            <a:srgbClr val="DEEBF7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242B8A-CCD5-A5A5-43D9-7DE0A7A11575}"/>
              </a:ext>
            </a:extLst>
          </p:cNvPr>
          <p:cNvSpPr txBox="1"/>
          <p:nvPr/>
        </p:nvSpPr>
        <p:spPr>
          <a:xfrm>
            <a:off x="3463124" y="1275598"/>
            <a:ext cx="3714330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800" b="1" dirty="0">
                <a:solidFill>
                  <a:srgbClr val="002060"/>
                </a:solidFill>
                <a:latin typeface="Kristen ITC"/>
                <a:ea typeface="Roboto"/>
                <a:cs typeface="Roboto"/>
              </a:rPr>
              <a:t>Bwriadau Dysgu</a:t>
            </a:r>
            <a:r>
              <a:rPr lang="cy-GB" sz="2800" b="1" dirty="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:</a:t>
            </a:r>
            <a:r>
              <a:rPr lang="cy-GB" sz="3200" b="1" dirty="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 </a:t>
            </a:r>
            <a:endParaRPr lang="cy-GB" sz="3200" b="1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endParaRPr lang="en-GB" sz="3200" b="1" dirty="0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r>
              <a:rPr lang="cy-GB" sz="3200" b="1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‘Newid meddylfryd’ Beth mae’n ei olygu a sut y gall effeithio ar eich addysgu a'ch dysgu.</a:t>
            </a:r>
            <a:endParaRPr lang="en-US" sz="3200" b="1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6CE6009-3A73-46F2-DBC4-3B15A9ED3D22}"/>
              </a:ext>
            </a:extLst>
          </p:cNvPr>
          <p:cNvSpPr txBox="1"/>
          <p:nvPr/>
        </p:nvSpPr>
        <p:spPr>
          <a:xfrm>
            <a:off x="8164913" y="1307180"/>
            <a:ext cx="3740844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Learning Intentions:</a:t>
            </a:r>
            <a:r>
              <a:rPr lang="en-GB" sz="2800" b="1" i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 </a:t>
            </a:r>
            <a:endParaRPr lang="en-US" sz="280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endParaRPr lang="en-GB" sz="3200" b="1" i="1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r>
              <a:rPr lang="en-GB" sz="3200" b="1" i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To learn about what a 'changing of stance' means and how it could affect your teaching and learning.</a:t>
            </a:r>
            <a:endParaRPr lang="en-US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2" name="Picture 1" descr="A dart hitting the target&#10;&#10;Description automatically generated">
            <a:extLst>
              <a:ext uri="{FF2B5EF4-FFF2-40B4-BE49-F238E27FC236}">
                <a16:creationId xmlns:a16="http://schemas.microsoft.com/office/drawing/2014/main" id="{D8A49084-A79E-836E-A90C-B09CA41A8C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3450" y="3289526"/>
            <a:ext cx="1722817" cy="148847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0891875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1">
            <a:extLst>
              <a:ext uri="{FF2B5EF4-FFF2-40B4-BE49-F238E27FC236}">
                <a16:creationId xmlns:a16="http://schemas.microsoft.com/office/drawing/2014/main" id="{E39957B9-D948-3521-52E3-E82AEFE9CB7A}"/>
              </a:ext>
            </a:extLst>
          </p:cNvPr>
          <p:cNvSpPr txBox="1"/>
          <p:nvPr/>
        </p:nvSpPr>
        <p:spPr>
          <a:xfrm>
            <a:off x="2825375" y="1495"/>
            <a:ext cx="4684880" cy="6842258"/>
          </a:xfrm>
          <a:prstGeom prst="rect">
            <a:avLst/>
          </a:prstGeom>
          <a:solidFill>
            <a:srgbClr val="FFF2CC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5" name="TextBox 1">
            <a:extLst>
              <a:ext uri="{FF2B5EF4-FFF2-40B4-BE49-F238E27FC236}">
                <a16:creationId xmlns:a16="http://schemas.microsoft.com/office/drawing/2014/main" id="{D07570E9-10BF-8041-96A6-BD1E65B134D2}"/>
              </a:ext>
            </a:extLst>
          </p:cNvPr>
          <p:cNvSpPr txBox="1"/>
          <p:nvPr/>
        </p:nvSpPr>
        <p:spPr>
          <a:xfrm>
            <a:off x="7506231" y="13589"/>
            <a:ext cx="4684880" cy="6842258"/>
          </a:xfrm>
          <a:prstGeom prst="rect">
            <a:avLst/>
          </a:prstGeom>
          <a:solidFill>
            <a:srgbClr val="DEEBF7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68E20B5-A36C-06AA-B211-EB35935A1D80}"/>
              </a:ext>
            </a:extLst>
          </p:cNvPr>
          <p:cNvSpPr txBox="1"/>
          <p:nvPr/>
        </p:nvSpPr>
        <p:spPr>
          <a:xfrm>
            <a:off x="7737313" y="1990427"/>
            <a:ext cx="4433996" cy="34394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GB" sz="2000" b="1" dirty="0">
                <a:solidFill>
                  <a:srgbClr val="002060"/>
                </a:solidFill>
                <a:latin typeface="Kristen ITC"/>
                <a:ea typeface="Calibri"/>
                <a:cs typeface="Calibri"/>
              </a:rPr>
              <a:t>By the end of the session, you will have...</a:t>
            </a:r>
            <a:endParaRPr lang="en-US" sz="2000" b="1" dirty="0">
              <a:solidFill>
                <a:srgbClr val="002060"/>
              </a:solidFill>
              <a:latin typeface="Kristen ITC"/>
              <a:ea typeface="Calibri"/>
              <a:cs typeface="Calibri"/>
            </a:endParaRPr>
          </a:p>
          <a:p>
            <a:pPr marL="466725" indent="-457200">
              <a:spcBef>
                <a:spcPts val="1515"/>
              </a:spcBef>
              <a:buFont typeface="Arial,Sans-Serif"/>
              <a:buChar char="•"/>
            </a:pPr>
            <a:r>
              <a:rPr lang="en-GB" sz="2000" b="1" i="1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considered what a 'changing of stance' looks like when starting PTE2</a:t>
            </a:r>
            <a:endParaRPr lang="en-US" sz="2000" b="1" dirty="0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pPr marL="466725" indent="-457200">
              <a:spcBef>
                <a:spcPts val="1515"/>
              </a:spcBef>
              <a:buFont typeface="Arial,Sans-Serif"/>
              <a:buChar char="•"/>
            </a:pPr>
            <a:r>
              <a:rPr lang="en-GB" sz="2000" b="1" i="1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Reflect on your targets for PTE2</a:t>
            </a:r>
            <a:endParaRPr lang="en-US" sz="2000" b="1" dirty="0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pPr marL="466725" indent="-457200">
              <a:spcBef>
                <a:spcPts val="1515"/>
              </a:spcBef>
              <a:buFont typeface="Arial,Sans-Serif"/>
              <a:buChar char="•"/>
            </a:pPr>
            <a:r>
              <a:rPr lang="en-GB" sz="2000" b="1" i="1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discussed your response to feedback during mentor sessions</a:t>
            </a:r>
            <a:endParaRPr lang="en-US" sz="2000" b="1" dirty="0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endParaRPr lang="cy-GB" sz="2000" b="1">
              <a:solidFill>
                <a:srgbClr val="00B050"/>
              </a:solidFill>
              <a:latin typeface="Arial"/>
              <a:ea typeface="Calibri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14CDA4-4E93-18F2-DD37-D5D6E78A4787}"/>
              </a:ext>
            </a:extLst>
          </p:cNvPr>
          <p:cNvSpPr txBox="1"/>
          <p:nvPr/>
        </p:nvSpPr>
        <p:spPr>
          <a:xfrm>
            <a:off x="3152007" y="1989217"/>
            <a:ext cx="4258615" cy="35855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1515"/>
              </a:spcBef>
            </a:pPr>
            <a:r>
              <a:rPr lang="cy-GB" sz="2000" b="1" dirty="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Erbyn diwedd y sesiwn byddwch wedi...</a:t>
            </a:r>
            <a:endParaRPr lang="en-US" sz="2000" b="1" dirty="0">
              <a:solidFill>
                <a:srgbClr val="002060"/>
              </a:solidFill>
              <a:latin typeface="Kristen ITC"/>
              <a:ea typeface="Calibri"/>
              <a:cs typeface="Arial"/>
            </a:endParaRPr>
          </a:p>
          <a:p>
            <a:pPr marL="466725" indent="-457200">
              <a:spcBef>
                <a:spcPts val="1440"/>
              </a:spcBef>
              <a:buFont typeface="Arial"/>
              <a:buChar char="•"/>
            </a:pPr>
            <a:r>
              <a:rPr lang="cy-GB" sz="2000" b="1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ystyried 'newid meddylfryd' wrth ddechrau PAP2 </a:t>
            </a:r>
            <a:endParaRPr lang="en-US" sz="2000" b="1" dirty="0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pPr marL="466725" indent="-457200">
              <a:spcBef>
                <a:spcPts val="1440"/>
              </a:spcBef>
              <a:buFont typeface="Arial"/>
              <a:buChar char="•"/>
            </a:pPr>
            <a:r>
              <a:rPr lang="cy-GB" sz="2000" b="1" dirty="0">
                <a:solidFill>
                  <a:srgbClr val="002060"/>
                </a:solidFill>
                <a:ea typeface="+mn-lt"/>
                <a:cs typeface="+mn-lt"/>
              </a:rPr>
              <a:t>myfyria ar dy dargedau ar gyfer PTE2</a:t>
            </a:r>
            <a:endParaRPr lang="en-US" sz="2000" b="1" dirty="0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pPr marL="466725" indent="-457200">
              <a:spcBef>
                <a:spcPts val="1440"/>
              </a:spcBef>
              <a:buFont typeface="Arial"/>
              <a:buChar char="•"/>
            </a:pPr>
            <a:r>
              <a:rPr lang="cy-GB" sz="2000" b="1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ymateb i adborth a gewch yn ystod sesiynau gyda'ch mentor</a:t>
            </a:r>
          </a:p>
          <a:p>
            <a:endParaRPr lang="cy-GB" sz="3200" b="1" dirty="0">
              <a:solidFill>
                <a:srgbClr val="00B050"/>
              </a:solidFill>
              <a:latin typeface="Arial"/>
              <a:ea typeface="Calibri"/>
              <a:cs typeface="Arial"/>
            </a:endParaRPr>
          </a:p>
        </p:txBody>
      </p:sp>
      <p:pic>
        <p:nvPicPr>
          <p:cNvPr id="13" name="Picture 12" descr="A close-up of a logo&#10;&#10;Description automatically generated">
            <a:extLst>
              <a:ext uri="{FF2B5EF4-FFF2-40B4-BE49-F238E27FC236}">
                <a16:creationId xmlns:a16="http://schemas.microsoft.com/office/drawing/2014/main" id="{476F76CE-C129-8514-A47E-2C1E9C8339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4812" y="625007"/>
            <a:ext cx="2720265" cy="109326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4" name="Picture 13" descr="Text&#10;&#10;Description automatically generated">
            <a:extLst>
              <a:ext uri="{FF2B5EF4-FFF2-40B4-BE49-F238E27FC236}">
                <a16:creationId xmlns:a16="http://schemas.microsoft.com/office/drawing/2014/main" id="{BCAEA113-2897-F5C1-389A-75B2E80ECC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11646" y="623586"/>
            <a:ext cx="2679852" cy="108721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" name="Picture 1" descr="A blue check mark in a square&#10;&#10;Description automatically generated">
            <a:extLst>
              <a:ext uri="{FF2B5EF4-FFF2-40B4-BE49-F238E27FC236}">
                <a16:creationId xmlns:a16="http://schemas.microsoft.com/office/drawing/2014/main" id="{C091A3AD-0E01-A12C-C271-BB7A575121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6343" y="3222776"/>
            <a:ext cx="1584932" cy="157359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6225695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1">
            <a:extLst>
              <a:ext uri="{FF2B5EF4-FFF2-40B4-BE49-F238E27FC236}">
                <a16:creationId xmlns:a16="http://schemas.microsoft.com/office/drawing/2014/main" id="{E39957B9-D948-3521-52E3-E82AEFE9CB7A}"/>
              </a:ext>
            </a:extLst>
          </p:cNvPr>
          <p:cNvSpPr txBox="1"/>
          <p:nvPr/>
        </p:nvSpPr>
        <p:spPr>
          <a:xfrm>
            <a:off x="2825375" y="1495"/>
            <a:ext cx="4684880" cy="6842258"/>
          </a:xfrm>
          <a:prstGeom prst="rect">
            <a:avLst/>
          </a:prstGeom>
          <a:solidFill>
            <a:srgbClr val="FFF2CC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5" name="TextBox 1">
            <a:extLst>
              <a:ext uri="{FF2B5EF4-FFF2-40B4-BE49-F238E27FC236}">
                <a16:creationId xmlns:a16="http://schemas.microsoft.com/office/drawing/2014/main" id="{D07570E9-10BF-8041-96A6-BD1E65B134D2}"/>
              </a:ext>
            </a:extLst>
          </p:cNvPr>
          <p:cNvSpPr txBox="1"/>
          <p:nvPr/>
        </p:nvSpPr>
        <p:spPr>
          <a:xfrm>
            <a:off x="7506231" y="13589"/>
            <a:ext cx="4684880" cy="6842258"/>
          </a:xfrm>
          <a:prstGeom prst="rect">
            <a:avLst/>
          </a:prstGeom>
          <a:solidFill>
            <a:srgbClr val="DEEBF7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68E20B5-A36C-06AA-B211-EB35935A1D80}"/>
              </a:ext>
            </a:extLst>
          </p:cNvPr>
          <p:cNvSpPr txBox="1"/>
          <p:nvPr/>
        </p:nvSpPr>
        <p:spPr>
          <a:xfrm>
            <a:off x="3045757" y="419908"/>
            <a:ext cx="9767994" cy="11592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1515"/>
              </a:spcBef>
            </a:pPr>
            <a:r>
              <a:rPr lang="cy-GB" sz="3600">
                <a:solidFill>
                  <a:srgbClr val="002060"/>
                </a:solidFill>
                <a:latin typeface="Kristen ITC"/>
                <a:ea typeface="Calibri"/>
                <a:cs typeface="Calibri"/>
              </a:rPr>
              <a:t>Newid Meddylfryd</a:t>
            </a:r>
            <a:r>
              <a:rPr lang="en-US" sz="3600">
                <a:solidFill>
                  <a:srgbClr val="002060"/>
                </a:solidFill>
                <a:latin typeface="Kristen ITC"/>
                <a:ea typeface="Calibri"/>
                <a:cs typeface="Calibri"/>
              </a:rPr>
              <a:t> - Change of Stance</a:t>
            </a:r>
          </a:p>
          <a:p>
            <a:pPr marL="285750" indent="-285750">
              <a:spcBef>
                <a:spcPts val="1000"/>
              </a:spcBef>
              <a:buFont typeface="Arial"/>
              <a:buChar char="•"/>
            </a:pPr>
            <a:endParaRPr lang="en-GB" sz="2500">
              <a:solidFill>
                <a:srgbClr val="034A90"/>
              </a:solidFill>
              <a:latin typeface="Quire Sans"/>
              <a:ea typeface="Calibri"/>
              <a:cs typeface="Quire Sans"/>
            </a:endParaRPr>
          </a:p>
        </p:txBody>
      </p:sp>
      <p:pic>
        <p:nvPicPr>
          <p:cNvPr id="6" name="Picture 5" descr="A staircase with words on it&#10;&#10;Description automatically generated">
            <a:extLst>
              <a:ext uri="{FF2B5EF4-FFF2-40B4-BE49-F238E27FC236}">
                <a16:creationId xmlns:a16="http://schemas.microsoft.com/office/drawing/2014/main" id="{60DE26A8-08AB-FEBB-29CC-8AE8B32479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4724" y="1203795"/>
            <a:ext cx="7724775" cy="53911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7" descr="A light bulb with a gear inside&#10;&#10;Description automatically generated">
            <a:extLst>
              <a:ext uri="{FF2B5EF4-FFF2-40B4-BE49-F238E27FC236}">
                <a16:creationId xmlns:a16="http://schemas.microsoft.com/office/drawing/2014/main" id="{5E48060D-FD04-5CCE-A558-6F3DE153AF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6734" y="3107268"/>
            <a:ext cx="1512057" cy="184694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462765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368E20B5-A36C-06AA-B211-EB35935A1D80}"/>
              </a:ext>
            </a:extLst>
          </p:cNvPr>
          <p:cNvSpPr txBox="1"/>
          <p:nvPr/>
        </p:nvSpPr>
        <p:spPr>
          <a:xfrm>
            <a:off x="4192013" y="419908"/>
            <a:ext cx="7039123" cy="13926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US" sz="3600">
                <a:solidFill>
                  <a:srgbClr val="002060"/>
                </a:solidFill>
                <a:latin typeface="Kristen ITC"/>
                <a:ea typeface="Calibri"/>
                <a:cs typeface="Calibri"/>
              </a:rPr>
              <a:t>Furlong &amp; Maynard (1995 t.181)</a:t>
            </a:r>
            <a:endParaRPr lang="cy-GB" sz="2800" b="1" err="1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 marL="9525">
              <a:spcBef>
                <a:spcPts val="1515"/>
              </a:spcBef>
            </a:pPr>
            <a:r>
              <a:rPr lang="en-US" sz="3600" err="1">
                <a:solidFill>
                  <a:srgbClr val="002060"/>
                </a:solidFill>
                <a:latin typeface="Kristen ITC"/>
                <a:ea typeface="Calibri"/>
                <a:cs typeface="Calibri"/>
              </a:rPr>
              <a:t>Camau</a:t>
            </a:r>
            <a:r>
              <a:rPr lang="en-US" sz="3600">
                <a:solidFill>
                  <a:srgbClr val="002060"/>
                </a:solidFill>
                <a:latin typeface="Kristen ITC"/>
                <a:ea typeface="Calibri"/>
                <a:cs typeface="Calibri"/>
              </a:rPr>
              <a:t> </a:t>
            </a:r>
            <a:r>
              <a:rPr lang="en-US" sz="3600" err="1">
                <a:solidFill>
                  <a:srgbClr val="002060"/>
                </a:solidFill>
                <a:latin typeface="Kristen ITC"/>
                <a:ea typeface="Calibri"/>
                <a:cs typeface="Calibri"/>
              </a:rPr>
              <a:t>datblygiad</a:t>
            </a:r>
            <a:r>
              <a:rPr lang="en-US" sz="3600">
                <a:solidFill>
                  <a:srgbClr val="002060"/>
                </a:solidFill>
                <a:latin typeface="Kristen ITC"/>
                <a:ea typeface="Calibri"/>
                <a:cs typeface="Calibri"/>
              </a:rPr>
              <a:t> </a:t>
            </a:r>
            <a:r>
              <a:rPr lang="en-US" sz="3600" err="1">
                <a:solidFill>
                  <a:srgbClr val="002060"/>
                </a:solidFill>
                <a:latin typeface="Kristen ITC"/>
                <a:ea typeface="Calibri"/>
                <a:cs typeface="Calibri"/>
              </a:rPr>
              <a:t>myfyrwyr</a:t>
            </a:r>
            <a:endParaRPr lang="cy-GB" sz="2800" b="1">
              <a:latin typeface="Arial"/>
              <a:ea typeface="Calibri"/>
              <a:cs typeface="Arial"/>
            </a:endParaRP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C9064499-A8C3-90BB-7546-4AB8BCCB09B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94360651"/>
              </p:ext>
            </p:extLst>
          </p:nvPr>
        </p:nvGraphicFramePr>
        <p:xfrm>
          <a:off x="2827191" y="118052"/>
          <a:ext cx="9366751" cy="47710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29" name="Table 128">
            <a:extLst>
              <a:ext uri="{FF2B5EF4-FFF2-40B4-BE49-F238E27FC236}">
                <a16:creationId xmlns:a16="http://schemas.microsoft.com/office/drawing/2014/main" id="{1E689E41-AFD8-967D-9122-BE1609E64B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7816966"/>
              </p:ext>
            </p:extLst>
          </p:nvPr>
        </p:nvGraphicFramePr>
        <p:xfrm>
          <a:off x="2859128" y="3152205"/>
          <a:ext cx="9161059" cy="1615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128760">
                  <a:extLst>
                    <a:ext uri="{9D8B030D-6E8A-4147-A177-3AD203B41FA5}">
                      <a16:colId xmlns:a16="http://schemas.microsoft.com/office/drawing/2014/main" val="3229616005"/>
                    </a:ext>
                  </a:extLst>
                </a:gridCol>
                <a:gridCol w="2377807">
                  <a:extLst>
                    <a:ext uri="{9D8B030D-6E8A-4147-A177-3AD203B41FA5}">
                      <a16:colId xmlns:a16="http://schemas.microsoft.com/office/drawing/2014/main" val="4234614053"/>
                    </a:ext>
                  </a:extLst>
                </a:gridCol>
                <a:gridCol w="2461380">
                  <a:extLst>
                    <a:ext uri="{9D8B030D-6E8A-4147-A177-3AD203B41FA5}">
                      <a16:colId xmlns:a16="http://schemas.microsoft.com/office/drawing/2014/main" val="701922007"/>
                    </a:ext>
                  </a:extLst>
                </a:gridCol>
                <a:gridCol w="2193112">
                  <a:extLst>
                    <a:ext uri="{9D8B030D-6E8A-4147-A177-3AD203B41FA5}">
                      <a16:colId xmlns:a16="http://schemas.microsoft.com/office/drawing/2014/main" val="2369633005"/>
                    </a:ext>
                  </a:extLst>
                </a:gridCol>
              </a:tblGrid>
              <a:tr h="1423370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000" b="1" i="0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Canolbwyntio ar </a:t>
                      </a:r>
                      <a:endParaRPr lang="cy-GB" sz="2000" b="1" i="0" noProof="0" dirty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  <a:p>
                      <a:pPr lvl="0" algn="ctr">
                        <a:buNone/>
                      </a:pPr>
                      <a:r>
                        <a:rPr lang="cy-GB" sz="2000" b="1" i="0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reolau, defodau </a:t>
                      </a:r>
                      <a:endParaRPr lang="cy-GB" sz="2000" b="1" i="0" noProof="0" dirty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  <a:p>
                      <a:pPr lvl="0" algn="ctr">
                        <a:buNone/>
                      </a:pPr>
                      <a:r>
                        <a:rPr lang="cy-GB" sz="2000" b="1" i="0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ac arferion;    sefydlu   </a:t>
                      </a:r>
                      <a:endParaRPr lang="cy-GB" sz="2000" b="1" i="0" noProof="0" dirty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  <a:p>
                      <a:pPr lvl="0" algn="ctr">
                        <a:buNone/>
                      </a:pPr>
                      <a:r>
                        <a:rPr lang="cy-GB" sz="2000" b="1" i="0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awdurdod</a:t>
                      </a:r>
                      <a:endParaRPr lang="cy-GB" sz="2000" b="1" i="0" noProof="0" dirty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27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B18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000" b="1" i="0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Canolbwyntio ar y </a:t>
                      </a:r>
                      <a:endParaRPr lang="cy-GB" sz="2000" b="1" i="0" noProof="0" dirty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  <a:p>
                      <a:pPr lvl="0" algn="ctr">
                        <a:buNone/>
                      </a:pPr>
                      <a:r>
                        <a:rPr lang="cy-GB" sz="2000" b="1" i="0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gallu neu</a:t>
                      </a:r>
                      <a:endParaRPr lang="cy-GB" sz="2000" b="1" i="0" noProof="0" dirty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  <a:p>
                      <a:pPr lvl="0" algn="ctr">
                        <a:buNone/>
                      </a:pPr>
                      <a:r>
                        <a:rPr lang="cy-GB" sz="2000" b="1" i="0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 feistrolaeth i </a:t>
                      </a:r>
                      <a:endParaRPr lang="cy-GB" sz="2000" b="1" i="0" noProof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  <a:p>
                      <a:pPr lvl="0" algn="ctr">
                        <a:buNone/>
                      </a:pPr>
                      <a:r>
                        <a:rPr lang="cy-GB" sz="2000" b="1" i="0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addysgu</a:t>
                      </a:r>
                      <a:endParaRPr lang="cy-GB" sz="2000" b="1" i="0" noProof="0" dirty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27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B18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000" b="1" i="0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Canolbwyntio ar </a:t>
                      </a:r>
                      <a:endParaRPr lang="cy-GB" sz="2000" b="1" i="0" noProof="0" dirty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  <a:p>
                      <a:pPr lvl="0" algn="ctr">
                        <a:buNone/>
                      </a:pPr>
                      <a:r>
                        <a:rPr lang="cy-GB" sz="2000" b="1" i="0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ddeall dysgu </a:t>
                      </a:r>
                      <a:endParaRPr lang="cy-GB" sz="2000" b="1" i="0" noProof="0" dirty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  <a:p>
                      <a:pPr lvl="0" algn="ctr">
                        <a:buNone/>
                      </a:pPr>
                      <a:r>
                        <a:rPr lang="cy-GB" sz="2000" b="1" i="0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disgyblion;</a:t>
                      </a:r>
                      <a:endParaRPr lang="cy-GB" sz="2000" b="1" i="0" noProof="0" dirty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  <a:p>
                      <a:pPr lvl="0" algn="ctr">
                        <a:buNone/>
                      </a:pPr>
                      <a:r>
                        <a:rPr lang="cy-GB" sz="2000" b="1" i="0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 datblygu addysgu      effeithiol</a:t>
                      </a:r>
                      <a:endParaRPr lang="cy-GB" sz="2000" b="1" i="0" noProof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27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B18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000" b="1" i="0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Canolbwyntio ar ymchwilio  i'r </a:t>
                      </a:r>
                      <a:endParaRPr lang="cy-GB" sz="2000" b="1" i="0" noProof="0" dirty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  <a:p>
                      <a:pPr lvl="0" algn="ctr">
                        <a:buNone/>
                      </a:pPr>
                      <a:r>
                        <a:rPr lang="cy-GB" sz="2000" b="1" i="0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seiliau ar  gyfer ymarfer</a:t>
                      </a:r>
                      <a:endParaRPr lang="cy-GB" sz="2000" b="1" i="0" noProof="0" dirty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27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B1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4702840"/>
                  </a:ext>
                </a:extLst>
              </a:tr>
            </a:tbl>
          </a:graphicData>
        </a:graphic>
      </p:graphicFrame>
      <p:graphicFrame>
        <p:nvGraphicFramePr>
          <p:cNvPr id="131" name="Table 130">
            <a:extLst>
              <a:ext uri="{FF2B5EF4-FFF2-40B4-BE49-F238E27FC236}">
                <a16:creationId xmlns:a16="http://schemas.microsoft.com/office/drawing/2014/main" id="{B4330CE9-26EF-9609-1F7A-651739072E8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7396735"/>
              </p:ext>
            </p:extLst>
          </p:nvPr>
        </p:nvGraphicFramePr>
        <p:xfrm>
          <a:off x="2882981" y="5005469"/>
          <a:ext cx="9115592" cy="88392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155371">
                  <a:extLst>
                    <a:ext uri="{9D8B030D-6E8A-4147-A177-3AD203B41FA5}">
                      <a16:colId xmlns:a16="http://schemas.microsoft.com/office/drawing/2014/main" val="3594082495"/>
                    </a:ext>
                  </a:extLst>
                </a:gridCol>
                <a:gridCol w="2401906">
                  <a:extLst>
                    <a:ext uri="{9D8B030D-6E8A-4147-A177-3AD203B41FA5}">
                      <a16:colId xmlns:a16="http://schemas.microsoft.com/office/drawing/2014/main" val="3735227901"/>
                    </a:ext>
                  </a:extLst>
                </a:gridCol>
                <a:gridCol w="2408161">
                  <a:extLst>
                    <a:ext uri="{9D8B030D-6E8A-4147-A177-3AD203B41FA5}">
                      <a16:colId xmlns:a16="http://schemas.microsoft.com/office/drawing/2014/main" val="1830830888"/>
                    </a:ext>
                  </a:extLst>
                </a:gridCol>
                <a:gridCol w="2150154">
                  <a:extLst>
                    <a:ext uri="{9D8B030D-6E8A-4147-A177-3AD203B41FA5}">
                      <a16:colId xmlns:a16="http://schemas.microsoft.com/office/drawing/2014/main" val="32213062"/>
                    </a:ext>
                  </a:extLst>
                </a:gridCol>
              </a:tblGrid>
              <a:tr h="598559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800" b="1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Mentor - </a:t>
                      </a:r>
                      <a:endParaRPr lang="en-US" sz="2800" b="1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  <a:p>
                      <a:pPr algn="ctr" fontAlgn="base"/>
                      <a:r>
                        <a:rPr lang="en-US" sz="2400" b="1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Model</a:t>
                      </a:r>
                      <a:endParaRPr lang="en-US" sz="2400" b="1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27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800" b="1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Mentor - </a:t>
                      </a:r>
                      <a:endParaRPr lang="en-US" sz="2800" b="1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  <a:p>
                      <a:pPr algn="ctr" fontAlgn="base"/>
                      <a:r>
                        <a:rPr lang="cy-GB" sz="2400" b="1" noProof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Hyfforddwr</a:t>
                      </a:r>
                      <a:endParaRPr lang="cy-GB" sz="2400" b="1" noProof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27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800" b="1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Mentor –</a:t>
                      </a:r>
                      <a:r>
                        <a:rPr lang="en-US" sz="2400" b="1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y-GB" sz="2400" b="1" noProof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Ffrind critigol</a:t>
                      </a:r>
                      <a:endParaRPr lang="cy-GB" sz="2400" b="1" noProof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27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800" b="1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Mentor – </a:t>
                      </a:r>
                      <a:endParaRPr lang="en-US" sz="2800" b="1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  <a:p>
                      <a:pPr algn="ctr" fontAlgn="base"/>
                      <a:r>
                        <a:rPr lang="cy-GB" sz="2400" b="1" noProof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Cyd-ymholwr</a:t>
                      </a:r>
                      <a:endParaRPr lang="cy-GB" sz="2400" b="1" noProof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27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8326742"/>
                  </a:ext>
                </a:extLst>
              </a:tr>
            </a:tbl>
          </a:graphicData>
        </a:graphic>
      </p:graphicFrame>
      <p:pic>
        <p:nvPicPr>
          <p:cNvPr id="143" name="Picture 142" descr="A group of people running on gears&#10;&#10;Description automatically generated">
            <a:extLst>
              <a:ext uri="{FF2B5EF4-FFF2-40B4-BE49-F238E27FC236}">
                <a16:creationId xmlns:a16="http://schemas.microsoft.com/office/drawing/2014/main" id="{2D619641-35B0-C813-5EE3-3E8C6984E56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H="1">
            <a:off x="289652" y="3266726"/>
            <a:ext cx="1690881" cy="138800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8557323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368E20B5-A36C-06AA-B211-EB35935A1D80}"/>
              </a:ext>
            </a:extLst>
          </p:cNvPr>
          <p:cNvSpPr txBox="1"/>
          <p:nvPr/>
        </p:nvSpPr>
        <p:spPr>
          <a:xfrm>
            <a:off x="4192013" y="419908"/>
            <a:ext cx="7039123" cy="13926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US" sz="3600" dirty="0">
                <a:solidFill>
                  <a:srgbClr val="002060"/>
                </a:solidFill>
                <a:latin typeface="Kristen ITC"/>
                <a:ea typeface="Calibri"/>
                <a:cs typeface="Calibri"/>
              </a:rPr>
              <a:t>Furlong &amp; Maynard (1995 p.181)</a:t>
            </a:r>
            <a:endParaRPr lang="cy-GB" sz="2800" b="1" dirty="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 marL="9525">
              <a:spcBef>
                <a:spcPts val="1515"/>
              </a:spcBef>
            </a:pPr>
            <a:r>
              <a:rPr lang="en-US" sz="3600" dirty="0">
                <a:solidFill>
                  <a:srgbClr val="002060"/>
                </a:solidFill>
                <a:latin typeface="Kristen ITC"/>
                <a:ea typeface="Calibri"/>
                <a:cs typeface="Calibri"/>
              </a:rPr>
              <a:t>Stages of human development</a:t>
            </a:r>
          </a:p>
        </p:txBody>
      </p:sp>
      <p:graphicFrame>
        <p:nvGraphicFramePr>
          <p:cNvPr id="131" name="Table 130">
            <a:extLst>
              <a:ext uri="{FF2B5EF4-FFF2-40B4-BE49-F238E27FC236}">
                <a16:creationId xmlns:a16="http://schemas.microsoft.com/office/drawing/2014/main" id="{B4330CE9-26EF-9609-1F7A-651739072E8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3419331"/>
              </p:ext>
            </p:extLst>
          </p:nvPr>
        </p:nvGraphicFramePr>
        <p:xfrm>
          <a:off x="2882981" y="5446945"/>
          <a:ext cx="9115592" cy="9448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155371">
                  <a:extLst>
                    <a:ext uri="{9D8B030D-6E8A-4147-A177-3AD203B41FA5}">
                      <a16:colId xmlns:a16="http://schemas.microsoft.com/office/drawing/2014/main" val="3594082495"/>
                    </a:ext>
                  </a:extLst>
                </a:gridCol>
                <a:gridCol w="2401906">
                  <a:extLst>
                    <a:ext uri="{9D8B030D-6E8A-4147-A177-3AD203B41FA5}">
                      <a16:colId xmlns:a16="http://schemas.microsoft.com/office/drawing/2014/main" val="3735227901"/>
                    </a:ext>
                  </a:extLst>
                </a:gridCol>
                <a:gridCol w="2408161">
                  <a:extLst>
                    <a:ext uri="{9D8B030D-6E8A-4147-A177-3AD203B41FA5}">
                      <a16:colId xmlns:a16="http://schemas.microsoft.com/office/drawing/2014/main" val="1830830888"/>
                    </a:ext>
                  </a:extLst>
                </a:gridCol>
                <a:gridCol w="2150154">
                  <a:extLst>
                    <a:ext uri="{9D8B030D-6E8A-4147-A177-3AD203B41FA5}">
                      <a16:colId xmlns:a16="http://schemas.microsoft.com/office/drawing/2014/main" val="32213062"/>
                    </a:ext>
                  </a:extLst>
                </a:gridCol>
              </a:tblGrid>
              <a:tr h="598559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800" b="1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Mentor - </a:t>
                      </a:r>
                      <a:endParaRPr lang="en-US" sz="2800" b="1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  <a:p>
                      <a:pPr algn="ctr" fontAlgn="base"/>
                      <a:r>
                        <a:rPr lang="en-US" sz="2400" b="1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Model</a:t>
                      </a:r>
                      <a:endParaRPr lang="en-US" sz="2400" b="1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27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800" b="1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Mentor - </a:t>
                      </a:r>
                      <a:endParaRPr lang="en-US" sz="2800" b="1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  <a:p>
                      <a:pPr algn="ctr" fontAlgn="base"/>
                      <a:r>
                        <a:rPr lang="en-US" sz="2400" b="1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Coach</a:t>
                      </a: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27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800" b="1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Mentor – </a:t>
                      </a:r>
                      <a:r>
                        <a:rPr lang="en-US" sz="2400" b="1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Critical Friend</a:t>
                      </a: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27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800" b="1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Mentor – </a:t>
                      </a:r>
                      <a:endParaRPr lang="en-US" sz="2800" b="1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  <a:p>
                      <a:pPr algn="ctr" fontAlgn="base"/>
                      <a:r>
                        <a:rPr lang="en-US" sz="2400" b="1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Co-enquirer</a:t>
                      </a: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27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8326742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D930E901-6F86-6C86-5D82-F043EF1259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7700389"/>
              </p:ext>
            </p:extLst>
          </p:nvPr>
        </p:nvGraphicFramePr>
        <p:xfrm>
          <a:off x="2933095" y="3519714"/>
          <a:ext cx="9069414" cy="1675947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181980">
                  <a:extLst>
                    <a:ext uri="{9D8B030D-6E8A-4147-A177-3AD203B41FA5}">
                      <a16:colId xmlns:a16="http://schemas.microsoft.com/office/drawing/2014/main" val="363304674"/>
                    </a:ext>
                  </a:extLst>
                </a:gridCol>
                <a:gridCol w="2376563">
                  <a:extLst>
                    <a:ext uri="{9D8B030D-6E8A-4147-A177-3AD203B41FA5}">
                      <a16:colId xmlns:a16="http://schemas.microsoft.com/office/drawing/2014/main" val="3612188709"/>
                    </a:ext>
                  </a:extLst>
                </a:gridCol>
                <a:gridCol w="2406481">
                  <a:extLst>
                    <a:ext uri="{9D8B030D-6E8A-4147-A177-3AD203B41FA5}">
                      <a16:colId xmlns:a16="http://schemas.microsoft.com/office/drawing/2014/main" val="2203220128"/>
                    </a:ext>
                  </a:extLst>
                </a:gridCol>
                <a:gridCol w="2104390">
                  <a:extLst>
                    <a:ext uri="{9D8B030D-6E8A-4147-A177-3AD203B41FA5}">
                      <a16:colId xmlns:a16="http://schemas.microsoft.com/office/drawing/2014/main" val="1326454786"/>
                    </a:ext>
                  </a:extLst>
                </a:gridCol>
              </a:tblGrid>
              <a:tr h="1675947"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US" sz="2000" b="1" i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Focus on rules, rituals and routines; establishing authority</a:t>
                      </a:r>
                      <a:endParaRPr lang="en-US" sz="2000" b="1" i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65456" marR="65456" marT="32728" marB="32728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27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B18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endParaRPr lang="en-US" sz="2000" b="1" i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  <a:p>
                      <a:pPr lvl="0" algn="ctr">
                        <a:buNone/>
                      </a:pPr>
                      <a:r>
                        <a:rPr lang="en-US" sz="2000" b="1" i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Focus on teaching competencies</a:t>
                      </a:r>
                      <a:endParaRPr lang="en-US" sz="2000" b="1" i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65456" marR="65456" marT="32728" marB="32728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27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B18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US" sz="2000" b="1" i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Focus on understanding pupil learning; developing effective teaching</a:t>
                      </a:r>
                      <a:endParaRPr lang="en-US" sz="2000" b="1" i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65456" marR="65456" marT="32728" marB="32728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27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B18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US" sz="2000" b="1" i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Focus on investigating the grounds for practice</a:t>
                      </a:r>
                      <a:endParaRPr lang="en-US" sz="2000" b="1" i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65456" marR="65456" marT="32728" marB="32728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27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B1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374383"/>
                  </a:ext>
                </a:extLst>
              </a:tr>
            </a:tbl>
          </a:graphicData>
        </a:graphic>
      </p:graphicFrame>
      <p:graphicFrame>
        <p:nvGraphicFramePr>
          <p:cNvPr id="16" name="Diagram 15">
            <a:extLst>
              <a:ext uri="{FF2B5EF4-FFF2-40B4-BE49-F238E27FC236}">
                <a16:creationId xmlns:a16="http://schemas.microsoft.com/office/drawing/2014/main" id="{C9064499-A8C3-90BB-7546-4AB8BCCB09B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1414336"/>
              </p:ext>
            </p:extLst>
          </p:nvPr>
        </p:nvGraphicFramePr>
        <p:xfrm>
          <a:off x="2919301" y="0"/>
          <a:ext cx="9270453" cy="560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7" name="Picture 36" descr="A group of people running on gears&#10;&#10;Description automatically generated">
            <a:extLst>
              <a:ext uri="{FF2B5EF4-FFF2-40B4-BE49-F238E27FC236}">
                <a16:creationId xmlns:a16="http://schemas.microsoft.com/office/drawing/2014/main" id="{9B553990-036F-C0AE-2ADD-BF8F168A702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flipH="1">
            <a:off x="287791" y="3214159"/>
            <a:ext cx="1668086" cy="138520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40648105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1">
            <a:extLst>
              <a:ext uri="{FF2B5EF4-FFF2-40B4-BE49-F238E27FC236}">
                <a16:creationId xmlns:a16="http://schemas.microsoft.com/office/drawing/2014/main" id="{E39957B9-D948-3521-52E3-E82AEFE9CB7A}"/>
              </a:ext>
            </a:extLst>
          </p:cNvPr>
          <p:cNvSpPr txBox="1"/>
          <p:nvPr/>
        </p:nvSpPr>
        <p:spPr>
          <a:xfrm>
            <a:off x="2825375" y="1495"/>
            <a:ext cx="9347594" cy="6848305"/>
          </a:xfrm>
          <a:prstGeom prst="rect">
            <a:avLst/>
          </a:prstGeom>
          <a:solidFill>
            <a:srgbClr val="FFF2CC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68E20B5-A36C-06AA-B211-EB35935A1D80}"/>
              </a:ext>
            </a:extLst>
          </p:cNvPr>
          <p:cNvSpPr txBox="1"/>
          <p:nvPr/>
        </p:nvSpPr>
        <p:spPr>
          <a:xfrm>
            <a:off x="3771471" y="419908"/>
            <a:ext cx="4645661" cy="11592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1515"/>
              </a:spcBef>
            </a:pPr>
            <a:r>
              <a:rPr lang="cy-GB" sz="3600">
                <a:solidFill>
                  <a:srgbClr val="002060"/>
                </a:solidFill>
                <a:latin typeface="Kristen ITC"/>
                <a:ea typeface="Calibri"/>
                <a:cs typeface="Calibri"/>
              </a:rPr>
              <a:t>Tasg:</a:t>
            </a:r>
            <a:r>
              <a:rPr lang="en-US" sz="3600">
                <a:solidFill>
                  <a:srgbClr val="002060"/>
                </a:solidFill>
                <a:latin typeface="Kristen ITC"/>
                <a:ea typeface="Calibri"/>
                <a:cs typeface="Calibri"/>
              </a:rPr>
              <a:t> Graff Hyder</a:t>
            </a:r>
          </a:p>
          <a:p>
            <a:pPr marL="285750" indent="-285750">
              <a:spcBef>
                <a:spcPts val="1000"/>
              </a:spcBef>
              <a:buFont typeface="Arial"/>
              <a:buChar char="•"/>
            </a:pPr>
            <a:endParaRPr lang="en-GB" sz="2500">
              <a:solidFill>
                <a:srgbClr val="034A90"/>
              </a:solidFill>
              <a:latin typeface="Quire Sans"/>
              <a:ea typeface="Calibri"/>
              <a:cs typeface="Quire San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6037798-32A1-9A9D-F083-DC059D2B13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1572" y="2332319"/>
            <a:ext cx="8001001" cy="415883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83330C5-4041-AD32-CB58-4F18BFD1471E}"/>
              </a:ext>
            </a:extLst>
          </p:cNvPr>
          <p:cNvSpPr txBox="1"/>
          <p:nvPr/>
        </p:nvSpPr>
        <p:spPr>
          <a:xfrm>
            <a:off x="8536995" y="202193"/>
            <a:ext cx="3538946" cy="24519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40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Pa mor hyderus ydych chi'n teimlo?</a:t>
            </a:r>
            <a:endParaRPr lang="en-US" sz="2400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r>
              <a:rPr lang="cy-GB" sz="240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Gadewch i ni edrych ar eich taith hyd yn hyn gan ddefnyddio graff hyder</a:t>
            </a:r>
            <a:endParaRPr lang="en-US" sz="240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spcBef>
                <a:spcPts val="1000"/>
              </a:spcBef>
              <a:buFont typeface="Arial"/>
              <a:buChar char="•"/>
            </a:pPr>
            <a:endParaRPr lang="en-GB" sz="2500">
              <a:solidFill>
                <a:srgbClr val="034A90"/>
              </a:solidFill>
              <a:latin typeface="Quire Sans"/>
              <a:ea typeface="Calibri"/>
              <a:cs typeface="Quire Sans"/>
            </a:endParaRPr>
          </a:p>
        </p:txBody>
      </p:sp>
      <p:pic>
        <p:nvPicPr>
          <p:cNvPr id="5" name="Picture 4" descr="A blue and red superhero with a star and cape&#10;&#10;Description automatically generated">
            <a:extLst>
              <a:ext uri="{FF2B5EF4-FFF2-40B4-BE49-F238E27FC236}">
                <a16:creationId xmlns:a16="http://schemas.microsoft.com/office/drawing/2014/main" id="{BBCB6CB9-778D-E604-90A5-F0B4E1611D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5827" y="3004155"/>
            <a:ext cx="1586442" cy="207131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8021805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">
            <a:extLst>
              <a:ext uri="{FF2B5EF4-FFF2-40B4-BE49-F238E27FC236}">
                <a16:creationId xmlns:a16="http://schemas.microsoft.com/office/drawing/2014/main" id="{D07570E9-10BF-8041-96A6-BD1E65B134D2}"/>
              </a:ext>
            </a:extLst>
          </p:cNvPr>
          <p:cNvSpPr txBox="1"/>
          <p:nvPr/>
        </p:nvSpPr>
        <p:spPr>
          <a:xfrm>
            <a:off x="2837470" y="7542"/>
            <a:ext cx="9353641" cy="6848305"/>
          </a:xfrm>
          <a:prstGeom prst="rect">
            <a:avLst/>
          </a:prstGeom>
          <a:solidFill>
            <a:srgbClr val="DEEBF7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68E20B5-A36C-06AA-B211-EB35935A1D80}"/>
              </a:ext>
            </a:extLst>
          </p:cNvPr>
          <p:cNvSpPr txBox="1"/>
          <p:nvPr/>
        </p:nvSpPr>
        <p:spPr>
          <a:xfrm>
            <a:off x="3311852" y="552956"/>
            <a:ext cx="9767994" cy="11592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US" sz="3600">
                <a:solidFill>
                  <a:srgbClr val="002060"/>
                </a:solidFill>
                <a:latin typeface="Kristen ITC"/>
                <a:ea typeface="Calibri"/>
                <a:cs typeface="Calibri"/>
              </a:rPr>
              <a:t>Task: Confidence Graph</a:t>
            </a:r>
          </a:p>
          <a:p>
            <a:pPr marL="285750" indent="-285750">
              <a:spcBef>
                <a:spcPts val="1000"/>
              </a:spcBef>
              <a:buFont typeface="Arial"/>
              <a:buChar char="•"/>
            </a:pPr>
            <a:endParaRPr lang="en-GB" sz="2500">
              <a:solidFill>
                <a:srgbClr val="034A90"/>
              </a:solidFill>
              <a:latin typeface="Quire Sans"/>
              <a:ea typeface="Calibri"/>
              <a:cs typeface="Quire Sans"/>
            </a:endParaRPr>
          </a:p>
        </p:txBody>
      </p:sp>
      <p:pic>
        <p:nvPicPr>
          <p:cNvPr id="4" name="Picture 3" descr="A line of arrows pointing to start&#10;&#10;Description automatically generated">
            <a:extLst>
              <a:ext uri="{FF2B5EF4-FFF2-40B4-BE49-F238E27FC236}">
                <a16:creationId xmlns:a16="http://schemas.microsoft.com/office/drawing/2014/main" id="{3A2B4211-E0EB-1741-5091-490AA5B0E0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6476" y="2309461"/>
            <a:ext cx="7311572" cy="400498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93A446B-1899-30E9-C1A4-93B8A2F798B3}"/>
              </a:ext>
            </a:extLst>
          </p:cNvPr>
          <p:cNvSpPr txBox="1"/>
          <p:nvPr/>
        </p:nvSpPr>
        <p:spPr>
          <a:xfrm>
            <a:off x="9516709" y="353383"/>
            <a:ext cx="2674137" cy="24519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How confident do you feel? </a:t>
            </a:r>
          </a:p>
          <a:p>
            <a:r>
              <a:rPr lang="en-US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Let's look at your journey so far using a confidence graph</a:t>
            </a:r>
            <a:endParaRPr lang="en-US" sz="2400">
              <a:solidFill>
                <a:srgbClr val="002060"/>
              </a:solidFill>
            </a:endParaRPr>
          </a:p>
          <a:p>
            <a:pPr marL="285750" indent="-285750">
              <a:spcBef>
                <a:spcPts val="1000"/>
              </a:spcBef>
              <a:buFont typeface="Arial"/>
              <a:buChar char="•"/>
            </a:pPr>
            <a:endParaRPr lang="en-GB" sz="2500">
              <a:solidFill>
                <a:srgbClr val="034A90"/>
              </a:solidFill>
              <a:latin typeface="Quire Sans"/>
              <a:ea typeface="Calibri"/>
              <a:cs typeface="Quire Sans"/>
            </a:endParaRPr>
          </a:p>
        </p:txBody>
      </p:sp>
      <p:pic>
        <p:nvPicPr>
          <p:cNvPr id="10" name="Picture 9" descr="A blue and red superhero with a star and cape&#10;&#10;Description automatically generated">
            <a:extLst>
              <a:ext uri="{FF2B5EF4-FFF2-40B4-BE49-F238E27FC236}">
                <a16:creationId xmlns:a16="http://schemas.microsoft.com/office/drawing/2014/main" id="{D36C6651-16D2-2324-B36C-97363E925A6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636" y="2992060"/>
            <a:ext cx="1586442" cy="207131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3454798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368E20B5-A36C-06AA-B211-EB35935A1D80}"/>
              </a:ext>
            </a:extLst>
          </p:cNvPr>
          <p:cNvSpPr txBox="1"/>
          <p:nvPr/>
        </p:nvSpPr>
        <p:spPr>
          <a:xfrm>
            <a:off x="4890281" y="274766"/>
            <a:ext cx="5661661" cy="11592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US" sz="3600">
                <a:solidFill>
                  <a:srgbClr val="002060"/>
                </a:solidFill>
                <a:latin typeface="Kristen ITC"/>
                <a:ea typeface="Calibri"/>
                <a:cs typeface="Calibri"/>
              </a:rPr>
              <a:t>Fuller &amp; Brown (1975)</a:t>
            </a:r>
          </a:p>
          <a:p>
            <a:pPr marL="285750" indent="-285750">
              <a:spcBef>
                <a:spcPts val="1000"/>
              </a:spcBef>
              <a:buFont typeface="Arial"/>
              <a:buChar char="•"/>
            </a:pPr>
            <a:endParaRPr lang="en-GB" sz="2500">
              <a:solidFill>
                <a:srgbClr val="034A90"/>
              </a:solidFill>
              <a:latin typeface="Quire Sans"/>
              <a:ea typeface="Calibri"/>
              <a:cs typeface="Quire San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3A446B-1899-30E9-C1A4-93B8A2F798B3}"/>
              </a:ext>
            </a:extLst>
          </p:cNvPr>
          <p:cNvSpPr txBox="1"/>
          <p:nvPr/>
        </p:nvSpPr>
        <p:spPr>
          <a:xfrm>
            <a:off x="3215090" y="5251955"/>
            <a:ext cx="8975755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"The model suggests that the concerns of beginning teachers move outwards: concerns about self and their survival are succeeded by concerns about classroom tasks, which in turn give away to concerns about pupils and their learning."</a:t>
            </a:r>
          </a:p>
          <a:p>
            <a:r>
              <a:rPr lang="en-US" sz="20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(Menter, I. 2014)</a:t>
            </a:r>
            <a:endParaRPr lang="en-US" sz="2000">
              <a:solidFill>
                <a:srgbClr val="002060"/>
              </a:solidFill>
            </a:endParaRPr>
          </a:p>
        </p:txBody>
      </p:sp>
      <p:pic>
        <p:nvPicPr>
          <p:cNvPr id="262" name="Picture 261" descr="A group of people holding a puzzle piece&#10;&#10;Description automatically generated">
            <a:extLst>
              <a:ext uri="{FF2B5EF4-FFF2-40B4-BE49-F238E27FC236}">
                <a16:creationId xmlns:a16="http://schemas.microsoft.com/office/drawing/2014/main" id="{26B29393-966C-55EF-87DC-70ADD71BD6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7325" y="3219828"/>
            <a:ext cx="1680634" cy="155529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63" name="Picture 262" descr="A diagram of a task&#10;&#10;Description automatically generated">
            <a:extLst>
              <a:ext uri="{FF2B5EF4-FFF2-40B4-BE49-F238E27FC236}">
                <a16:creationId xmlns:a16="http://schemas.microsoft.com/office/drawing/2014/main" id="{D0C717A2-2269-D2C6-D175-2EAB35DCD6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1537" y="852715"/>
            <a:ext cx="4676784" cy="4178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960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22F661-91E2-2735-D4DE-A2CA0938D2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1">
            <a:extLst>
              <a:ext uri="{FF2B5EF4-FFF2-40B4-BE49-F238E27FC236}">
                <a16:creationId xmlns:a16="http://schemas.microsoft.com/office/drawing/2014/main" id="{6AC8E7C7-CB18-E213-FE81-29301D0DA5BC}"/>
              </a:ext>
            </a:extLst>
          </p:cNvPr>
          <p:cNvSpPr txBox="1"/>
          <p:nvPr/>
        </p:nvSpPr>
        <p:spPr>
          <a:xfrm>
            <a:off x="2792811" y="1495"/>
            <a:ext cx="4697905" cy="6842258"/>
          </a:xfrm>
          <a:prstGeom prst="rect">
            <a:avLst/>
          </a:prstGeom>
          <a:solidFill>
            <a:srgbClr val="FFF2CC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5" name="TextBox 1">
            <a:extLst>
              <a:ext uri="{FF2B5EF4-FFF2-40B4-BE49-F238E27FC236}">
                <a16:creationId xmlns:a16="http://schemas.microsoft.com/office/drawing/2014/main" id="{31E84100-F2B0-07E1-8C9F-E3821FC9E28B}"/>
              </a:ext>
            </a:extLst>
          </p:cNvPr>
          <p:cNvSpPr txBox="1"/>
          <p:nvPr/>
        </p:nvSpPr>
        <p:spPr>
          <a:xfrm>
            <a:off x="7506231" y="7542"/>
            <a:ext cx="4684880" cy="6842258"/>
          </a:xfrm>
          <a:prstGeom prst="rect">
            <a:avLst/>
          </a:prstGeom>
          <a:solidFill>
            <a:srgbClr val="DEEBF7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C573A80-7CF0-03CD-9857-2057CC123156}"/>
              </a:ext>
            </a:extLst>
          </p:cNvPr>
          <p:cNvSpPr txBox="1"/>
          <p:nvPr/>
        </p:nvSpPr>
        <p:spPr>
          <a:xfrm>
            <a:off x="7629560" y="598371"/>
            <a:ext cx="4433996" cy="58582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 algn="ctr">
              <a:spcBef>
                <a:spcPts val="1515"/>
              </a:spcBef>
            </a:pPr>
            <a:r>
              <a:rPr lang="en-US" sz="2800" b="1" dirty="0">
                <a:solidFill>
                  <a:srgbClr val="FF0000"/>
                </a:solidFill>
                <a:latin typeface="Kristen ITC"/>
                <a:ea typeface="Calibri"/>
                <a:cs typeface="Arial"/>
              </a:rPr>
              <a:t>Targets for PTE2</a:t>
            </a:r>
            <a:endParaRPr lang="en-US" sz="2800" dirty="0">
              <a:solidFill>
                <a:srgbClr val="FF0000"/>
              </a:solidFill>
              <a:ea typeface="Calibri"/>
              <a:cs typeface="Calibri"/>
            </a:endParaRPr>
          </a:p>
          <a:p>
            <a:pPr marL="9525" algn="ctr">
              <a:spcBef>
                <a:spcPts val="1515"/>
              </a:spcBef>
            </a:pPr>
            <a:endParaRPr lang="en-US" sz="2400" b="1" dirty="0">
              <a:solidFill>
                <a:srgbClr val="002060"/>
              </a:solidFill>
              <a:latin typeface="Kristen ITC"/>
              <a:ea typeface="Calibri"/>
              <a:cs typeface="Arial"/>
            </a:endParaRPr>
          </a:p>
          <a:p>
            <a:pPr marL="9525" algn="ctr">
              <a:spcBef>
                <a:spcPts val="1515"/>
              </a:spcBef>
            </a:pPr>
            <a:r>
              <a:rPr lang="en-US" sz="2400" b="1" dirty="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Review your report from PTE1.</a:t>
            </a:r>
            <a:endParaRPr lang="en-US" dirty="0">
              <a:solidFill>
                <a:srgbClr val="000000"/>
              </a:solidFill>
              <a:latin typeface="Calibri" panose="020F0502020204030204"/>
              <a:ea typeface="Calibri"/>
              <a:cs typeface="Calibri" panose="020F0502020204030204"/>
            </a:endParaRPr>
          </a:p>
          <a:p>
            <a:pPr marL="9525" algn="ctr">
              <a:spcBef>
                <a:spcPts val="1515"/>
              </a:spcBef>
            </a:pPr>
            <a:endParaRPr lang="en-US">
              <a:solidFill>
                <a:srgbClr val="000000"/>
              </a:solidFill>
              <a:latin typeface="Calibri" panose="020F0502020204030204"/>
              <a:ea typeface="Calibri"/>
              <a:cs typeface="Calibri" panose="020F0502020204030204"/>
            </a:endParaRPr>
          </a:p>
          <a:p>
            <a:pPr marL="9525" algn="ctr">
              <a:spcBef>
                <a:spcPts val="1515"/>
              </a:spcBef>
            </a:pPr>
            <a:r>
              <a:rPr lang="en-US" sz="2400" b="1" dirty="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Reflect on your strengths and areas of development.</a:t>
            </a:r>
            <a:endParaRPr lang="en-US">
              <a:ea typeface="Calibri"/>
              <a:cs typeface="Calibri"/>
            </a:endParaRPr>
          </a:p>
          <a:p>
            <a:pPr marL="9525" algn="ctr">
              <a:spcBef>
                <a:spcPts val="1515"/>
              </a:spcBef>
            </a:pPr>
            <a:endParaRPr lang="en-US" sz="2400" b="1" dirty="0">
              <a:solidFill>
                <a:srgbClr val="002060"/>
              </a:solidFill>
              <a:latin typeface="Kristen ITC"/>
              <a:ea typeface="Calibri"/>
              <a:cs typeface="Arial"/>
            </a:endParaRPr>
          </a:p>
          <a:p>
            <a:pPr marL="9525" algn="ctr">
              <a:spcBef>
                <a:spcPts val="1515"/>
              </a:spcBef>
            </a:pPr>
            <a:r>
              <a:rPr lang="en-US" sz="2400" b="1" dirty="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Save in your OneDrive.</a:t>
            </a:r>
          </a:p>
          <a:p>
            <a:pPr marL="9525" algn="ctr">
              <a:spcBef>
                <a:spcPts val="1515"/>
              </a:spcBef>
            </a:pPr>
            <a:endParaRPr lang="en-US" sz="2400" b="1" dirty="0">
              <a:solidFill>
                <a:srgbClr val="002060"/>
              </a:solidFill>
              <a:latin typeface="Kristen ITC"/>
              <a:ea typeface="Calibri"/>
              <a:cs typeface="Arial"/>
            </a:endParaRPr>
          </a:p>
          <a:p>
            <a:pPr marL="9525" algn="ctr">
              <a:spcBef>
                <a:spcPts val="1515"/>
              </a:spcBef>
            </a:pPr>
            <a:r>
              <a:rPr lang="en-US" sz="2400" b="1" dirty="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Share with your mentors. </a:t>
            </a:r>
            <a:endParaRPr lang="en-US" sz="2400" dirty="0">
              <a:solidFill>
                <a:srgbClr val="002060"/>
              </a:solidFill>
              <a:latin typeface="Kristen ITC"/>
              <a:ea typeface="Calibri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/>
              <a:buChar char="•"/>
            </a:pPr>
            <a:endParaRPr lang="en-GB" sz="1400" dirty="0">
              <a:solidFill>
                <a:srgbClr val="DEEBF7"/>
              </a:solidFill>
              <a:latin typeface="Aptos"/>
              <a:ea typeface="Calibri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7E6A4C-48F9-0B6B-EF91-E4CAD6C1C320}"/>
              </a:ext>
            </a:extLst>
          </p:cNvPr>
          <p:cNvSpPr txBox="1"/>
          <p:nvPr/>
        </p:nvSpPr>
        <p:spPr>
          <a:xfrm>
            <a:off x="2801483" y="133335"/>
            <a:ext cx="4695087" cy="91157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 algn="ctr">
              <a:spcBef>
                <a:spcPts val="1515"/>
              </a:spcBef>
            </a:pPr>
            <a:endParaRPr lang="en-US" dirty="0">
              <a:ea typeface="Calibri"/>
              <a:cs typeface="Calibri"/>
            </a:endParaRPr>
          </a:p>
          <a:p>
            <a:pPr marL="9525" algn="ctr">
              <a:spcBef>
                <a:spcPts val="1515"/>
              </a:spcBef>
            </a:pPr>
            <a:r>
              <a:rPr lang="cy-GB" sz="2800" b="1" dirty="0">
                <a:solidFill>
                  <a:srgbClr val="FF0000"/>
                </a:solidFill>
                <a:latin typeface="Kristen ITC"/>
                <a:ea typeface="+mn-lt"/>
                <a:cs typeface="+mn-lt"/>
              </a:rPr>
              <a:t>Targedau ar gyfer PAP2</a:t>
            </a:r>
          </a:p>
          <a:p>
            <a:pPr marL="9525" algn="ctr">
              <a:spcBef>
                <a:spcPts val="1515"/>
              </a:spcBef>
            </a:pPr>
            <a:endParaRPr lang="cy-GB" sz="2800" b="1" dirty="0">
              <a:solidFill>
                <a:srgbClr val="002060"/>
              </a:solidFill>
              <a:latin typeface="Kristen ITC"/>
              <a:ea typeface="+mn-lt"/>
              <a:cs typeface="+mn-lt"/>
            </a:endParaRPr>
          </a:p>
          <a:p>
            <a:pPr marL="9525" algn="ctr">
              <a:spcBef>
                <a:spcPts val="1500"/>
              </a:spcBef>
            </a:pPr>
            <a:r>
              <a:rPr lang="cy-GB" sz="2400" b="1" dirty="0">
                <a:solidFill>
                  <a:srgbClr val="002060"/>
                </a:solidFill>
                <a:latin typeface="Kristen ITC"/>
                <a:ea typeface="+mn-lt"/>
                <a:cs typeface="+mn-lt"/>
              </a:rPr>
              <a:t>Adolygwch eich adroddiad </a:t>
            </a:r>
          </a:p>
          <a:p>
            <a:pPr marL="9525" algn="ctr">
              <a:spcBef>
                <a:spcPts val="1500"/>
              </a:spcBef>
            </a:pPr>
            <a:r>
              <a:rPr lang="cy-GB" sz="2400" b="1" dirty="0">
                <a:solidFill>
                  <a:srgbClr val="002060"/>
                </a:solidFill>
                <a:latin typeface="Kristen ITC"/>
                <a:ea typeface="+mn-lt"/>
                <a:cs typeface="+mn-lt"/>
              </a:rPr>
              <a:t>o PAP1.</a:t>
            </a:r>
            <a:endParaRPr lang="cy-GB" sz="2400" b="1" dirty="0">
              <a:solidFill>
                <a:srgbClr val="002060"/>
              </a:solidFill>
              <a:latin typeface="Kristen ITC"/>
            </a:endParaRPr>
          </a:p>
          <a:p>
            <a:pPr marL="9525" algn="ctr">
              <a:spcBef>
                <a:spcPts val="1515"/>
              </a:spcBef>
            </a:pPr>
            <a:endParaRPr lang="cy-GB" sz="600" b="1" dirty="0">
              <a:solidFill>
                <a:srgbClr val="002060"/>
              </a:solidFill>
              <a:latin typeface="Kristen ITC"/>
              <a:ea typeface="+mn-lt"/>
              <a:cs typeface="+mn-lt"/>
            </a:endParaRPr>
          </a:p>
          <a:p>
            <a:pPr marL="9525" algn="ctr">
              <a:spcBef>
                <a:spcPts val="1515"/>
              </a:spcBef>
            </a:pPr>
            <a:r>
              <a:rPr lang="cy-GB" sz="2400" b="1" dirty="0">
                <a:solidFill>
                  <a:srgbClr val="002060"/>
                </a:solidFill>
                <a:latin typeface="Kristen ITC"/>
                <a:ea typeface="+mn-lt"/>
                <a:cs typeface="+mn-lt"/>
              </a:rPr>
              <a:t>Myfyrio ar eich cryfderau a meysydd datblygiad.</a:t>
            </a:r>
            <a:endParaRPr lang="cy-GB" sz="2400" b="1" dirty="0">
              <a:solidFill>
                <a:srgbClr val="002060"/>
              </a:solidFill>
              <a:latin typeface="Kristen ITC"/>
            </a:endParaRPr>
          </a:p>
          <a:p>
            <a:pPr marL="9525" algn="ctr">
              <a:spcBef>
                <a:spcPts val="1515"/>
              </a:spcBef>
            </a:pPr>
            <a:endParaRPr lang="cy-GB" sz="2400" b="1" dirty="0">
              <a:solidFill>
                <a:srgbClr val="002060"/>
              </a:solidFill>
              <a:latin typeface="Kristen ITC"/>
              <a:ea typeface="Calibri"/>
              <a:cs typeface="Calibri"/>
            </a:endParaRPr>
          </a:p>
          <a:p>
            <a:pPr marL="9525" algn="ctr">
              <a:spcBef>
                <a:spcPts val="1515"/>
              </a:spcBef>
            </a:pPr>
            <a:r>
              <a:rPr lang="cy-GB" sz="2400" b="1" dirty="0">
                <a:solidFill>
                  <a:srgbClr val="002060"/>
                </a:solidFill>
                <a:latin typeface="Kristen ITC"/>
                <a:ea typeface="+mn-lt"/>
                <a:cs typeface="+mn-lt"/>
              </a:rPr>
              <a:t>Cadw yn eich OneDrive.</a:t>
            </a:r>
          </a:p>
          <a:p>
            <a:pPr marL="9525" algn="ctr">
              <a:spcBef>
                <a:spcPts val="1515"/>
              </a:spcBef>
            </a:pPr>
            <a:endParaRPr lang="cy-GB" b="1" dirty="0">
              <a:solidFill>
                <a:srgbClr val="002060"/>
              </a:solidFill>
              <a:latin typeface="Kristen ITC"/>
              <a:ea typeface="+mn-lt"/>
              <a:cs typeface="+mn-lt"/>
            </a:endParaRPr>
          </a:p>
          <a:p>
            <a:pPr marL="9525" algn="ctr">
              <a:spcBef>
                <a:spcPts val="1515"/>
              </a:spcBef>
            </a:pPr>
            <a:r>
              <a:rPr lang="cy-GB" sz="2400" b="1" dirty="0">
                <a:solidFill>
                  <a:srgbClr val="002060"/>
                </a:solidFill>
                <a:latin typeface="Kristen ITC"/>
                <a:ea typeface="+mn-lt"/>
                <a:cs typeface="+mn-lt"/>
              </a:rPr>
              <a:t>Rhannwch gyda’ch mentoriaid.</a:t>
            </a:r>
            <a:endParaRPr lang="cy-GB" sz="2400" b="1" dirty="0">
              <a:solidFill>
                <a:srgbClr val="002060"/>
              </a:solidFill>
              <a:latin typeface="Kristen ITC"/>
            </a:endParaRPr>
          </a:p>
          <a:p>
            <a:pPr marL="9525" algn="ctr">
              <a:spcBef>
                <a:spcPts val="1515"/>
              </a:spcBef>
            </a:pPr>
            <a:endParaRPr lang="cy-GB" sz="2400" b="1" dirty="0">
              <a:solidFill>
                <a:srgbClr val="002060"/>
              </a:solidFill>
              <a:latin typeface="Kristen ITC"/>
              <a:ea typeface="Calibri"/>
              <a:cs typeface="Calibri"/>
            </a:endParaRPr>
          </a:p>
          <a:p>
            <a:pPr marL="9525" algn="ctr">
              <a:spcBef>
                <a:spcPts val="1515"/>
              </a:spcBef>
            </a:pPr>
            <a:endParaRPr lang="cy-GB" sz="2400" b="1" dirty="0">
              <a:solidFill>
                <a:srgbClr val="002060"/>
              </a:solidFill>
              <a:latin typeface="Kristen ITC"/>
              <a:ea typeface="Calibri"/>
              <a:cs typeface="Calibri"/>
            </a:endParaRPr>
          </a:p>
          <a:p>
            <a:pPr marL="9525" algn="ctr">
              <a:spcBef>
                <a:spcPts val="1515"/>
              </a:spcBef>
            </a:pPr>
            <a:endParaRPr lang="cy-GB" sz="2400" b="1" dirty="0">
              <a:solidFill>
                <a:srgbClr val="002060"/>
              </a:solidFill>
              <a:latin typeface="Kristen ITC"/>
              <a:ea typeface="Calibri"/>
              <a:cs typeface="Calibri"/>
            </a:endParaRPr>
          </a:p>
          <a:p>
            <a:pPr marL="9525" algn="ctr">
              <a:spcBef>
                <a:spcPts val="1515"/>
              </a:spcBef>
            </a:pPr>
            <a:endParaRPr lang="cy-GB" sz="2400" b="1" dirty="0">
              <a:solidFill>
                <a:srgbClr val="002060"/>
              </a:solidFill>
              <a:latin typeface="Kristen ITC"/>
              <a:ea typeface="Calibri"/>
              <a:cs typeface="Arial"/>
            </a:endParaRP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GB" sz="2800" dirty="0">
              <a:solidFill>
                <a:srgbClr val="002060"/>
              </a:solidFill>
              <a:latin typeface="Aptos"/>
              <a:ea typeface="Calibri"/>
              <a:cs typeface="Arial"/>
            </a:endParaRPr>
          </a:p>
        </p:txBody>
      </p:sp>
      <p:pic>
        <p:nvPicPr>
          <p:cNvPr id="2" name="Picture 1" descr="A clipboard with check marks and a check mark&#10;&#10;AI-generated content may be incorrect.">
            <a:extLst>
              <a:ext uri="{FF2B5EF4-FFF2-40B4-BE49-F238E27FC236}">
                <a16:creationId xmlns:a16="http://schemas.microsoft.com/office/drawing/2014/main" id="{D7EC19C7-8CB0-735F-BFDE-7C0019DA36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5689" y="3070984"/>
            <a:ext cx="1674744" cy="182921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4781460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1">
            <a:extLst>
              <a:ext uri="{FF2B5EF4-FFF2-40B4-BE49-F238E27FC236}">
                <a16:creationId xmlns:a16="http://schemas.microsoft.com/office/drawing/2014/main" id="{E39957B9-D948-3521-52E3-E82AEFE9CB7A}"/>
              </a:ext>
            </a:extLst>
          </p:cNvPr>
          <p:cNvSpPr txBox="1"/>
          <p:nvPr/>
        </p:nvSpPr>
        <p:spPr>
          <a:xfrm>
            <a:off x="2825375" y="1495"/>
            <a:ext cx="4684880" cy="6842258"/>
          </a:xfrm>
          <a:prstGeom prst="rect">
            <a:avLst/>
          </a:prstGeom>
          <a:solidFill>
            <a:srgbClr val="FFF2CC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5" name="TextBox 1">
            <a:extLst>
              <a:ext uri="{FF2B5EF4-FFF2-40B4-BE49-F238E27FC236}">
                <a16:creationId xmlns:a16="http://schemas.microsoft.com/office/drawing/2014/main" id="{D07570E9-10BF-8041-96A6-BD1E65B134D2}"/>
              </a:ext>
            </a:extLst>
          </p:cNvPr>
          <p:cNvSpPr txBox="1"/>
          <p:nvPr/>
        </p:nvSpPr>
        <p:spPr>
          <a:xfrm>
            <a:off x="7506231" y="13589"/>
            <a:ext cx="4684880" cy="6842258"/>
          </a:xfrm>
          <a:prstGeom prst="rect">
            <a:avLst/>
          </a:prstGeom>
          <a:solidFill>
            <a:srgbClr val="DEEBF7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68E20B5-A36C-06AA-B211-EB35935A1D80}"/>
              </a:ext>
            </a:extLst>
          </p:cNvPr>
          <p:cNvSpPr txBox="1"/>
          <p:nvPr/>
        </p:nvSpPr>
        <p:spPr>
          <a:xfrm>
            <a:off x="7628456" y="623665"/>
            <a:ext cx="4433996" cy="60298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US" sz="2000" b="1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Task: Let's look at a case study of a 'typical' student-teacher called 'Anita' </a:t>
            </a:r>
            <a:r>
              <a:rPr lang="en-US" sz="2000" b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       </a:t>
            </a:r>
            <a:r>
              <a:rPr lang="en-US" sz="2000" b="1">
                <a:solidFill>
                  <a:schemeClr val="accent5">
                    <a:lumMod val="20000"/>
                    <a:lumOff val="80000"/>
                  </a:schemeClr>
                </a:solidFill>
                <a:latin typeface="Calibri"/>
                <a:ea typeface="Calibri"/>
                <a:cs typeface="Arial"/>
              </a:rPr>
              <a:t>n</a:t>
            </a:r>
            <a:endParaRPr lang="en-US" sz="2000">
              <a:solidFill>
                <a:schemeClr val="accent5">
                  <a:lumMod val="20000"/>
                  <a:lumOff val="80000"/>
                </a:schemeClr>
              </a:solidFill>
              <a:latin typeface="Calibri"/>
            </a:endParaRPr>
          </a:p>
          <a:p>
            <a:pPr marL="457200" indent="-457200">
              <a:lnSpc>
                <a:spcPct val="15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sz="200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Read the case study</a:t>
            </a:r>
          </a:p>
          <a:p>
            <a:pPr marL="457200" indent="-457200">
              <a:lnSpc>
                <a:spcPct val="15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sz="200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Consider what the key issues may be for Anita</a:t>
            </a:r>
          </a:p>
          <a:p>
            <a:pPr marL="457200" indent="-457200">
              <a:lnSpc>
                <a:spcPct val="15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sz="200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Discuss how that may make her feel and how her teaching may be impacted</a:t>
            </a:r>
          </a:p>
          <a:p>
            <a:pPr marL="457200" indent="-457200">
              <a:lnSpc>
                <a:spcPct val="15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sz="200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What do you advise she does? How could her mentor help her?</a:t>
            </a:r>
          </a:p>
          <a:p>
            <a:pPr marL="9525">
              <a:spcBef>
                <a:spcPts val="1515"/>
              </a:spcBef>
            </a:pPr>
            <a:endParaRPr lang="en-US" sz="2000" b="1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endParaRPr lang="cy-GB" sz="2000" b="1">
              <a:solidFill>
                <a:srgbClr val="00B050"/>
              </a:solidFill>
              <a:latin typeface="Arial"/>
              <a:ea typeface="Calibri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14CDA4-4E93-18F2-DD37-D5D6E78A4787}"/>
              </a:ext>
            </a:extLst>
          </p:cNvPr>
          <p:cNvSpPr txBox="1"/>
          <p:nvPr/>
        </p:nvSpPr>
        <p:spPr>
          <a:xfrm>
            <a:off x="3037102" y="622455"/>
            <a:ext cx="4258615" cy="61709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1515"/>
              </a:spcBef>
            </a:pPr>
            <a:r>
              <a:rPr lang="cy-GB" sz="2000" b="1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Tasg: Gadewch i ni edrych ar astudiaeth achos darpar athro 'nodweddiadol' o'r enw 'Anita'</a:t>
            </a:r>
            <a:endParaRPr lang="en-US" sz="2000">
              <a:solidFill>
                <a:srgbClr val="002060"/>
              </a:solidFill>
              <a:latin typeface="Kristen ITC"/>
            </a:endParaRPr>
          </a:p>
          <a:p>
            <a:pPr marL="457200" indent="-457200">
              <a:lnSpc>
                <a:spcPct val="15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cy-GB" sz="200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Darllenwch yr astudiaeth achos</a:t>
            </a:r>
            <a:endParaRPr lang="en-US" sz="2000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pPr marL="457200" indent="-457200">
              <a:lnSpc>
                <a:spcPct val="15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cy-GB" sz="200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Ystyriwch beth allai'r materion allweddol fod i Anita</a:t>
            </a:r>
            <a:endParaRPr lang="en-US" sz="2000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pPr marL="457200" indent="-457200">
              <a:lnSpc>
                <a:spcPct val="15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cy-GB" sz="200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Trafodwch sut y gallai hynny wneud iddi deimlo a sut y gallai hyn effeithio ar ei haddysgu</a:t>
            </a:r>
            <a:endParaRPr lang="en-US" sz="2000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pPr marL="457200" indent="-457200">
              <a:lnSpc>
                <a:spcPct val="15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cy-GB" sz="200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Beth ydych chi'n ei gynghori mae hi'n ei wneud? Sut gallai ei mentor ei helpu?</a:t>
            </a:r>
            <a:endParaRPr lang="en-US" sz="2000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pPr marL="466725" indent="-457200">
              <a:spcBef>
                <a:spcPts val="1440"/>
              </a:spcBef>
              <a:buFont typeface="Wingdings,Sans-Serif"/>
              <a:buChar char="§"/>
            </a:pPr>
            <a:endParaRPr lang="cy-GB" sz="2000" b="1">
              <a:solidFill>
                <a:srgbClr val="002060"/>
              </a:solidFill>
              <a:latin typeface="Calibri"/>
              <a:ea typeface="Calibri"/>
              <a:cs typeface="Arial"/>
            </a:endParaRPr>
          </a:p>
        </p:txBody>
      </p:sp>
      <p:pic>
        <p:nvPicPr>
          <p:cNvPr id="4" name="Picture 3" descr="A magnifying glass on a paper&#10;&#10;Description automatically generated">
            <a:extLst>
              <a:ext uri="{FF2B5EF4-FFF2-40B4-BE49-F238E27FC236}">
                <a16:creationId xmlns:a16="http://schemas.microsoft.com/office/drawing/2014/main" id="{1C45764B-8B25-E9C8-31B8-D99EB8E64F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339" y="3161240"/>
            <a:ext cx="1652514" cy="163618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41335603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magnifying glass on a paper&#10;&#10;Description automatically generated">
            <a:extLst>
              <a:ext uri="{FF2B5EF4-FFF2-40B4-BE49-F238E27FC236}">
                <a16:creationId xmlns:a16="http://schemas.microsoft.com/office/drawing/2014/main" id="{1C45764B-8B25-E9C8-31B8-D99EB8E64F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434" y="3161240"/>
            <a:ext cx="1628323" cy="161199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" name="Picture 1" descr="Text&#10;&#10;Description automatically generated">
            <a:extLst>
              <a:ext uri="{FF2B5EF4-FFF2-40B4-BE49-F238E27FC236}">
                <a16:creationId xmlns:a16="http://schemas.microsoft.com/office/drawing/2014/main" id="{D7AD8214-E28C-F93D-7226-C258C7AF65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0497" y="9678"/>
            <a:ext cx="9599387" cy="6856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35844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1">
            <a:extLst>
              <a:ext uri="{FF2B5EF4-FFF2-40B4-BE49-F238E27FC236}">
                <a16:creationId xmlns:a16="http://schemas.microsoft.com/office/drawing/2014/main" id="{E39957B9-D948-3521-52E3-E82AEFE9CB7A}"/>
              </a:ext>
            </a:extLst>
          </p:cNvPr>
          <p:cNvSpPr txBox="1"/>
          <p:nvPr/>
        </p:nvSpPr>
        <p:spPr>
          <a:xfrm>
            <a:off x="2825375" y="1495"/>
            <a:ext cx="4684880" cy="6842258"/>
          </a:xfrm>
          <a:prstGeom prst="rect">
            <a:avLst/>
          </a:prstGeom>
          <a:solidFill>
            <a:srgbClr val="FFF2CC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5" name="TextBox 1">
            <a:extLst>
              <a:ext uri="{FF2B5EF4-FFF2-40B4-BE49-F238E27FC236}">
                <a16:creationId xmlns:a16="http://schemas.microsoft.com/office/drawing/2014/main" id="{D07570E9-10BF-8041-96A6-BD1E65B134D2}"/>
              </a:ext>
            </a:extLst>
          </p:cNvPr>
          <p:cNvSpPr txBox="1"/>
          <p:nvPr/>
        </p:nvSpPr>
        <p:spPr>
          <a:xfrm>
            <a:off x="7506231" y="13589"/>
            <a:ext cx="4684880" cy="6842258"/>
          </a:xfrm>
          <a:prstGeom prst="rect">
            <a:avLst/>
          </a:prstGeom>
          <a:solidFill>
            <a:srgbClr val="DEEBF7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C0D36F-D83F-D36E-EBDF-8E3B4E2D7788}"/>
              </a:ext>
            </a:extLst>
          </p:cNvPr>
          <p:cNvSpPr txBox="1"/>
          <p:nvPr/>
        </p:nvSpPr>
        <p:spPr>
          <a:xfrm>
            <a:off x="3049197" y="520112"/>
            <a:ext cx="4258615" cy="60862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1515"/>
              </a:spcBef>
            </a:pPr>
            <a:r>
              <a:rPr lang="cy-GB" sz="360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 </a:t>
            </a:r>
            <a:r>
              <a:rPr lang="cy-GB" sz="2800" b="1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Ymateb i adborth</a:t>
            </a:r>
            <a:endParaRPr lang="cy-GB" sz="2800">
              <a:solidFill>
                <a:srgbClr val="002060"/>
              </a:solidFill>
              <a:latin typeface="Kristen ITC"/>
              <a:ea typeface="Calibri"/>
              <a:cs typeface="Calibri"/>
            </a:endParaRPr>
          </a:p>
          <a:p>
            <a:pPr marL="9525" algn="ctr">
              <a:spcBef>
                <a:spcPts val="1515"/>
              </a:spcBef>
            </a:pPr>
            <a:r>
              <a:rPr lang="cy-GB" sz="2600">
                <a:solidFill>
                  <a:srgbClr val="002060"/>
                </a:solidFill>
                <a:latin typeface="Calibri"/>
                <a:ea typeface="Roboto"/>
                <a:cs typeface="Roboto"/>
              </a:rPr>
              <a:t>Roedd Anita yn teimlo 'wedi'i pharlysu'n emosiynol'</a:t>
            </a:r>
            <a:endParaRPr lang="cy-GB" sz="260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marL="9525">
              <a:spcBef>
                <a:spcPts val="1515"/>
              </a:spcBef>
            </a:pPr>
            <a:endParaRPr lang="cy-GB" sz="2400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pPr marL="9525">
              <a:spcBef>
                <a:spcPts val="1515"/>
              </a:spcBef>
            </a:pPr>
            <a:endParaRPr lang="cy-GB" sz="2400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pPr marL="9525">
              <a:spcBef>
                <a:spcPts val="1515"/>
              </a:spcBef>
            </a:pPr>
            <a:endParaRPr lang="cy-GB" sz="2400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pPr marL="9525">
              <a:spcBef>
                <a:spcPts val="1515"/>
              </a:spcBef>
            </a:pPr>
            <a:endParaRPr lang="cy-GB" sz="2400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pPr marL="9525">
              <a:spcBef>
                <a:spcPts val="1515"/>
              </a:spcBef>
            </a:pPr>
            <a:endParaRPr lang="cy-GB" sz="2400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pPr marL="9525" algn="ctr">
              <a:spcBef>
                <a:spcPts val="1515"/>
              </a:spcBef>
            </a:pPr>
            <a:r>
              <a:rPr lang="cy-GB" sz="240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Sut gallwch chi geisio gwahanu beirniadaeth bersonol oddi ar adborth proffesiynol?</a:t>
            </a:r>
            <a:endParaRPr lang="cy-GB" sz="240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endParaRPr lang="cy-GB" sz="2200">
              <a:solidFill>
                <a:srgbClr val="000000"/>
              </a:solidFill>
              <a:latin typeface="Arial"/>
              <a:ea typeface="Calibri"/>
              <a:cs typeface="Arial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74CDE87-C9BC-2361-9AF9-44765EB0FECC}"/>
              </a:ext>
            </a:extLst>
          </p:cNvPr>
          <p:cNvSpPr txBox="1"/>
          <p:nvPr/>
        </p:nvSpPr>
        <p:spPr>
          <a:xfrm>
            <a:off x="7719168" y="560397"/>
            <a:ext cx="4258615" cy="604569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US" sz="2800" b="1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Response to feedback.</a:t>
            </a:r>
            <a:endParaRPr lang="en-US" sz="2800">
              <a:solidFill>
                <a:srgbClr val="002060"/>
              </a:solidFill>
              <a:latin typeface="Kristen ITC"/>
              <a:ea typeface="Calibri"/>
              <a:cs typeface="Calibri"/>
            </a:endParaRPr>
          </a:p>
          <a:p>
            <a:pPr marL="9525" algn="ctr">
              <a:spcBef>
                <a:spcPts val="1515"/>
              </a:spcBef>
            </a:pPr>
            <a:r>
              <a:rPr lang="en-US" sz="260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Anita was feeling  'paralysed emotionally'</a:t>
            </a:r>
            <a:endParaRPr lang="en-US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marL="9525" algn="ctr">
              <a:spcBef>
                <a:spcPts val="1515"/>
              </a:spcBef>
            </a:pPr>
            <a:endParaRPr lang="en-US" sz="2600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pPr marL="9525">
              <a:spcBef>
                <a:spcPts val="1515"/>
              </a:spcBef>
            </a:pPr>
            <a:endParaRPr lang="en-US" sz="2400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pPr marL="9525">
              <a:spcBef>
                <a:spcPts val="1515"/>
              </a:spcBef>
            </a:pPr>
            <a:endParaRPr lang="en-US" sz="2400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pPr marL="9525">
              <a:spcBef>
                <a:spcPts val="1515"/>
              </a:spcBef>
            </a:pPr>
            <a:endParaRPr lang="en-US" sz="2400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pPr marL="9525">
              <a:spcBef>
                <a:spcPts val="1515"/>
              </a:spcBef>
            </a:pPr>
            <a:endParaRPr lang="en-US" sz="2400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pPr marL="9525" algn="ctr">
              <a:spcBef>
                <a:spcPts val="1515"/>
              </a:spcBef>
            </a:pPr>
            <a:r>
              <a:rPr lang="en-US" sz="240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How can you try and separate personal criticism from professional feedback? </a:t>
            </a:r>
            <a:endParaRPr lang="cy-GB" sz="240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GB" sz="2800">
              <a:solidFill>
                <a:srgbClr val="002060"/>
              </a:solidFill>
              <a:latin typeface="Aptos"/>
              <a:ea typeface="Calibri"/>
              <a:cs typeface="Arial"/>
            </a:endParaRPr>
          </a:p>
        </p:txBody>
      </p:sp>
      <p:pic>
        <p:nvPicPr>
          <p:cNvPr id="2" name="Picture 1" descr="A black line with black text&#10;&#10;Description automatically generated">
            <a:extLst>
              <a:ext uri="{FF2B5EF4-FFF2-40B4-BE49-F238E27FC236}">
                <a16:creationId xmlns:a16="http://schemas.microsoft.com/office/drawing/2014/main" id="{C8B27062-EEB9-81BB-477A-B417FF0289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385" y="2457619"/>
            <a:ext cx="8525283" cy="202091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5" descr="A blue and yellow symbol of two people shaking hands&#10;&#10;Description automatically generated">
            <a:extLst>
              <a:ext uri="{FF2B5EF4-FFF2-40B4-BE49-F238E27FC236}">
                <a16:creationId xmlns:a16="http://schemas.microsoft.com/office/drawing/2014/main" id="{06D311EE-4F28-5B87-DBDF-87D3DED2CF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9862" y="3145448"/>
            <a:ext cx="1712791" cy="174592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5025529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A8F871-7F72-77C0-CAA7-F76847B87D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oster with text and images&#10;&#10;AI-generated content may be incorrect.">
            <a:extLst>
              <a:ext uri="{FF2B5EF4-FFF2-40B4-BE49-F238E27FC236}">
                <a16:creationId xmlns:a16="http://schemas.microsoft.com/office/drawing/2014/main" id="{973EEC54-7141-6014-04A9-CA892477DB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8648" y="343168"/>
            <a:ext cx="8610272" cy="6247864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CDED75B-3CF9-F989-39B5-F7294381D567}"/>
              </a:ext>
            </a:extLst>
          </p:cNvPr>
          <p:cNvSpPr txBox="1"/>
          <p:nvPr/>
        </p:nvSpPr>
        <p:spPr>
          <a:xfrm>
            <a:off x="371842" y="3468126"/>
            <a:ext cx="2677161" cy="17132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US" sz="3600" dirty="0" err="1">
                <a:solidFill>
                  <a:schemeClr val="bg1"/>
                </a:solidFill>
                <a:latin typeface="Kristen ITC"/>
                <a:ea typeface="Calibri"/>
                <a:cs typeface="Calibri"/>
              </a:rPr>
              <a:t>Canllaw</a:t>
            </a:r>
            <a:r>
              <a:rPr lang="en-US" sz="3600" dirty="0">
                <a:solidFill>
                  <a:schemeClr val="bg1"/>
                </a:solidFill>
                <a:latin typeface="Kristen ITC"/>
                <a:ea typeface="Calibri"/>
                <a:cs typeface="Calibri"/>
              </a:rPr>
              <a:t> Bychan</a:t>
            </a:r>
          </a:p>
          <a:p>
            <a:pPr marL="285750" indent="-285750">
              <a:spcBef>
                <a:spcPts val="1000"/>
              </a:spcBef>
              <a:buFont typeface="Arial"/>
              <a:buChar char="•"/>
            </a:pPr>
            <a:endParaRPr lang="en-GB" sz="2500">
              <a:solidFill>
                <a:srgbClr val="034A90"/>
              </a:solidFill>
              <a:latin typeface="Quire Sans"/>
              <a:ea typeface="Calibri"/>
              <a:cs typeface="Quire Sans"/>
            </a:endParaRPr>
          </a:p>
        </p:txBody>
      </p:sp>
    </p:spTree>
    <p:extLst>
      <p:ext uri="{BB962C8B-B14F-4D97-AF65-F5344CB8AC3E}">
        <p14:creationId xmlns:p14="http://schemas.microsoft.com/office/powerpoint/2010/main" val="40431782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C85038-84EA-4CF6-FE1B-3040CADCD5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28965D02-5EC9-BAE7-1D84-9B225A9228CF}"/>
              </a:ext>
            </a:extLst>
          </p:cNvPr>
          <p:cNvSpPr txBox="1"/>
          <p:nvPr/>
        </p:nvSpPr>
        <p:spPr>
          <a:xfrm>
            <a:off x="781" y="3560891"/>
            <a:ext cx="2677161" cy="11592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US" sz="3600" dirty="0">
                <a:solidFill>
                  <a:schemeClr val="bg1"/>
                </a:solidFill>
                <a:latin typeface="Kristen ITC"/>
                <a:ea typeface="Calibri"/>
                <a:cs typeface="Calibri"/>
              </a:rPr>
              <a:t>Miniguides</a:t>
            </a:r>
          </a:p>
          <a:p>
            <a:pPr marL="285750" indent="-285750">
              <a:spcBef>
                <a:spcPts val="1000"/>
              </a:spcBef>
              <a:buFont typeface="Arial"/>
              <a:buChar char="•"/>
            </a:pPr>
            <a:endParaRPr lang="en-GB" sz="2500">
              <a:solidFill>
                <a:srgbClr val="034A90"/>
              </a:solidFill>
              <a:latin typeface="Quire Sans"/>
              <a:ea typeface="Calibri"/>
              <a:cs typeface="Quire Sans"/>
            </a:endParaRPr>
          </a:p>
        </p:txBody>
      </p:sp>
      <p:pic>
        <p:nvPicPr>
          <p:cNvPr id="2" name="Picture 1" descr="A group of posters with text&#10;&#10;AI-generated content may be incorrect.">
            <a:extLst>
              <a:ext uri="{FF2B5EF4-FFF2-40B4-BE49-F238E27FC236}">
                <a16:creationId xmlns:a16="http://schemas.microsoft.com/office/drawing/2014/main" id="{0D2B9CD2-402E-7ED9-2253-5B4DA7D71A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0528" y="0"/>
            <a:ext cx="784494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5704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B8AA5B-8849-D183-9599-25BCE62512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72D2864-3700-C76B-736B-BD2C78EEDD16}"/>
              </a:ext>
            </a:extLst>
          </p:cNvPr>
          <p:cNvSpPr txBox="1"/>
          <p:nvPr/>
        </p:nvSpPr>
        <p:spPr>
          <a:xfrm>
            <a:off x="239320" y="3600648"/>
            <a:ext cx="2677161" cy="17132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US" sz="3600" err="1">
                <a:solidFill>
                  <a:schemeClr val="bg1"/>
                </a:solidFill>
                <a:latin typeface="Kristen ITC"/>
                <a:ea typeface="Calibri"/>
                <a:cs typeface="Calibri"/>
              </a:rPr>
              <a:t>Canllaw</a:t>
            </a:r>
            <a:r>
              <a:rPr lang="en-US" sz="3600">
                <a:solidFill>
                  <a:schemeClr val="bg1"/>
                </a:solidFill>
                <a:latin typeface="Kristen ITC"/>
                <a:ea typeface="Calibri"/>
                <a:cs typeface="Calibri"/>
              </a:rPr>
              <a:t> Bychan</a:t>
            </a:r>
            <a:endParaRPr lang="en-US" sz="3600" dirty="0">
              <a:solidFill>
                <a:schemeClr val="bg1"/>
              </a:solidFill>
              <a:latin typeface="Kristen ITC"/>
              <a:ea typeface="Calibri"/>
              <a:cs typeface="Calibri"/>
            </a:endParaRPr>
          </a:p>
          <a:p>
            <a:pPr marL="285750" indent="-285750">
              <a:spcBef>
                <a:spcPts val="1000"/>
              </a:spcBef>
              <a:buFont typeface="Arial"/>
              <a:buChar char="•"/>
            </a:pPr>
            <a:endParaRPr lang="en-GB" sz="2500">
              <a:solidFill>
                <a:srgbClr val="034A90"/>
              </a:solidFill>
              <a:latin typeface="Quire Sans"/>
              <a:ea typeface="Calibri"/>
              <a:cs typeface="Quire Sans"/>
            </a:endParaRPr>
          </a:p>
        </p:txBody>
      </p:sp>
      <p:pic>
        <p:nvPicPr>
          <p:cNvPr id="4" name="Picture 3" descr="A poster with text and images&#10;&#10;AI-generated content may be incorrect.">
            <a:extLst>
              <a:ext uri="{FF2B5EF4-FFF2-40B4-BE49-F238E27FC236}">
                <a16:creationId xmlns:a16="http://schemas.microsoft.com/office/drawing/2014/main" id="{9A3FEEE7-1FDD-BBC7-D859-7CE626CC70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8363" y="390525"/>
            <a:ext cx="8156575" cy="584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82398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4A4CB9-1BB5-BA2A-45EA-93A2E77751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41FF270-5326-D6C5-D42D-7E482F6D983D}"/>
              </a:ext>
            </a:extLst>
          </p:cNvPr>
          <p:cNvSpPr txBox="1"/>
          <p:nvPr/>
        </p:nvSpPr>
        <p:spPr>
          <a:xfrm>
            <a:off x="781" y="3560891"/>
            <a:ext cx="2677161" cy="11592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US" sz="3600" dirty="0">
                <a:solidFill>
                  <a:schemeClr val="bg1"/>
                </a:solidFill>
                <a:latin typeface="Kristen ITC"/>
                <a:ea typeface="Calibri"/>
                <a:cs typeface="Calibri"/>
              </a:rPr>
              <a:t>Miniguides</a:t>
            </a:r>
          </a:p>
          <a:p>
            <a:pPr marL="285750" indent="-285750">
              <a:spcBef>
                <a:spcPts val="1000"/>
              </a:spcBef>
              <a:buFont typeface="Arial"/>
              <a:buChar char="•"/>
            </a:pPr>
            <a:endParaRPr lang="en-GB" sz="2500">
              <a:solidFill>
                <a:srgbClr val="034A90"/>
              </a:solidFill>
              <a:latin typeface="Quire Sans"/>
              <a:ea typeface="Calibri"/>
              <a:cs typeface="Quire Sans"/>
            </a:endParaRPr>
          </a:p>
        </p:txBody>
      </p:sp>
      <p:pic>
        <p:nvPicPr>
          <p:cNvPr id="3" name="Picture 2" descr="A group of posters with text&#10;&#10;AI-generated content may be incorrect.">
            <a:extLst>
              <a:ext uri="{FF2B5EF4-FFF2-40B4-BE49-F238E27FC236}">
                <a16:creationId xmlns:a16="http://schemas.microsoft.com/office/drawing/2014/main" id="{5F15D239-EE25-25F9-AA79-C12703668F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4116" y="0"/>
            <a:ext cx="807776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33503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9BA5BF9C-D9BA-C188-0125-D92DF41BE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1517" y="286506"/>
            <a:ext cx="9516371" cy="959473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cy-GB" sz="2800" b="1">
                <a:solidFill>
                  <a:srgbClr val="002060"/>
                </a:solidFill>
                <a:latin typeface="Kristen ITC"/>
                <a:cs typeface="Arial"/>
              </a:rPr>
              <a:t> </a:t>
            </a:r>
            <a:r>
              <a:rPr lang="en-GB" sz="2800" b="1">
                <a:solidFill>
                  <a:srgbClr val="002060"/>
                </a:solidFill>
                <a:highlight>
                  <a:srgbClr val="FFFFFF"/>
                </a:highlight>
                <a:latin typeface="Kristen ITC"/>
                <a:cs typeface="Arial"/>
              </a:rPr>
              <a:t>The Joy of Getting Feedback - Joe Hirsch</a:t>
            </a:r>
            <a:endParaRPr lang="en-US" sz="2800" b="1">
              <a:solidFill>
                <a:srgbClr val="002060"/>
              </a:solidFill>
              <a:latin typeface="Kristen ITC"/>
            </a:endParaRPr>
          </a:p>
        </p:txBody>
      </p:sp>
      <p:pic>
        <p:nvPicPr>
          <p:cNvPr id="6" name="Online Media 3" title="The Joy of Getting Feedback | Joe Hirsch | TEDxTarrytown">
            <a:hlinkClick r:id="" action="ppaction://media"/>
            <a:extLst>
              <a:ext uri="{FF2B5EF4-FFF2-40B4-BE49-F238E27FC236}">
                <a16:creationId xmlns:a16="http://schemas.microsoft.com/office/drawing/2014/main" id="{B55019A4-92AD-E522-104B-72413CC04CC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409724" y="1601183"/>
            <a:ext cx="8268077" cy="4641698"/>
          </a:xfrm>
          <a:prstGeom prst="rect">
            <a:avLst/>
          </a:prstGeom>
        </p:spPr>
      </p:pic>
      <p:pic>
        <p:nvPicPr>
          <p:cNvPr id="10" name="Picture 9" descr="A blue and yellow symbol of two people shaking hands&#10;&#10;Description automatically generated">
            <a:extLst>
              <a:ext uri="{FF2B5EF4-FFF2-40B4-BE49-F238E27FC236}">
                <a16:creationId xmlns:a16="http://schemas.microsoft.com/office/drawing/2014/main" id="{BA5C45FF-9660-0DA8-4F82-D44E06E009A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9862" y="3145448"/>
            <a:ext cx="1712791" cy="174592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363549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1">
            <a:extLst>
              <a:ext uri="{FF2B5EF4-FFF2-40B4-BE49-F238E27FC236}">
                <a16:creationId xmlns:a16="http://schemas.microsoft.com/office/drawing/2014/main" id="{E39957B9-D948-3521-52E3-E82AEFE9CB7A}"/>
              </a:ext>
            </a:extLst>
          </p:cNvPr>
          <p:cNvSpPr txBox="1"/>
          <p:nvPr/>
        </p:nvSpPr>
        <p:spPr>
          <a:xfrm>
            <a:off x="2819327" y="13590"/>
            <a:ext cx="4684880" cy="6842258"/>
          </a:xfrm>
          <a:prstGeom prst="rect">
            <a:avLst/>
          </a:prstGeom>
          <a:solidFill>
            <a:srgbClr val="FFF2CC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5" name="TextBox 1">
            <a:extLst>
              <a:ext uri="{FF2B5EF4-FFF2-40B4-BE49-F238E27FC236}">
                <a16:creationId xmlns:a16="http://schemas.microsoft.com/office/drawing/2014/main" id="{D07570E9-10BF-8041-96A6-BD1E65B134D2}"/>
              </a:ext>
            </a:extLst>
          </p:cNvPr>
          <p:cNvSpPr txBox="1"/>
          <p:nvPr/>
        </p:nvSpPr>
        <p:spPr>
          <a:xfrm>
            <a:off x="7506231" y="13589"/>
            <a:ext cx="4684880" cy="6842258"/>
          </a:xfrm>
          <a:prstGeom prst="rect">
            <a:avLst/>
          </a:prstGeom>
          <a:solidFill>
            <a:srgbClr val="DEEBF7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C0D36F-D83F-D36E-EBDF-8E3B4E2D7788}"/>
              </a:ext>
            </a:extLst>
          </p:cNvPr>
          <p:cNvSpPr txBox="1"/>
          <p:nvPr/>
        </p:nvSpPr>
        <p:spPr>
          <a:xfrm>
            <a:off x="3049197" y="102360"/>
            <a:ext cx="4258615" cy="29063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 algn="ctr">
              <a:spcBef>
                <a:spcPts val="1515"/>
              </a:spcBef>
            </a:pPr>
            <a:r>
              <a:rPr lang="cy-GB" sz="360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  </a:t>
            </a:r>
            <a:r>
              <a:rPr lang="cy-GB" sz="2000" b="1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Bod yn unigolyn adfyfyriol - </a:t>
            </a:r>
            <a:r>
              <a:rPr lang="cy-GB" sz="2000" b="1">
                <a:solidFill>
                  <a:srgbClr val="002060"/>
                </a:solidFill>
                <a:latin typeface="Kristen ITC"/>
                <a:ea typeface="+mn-lt"/>
                <a:cs typeface="Arial"/>
              </a:rPr>
              <a:t>  </a:t>
            </a:r>
            <a:r>
              <a:rPr lang="cy-GB" sz="2000" b="1">
                <a:solidFill>
                  <a:srgbClr val="002060"/>
                </a:solidFill>
                <a:latin typeface="Kristen ITC"/>
                <a:ea typeface="+mn-lt"/>
                <a:cs typeface="+mn-lt"/>
              </a:rPr>
              <a:t>yn eich Dyddlyfr Dysgu</a:t>
            </a:r>
            <a:endParaRPr lang="cy-GB" sz="2000" b="1">
              <a:solidFill>
                <a:srgbClr val="002060"/>
              </a:solidFill>
              <a:latin typeface="Kristen ITC"/>
              <a:ea typeface="Calibri" panose="020F0502020204030204"/>
              <a:cs typeface="Calibri" panose="020F0502020204030204"/>
            </a:endParaRPr>
          </a:p>
          <a:p>
            <a:pPr marL="9525">
              <a:spcBef>
                <a:spcPts val="1515"/>
              </a:spcBef>
            </a:pPr>
            <a:endParaRPr lang="cy-GB" sz="3600">
              <a:solidFill>
                <a:srgbClr val="002060"/>
              </a:solidFill>
              <a:latin typeface="Kristen ITC"/>
              <a:ea typeface="Calibri"/>
              <a:cs typeface="Arial"/>
            </a:endParaRPr>
          </a:p>
          <a:p>
            <a:pPr marL="9525">
              <a:spcBef>
                <a:spcPts val="1515"/>
              </a:spcBef>
            </a:pPr>
            <a:endParaRPr lang="cy-GB" sz="2000" b="1">
              <a:solidFill>
                <a:srgbClr val="002060"/>
              </a:solidFill>
              <a:latin typeface="Kristen ITC"/>
              <a:ea typeface="Calibri"/>
              <a:cs typeface="Arial"/>
            </a:endParaRPr>
          </a:p>
          <a:p>
            <a:pPr marL="352425" indent="-342900">
              <a:spcBef>
                <a:spcPts val="1515"/>
              </a:spcBef>
              <a:buFont typeface="Arial"/>
              <a:buChar char="•"/>
            </a:pPr>
            <a:r>
              <a:rPr lang="cy-GB" sz="800">
                <a:solidFill>
                  <a:schemeClr val="accent4">
                    <a:lumMod val="20000"/>
                    <a:lumOff val="80000"/>
                  </a:schemeClr>
                </a:solidFill>
                <a:latin typeface="Calibri"/>
                <a:ea typeface="Calibri"/>
                <a:cs typeface="Arial"/>
              </a:rPr>
              <a:t>n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GB" sz="2800">
              <a:solidFill>
                <a:srgbClr val="002060"/>
              </a:solidFill>
              <a:latin typeface="Aptos"/>
              <a:ea typeface="Calibri"/>
              <a:cs typeface="Arial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74CDE87-C9BC-2361-9AF9-44765EB0FECC}"/>
              </a:ext>
            </a:extLst>
          </p:cNvPr>
          <p:cNvSpPr txBox="1"/>
          <p:nvPr/>
        </p:nvSpPr>
        <p:spPr>
          <a:xfrm>
            <a:off x="7719168" y="103569"/>
            <a:ext cx="4258615" cy="35296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 algn="ctr">
              <a:spcBef>
                <a:spcPts val="1515"/>
              </a:spcBef>
            </a:pPr>
            <a:r>
              <a:rPr lang="cy-GB" sz="360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  </a:t>
            </a:r>
            <a:r>
              <a:rPr lang="en-US" sz="2000" b="1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Being a reflective individual – in your Learning Journal</a:t>
            </a:r>
            <a:endParaRPr lang="cy-GB" sz="2000">
              <a:solidFill>
                <a:srgbClr val="002060"/>
              </a:solidFill>
              <a:latin typeface="Kristen ITC"/>
              <a:ea typeface="Calibri" panose="020F0502020204030204"/>
              <a:cs typeface="Calibri" panose="020F0502020204030204"/>
            </a:endParaRPr>
          </a:p>
          <a:p>
            <a:pPr marL="9525" algn="ctr">
              <a:spcBef>
                <a:spcPts val="1515"/>
              </a:spcBef>
            </a:pPr>
            <a:endParaRPr lang="en-US" sz="2800" b="1">
              <a:solidFill>
                <a:srgbClr val="00B050"/>
              </a:solidFill>
              <a:latin typeface="Arial"/>
              <a:ea typeface="Calibri"/>
              <a:cs typeface="Arial"/>
            </a:endParaRPr>
          </a:p>
          <a:p>
            <a:pPr marL="9525">
              <a:spcBef>
                <a:spcPts val="1515"/>
              </a:spcBef>
            </a:pPr>
            <a:endParaRPr lang="cy-GB" sz="3600">
              <a:solidFill>
                <a:srgbClr val="002060"/>
              </a:solidFill>
              <a:latin typeface="Kristen ITC"/>
              <a:ea typeface="Calibri"/>
              <a:cs typeface="Arial"/>
            </a:endParaRPr>
          </a:p>
          <a:p>
            <a:pPr marL="9525">
              <a:spcBef>
                <a:spcPts val="1515"/>
              </a:spcBef>
            </a:pPr>
            <a:endParaRPr lang="cy-GB" sz="2000" b="1">
              <a:solidFill>
                <a:srgbClr val="002060"/>
              </a:solidFill>
              <a:latin typeface="Kristen ITC"/>
              <a:ea typeface="Calibri"/>
              <a:cs typeface="Arial"/>
            </a:endParaRPr>
          </a:p>
          <a:p>
            <a:pPr marL="352425" indent="-342900">
              <a:spcBef>
                <a:spcPts val="1515"/>
              </a:spcBef>
              <a:buFont typeface="Arial"/>
              <a:buChar char="•"/>
            </a:pPr>
            <a:r>
              <a:rPr lang="cy-GB" sz="800">
                <a:solidFill>
                  <a:schemeClr val="accent4">
                    <a:lumMod val="20000"/>
                    <a:lumOff val="80000"/>
                  </a:schemeClr>
                </a:solidFill>
                <a:latin typeface="Calibri"/>
                <a:ea typeface="Calibri"/>
                <a:cs typeface="Arial"/>
              </a:rPr>
              <a:t>n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GB" sz="2800">
              <a:solidFill>
                <a:srgbClr val="002060"/>
              </a:solidFill>
              <a:latin typeface="Aptos"/>
              <a:ea typeface="Calibri"/>
              <a:cs typeface="Arial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3FEB7E5-3FF3-E1E6-62BB-1BA4BB61BBB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5603026"/>
              </p:ext>
            </p:extLst>
          </p:nvPr>
        </p:nvGraphicFramePr>
        <p:xfrm>
          <a:off x="7922380" y="1342571"/>
          <a:ext cx="4161882" cy="4939719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61882">
                  <a:extLst>
                    <a:ext uri="{9D8B030D-6E8A-4147-A177-3AD203B41FA5}">
                      <a16:colId xmlns:a16="http://schemas.microsoft.com/office/drawing/2014/main" val="2689792118"/>
                    </a:ext>
                  </a:extLst>
                </a:gridCol>
              </a:tblGrid>
              <a:tr h="362859">
                <a:tc>
                  <a:txBody>
                    <a:bodyPr/>
                    <a:lstStyle/>
                    <a:p>
                      <a:pPr marL="285750" indent="-285750" algn="l" rtl="0" fontAlgn="base">
                        <a:buFont typeface="Arial"/>
                        <a:buChar char="•"/>
                      </a:pPr>
                      <a:r>
                        <a:rPr lang="en-GB" sz="1600" b="0" i="0">
                          <a:effectLst/>
                          <a:latin typeface="Calibri"/>
                        </a:rPr>
                        <a:t>This was an effective strategy because…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04351252"/>
                  </a:ext>
                </a:extLst>
              </a:tr>
              <a:tr h="624118">
                <a:tc>
                  <a:txBody>
                    <a:bodyPr/>
                    <a:lstStyle/>
                    <a:p>
                      <a:pPr marL="285750" indent="-285750" algn="l" rtl="0" fontAlgn="base">
                        <a:buFont typeface="Arial"/>
                        <a:buChar char="•"/>
                      </a:pPr>
                      <a:r>
                        <a:rPr lang="en-GB" sz="1600" b="0" i="0">
                          <a:effectLst/>
                          <a:latin typeface="Calibri"/>
                        </a:rPr>
                        <a:t>This impacted upon children’s learning because…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90273154"/>
                  </a:ext>
                </a:extLst>
              </a:tr>
              <a:tr h="362859">
                <a:tc>
                  <a:txBody>
                    <a:bodyPr/>
                    <a:lstStyle/>
                    <a:p>
                      <a:pPr marL="285750" indent="-285750" algn="l" rtl="0" fontAlgn="base">
                        <a:buFont typeface="Arial"/>
                        <a:buChar char="•"/>
                      </a:pPr>
                      <a:r>
                        <a:rPr lang="en-GB" sz="1600" b="0" i="0">
                          <a:effectLst/>
                          <a:latin typeface="Calibri"/>
                        </a:rPr>
                        <a:t>The impact has been…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78288846"/>
                  </a:ext>
                </a:extLst>
              </a:tr>
              <a:tr h="362859">
                <a:tc>
                  <a:txBody>
                    <a:bodyPr/>
                    <a:lstStyle/>
                    <a:p>
                      <a:pPr marL="285750" indent="-285750" algn="l" rtl="0" fontAlgn="base">
                        <a:buFont typeface="Arial"/>
                        <a:buChar char="•"/>
                      </a:pPr>
                      <a:r>
                        <a:rPr lang="en-GB" sz="1600" b="0" i="0">
                          <a:effectLst/>
                          <a:latin typeface="Calibri"/>
                        </a:rPr>
                        <a:t>Looking back now I realise…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31692295"/>
                  </a:ext>
                </a:extLst>
              </a:tr>
              <a:tr h="362859">
                <a:tc>
                  <a:txBody>
                    <a:bodyPr/>
                    <a:lstStyle/>
                    <a:p>
                      <a:pPr marL="285750" indent="-285750" algn="l" rtl="0" fontAlgn="base">
                        <a:buFont typeface="Arial"/>
                        <a:buChar char="•"/>
                      </a:pPr>
                      <a:r>
                        <a:rPr lang="en-GB" sz="1600" b="0" i="0">
                          <a:effectLst/>
                          <a:latin typeface="Calibri"/>
                        </a:rPr>
                        <a:t>To inform my practice I will…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71613349"/>
                  </a:ext>
                </a:extLst>
              </a:tr>
              <a:tr h="362859">
                <a:tc>
                  <a:txBody>
                    <a:bodyPr/>
                    <a:lstStyle/>
                    <a:p>
                      <a:pPr marL="285750" indent="-285750" algn="l" rtl="0" fontAlgn="base">
                        <a:buFont typeface="Arial"/>
                        <a:buChar char="•"/>
                      </a:pPr>
                      <a:r>
                        <a:rPr lang="en-GB" sz="1600" b="0" i="0">
                          <a:effectLst/>
                          <a:latin typeface="Calibri"/>
                        </a:rPr>
                        <a:t>On reflection I will aim to…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36115625"/>
                  </a:ext>
                </a:extLst>
              </a:tr>
              <a:tr h="362859">
                <a:tc>
                  <a:txBody>
                    <a:bodyPr/>
                    <a:lstStyle/>
                    <a:p>
                      <a:pPr marL="285750" indent="-285750" algn="l" rtl="0" fontAlgn="base">
                        <a:buFont typeface="Arial"/>
                        <a:buChar char="•"/>
                      </a:pPr>
                      <a:r>
                        <a:rPr lang="en-GB" sz="1600" b="0" i="0">
                          <a:effectLst/>
                          <a:latin typeface="Calibri"/>
                        </a:rPr>
                        <a:t>Consequently, I was able to…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40897047"/>
                  </a:ext>
                </a:extLst>
              </a:tr>
              <a:tr h="362859">
                <a:tc>
                  <a:txBody>
                    <a:bodyPr/>
                    <a:lstStyle/>
                    <a:p>
                      <a:pPr marL="285750" indent="-285750" algn="l" rtl="0" fontAlgn="base">
                        <a:buFont typeface="Arial"/>
                        <a:buChar char="•"/>
                      </a:pPr>
                      <a:r>
                        <a:rPr lang="en-GB" sz="1600" b="0" i="0">
                          <a:effectLst/>
                          <a:latin typeface="Calibri"/>
                        </a:rPr>
                        <a:t>I found this useful because…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93718292"/>
                  </a:ext>
                </a:extLst>
              </a:tr>
              <a:tr h="425752">
                <a:tc>
                  <a:txBody>
                    <a:bodyPr/>
                    <a:lstStyle/>
                    <a:p>
                      <a:pPr marL="285750" indent="-285750" algn="l" rtl="0" fontAlgn="base">
                        <a:buFont typeface="Arial"/>
                        <a:buChar char="•"/>
                      </a:pPr>
                      <a:r>
                        <a:rPr lang="en-GB" sz="1600" b="0" i="0">
                          <a:effectLst/>
                          <a:latin typeface="Calibri"/>
                        </a:rPr>
                        <a:t>My practice has been enhanced because…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88072234"/>
                  </a:ext>
                </a:extLst>
              </a:tr>
              <a:tr h="362859">
                <a:tc>
                  <a:txBody>
                    <a:bodyPr/>
                    <a:lstStyle/>
                    <a:p>
                      <a:pPr marL="285750" indent="-285750" algn="l" rtl="0" fontAlgn="base">
                        <a:buFont typeface="Arial"/>
                        <a:buChar char="•"/>
                      </a:pPr>
                      <a:r>
                        <a:rPr lang="en-GB" sz="1600" b="0" i="0">
                          <a:effectLst/>
                          <a:latin typeface="Calibri"/>
                        </a:rPr>
                        <a:t>For future reference I will ensure…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82768674"/>
                  </a:ext>
                </a:extLst>
              </a:tr>
              <a:tr h="624118">
                <a:tc>
                  <a:txBody>
                    <a:bodyPr/>
                    <a:lstStyle/>
                    <a:p>
                      <a:pPr marL="285750" indent="-285750" algn="l" rtl="0" fontAlgn="base">
                        <a:buFont typeface="Arial"/>
                        <a:buChar char="•"/>
                      </a:pPr>
                      <a:r>
                        <a:rPr lang="en-GB" sz="1600" b="0" i="0">
                          <a:effectLst/>
                          <a:latin typeface="Calibri"/>
                        </a:rPr>
                        <a:t>On reflection it would have been more effective if…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9148215"/>
                  </a:ext>
                </a:extLst>
              </a:tr>
              <a:tr h="362859">
                <a:tc>
                  <a:txBody>
                    <a:bodyPr/>
                    <a:lstStyle/>
                    <a:p>
                      <a:pPr marL="285750" indent="-285750" algn="l" rtl="0" fontAlgn="base">
                        <a:buFont typeface="Arial"/>
                        <a:buChar char="•"/>
                      </a:pPr>
                      <a:r>
                        <a:rPr lang="en-GB" sz="1600" b="0" i="0">
                          <a:effectLst/>
                          <a:latin typeface="Calibri"/>
                        </a:rPr>
                        <a:t>This has helped me to see…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88414476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7C406A2-B47D-74D5-D695-1949BE3BC60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400584"/>
              </p:ext>
            </p:extLst>
          </p:nvPr>
        </p:nvGraphicFramePr>
        <p:xfrm>
          <a:off x="3197679" y="1342571"/>
          <a:ext cx="3962238" cy="525320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962238">
                  <a:extLst>
                    <a:ext uri="{9D8B030D-6E8A-4147-A177-3AD203B41FA5}">
                      <a16:colId xmlns:a16="http://schemas.microsoft.com/office/drawing/2014/main" val="3511383638"/>
                    </a:ext>
                  </a:extLst>
                </a:gridCol>
              </a:tblGrid>
              <a:tr h="541098">
                <a:tc>
                  <a:txBody>
                    <a:bodyPr/>
                    <a:lstStyle/>
                    <a:p>
                      <a:pPr marL="285750" indent="-285750" algn="l" rtl="0" fontAlgn="base">
                        <a:buFont typeface="Arial"/>
                        <a:buChar char="•"/>
                      </a:pPr>
                      <a:r>
                        <a:rPr lang="cy-GB" sz="1600" b="0" i="0">
                          <a:effectLst/>
                          <a:latin typeface="Calibri"/>
                        </a:rPr>
                        <a:t>Roedd hon yn strategaeth effeithiol oherwydd...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01942436"/>
                  </a:ext>
                </a:extLst>
              </a:tr>
              <a:tr h="541098">
                <a:tc>
                  <a:txBody>
                    <a:bodyPr/>
                    <a:lstStyle/>
                    <a:p>
                      <a:pPr marL="285750" indent="-285750" algn="l" rtl="0" fontAlgn="base">
                        <a:buFont typeface="Arial"/>
                        <a:buChar char="•"/>
                      </a:pPr>
                      <a:r>
                        <a:rPr lang="cy-GB" sz="1600" b="0" i="0">
                          <a:effectLst/>
                          <a:latin typeface="Calibri"/>
                        </a:rPr>
                        <a:t>Cafodd hyn effaith ar y dysgu gan y plant oherwydd...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66455552"/>
                  </a:ext>
                </a:extLst>
              </a:tr>
              <a:tr h="314592">
                <a:tc>
                  <a:txBody>
                    <a:bodyPr/>
                    <a:lstStyle/>
                    <a:p>
                      <a:pPr marL="285750" indent="-285750" algn="l" rtl="0" fontAlgn="base">
                        <a:buFont typeface="Arial"/>
                        <a:buChar char="•"/>
                      </a:pPr>
                      <a:r>
                        <a:rPr lang="cy-GB" sz="1600" b="0" i="0">
                          <a:effectLst/>
                          <a:latin typeface="Calibri"/>
                        </a:rPr>
                        <a:t>Mae’r effaith wedi bod...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86964738"/>
                  </a:ext>
                </a:extLst>
              </a:tr>
              <a:tr h="541098">
                <a:tc>
                  <a:txBody>
                    <a:bodyPr/>
                    <a:lstStyle/>
                    <a:p>
                      <a:pPr marL="285750" indent="-285750" algn="l" rtl="0" fontAlgn="base">
                        <a:buFont typeface="Arial"/>
                        <a:buChar char="•"/>
                      </a:pPr>
                      <a:r>
                        <a:rPr lang="cy-GB" sz="1600" b="0" i="0" noProof="0">
                          <a:effectLst/>
                          <a:latin typeface="Calibri"/>
                        </a:rPr>
                        <a:t>Wrth edrych yn ôl nawr rwy’n sylweddoli...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93569816"/>
                  </a:ext>
                </a:extLst>
              </a:tr>
              <a:tr h="314592">
                <a:tc>
                  <a:txBody>
                    <a:bodyPr/>
                    <a:lstStyle/>
                    <a:p>
                      <a:pPr marL="285750" indent="-285750" algn="l" rtl="0" fontAlgn="base">
                        <a:buFont typeface="Arial"/>
                        <a:buChar char="•"/>
                      </a:pPr>
                      <a:r>
                        <a:rPr lang="cy-GB" sz="1600" b="0" i="0">
                          <a:effectLst/>
                          <a:latin typeface="Calibri"/>
                        </a:rPr>
                        <a:t>I lywio fy arfer byddaf...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7759126"/>
                  </a:ext>
                </a:extLst>
              </a:tr>
              <a:tr h="314592">
                <a:tc>
                  <a:txBody>
                    <a:bodyPr/>
                    <a:lstStyle/>
                    <a:p>
                      <a:pPr marL="285750" indent="-285750" algn="l" rtl="0" fontAlgn="base">
                        <a:buFont typeface="Arial"/>
                        <a:buChar char="•"/>
                      </a:pPr>
                      <a:r>
                        <a:rPr lang="cy-GB" sz="1600" b="0" i="0">
                          <a:effectLst/>
                          <a:latin typeface="Calibri"/>
                        </a:rPr>
                        <a:t>O adfyfyrio byddaf i’n anelu at...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51040606"/>
                  </a:ext>
                </a:extLst>
              </a:tr>
              <a:tr h="314592">
                <a:tc>
                  <a:txBody>
                    <a:bodyPr/>
                    <a:lstStyle/>
                    <a:p>
                      <a:pPr marL="285750" indent="-285750" algn="l" rtl="0" fontAlgn="base">
                        <a:buFont typeface="Arial"/>
                        <a:buChar char="•"/>
                      </a:pPr>
                      <a:r>
                        <a:rPr lang="cy-GB" sz="1600" b="0" i="0">
                          <a:effectLst/>
                          <a:latin typeface="Calibri"/>
                        </a:rPr>
                        <a:t>O ganlyniad, roeddwn i’n gallu...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14226257"/>
                  </a:ext>
                </a:extLst>
              </a:tr>
              <a:tr h="345923">
                <a:tc>
                  <a:txBody>
                    <a:bodyPr/>
                    <a:lstStyle/>
                    <a:p>
                      <a:pPr marL="285750" indent="-285750" algn="l" rtl="0" fontAlgn="base">
                        <a:buFont typeface="Arial"/>
                        <a:buChar char="•"/>
                      </a:pPr>
                      <a:r>
                        <a:rPr lang="cy-GB" sz="1600" b="0" i="0">
                          <a:effectLst/>
                          <a:latin typeface="Calibri"/>
                        </a:rPr>
                        <a:t>Roedd hwn yn ddefnyddiol i mi achos...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69136595"/>
                  </a:ext>
                </a:extLst>
              </a:tr>
              <a:tr h="541098">
                <a:tc>
                  <a:txBody>
                    <a:bodyPr/>
                    <a:lstStyle/>
                    <a:p>
                      <a:pPr marL="285750" indent="-285750" algn="l" rtl="0" fontAlgn="base">
                        <a:buFont typeface="Arial"/>
                        <a:buChar char="•"/>
                      </a:pPr>
                      <a:r>
                        <a:rPr lang="cy-GB" sz="1600" b="0" i="0">
                          <a:effectLst/>
                          <a:latin typeface="Calibri"/>
                        </a:rPr>
                        <a:t>Mae fy arfer wedi cael ei gyfoethogi oherwydd...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51629788"/>
                  </a:ext>
                </a:extLst>
              </a:tr>
              <a:tr h="314592">
                <a:tc>
                  <a:txBody>
                    <a:bodyPr/>
                    <a:lstStyle/>
                    <a:p>
                      <a:pPr marL="285750" indent="-285750" algn="l" rtl="0" fontAlgn="base">
                        <a:buFont typeface="Arial"/>
                        <a:buChar char="•"/>
                      </a:pPr>
                      <a:r>
                        <a:rPr lang="cy-GB" sz="1600" b="0" i="0">
                          <a:effectLst/>
                          <a:latin typeface="Calibri"/>
                        </a:rPr>
                        <a:t>Yn y dyfodol byddaf i’n sicrhau...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56536056"/>
                  </a:ext>
                </a:extLst>
              </a:tr>
              <a:tr h="541098">
                <a:tc>
                  <a:txBody>
                    <a:bodyPr/>
                    <a:lstStyle/>
                    <a:p>
                      <a:pPr marL="285750" indent="-285750" algn="l" rtl="0" fontAlgn="base">
                        <a:buFont typeface="Arial"/>
                        <a:buChar char="•"/>
                      </a:pPr>
                      <a:r>
                        <a:rPr lang="cy-GB" sz="1600" b="0" i="0">
                          <a:effectLst/>
                          <a:latin typeface="Calibri"/>
                        </a:rPr>
                        <a:t>O adfyfyrio byddai wedi bod yn fwy effeithiol pe tai...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21552966"/>
                  </a:ext>
                </a:extLst>
              </a:tr>
              <a:tr h="314592">
                <a:tc>
                  <a:txBody>
                    <a:bodyPr/>
                    <a:lstStyle/>
                    <a:p>
                      <a:pPr marL="285750" indent="-285750" algn="l" rtl="0" fontAlgn="base">
                        <a:buFont typeface="Arial"/>
                        <a:buChar char="•"/>
                      </a:pPr>
                      <a:r>
                        <a:rPr lang="cy-GB" sz="1600" b="0" i="0">
                          <a:effectLst/>
                          <a:latin typeface="Calibri"/>
                        </a:rPr>
                        <a:t>Mae hyn wedi fy helpu i weld...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50228936"/>
                  </a:ext>
                </a:extLst>
              </a:tr>
            </a:tbl>
          </a:graphicData>
        </a:graphic>
      </p:graphicFrame>
      <p:pic>
        <p:nvPicPr>
          <p:cNvPr id="9" name="Picture 8" descr="A close-up of a book&#10;&#10;Description automatically generated">
            <a:extLst>
              <a:ext uri="{FF2B5EF4-FFF2-40B4-BE49-F238E27FC236}">
                <a16:creationId xmlns:a16="http://schemas.microsoft.com/office/drawing/2014/main" id="{19DE105C-A1B6-4C90-DFE3-5093DECCA2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536" y="3426127"/>
            <a:ext cx="1958976" cy="136646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8095249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B3AEC2-572F-2E98-DFBE-F709851427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1">
            <a:extLst>
              <a:ext uri="{FF2B5EF4-FFF2-40B4-BE49-F238E27FC236}">
                <a16:creationId xmlns:a16="http://schemas.microsoft.com/office/drawing/2014/main" id="{5FC523DD-350A-B51B-79AC-066922A50725}"/>
              </a:ext>
            </a:extLst>
          </p:cNvPr>
          <p:cNvSpPr txBox="1"/>
          <p:nvPr/>
        </p:nvSpPr>
        <p:spPr>
          <a:xfrm>
            <a:off x="2819327" y="13590"/>
            <a:ext cx="4684880" cy="6842258"/>
          </a:xfrm>
          <a:prstGeom prst="rect">
            <a:avLst/>
          </a:prstGeom>
          <a:solidFill>
            <a:srgbClr val="FFF2CC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5" name="TextBox 1">
            <a:extLst>
              <a:ext uri="{FF2B5EF4-FFF2-40B4-BE49-F238E27FC236}">
                <a16:creationId xmlns:a16="http://schemas.microsoft.com/office/drawing/2014/main" id="{C9740374-0D3E-B533-7AF5-728169F8510B}"/>
              </a:ext>
            </a:extLst>
          </p:cNvPr>
          <p:cNvSpPr txBox="1"/>
          <p:nvPr/>
        </p:nvSpPr>
        <p:spPr>
          <a:xfrm>
            <a:off x="7506231" y="13589"/>
            <a:ext cx="4684880" cy="6842258"/>
          </a:xfrm>
          <a:prstGeom prst="rect">
            <a:avLst/>
          </a:prstGeom>
          <a:solidFill>
            <a:srgbClr val="DEEBF7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099E8E8-B80F-BEE2-3FDC-ADDB42D0B668}"/>
              </a:ext>
            </a:extLst>
          </p:cNvPr>
          <p:cNvSpPr txBox="1"/>
          <p:nvPr/>
        </p:nvSpPr>
        <p:spPr>
          <a:xfrm>
            <a:off x="3049891" y="914208"/>
            <a:ext cx="4258615" cy="240623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 algn="ctr">
              <a:spcBef>
                <a:spcPts val="1515"/>
              </a:spcBef>
            </a:pPr>
            <a:endParaRPr lang="cy-GB" sz="2800" b="1" dirty="0">
              <a:solidFill>
                <a:srgbClr val="002060"/>
              </a:solidFill>
              <a:latin typeface="Kristen ITC"/>
              <a:ea typeface="Calibri"/>
              <a:cs typeface="Arial"/>
            </a:endParaRPr>
          </a:p>
          <a:p>
            <a:pPr marL="9525" algn="ctr">
              <a:spcBef>
                <a:spcPts val="1515"/>
              </a:spcBef>
            </a:pPr>
            <a:r>
              <a:rPr lang="cy-GB" sz="2800" b="1" dirty="0" err="1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Dyddyfr</a:t>
            </a:r>
            <a:r>
              <a:rPr lang="cy-GB" sz="2800" b="1" dirty="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 Dysgu ar Dudalen </a:t>
            </a:r>
            <a:r>
              <a:rPr lang="cy-GB" sz="3600" dirty="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 </a:t>
            </a:r>
            <a:endParaRPr lang="en-US" sz="2000" b="1" dirty="0">
              <a:solidFill>
                <a:srgbClr val="002060"/>
              </a:solidFill>
              <a:latin typeface="Kristen ITC"/>
              <a:ea typeface="Calibri"/>
              <a:cs typeface="Arial"/>
            </a:endParaRPr>
          </a:p>
          <a:p>
            <a:pPr marL="352425" indent="-342900">
              <a:spcBef>
                <a:spcPts val="1515"/>
              </a:spcBef>
              <a:buFont typeface="Arial"/>
              <a:buChar char="•"/>
            </a:pPr>
            <a:r>
              <a:rPr lang="cy-GB" sz="800" dirty="0">
                <a:solidFill>
                  <a:schemeClr val="accent4">
                    <a:lumMod val="20000"/>
                    <a:lumOff val="80000"/>
                  </a:schemeClr>
                </a:solidFill>
                <a:latin typeface="Calibri"/>
                <a:ea typeface="Calibri"/>
                <a:cs typeface="Arial"/>
              </a:rPr>
              <a:t>n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GB" sz="2800">
              <a:solidFill>
                <a:srgbClr val="002060"/>
              </a:solidFill>
              <a:latin typeface="Aptos"/>
              <a:ea typeface="Calibri"/>
              <a:cs typeface="Arial"/>
            </a:endParaRPr>
          </a:p>
        </p:txBody>
      </p:sp>
      <p:pic>
        <p:nvPicPr>
          <p:cNvPr id="9" name="Picture 8" descr="A close-up of a book&#10;&#10;Description automatically generated">
            <a:extLst>
              <a:ext uri="{FF2B5EF4-FFF2-40B4-BE49-F238E27FC236}">
                <a16:creationId xmlns:a16="http://schemas.microsoft.com/office/drawing/2014/main" id="{A01B442E-2AA4-7CDC-FF20-A974EA225D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536" y="3426127"/>
            <a:ext cx="1958976" cy="136646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" name="Picture 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DB165BE-C13D-3B94-CC2D-E27BCA7589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15274" y="0"/>
            <a:ext cx="490583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55009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64DDE9-72F1-AD96-0AC8-613A5DF8F3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1">
            <a:extLst>
              <a:ext uri="{FF2B5EF4-FFF2-40B4-BE49-F238E27FC236}">
                <a16:creationId xmlns:a16="http://schemas.microsoft.com/office/drawing/2014/main" id="{37D7FD55-4973-4D29-0BFE-72CB1988CDE8}"/>
              </a:ext>
            </a:extLst>
          </p:cNvPr>
          <p:cNvSpPr txBox="1"/>
          <p:nvPr/>
        </p:nvSpPr>
        <p:spPr>
          <a:xfrm>
            <a:off x="2819327" y="13590"/>
            <a:ext cx="4684880" cy="6842258"/>
          </a:xfrm>
          <a:prstGeom prst="rect">
            <a:avLst/>
          </a:prstGeom>
          <a:solidFill>
            <a:srgbClr val="FFF2CC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5" name="TextBox 1">
            <a:extLst>
              <a:ext uri="{FF2B5EF4-FFF2-40B4-BE49-F238E27FC236}">
                <a16:creationId xmlns:a16="http://schemas.microsoft.com/office/drawing/2014/main" id="{16CE3449-12C8-7999-A288-D8F4260BAA96}"/>
              </a:ext>
            </a:extLst>
          </p:cNvPr>
          <p:cNvSpPr txBox="1"/>
          <p:nvPr/>
        </p:nvSpPr>
        <p:spPr>
          <a:xfrm>
            <a:off x="7506231" y="13589"/>
            <a:ext cx="4684880" cy="6842258"/>
          </a:xfrm>
          <a:prstGeom prst="rect">
            <a:avLst/>
          </a:prstGeom>
          <a:solidFill>
            <a:srgbClr val="DEEBF7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26BA03D-638F-FD6F-F4C7-58AC55B08AAB}"/>
              </a:ext>
            </a:extLst>
          </p:cNvPr>
          <p:cNvSpPr txBox="1"/>
          <p:nvPr/>
        </p:nvSpPr>
        <p:spPr>
          <a:xfrm>
            <a:off x="7719168" y="792612"/>
            <a:ext cx="4258615" cy="27601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 algn="ctr">
              <a:spcBef>
                <a:spcPts val="1515"/>
              </a:spcBef>
            </a:pPr>
            <a:r>
              <a:rPr lang="cy-GB" sz="3600" dirty="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  </a:t>
            </a:r>
            <a:r>
              <a:rPr lang="en-US" sz="3200" b="1" dirty="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 </a:t>
            </a:r>
          </a:p>
          <a:p>
            <a:pPr marL="9525" algn="ctr">
              <a:spcBef>
                <a:spcPts val="1515"/>
              </a:spcBef>
            </a:pPr>
            <a:r>
              <a:rPr lang="en-US" sz="3200" b="1" dirty="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Learning Journal </a:t>
            </a:r>
          </a:p>
          <a:p>
            <a:pPr marL="9525" algn="ctr">
              <a:spcBef>
                <a:spcPts val="1515"/>
              </a:spcBef>
            </a:pPr>
            <a:r>
              <a:rPr lang="en-US" sz="3200" b="1" dirty="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on a Page</a:t>
            </a:r>
            <a:endParaRPr lang="en-US"/>
          </a:p>
          <a:p>
            <a:pPr marL="352425" indent="-342900">
              <a:spcBef>
                <a:spcPts val="1515"/>
              </a:spcBef>
              <a:buFont typeface="Arial"/>
              <a:buChar char="•"/>
            </a:pPr>
            <a:r>
              <a:rPr lang="cy-GB" sz="1050" dirty="0">
                <a:solidFill>
                  <a:schemeClr val="accent4">
                    <a:lumMod val="20000"/>
                    <a:lumOff val="80000"/>
                  </a:schemeClr>
                </a:solidFill>
                <a:latin typeface="Calibri"/>
                <a:ea typeface="Calibri"/>
                <a:cs typeface="Arial"/>
              </a:rPr>
              <a:t>n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GB" sz="2800">
              <a:solidFill>
                <a:srgbClr val="002060"/>
              </a:solidFill>
              <a:latin typeface="Aptos"/>
              <a:ea typeface="Calibri"/>
              <a:cs typeface="Arial"/>
            </a:endParaRPr>
          </a:p>
        </p:txBody>
      </p:sp>
      <p:pic>
        <p:nvPicPr>
          <p:cNvPr id="9" name="Picture 8" descr="A close-up of a book&#10;&#10;Description automatically generated">
            <a:extLst>
              <a:ext uri="{FF2B5EF4-FFF2-40B4-BE49-F238E27FC236}">
                <a16:creationId xmlns:a16="http://schemas.microsoft.com/office/drawing/2014/main" id="{DF556602-A2CD-F18A-CBF7-02A6D7B1E7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536" y="3426127"/>
            <a:ext cx="1958976" cy="136646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0837B7C-3C98-6DDE-81A7-325A72A8AA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36614" y="16213"/>
            <a:ext cx="488128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6761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AC171B-E140-D4DF-C93D-39DBB7FE6E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1">
            <a:extLst>
              <a:ext uri="{FF2B5EF4-FFF2-40B4-BE49-F238E27FC236}">
                <a16:creationId xmlns:a16="http://schemas.microsoft.com/office/drawing/2014/main" id="{66C36365-529A-950B-0F40-863B509BC4B8}"/>
              </a:ext>
            </a:extLst>
          </p:cNvPr>
          <p:cNvSpPr txBox="1"/>
          <p:nvPr/>
        </p:nvSpPr>
        <p:spPr>
          <a:xfrm>
            <a:off x="2819327" y="13590"/>
            <a:ext cx="4684880" cy="6842258"/>
          </a:xfrm>
          <a:prstGeom prst="rect">
            <a:avLst/>
          </a:prstGeom>
          <a:solidFill>
            <a:srgbClr val="FFF2CC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5" name="TextBox 1">
            <a:extLst>
              <a:ext uri="{FF2B5EF4-FFF2-40B4-BE49-F238E27FC236}">
                <a16:creationId xmlns:a16="http://schemas.microsoft.com/office/drawing/2014/main" id="{7C4E5A70-F2EC-C26E-605F-CE79D1E73971}"/>
              </a:ext>
            </a:extLst>
          </p:cNvPr>
          <p:cNvSpPr txBox="1"/>
          <p:nvPr/>
        </p:nvSpPr>
        <p:spPr>
          <a:xfrm>
            <a:off x="7506231" y="13589"/>
            <a:ext cx="4684880" cy="6842258"/>
          </a:xfrm>
          <a:prstGeom prst="rect">
            <a:avLst/>
          </a:prstGeom>
          <a:solidFill>
            <a:srgbClr val="DEEBF7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54F70F-DA52-B36F-8C0E-5A139E26836F}"/>
              </a:ext>
            </a:extLst>
          </p:cNvPr>
          <p:cNvSpPr txBox="1"/>
          <p:nvPr/>
        </p:nvSpPr>
        <p:spPr>
          <a:xfrm>
            <a:off x="3049197" y="334273"/>
            <a:ext cx="4258615" cy="315259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 algn="ctr">
              <a:spcBef>
                <a:spcPts val="1515"/>
              </a:spcBef>
            </a:pPr>
            <a:r>
              <a:rPr lang="cy-GB" sz="3600" dirty="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Adfyfyrio </a:t>
            </a:r>
            <a:r>
              <a:rPr lang="cy-GB" sz="360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Pythefnosol</a:t>
            </a:r>
            <a:endParaRPr lang="cy-GB" sz="3600" dirty="0">
              <a:solidFill>
                <a:srgbClr val="002060"/>
              </a:solidFill>
              <a:latin typeface="Kristen ITC"/>
              <a:ea typeface="Calibri"/>
              <a:cs typeface="Arial"/>
            </a:endParaRPr>
          </a:p>
          <a:p>
            <a:pPr marL="9525">
              <a:spcBef>
                <a:spcPts val="1515"/>
              </a:spcBef>
            </a:pPr>
            <a:endParaRPr lang="cy-GB" sz="3600">
              <a:solidFill>
                <a:srgbClr val="002060"/>
              </a:solidFill>
              <a:latin typeface="Kristen ITC"/>
              <a:ea typeface="Calibri"/>
              <a:cs typeface="Arial"/>
            </a:endParaRPr>
          </a:p>
          <a:p>
            <a:pPr marL="9525">
              <a:spcBef>
                <a:spcPts val="1515"/>
              </a:spcBef>
            </a:pPr>
            <a:endParaRPr lang="cy-GB" sz="2000" b="1">
              <a:solidFill>
                <a:srgbClr val="002060"/>
              </a:solidFill>
              <a:latin typeface="Kristen ITC"/>
              <a:ea typeface="Calibri"/>
              <a:cs typeface="Arial"/>
            </a:endParaRPr>
          </a:p>
          <a:p>
            <a:pPr marL="352425" indent="-342900">
              <a:spcBef>
                <a:spcPts val="1515"/>
              </a:spcBef>
              <a:buFont typeface="Arial"/>
              <a:buChar char="•"/>
            </a:pPr>
            <a:r>
              <a:rPr lang="cy-GB" sz="800">
                <a:solidFill>
                  <a:schemeClr val="accent4">
                    <a:lumMod val="20000"/>
                    <a:lumOff val="80000"/>
                  </a:schemeClr>
                </a:solidFill>
                <a:latin typeface="Calibri"/>
                <a:ea typeface="Calibri"/>
                <a:cs typeface="Arial"/>
              </a:rPr>
              <a:t>n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GB" sz="2800">
              <a:solidFill>
                <a:srgbClr val="002060"/>
              </a:solidFill>
              <a:latin typeface="Aptos"/>
              <a:ea typeface="Calibri"/>
              <a:cs typeface="Arial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7363A9B-6115-DE6B-EB31-EABD34AF1C54}"/>
              </a:ext>
            </a:extLst>
          </p:cNvPr>
          <p:cNvSpPr txBox="1"/>
          <p:nvPr/>
        </p:nvSpPr>
        <p:spPr>
          <a:xfrm>
            <a:off x="7719168" y="335482"/>
            <a:ext cx="4258615" cy="37758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 algn="ctr">
              <a:spcBef>
                <a:spcPts val="1515"/>
              </a:spcBef>
            </a:pPr>
            <a:r>
              <a:rPr lang="cy-GB" sz="360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Fortnightly </a:t>
            </a:r>
            <a:r>
              <a:rPr lang="cy-GB" sz="3600" dirty="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Reflections</a:t>
            </a:r>
          </a:p>
          <a:p>
            <a:pPr marL="9525" algn="ctr">
              <a:spcBef>
                <a:spcPts val="1515"/>
              </a:spcBef>
            </a:pPr>
            <a:endParaRPr lang="en-US" sz="2800" b="1">
              <a:solidFill>
                <a:srgbClr val="00B050"/>
              </a:solidFill>
              <a:latin typeface="Arial"/>
              <a:ea typeface="Calibri"/>
              <a:cs typeface="Arial"/>
            </a:endParaRPr>
          </a:p>
          <a:p>
            <a:pPr marL="9525">
              <a:spcBef>
                <a:spcPts val="1515"/>
              </a:spcBef>
            </a:pPr>
            <a:endParaRPr lang="cy-GB" sz="3600">
              <a:solidFill>
                <a:srgbClr val="002060"/>
              </a:solidFill>
              <a:latin typeface="Kristen ITC"/>
              <a:ea typeface="Calibri"/>
              <a:cs typeface="Arial"/>
            </a:endParaRPr>
          </a:p>
          <a:p>
            <a:pPr marL="9525">
              <a:spcBef>
                <a:spcPts val="1515"/>
              </a:spcBef>
            </a:pPr>
            <a:endParaRPr lang="cy-GB" sz="2000" b="1">
              <a:solidFill>
                <a:srgbClr val="002060"/>
              </a:solidFill>
              <a:latin typeface="Kristen ITC"/>
              <a:ea typeface="Calibri"/>
              <a:cs typeface="Arial"/>
            </a:endParaRPr>
          </a:p>
          <a:p>
            <a:pPr marL="352425" indent="-342900">
              <a:spcBef>
                <a:spcPts val="1515"/>
              </a:spcBef>
              <a:buFont typeface="Arial"/>
              <a:buChar char="•"/>
            </a:pPr>
            <a:r>
              <a:rPr lang="cy-GB" sz="800">
                <a:solidFill>
                  <a:schemeClr val="accent4">
                    <a:lumMod val="20000"/>
                    <a:lumOff val="80000"/>
                  </a:schemeClr>
                </a:solidFill>
                <a:latin typeface="Calibri"/>
                <a:ea typeface="Calibri"/>
                <a:cs typeface="Arial"/>
              </a:rPr>
              <a:t>n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GB" sz="2800">
              <a:solidFill>
                <a:srgbClr val="002060"/>
              </a:solidFill>
              <a:latin typeface="Aptos"/>
              <a:ea typeface="Calibri"/>
              <a:cs typeface="Arial"/>
            </a:endParaRPr>
          </a:p>
        </p:txBody>
      </p:sp>
      <p:pic>
        <p:nvPicPr>
          <p:cNvPr id="9" name="Picture 8" descr="A close-up of a book&#10;&#10;Description automatically generated">
            <a:extLst>
              <a:ext uri="{FF2B5EF4-FFF2-40B4-BE49-F238E27FC236}">
                <a16:creationId xmlns:a16="http://schemas.microsoft.com/office/drawing/2014/main" id="{6D723E67-2DE2-EF30-C90C-27859006AF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536" y="3426127"/>
            <a:ext cx="1958976" cy="136646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6B5C9426-B714-E666-2759-D9C913900E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56312" y="1692345"/>
            <a:ext cx="2716281" cy="360583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70251FA-6000-E629-AC1B-3A4792A349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79" y="1667911"/>
            <a:ext cx="2764320" cy="3641448"/>
          </a:xfrm>
          <a:prstGeom prst="rect">
            <a:avLst/>
          </a:prstGeom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210EC278-060D-B8E1-32B7-F31B0E05DCC3}"/>
              </a:ext>
            </a:extLst>
          </p:cNvPr>
          <p:cNvSpPr/>
          <p:nvPr/>
        </p:nvSpPr>
        <p:spPr>
          <a:xfrm>
            <a:off x="6914209" y="5896397"/>
            <a:ext cx="1051079" cy="42611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17EDC6F-7A99-121D-0211-C78D17D0BC2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88278" y="5733842"/>
            <a:ext cx="1134717" cy="76407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6" name="Picture 15" descr="A picture containing clipart&#10;&#10;Description automatically generated">
            <a:extLst>
              <a:ext uri="{FF2B5EF4-FFF2-40B4-BE49-F238E27FC236}">
                <a16:creationId xmlns:a16="http://schemas.microsoft.com/office/drawing/2014/main" id="{770858B5-991C-7AB0-9E55-A1C065CC89E8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8106603" y="5735708"/>
            <a:ext cx="1273036" cy="74709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65484284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1">
            <a:extLst>
              <a:ext uri="{FF2B5EF4-FFF2-40B4-BE49-F238E27FC236}">
                <a16:creationId xmlns:a16="http://schemas.microsoft.com/office/drawing/2014/main" id="{E39957B9-D948-3521-52E3-E82AEFE9CB7A}"/>
              </a:ext>
            </a:extLst>
          </p:cNvPr>
          <p:cNvSpPr txBox="1"/>
          <p:nvPr/>
        </p:nvSpPr>
        <p:spPr>
          <a:xfrm>
            <a:off x="2819327" y="13590"/>
            <a:ext cx="4684880" cy="6842258"/>
          </a:xfrm>
          <a:prstGeom prst="rect">
            <a:avLst/>
          </a:prstGeom>
          <a:solidFill>
            <a:srgbClr val="FFF2CC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5" name="TextBox 1">
            <a:extLst>
              <a:ext uri="{FF2B5EF4-FFF2-40B4-BE49-F238E27FC236}">
                <a16:creationId xmlns:a16="http://schemas.microsoft.com/office/drawing/2014/main" id="{D07570E9-10BF-8041-96A6-BD1E65B134D2}"/>
              </a:ext>
            </a:extLst>
          </p:cNvPr>
          <p:cNvSpPr txBox="1"/>
          <p:nvPr/>
        </p:nvSpPr>
        <p:spPr>
          <a:xfrm>
            <a:off x="7506231" y="13589"/>
            <a:ext cx="4684880" cy="6842258"/>
          </a:xfrm>
          <a:prstGeom prst="rect">
            <a:avLst/>
          </a:prstGeom>
          <a:solidFill>
            <a:srgbClr val="DEEBF7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C0D36F-D83F-D36E-EBDF-8E3B4E2D7788}"/>
              </a:ext>
            </a:extLst>
          </p:cNvPr>
          <p:cNvSpPr txBox="1"/>
          <p:nvPr/>
        </p:nvSpPr>
        <p:spPr>
          <a:xfrm>
            <a:off x="3049197" y="301931"/>
            <a:ext cx="4258615" cy="76846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 algn="ctr">
              <a:spcBef>
                <a:spcPts val="1515"/>
              </a:spcBef>
            </a:pPr>
            <a:r>
              <a:rPr lang="en-US" sz="2400" b="1" dirty="0">
                <a:solidFill>
                  <a:srgbClr val="003B5C"/>
                </a:solidFill>
                <a:latin typeface="Kristen ITC"/>
                <a:ea typeface="Calibri"/>
                <a:cs typeface="Arial"/>
              </a:rPr>
              <a:t>'Thanks for the </a:t>
            </a:r>
            <a:r>
              <a:rPr lang="en-US" sz="2400" b="1" dirty="0">
                <a:solidFill>
                  <a:srgbClr val="003B5C"/>
                </a:solidFill>
                <a:latin typeface="Kristen ITC"/>
                <a:ea typeface="+mn-lt"/>
                <a:cs typeface="Arial"/>
              </a:rPr>
              <a:t>feedback</a:t>
            </a:r>
            <a:r>
              <a:rPr lang="en-US" sz="2400" b="1" dirty="0">
                <a:solidFill>
                  <a:srgbClr val="003B5C"/>
                </a:solidFill>
                <a:latin typeface="Kristen ITC"/>
                <a:ea typeface="+mn-lt"/>
                <a:cs typeface="Calibri"/>
              </a:rPr>
              <a:t>'</a:t>
            </a:r>
            <a:r>
              <a:rPr lang="en-US" sz="2400" b="1" dirty="0">
                <a:solidFill>
                  <a:srgbClr val="003B5C"/>
                </a:solidFill>
                <a:latin typeface="Kristen ITC"/>
                <a:ea typeface="+mn-lt"/>
                <a:cs typeface="+mn-lt"/>
              </a:rPr>
              <a:t>        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Stone &amp; Heen (2015)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Calibri" panose="020F0502020204030204"/>
                <a:cs typeface="Calibri" panose="020F0502020204030204"/>
              </a:rPr>
              <a:t>                   </a:t>
            </a:r>
            <a:endParaRPr lang="cy-GB" dirty="0">
              <a:solidFill>
                <a:srgbClr val="000000"/>
              </a:solidFill>
              <a:latin typeface="Calibri"/>
              <a:ea typeface="Calibri" panose="020F0502020204030204"/>
              <a:cs typeface="Calibri" panose="020F0502020204030204"/>
            </a:endParaRPr>
          </a:p>
          <a:p>
            <a:pPr marL="9525" algn="ctr">
              <a:spcBef>
                <a:spcPts val="1515"/>
              </a:spcBef>
            </a:pPr>
            <a:r>
              <a:rPr lang="cy-GB" sz="2000" dirty="0">
                <a:solidFill>
                  <a:srgbClr val="000000"/>
                </a:solidFill>
                <a:latin typeface="Calibri"/>
                <a:ea typeface="Calibri" panose="020F0502020204030204"/>
                <a:cs typeface="Calibri" panose="020F0502020204030204"/>
              </a:rPr>
              <a:t>Mae adborth yn dri pheth gwahanol mewn gwirionedd, gyda gwahanol ddibenion: </a:t>
            </a:r>
            <a:endParaRPr lang="cy-GB" dirty="0">
              <a:ea typeface="Calibri"/>
              <a:cs typeface="Calibri"/>
            </a:endParaRPr>
          </a:p>
          <a:p>
            <a:endParaRPr lang="cy-GB" sz="2000">
              <a:solidFill>
                <a:srgbClr val="000000"/>
              </a:solidFill>
              <a:latin typeface="Calibri"/>
              <a:ea typeface="Calibri" panose="020F0502020204030204"/>
              <a:cs typeface="Calibri" panose="020F0502020204030204"/>
            </a:endParaRPr>
          </a:p>
          <a:p>
            <a:pPr marL="342900" indent="-342900">
              <a:buFont typeface="Arial"/>
              <a:buChar char="•"/>
            </a:pPr>
            <a:r>
              <a:rPr lang="cy-GB" sz="2000" b="1" dirty="0">
                <a:solidFill>
                  <a:srgbClr val="000000"/>
                </a:solidFill>
                <a:latin typeface="Calibri"/>
                <a:ea typeface="Calibri" panose="020F0502020204030204"/>
                <a:cs typeface="Calibri" panose="020F0502020204030204"/>
              </a:rPr>
              <a:t>Gwerthfawrogiad</a:t>
            </a:r>
            <a:r>
              <a:rPr lang="cy-GB" sz="2000" dirty="0">
                <a:solidFill>
                  <a:srgbClr val="000000"/>
                </a:solidFill>
                <a:latin typeface="Calibri"/>
                <a:ea typeface="Calibri" panose="020F0502020204030204"/>
                <a:cs typeface="Calibri" panose="020F0502020204030204"/>
              </a:rPr>
              <a:t> – yn cymell ac yn annog</a:t>
            </a:r>
          </a:p>
          <a:p>
            <a:pPr marL="342900" indent="-342900">
              <a:buFont typeface="Arial"/>
              <a:buChar char="•"/>
            </a:pPr>
            <a:endParaRPr lang="cy-GB" sz="800" dirty="0">
              <a:solidFill>
                <a:srgbClr val="000000"/>
              </a:solidFill>
              <a:latin typeface="Calibri"/>
              <a:ea typeface="Calibri" panose="020F0502020204030204"/>
              <a:cs typeface="Calibri" panose="020F0502020204030204"/>
            </a:endParaRPr>
          </a:p>
          <a:p>
            <a:pPr marL="342900" indent="-342900">
              <a:buFont typeface="Arial"/>
              <a:buChar char="•"/>
            </a:pPr>
            <a:r>
              <a:rPr lang="cy-GB" sz="2000" b="1" dirty="0">
                <a:solidFill>
                  <a:srgbClr val="000000"/>
                </a:solidFill>
                <a:latin typeface="Calibri"/>
                <a:ea typeface="Calibri" panose="020F0502020204030204"/>
                <a:cs typeface="Calibri" panose="020F0502020204030204"/>
              </a:rPr>
              <a:t>Hyfforddi </a:t>
            </a:r>
            <a:r>
              <a:rPr lang="cy-GB" sz="2000" dirty="0">
                <a:solidFill>
                  <a:srgbClr val="000000"/>
                </a:solidFill>
                <a:latin typeface="Calibri"/>
                <a:ea typeface="Calibri" panose="020F0502020204030204"/>
                <a:cs typeface="Calibri" panose="020F0502020204030204"/>
              </a:rPr>
              <a:t>- </a:t>
            </a:r>
            <a:r>
              <a:rPr lang="cy-GB" dirty="0">
                <a:solidFill>
                  <a:srgbClr val="3C4043"/>
                </a:solidFill>
                <a:latin typeface="Roboto"/>
                <a:ea typeface="Roboto"/>
                <a:cs typeface="Roboto"/>
              </a:rPr>
              <a:t>yn helpu i gynyddu gwybodaeth, sgiliau a gallu.</a:t>
            </a:r>
            <a:endParaRPr lang="cy-GB" sz="2000" dirty="0">
              <a:solidFill>
                <a:srgbClr val="000000"/>
              </a:solidFill>
              <a:latin typeface="Calibri"/>
              <a:ea typeface="Calibri" panose="020F0502020204030204"/>
              <a:cs typeface="Calibri" panose="020F0502020204030204"/>
            </a:endParaRPr>
          </a:p>
          <a:p>
            <a:pPr marL="342900" indent="-342900">
              <a:buFont typeface="Arial"/>
              <a:buChar char="•"/>
            </a:pPr>
            <a:endParaRPr lang="cy-GB" sz="700" dirty="0">
              <a:solidFill>
                <a:srgbClr val="3C4043"/>
              </a:solidFill>
              <a:latin typeface="Roboto"/>
              <a:ea typeface="Roboto"/>
              <a:cs typeface="Roboto"/>
            </a:endParaRPr>
          </a:p>
          <a:p>
            <a:pPr marL="342900" indent="-342900">
              <a:buFont typeface="Arial"/>
              <a:buChar char="•"/>
            </a:pPr>
            <a:r>
              <a:rPr lang="cy-GB" sz="2000" b="1" dirty="0">
                <a:solidFill>
                  <a:srgbClr val="000000"/>
                </a:solidFill>
                <a:latin typeface="Calibri"/>
                <a:ea typeface="Calibri" panose="020F0502020204030204"/>
                <a:cs typeface="Calibri" panose="020F0502020204030204"/>
              </a:rPr>
              <a:t>Gwerthuso</a:t>
            </a:r>
            <a:r>
              <a:rPr lang="cy-GB" sz="2000" dirty="0">
                <a:solidFill>
                  <a:srgbClr val="000000"/>
                </a:solidFill>
                <a:latin typeface="Calibri"/>
                <a:ea typeface="Calibri" panose="020F0502020204030204"/>
                <a:cs typeface="Calibri" panose="020F0502020204030204"/>
              </a:rPr>
              <a:t> – yn dweud wrthych ble rydych chi'n sefyll, yn cyd-fynd â disgwyliadau ac yn llywio penderfyniadau </a:t>
            </a:r>
          </a:p>
          <a:p>
            <a:endParaRPr lang="cy-GB" sz="2000">
              <a:solidFill>
                <a:srgbClr val="000000"/>
              </a:solidFill>
              <a:latin typeface="Calibri"/>
              <a:ea typeface="Calibri" panose="020F0502020204030204"/>
              <a:cs typeface="Calibri" panose="020F0502020204030204"/>
            </a:endParaRPr>
          </a:p>
          <a:p>
            <a:r>
              <a:rPr lang="cy-GB" sz="2400" dirty="0">
                <a:solidFill>
                  <a:srgbClr val="002060"/>
                </a:solidFill>
                <a:latin typeface="Kristen ITC"/>
                <a:ea typeface="Calibri" panose="020F0502020204030204"/>
                <a:cs typeface="Calibri" panose="020F0502020204030204"/>
              </a:rPr>
              <a:t>... Gwerthuso yw'r uchaf, a gall foddi'r ddau arall.</a:t>
            </a:r>
          </a:p>
          <a:p>
            <a:pPr marL="9525">
              <a:spcBef>
                <a:spcPts val="1515"/>
              </a:spcBef>
            </a:pPr>
            <a:endParaRPr lang="cy-GB" sz="2000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pPr marL="9525">
              <a:spcBef>
                <a:spcPts val="1515"/>
              </a:spcBef>
            </a:pPr>
            <a:endParaRPr lang="cy-GB" sz="2000" b="1">
              <a:solidFill>
                <a:srgbClr val="002060"/>
              </a:solidFill>
              <a:latin typeface="Kristen ITC"/>
              <a:ea typeface="Calibri"/>
              <a:cs typeface="Arial"/>
            </a:endParaRPr>
          </a:p>
          <a:p>
            <a:pPr marL="352425" indent="-342900">
              <a:spcBef>
                <a:spcPts val="1515"/>
              </a:spcBef>
              <a:buFont typeface="Arial"/>
              <a:buChar char="•"/>
            </a:pPr>
            <a:r>
              <a:rPr lang="cy-GB" sz="800" dirty="0">
                <a:solidFill>
                  <a:schemeClr val="accent4">
                    <a:lumMod val="20000"/>
                    <a:lumOff val="80000"/>
                  </a:schemeClr>
                </a:solidFill>
                <a:latin typeface="Calibri"/>
                <a:ea typeface="Calibri"/>
                <a:cs typeface="Arial"/>
              </a:rPr>
              <a:t>n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GB" sz="2800">
              <a:solidFill>
                <a:srgbClr val="002060"/>
              </a:solidFill>
              <a:latin typeface="Aptos"/>
              <a:ea typeface="Calibri"/>
              <a:cs typeface="Arial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74CDE87-C9BC-2361-9AF9-44765EB0FECC}"/>
              </a:ext>
            </a:extLst>
          </p:cNvPr>
          <p:cNvSpPr txBox="1"/>
          <p:nvPr/>
        </p:nvSpPr>
        <p:spPr>
          <a:xfrm>
            <a:off x="7719168" y="303140"/>
            <a:ext cx="4258615" cy="85699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 algn="ctr">
              <a:spcBef>
                <a:spcPts val="1515"/>
              </a:spcBef>
            </a:pPr>
            <a:r>
              <a:rPr lang="en-US" sz="2400" b="1">
                <a:solidFill>
                  <a:srgbClr val="003B5C"/>
                </a:solidFill>
                <a:latin typeface="Kristen ITC"/>
                <a:ea typeface="Calibri"/>
                <a:cs typeface="Arial"/>
              </a:rPr>
              <a:t>'Thanks for the feedback' </a:t>
            </a:r>
            <a:r>
              <a:rPr lang="en-US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Stone &amp; Heen (2015)</a:t>
            </a:r>
            <a:endParaRPr lang="en-US" sz="2400">
              <a:solidFill>
                <a:srgbClr val="000000"/>
              </a:solidFill>
              <a:latin typeface="Kristen ITC"/>
              <a:ea typeface="Calibri"/>
              <a:cs typeface="Arial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2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Feedback is really three different things, with different purposes: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 sz="22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200" b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Appreciation</a:t>
            </a:r>
            <a:r>
              <a:rPr lang="en-GB" sz="22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– motivates and encourages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200" b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Coaching </a:t>
            </a:r>
            <a:r>
              <a:rPr lang="en-GB" sz="22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– helps increase knowledge, skill, and capacity.</a:t>
            </a:r>
            <a:endParaRPr lang="en-US" sz="22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200" b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Evaluation</a:t>
            </a:r>
            <a:r>
              <a:rPr lang="en-GB" sz="22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– tells you where you stand, aligns expectations and informs decision making </a:t>
            </a:r>
            <a:endParaRPr lang="en-US" sz="22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 sz="22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>
                <a:solidFill>
                  <a:srgbClr val="000000"/>
                </a:solidFill>
                <a:latin typeface="Kristen ITC"/>
                <a:ea typeface="Calibri"/>
                <a:cs typeface="Calibri"/>
              </a:rPr>
              <a:t>...Evaluation is the loudest and can drown out the other two.</a:t>
            </a:r>
            <a:endParaRPr lang="en-GB" sz="2400">
              <a:latin typeface="Kristen ITC"/>
              <a:ea typeface="Calibri"/>
              <a:cs typeface="Calibri"/>
            </a:endParaRPr>
          </a:p>
          <a:p>
            <a:pPr marL="9525" algn="ctr">
              <a:spcBef>
                <a:spcPts val="1515"/>
              </a:spcBef>
            </a:pPr>
            <a:endParaRPr lang="en-US" sz="2800" b="1">
              <a:solidFill>
                <a:srgbClr val="00B050"/>
              </a:solidFill>
              <a:latin typeface="Arial"/>
              <a:ea typeface="Calibri"/>
              <a:cs typeface="Arial"/>
            </a:endParaRPr>
          </a:p>
          <a:p>
            <a:pPr marL="9525">
              <a:spcBef>
                <a:spcPts val="1515"/>
              </a:spcBef>
            </a:pPr>
            <a:endParaRPr lang="cy-GB" sz="3600">
              <a:solidFill>
                <a:srgbClr val="002060"/>
              </a:solidFill>
              <a:latin typeface="Kristen ITC"/>
              <a:ea typeface="Calibri"/>
              <a:cs typeface="Arial"/>
            </a:endParaRPr>
          </a:p>
          <a:p>
            <a:pPr marL="9525">
              <a:spcBef>
                <a:spcPts val="1515"/>
              </a:spcBef>
            </a:pPr>
            <a:endParaRPr lang="cy-GB" sz="2000" b="1">
              <a:solidFill>
                <a:srgbClr val="002060"/>
              </a:solidFill>
              <a:latin typeface="Kristen ITC"/>
              <a:ea typeface="Calibri"/>
              <a:cs typeface="Arial"/>
            </a:endParaRPr>
          </a:p>
          <a:p>
            <a:pPr marL="352425" indent="-342900">
              <a:spcBef>
                <a:spcPts val="1515"/>
              </a:spcBef>
              <a:buFont typeface="Arial"/>
              <a:buChar char="•"/>
            </a:pPr>
            <a:r>
              <a:rPr lang="cy-GB" sz="800">
                <a:solidFill>
                  <a:schemeClr val="accent4">
                    <a:lumMod val="20000"/>
                    <a:lumOff val="80000"/>
                  </a:schemeClr>
                </a:solidFill>
                <a:latin typeface="Calibri"/>
                <a:ea typeface="Calibri"/>
                <a:cs typeface="Arial"/>
              </a:rPr>
              <a:t>n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GB" sz="2800">
              <a:solidFill>
                <a:srgbClr val="002060"/>
              </a:solidFill>
              <a:latin typeface="Aptos"/>
              <a:ea typeface="Calibri"/>
              <a:cs typeface="Arial"/>
            </a:endParaRPr>
          </a:p>
        </p:txBody>
      </p:sp>
      <p:pic>
        <p:nvPicPr>
          <p:cNvPr id="6" name="Picture 5" descr="A blue and yellow symbol of two people shaking hands&#10;&#10;Description automatically generated">
            <a:extLst>
              <a:ext uri="{FF2B5EF4-FFF2-40B4-BE49-F238E27FC236}">
                <a16:creationId xmlns:a16="http://schemas.microsoft.com/office/drawing/2014/main" id="{A12690F8-FFF9-ED6A-7497-1AB5A474EC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862" y="3145448"/>
            <a:ext cx="1712791" cy="174592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4434817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1">
            <a:extLst>
              <a:ext uri="{FF2B5EF4-FFF2-40B4-BE49-F238E27FC236}">
                <a16:creationId xmlns:a16="http://schemas.microsoft.com/office/drawing/2014/main" id="{E39957B9-D948-3521-52E3-E82AEFE9CB7A}"/>
              </a:ext>
            </a:extLst>
          </p:cNvPr>
          <p:cNvSpPr txBox="1"/>
          <p:nvPr/>
        </p:nvSpPr>
        <p:spPr>
          <a:xfrm>
            <a:off x="2825375" y="1495"/>
            <a:ext cx="9365737" cy="6848305"/>
          </a:xfrm>
          <a:prstGeom prst="rect">
            <a:avLst/>
          </a:prstGeom>
          <a:solidFill>
            <a:srgbClr val="FFF2CC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74CDE87-C9BC-2361-9AF9-44765EB0FECC}"/>
              </a:ext>
            </a:extLst>
          </p:cNvPr>
          <p:cNvSpPr txBox="1"/>
          <p:nvPr/>
        </p:nvSpPr>
        <p:spPr>
          <a:xfrm>
            <a:off x="3050406" y="164046"/>
            <a:ext cx="2758805" cy="20984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1515"/>
              </a:spcBef>
            </a:pPr>
            <a:r>
              <a:rPr lang="cy-GB" sz="360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Kolb (1984)</a:t>
            </a:r>
          </a:p>
          <a:p>
            <a:pPr marL="9525">
              <a:spcBef>
                <a:spcPts val="1515"/>
              </a:spcBef>
            </a:pPr>
            <a:endParaRPr lang="cy-GB" sz="3600">
              <a:solidFill>
                <a:srgbClr val="002060"/>
              </a:solidFill>
              <a:latin typeface="Kristen ITC"/>
              <a:ea typeface="Calibri"/>
              <a:cs typeface="Arial"/>
            </a:endParaRPr>
          </a:p>
          <a:p>
            <a:pPr marL="352425" indent="-342900">
              <a:spcBef>
                <a:spcPts val="1515"/>
              </a:spcBef>
              <a:buFont typeface="Arial"/>
              <a:buChar char="•"/>
            </a:pPr>
            <a:r>
              <a:rPr lang="cy-GB" sz="800">
                <a:solidFill>
                  <a:schemeClr val="accent4">
                    <a:lumMod val="20000"/>
                    <a:lumOff val="80000"/>
                  </a:schemeClr>
                </a:solidFill>
                <a:latin typeface="Calibri"/>
                <a:ea typeface="Calibri"/>
                <a:cs typeface="Arial"/>
              </a:rPr>
              <a:t>n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GB" sz="2800">
              <a:solidFill>
                <a:srgbClr val="002060"/>
              </a:solidFill>
              <a:latin typeface="Aptos"/>
              <a:ea typeface="Calibri"/>
              <a:cs typeface="Arial"/>
            </a:endParaRPr>
          </a:p>
        </p:txBody>
      </p:sp>
      <p:pic>
        <p:nvPicPr>
          <p:cNvPr id="4" name="Picture 3" descr="A diagram of a diagram&#10;&#10;Description automatically generated">
            <a:extLst>
              <a:ext uri="{FF2B5EF4-FFF2-40B4-BE49-F238E27FC236}">
                <a16:creationId xmlns:a16="http://schemas.microsoft.com/office/drawing/2014/main" id="{B2E1F011-4818-75B8-83D7-AC82CA6533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9467" y="1100666"/>
            <a:ext cx="8147114" cy="529166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6" descr="A light bulb in a cloud&#10;&#10;Description automatically generated">
            <a:extLst>
              <a:ext uri="{FF2B5EF4-FFF2-40B4-BE49-F238E27FC236}">
                <a16:creationId xmlns:a16="http://schemas.microsoft.com/office/drawing/2014/main" id="{C5F53E26-EDF8-3833-E772-36983F290B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269876" y="3190572"/>
            <a:ext cx="1728106" cy="162590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490587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">
            <a:extLst>
              <a:ext uri="{FF2B5EF4-FFF2-40B4-BE49-F238E27FC236}">
                <a16:creationId xmlns:a16="http://schemas.microsoft.com/office/drawing/2014/main" id="{D07570E9-10BF-8041-96A6-BD1E65B134D2}"/>
              </a:ext>
            </a:extLst>
          </p:cNvPr>
          <p:cNvSpPr txBox="1"/>
          <p:nvPr/>
        </p:nvSpPr>
        <p:spPr>
          <a:xfrm>
            <a:off x="2837470" y="7542"/>
            <a:ext cx="9353641" cy="6848305"/>
          </a:xfrm>
          <a:prstGeom prst="rect">
            <a:avLst/>
          </a:prstGeom>
          <a:solidFill>
            <a:srgbClr val="DEEBF7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74CDE87-C9BC-2361-9AF9-44765EB0FECC}"/>
              </a:ext>
            </a:extLst>
          </p:cNvPr>
          <p:cNvSpPr txBox="1"/>
          <p:nvPr/>
        </p:nvSpPr>
        <p:spPr>
          <a:xfrm>
            <a:off x="2941549" y="182188"/>
            <a:ext cx="3278901" cy="96180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1515"/>
              </a:spcBef>
            </a:pPr>
            <a:r>
              <a:rPr lang="cy-GB" sz="360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Kolb (1984)</a:t>
            </a:r>
          </a:p>
          <a:p>
            <a:pPr marL="9525">
              <a:spcBef>
                <a:spcPts val="1515"/>
              </a:spcBef>
            </a:pPr>
            <a:endParaRPr lang="cy-GB" sz="800">
              <a:solidFill>
                <a:srgbClr val="FFF2CC"/>
              </a:solidFill>
              <a:latin typeface="Calibri"/>
              <a:ea typeface="Calibri"/>
              <a:cs typeface="Arial"/>
            </a:endParaRP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E4AEF004-ED10-427A-1C67-67AEE5DB85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31498" y="901756"/>
            <a:ext cx="6734953" cy="560719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5" descr="A light bulb in a cloud&#10;&#10;Description automatically generated">
            <a:extLst>
              <a:ext uri="{FF2B5EF4-FFF2-40B4-BE49-F238E27FC236}">
                <a16:creationId xmlns:a16="http://schemas.microsoft.com/office/drawing/2014/main" id="{08DD0DD8-3BBE-B89F-C542-4769F1CAE7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269876" y="3190572"/>
            <a:ext cx="1728106" cy="162590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44210279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761CA7-A601-79CF-997F-727F97829A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">
            <a:extLst>
              <a:ext uri="{FF2B5EF4-FFF2-40B4-BE49-F238E27FC236}">
                <a16:creationId xmlns:a16="http://schemas.microsoft.com/office/drawing/2014/main" id="{FB5DDDAE-0806-5414-D148-D0F39F70C559}"/>
              </a:ext>
            </a:extLst>
          </p:cNvPr>
          <p:cNvSpPr txBox="1"/>
          <p:nvPr/>
        </p:nvSpPr>
        <p:spPr>
          <a:xfrm>
            <a:off x="2837470" y="7542"/>
            <a:ext cx="9353641" cy="6848305"/>
          </a:xfrm>
          <a:prstGeom prst="rect">
            <a:avLst/>
          </a:prstGeom>
          <a:solidFill>
            <a:srgbClr val="DEEBF7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752AFD8-D2A1-27B4-F9CA-5151CD2CA890}"/>
              </a:ext>
            </a:extLst>
          </p:cNvPr>
          <p:cNvSpPr txBox="1"/>
          <p:nvPr/>
        </p:nvSpPr>
        <p:spPr>
          <a:xfrm>
            <a:off x="5123344" y="2474701"/>
            <a:ext cx="5864490" cy="26314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1515"/>
              </a:spcBef>
            </a:pPr>
            <a:r>
              <a:rPr lang="cy-GB" sz="6600" dirty="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OneDrive</a:t>
            </a:r>
          </a:p>
          <a:p>
            <a:pPr marL="9525">
              <a:spcBef>
                <a:spcPts val="1515"/>
              </a:spcBef>
            </a:pPr>
            <a:r>
              <a:rPr lang="cy-GB" sz="6600" dirty="0" err="1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Sharepoint</a:t>
            </a:r>
          </a:p>
          <a:p>
            <a:pPr marL="9525">
              <a:spcBef>
                <a:spcPts val="1515"/>
              </a:spcBef>
            </a:pPr>
            <a:endParaRPr lang="cy-GB" sz="800">
              <a:solidFill>
                <a:srgbClr val="FFF2CC"/>
              </a:solidFill>
              <a:latin typeface="Calibri"/>
              <a:ea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53540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1">
            <a:extLst>
              <a:ext uri="{FF2B5EF4-FFF2-40B4-BE49-F238E27FC236}">
                <a16:creationId xmlns:a16="http://schemas.microsoft.com/office/drawing/2014/main" id="{E39957B9-D948-3521-52E3-E82AEFE9CB7A}"/>
              </a:ext>
            </a:extLst>
          </p:cNvPr>
          <p:cNvSpPr txBox="1"/>
          <p:nvPr/>
        </p:nvSpPr>
        <p:spPr>
          <a:xfrm>
            <a:off x="2825375" y="1495"/>
            <a:ext cx="4684880" cy="6842258"/>
          </a:xfrm>
          <a:prstGeom prst="rect">
            <a:avLst/>
          </a:prstGeom>
          <a:solidFill>
            <a:srgbClr val="FFF2CC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5" name="TextBox 1">
            <a:extLst>
              <a:ext uri="{FF2B5EF4-FFF2-40B4-BE49-F238E27FC236}">
                <a16:creationId xmlns:a16="http://schemas.microsoft.com/office/drawing/2014/main" id="{D07570E9-10BF-8041-96A6-BD1E65B134D2}"/>
              </a:ext>
            </a:extLst>
          </p:cNvPr>
          <p:cNvSpPr txBox="1"/>
          <p:nvPr/>
        </p:nvSpPr>
        <p:spPr>
          <a:xfrm>
            <a:off x="7506231" y="7542"/>
            <a:ext cx="4684880" cy="6842258"/>
          </a:xfrm>
          <a:prstGeom prst="rect">
            <a:avLst/>
          </a:prstGeom>
          <a:solidFill>
            <a:srgbClr val="DEEBF7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68E20B5-A36C-06AA-B211-EB35935A1D80}"/>
              </a:ext>
            </a:extLst>
          </p:cNvPr>
          <p:cNvSpPr txBox="1"/>
          <p:nvPr/>
        </p:nvSpPr>
        <p:spPr>
          <a:xfrm>
            <a:off x="7631815" y="384448"/>
            <a:ext cx="4433996" cy="63522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US" sz="360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     'Observation'</a:t>
            </a:r>
            <a:endParaRPr lang="en-US"/>
          </a:p>
          <a:p>
            <a:pPr marL="9525">
              <a:spcBef>
                <a:spcPts val="1515"/>
              </a:spcBef>
            </a:pPr>
            <a:endParaRPr lang="en-US" sz="3600">
              <a:solidFill>
                <a:srgbClr val="002060"/>
              </a:solidFill>
              <a:latin typeface="Kristen ITC"/>
              <a:ea typeface="Calibri"/>
              <a:cs typeface="Arial"/>
            </a:endParaRPr>
          </a:p>
          <a:p>
            <a:pPr marL="9525">
              <a:spcBef>
                <a:spcPts val="1515"/>
              </a:spcBef>
            </a:pPr>
            <a:endParaRPr lang="en-GB" sz="200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marL="9525" algn="ctr">
              <a:spcBef>
                <a:spcPts val="1515"/>
              </a:spcBef>
            </a:pPr>
            <a:r>
              <a:rPr lang="en-GB" sz="20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The action or process of closely observing or monitoring something or someone.</a:t>
            </a:r>
            <a:endParaRPr lang="en-US" sz="2000">
              <a:solidFill>
                <a:srgbClr val="002060"/>
              </a:solidFill>
              <a:ea typeface="Calibri"/>
              <a:cs typeface="Calibri"/>
            </a:endParaRPr>
          </a:p>
          <a:p>
            <a:pPr marL="9525" algn="ctr">
              <a:spcBef>
                <a:spcPts val="1515"/>
              </a:spcBef>
            </a:pPr>
            <a:endParaRPr lang="en-GB" sz="200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marL="9525">
              <a:spcBef>
                <a:spcPts val="1515"/>
              </a:spcBef>
            </a:pPr>
            <a:endParaRPr lang="en-GB" sz="200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marL="9525">
              <a:spcBef>
                <a:spcPts val="1515"/>
              </a:spcBef>
            </a:pPr>
            <a:endParaRPr lang="en-GB" sz="200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marL="9525" algn="ctr">
              <a:spcBef>
                <a:spcPts val="1515"/>
              </a:spcBef>
            </a:pPr>
            <a:r>
              <a:rPr lang="en-GB" sz="20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The ability to notice things, especially significant detail</a:t>
            </a:r>
            <a:br>
              <a:rPr lang="en-GB" sz="2800">
                <a:solidFill>
                  <a:srgbClr val="002060"/>
                </a:solidFill>
                <a:latin typeface="Aptos"/>
                <a:ea typeface="Calibri"/>
                <a:cs typeface="Arial"/>
              </a:rPr>
            </a:br>
            <a:endParaRPr lang="en-US" sz="2800">
              <a:solidFill>
                <a:srgbClr val="000000"/>
              </a:solidFill>
              <a:latin typeface="Aptos"/>
              <a:ea typeface="Calibri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/>
              <a:buChar char="•"/>
            </a:pPr>
            <a:endParaRPr lang="en-US" sz="2400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/>
              <a:buChar char="•"/>
            </a:pPr>
            <a:endParaRPr lang="en-GB" sz="1400">
              <a:solidFill>
                <a:srgbClr val="DEEBF7"/>
              </a:solidFill>
              <a:latin typeface="Aptos"/>
              <a:ea typeface="Calibri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14CDA4-4E93-18F2-DD37-D5D6E78A4787}"/>
              </a:ext>
            </a:extLst>
          </p:cNvPr>
          <p:cNvSpPr txBox="1"/>
          <p:nvPr/>
        </p:nvSpPr>
        <p:spPr>
          <a:xfrm>
            <a:off x="3162086" y="407429"/>
            <a:ext cx="4300948" cy="75318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1515"/>
              </a:spcBef>
            </a:pPr>
            <a:r>
              <a:rPr lang="cy-GB" sz="360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        'Arsylwi'</a:t>
            </a:r>
          </a:p>
          <a:p>
            <a:pPr marL="9525">
              <a:spcBef>
                <a:spcPts val="1515"/>
              </a:spcBef>
            </a:pPr>
            <a:endParaRPr lang="cy-GB" sz="3600">
              <a:solidFill>
                <a:srgbClr val="002060"/>
              </a:solidFill>
              <a:latin typeface="Kristen ITC"/>
              <a:ea typeface="Calibri"/>
              <a:cs typeface="Arial"/>
            </a:endParaRPr>
          </a:p>
          <a:p>
            <a:pPr marL="9525">
              <a:spcBef>
                <a:spcPts val="1515"/>
              </a:spcBef>
            </a:pPr>
            <a:endParaRPr lang="cy-GB" sz="200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marL="9525" algn="ctr">
              <a:spcBef>
                <a:spcPts val="1515"/>
              </a:spcBef>
            </a:pPr>
            <a:r>
              <a:rPr lang="cy-GB" sz="20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 weithred neu'r broses o arsylwi neu fonitro rhywbeth neu rywun yn agos.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endParaRPr lang="cy-GB" sz="200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endParaRPr lang="cy-GB" sz="200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endParaRPr lang="cy-GB" sz="200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endParaRPr lang="cy-GB" sz="200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algn="ctr"/>
            <a:r>
              <a:rPr lang="cy-GB" sz="20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 gallu i sylwi ar bethau, yn enwedig manylion sylweddol.</a:t>
            </a:r>
          </a:p>
          <a:p>
            <a:pPr marL="9525">
              <a:spcBef>
                <a:spcPts val="1515"/>
              </a:spcBef>
            </a:pPr>
            <a:endParaRPr lang="cy-GB" sz="2000" b="1">
              <a:solidFill>
                <a:srgbClr val="002060"/>
              </a:solidFill>
              <a:latin typeface="Kristen ITC"/>
              <a:ea typeface="Calibri"/>
              <a:cs typeface="Arial"/>
            </a:endParaRPr>
          </a:p>
          <a:p>
            <a:pPr marL="9525">
              <a:spcBef>
                <a:spcPts val="1515"/>
              </a:spcBef>
            </a:pPr>
            <a:br>
              <a:rPr lang="en-GB" sz="2800">
                <a:solidFill>
                  <a:srgbClr val="002060"/>
                </a:solidFill>
                <a:latin typeface="Aptos"/>
                <a:ea typeface="Calibri"/>
                <a:cs typeface="Arial"/>
              </a:rPr>
            </a:br>
            <a:endParaRPr lang="cy-GB" sz="2800">
              <a:solidFill>
                <a:srgbClr val="000000"/>
              </a:solidFill>
              <a:latin typeface="Aptos"/>
              <a:ea typeface="Calibri"/>
              <a:cs typeface="Arial"/>
            </a:endParaRPr>
          </a:p>
          <a:p>
            <a:pPr marL="352425" indent="-342900">
              <a:spcBef>
                <a:spcPts val="1515"/>
              </a:spcBef>
              <a:buFont typeface="Arial"/>
              <a:buChar char="•"/>
            </a:pPr>
            <a:r>
              <a:rPr lang="cy-GB" sz="800">
                <a:solidFill>
                  <a:schemeClr val="accent4">
                    <a:lumMod val="20000"/>
                    <a:lumOff val="80000"/>
                  </a:schemeClr>
                </a:solidFill>
                <a:latin typeface="Calibri"/>
                <a:ea typeface="Calibri"/>
                <a:cs typeface="Arial"/>
              </a:rPr>
              <a:t>n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cy-GB" sz="2800">
              <a:solidFill>
                <a:srgbClr val="002060"/>
              </a:solidFill>
              <a:latin typeface="Aptos"/>
              <a:ea typeface="Calibri"/>
              <a:cs typeface="Arial"/>
            </a:endParaRPr>
          </a:p>
        </p:txBody>
      </p:sp>
      <p:pic>
        <p:nvPicPr>
          <p:cNvPr id="2" name="Picture 1" descr="A white eye with a circle in the center&#10;&#10;Description automatically generated">
            <a:extLst>
              <a:ext uri="{FF2B5EF4-FFF2-40B4-BE49-F238E27FC236}">
                <a16:creationId xmlns:a16="http://schemas.microsoft.com/office/drawing/2014/main" id="{E626ADCE-D6E0-12AC-D308-2DB6FC2202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9754" y="1232951"/>
            <a:ext cx="1029154" cy="910016"/>
          </a:xfrm>
          <a:prstGeom prst="rect">
            <a:avLst/>
          </a:prstGeom>
        </p:spPr>
      </p:pic>
      <p:pic>
        <p:nvPicPr>
          <p:cNvPr id="24" name="Picture 23" descr="A white eye with a circle in the center&#10;&#10;Description automatically generated">
            <a:extLst>
              <a:ext uri="{FF2B5EF4-FFF2-40B4-BE49-F238E27FC236}">
                <a16:creationId xmlns:a16="http://schemas.microsoft.com/office/drawing/2014/main" id="{2E59F66A-7955-96C3-E35D-C0CB110204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0098" y="1278644"/>
            <a:ext cx="998916" cy="867682"/>
          </a:xfrm>
          <a:prstGeom prst="rect">
            <a:avLst/>
          </a:prstGeom>
        </p:spPr>
      </p:pic>
      <p:pic>
        <p:nvPicPr>
          <p:cNvPr id="26" name="Picture 25" descr="A white head with gears in it&#10;&#10;Description automatically generated">
            <a:extLst>
              <a:ext uri="{FF2B5EF4-FFF2-40B4-BE49-F238E27FC236}">
                <a16:creationId xmlns:a16="http://schemas.microsoft.com/office/drawing/2014/main" id="{CE8B0C22-646A-3DB9-482E-576FD50C21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0091" y="3826329"/>
            <a:ext cx="1023105" cy="928914"/>
          </a:xfrm>
          <a:prstGeom prst="rect">
            <a:avLst/>
          </a:prstGeom>
        </p:spPr>
      </p:pic>
      <p:pic>
        <p:nvPicPr>
          <p:cNvPr id="27" name="Picture 26" descr="A white head with gears in it&#10;&#10;Description automatically generated">
            <a:extLst>
              <a:ext uri="{FF2B5EF4-FFF2-40B4-BE49-F238E27FC236}">
                <a16:creationId xmlns:a16="http://schemas.microsoft.com/office/drawing/2014/main" id="{98A5299F-ED29-E99F-22B4-B6D00B1440B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33635" y="3825653"/>
            <a:ext cx="1011010" cy="910772"/>
          </a:xfrm>
          <a:prstGeom prst="rect">
            <a:avLst/>
          </a:prstGeom>
        </p:spPr>
      </p:pic>
      <p:pic>
        <p:nvPicPr>
          <p:cNvPr id="29" name="Picture 28" descr="A person holding a magnifying glass&#10;&#10;Description automatically generated">
            <a:extLst>
              <a:ext uri="{FF2B5EF4-FFF2-40B4-BE49-F238E27FC236}">
                <a16:creationId xmlns:a16="http://schemas.microsoft.com/office/drawing/2014/main" id="{6A41056F-8224-697F-0E7C-C2D975AE2E3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2445" y="3210605"/>
            <a:ext cx="1614110" cy="152536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55273929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nline Media 3" title="Basketball Awareness Test">
            <a:hlinkClick r:id="" action="ppaction://media"/>
            <a:extLst>
              <a:ext uri="{FF2B5EF4-FFF2-40B4-BE49-F238E27FC236}">
                <a16:creationId xmlns:a16="http://schemas.microsoft.com/office/drawing/2014/main" id="{AC33CF7F-05F1-8622-3DC4-30E95C6F0855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045127" y="1392753"/>
            <a:ext cx="8889999" cy="5253181"/>
          </a:xfrm>
          <a:ln>
            <a:solidFill>
              <a:srgbClr val="002060"/>
            </a:solidFill>
          </a:ln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9BA5BF9C-D9BA-C188-0125-D92DF41BE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1517" y="286506"/>
            <a:ext cx="9516371" cy="95947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y-GB" sz="2400" b="1">
                <a:solidFill>
                  <a:srgbClr val="002060"/>
                </a:solidFill>
                <a:latin typeface="Kristen ITC"/>
                <a:cs typeface="Arial"/>
              </a:rPr>
              <a:t>Sut ydyn ni’n defnyddio arsylwi i ddylanwadu ar ein haddysgu? </a:t>
            </a:r>
            <a:r>
              <a:rPr lang="en-US" sz="2400" b="1">
                <a:solidFill>
                  <a:srgbClr val="002060"/>
                </a:solidFill>
                <a:latin typeface="Kristen ITC"/>
                <a:cs typeface="Arial"/>
              </a:rPr>
              <a:t>How do we use observation to influence our teaching?</a:t>
            </a:r>
            <a:endParaRPr lang="en-US" sz="2400" b="1">
              <a:solidFill>
                <a:srgbClr val="002060"/>
              </a:solidFill>
              <a:latin typeface="Kristen ITC"/>
            </a:endParaRPr>
          </a:p>
        </p:txBody>
      </p:sp>
      <p:pic>
        <p:nvPicPr>
          <p:cNvPr id="8" name="Picture 7" descr="A person holding a magnifying glass&#10;&#10;Description automatically generated">
            <a:extLst>
              <a:ext uri="{FF2B5EF4-FFF2-40B4-BE49-F238E27FC236}">
                <a16:creationId xmlns:a16="http://schemas.microsoft.com/office/drawing/2014/main" id="{EB510A39-2AAC-EDF8-E48C-0E0637AF7A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302" y="3150128"/>
            <a:ext cx="1644348" cy="154350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50443555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9BA5BF9C-D9BA-C188-0125-D92DF41BE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4803" y="177649"/>
            <a:ext cx="9425657" cy="95947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y-GB" sz="2400" b="1">
                <a:solidFill>
                  <a:srgbClr val="002060"/>
                </a:solidFill>
                <a:latin typeface="Kristen ITC"/>
                <a:cs typeface="Arial"/>
              </a:rPr>
              <a:t>Ydy hi'n bwysig gweld pethau o safbwynt gwahanol?</a:t>
            </a:r>
            <a:br>
              <a:rPr lang="cy-GB" sz="2400" b="1">
                <a:latin typeface="Kristen ITC"/>
                <a:cs typeface="Arial"/>
              </a:rPr>
            </a:br>
            <a:r>
              <a:rPr lang="en-US" sz="2400" b="1">
                <a:solidFill>
                  <a:srgbClr val="002060"/>
                </a:solidFill>
                <a:latin typeface="Kristen ITC"/>
                <a:cs typeface="Arial"/>
              </a:rPr>
              <a:t>Is it important to see things from a different perspective?</a:t>
            </a:r>
            <a:endParaRPr lang="en-US" sz="2400">
              <a:solidFill>
                <a:srgbClr val="002060"/>
              </a:solidFill>
              <a:latin typeface="Kristen ITC"/>
            </a:endParaRPr>
          </a:p>
        </p:txBody>
      </p:sp>
      <p:pic>
        <p:nvPicPr>
          <p:cNvPr id="8" name="Picture 7" descr="A person holding a magnifying glass&#10;&#10;Description automatically generated">
            <a:extLst>
              <a:ext uri="{FF2B5EF4-FFF2-40B4-BE49-F238E27FC236}">
                <a16:creationId xmlns:a16="http://schemas.microsoft.com/office/drawing/2014/main" id="{EB510A39-2AAC-EDF8-E48C-0E0637AF7A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684" y="3150129"/>
            <a:ext cx="1614110" cy="151931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6" name="Online Media 3" title="The Guardian's 1986 'Points of view' advert">
            <a:hlinkClick r:id="" action="ppaction://media"/>
            <a:extLst>
              <a:ext uri="{FF2B5EF4-FFF2-40B4-BE49-F238E27FC236}">
                <a16:creationId xmlns:a16="http://schemas.microsoft.com/office/drawing/2014/main" id="{742E7012-EBB5-92DA-5C99-872C797E7A3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047052" y="1497349"/>
            <a:ext cx="8970818" cy="5048250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98556597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1">
            <a:extLst>
              <a:ext uri="{FF2B5EF4-FFF2-40B4-BE49-F238E27FC236}">
                <a16:creationId xmlns:a16="http://schemas.microsoft.com/office/drawing/2014/main" id="{E39957B9-D948-3521-52E3-E82AEFE9CB7A}"/>
              </a:ext>
            </a:extLst>
          </p:cNvPr>
          <p:cNvSpPr txBox="1"/>
          <p:nvPr/>
        </p:nvSpPr>
        <p:spPr>
          <a:xfrm>
            <a:off x="2825375" y="1495"/>
            <a:ext cx="4684880" cy="6842258"/>
          </a:xfrm>
          <a:prstGeom prst="rect">
            <a:avLst/>
          </a:prstGeom>
          <a:solidFill>
            <a:srgbClr val="FFF2CC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5" name="TextBox 1">
            <a:extLst>
              <a:ext uri="{FF2B5EF4-FFF2-40B4-BE49-F238E27FC236}">
                <a16:creationId xmlns:a16="http://schemas.microsoft.com/office/drawing/2014/main" id="{D07570E9-10BF-8041-96A6-BD1E65B134D2}"/>
              </a:ext>
            </a:extLst>
          </p:cNvPr>
          <p:cNvSpPr txBox="1"/>
          <p:nvPr/>
        </p:nvSpPr>
        <p:spPr>
          <a:xfrm>
            <a:off x="7506231" y="13589"/>
            <a:ext cx="4684880" cy="6842258"/>
          </a:xfrm>
          <a:prstGeom prst="rect">
            <a:avLst/>
          </a:prstGeom>
          <a:solidFill>
            <a:srgbClr val="DEEBF7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68E20B5-A36C-06AA-B211-EB35935A1D80}"/>
              </a:ext>
            </a:extLst>
          </p:cNvPr>
          <p:cNvSpPr txBox="1"/>
          <p:nvPr/>
        </p:nvSpPr>
        <p:spPr>
          <a:xfrm>
            <a:off x="7628456" y="218475"/>
            <a:ext cx="4433996" cy="51634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US" sz="2000" b="1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Task: What should you look for when you observe on PTE2?  </a:t>
            </a:r>
            <a:r>
              <a:rPr lang="en-US" sz="2000" b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 </a:t>
            </a:r>
            <a:endParaRPr lang="en-US" sz="2000">
              <a:solidFill>
                <a:schemeClr val="accent5">
                  <a:lumMod val="20000"/>
                  <a:lumOff val="80000"/>
                </a:schemeClr>
              </a:solidFill>
              <a:latin typeface="Calibri"/>
              <a:ea typeface="Calibri"/>
              <a:cs typeface="Calibri"/>
            </a:endParaRPr>
          </a:p>
          <a:p>
            <a:pPr marL="9525">
              <a:spcBef>
                <a:spcPts val="1515"/>
              </a:spcBef>
            </a:pPr>
            <a:r>
              <a:rPr lang="en-US" sz="2000" b="1">
                <a:solidFill>
                  <a:schemeClr val="accent5">
                    <a:lumMod val="20000"/>
                    <a:lumOff val="80000"/>
                  </a:schemeClr>
                </a:solidFill>
                <a:latin typeface="Calibri"/>
                <a:ea typeface="Calibri"/>
                <a:cs typeface="Arial"/>
              </a:rPr>
              <a:t>n</a:t>
            </a:r>
            <a:endParaRPr lang="en-US" sz="2000">
              <a:solidFill>
                <a:schemeClr val="accent5">
                  <a:lumMod val="20000"/>
                  <a:lumOff val="80000"/>
                </a:schemeClr>
              </a:solidFill>
              <a:latin typeface="Calibri"/>
              <a:ea typeface="Calibri"/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/>
              <a:buChar char="•"/>
            </a:pPr>
            <a:r>
              <a:rPr lang="en-US" sz="240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Work in small groups and think about a variety of aspects that you could observe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/>
              <a:buChar char="•"/>
            </a:pPr>
            <a:endParaRPr lang="en-US" sz="2400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/>
              <a:buChar char="•"/>
            </a:pPr>
            <a:r>
              <a:rPr lang="en-US" sz="240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Consider your own Areas of Development that you have identified in your action plan.</a:t>
            </a:r>
          </a:p>
          <a:p>
            <a:pPr marL="457200" indent="-457200">
              <a:lnSpc>
                <a:spcPct val="150000"/>
              </a:lnSpc>
              <a:spcBef>
                <a:spcPts val="1000"/>
              </a:spcBef>
              <a:buFont typeface="Arial,Sans-Serif"/>
              <a:buChar char="•"/>
            </a:pPr>
            <a:endParaRPr lang="en-US" sz="2000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pPr marL="9525">
              <a:spcBef>
                <a:spcPts val="1515"/>
              </a:spcBef>
            </a:pPr>
            <a:endParaRPr lang="en-US" sz="2000" b="1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endParaRPr lang="cy-GB" sz="2000" b="1">
              <a:solidFill>
                <a:srgbClr val="00B050"/>
              </a:solidFill>
              <a:latin typeface="Arial"/>
              <a:ea typeface="Calibri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14CDA4-4E93-18F2-DD37-D5D6E78A4787}"/>
              </a:ext>
            </a:extLst>
          </p:cNvPr>
          <p:cNvSpPr txBox="1"/>
          <p:nvPr/>
        </p:nvSpPr>
        <p:spPr>
          <a:xfrm>
            <a:off x="3049197" y="217265"/>
            <a:ext cx="4258615" cy="40134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1515"/>
              </a:spcBef>
            </a:pPr>
            <a:r>
              <a:rPr lang="cy-GB" sz="2000" b="1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Tasg: Beth ddylech chi edrych amdano pan fyddwch chi'n arsylwi ar PAP2?</a:t>
            </a:r>
            <a:endParaRPr lang="en-US" sz="2000">
              <a:solidFill>
                <a:srgbClr val="002060"/>
              </a:solidFill>
              <a:latin typeface="Kristen ITC"/>
            </a:endParaRPr>
          </a:p>
          <a:p>
            <a:pPr marL="352425" indent="-342900">
              <a:spcBef>
                <a:spcPts val="1515"/>
              </a:spcBef>
              <a:buFont typeface="Arial"/>
              <a:buChar char="•"/>
            </a:pPr>
            <a:r>
              <a:rPr lang="cy-GB" sz="240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Gweithiwch fesul grwpiau bach a meddyliwch am amrywiaeth o agweddau y gallech chi eu harsylwi</a:t>
            </a:r>
            <a:endParaRPr lang="en-US" sz="2400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pPr marL="352425" indent="-342900">
              <a:spcBef>
                <a:spcPts val="1515"/>
              </a:spcBef>
              <a:buFont typeface="Arial"/>
              <a:buChar char="•"/>
            </a:pPr>
            <a:r>
              <a:rPr lang="cy-GB" sz="800">
                <a:solidFill>
                  <a:schemeClr val="accent4">
                    <a:lumMod val="20000"/>
                    <a:lumOff val="80000"/>
                  </a:schemeClr>
                </a:solidFill>
                <a:latin typeface="Calibri"/>
                <a:ea typeface="Calibri"/>
                <a:cs typeface="Arial"/>
              </a:rPr>
              <a:t>n</a:t>
            </a:r>
          </a:p>
          <a:p>
            <a:pPr marL="400050" indent="-3429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cy-GB" sz="240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Ystyriwch eich Meysydd Datblygu personol a nodwch yn eich cynllun gweithredu</a:t>
            </a:r>
            <a:endParaRPr lang="en-US" sz="2400">
              <a:solidFill>
                <a:srgbClr val="002060"/>
              </a:solidFill>
              <a:latin typeface="Calibri"/>
              <a:ea typeface="Calibri"/>
              <a:cs typeface="Arial"/>
            </a:endParaRPr>
          </a:p>
        </p:txBody>
      </p:sp>
      <p:pic>
        <p:nvPicPr>
          <p:cNvPr id="2" name="Picture 1" descr="Shape&#10;&#10;Description automatically generated">
            <a:extLst>
              <a:ext uri="{FF2B5EF4-FFF2-40B4-BE49-F238E27FC236}">
                <a16:creationId xmlns:a16="http://schemas.microsoft.com/office/drawing/2014/main" id="{21FFA42A-C5EF-64E3-F427-C64E3D1802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86763" y="4485294"/>
            <a:ext cx="3155950" cy="1975605"/>
          </a:xfrm>
          <a:prstGeom prst="rect">
            <a:avLst/>
          </a:prstGeom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CE97A04-6DAC-6740-A022-293B3B19EB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115230"/>
              </p:ext>
            </p:extLst>
          </p:nvPr>
        </p:nvGraphicFramePr>
        <p:xfrm>
          <a:off x="3725333" y="4529666"/>
          <a:ext cx="3464660" cy="18888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2330">
                  <a:extLst>
                    <a:ext uri="{9D8B030D-6E8A-4147-A177-3AD203B41FA5}">
                      <a16:colId xmlns:a16="http://schemas.microsoft.com/office/drawing/2014/main" val="742683194"/>
                    </a:ext>
                  </a:extLst>
                </a:gridCol>
                <a:gridCol w="1732330">
                  <a:extLst>
                    <a:ext uri="{9D8B030D-6E8A-4147-A177-3AD203B41FA5}">
                      <a16:colId xmlns:a16="http://schemas.microsoft.com/office/drawing/2014/main" val="2663967043"/>
                    </a:ext>
                  </a:extLst>
                </a:gridCol>
              </a:tblGrid>
              <a:tr h="571047">
                <a:tc>
                  <a:txBody>
                    <a:bodyPr/>
                    <a:lstStyle/>
                    <a:p>
                      <a:pPr algn="l" fontAlgn="auto"/>
                      <a:endParaRPr lang="en-US" sz="1800" b="1" i="0"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27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auto"/>
                      <a:endParaRPr lang="en-US" sz="1800" b="1" i="0"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27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69020255"/>
                  </a:ext>
                </a:extLst>
              </a:tr>
              <a:tr h="658901">
                <a:tc>
                  <a:txBody>
                    <a:bodyPr/>
                    <a:lstStyle/>
                    <a:p>
                      <a:pPr algn="l" fontAlgn="auto"/>
                      <a:endParaRPr lang="en-US" sz="1800" b="0" i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27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auto"/>
                      <a:endParaRPr lang="en-US" sz="1800" b="0" i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27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50839307"/>
                  </a:ext>
                </a:extLst>
              </a:tr>
              <a:tr h="658901">
                <a:tc>
                  <a:txBody>
                    <a:bodyPr/>
                    <a:lstStyle/>
                    <a:p>
                      <a:pPr algn="l" fontAlgn="auto"/>
                      <a:endParaRPr lang="en-US" sz="1800" b="0" i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auto"/>
                      <a:endParaRPr lang="en-US" sz="1800" b="0" i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61239254"/>
                  </a:ext>
                </a:extLst>
              </a:tr>
            </a:tbl>
          </a:graphicData>
        </a:graphic>
      </p:graphicFrame>
      <p:pic>
        <p:nvPicPr>
          <p:cNvPr id="10" name="Picture 9" descr="A person holding a magnifying glass&#10;&#10;Description automatically generated">
            <a:extLst>
              <a:ext uri="{FF2B5EF4-FFF2-40B4-BE49-F238E27FC236}">
                <a16:creationId xmlns:a16="http://schemas.microsoft.com/office/drawing/2014/main" id="{5532008C-8C60-535F-8574-7CBF6C725C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350" y="3216653"/>
            <a:ext cx="1632253" cy="150117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7FF50C3-2BF8-48CB-0D0D-197EF329B04F}"/>
              </a:ext>
            </a:extLst>
          </p:cNvPr>
          <p:cNvSpPr txBox="1"/>
          <p:nvPr/>
        </p:nvSpPr>
        <p:spPr>
          <a:xfrm>
            <a:off x="6878551" y="5117046"/>
            <a:ext cx="1252948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US" sz="2800" b="1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&lt;--?--&gt;</a:t>
            </a:r>
            <a:endParaRPr lang="en-US" sz="2000" b="1">
              <a:solidFill>
                <a:srgbClr val="002060"/>
              </a:solidFill>
              <a:latin typeface="Calibri"/>
              <a:ea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1615202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1">
            <a:extLst>
              <a:ext uri="{FF2B5EF4-FFF2-40B4-BE49-F238E27FC236}">
                <a16:creationId xmlns:a16="http://schemas.microsoft.com/office/drawing/2014/main" id="{E39957B9-D948-3521-52E3-E82AEFE9CB7A}"/>
              </a:ext>
            </a:extLst>
          </p:cNvPr>
          <p:cNvSpPr txBox="1"/>
          <p:nvPr/>
        </p:nvSpPr>
        <p:spPr>
          <a:xfrm>
            <a:off x="2825375" y="1495"/>
            <a:ext cx="4684880" cy="6842258"/>
          </a:xfrm>
          <a:prstGeom prst="rect">
            <a:avLst/>
          </a:prstGeom>
          <a:solidFill>
            <a:srgbClr val="FFF2CC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5" name="TextBox 1">
            <a:extLst>
              <a:ext uri="{FF2B5EF4-FFF2-40B4-BE49-F238E27FC236}">
                <a16:creationId xmlns:a16="http://schemas.microsoft.com/office/drawing/2014/main" id="{D07570E9-10BF-8041-96A6-BD1E65B134D2}"/>
              </a:ext>
            </a:extLst>
          </p:cNvPr>
          <p:cNvSpPr txBox="1"/>
          <p:nvPr/>
        </p:nvSpPr>
        <p:spPr>
          <a:xfrm>
            <a:off x="7506231" y="7542"/>
            <a:ext cx="4684880" cy="6842258"/>
          </a:xfrm>
          <a:prstGeom prst="rect">
            <a:avLst/>
          </a:prstGeom>
          <a:solidFill>
            <a:srgbClr val="DEEBF7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68E20B5-A36C-06AA-B211-EB35935A1D80}"/>
              </a:ext>
            </a:extLst>
          </p:cNvPr>
          <p:cNvSpPr txBox="1"/>
          <p:nvPr/>
        </p:nvSpPr>
        <p:spPr>
          <a:xfrm>
            <a:off x="7628456" y="1204237"/>
            <a:ext cx="4433996" cy="50457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US" sz="360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  'Frame of Seeing'</a:t>
            </a:r>
            <a:endParaRPr lang="en-US"/>
          </a:p>
          <a:p>
            <a:pPr marL="9525">
              <a:spcBef>
                <a:spcPts val="1515"/>
              </a:spcBef>
            </a:pPr>
            <a:endParaRPr lang="en-US" sz="3600">
              <a:solidFill>
                <a:srgbClr val="002060"/>
              </a:solidFill>
              <a:latin typeface="Kristen ITC"/>
              <a:ea typeface="Calibri"/>
              <a:cs typeface="Arial"/>
            </a:endParaRPr>
          </a:p>
          <a:p>
            <a:pPr marL="9525">
              <a:spcBef>
                <a:spcPts val="1515"/>
              </a:spcBef>
            </a:pPr>
            <a:r>
              <a:rPr lang="en-US" sz="2000" b="1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Task: What should you look for when you observe on PTE2?  </a:t>
            </a:r>
            <a:r>
              <a:rPr lang="en-US" sz="2000" b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 </a:t>
            </a:r>
            <a:endParaRPr lang="en-US" sz="2000">
              <a:solidFill>
                <a:schemeClr val="accent5">
                  <a:lumMod val="20000"/>
                  <a:lumOff val="80000"/>
                </a:schemeClr>
              </a:solidFill>
              <a:latin typeface="Calibri"/>
              <a:ea typeface="Calibri"/>
              <a:cs typeface="Calibri"/>
            </a:endParaRPr>
          </a:p>
          <a:p>
            <a:pPr marL="9525">
              <a:spcBef>
                <a:spcPts val="1515"/>
              </a:spcBef>
            </a:pPr>
            <a:endParaRPr lang="en-US" sz="2000" b="1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pPr marL="9525">
              <a:spcBef>
                <a:spcPts val="1515"/>
              </a:spcBef>
            </a:pPr>
            <a:r>
              <a:rPr lang="en-US" sz="2000" b="1">
                <a:solidFill>
                  <a:schemeClr val="accent5">
                    <a:lumMod val="20000"/>
                    <a:lumOff val="80000"/>
                  </a:schemeClr>
                </a:solidFill>
                <a:latin typeface="Calibri"/>
                <a:ea typeface="Calibri"/>
                <a:cs typeface="Arial"/>
              </a:rPr>
              <a:t>n</a:t>
            </a:r>
            <a:endParaRPr lang="en-US" sz="2000">
              <a:solidFill>
                <a:schemeClr val="accent5">
                  <a:lumMod val="20000"/>
                  <a:lumOff val="80000"/>
                </a:schemeClr>
              </a:solidFill>
              <a:latin typeface="Calibri"/>
              <a:ea typeface="Calibri"/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/>
              <a:buChar char="•"/>
            </a:pPr>
            <a:r>
              <a:rPr lang="en-GB" sz="2800">
                <a:solidFill>
                  <a:srgbClr val="002060"/>
                </a:solidFill>
                <a:latin typeface="Aptos"/>
                <a:ea typeface="Calibri"/>
                <a:cs typeface="Arial"/>
                <a:hlinkClick r:id="rId2"/>
              </a:rPr>
              <a:t>St Thomas Class 1 (Tom) – YouTube</a:t>
            </a:r>
            <a:br>
              <a:rPr lang="en-GB" sz="2800">
                <a:solidFill>
                  <a:srgbClr val="002060"/>
                </a:solidFill>
                <a:latin typeface="Aptos"/>
                <a:ea typeface="Calibri"/>
                <a:cs typeface="Arial"/>
              </a:rPr>
            </a:br>
            <a:endParaRPr lang="en-US" sz="2800">
              <a:solidFill>
                <a:srgbClr val="000000"/>
              </a:solidFill>
              <a:latin typeface="Aptos"/>
              <a:ea typeface="Calibri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/>
              <a:buChar char="•"/>
            </a:pPr>
            <a:endParaRPr lang="en-US" sz="2400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/>
              <a:buChar char="•"/>
            </a:pPr>
            <a:endParaRPr lang="en-GB" sz="1400">
              <a:solidFill>
                <a:srgbClr val="DEEBF7"/>
              </a:solidFill>
              <a:latin typeface="Aptos"/>
              <a:ea typeface="Calibri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14CDA4-4E93-18F2-DD37-D5D6E78A4787}"/>
              </a:ext>
            </a:extLst>
          </p:cNvPr>
          <p:cNvSpPr txBox="1"/>
          <p:nvPr/>
        </p:nvSpPr>
        <p:spPr>
          <a:xfrm>
            <a:off x="3049197" y="1203027"/>
            <a:ext cx="4258615" cy="51993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1515"/>
              </a:spcBef>
            </a:pPr>
            <a:r>
              <a:rPr lang="cy-GB" sz="360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  'Ffrâm o weld'</a:t>
            </a:r>
            <a:endParaRPr lang="cy-GB"/>
          </a:p>
          <a:p>
            <a:pPr marL="9525">
              <a:spcBef>
                <a:spcPts val="1515"/>
              </a:spcBef>
            </a:pPr>
            <a:endParaRPr lang="cy-GB" sz="3600">
              <a:solidFill>
                <a:srgbClr val="002060"/>
              </a:solidFill>
              <a:latin typeface="Kristen ITC"/>
              <a:ea typeface="Calibri"/>
              <a:cs typeface="Arial"/>
            </a:endParaRPr>
          </a:p>
          <a:p>
            <a:pPr marL="9525">
              <a:spcBef>
                <a:spcPts val="1515"/>
              </a:spcBef>
            </a:pPr>
            <a:r>
              <a:rPr lang="cy-GB" sz="2000" b="1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Tasg: Beth ddylech chi edrych amdano pan fyddwch chi'n arsylwi ar PAP2?</a:t>
            </a:r>
            <a:endParaRPr lang="en-US" sz="2000">
              <a:solidFill>
                <a:srgbClr val="002060"/>
              </a:solidFill>
              <a:latin typeface="Kristen ITC"/>
            </a:endParaRPr>
          </a:p>
          <a:p>
            <a:pPr marL="9525">
              <a:spcBef>
                <a:spcPts val="1515"/>
              </a:spcBef>
            </a:pPr>
            <a:endParaRPr lang="cy-GB" sz="2000" b="1">
              <a:solidFill>
                <a:srgbClr val="002060"/>
              </a:solidFill>
              <a:latin typeface="Kristen ITC"/>
              <a:ea typeface="Calibri"/>
              <a:cs typeface="Arial"/>
            </a:endParaRPr>
          </a:p>
          <a:p>
            <a:pPr marL="352425" indent="-342900">
              <a:spcBef>
                <a:spcPts val="1515"/>
              </a:spcBef>
              <a:buFont typeface="Arial"/>
              <a:buChar char="•"/>
            </a:pPr>
            <a:r>
              <a:rPr lang="en-GB" sz="2800">
                <a:solidFill>
                  <a:srgbClr val="0070C0"/>
                </a:solidFill>
                <a:latin typeface="Aptos"/>
                <a:ea typeface="Calibri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LonLas Class 3 (youtube.com)</a:t>
            </a:r>
            <a:br>
              <a:rPr lang="en-GB" sz="2800">
                <a:solidFill>
                  <a:srgbClr val="002060"/>
                </a:solidFill>
                <a:latin typeface="Aptos"/>
                <a:ea typeface="Calibri"/>
                <a:cs typeface="Arial"/>
              </a:rPr>
            </a:br>
            <a:endParaRPr lang="cy-GB" sz="2800">
              <a:solidFill>
                <a:srgbClr val="000000"/>
              </a:solidFill>
              <a:latin typeface="Aptos"/>
              <a:ea typeface="Calibri"/>
              <a:cs typeface="Arial"/>
            </a:endParaRPr>
          </a:p>
          <a:p>
            <a:pPr marL="352425" indent="-342900">
              <a:spcBef>
                <a:spcPts val="1515"/>
              </a:spcBef>
              <a:buFont typeface="Arial"/>
              <a:buChar char="•"/>
            </a:pPr>
            <a:r>
              <a:rPr lang="cy-GB" sz="800">
                <a:solidFill>
                  <a:schemeClr val="accent4">
                    <a:lumMod val="20000"/>
                    <a:lumOff val="80000"/>
                  </a:schemeClr>
                </a:solidFill>
                <a:latin typeface="Calibri"/>
                <a:ea typeface="Calibri"/>
                <a:cs typeface="Arial"/>
              </a:rPr>
              <a:t>n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GB" sz="2800">
              <a:solidFill>
                <a:srgbClr val="002060"/>
              </a:solidFill>
              <a:latin typeface="Aptos"/>
              <a:ea typeface="Calibri"/>
              <a:cs typeface="Arial"/>
            </a:endParaRPr>
          </a:p>
        </p:txBody>
      </p:sp>
      <p:pic>
        <p:nvPicPr>
          <p:cNvPr id="4" name="Picture 3" descr="A black and white logo&#10;&#10;Description automatically generated">
            <a:extLst>
              <a:ext uri="{FF2B5EF4-FFF2-40B4-BE49-F238E27FC236}">
                <a16:creationId xmlns:a16="http://schemas.microsoft.com/office/drawing/2014/main" id="{31AE9A2A-49C8-F59E-398A-E7A97AD1ED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9227" y="3213930"/>
            <a:ext cx="1641024" cy="165780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39261299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1">
            <a:extLst>
              <a:ext uri="{FF2B5EF4-FFF2-40B4-BE49-F238E27FC236}">
                <a16:creationId xmlns:a16="http://schemas.microsoft.com/office/drawing/2014/main" id="{E39957B9-D948-3521-52E3-E82AEFE9CB7A}"/>
              </a:ext>
            </a:extLst>
          </p:cNvPr>
          <p:cNvSpPr txBox="1"/>
          <p:nvPr/>
        </p:nvSpPr>
        <p:spPr>
          <a:xfrm>
            <a:off x="2825375" y="1495"/>
            <a:ext cx="4684880" cy="6842258"/>
          </a:xfrm>
          <a:prstGeom prst="rect">
            <a:avLst/>
          </a:prstGeom>
          <a:solidFill>
            <a:srgbClr val="FFF2CC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5" name="TextBox 1">
            <a:extLst>
              <a:ext uri="{FF2B5EF4-FFF2-40B4-BE49-F238E27FC236}">
                <a16:creationId xmlns:a16="http://schemas.microsoft.com/office/drawing/2014/main" id="{D07570E9-10BF-8041-96A6-BD1E65B134D2}"/>
              </a:ext>
            </a:extLst>
          </p:cNvPr>
          <p:cNvSpPr txBox="1"/>
          <p:nvPr/>
        </p:nvSpPr>
        <p:spPr>
          <a:xfrm>
            <a:off x="7506231" y="7542"/>
            <a:ext cx="4684880" cy="6842258"/>
          </a:xfrm>
          <a:prstGeom prst="rect">
            <a:avLst/>
          </a:prstGeom>
          <a:solidFill>
            <a:srgbClr val="DEEBF7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68E20B5-A36C-06AA-B211-EB35935A1D80}"/>
              </a:ext>
            </a:extLst>
          </p:cNvPr>
          <p:cNvSpPr txBox="1"/>
          <p:nvPr/>
        </p:nvSpPr>
        <p:spPr>
          <a:xfrm>
            <a:off x="7628456" y="569237"/>
            <a:ext cx="4433996" cy="53673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 algn="ctr">
              <a:spcBef>
                <a:spcPts val="1515"/>
              </a:spcBef>
            </a:pPr>
            <a:r>
              <a:rPr lang="en-US" sz="660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  </a:t>
            </a:r>
            <a:r>
              <a:rPr lang="en-US" sz="540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Time </a:t>
            </a:r>
            <a:endParaRPr lang="en-US" sz="5400">
              <a:solidFill>
                <a:srgbClr val="000000"/>
              </a:solidFill>
              <a:latin typeface="Calibri" panose="020F0502020204030204"/>
              <a:ea typeface="Calibri"/>
              <a:cs typeface="Calibri" panose="020F0502020204030204"/>
            </a:endParaRPr>
          </a:p>
          <a:p>
            <a:pPr marL="9525" algn="ctr">
              <a:spcBef>
                <a:spcPts val="1515"/>
              </a:spcBef>
            </a:pPr>
            <a:r>
              <a:rPr lang="en-US" sz="540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for questions</a:t>
            </a:r>
            <a:endParaRPr lang="en-US" sz="5400">
              <a:ea typeface="Calibri" panose="020F0502020204030204"/>
              <a:cs typeface="Calibri" panose="020F0502020204030204"/>
            </a:endParaRPr>
          </a:p>
          <a:p>
            <a:pPr marL="9525">
              <a:spcBef>
                <a:spcPts val="1515"/>
              </a:spcBef>
            </a:pPr>
            <a:endParaRPr lang="en-US" sz="3600">
              <a:solidFill>
                <a:srgbClr val="002060"/>
              </a:solidFill>
              <a:latin typeface="Kristen ITC"/>
              <a:ea typeface="Calibri"/>
              <a:cs typeface="Arial"/>
            </a:endParaRPr>
          </a:p>
          <a:p>
            <a:pPr marL="9525">
              <a:spcBef>
                <a:spcPts val="1515"/>
              </a:spcBef>
            </a:pPr>
            <a:br>
              <a:rPr lang="en-GB" sz="2800">
                <a:solidFill>
                  <a:srgbClr val="002060"/>
                </a:solidFill>
                <a:latin typeface="Aptos"/>
                <a:ea typeface="Calibri"/>
                <a:cs typeface="Arial"/>
              </a:rPr>
            </a:br>
            <a:endParaRPr lang="en-US" sz="2800">
              <a:solidFill>
                <a:srgbClr val="000000"/>
              </a:solidFill>
              <a:latin typeface="Aptos"/>
              <a:ea typeface="Calibri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/>
              <a:buChar char="•"/>
            </a:pPr>
            <a:endParaRPr lang="en-US" sz="2400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/>
              <a:buChar char="•"/>
            </a:pPr>
            <a:endParaRPr lang="en-GB" sz="1400">
              <a:solidFill>
                <a:srgbClr val="DEEBF7"/>
              </a:solidFill>
              <a:latin typeface="Aptos"/>
              <a:ea typeface="Calibri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14CDA4-4E93-18F2-DD37-D5D6E78A4787}"/>
              </a:ext>
            </a:extLst>
          </p:cNvPr>
          <p:cNvSpPr txBox="1"/>
          <p:nvPr/>
        </p:nvSpPr>
        <p:spPr>
          <a:xfrm>
            <a:off x="3248768" y="767598"/>
            <a:ext cx="4258615" cy="59225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 algn="ctr">
              <a:spcBef>
                <a:spcPts val="1515"/>
              </a:spcBef>
            </a:pPr>
            <a:r>
              <a:rPr lang="cy-GB" sz="320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  </a:t>
            </a:r>
            <a:r>
              <a:rPr lang="cy-GB" sz="540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Amser ar gyfer cwestiynau</a:t>
            </a:r>
            <a:br>
              <a:rPr lang="en-US" sz="7200">
                <a:latin typeface="Kristen ITC"/>
                <a:ea typeface="Calibri"/>
                <a:cs typeface="Arial"/>
              </a:rPr>
            </a:br>
            <a:endParaRPr lang="cy-GB" sz="5400">
              <a:latin typeface="Kristen ITC"/>
            </a:endParaRPr>
          </a:p>
          <a:p>
            <a:pPr marL="9525">
              <a:spcBef>
                <a:spcPts val="1515"/>
              </a:spcBef>
            </a:pPr>
            <a:endParaRPr lang="cy-GB" sz="3600">
              <a:solidFill>
                <a:srgbClr val="002060"/>
              </a:solidFill>
              <a:latin typeface="Kristen ITC"/>
              <a:ea typeface="Calibri"/>
              <a:cs typeface="Arial"/>
            </a:endParaRPr>
          </a:p>
          <a:p>
            <a:pPr marL="9525">
              <a:spcBef>
                <a:spcPts val="1515"/>
              </a:spcBef>
            </a:pPr>
            <a:br>
              <a:rPr lang="en-GB" sz="2800">
                <a:solidFill>
                  <a:srgbClr val="002060"/>
                </a:solidFill>
                <a:latin typeface="Aptos"/>
                <a:ea typeface="Calibri"/>
                <a:cs typeface="Arial"/>
              </a:rPr>
            </a:br>
            <a:endParaRPr lang="cy-GB" sz="2800">
              <a:solidFill>
                <a:srgbClr val="000000"/>
              </a:solidFill>
              <a:latin typeface="Aptos"/>
              <a:ea typeface="Calibri"/>
              <a:cs typeface="Arial"/>
            </a:endParaRPr>
          </a:p>
          <a:p>
            <a:pPr marL="352425" indent="-342900">
              <a:spcBef>
                <a:spcPts val="1515"/>
              </a:spcBef>
              <a:buFont typeface="Arial"/>
              <a:buChar char="•"/>
            </a:pPr>
            <a:r>
              <a:rPr lang="cy-GB" sz="800">
                <a:solidFill>
                  <a:schemeClr val="accent4">
                    <a:lumMod val="20000"/>
                    <a:lumOff val="80000"/>
                  </a:schemeClr>
                </a:solidFill>
                <a:latin typeface="Calibri"/>
                <a:ea typeface="Calibri"/>
                <a:cs typeface="Arial"/>
              </a:rPr>
              <a:t>n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GB" sz="2800">
              <a:solidFill>
                <a:srgbClr val="002060"/>
              </a:solidFill>
              <a:latin typeface="Aptos"/>
              <a:ea typeface="Calibri"/>
              <a:cs typeface="Arial"/>
            </a:endParaRPr>
          </a:p>
        </p:txBody>
      </p:sp>
      <p:pic>
        <p:nvPicPr>
          <p:cNvPr id="5" name="Content Placeholder 4" descr="Background pattern&#10;&#10;Description automatically generated">
            <a:extLst>
              <a:ext uri="{FF2B5EF4-FFF2-40B4-BE49-F238E27FC236}">
                <a16:creationId xmlns:a16="http://schemas.microsoft.com/office/drawing/2014/main" id="{EBE48F17-24FB-E6E0-6706-A231AE000B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062183" y="3818148"/>
            <a:ext cx="1910279" cy="2713115"/>
          </a:xfrm>
        </p:spPr>
      </p:pic>
      <p:pic>
        <p:nvPicPr>
          <p:cNvPr id="8" name="Content Placeholder 4" descr="Background pattern&#10;&#10;Description automatically generated">
            <a:extLst>
              <a:ext uri="{FF2B5EF4-FFF2-40B4-BE49-F238E27FC236}">
                <a16:creationId xmlns:a16="http://schemas.microsoft.com/office/drawing/2014/main" id="{562FEA49-891B-FECB-329C-C36AD2B00D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5890" y="3816669"/>
            <a:ext cx="1910279" cy="2713115"/>
          </a:xfrm>
          <a:prstGeom prst="rect">
            <a:avLst/>
          </a:prstGeom>
        </p:spPr>
      </p:pic>
      <p:pic>
        <p:nvPicPr>
          <p:cNvPr id="10" name="Picture 9" descr="A blue icon with a question mark&#10;&#10;Description automatically generated">
            <a:extLst>
              <a:ext uri="{FF2B5EF4-FFF2-40B4-BE49-F238E27FC236}">
                <a16:creationId xmlns:a16="http://schemas.microsoft.com/office/drawing/2014/main" id="{FC43A018-48C5-D48C-E778-510F2AAEC7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365" y="3121402"/>
            <a:ext cx="1558320" cy="167957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3096391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B6C38936-B6FE-DCCD-E33C-6E3900C6851A}"/>
              </a:ext>
            </a:extLst>
          </p:cNvPr>
          <p:cNvSpPr txBox="1">
            <a:spLocks/>
          </p:cNvSpPr>
          <p:nvPr/>
        </p:nvSpPr>
        <p:spPr>
          <a:xfrm>
            <a:off x="3182458" y="814987"/>
            <a:ext cx="8699943" cy="394022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/>
            <a:r>
              <a:rPr lang="en-US" sz="1800">
                <a:latin typeface="Calibri"/>
                <a:ea typeface="Calibri"/>
                <a:cs typeface="Arial"/>
              </a:rPr>
              <a:t>Dewey, J (1933). How we think: A Restatement of the Relation of Reflective Thinking to the Educative Process. Boston, MA D.C. Heath &amp; Co Publishers.  </a:t>
            </a:r>
          </a:p>
          <a:p>
            <a:pPr marL="342900" indent="-342900"/>
            <a:endParaRPr lang="en-US" sz="1800">
              <a:latin typeface="Calibri"/>
              <a:ea typeface="Calibri"/>
              <a:cs typeface="Arial"/>
            </a:endParaRPr>
          </a:p>
          <a:p>
            <a:pPr marL="342900" indent="-342900"/>
            <a:r>
              <a:rPr lang="en-US" sz="1800">
                <a:latin typeface="Calibri"/>
                <a:ea typeface="Calibri"/>
                <a:cs typeface="Arial"/>
              </a:rPr>
              <a:t>Fuller, F., &amp; Bown, O (1975). Becoming a Teacher, in Ryan, K (ed) </a:t>
            </a:r>
            <a:r>
              <a:rPr lang="en-US" sz="1800" i="1">
                <a:latin typeface="Calibri"/>
                <a:ea typeface="Calibri"/>
                <a:cs typeface="Arial"/>
              </a:rPr>
              <a:t>Teacher Education: The Seventy-Fourth Yearbook of the National Society for the Study of Education.</a:t>
            </a:r>
            <a:r>
              <a:rPr lang="en-US" sz="1800">
                <a:latin typeface="Calibri"/>
                <a:ea typeface="Calibri"/>
                <a:cs typeface="Arial"/>
              </a:rPr>
              <a:t> Chicago, IL: University of Chicago Press. </a:t>
            </a:r>
          </a:p>
          <a:p>
            <a:pPr marL="342900" indent="-342900"/>
            <a:endParaRPr lang="en-US" sz="1800">
              <a:latin typeface="Calibri"/>
              <a:ea typeface="Calibri"/>
              <a:cs typeface="Arial"/>
            </a:endParaRPr>
          </a:p>
          <a:p>
            <a:pPr marL="342900" indent="-342900"/>
            <a:r>
              <a:rPr lang="en-US" sz="1800">
                <a:latin typeface="Calibri"/>
                <a:ea typeface="Calibri"/>
                <a:cs typeface="Arial"/>
              </a:rPr>
              <a:t>Furlong, J &amp; Maynard, T (1995). Mentoring student teachers: The growth of professional knowledge. London and New York: Routledge.</a:t>
            </a:r>
          </a:p>
          <a:p>
            <a:pPr marL="342900" indent="-342900"/>
            <a:endParaRPr lang="en-US" sz="1800">
              <a:latin typeface="Calibri"/>
              <a:ea typeface="Calibri"/>
              <a:cs typeface="Arial"/>
            </a:endParaRPr>
          </a:p>
          <a:p>
            <a:pPr marL="342900" indent="-342900"/>
            <a:r>
              <a:rPr lang="en-US" sz="1800">
                <a:latin typeface="Calibri"/>
                <a:ea typeface="Calibri"/>
                <a:cs typeface="Arial"/>
              </a:rPr>
              <a:t>Kolb, D A. (1984). </a:t>
            </a:r>
            <a:r>
              <a:rPr lang="en-US" sz="1800" i="1">
                <a:latin typeface="Calibri"/>
                <a:ea typeface="Calibri"/>
                <a:cs typeface="Arial"/>
              </a:rPr>
              <a:t>Experiential Learning</a:t>
            </a:r>
            <a:r>
              <a:rPr lang="en-US" sz="1800">
                <a:latin typeface="Calibri"/>
                <a:ea typeface="Calibri"/>
                <a:cs typeface="Arial"/>
              </a:rPr>
              <a:t> </a:t>
            </a:r>
            <a:r>
              <a:rPr lang="en-US" sz="1800" i="1">
                <a:latin typeface="Calibri"/>
                <a:ea typeface="Calibri"/>
                <a:cs typeface="Arial"/>
              </a:rPr>
              <a:t>: Experience as the source of knowledge and learning.</a:t>
            </a:r>
            <a:r>
              <a:rPr lang="en-US" sz="1800">
                <a:latin typeface="Calibri"/>
                <a:ea typeface="Calibri"/>
                <a:cs typeface="Arial"/>
              </a:rPr>
              <a:t> Englewood Cliffs, N.J: Prentice Hall.</a:t>
            </a:r>
            <a:r>
              <a:rPr lang="en-GB" sz="1400">
                <a:solidFill>
                  <a:srgbClr val="373737"/>
                </a:solidFill>
                <a:latin typeface="Calibri"/>
                <a:ea typeface="Calibri"/>
                <a:cs typeface="Calibri"/>
              </a:rPr>
              <a:t> </a:t>
            </a:r>
            <a:endParaRPr lang="en-US" sz="1800">
              <a:latin typeface="Calibri"/>
              <a:ea typeface="Calibri"/>
              <a:cs typeface="Calibri"/>
            </a:endParaRPr>
          </a:p>
          <a:p>
            <a:pPr marL="342900" indent="-342900"/>
            <a:endParaRPr lang="en-GB" sz="1400">
              <a:solidFill>
                <a:srgbClr val="373737"/>
              </a:solidFill>
              <a:latin typeface="Calibri"/>
              <a:ea typeface="Calibri"/>
              <a:cs typeface="Calibri"/>
            </a:endParaRPr>
          </a:p>
          <a:p>
            <a:pPr marL="342900" indent="-342900"/>
            <a:r>
              <a:rPr lang="en-US" sz="1800">
                <a:latin typeface="Calibri"/>
                <a:ea typeface="Calibri"/>
                <a:cs typeface="Arial"/>
              </a:rPr>
              <a:t>Menter, I (2014). Beginning Teachers' Learning, Making experience count. Critical Publishing Ltd</a:t>
            </a:r>
          </a:p>
          <a:p>
            <a:pPr marL="342900" indent="-342900"/>
            <a:endParaRPr lang="en-US" sz="1800">
              <a:latin typeface="Calibri"/>
              <a:ea typeface="Calibri"/>
              <a:cs typeface="Arial"/>
            </a:endParaRPr>
          </a:p>
          <a:p>
            <a:pPr marL="342900" indent="-342900"/>
            <a:r>
              <a:rPr lang="en-US" sz="1800">
                <a:latin typeface="Calibri"/>
                <a:ea typeface="Calibri"/>
                <a:cs typeface="Arial"/>
              </a:rPr>
              <a:t>Stone, S., &amp; Heen, S. (2015) Thanks for the Feedback: The Science and Art of Receiving Feedback Well. Penguin Publishing Group, London.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ACDB67BC-2A75-B91B-C0BE-1FFD5804D3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6853" y="39326"/>
            <a:ext cx="7030800" cy="95947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y-GB" sz="2800" b="1">
                <a:solidFill>
                  <a:srgbClr val="002060"/>
                </a:solidFill>
                <a:latin typeface="Kristen ITC"/>
                <a:cs typeface="Arial"/>
              </a:rPr>
              <a:t>Rhestr Gyfeiriadau</a:t>
            </a:r>
            <a:r>
              <a:rPr lang="en-US" sz="2800" b="1">
                <a:solidFill>
                  <a:srgbClr val="002060"/>
                </a:solidFill>
                <a:latin typeface="Kristen ITC"/>
                <a:cs typeface="Arial"/>
              </a:rPr>
              <a:t>/References List</a:t>
            </a:r>
            <a:endParaRPr lang="en-US" sz="2800">
              <a:solidFill>
                <a:srgbClr val="002060"/>
              </a:solidFill>
              <a:latin typeface="Kristen ITC"/>
            </a:endParaRPr>
          </a:p>
        </p:txBody>
      </p:sp>
      <p:pic>
        <p:nvPicPr>
          <p:cNvPr id="14" name="Picture 13" descr="A stack of books with glasses on top&#10;&#10;Description automatically generated">
            <a:extLst>
              <a:ext uri="{FF2B5EF4-FFF2-40B4-BE49-F238E27FC236}">
                <a16:creationId xmlns:a16="http://schemas.microsoft.com/office/drawing/2014/main" id="{5682C76A-991E-B842-AB83-8084C7675E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845" y="2962325"/>
            <a:ext cx="1670806" cy="207433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45246353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F4308FEB-06BD-4A57-BDAB-A1634002DDA5}"/>
    </a:ext>
  </a:extLst>
</a:theme>
</file>

<file path=ppt/theme/theme2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41" ma:contentTypeDescription="Create a new document." ma:contentTypeScope="" ma:versionID="41dec61dd083a53000eef97fc89faaec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a68bcea133a727dbef5f24f4c66cdfb2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  <xsd:element ref="ns2:Updatedfor2526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Updatedfor2526" ma:index="46" nillable="true" ma:displayName="Updated for 2526" ma:default="0" ma:format="Dropdown" ma:internalName="Updatedfor2526">
      <xsd:simpleType>
        <xsd:restriction base="dms:Boolean"/>
      </xsd:simpleType>
    </xsd:element>
    <xsd:element name="MediaServiceBillingMetadata" ma:index="47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TaxCatchAll xmlns="8ee9550b-f5f4-4dde-bce5-39f4ba45c2f1" xsi:nil="true"/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  <SharedWithUsers xmlns="8ee9550b-f5f4-4dde-bce5-39f4ba45c2f1">
      <UserInfo>
        <DisplayName/>
        <AccountId xsi:nil="true"/>
        <AccountType/>
      </UserInfo>
    </SharedWithUsers>
    <MediaLengthInSeconds xmlns="92c24619-d6d5-42cf-b618-23d930ad9f20" xsi:nil="true"/>
    <Updatedfor2526 xmlns="92c24619-d6d5-42cf-b618-23d930ad9f20">false</Updatedfor2526>
  </documentManagement>
</p:properties>
</file>

<file path=customXml/itemProps1.xml><?xml version="1.0" encoding="utf-8"?>
<ds:datastoreItem xmlns:ds="http://schemas.openxmlformats.org/officeDocument/2006/customXml" ds:itemID="{6C597263-E378-4819-B112-B9E1042C99E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ADFBC8C-F45A-4C26-9BC3-367A0A2100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C95C867-3C3D-490C-8144-F261911D7473}">
  <ds:schemaRefs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8ee9550b-f5f4-4dde-bce5-39f4ba45c2f1"/>
    <ds:schemaRef ds:uri="http://purl.org/dc/elements/1.1/"/>
    <ds:schemaRef ds:uri="92c24619-d6d5-42cf-b618-23d930ad9f20"/>
    <ds:schemaRef ds:uri="http://purl.org/dc/dcmitype/"/>
    <ds:schemaRef ds:uri="http://schemas.microsoft.com/office/infopath/2007/PartnerControls"/>
    <ds:schemaRef ds:uri="http://schemas.microsoft.com/office/2006/metadata/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2049</Words>
  <Application>Microsoft Office PowerPoint</Application>
  <PresentationFormat>Widescreen</PresentationFormat>
  <Paragraphs>297</Paragraphs>
  <Slides>33</Slides>
  <Notes>22</Notes>
  <HiddenSlides>5</HiddenSlides>
  <MMClips>3</MMClips>
  <ScaleCrop>false</ScaleCrop>
  <HeadingPairs>
    <vt:vector size="4" baseType="variant">
      <vt:variant>
        <vt:lpstr>Theme</vt:lpstr>
      </vt:variant>
      <vt:variant>
        <vt:i4>5</vt:i4>
      </vt:variant>
      <vt:variant>
        <vt:lpstr>Slide Titles</vt:lpstr>
      </vt:variant>
      <vt:variant>
        <vt:i4>33</vt:i4>
      </vt:variant>
    </vt:vector>
  </HeadingPairs>
  <TitlesOfParts>
    <vt:vector size="38" baseType="lpstr">
      <vt:lpstr>UWTSD 200_Title Page 3</vt:lpstr>
      <vt:lpstr>UWTSD 200_Subtitle 3</vt:lpstr>
      <vt:lpstr>UWTSD 200_Text 5</vt:lpstr>
      <vt:lpstr>UWTSD 200_Text 1</vt:lpstr>
      <vt:lpstr>UWTSD 200_Text 1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The Joy of Getting Feedback - Joe Hirsch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Sut ydyn ni’n defnyddio arsylwi i ddylanwadu ar ein haddysgu? How do we use observation to influence our teaching?</vt:lpstr>
      <vt:lpstr>Ydy hi'n bwysig gweld pethau o safbwynt gwahanol? Is it important to see things from a different perspective?</vt:lpstr>
      <vt:lpstr>PowerPoint Presentation</vt:lpstr>
      <vt:lpstr>PowerPoint Presentation</vt:lpstr>
      <vt:lpstr>PowerPoint Presentation</vt:lpstr>
      <vt:lpstr>Rhestr Gyfeiriadau/References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Ian Jones</cp:lastModifiedBy>
  <cp:revision>355</cp:revision>
  <dcterms:created xsi:type="dcterms:W3CDTF">2013-07-15T20:26:40Z</dcterms:created>
  <dcterms:modified xsi:type="dcterms:W3CDTF">2026-10-07T12:32:43Z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Order">
    <vt:r8>379600</vt:r8>
  </property>
  <property fmtid="{D5CDD505-2E9C-101B-9397-08002B2CF9AE}" pid="4" name="ComplianceAssetId">
    <vt:lpwstr/>
  </property>
  <property fmtid="{D5CDD505-2E9C-101B-9397-08002B2CF9AE}" pid="5" name="_ExtendedDescription">
    <vt:lpwstr/>
  </property>
  <property fmtid="{D5CDD505-2E9C-101B-9397-08002B2CF9AE}" pid="6" name="TriggerFlowInfo">
    <vt:lpwstr/>
  </property>
  <property fmtid="{D5CDD505-2E9C-101B-9397-08002B2CF9AE}" pid="7" name="MediaServiceImageTags">
    <vt:lpwstr/>
  </property>
</Properties>
</file>