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281" r:id="rId3"/>
    <p:sldId id="308" r:id="rId4"/>
    <p:sldId id="279" r:id="rId5"/>
    <p:sldId id="260" r:id="rId6"/>
    <p:sldId id="259" r:id="rId7"/>
    <p:sldId id="315" r:id="rId8"/>
    <p:sldId id="339" r:id="rId9"/>
    <p:sldId id="296" r:id="rId10"/>
    <p:sldId id="320" r:id="rId11"/>
    <p:sldId id="321" r:id="rId12"/>
    <p:sldId id="322" r:id="rId13"/>
    <p:sldId id="323" r:id="rId14"/>
    <p:sldId id="324" r:id="rId15"/>
    <p:sldId id="325" r:id="rId16"/>
    <p:sldId id="326" r:id="rId17"/>
    <p:sldId id="327" r:id="rId18"/>
    <p:sldId id="329" r:id="rId19"/>
    <p:sldId id="330" r:id="rId20"/>
    <p:sldId id="332" r:id="rId21"/>
    <p:sldId id="331" r:id="rId22"/>
    <p:sldId id="337" r:id="rId23"/>
    <p:sldId id="282" r:id="rId24"/>
    <p:sldId id="283" r:id="rId25"/>
    <p:sldId id="318" r:id="rId26"/>
    <p:sldId id="302" r:id="rId27"/>
    <p:sldId id="301" r:id="rId28"/>
    <p:sldId id="304" r:id="rId29"/>
    <p:sldId id="307" r:id="rId30"/>
    <p:sldId id="310" r:id="rId31"/>
    <p:sldId id="290" r:id="rId32"/>
    <p:sldId id="292" r:id="rId33"/>
    <p:sldId id="335" r:id="rId34"/>
    <p:sldId id="316" r:id="rId35"/>
    <p:sldId id="333" r:id="rId36"/>
    <p:sldId id="334" r:id="rId37"/>
    <p:sldId id="312" r:id="rId38"/>
    <p:sldId id="287" r:id="rId39"/>
    <p:sldId id="306" r:id="rId40"/>
    <p:sldId id="338" r:id="rId41"/>
    <p:sldId id="336" r:id="rId42"/>
    <p:sldId id="293"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6B6B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620"/>
    <p:restoredTop sz="94660"/>
  </p:normalViewPr>
  <p:slideViewPr>
    <p:cSldViewPr>
      <p:cViewPr varScale="1">
        <p:scale>
          <a:sx n="85" d="100"/>
          <a:sy n="85" d="100"/>
        </p:scale>
        <p:origin x="960" y="9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FF60EC-F40C-4265-B6A4-DA2C1BA0D4E3}" type="datetimeFigureOut">
              <a:rPr lang="en-US" smtClean="0"/>
              <a:t>8/16/2017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131C31-2173-4D55-A058-5C373017B5A3}" type="slidenum">
              <a:rPr lang="en-US" smtClean="0"/>
              <a:t>‹#›</a:t>
            </a:fld>
            <a:endParaRPr lang="en-US"/>
          </a:p>
        </p:txBody>
      </p:sp>
    </p:spTree>
    <p:extLst>
      <p:ext uri="{BB962C8B-B14F-4D97-AF65-F5344CB8AC3E}">
        <p14:creationId xmlns:p14="http://schemas.microsoft.com/office/powerpoint/2010/main" val="3897616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0EC6243-A289-41B6-B705-E9425E1444BD}" type="slidenum">
              <a:rPr lang="en-GB" smtClean="0"/>
              <a:pPr/>
              <a:t>5</a:t>
            </a:fld>
            <a:endParaRPr lang="en-GB"/>
          </a:p>
        </p:txBody>
      </p:sp>
    </p:spTree>
    <p:extLst>
      <p:ext uri="{BB962C8B-B14F-4D97-AF65-F5344CB8AC3E}">
        <p14:creationId xmlns:p14="http://schemas.microsoft.com/office/powerpoint/2010/main" val="3691382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F48061F-3DDD-4EE6-8183-D06C35C97F95}" type="slidenum">
              <a:rPr lang="en-GB" smtClean="0"/>
              <a:pPr/>
              <a:t>6</a:t>
            </a:fld>
            <a:endParaRPr lang="en-GB"/>
          </a:p>
        </p:txBody>
      </p:sp>
    </p:spTree>
    <p:extLst>
      <p:ext uri="{BB962C8B-B14F-4D97-AF65-F5344CB8AC3E}">
        <p14:creationId xmlns:p14="http://schemas.microsoft.com/office/powerpoint/2010/main" val="3628355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A6AF2E5-A2FB-4B23-97D6-F6A83135D509}" type="slidenum">
              <a:rPr lang="en-GB"/>
              <a:pPr/>
              <a:t>31</a:t>
            </a:fld>
            <a:endParaRPr lang="en-GB"/>
          </a:p>
        </p:txBody>
      </p:sp>
    </p:spTree>
    <p:extLst>
      <p:ext uri="{BB962C8B-B14F-4D97-AF65-F5344CB8AC3E}">
        <p14:creationId xmlns:p14="http://schemas.microsoft.com/office/powerpoint/2010/main" val="1514388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26E3AD2-9897-439E-8102-8605DFC557FD}" type="slidenum">
              <a:rPr lang="en-GB"/>
              <a:pPr/>
              <a:t>32</a:t>
            </a:fld>
            <a:endParaRPr lang="en-GB"/>
          </a:p>
        </p:txBody>
      </p:sp>
    </p:spTree>
    <p:extLst>
      <p:ext uri="{BB962C8B-B14F-4D97-AF65-F5344CB8AC3E}">
        <p14:creationId xmlns:p14="http://schemas.microsoft.com/office/powerpoint/2010/main" val="3300579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0136385-499B-47D0-97AE-7E5F86681F22}" type="slidenum">
              <a:rPr lang="en-GB">
                <a:latin typeface="Times New Roman" pitchFamily="18" charset="0"/>
              </a:rPr>
              <a:pPr eaLnBrk="1" hangingPunct="1"/>
              <a:t>37</a:t>
            </a:fld>
            <a:endParaRPr lang="en-GB">
              <a:latin typeface="Times New Roman" pitchFamily="18" charset="0"/>
            </a:endParaRPr>
          </a:p>
        </p:txBody>
      </p:sp>
    </p:spTree>
    <p:extLst>
      <p:ext uri="{BB962C8B-B14F-4D97-AF65-F5344CB8AC3E}">
        <p14:creationId xmlns:p14="http://schemas.microsoft.com/office/powerpoint/2010/main" val="3604658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184067F-1B40-4E27-BF6F-5226710D5DD4}" type="slidenum">
              <a:rPr lang="en-GB">
                <a:latin typeface="Times New Roman" pitchFamily="18" charset="0"/>
              </a:rPr>
              <a:pPr eaLnBrk="1" hangingPunct="1"/>
              <a:t>38</a:t>
            </a:fld>
            <a:endParaRPr lang="en-GB">
              <a:latin typeface="Times New Roman" pitchFamily="18" charset="0"/>
            </a:endParaRPr>
          </a:p>
        </p:txBody>
      </p:sp>
    </p:spTree>
    <p:extLst>
      <p:ext uri="{BB962C8B-B14F-4D97-AF65-F5344CB8AC3E}">
        <p14:creationId xmlns:p14="http://schemas.microsoft.com/office/powerpoint/2010/main" val="3442377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DA53622-9917-4575-9203-1948B66303A5}" type="slidenum">
              <a:rPr lang="en-GB">
                <a:latin typeface="Times New Roman" pitchFamily="18" charset="0"/>
              </a:rPr>
              <a:pPr eaLnBrk="1" hangingPunct="1"/>
              <a:t>39</a:t>
            </a:fld>
            <a:endParaRPr lang="en-GB">
              <a:latin typeface="Times New Roman" pitchFamily="18" charset="0"/>
            </a:endParaRPr>
          </a:p>
        </p:txBody>
      </p:sp>
    </p:spTree>
    <p:extLst>
      <p:ext uri="{BB962C8B-B14F-4D97-AF65-F5344CB8AC3E}">
        <p14:creationId xmlns:p14="http://schemas.microsoft.com/office/powerpoint/2010/main" val="31012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B6F15528-21DE-4FAA-801E-634DDDAF4B2B}" type="slidenum">
              <a:rPr lang="en-US" smtClean="0"/>
              <a:pPr/>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8/16/2017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1D8BD707-D9CF-40AE-B4C6-C98DA3205C09}" type="datetimeFigureOut">
              <a:rPr lang="en-US" smtClean="0"/>
              <a:pPr/>
              <a:t>8/16/2017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1D8BD707-D9CF-40AE-B4C6-C98DA3205C09}" type="datetimeFigureOut">
              <a:rPr lang="en-US" smtClean="0"/>
              <a:pPr/>
              <a:t>8/16/2017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B6F15528-21DE-4FAA-801E-634DDDAF4B2B}" type="slidenum">
              <a:rPr lang="en-US" smtClean="0"/>
              <a:pPr/>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4000" dirty="0" smtClean="0"/>
              <a:t>The policy process</a:t>
            </a:r>
            <a:endParaRPr lang="en-US" sz="4000" dirty="0"/>
          </a:p>
        </p:txBody>
      </p:sp>
      <p:sp>
        <p:nvSpPr>
          <p:cNvPr id="2" name="Title 1"/>
          <p:cNvSpPr>
            <a:spLocks noGrp="1"/>
          </p:cNvSpPr>
          <p:nvPr>
            <p:ph type="ctrTitle"/>
          </p:nvPr>
        </p:nvSpPr>
        <p:spPr/>
        <p:txBody>
          <a:bodyPr/>
          <a:lstStyle/>
          <a:p>
            <a:r>
              <a:rPr lang="en-GB" dirty="0" smtClean="0"/>
              <a:t>SJSI4012 Key Concepts </a:t>
            </a:r>
            <a:br>
              <a:rPr lang="en-GB" dirty="0" smtClean="0"/>
            </a:br>
            <a:r>
              <a:rPr lang="en-GB" sz="1800" dirty="0" smtClean="0"/>
              <a:t>by Heike Griffiths</a:t>
            </a:r>
            <a:endParaRPr lang="en-US" sz="1800" dirty="0"/>
          </a:p>
        </p:txBody>
      </p:sp>
    </p:spTree>
    <p:extLst>
      <p:ext uri="{BB962C8B-B14F-4D97-AF65-F5344CB8AC3E}">
        <p14:creationId xmlns:p14="http://schemas.microsoft.com/office/powerpoint/2010/main" val="40068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Inclusion </a:t>
            </a:r>
            <a:endParaRPr lang="en-US" dirty="0"/>
          </a:p>
        </p:txBody>
      </p:sp>
      <p:sp>
        <p:nvSpPr>
          <p:cNvPr id="3" name="Content Placeholder 2"/>
          <p:cNvSpPr>
            <a:spLocks noGrp="1"/>
          </p:cNvSpPr>
          <p:nvPr>
            <p:ph idx="1"/>
          </p:nvPr>
        </p:nvSpPr>
        <p:spPr/>
        <p:txBody>
          <a:bodyPr/>
          <a:lstStyle/>
          <a:p>
            <a:endParaRPr lang="en-GB" dirty="0" smtClean="0"/>
          </a:p>
          <a:p>
            <a:r>
              <a:rPr lang="en-GB" dirty="0" smtClean="0"/>
              <a:t>In groups, identify issues currently on the policy making agenda…..</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90800" y="3435096"/>
            <a:ext cx="5295900" cy="2965704"/>
          </a:xfrm>
          <a:prstGeom prst="rect">
            <a:avLst/>
          </a:prstGeom>
        </p:spPr>
      </p:pic>
    </p:spTree>
    <p:extLst>
      <p:ext uri="{BB962C8B-B14F-4D97-AF65-F5344CB8AC3E}">
        <p14:creationId xmlns:p14="http://schemas.microsoft.com/office/powerpoint/2010/main" val="2599754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a:t>
            </a:r>
            <a:endParaRPr lang="en-US" dirty="0"/>
          </a:p>
        </p:txBody>
      </p:sp>
      <p:sp>
        <p:nvSpPr>
          <p:cNvPr id="3" name="Content Placeholder 2"/>
          <p:cNvSpPr>
            <a:spLocks noGrp="1"/>
          </p:cNvSpPr>
          <p:nvPr>
            <p:ph idx="1"/>
          </p:nvPr>
        </p:nvSpPr>
        <p:spPr/>
        <p:txBody>
          <a:bodyPr/>
          <a:lstStyle/>
          <a:p>
            <a:endParaRPr lang="en-GB" dirty="0" smtClean="0"/>
          </a:p>
          <a:p>
            <a:r>
              <a:rPr lang="en-GB" dirty="0" smtClean="0"/>
              <a:t>‘However, policy- making is inevitably political, and values and value conflicts are an inevitable part of the policy process’ (</a:t>
            </a:r>
            <a:r>
              <a:rPr lang="en-GB" dirty="0" err="1" smtClean="0"/>
              <a:t>Bochel</a:t>
            </a:r>
            <a:r>
              <a:rPr lang="en-GB" dirty="0" smtClean="0"/>
              <a:t> 2012: 199) </a:t>
            </a:r>
          </a:p>
          <a:p>
            <a:endParaRPr lang="en-GB" dirty="0"/>
          </a:p>
          <a:p>
            <a:r>
              <a:rPr lang="en-GB" dirty="0" smtClean="0"/>
              <a:t>E.g. Britain First or European Treaty</a:t>
            </a:r>
            <a:endParaRPr lang="en-US" dirty="0"/>
          </a:p>
        </p:txBody>
      </p:sp>
    </p:spTree>
    <p:extLst>
      <p:ext uri="{BB962C8B-B14F-4D97-AF65-F5344CB8AC3E}">
        <p14:creationId xmlns:p14="http://schemas.microsoft.com/office/powerpoint/2010/main" val="158927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for change</a:t>
            </a:r>
            <a:endParaRPr lang="en-US" dirty="0"/>
          </a:p>
        </p:txBody>
      </p:sp>
      <p:sp>
        <p:nvSpPr>
          <p:cNvPr id="3" name="Content Placeholder 2"/>
          <p:cNvSpPr>
            <a:spLocks noGrp="1"/>
          </p:cNvSpPr>
          <p:nvPr>
            <p:ph idx="1"/>
          </p:nvPr>
        </p:nvSpPr>
        <p:spPr/>
        <p:txBody>
          <a:bodyPr/>
          <a:lstStyle/>
          <a:p>
            <a:r>
              <a:rPr lang="en-GB" dirty="0" smtClean="0"/>
              <a:t>Development of policy idea</a:t>
            </a:r>
          </a:p>
          <a:p>
            <a:r>
              <a:rPr lang="en-GB" dirty="0" smtClean="0"/>
              <a:t>Political parties – think tanks – media</a:t>
            </a:r>
          </a:p>
          <a:p>
            <a:r>
              <a:rPr lang="en-GB" dirty="0" smtClean="0"/>
              <a:t>Responses to perceived issues – poverty, crime, caring for an aging population;  health care or pensions </a:t>
            </a:r>
          </a:p>
          <a:p>
            <a:r>
              <a:rPr lang="en-GB" dirty="0" smtClean="0"/>
              <a:t>Pressure groups …policy silence or non discussion (</a:t>
            </a:r>
            <a:r>
              <a:rPr lang="en-GB" dirty="0" err="1" smtClean="0"/>
              <a:t>Bochel</a:t>
            </a:r>
            <a:r>
              <a:rPr lang="en-GB" dirty="0" smtClean="0"/>
              <a:t>, 2012) </a:t>
            </a:r>
          </a:p>
          <a:p>
            <a:r>
              <a:rPr lang="en-GB" dirty="0" smtClean="0"/>
              <a:t>Critical incidents </a:t>
            </a:r>
          </a:p>
          <a:p>
            <a:r>
              <a:rPr lang="en-GB" dirty="0" smtClean="0"/>
              <a:t>Committees of enquiry </a:t>
            </a:r>
          </a:p>
          <a:p>
            <a:r>
              <a:rPr lang="en-GB" dirty="0" smtClean="0"/>
              <a:t>Reviews……</a:t>
            </a:r>
          </a:p>
          <a:p>
            <a:endParaRPr lang="en-US" dirty="0"/>
          </a:p>
        </p:txBody>
      </p:sp>
    </p:spTree>
    <p:extLst>
      <p:ext uri="{BB962C8B-B14F-4D97-AF65-F5344CB8AC3E}">
        <p14:creationId xmlns:p14="http://schemas.microsoft.com/office/powerpoint/2010/main" val="338516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Process </a:t>
            </a:r>
            <a:endParaRPr lang="en-GB" dirty="0"/>
          </a:p>
        </p:txBody>
      </p:sp>
      <p:sp>
        <p:nvSpPr>
          <p:cNvPr id="3" name="Content Placeholder 2"/>
          <p:cNvSpPr>
            <a:spLocks noGrp="1"/>
          </p:cNvSpPr>
          <p:nvPr>
            <p:ph sz="quarter" idx="1"/>
          </p:nvPr>
        </p:nvSpPr>
        <p:spPr/>
        <p:txBody>
          <a:bodyPr/>
          <a:lstStyle/>
          <a:p>
            <a:r>
              <a:rPr lang="en-GB" dirty="0" smtClean="0"/>
              <a:t>Dynamic</a:t>
            </a:r>
          </a:p>
          <a:p>
            <a:r>
              <a:rPr lang="en-GB" dirty="0" smtClean="0"/>
              <a:t>Continuing process</a:t>
            </a:r>
          </a:p>
          <a:p>
            <a:r>
              <a:rPr lang="en-GB" dirty="0" err="1" smtClean="0"/>
              <a:t>Incrementalism</a:t>
            </a:r>
            <a:r>
              <a:rPr lang="en-GB" dirty="0" smtClean="0"/>
              <a:t>, degrees of purity (e.g. Foundation Phase)</a:t>
            </a:r>
          </a:p>
          <a:p>
            <a:r>
              <a:rPr lang="en-GB" dirty="0" smtClean="0"/>
              <a:t>Policy transfer</a:t>
            </a:r>
          </a:p>
          <a:p>
            <a:r>
              <a:rPr lang="en-GB" dirty="0" smtClean="0"/>
              <a:t>Pressure groups </a:t>
            </a:r>
          </a:p>
          <a:p>
            <a:r>
              <a:rPr lang="en-GB" dirty="0" smtClean="0"/>
              <a:t>Voice of the individual</a:t>
            </a:r>
          </a:p>
          <a:p>
            <a:pPr>
              <a:buNone/>
            </a:pPr>
            <a:r>
              <a:rPr lang="en-GB" sz="2400" dirty="0" smtClean="0"/>
              <a:t>(Adapted from </a:t>
            </a:r>
            <a:r>
              <a:rPr lang="en-GB" sz="2400" dirty="0" err="1" smtClean="0"/>
              <a:t>Bochel</a:t>
            </a:r>
            <a:r>
              <a:rPr lang="en-GB" sz="2400" dirty="0" smtClean="0"/>
              <a:t>, 2012: 196)</a:t>
            </a:r>
          </a:p>
          <a:p>
            <a:endParaRPr lang="en-GB" dirty="0"/>
          </a:p>
        </p:txBody>
      </p:sp>
    </p:spTree>
    <p:extLst>
      <p:ext uri="{BB962C8B-B14F-4D97-AF65-F5344CB8AC3E}">
        <p14:creationId xmlns:p14="http://schemas.microsoft.com/office/powerpoint/2010/main" val="2568194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Process</a:t>
            </a:r>
            <a:endParaRPr lang="en-GB" dirty="0"/>
          </a:p>
        </p:txBody>
      </p:sp>
      <p:pic>
        <p:nvPicPr>
          <p:cNvPr id="172034" name="Picture 2" descr="C:\Users\Tracy 1\Desktop\Mum's Work\images.jpg"/>
          <p:cNvPicPr>
            <a:picLocks noGrp="1" noChangeAspect="1" noChangeArrowheads="1"/>
          </p:cNvPicPr>
          <p:nvPr>
            <p:ph idx="1"/>
          </p:nvPr>
        </p:nvPicPr>
        <p:blipFill>
          <a:blip r:embed="rId3" cstate="print"/>
          <a:srcRect/>
          <a:stretch>
            <a:fillRect/>
          </a:stretch>
        </p:blipFill>
        <p:spPr bwMode="auto">
          <a:xfrm>
            <a:off x="1475656" y="1700808"/>
            <a:ext cx="7128792" cy="4248472"/>
          </a:xfrm>
          <a:prstGeom prst="rect">
            <a:avLst/>
          </a:prstGeom>
          <a:noFill/>
        </p:spPr>
      </p:pic>
    </p:spTree>
    <p:extLst>
      <p:ext uri="{BB962C8B-B14F-4D97-AF65-F5344CB8AC3E}">
        <p14:creationId xmlns:p14="http://schemas.microsoft.com/office/powerpoint/2010/main" val="3180828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Policy and policy making process</a:t>
            </a:r>
            <a:endParaRPr lang="en-US"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Policy and policy process continually interacting </a:t>
            </a:r>
          </a:p>
          <a:p>
            <a:r>
              <a:rPr lang="en-GB" dirty="0" smtClean="0"/>
              <a:t>Impacted by cultural, economic, social and political…..constraints of current policy and budget restraints </a:t>
            </a:r>
          </a:p>
          <a:p>
            <a:r>
              <a:rPr lang="en-GB" dirty="0" smtClean="0"/>
              <a:t>Devolution</a:t>
            </a:r>
            <a:endParaRPr lang="en-US" dirty="0"/>
          </a:p>
        </p:txBody>
      </p:sp>
    </p:spTree>
    <p:extLst>
      <p:ext uri="{BB962C8B-B14F-4D97-AF65-F5344CB8AC3E}">
        <p14:creationId xmlns:p14="http://schemas.microsoft.com/office/powerpoint/2010/main" val="402831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Policy Hierarchy</a:t>
            </a:r>
          </a:p>
        </p:txBody>
      </p:sp>
      <p:pic>
        <p:nvPicPr>
          <p:cNvPr id="7" name="Content Placeholder 6"/>
          <p:cNvPicPr>
            <a:picLocks noGrp="1" noChangeAspect="1"/>
          </p:cNvPicPr>
          <p:nvPr>
            <p:ph idx="1"/>
          </p:nvPr>
        </p:nvPicPr>
        <p:blipFill>
          <a:blip r:embed="rId2"/>
          <a:stretch>
            <a:fillRect/>
          </a:stretch>
        </p:blipFill>
        <p:spPr>
          <a:xfrm>
            <a:off x="688470" y="2286001"/>
            <a:ext cx="3785559" cy="3419672"/>
          </a:xfrm>
          <a:prstGeom prst="rect">
            <a:avLst/>
          </a:prstGeom>
        </p:spPr>
      </p:pic>
      <p:sp>
        <p:nvSpPr>
          <p:cNvPr id="8" name="Rectangle 7"/>
          <p:cNvSpPr/>
          <p:nvPr/>
        </p:nvSpPr>
        <p:spPr>
          <a:xfrm>
            <a:off x="3581401" y="2043626"/>
            <a:ext cx="3744686" cy="507831"/>
          </a:xfrm>
          <a:prstGeom prst="rect">
            <a:avLst/>
          </a:prstGeom>
        </p:spPr>
        <p:txBody>
          <a:bodyPr wrap="square">
            <a:spAutoFit/>
          </a:bodyPr>
          <a:lstStyle/>
          <a:p>
            <a:r>
              <a:rPr lang="en-GB" sz="1350" dirty="0"/>
              <a:t>https://www.gs.unsw.edu.au/policy/framework/hierarchy.html</a:t>
            </a:r>
          </a:p>
        </p:txBody>
      </p:sp>
      <p:pic>
        <p:nvPicPr>
          <p:cNvPr id="9" name="Picture 8"/>
          <p:cNvPicPr>
            <a:picLocks noChangeAspect="1"/>
          </p:cNvPicPr>
          <p:nvPr/>
        </p:nvPicPr>
        <p:blipFill>
          <a:blip r:embed="rId3"/>
          <a:stretch>
            <a:fillRect/>
          </a:stretch>
        </p:blipFill>
        <p:spPr>
          <a:xfrm>
            <a:off x="4365171" y="2931759"/>
            <a:ext cx="4637314" cy="2773913"/>
          </a:xfrm>
          <a:prstGeom prst="rect">
            <a:avLst/>
          </a:prstGeom>
        </p:spPr>
      </p:pic>
    </p:spTree>
    <p:extLst>
      <p:ext uri="{BB962C8B-B14F-4D97-AF65-F5344CB8AC3E}">
        <p14:creationId xmlns:p14="http://schemas.microsoft.com/office/powerpoint/2010/main" val="3241594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r>
              <a:rPr lang="en-GB" dirty="0" smtClean="0"/>
              <a:t>How Laws are passed - simplified</a:t>
            </a:r>
            <a:endParaRPr lang="en-GB" dirty="0"/>
          </a:p>
        </p:txBody>
      </p:sp>
      <p:sp>
        <p:nvSpPr>
          <p:cNvPr id="53251" name="Rectangle 3"/>
          <p:cNvSpPr>
            <a:spLocks noGrp="1" noChangeArrowheads="1"/>
          </p:cNvSpPr>
          <p:nvPr>
            <p:ph type="body" idx="1"/>
          </p:nvPr>
        </p:nvSpPr>
        <p:spPr/>
        <p:txBody>
          <a:bodyPr/>
          <a:lstStyle/>
          <a:p>
            <a:pPr>
              <a:buFont typeface="Wingdings" pitchFamily="2" charset="2"/>
              <a:buNone/>
            </a:pPr>
            <a:r>
              <a:rPr lang="en-GB" dirty="0" smtClean="0"/>
              <a:t> </a:t>
            </a:r>
            <a:endParaRPr lang="en-GB" dirty="0"/>
          </a:p>
          <a:p>
            <a:pPr>
              <a:buFont typeface="Wingdings" pitchFamily="2" charset="2"/>
              <a:buNone/>
            </a:pPr>
            <a:r>
              <a:rPr lang="en-GB" dirty="0"/>
              <a:t>http://assets.parliament.uk/education/Interactive-Whiteboard-Resources/IWB_2_2/deploy/iwb_2.html?level=2&amp;activity=1</a:t>
            </a:r>
          </a:p>
        </p:txBody>
      </p:sp>
    </p:spTree>
    <p:extLst>
      <p:ext uri="{BB962C8B-B14F-4D97-AF65-F5344CB8AC3E}">
        <p14:creationId xmlns:p14="http://schemas.microsoft.com/office/powerpoint/2010/main" val="3782759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(most) laws are made</a:t>
            </a:r>
            <a:br>
              <a:rPr lang="en-GB" b="1" dirty="0"/>
            </a:b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Most </a:t>
            </a:r>
            <a:r>
              <a:rPr lang="en-GB" dirty="0"/>
              <a:t>new laws passed by Parliament result from proposals made by the government.</a:t>
            </a:r>
          </a:p>
          <a:p>
            <a:r>
              <a:rPr lang="en-GB" dirty="0"/>
              <a:t>Proposals aim to shape society or address particular problems.</a:t>
            </a:r>
          </a:p>
          <a:p>
            <a:r>
              <a:rPr lang="en-GB" dirty="0"/>
              <a:t>Normally, they are created over a period of </a:t>
            </a:r>
            <a:r>
              <a:rPr lang="en-GB" dirty="0" smtClean="0"/>
              <a:t>time</a:t>
            </a:r>
            <a:r>
              <a:rPr lang="en-GB" dirty="0">
                <a:solidFill>
                  <a:srgbClr val="564B3C"/>
                </a:solidFill>
              </a:rPr>
              <a:t> </a:t>
            </a:r>
            <a:endParaRPr lang="en-GB" dirty="0" smtClean="0">
              <a:solidFill>
                <a:srgbClr val="564B3C"/>
              </a:solidFill>
            </a:endParaRPr>
          </a:p>
          <a:p>
            <a:pPr marL="114300" indent="0">
              <a:buNone/>
            </a:pPr>
            <a:endParaRPr lang="en-GB" dirty="0" smtClean="0">
              <a:solidFill>
                <a:srgbClr val="564B3C"/>
              </a:solidFill>
            </a:endParaRPr>
          </a:p>
          <a:p>
            <a:pPr marL="114300" indent="0">
              <a:buNone/>
            </a:pPr>
            <a:endParaRPr lang="en-GB" dirty="0">
              <a:solidFill>
                <a:srgbClr val="564B3C"/>
              </a:solidFill>
            </a:endParaRPr>
          </a:p>
          <a:p>
            <a:pPr marL="114300" indent="0">
              <a:buNone/>
            </a:pPr>
            <a:endParaRPr lang="en-GB" dirty="0">
              <a:solidFill>
                <a:srgbClr val="564B3C"/>
              </a:solidFill>
            </a:endParaRPr>
          </a:p>
          <a:p>
            <a:pPr marL="114300" indent="0">
              <a:buNone/>
            </a:pPr>
            <a:r>
              <a:rPr lang="en-GB" dirty="0" smtClean="0">
                <a:solidFill>
                  <a:srgbClr val="564B3C"/>
                </a:solidFill>
              </a:rPr>
              <a:t>http</a:t>
            </a:r>
            <a:r>
              <a:rPr lang="en-GB" dirty="0">
                <a:solidFill>
                  <a:srgbClr val="564B3C"/>
                </a:solidFill>
              </a:rPr>
              <a:t>://www.parliament.uk </a:t>
            </a:r>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3590440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689012"/>
            <a:ext cx="8260672" cy="1039427"/>
          </a:xfrm>
        </p:spPr>
        <p:txBody>
          <a:bodyPr>
            <a:normAutofit fontScale="90000"/>
          </a:bodyPr>
          <a:lstStyle/>
          <a:p>
            <a:pPr marL="114300" lvl="0" algn="l">
              <a:spcBef>
                <a:spcPct val="20000"/>
              </a:spcBef>
              <a:buClr>
                <a:srgbClr val="93A299"/>
              </a:buClr>
            </a:pPr>
            <a:r>
              <a:rPr lang="en-GB" b="1" dirty="0" smtClean="0"/>
              <a:t/>
            </a:r>
            <a:br>
              <a:rPr lang="en-GB" b="1" dirty="0" smtClean="0"/>
            </a:br>
            <a:r>
              <a:rPr lang="en-GB" b="1" dirty="0"/>
              <a:t/>
            </a:r>
            <a:br>
              <a:rPr lang="en-GB" b="1" dirty="0"/>
            </a:br>
            <a:r>
              <a:rPr lang="en-GB" b="1" dirty="0" smtClean="0"/>
              <a:t>An </a:t>
            </a:r>
            <a:r>
              <a:rPr lang="en-GB" b="1" dirty="0"/>
              <a:t>issue or problem emerges on the government's </a:t>
            </a:r>
            <a:r>
              <a:rPr lang="en-GB" b="1" dirty="0" smtClean="0"/>
              <a:t>agenda</a:t>
            </a:r>
            <a:br>
              <a:rPr lang="en-GB" b="1" dirty="0" smtClean="0"/>
            </a:br>
            <a:r>
              <a:rPr lang="en-GB" sz="2400" cap="none" dirty="0" smtClean="0">
                <a:solidFill>
                  <a:srgbClr val="564B3C"/>
                </a:solidFill>
                <a:latin typeface="Century Gothic"/>
                <a:ea typeface="+mn-ea"/>
                <a:cs typeface="+mn-cs"/>
              </a:rPr>
              <a:t>http</a:t>
            </a:r>
            <a:r>
              <a:rPr lang="en-GB" sz="2400" cap="none" dirty="0">
                <a:solidFill>
                  <a:srgbClr val="564B3C"/>
                </a:solidFill>
                <a:latin typeface="Century Gothic"/>
                <a:ea typeface="+mn-ea"/>
                <a:cs typeface="+mn-cs"/>
              </a:rPr>
              <a:t>://www.parliament.uk </a:t>
            </a:r>
            <a:br>
              <a:rPr lang="en-GB" sz="2400" cap="none" dirty="0">
                <a:solidFill>
                  <a:srgbClr val="564B3C"/>
                </a:solidFill>
                <a:latin typeface="Century Gothic"/>
                <a:ea typeface="+mn-ea"/>
                <a:cs typeface="+mn-cs"/>
              </a:rPr>
            </a:br>
            <a:r>
              <a:rPr lang="en-GB" b="1" dirty="0" smtClean="0"/>
              <a:t/>
            </a:r>
            <a:br>
              <a:rPr lang="en-GB" b="1" dirty="0" smtClean="0"/>
            </a:br>
            <a:r>
              <a:rPr lang="en-GB" b="1" dirty="0"/>
              <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dirty="0" smtClean="0"/>
              <a:t> </a:t>
            </a:r>
            <a:r>
              <a:rPr lang="en-GB" dirty="0"/>
              <a:t>The political party </a:t>
            </a:r>
            <a:r>
              <a:rPr lang="en-GB" dirty="0" smtClean="0"/>
              <a:t>that wins a general election </a:t>
            </a:r>
            <a:r>
              <a:rPr lang="en-GB" dirty="0"/>
              <a:t>bases its legislative agenda on its election manifesto. </a:t>
            </a:r>
            <a:endParaRPr lang="en-GB" dirty="0" smtClean="0"/>
          </a:p>
          <a:p>
            <a:r>
              <a:rPr lang="en-GB" dirty="0" smtClean="0"/>
              <a:t>Unexpected </a:t>
            </a:r>
            <a:r>
              <a:rPr lang="en-GB" dirty="0"/>
              <a:t>crises, such as an act of terrorism or a natural disaster, may require an urgent response. </a:t>
            </a:r>
            <a:endParaRPr lang="en-GB" dirty="0" smtClean="0"/>
          </a:p>
          <a:p>
            <a:r>
              <a:rPr lang="en-GB" dirty="0" smtClean="0"/>
              <a:t>The </a:t>
            </a:r>
            <a:r>
              <a:rPr lang="en-GB" dirty="0"/>
              <a:t>UK's European Union commitments can lead to new legislation. </a:t>
            </a:r>
            <a:endParaRPr lang="en-GB" dirty="0" smtClean="0"/>
          </a:p>
          <a:p>
            <a:r>
              <a:rPr lang="en-GB" dirty="0" smtClean="0"/>
              <a:t>Campaigning </a:t>
            </a:r>
            <a:r>
              <a:rPr lang="en-GB" dirty="0"/>
              <a:t>by special interest groups, private citizens </a:t>
            </a:r>
            <a:r>
              <a:rPr lang="en-GB" dirty="0" smtClean="0"/>
              <a:t>or </a:t>
            </a:r>
            <a:r>
              <a:rPr lang="en-GB" dirty="0"/>
              <a:t>politicians </a:t>
            </a:r>
            <a:r>
              <a:rPr lang="en-GB" dirty="0" smtClean="0"/>
              <a:t>may </a:t>
            </a:r>
            <a:r>
              <a:rPr lang="en-GB" dirty="0"/>
              <a:t>raise the profile of </a:t>
            </a:r>
            <a:r>
              <a:rPr lang="en-GB" dirty="0" smtClean="0"/>
              <a:t>a particular cause</a:t>
            </a:r>
          </a:p>
          <a:p>
            <a:r>
              <a:rPr lang="en-GB" dirty="0"/>
              <a:t>T</a:t>
            </a:r>
            <a:r>
              <a:rPr lang="en-GB" dirty="0" smtClean="0"/>
              <a:t>he </a:t>
            </a:r>
            <a:r>
              <a:rPr lang="en-GB" dirty="0"/>
              <a:t>media's reporting on </a:t>
            </a:r>
            <a:r>
              <a:rPr lang="en-GB" dirty="0" smtClean="0"/>
              <a:t>issues and government influences </a:t>
            </a:r>
            <a:r>
              <a:rPr lang="en-GB" dirty="0"/>
              <a:t>Britain's political agenda.</a:t>
            </a:r>
          </a:p>
          <a:p>
            <a:pPr marL="114300" indent="0">
              <a:buNone/>
            </a:pPr>
            <a:endParaRPr lang="en-GB" b="1" dirty="0"/>
          </a:p>
          <a:p>
            <a:endParaRPr lang="en-GB" dirty="0"/>
          </a:p>
        </p:txBody>
      </p:sp>
    </p:spTree>
    <p:extLst>
      <p:ext uri="{BB962C8B-B14F-4D97-AF65-F5344CB8AC3E}">
        <p14:creationId xmlns:p14="http://schemas.microsoft.com/office/powerpoint/2010/main" val="332728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Ideas for addressing an issue are considered</a:t>
            </a:r>
            <a:br>
              <a:rPr lang="en-GB" b="1" dirty="0"/>
            </a:br>
            <a:endParaRPr lang="en-GB" dirty="0"/>
          </a:p>
        </p:txBody>
      </p:sp>
      <p:sp>
        <p:nvSpPr>
          <p:cNvPr id="3" name="Content Placeholder 2"/>
          <p:cNvSpPr>
            <a:spLocks noGrp="1"/>
          </p:cNvSpPr>
          <p:nvPr>
            <p:ph idx="1"/>
          </p:nvPr>
        </p:nvSpPr>
        <p:spPr/>
        <p:txBody>
          <a:bodyPr>
            <a:normAutofit fontScale="92500" lnSpcReduction="10000"/>
          </a:bodyPr>
          <a:lstStyle/>
          <a:p>
            <a:pPr marL="114300" indent="0">
              <a:buNone/>
            </a:pPr>
            <a:endParaRPr lang="en-GB" dirty="0" smtClean="0"/>
          </a:p>
          <a:p>
            <a:r>
              <a:rPr lang="en-GB" dirty="0" smtClean="0"/>
              <a:t>Governing </a:t>
            </a:r>
            <a:r>
              <a:rPr lang="en-GB" dirty="0"/>
              <a:t>and opposition parties are expected to have policies on a range of issues, such as taxation, health and education. </a:t>
            </a:r>
            <a:endParaRPr lang="en-GB" dirty="0" smtClean="0"/>
          </a:p>
          <a:p>
            <a:r>
              <a:rPr lang="en-GB" dirty="0" smtClean="0"/>
              <a:t>Recommendations </a:t>
            </a:r>
            <a:r>
              <a:rPr lang="en-GB" dirty="0"/>
              <a:t>for new laws may also come from public inquiries, civil servants or lobbyist and campaign groups. </a:t>
            </a:r>
            <a:endParaRPr lang="en-GB" dirty="0" smtClean="0"/>
          </a:p>
          <a:p>
            <a:r>
              <a:rPr lang="en-GB" dirty="0" smtClean="0"/>
              <a:t>No </a:t>
            </a:r>
            <a:r>
              <a:rPr lang="en-GB" dirty="0"/>
              <a:t>matter where a policy idea originates, it normally won't get far without the backing of a government minister. This is because ministers are in a position to champion an idea to government colleagues.</a:t>
            </a:r>
          </a:p>
          <a:p>
            <a:pPr marL="114300" lvl="0" indent="0">
              <a:buClr>
                <a:srgbClr val="93A299"/>
              </a:buClr>
              <a:buNone/>
            </a:pPr>
            <a:r>
              <a:rPr lang="en-GB" dirty="0">
                <a:solidFill>
                  <a:srgbClr val="564B3C"/>
                </a:solidFill>
              </a:rPr>
              <a:t>http://www.parliament.uk </a:t>
            </a:r>
          </a:p>
          <a:p>
            <a:endParaRPr lang="en-GB" dirty="0"/>
          </a:p>
        </p:txBody>
      </p:sp>
    </p:spTree>
    <p:extLst>
      <p:ext uri="{BB962C8B-B14F-4D97-AF65-F5344CB8AC3E}">
        <p14:creationId xmlns:p14="http://schemas.microsoft.com/office/powerpoint/2010/main" val="526444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consultation</a:t>
            </a:r>
            <a:endParaRPr lang="en-GB" dirty="0"/>
          </a:p>
        </p:txBody>
      </p:sp>
      <p:sp>
        <p:nvSpPr>
          <p:cNvPr id="3" name="Content Placeholder 2"/>
          <p:cNvSpPr>
            <a:spLocks noGrp="1"/>
          </p:cNvSpPr>
          <p:nvPr>
            <p:ph idx="1"/>
          </p:nvPr>
        </p:nvSpPr>
        <p:spPr>
          <a:solidFill>
            <a:schemeClr val="accent1">
              <a:lumMod val="75000"/>
            </a:schemeClr>
          </a:solidFill>
        </p:spPr>
        <p:txBody>
          <a:bodyPr>
            <a:normAutofit lnSpcReduction="10000"/>
          </a:bodyPr>
          <a:lstStyle/>
          <a:p>
            <a:r>
              <a:rPr lang="en-GB" dirty="0" smtClean="0">
                <a:solidFill>
                  <a:schemeClr val="tx1"/>
                </a:solidFill>
              </a:rPr>
              <a:t>Ministers </a:t>
            </a:r>
            <a:r>
              <a:rPr lang="en-GB" dirty="0">
                <a:solidFill>
                  <a:schemeClr val="tx1"/>
                </a:solidFill>
              </a:rPr>
              <a:t>normally - where time allows - shape and inform their proposals by consulting with experts, interest groups and people likely to be affected by the plans. </a:t>
            </a:r>
            <a:endParaRPr lang="en-GB" dirty="0" smtClean="0">
              <a:solidFill>
                <a:schemeClr val="tx1"/>
              </a:solidFill>
            </a:endParaRPr>
          </a:p>
          <a:p>
            <a:r>
              <a:rPr lang="en-GB" dirty="0" smtClean="0">
                <a:solidFill>
                  <a:schemeClr val="tx1"/>
                </a:solidFill>
              </a:rPr>
              <a:t>Often</a:t>
            </a:r>
            <a:r>
              <a:rPr lang="en-GB" dirty="0">
                <a:solidFill>
                  <a:schemeClr val="tx1"/>
                </a:solidFill>
              </a:rPr>
              <a:t>, these interested parties are asked to comment on a </a:t>
            </a:r>
            <a:r>
              <a:rPr lang="en-GB" dirty="0">
                <a:solidFill>
                  <a:srgbClr val="00B050"/>
                </a:solidFill>
              </a:rPr>
              <a:t>'green</a:t>
            </a:r>
            <a:r>
              <a:rPr lang="en-GB" dirty="0"/>
              <a:t> </a:t>
            </a:r>
            <a:r>
              <a:rPr lang="en-GB" dirty="0">
                <a:solidFill>
                  <a:schemeClr val="tx1"/>
                </a:solidFill>
              </a:rPr>
              <a:t>paper' - an initial outline of an idea. </a:t>
            </a:r>
            <a:endParaRPr lang="en-GB" dirty="0" smtClean="0">
              <a:solidFill>
                <a:schemeClr val="tx1"/>
              </a:solidFill>
            </a:endParaRPr>
          </a:p>
          <a:p>
            <a:r>
              <a:rPr lang="en-GB" dirty="0" smtClean="0">
                <a:solidFill>
                  <a:schemeClr val="tx1"/>
                </a:solidFill>
              </a:rPr>
              <a:t>Sometimes </a:t>
            </a:r>
            <a:r>
              <a:rPr lang="en-GB" dirty="0">
                <a:solidFill>
                  <a:schemeClr val="tx1"/>
                </a:solidFill>
              </a:rPr>
              <a:t>a </a:t>
            </a:r>
            <a:r>
              <a:rPr lang="en-GB" dirty="0" smtClean="0">
                <a:solidFill>
                  <a:schemeClr val="tx1"/>
                </a:solidFill>
              </a:rPr>
              <a:t>‘</a:t>
            </a:r>
            <a:r>
              <a:rPr lang="en-GB" dirty="0" smtClean="0">
                <a:solidFill>
                  <a:schemeClr val="bg1"/>
                </a:solidFill>
              </a:rPr>
              <a:t>white</a:t>
            </a:r>
            <a:r>
              <a:rPr lang="en-GB" dirty="0" smtClean="0">
                <a:solidFill>
                  <a:schemeClr val="tx1"/>
                </a:solidFill>
              </a:rPr>
              <a:t> </a:t>
            </a:r>
            <a:r>
              <a:rPr lang="en-GB" dirty="0">
                <a:solidFill>
                  <a:schemeClr val="tx1"/>
                </a:solidFill>
              </a:rPr>
              <a:t>paper' will be produced, which is a firmer statement of the government's intentions.</a:t>
            </a:r>
          </a:p>
          <a:p>
            <a:pPr marL="114300" indent="0">
              <a:buNone/>
            </a:pPr>
            <a:endParaRPr lang="en-GB" dirty="0" smtClean="0">
              <a:solidFill>
                <a:schemeClr val="tx1"/>
              </a:solidFill>
            </a:endParaRPr>
          </a:p>
          <a:p>
            <a:pPr marL="114300" lvl="0" indent="0">
              <a:buClr>
                <a:srgbClr val="93A299"/>
              </a:buClr>
              <a:buNone/>
            </a:pPr>
            <a:r>
              <a:rPr lang="en-GB" dirty="0">
                <a:solidFill>
                  <a:schemeClr val="tx1"/>
                </a:solidFill>
              </a:rPr>
              <a:t>http://www.parliament.uk </a:t>
            </a:r>
          </a:p>
          <a:p>
            <a:pPr marL="114300" indent="0">
              <a:buNone/>
            </a:pPr>
            <a:endParaRPr lang="en-GB" dirty="0"/>
          </a:p>
          <a:p>
            <a:pPr marL="114300" indent="0">
              <a:buNone/>
            </a:pPr>
            <a:endParaRPr lang="en-GB" dirty="0"/>
          </a:p>
        </p:txBody>
      </p:sp>
    </p:spTree>
    <p:extLst>
      <p:ext uri="{BB962C8B-B14F-4D97-AF65-F5344CB8AC3E}">
        <p14:creationId xmlns:p14="http://schemas.microsoft.com/office/powerpoint/2010/main" val="3769273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Debate </a:t>
            </a:r>
            <a:endParaRPr lang="en-GB" dirty="0"/>
          </a:p>
        </p:txBody>
      </p:sp>
      <p:sp>
        <p:nvSpPr>
          <p:cNvPr id="3" name="Content Placeholder 2"/>
          <p:cNvSpPr>
            <a:spLocks noGrp="1"/>
          </p:cNvSpPr>
          <p:nvPr>
            <p:ph idx="1"/>
          </p:nvPr>
        </p:nvSpPr>
        <p:spPr/>
        <p:txBody>
          <a:bodyPr>
            <a:normAutofit/>
          </a:bodyPr>
          <a:lstStyle/>
          <a:p>
            <a:pPr marL="114300" indent="0">
              <a:buNone/>
            </a:pPr>
            <a:r>
              <a:rPr lang="en-GB" b="1" dirty="0"/>
              <a:t>Cabinet ministers must agree which proposals to take forward</a:t>
            </a:r>
          </a:p>
          <a:p>
            <a:r>
              <a:rPr lang="en-GB" dirty="0"/>
              <a:t>Having consulted on a proposal, government ministers then aim to persuade colleagues to support the idea</a:t>
            </a:r>
            <a:r>
              <a:rPr lang="en-GB" dirty="0" smtClean="0"/>
              <a:t>.</a:t>
            </a:r>
          </a:p>
          <a:p>
            <a:r>
              <a:rPr lang="en-GB" dirty="0" smtClean="0"/>
              <a:t> </a:t>
            </a:r>
            <a:r>
              <a:rPr lang="en-GB" dirty="0"/>
              <a:t>The merits of various policies are debated in cabinet committees, made up of ministers from across government and chaired by a senior member of the cabinet. </a:t>
            </a:r>
            <a:endParaRPr lang="en-GB" dirty="0" smtClean="0"/>
          </a:p>
          <a:p>
            <a:endParaRPr lang="en-GB" dirty="0"/>
          </a:p>
        </p:txBody>
      </p:sp>
      <p:sp>
        <p:nvSpPr>
          <p:cNvPr id="4" name="Rectangle 3"/>
          <p:cNvSpPr/>
          <p:nvPr/>
        </p:nvSpPr>
        <p:spPr>
          <a:xfrm>
            <a:off x="762000" y="5686800"/>
            <a:ext cx="4251485" cy="461665"/>
          </a:xfrm>
          <a:prstGeom prst="rect">
            <a:avLst/>
          </a:prstGeom>
        </p:spPr>
        <p:txBody>
          <a:bodyPr wrap="none">
            <a:spAutoFit/>
          </a:bodyPr>
          <a:lstStyle/>
          <a:p>
            <a:pPr marL="114300" lvl="0">
              <a:spcBef>
                <a:spcPct val="20000"/>
              </a:spcBef>
              <a:buClr>
                <a:srgbClr val="93A299"/>
              </a:buClr>
            </a:pPr>
            <a:r>
              <a:rPr lang="en-GB" sz="2400" dirty="0">
                <a:solidFill>
                  <a:srgbClr val="564B3C"/>
                </a:solidFill>
              </a:rPr>
              <a:t>http://www.parliament.uk </a:t>
            </a:r>
          </a:p>
        </p:txBody>
      </p:sp>
    </p:spTree>
    <p:extLst>
      <p:ext uri="{BB962C8B-B14F-4D97-AF65-F5344CB8AC3E}">
        <p14:creationId xmlns:p14="http://schemas.microsoft.com/office/powerpoint/2010/main" val="1265889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Proposals are made into 'bills'</a:t>
            </a:r>
            <a:br>
              <a:rPr lang="en-GB" b="1" dirty="0"/>
            </a:br>
            <a:endParaRPr lang="en-GB" dirty="0"/>
          </a:p>
        </p:txBody>
      </p:sp>
      <p:sp>
        <p:nvSpPr>
          <p:cNvPr id="3" name="Content Placeholder 2"/>
          <p:cNvSpPr>
            <a:spLocks noGrp="1"/>
          </p:cNvSpPr>
          <p:nvPr>
            <p:ph idx="1"/>
          </p:nvPr>
        </p:nvSpPr>
        <p:spPr/>
        <p:txBody>
          <a:bodyPr>
            <a:normAutofit/>
          </a:bodyPr>
          <a:lstStyle/>
          <a:p>
            <a:r>
              <a:rPr lang="en-GB" dirty="0" smtClean="0"/>
              <a:t>After </a:t>
            </a:r>
            <a:r>
              <a:rPr lang="en-GB" dirty="0"/>
              <a:t>a proposal is consulted on and approved by the cabinet, the minister responsible draws up instructions for what should go into the bill. </a:t>
            </a:r>
            <a:endParaRPr lang="en-GB" dirty="0" smtClean="0"/>
          </a:p>
          <a:p>
            <a:endParaRPr lang="en-GB" dirty="0" smtClean="0"/>
          </a:p>
          <a:p>
            <a:r>
              <a:rPr lang="en-GB" dirty="0" smtClean="0"/>
              <a:t>Highly </a:t>
            </a:r>
            <a:r>
              <a:rPr lang="en-GB" dirty="0"/>
              <a:t>specialised lawyers - called parliamentary counsel - work to translate the principles outlined in the government's proposal into detailed legislation. </a:t>
            </a:r>
          </a:p>
          <a:p>
            <a:endParaRPr lang="en-GB" dirty="0"/>
          </a:p>
        </p:txBody>
      </p:sp>
    </p:spTree>
    <p:extLst>
      <p:ext uri="{BB962C8B-B14F-4D97-AF65-F5344CB8AC3E}">
        <p14:creationId xmlns:p14="http://schemas.microsoft.com/office/powerpoint/2010/main" val="1004923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Queen’s Speech</a:t>
            </a:r>
            <a:endParaRPr lang="en-GB" dirty="0"/>
          </a:p>
        </p:txBody>
      </p:sp>
      <p:sp>
        <p:nvSpPr>
          <p:cNvPr id="3" name="Content Placeholder 2"/>
          <p:cNvSpPr>
            <a:spLocks noGrp="1"/>
          </p:cNvSpPr>
          <p:nvPr>
            <p:ph idx="1"/>
          </p:nvPr>
        </p:nvSpPr>
        <p:spPr/>
        <p:txBody>
          <a:bodyPr/>
          <a:lstStyle/>
          <a:p>
            <a:r>
              <a:rPr lang="en-GB" dirty="0"/>
              <a:t>All the bills the government intends to introduce in a parliamentary session are announced in the Queen's Speech - the main feature of the near-yearly State Opening that opens each new session of Parliament.</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86200" y="3367346"/>
            <a:ext cx="4459330" cy="3063618"/>
          </a:xfrm>
          <a:prstGeom prst="rect">
            <a:avLst/>
          </a:prstGeom>
        </p:spPr>
      </p:pic>
    </p:spTree>
    <p:extLst>
      <p:ext uri="{BB962C8B-B14F-4D97-AF65-F5344CB8AC3E}">
        <p14:creationId xmlns:p14="http://schemas.microsoft.com/office/powerpoint/2010/main" val="3775834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Parliament considers and scrutinises bills</a:t>
            </a:r>
            <a:br>
              <a:rPr lang="en-GB" b="1" dirty="0"/>
            </a:br>
            <a:endParaRPr lang="en-GB" dirty="0"/>
          </a:p>
        </p:txBody>
      </p:sp>
      <p:sp>
        <p:nvSpPr>
          <p:cNvPr id="3" name="Content Placeholder 2"/>
          <p:cNvSpPr>
            <a:spLocks noGrp="1"/>
          </p:cNvSpPr>
          <p:nvPr>
            <p:ph idx="1"/>
          </p:nvPr>
        </p:nvSpPr>
        <p:spPr/>
        <p:txBody>
          <a:bodyPr/>
          <a:lstStyle/>
          <a:p>
            <a:r>
              <a:rPr lang="en-GB" dirty="0"/>
              <a:t>The Houses of Parliament consider proposals, called bills, most of which are introduced by the government. </a:t>
            </a:r>
            <a:endParaRPr lang="en-GB" dirty="0" smtClean="0"/>
          </a:p>
          <a:p>
            <a:endParaRPr lang="en-GB" dirty="0" smtClean="0"/>
          </a:p>
          <a:p>
            <a:r>
              <a:rPr lang="en-GB" dirty="0" smtClean="0"/>
              <a:t>To </a:t>
            </a:r>
            <a:r>
              <a:rPr lang="en-GB" dirty="0"/>
              <a:t>become law, a bill must be approved by both MPs in the House of Commons and peers in the House of Lords. </a:t>
            </a:r>
            <a:endParaRPr lang="en-GB" dirty="0" smtClean="0"/>
          </a:p>
          <a:p>
            <a:endParaRPr lang="en-GB" dirty="0" smtClean="0"/>
          </a:p>
          <a:p>
            <a:r>
              <a:rPr lang="en-GB" dirty="0" smtClean="0"/>
              <a:t>Bills </a:t>
            </a:r>
            <a:r>
              <a:rPr lang="en-GB" dirty="0"/>
              <a:t>go through a very similar process in both Houses. </a:t>
            </a:r>
          </a:p>
        </p:txBody>
      </p:sp>
    </p:spTree>
    <p:extLst>
      <p:ext uri="{BB962C8B-B14F-4D97-AF65-F5344CB8AC3E}">
        <p14:creationId xmlns:p14="http://schemas.microsoft.com/office/powerpoint/2010/main" val="1850245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Parliamentary stages</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dirty="0"/>
              <a:t>A bill may begin its journey in either the Lords or the Commons chambers. Any bills that relate to taxation begin in the House of Commons. </a:t>
            </a:r>
          </a:p>
          <a:p>
            <a:r>
              <a:rPr lang="en-GB" b="1" dirty="0"/>
              <a:t>First reading</a:t>
            </a:r>
          </a:p>
          <a:p>
            <a:r>
              <a:rPr lang="en-GB" dirty="0"/>
              <a:t>The bill's title is simply read out in the chamber. The bill is then made available to all members of Parliament.</a:t>
            </a:r>
          </a:p>
          <a:p>
            <a:r>
              <a:rPr lang="en-GB" b="1" dirty="0"/>
              <a:t>Second reading</a:t>
            </a:r>
          </a:p>
          <a:p>
            <a:r>
              <a:rPr lang="en-GB" dirty="0"/>
              <a:t>MPs or peers discuss the main principles of a bill. MPs may vote at the end of this stage, particularly if a bill is controversial. A bill in the House of Lords passes to the next stage without a vote.</a:t>
            </a:r>
          </a:p>
          <a:p>
            <a:endParaRPr lang="en-GB" dirty="0"/>
          </a:p>
        </p:txBody>
      </p:sp>
    </p:spTree>
    <p:extLst>
      <p:ext uri="{BB962C8B-B14F-4D97-AF65-F5344CB8AC3E}">
        <p14:creationId xmlns:p14="http://schemas.microsoft.com/office/powerpoint/2010/main" val="18330029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Parliamentary Stages</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Committee stage</a:t>
            </a:r>
          </a:p>
          <a:p>
            <a:r>
              <a:rPr lang="en-GB" dirty="0"/>
              <a:t>A bill is then considered, line by line, by committees of MPs or peers. Changes - called amendments - are proposed and voted on. Commons bill committees normally consist of around 20 MPs. The entire House of Lords often takes part at this stage.</a:t>
            </a:r>
          </a:p>
          <a:p>
            <a:r>
              <a:rPr lang="en-GB" b="1" dirty="0"/>
              <a:t>Report stage</a:t>
            </a:r>
          </a:p>
          <a:p>
            <a:r>
              <a:rPr lang="en-GB" dirty="0"/>
              <a:t>The bill, with amendments or changes, is 'reported' to the House. All members can review the amended bill. Those not involved at the previous stage may suggest further changes.</a:t>
            </a:r>
          </a:p>
          <a:p>
            <a:r>
              <a:rPr lang="en-GB" b="1" dirty="0"/>
              <a:t>Third reading</a:t>
            </a:r>
          </a:p>
          <a:p>
            <a:r>
              <a:rPr lang="en-GB" dirty="0"/>
              <a:t>MPs debate and vote on the bill in its final form. In the Lords, further amendments may still be introduced. </a:t>
            </a:r>
          </a:p>
          <a:p>
            <a:endParaRPr lang="en-GB" dirty="0"/>
          </a:p>
        </p:txBody>
      </p:sp>
    </p:spTree>
    <p:extLst>
      <p:ext uri="{BB962C8B-B14F-4D97-AF65-F5344CB8AC3E}">
        <p14:creationId xmlns:p14="http://schemas.microsoft.com/office/powerpoint/2010/main" val="1942856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Approval process</a:t>
            </a:r>
            <a:endParaRPr lang="en-GB" dirty="0"/>
          </a:p>
        </p:txBody>
      </p:sp>
      <p:sp>
        <p:nvSpPr>
          <p:cNvPr id="3" name="Content Placeholder 2"/>
          <p:cNvSpPr>
            <a:spLocks noGrp="1"/>
          </p:cNvSpPr>
          <p:nvPr>
            <p:ph idx="1"/>
          </p:nvPr>
        </p:nvSpPr>
        <p:spPr/>
        <p:txBody>
          <a:bodyPr/>
          <a:lstStyle/>
          <a:p>
            <a:r>
              <a:rPr lang="en-GB" b="1" dirty="0" smtClean="0"/>
              <a:t>A bill </a:t>
            </a:r>
            <a:r>
              <a:rPr lang="en-GB" b="1" dirty="0"/>
              <a:t>approved by one chamber is considered by the </a:t>
            </a:r>
            <a:r>
              <a:rPr lang="en-GB" b="1" dirty="0" smtClean="0"/>
              <a:t>other</a:t>
            </a:r>
          </a:p>
          <a:p>
            <a:endParaRPr lang="en-GB" b="1" dirty="0"/>
          </a:p>
          <a:p>
            <a:r>
              <a:rPr lang="en-GB" dirty="0"/>
              <a:t>If a bill begins in the House of Commons - and is approved - it is then sent to the House of Lords, where it goes through the same </a:t>
            </a:r>
            <a:r>
              <a:rPr lang="en-GB" dirty="0" smtClean="0"/>
              <a:t>stages</a:t>
            </a:r>
            <a:r>
              <a:rPr lang="en-GB" dirty="0"/>
              <a:t> </a:t>
            </a:r>
            <a:r>
              <a:rPr lang="en-GB" dirty="0" smtClean="0"/>
              <a:t>and vice versa. </a:t>
            </a:r>
          </a:p>
          <a:p>
            <a:endParaRPr lang="en-GB" dirty="0" smtClean="0"/>
          </a:p>
          <a:p>
            <a:r>
              <a:rPr lang="en-GB" dirty="0" smtClean="0"/>
              <a:t>Both </a:t>
            </a:r>
            <a:r>
              <a:rPr lang="en-GB" dirty="0"/>
              <a:t>the Commons and Lords must agree on the final shape of a bill before it can become law</a:t>
            </a:r>
          </a:p>
          <a:p>
            <a:endParaRPr lang="en-GB" dirty="0"/>
          </a:p>
        </p:txBody>
      </p:sp>
    </p:spTree>
    <p:extLst>
      <p:ext uri="{BB962C8B-B14F-4D97-AF65-F5344CB8AC3E}">
        <p14:creationId xmlns:p14="http://schemas.microsoft.com/office/powerpoint/2010/main" val="576124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Queen's 'assent' turns a bill into an Act</a:t>
            </a:r>
            <a:br>
              <a:rPr lang="en-GB" b="1"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With </a:t>
            </a:r>
            <a:r>
              <a:rPr lang="en-GB" dirty="0"/>
              <a:t>approval from the Lords and the Commons, a bill will also receive formal approval by the monarch - called 'Royal Assent'. The Queen always gives her approval on the advice of ministers.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800" y="3933805"/>
            <a:ext cx="1914525" cy="2390775"/>
          </a:xfrm>
          <a:prstGeom prst="rect">
            <a:avLst/>
          </a:prstGeom>
        </p:spPr>
      </p:pic>
    </p:spTree>
    <p:extLst>
      <p:ext uri="{BB962C8B-B14F-4D97-AF65-F5344CB8AC3E}">
        <p14:creationId xmlns:p14="http://schemas.microsoft.com/office/powerpoint/2010/main" val="3290879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new Act is born</a:t>
            </a:r>
            <a:r>
              <a:rPr lang="en-GB" b="1" dirty="0"/>
              <a:t/>
            </a:r>
            <a:br>
              <a:rPr lang="en-GB" b="1" dirty="0"/>
            </a:br>
            <a:endParaRPr lang="en-GB" dirty="0"/>
          </a:p>
        </p:txBody>
      </p:sp>
      <p:sp>
        <p:nvSpPr>
          <p:cNvPr id="3" name="Content Placeholder 2"/>
          <p:cNvSpPr>
            <a:spLocks noGrp="1"/>
          </p:cNvSpPr>
          <p:nvPr>
            <p:ph idx="1"/>
          </p:nvPr>
        </p:nvSpPr>
        <p:spPr/>
        <p:txBody>
          <a:bodyPr/>
          <a:lstStyle/>
          <a:p>
            <a:endParaRPr lang="en-GB" dirty="0" smtClean="0"/>
          </a:p>
          <a:p>
            <a:r>
              <a:rPr lang="en-GB" sz="2800" b="1" dirty="0" smtClean="0"/>
              <a:t>A </a:t>
            </a:r>
            <a:r>
              <a:rPr lang="en-GB" sz="2800" b="1" dirty="0"/>
              <a:t>bill then becomes law, and is described as </a:t>
            </a:r>
            <a:r>
              <a:rPr lang="en-GB" sz="2800" b="1" dirty="0" smtClean="0"/>
              <a:t>an </a:t>
            </a:r>
            <a:r>
              <a:rPr lang="en-GB" sz="2800" b="1" dirty="0"/>
              <a:t>Act of Parliament</a:t>
            </a:r>
            <a:r>
              <a:rPr lang="en-GB" sz="2800" b="1" dirty="0" smtClean="0"/>
              <a:t>.</a:t>
            </a:r>
          </a:p>
          <a:p>
            <a:endParaRPr lang="en-GB" sz="28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1" y="3394411"/>
            <a:ext cx="6916550" cy="2549189"/>
          </a:xfrm>
          <a:prstGeom prst="rect">
            <a:avLst/>
          </a:prstGeom>
        </p:spPr>
      </p:pic>
    </p:spTree>
    <p:extLst>
      <p:ext uri="{BB962C8B-B14F-4D97-AF65-F5344CB8AC3E}">
        <p14:creationId xmlns:p14="http://schemas.microsoft.com/office/powerpoint/2010/main" val="3344036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 </a:t>
            </a:r>
            <a:endParaRPr lang="en-US" dirty="0"/>
          </a:p>
        </p:txBody>
      </p:sp>
      <p:sp>
        <p:nvSpPr>
          <p:cNvPr id="3" name="Content Placeholder 2"/>
          <p:cNvSpPr>
            <a:spLocks noGrp="1"/>
          </p:cNvSpPr>
          <p:nvPr>
            <p:ph idx="1"/>
          </p:nvPr>
        </p:nvSpPr>
        <p:spPr/>
        <p:txBody>
          <a:bodyPr/>
          <a:lstStyle/>
          <a:p>
            <a:r>
              <a:rPr lang="en-GB" dirty="0" smtClean="0"/>
              <a:t>Who is involved …social actors </a:t>
            </a:r>
          </a:p>
          <a:p>
            <a:r>
              <a:rPr lang="en-GB" dirty="0" smtClean="0"/>
              <a:t>Actors from tiers of government …refer to the School Effectiveness Framework (WAG, 2008) </a:t>
            </a:r>
            <a:endParaRPr lang="en-GB" dirty="0"/>
          </a:p>
          <a:p>
            <a:r>
              <a:rPr lang="en-GB" dirty="0" smtClean="0"/>
              <a:t>Public, private and not-for –profit: mixed economy of welfare  </a:t>
            </a:r>
          </a:p>
          <a:p>
            <a:pPr marL="342900" lvl="1">
              <a:buClr>
                <a:schemeClr val="accent1"/>
              </a:buClr>
            </a:pPr>
            <a:r>
              <a:rPr lang="en-GB" sz="2400" dirty="0" smtClean="0"/>
              <a:t>Availability of appropriate resources….potential barriers to implementation</a:t>
            </a:r>
            <a:r>
              <a:rPr lang="en-GB" sz="2400" dirty="0"/>
              <a:t>? </a:t>
            </a:r>
            <a:endParaRPr lang="en-GB" sz="2400" dirty="0" smtClean="0"/>
          </a:p>
          <a:p>
            <a:pPr marL="342900" lvl="1">
              <a:buClr>
                <a:schemeClr val="accent1"/>
              </a:buClr>
            </a:pPr>
            <a:r>
              <a:rPr lang="en-GB" sz="2400" dirty="0" smtClean="0"/>
              <a:t>Success</a:t>
            </a:r>
            <a:r>
              <a:rPr lang="en-GB" sz="2400" dirty="0"/>
              <a:t>...impacted by the clarity of the policy, number of organisations involved </a:t>
            </a:r>
            <a:r>
              <a:rPr lang="en-GB" dirty="0"/>
              <a:t>(</a:t>
            </a:r>
            <a:r>
              <a:rPr lang="en-GB" dirty="0" err="1"/>
              <a:t>Bochel</a:t>
            </a:r>
            <a:r>
              <a:rPr lang="en-GB" dirty="0"/>
              <a:t>, 2012) </a:t>
            </a:r>
          </a:p>
          <a:p>
            <a:endParaRPr lang="en-GB" dirty="0" smtClean="0"/>
          </a:p>
          <a:p>
            <a:endParaRPr lang="en-US" dirty="0"/>
          </a:p>
        </p:txBody>
      </p:sp>
    </p:spTree>
    <p:extLst>
      <p:ext uri="{BB962C8B-B14F-4D97-AF65-F5344CB8AC3E}">
        <p14:creationId xmlns:p14="http://schemas.microsoft.com/office/powerpoint/2010/main" val="15117110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down approach </a:t>
            </a:r>
            <a:endParaRPr lang="en-US" dirty="0"/>
          </a:p>
        </p:txBody>
      </p:sp>
      <p:sp>
        <p:nvSpPr>
          <p:cNvPr id="3" name="Content Placeholder 2"/>
          <p:cNvSpPr>
            <a:spLocks noGrp="1"/>
          </p:cNvSpPr>
          <p:nvPr>
            <p:ph idx="1"/>
          </p:nvPr>
        </p:nvSpPr>
        <p:spPr/>
        <p:txBody>
          <a:bodyPr/>
          <a:lstStyle/>
          <a:p>
            <a:r>
              <a:rPr lang="en-GB" dirty="0" smtClean="0"/>
              <a:t>Implementation ‘deficit’ associated with ‘top down approach’</a:t>
            </a:r>
          </a:p>
          <a:p>
            <a:r>
              <a:rPr lang="en-GB" dirty="0" smtClean="0"/>
              <a:t>Those who deliver services – voice of the practitioner – responsible for implementation </a:t>
            </a:r>
          </a:p>
          <a:p>
            <a:r>
              <a:rPr lang="en-GB" dirty="0" smtClean="0"/>
              <a:t>Those affected by policy </a:t>
            </a:r>
          </a:p>
          <a:p>
            <a:r>
              <a:rPr lang="en-GB" b="1" dirty="0" smtClean="0"/>
              <a:t>‘Good policy making would start at the bottom and work upwards’ </a:t>
            </a:r>
            <a:r>
              <a:rPr lang="en-GB" dirty="0" smtClean="0"/>
              <a:t>(</a:t>
            </a:r>
            <a:r>
              <a:rPr lang="en-GB" dirty="0" err="1" smtClean="0"/>
              <a:t>Bochel</a:t>
            </a:r>
            <a:r>
              <a:rPr lang="en-GB" dirty="0" smtClean="0"/>
              <a:t>, 2012:198)</a:t>
            </a:r>
          </a:p>
          <a:p>
            <a:endParaRPr lang="en-US" dirty="0"/>
          </a:p>
        </p:txBody>
      </p:sp>
    </p:spTree>
    <p:extLst>
      <p:ext uri="{BB962C8B-B14F-4D97-AF65-F5344CB8AC3E}">
        <p14:creationId xmlns:p14="http://schemas.microsoft.com/office/powerpoint/2010/main" val="3343931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t>Focus of Policy Action </a:t>
            </a:r>
            <a:endParaRPr lang="en-GB"/>
          </a:p>
        </p:txBody>
      </p:sp>
      <p:sp>
        <p:nvSpPr>
          <p:cNvPr id="12291" name="Rectangle 3"/>
          <p:cNvSpPr>
            <a:spLocks noGrp="1" noChangeArrowheads="1"/>
          </p:cNvSpPr>
          <p:nvPr>
            <p:ph type="body" idx="1"/>
          </p:nvPr>
        </p:nvSpPr>
        <p:spPr/>
        <p:txBody>
          <a:bodyPr/>
          <a:lstStyle/>
          <a:p>
            <a:pPr>
              <a:lnSpc>
                <a:spcPct val="90000"/>
              </a:lnSpc>
              <a:buFont typeface="Wingdings" pitchFamily="2" charset="2"/>
              <a:buNone/>
            </a:pPr>
            <a:r>
              <a:rPr lang="en-US" sz="2800"/>
              <a:t>   ‘Voluntary and community sectors have developed and delivered social policy and continue to do so.  What is more, these organisations are themselves the focus of policy action…to support their role as policy providers.  Within the mixed economy of welfare, the role of the voluntary and community sector is a critically important one; and it is a role with a long history’</a:t>
            </a:r>
          </a:p>
          <a:p>
            <a:pPr>
              <a:lnSpc>
                <a:spcPct val="90000"/>
              </a:lnSpc>
              <a:buFont typeface="Wingdings" pitchFamily="2" charset="2"/>
              <a:buNone/>
            </a:pPr>
            <a:endParaRPr lang="en-US" sz="1400"/>
          </a:p>
          <a:p>
            <a:pPr>
              <a:lnSpc>
                <a:spcPct val="90000"/>
              </a:lnSpc>
              <a:buFont typeface="Wingdings" pitchFamily="2" charset="2"/>
              <a:buNone/>
            </a:pPr>
            <a:r>
              <a:rPr lang="en-US" sz="1800"/>
              <a:t>Alcock and Scott cited in Powell, 2007: 88</a:t>
            </a:r>
            <a:endParaRPr lang="en-GB" sz="1800"/>
          </a:p>
        </p:txBody>
      </p:sp>
    </p:spTree>
    <p:extLst>
      <p:ext uri="{BB962C8B-B14F-4D97-AF65-F5344CB8AC3E}">
        <p14:creationId xmlns:p14="http://schemas.microsoft.com/office/powerpoint/2010/main" val="2333709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Ladders of participation </a:t>
            </a:r>
            <a:endParaRPr lang="en-US" dirty="0"/>
          </a:p>
        </p:txBody>
      </p:sp>
      <p:sp>
        <p:nvSpPr>
          <p:cNvPr id="3" name="Content Placeholder 2"/>
          <p:cNvSpPr>
            <a:spLocks noGrp="1"/>
          </p:cNvSpPr>
          <p:nvPr>
            <p:ph idx="1"/>
          </p:nvPr>
        </p:nvSpPr>
        <p:spPr/>
        <p:txBody>
          <a:bodyPr/>
          <a:lstStyle/>
          <a:p>
            <a:endParaRPr lang="en-US" dirty="0"/>
          </a:p>
        </p:txBody>
      </p:sp>
      <p:pic>
        <p:nvPicPr>
          <p:cNvPr id="1026" name="Picture 2" descr="U:\eduthot\doing_level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752600"/>
            <a:ext cx="6934200" cy="434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820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Promoting Participation</a:t>
            </a:r>
          </a:p>
        </p:txBody>
      </p:sp>
      <p:sp>
        <p:nvSpPr>
          <p:cNvPr id="31747" name="Rectangle 3"/>
          <p:cNvSpPr>
            <a:spLocks noGrp="1" noChangeArrowheads="1"/>
          </p:cNvSpPr>
          <p:nvPr>
            <p:ph type="body" idx="1"/>
          </p:nvPr>
        </p:nvSpPr>
        <p:spPr/>
        <p:txBody>
          <a:bodyPr>
            <a:normAutofit lnSpcReduction="10000"/>
          </a:bodyPr>
          <a:lstStyle/>
          <a:p>
            <a:endParaRPr lang="en-GB" dirty="0" smtClean="0"/>
          </a:p>
          <a:p>
            <a:r>
              <a:rPr lang="en-GB" sz="3200" dirty="0" smtClean="0"/>
              <a:t>Ensuring </a:t>
            </a:r>
            <a:r>
              <a:rPr lang="en-GB" sz="3200" dirty="0"/>
              <a:t>the participation of users or citizens at service and policy level</a:t>
            </a:r>
          </a:p>
          <a:p>
            <a:r>
              <a:rPr lang="en-GB" sz="3200" dirty="0"/>
              <a:t>Greater </a:t>
            </a:r>
            <a:r>
              <a:rPr lang="en-GB" sz="3200" dirty="0" smtClean="0"/>
              <a:t>voice</a:t>
            </a:r>
            <a:endParaRPr lang="en-GB" sz="3200" dirty="0"/>
          </a:p>
          <a:p>
            <a:r>
              <a:rPr lang="en-GB" sz="3200" dirty="0" smtClean="0"/>
              <a:t>Community engagement</a:t>
            </a:r>
            <a:endParaRPr lang="en-GB" sz="3200" dirty="0"/>
          </a:p>
          <a:p>
            <a:r>
              <a:rPr lang="en-GB" sz="3200" dirty="0"/>
              <a:t>Empowerment</a:t>
            </a:r>
          </a:p>
          <a:p>
            <a:endParaRPr lang="en-GB" dirty="0"/>
          </a:p>
          <a:p>
            <a:pPr>
              <a:buFont typeface="Wingdings" pitchFamily="2" charset="2"/>
              <a:buNone/>
            </a:pPr>
            <a:endParaRPr lang="en-GB" dirty="0"/>
          </a:p>
          <a:p>
            <a:pPr>
              <a:buFont typeface="Wingdings" pitchFamily="2" charset="2"/>
              <a:buNone/>
            </a:pPr>
            <a:r>
              <a:rPr lang="en-GB" sz="1300" dirty="0"/>
              <a:t>Pierson 2010: 63</a:t>
            </a:r>
          </a:p>
          <a:p>
            <a:endParaRPr lang="en-GB" dirty="0"/>
          </a:p>
        </p:txBody>
      </p:sp>
    </p:spTree>
    <p:extLst>
      <p:ext uri="{BB962C8B-B14F-4D97-AF65-F5344CB8AC3E}">
        <p14:creationId xmlns:p14="http://schemas.microsoft.com/office/powerpoint/2010/main" val="382994551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Hart’s ladder </a:t>
            </a:r>
            <a:endParaRPr lang="en-US" dirty="0"/>
          </a:p>
        </p:txBody>
      </p:sp>
      <p:pic>
        <p:nvPicPr>
          <p:cNvPr id="4" name="Picture 2" descr="U:\eduthot\ladder2.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95400" y="1600200"/>
            <a:ext cx="7162800"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072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Governments </a:t>
            </a:r>
            <a:endParaRPr lang="en-US" dirty="0"/>
          </a:p>
        </p:txBody>
      </p:sp>
      <p:sp>
        <p:nvSpPr>
          <p:cNvPr id="5" name="Text Placeholder 4"/>
          <p:cNvSpPr>
            <a:spLocks noGrp="1"/>
          </p:cNvSpPr>
          <p:nvPr>
            <p:ph type="body" idx="1"/>
          </p:nvPr>
        </p:nvSpPr>
        <p:spPr/>
        <p:txBody>
          <a:bodyPr/>
          <a:lstStyle/>
          <a:p>
            <a:endParaRPr lang="en-GB" dirty="0" smtClean="0"/>
          </a:p>
          <a:p>
            <a:endParaRPr lang="en-GB" dirty="0"/>
          </a:p>
          <a:p>
            <a:endParaRPr lang="en-GB" dirty="0" smtClean="0"/>
          </a:p>
          <a:p>
            <a:r>
              <a:rPr lang="en-GB" dirty="0" smtClean="0"/>
              <a:t>Conservative </a:t>
            </a:r>
            <a:endParaRPr lang="en-US" dirty="0"/>
          </a:p>
        </p:txBody>
      </p:sp>
      <p:sp>
        <p:nvSpPr>
          <p:cNvPr id="3" name="Content Placeholder 2"/>
          <p:cNvSpPr>
            <a:spLocks noGrp="1"/>
          </p:cNvSpPr>
          <p:nvPr>
            <p:ph sz="half" idx="2"/>
          </p:nvPr>
        </p:nvSpPr>
        <p:spPr/>
        <p:txBody>
          <a:bodyPr>
            <a:normAutofit/>
          </a:bodyPr>
          <a:lstStyle/>
          <a:p>
            <a:pPr marL="114300" indent="0">
              <a:buNone/>
            </a:pPr>
            <a:r>
              <a:rPr lang="en-GB" dirty="0" smtClean="0"/>
              <a:t>1979-1997</a:t>
            </a:r>
          </a:p>
          <a:p>
            <a:r>
              <a:rPr lang="en-GB" dirty="0" smtClean="0"/>
              <a:t>Individual responsibility </a:t>
            </a:r>
          </a:p>
          <a:p>
            <a:r>
              <a:rPr lang="en-GB" dirty="0" smtClean="0"/>
              <a:t>Markets rather than states</a:t>
            </a:r>
          </a:p>
          <a:p>
            <a:r>
              <a:rPr lang="en-GB" dirty="0" smtClean="0"/>
              <a:t>Competition and privatisation in the public sector</a:t>
            </a:r>
            <a:endParaRPr lang="en-US" dirty="0"/>
          </a:p>
        </p:txBody>
      </p:sp>
      <p:sp>
        <p:nvSpPr>
          <p:cNvPr id="6" name="Text Placeholder 5"/>
          <p:cNvSpPr>
            <a:spLocks noGrp="1"/>
          </p:cNvSpPr>
          <p:nvPr>
            <p:ph type="body" sz="quarter" idx="3"/>
          </p:nvPr>
        </p:nvSpPr>
        <p:spPr/>
        <p:txBody>
          <a:bodyPr/>
          <a:lstStyle/>
          <a:p>
            <a:r>
              <a:rPr lang="en-GB" dirty="0" smtClean="0"/>
              <a:t>Labour </a:t>
            </a:r>
            <a:endParaRPr lang="en-US" dirty="0"/>
          </a:p>
        </p:txBody>
      </p:sp>
      <p:sp>
        <p:nvSpPr>
          <p:cNvPr id="7" name="Content Placeholder 6"/>
          <p:cNvSpPr>
            <a:spLocks noGrp="1"/>
          </p:cNvSpPr>
          <p:nvPr>
            <p:ph sz="quarter" idx="4"/>
          </p:nvPr>
        </p:nvSpPr>
        <p:spPr/>
        <p:txBody>
          <a:bodyPr>
            <a:normAutofit lnSpcReduction="10000"/>
          </a:bodyPr>
          <a:lstStyle/>
          <a:p>
            <a:pPr marL="114300" indent="0">
              <a:buNone/>
            </a:pPr>
            <a:r>
              <a:rPr lang="en-GB" dirty="0" smtClean="0"/>
              <a:t>1997-2010</a:t>
            </a:r>
          </a:p>
          <a:p>
            <a:r>
              <a:rPr lang="en-GB" dirty="0" smtClean="0"/>
              <a:t>Evidence informed policy making </a:t>
            </a:r>
          </a:p>
          <a:p>
            <a:r>
              <a:rPr lang="en-GB" dirty="0" smtClean="0"/>
              <a:t>Joined up approaches </a:t>
            </a:r>
          </a:p>
          <a:p>
            <a:r>
              <a:rPr lang="en-GB" dirty="0" smtClean="0"/>
              <a:t>Partnership</a:t>
            </a:r>
          </a:p>
          <a:p>
            <a:r>
              <a:rPr lang="en-GB" dirty="0" smtClean="0"/>
              <a:t>Devolution </a:t>
            </a:r>
          </a:p>
          <a:p>
            <a:r>
              <a:rPr lang="en-GB" dirty="0" smtClean="0"/>
              <a:t>Incorporation of Human Rights in to UK law</a:t>
            </a:r>
          </a:p>
          <a:p>
            <a:endParaRPr lang="en-GB" dirty="0" smtClean="0"/>
          </a:p>
          <a:p>
            <a:endParaRPr lang="en-US" dirty="0"/>
          </a:p>
        </p:txBody>
      </p:sp>
    </p:spTree>
    <p:extLst>
      <p:ext uri="{BB962C8B-B14F-4D97-AF65-F5344CB8AC3E}">
        <p14:creationId xmlns:p14="http://schemas.microsoft.com/office/powerpoint/2010/main" val="2447525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2010 onwards…..</a:t>
            </a:r>
            <a:endParaRPr lang="en-US" dirty="0"/>
          </a:p>
        </p:txBody>
      </p:sp>
      <p:sp>
        <p:nvSpPr>
          <p:cNvPr id="8" name="Content Placeholder 7"/>
          <p:cNvSpPr>
            <a:spLocks noGrp="1"/>
          </p:cNvSpPr>
          <p:nvPr>
            <p:ph idx="1"/>
          </p:nvPr>
        </p:nvSpPr>
        <p:spPr/>
        <p:txBody>
          <a:bodyPr/>
          <a:lstStyle/>
          <a:p>
            <a:r>
              <a:rPr lang="en-GB" dirty="0" smtClean="0"/>
              <a:t>Preferences to be translated to the policy making process….</a:t>
            </a:r>
          </a:p>
          <a:p>
            <a:r>
              <a:rPr lang="en-GB" dirty="0" smtClean="0"/>
              <a:t>Smaller state</a:t>
            </a:r>
          </a:p>
          <a:p>
            <a:r>
              <a:rPr lang="en-GB" dirty="0" smtClean="0"/>
              <a:t>Greater involvement of citizens </a:t>
            </a:r>
          </a:p>
          <a:p>
            <a:r>
              <a:rPr lang="en-GB" dirty="0" smtClean="0"/>
              <a:t>Private and not-for profit delivery of services</a:t>
            </a:r>
          </a:p>
          <a:p>
            <a:endParaRPr lang="en-GB" dirty="0"/>
          </a:p>
          <a:p>
            <a:r>
              <a:rPr lang="en-GB" dirty="0" smtClean="0"/>
              <a:t>Shift form government to governance?</a:t>
            </a:r>
          </a:p>
          <a:p>
            <a:endParaRPr lang="en-GB" dirty="0"/>
          </a:p>
          <a:p>
            <a:endParaRPr lang="en-US" dirty="0"/>
          </a:p>
        </p:txBody>
      </p:sp>
    </p:spTree>
    <p:extLst>
      <p:ext uri="{BB962C8B-B14F-4D97-AF65-F5344CB8AC3E}">
        <p14:creationId xmlns:p14="http://schemas.microsoft.com/office/powerpoint/2010/main" val="14437687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sz="3600" smtClean="0"/>
              <a:t>Research</a:t>
            </a:r>
          </a:p>
        </p:txBody>
      </p:sp>
      <p:sp>
        <p:nvSpPr>
          <p:cNvPr id="28675" name="Rectangle 3"/>
          <p:cNvSpPr>
            <a:spLocks noGrp="1" noChangeArrowheads="1"/>
          </p:cNvSpPr>
          <p:nvPr>
            <p:ph type="body" idx="1"/>
          </p:nvPr>
        </p:nvSpPr>
        <p:spPr/>
        <p:txBody>
          <a:bodyPr/>
          <a:lstStyle/>
          <a:p>
            <a:pPr eaLnBrk="1" hangingPunct="1">
              <a:defRPr/>
            </a:pPr>
            <a:r>
              <a:rPr lang="en-GB" dirty="0" smtClean="0"/>
              <a:t>Understanding social policy in practice needs an interpretation of research material</a:t>
            </a:r>
          </a:p>
          <a:p>
            <a:pPr eaLnBrk="1" hangingPunct="1">
              <a:defRPr/>
            </a:pPr>
            <a:r>
              <a:rPr lang="en-GB" dirty="0" smtClean="0"/>
              <a:t>Being able to draw on good information about what is happening </a:t>
            </a:r>
          </a:p>
          <a:p>
            <a:pPr eaLnBrk="1" hangingPunct="1">
              <a:defRPr/>
            </a:pPr>
            <a:r>
              <a:rPr lang="en-GB" b="1" dirty="0" smtClean="0"/>
              <a:t>Research can be a tool for changing policy</a:t>
            </a:r>
          </a:p>
          <a:p>
            <a:pPr eaLnBrk="1" hangingPunct="1">
              <a:buFont typeface="Wingdings" pitchFamily="2" charset="2"/>
              <a:buNone/>
              <a:defRPr/>
            </a:pPr>
            <a:r>
              <a:rPr lang="en-GB" sz="1800" dirty="0" err="1" smtClean="0"/>
              <a:t>Spiker</a:t>
            </a:r>
            <a:r>
              <a:rPr lang="en-GB" sz="1800" dirty="0" smtClean="0"/>
              <a:t>, 2008: 217</a:t>
            </a:r>
          </a:p>
          <a:p>
            <a:pPr eaLnBrk="1" hangingPunct="1">
              <a:defRPr/>
            </a:pPr>
            <a:endParaRPr lang="en-GB" dirty="0" smtClean="0"/>
          </a:p>
          <a:p>
            <a:pPr eaLnBrk="1" hangingPunct="1">
              <a:buFont typeface="Wingdings" pitchFamily="2" charset="2"/>
              <a:buNone/>
              <a:defRPr/>
            </a:pPr>
            <a:endParaRPr lang="en-GB" dirty="0" smtClean="0"/>
          </a:p>
        </p:txBody>
      </p:sp>
    </p:spTree>
    <p:extLst>
      <p:ext uri="{BB962C8B-B14F-4D97-AF65-F5344CB8AC3E}">
        <p14:creationId xmlns:p14="http://schemas.microsoft.com/office/powerpoint/2010/main" val="241480916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defRPr/>
            </a:pPr>
            <a:r>
              <a:rPr lang="en-GB" sz="3600" smtClean="0"/>
              <a:t>Approaches</a:t>
            </a:r>
          </a:p>
        </p:txBody>
      </p:sp>
      <p:sp>
        <p:nvSpPr>
          <p:cNvPr id="49155" name="Rectangle 3"/>
          <p:cNvSpPr>
            <a:spLocks noGrp="1" noChangeArrowheads="1"/>
          </p:cNvSpPr>
          <p:nvPr>
            <p:ph type="body" idx="1"/>
          </p:nvPr>
        </p:nvSpPr>
        <p:spPr/>
        <p:txBody>
          <a:bodyPr/>
          <a:lstStyle/>
          <a:p>
            <a:pPr eaLnBrk="1" hangingPunct="1">
              <a:lnSpc>
                <a:spcPct val="90000"/>
              </a:lnSpc>
              <a:defRPr/>
            </a:pPr>
            <a:endParaRPr lang="en-GB" dirty="0" smtClean="0"/>
          </a:p>
          <a:p>
            <a:pPr eaLnBrk="1" hangingPunct="1">
              <a:lnSpc>
                <a:spcPct val="90000"/>
              </a:lnSpc>
              <a:defRPr/>
            </a:pPr>
            <a:r>
              <a:rPr lang="en-GB" dirty="0" smtClean="0"/>
              <a:t>Translating evidence into policy is not straightforward, interpretation and evaluation are unavoidable</a:t>
            </a:r>
          </a:p>
          <a:p>
            <a:pPr eaLnBrk="1" hangingPunct="1">
              <a:lnSpc>
                <a:spcPct val="90000"/>
              </a:lnSpc>
              <a:defRPr/>
            </a:pPr>
            <a:r>
              <a:rPr lang="en-GB" dirty="0" smtClean="0"/>
              <a:t>Research and evaluation are done for a purpose</a:t>
            </a:r>
          </a:p>
          <a:p>
            <a:pPr eaLnBrk="1" hangingPunct="1">
              <a:lnSpc>
                <a:spcPct val="90000"/>
              </a:lnSpc>
              <a:defRPr/>
            </a:pPr>
            <a:r>
              <a:rPr lang="en-GB" dirty="0" smtClean="0"/>
              <a:t>Multidisciplinary</a:t>
            </a:r>
          </a:p>
          <a:p>
            <a:pPr marL="114300" indent="0" eaLnBrk="1" hangingPunct="1">
              <a:lnSpc>
                <a:spcPct val="90000"/>
              </a:lnSpc>
              <a:buNone/>
              <a:defRPr/>
            </a:pPr>
            <a:endParaRPr lang="en-GB" dirty="0" smtClean="0"/>
          </a:p>
          <a:p>
            <a:pPr eaLnBrk="1" hangingPunct="1">
              <a:lnSpc>
                <a:spcPct val="90000"/>
              </a:lnSpc>
              <a:buFont typeface="Wingdings" pitchFamily="2" charset="2"/>
              <a:buNone/>
              <a:defRPr/>
            </a:pPr>
            <a:endParaRPr lang="en-GB" sz="1800" dirty="0" smtClean="0"/>
          </a:p>
          <a:p>
            <a:pPr eaLnBrk="1" hangingPunct="1">
              <a:lnSpc>
                <a:spcPct val="90000"/>
              </a:lnSpc>
              <a:buFont typeface="Wingdings" pitchFamily="2" charset="2"/>
              <a:buNone/>
              <a:defRPr/>
            </a:pPr>
            <a:r>
              <a:rPr lang="en-GB" sz="1800" dirty="0" err="1" smtClean="0"/>
              <a:t>Spiker</a:t>
            </a:r>
            <a:r>
              <a:rPr lang="en-GB" sz="1800" dirty="0" smtClean="0"/>
              <a:t> 2008: 215 </a:t>
            </a:r>
          </a:p>
        </p:txBody>
      </p:sp>
    </p:spTree>
    <p:extLst>
      <p:ext uri="{BB962C8B-B14F-4D97-AF65-F5344CB8AC3E}">
        <p14:creationId xmlns:p14="http://schemas.microsoft.com/office/powerpoint/2010/main" val="12845420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examples of Policy development</a:t>
            </a:r>
            <a:endParaRPr lang="en-GB" dirty="0"/>
          </a:p>
        </p:txBody>
      </p:sp>
      <p:sp>
        <p:nvSpPr>
          <p:cNvPr id="3" name="Content Placeholder 2"/>
          <p:cNvSpPr>
            <a:spLocks noGrp="1"/>
          </p:cNvSpPr>
          <p:nvPr>
            <p:ph idx="1"/>
          </p:nvPr>
        </p:nvSpPr>
        <p:spPr/>
        <p:txBody>
          <a:bodyPr>
            <a:normAutofit fontScale="92500"/>
          </a:bodyPr>
          <a:lstStyle/>
          <a:p>
            <a:pPr marL="114300" indent="0">
              <a:buNone/>
            </a:pPr>
            <a:r>
              <a:rPr lang="en-GB" b="1" dirty="0" smtClean="0"/>
              <a:t>Policy Transfer</a:t>
            </a:r>
            <a:r>
              <a:rPr lang="en-GB" dirty="0" smtClean="0"/>
              <a:t>: Foundation Phase</a:t>
            </a:r>
          </a:p>
          <a:p>
            <a:r>
              <a:rPr lang="en-GB" dirty="0" smtClean="0"/>
              <a:t>Based on international research</a:t>
            </a:r>
          </a:p>
          <a:p>
            <a:pPr marL="114300" indent="0">
              <a:buNone/>
            </a:pPr>
            <a:r>
              <a:rPr lang="en-GB" b="1" dirty="0" smtClean="0"/>
              <a:t>Policy Alignment</a:t>
            </a:r>
            <a:r>
              <a:rPr lang="en-GB" dirty="0" smtClean="0"/>
              <a:t>: School Effectiveness Framework</a:t>
            </a:r>
          </a:p>
          <a:p>
            <a:r>
              <a:rPr lang="en-GB" dirty="0" smtClean="0"/>
              <a:t>Pragmatic needs/cost effectiveness</a:t>
            </a:r>
          </a:p>
          <a:p>
            <a:pPr marL="114300" indent="0">
              <a:buNone/>
            </a:pPr>
            <a:r>
              <a:rPr lang="en-GB" b="1" dirty="0" smtClean="0"/>
              <a:t>Multiple changes in laws and policy after an incident: </a:t>
            </a:r>
            <a:r>
              <a:rPr lang="en-GB" dirty="0" smtClean="0"/>
              <a:t>Amendments to the Race Relations Act (2000), changes to legal framework for policing, recruitment and laws applied in the legal process od court action (e.g. double jeopardy rule)</a:t>
            </a:r>
          </a:p>
          <a:p>
            <a:r>
              <a:rPr lang="en-GB" dirty="0" smtClean="0"/>
              <a:t>Inquiry (judicial) based, driven by campaigners: The Stephen Lawrence Inquiry (1999), MacPherson Report</a:t>
            </a:r>
          </a:p>
          <a:p>
            <a:endParaRPr lang="en-GB" dirty="0"/>
          </a:p>
        </p:txBody>
      </p:sp>
    </p:spTree>
    <p:extLst>
      <p:ext uri="{BB962C8B-B14F-4D97-AF65-F5344CB8AC3E}">
        <p14:creationId xmlns:p14="http://schemas.microsoft.com/office/powerpoint/2010/main" val="7725179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Policy transfer – Foundation Phase</a:t>
            </a:r>
            <a:endParaRPr lang="en-US" dirty="0"/>
          </a:p>
        </p:txBody>
      </p:sp>
      <p:sp>
        <p:nvSpPr>
          <p:cNvPr id="3" name="Content Placeholder 2"/>
          <p:cNvSpPr>
            <a:spLocks noGrp="1"/>
          </p:cNvSpPr>
          <p:nvPr>
            <p:ph idx="1"/>
          </p:nvPr>
        </p:nvSpPr>
        <p:spPr/>
        <p:txBody>
          <a:bodyPr>
            <a:normAutofit fontScale="92500" lnSpcReduction="20000"/>
          </a:bodyPr>
          <a:lstStyle/>
          <a:p>
            <a:pPr marL="114300" indent="0">
              <a:buNone/>
            </a:pPr>
            <a:endParaRPr lang="en-GB" dirty="0" smtClean="0"/>
          </a:p>
          <a:p>
            <a:r>
              <a:rPr lang="en-GB" dirty="0" smtClean="0"/>
              <a:t>Seek to learn lessons from other states</a:t>
            </a:r>
          </a:p>
          <a:p>
            <a:pPr marL="114300" indent="0">
              <a:buNone/>
            </a:pPr>
            <a:r>
              <a:rPr lang="en-GB" dirty="0" smtClean="0"/>
              <a:t>Example: Foundation Phase, reform of curriculum for 3 to 7 year olds</a:t>
            </a:r>
          </a:p>
          <a:p>
            <a:r>
              <a:rPr lang="en-GB" dirty="0" smtClean="0"/>
              <a:t>Research based: Studies found that attainment in 10 year olds for reading, writing and maths was as high and higher in countries where formal education starts at 6 or 7.</a:t>
            </a:r>
          </a:p>
          <a:p>
            <a:r>
              <a:rPr lang="en-GB" dirty="0" smtClean="0"/>
              <a:t>People in education went to Finland, Sweden etc. and observed and exchanged ideas.</a:t>
            </a:r>
            <a:r>
              <a:rPr lang="en-GB" dirty="0"/>
              <a:t> </a:t>
            </a:r>
            <a:endParaRPr lang="en-GB" dirty="0" smtClean="0"/>
          </a:p>
          <a:p>
            <a:r>
              <a:rPr lang="en-GB" dirty="0" smtClean="0"/>
              <a:t>Resulting policy: Framework </a:t>
            </a:r>
            <a:r>
              <a:rPr lang="en-GB" dirty="0"/>
              <a:t>for Children’s Learning for 3 to 7-year-olds in </a:t>
            </a:r>
            <a:r>
              <a:rPr lang="en-GB" dirty="0" smtClean="0"/>
              <a:t>Wales</a:t>
            </a:r>
          </a:p>
          <a:p>
            <a:endParaRPr lang="en-GB" dirty="0" smtClean="0"/>
          </a:p>
          <a:p>
            <a:pPr marL="114300" indent="0">
              <a:buNone/>
            </a:pPr>
            <a:r>
              <a:rPr lang="en-GB" dirty="0" smtClean="0"/>
              <a:t>www.wales.gov.uk</a:t>
            </a:r>
          </a:p>
        </p:txBody>
      </p:sp>
    </p:spTree>
    <p:extLst>
      <p:ext uri="{BB962C8B-B14F-4D97-AF65-F5344CB8AC3E}">
        <p14:creationId xmlns:p14="http://schemas.microsoft.com/office/powerpoint/2010/main" val="2600246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Foundation Phase</a:t>
            </a:r>
            <a:endParaRPr lang="en-GB" dirty="0"/>
          </a:p>
        </p:txBody>
      </p:sp>
      <p:sp>
        <p:nvSpPr>
          <p:cNvPr id="3" name="Content Placeholder 2"/>
          <p:cNvSpPr>
            <a:spLocks noGrp="1"/>
          </p:cNvSpPr>
          <p:nvPr>
            <p:ph idx="1"/>
          </p:nvPr>
        </p:nvSpPr>
        <p:spPr/>
        <p:txBody>
          <a:bodyPr>
            <a:normAutofit fontScale="77500" lnSpcReduction="20000"/>
          </a:bodyPr>
          <a:lstStyle/>
          <a:p>
            <a:pPr marL="114300" indent="0">
              <a:buNone/>
            </a:pPr>
            <a:endParaRPr lang="en-GB" dirty="0"/>
          </a:p>
          <a:p>
            <a:pPr marL="114300" indent="0">
              <a:buNone/>
            </a:pPr>
            <a:r>
              <a:rPr lang="en-GB" sz="2800" dirty="0"/>
              <a:t>B</a:t>
            </a:r>
            <a:r>
              <a:rPr lang="en-GB" sz="2800" dirty="0" smtClean="0"/>
              <a:t>ased </a:t>
            </a:r>
            <a:r>
              <a:rPr lang="en-GB" sz="2800" dirty="0"/>
              <a:t>on the principle that early years' provision should offer a sound foundation for future learning through a developmentally appropriate curriculum</a:t>
            </a:r>
            <a:r>
              <a:rPr lang="en-GB" sz="2800" dirty="0" smtClean="0"/>
              <a:t>.</a:t>
            </a:r>
            <a:endParaRPr lang="en-GB" sz="2800" dirty="0"/>
          </a:p>
          <a:p>
            <a:pPr marL="114300" indent="0">
              <a:buNone/>
            </a:pPr>
            <a:endParaRPr lang="en-GB" sz="2800" dirty="0"/>
          </a:p>
          <a:p>
            <a:r>
              <a:rPr lang="en-GB" sz="2800" dirty="0"/>
              <a:t>Children will be given more opportunities to understand how things work by taking part in practical activities that are relevant to their developmental </a:t>
            </a:r>
            <a:r>
              <a:rPr lang="en-GB" sz="2800" dirty="0" smtClean="0"/>
              <a:t>stage</a:t>
            </a:r>
            <a:r>
              <a:rPr lang="en-GB" sz="2800" dirty="0"/>
              <a:t>.</a:t>
            </a:r>
          </a:p>
          <a:p>
            <a:r>
              <a:rPr lang="en-GB" sz="2800" dirty="0"/>
              <a:t>They will be given time to develop their speaking and listening skills and to become confident in their reading and writing abilities.</a:t>
            </a:r>
          </a:p>
          <a:p>
            <a:r>
              <a:rPr lang="en-GB" sz="2800" dirty="0"/>
              <a:t>Mathematics will be more practical so that children can see how problems are solved and how important it is in their everyday lives</a:t>
            </a:r>
            <a:r>
              <a:rPr lang="en-GB" sz="2800" dirty="0" smtClean="0"/>
              <a:t>.</a:t>
            </a:r>
            <a:r>
              <a:rPr lang="en-GB" sz="2800" dirty="0">
                <a:solidFill>
                  <a:srgbClr val="564B3C"/>
                </a:solidFill>
              </a:rPr>
              <a:t> </a:t>
            </a:r>
            <a:endParaRPr lang="en-GB" sz="2800" dirty="0" smtClean="0">
              <a:solidFill>
                <a:srgbClr val="564B3C"/>
              </a:solidFill>
            </a:endParaRPr>
          </a:p>
          <a:p>
            <a:r>
              <a:rPr lang="en-GB" sz="1400" dirty="0" smtClean="0">
                <a:solidFill>
                  <a:srgbClr val="564B3C"/>
                </a:solidFill>
              </a:rPr>
              <a:t>www.wales.gov.uk</a:t>
            </a:r>
            <a:endParaRPr lang="en-GB" sz="1400" dirty="0" smtClean="0"/>
          </a:p>
          <a:p>
            <a:endParaRPr lang="en-GB" dirty="0"/>
          </a:p>
          <a:p>
            <a:pPr marL="114300" indent="0">
              <a:buNone/>
            </a:pPr>
            <a:endParaRPr lang="en-GB" dirty="0"/>
          </a:p>
        </p:txBody>
      </p:sp>
    </p:spTree>
    <p:extLst>
      <p:ext uri="{BB962C8B-B14F-4D97-AF65-F5344CB8AC3E}">
        <p14:creationId xmlns:p14="http://schemas.microsoft.com/office/powerpoint/2010/main" val="14630642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Foundation Phase</a:t>
            </a:r>
            <a:endParaRPr lang="en-GB" dirty="0"/>
          </a:p>
        </p:txBody>
      </p:sp>
      <p:sp>
        <p:nvSpPr>
          <p:cNvPr id="3" name="Content Placeholder 2"/>
          <p:cNvSpPr>
            <a:spLocks noGrp="1"/>
          </p:cNvSpPr>
          <p:nvPr>
            <p:ph idx="1"/>
          </p:nvPr>
        </p:nvSpPr>
        <p:spPr/>
        <p:txBody>
          <a:bodyPr>
            <a:normAutofit fontScale="85000" lnSpcReduction="20000"/>
          </a:bodyPr>
          <a:lstStyle/>
          <a:p>
            <a:pPr marL="114300" indent="0">
              <a:buNone/>
            </a:pPr>
            <a:endParaRPr lang="en-GB" dirty="0"/>
          </a:p>
          <a:p>
            <a:pPr marL="114300" indent="0">
              <a:buNone/>
            </a:pPr>
            <a:r>
              <a:rPr lang="en-GB" dirty="0" smtClean="0"/>
              <a:t>The </a:t>
            </a:r>
            <a:r>
              <a:rPr lang="en-GB" dirty="0"/>
              <a:t>curriculum will focus on learning from experiences, active involvement and developing each child's:</a:t>
            </a:r>
          </a:p>
          <a:p>
            <a:r>
              <a:rPr lang="en-GB" dirty="0"/>
              <a:t>creative, expressive and observational skills to encourage their development as individuals</a:t>
            </a:r>
          </a:p>
          <a:p>
            <a:r>
              <a:rPr lang="en-GB" dirty="0"/>
              <a:t>personal, social, emotional, physical and intellectual well being to develop the whole child</a:t>
            </a:r>
          </a:p>
          <a:p>
            <a:r>
              <a:rPr lang="en-GB" dirty="0"/>
              <a:t>positive attitudes to learning so that they enjoy it and want to continue</a:t>
            </a:r>
          </a:p>
          <a:p>
            <a:r>
              <a:rPr lang="en-GB" dirty="0"/>
              <a:t>self-esteem and self-confidence to experiment, investigate, learn new things and form new relationships</a:t>
            </a:r>
          </a:p>
          <a:p>
            <a:r>
              <a:rPr lang="en-GB" dirty="0"/>
              <a:t>activities in the outdoors where they have first-hand experience of solving real-life problems and learn about conservation and sustainability</a:t>
            </a:r>
            <a:r>
              <a:rPr lang="en-GB" dirty="0" smtClean="0"/>
              <a:t>.</a:t>
            </a:r>
            <a:r>
              <a:rPr lang="en-GB" dirty="0">
                <a:solidFill>
                  <a:srgbClr val="564B3C"/>
                </a:solidFill>
              </a:rPr>
              <a:t> </a:t>
            </a:r>
            <a:endParaRPr lang="en-GB" dirty="0" smtClean="0">
              <a:solidFill>
                <a:srgbClr val="564B3C"/>
              </a:solidFill>
            </a:endParaRPr>
          </a:p>
          <a:p>
            <a:r>
              <a:rPr lang="en-GB" sz="1500" dirty="0" smtClean="0">
                <a:solidFill>
                  <a:srgbClr val="564B3C"/>
                </a:solidFill>
              </a:rPr>
              <a:t>www.wales.gov.uk</a:t>
            </a:r>
            <a:endParaRPr lang="en-GB" sz="1500" dirty="0" smtClean="0"/>
          </a:p>
          <a:p>
            <a:endParaRPr lang="en-GB" dirty="0"/>
          </a:p>
          <a:p>
            <a:endParaRPr lang="en-GB" dirty="0"/>
          </a:p>
        </p:txBody>
      </p:sp>
    </p:spTree>
    <p:extLst>
      <p:ext uri="{BB962C8B-B14F-4D97-AF65-F5344CB8AC3E}">
        <p14:creationId xmlns:p14="http://schemas.microsoft.com/office/powerpoint/2010/main" val="17227924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dirty="0"/>
              <a:t>Policy alignment in a multi-agency </a:t>
            </a:r>
            <a:r>
              <a:rPr lang="en-GB" dirty="0" smtClean="0"/>
              <a:t>context</a:t>
            </a:r>
          </a:p>
        </p:txBody>
      </p:sp>
      <p:sp>
        <p:nvSpPr>
          <p:cNvPr id="19459" name="Rectangle 3"/>
          <p:cNvSpPr>
            <a:spLocks noGrp="1" noChangeArrowheads="1"/>
          </p:cNvSpPr>
          <p:nvPr>
            <p:ph type="body" idx="1"/>
          </p:nvPr>
        </p:nvSpPr>
        <p:spPr>
          <a:xfrm>
            <a:off x="457200" y="1600200"/>
            <a:ext cx="8229600" cy="4924425"/>
          </a:xfrm>
        </p:spPr>
        <p:txBody>
          <a:bodyPr/>
          <a:lstStyle/>
          <a:p>
            <a:pPr>
              <a:buFont typeface="Wingdings" pitchFamily="2" charset="2"/>
              <a:buChar char="v"/>
            </a:pPr>
            <a:r>
              <a:rPr lang="en-GB" dirty="0" smtClean="0"/>
              <a:t>School </a:t>
            </a:r>
            <a:r>
              <a:rPr lang="en-GB" dirty="0"/>
              <a:t>Effectiveness </a:t>
            </a:r>
            <a:r>
              <a:rPr lang="en-GB" dirty="0" smtClean="0"/>
              <a:t>Framework, Tri-level reform </a:t>
            </a:r>
          </a:p>
          <a:p>
            <a:pPr eaLnBrk="1" hangingPunct="1">
              <a:buFont typeface="Wingdings" pitchFamily="2" charset="2"/>
              <a:buNone/>
            </a:pPr>
            <a:r>
              <a:rPr lang="en-GB" sz="1300" dirty="0" smtClean="0"/>
              <a:t>(WAG, 2008) </a:t>
            </a:r>
          </a:p>
        </p:txBody>
      </p:sp>
      <p:sp>
        <p:nvSpPr>
          <p:cNvPr id="19460" name="Rectangle 4"/>
          <p:cNvSpPr>
            <a:spLocks noChangeArrowheads="1"/>
          </p:cNvSpPr>
          <p:nvPr/>
        </p:nvSpPr>
        <p:spPr bwMode="auto">
          <a:xfrm>
            <a:off x="1258888" y="5373688"/>
            <a:ext cx="6769100" cy="431800"/>
          </a:xfrm>
          <a:prstGeom prst="rect">
            <a:avLst/>
          </a:prstGeom>
          <a:solidFill>
            <a:schemeClr val="folHlink"/>
          </a:solidFill>
          <a:ln w="9525">
            <a:solidFill>
              <a:schemeClr val="tx1"/>
            </a:solidFill>
            <a:miter lim="800000"/>
            <a:headEnd/>
            <a:tailEnd/>
          </a:ln>
        </p:spPr>
        <p:txBody>
          <a:bodyPr wrap="none" anchor="ctr"/>
          <a:lstStyle/>
          <a:p>
            <a:pPr algn="ctr"/>
            <a:r>
              <a:rPr lang="en-GB" b="1"/>
              <a:t>Schools</a:t>
            </a:r>
          </a:p>
        </p:txBody>
      </p:sp>
      <p:sp>
        <p:nvSpPr>
          <p:cNvPr id="19461" name="Rectangle 7"/>
          <p:cNvSpPr>
            <a:spLocks noChangeArrowheads="1"/>
          </p:cNvSpPr>
          <p:nvPr/>
        </p:nvSpPr>
        <p:spPr bwMode="auto">
          <a:xfrm>
            <a:off x="1187450" y="4076700"/>
            <a:ext cx="6769100" cy="431800"/>
          </a:xfrm>
          <a:prstGeom prst="rect">
            <a:avLst/>
          </a:prstGeom>
          <a:solidFill>
            <a:srgbClr val="FFCC00"/>
          </a:solidFill>
          <a:ln w="9525">
            <a:solidFill>
              <a:schemeClr val="tx1"/>
            </a:solidFill>
            <a:miter lim="800000"/>
            <a:headEnd/>
            <a:tailEnd/>
          </a:ln>
        </p:spPr>
        <p:txBody>
          <a:bodyPr wrap="none" anchor="ctr"/>
          <a:lstStyle/>
          <a:p>
            <a:pPr algn="ctr"/>
            <a:r>
              <a:rPr lang="en-GB" b="1"/>
              <a:t>Local Authority </a:t>
            </a:r>
          </a:p>
        </p:txBody>
      </p:sp>
      <p:sp>
        <p:nvSpPr>
          <p:cNvPr id="19462" name="Rectangle 8"/>
          <p:cNvSpPr>
            <a:spLocks noChangeArrowheads="1"/>
          </p:cNvSpPr>
          <p:nvPr/>
        </p:nvSpPr>
        <p:spPr bwMode="auto">
          <a:xfrm>
            <a:off x="1187450" y="2924175"/>
            <a:ext cx="6769100" cy="431800"/>
          </a:xfrm>
          <a:prstGeom prst="rect">
            <a:avLst/>
          </a:prstGeom>
          <a:solidFill>
            <a:schemeClr val="accent1"/>
          </a:solidFill>
          <a:ln w="9525">
            <a:solidFill>
              <a:schemeClr val="tx1"/>
            </a:solidFill>
            <a:miter lim="800000"/>
            <a:headEnd/>
            <a:tailEnd/>
          </a:ln>
        </p:spPr>
        <p:txBody>
          <a:bodyPr wrap="none" anchor="ctr"/>
          <a:lstStyle/>
          <a:p>
            <a:pPr algn="ctr"/>
            <a:r>
              <a:rPr lang="en-GB" b="1"/>
              <a:t>National Policy </a:t>
            </a:r>
          </a:p>
        </p:txBody>
      </p:sp>
      <p:sp>
        <p:nvSpPr>
          <p:cNvPr id="19463" name="Line 9"/>
          <p:cNvSpPr>
            <a:spLocks noChangeShapeType="1"/>
          </p:cNvSpPr>
          <p:nvPr/>
        </p:nvSpPr>
        <p:spPr bwMode="auto">
          <a:xfrm>
            <a:off x="4356100" y="3357563"/>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9464" name="Line 10"/>
          <p:cNvSpPr>
            <a:spLocks noChangeShapeType="1"/>
          </p:cNvSpPr>
          <p:nvPr/>
        </p:nvSpPr>
        <p:spPr bwMode="auto">
          <a:xfrm>
            <a:off x="2411413" y="45085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9465" name="Line 11"/>
          <p:cNvSpPr>
            <a:spLocks noChangeShapeType="1"/>
          </p:cNvSpPr>
          <p:nvPr/>
        </p:nvSpPr>
        <p:spPr bwMode="auto">
          <a:xfrm flipV="1">
            <a:off x="6443663" y="4581525"/>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064992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eaLnBrk="1" hangingPunct="1"/>
            <a:r>
              <a:rPr lang="en-GB" smtClean="0"/>
              <a:t>School Effectiveness Framework</a:t>
            </a:r>
          </a:p>
        </p:txBody>
      </p:sp>
      <p:sp>
        <p:nvSpPr>
          <p:cNvPr id="23555" name="Rectangle 3"/>
          <p:cNvSpPr>
            <a:spLocks noGrp="1" noChangeArrowheads="1"/>
          </p:cNvSpPr>
          <p:nvPr>
            <p:ph type="body" idx="1"/>
          </p:nvPr>
        </p:nvSpPr>
        <p:spPr/>
        <p:txBody>
          <a:bodyPr/>
          <a:lstStyle/>
          <a:p>
            <a:pPr eaLnBrk="1" hangingPunct="1">
              <a:buFont typeface="Wingdings" pitchFamily="2" charset="2"/>
              <a:buNone/>
            </a:pPr>
            <a:r>
              <a:rPr lang="en-GB" b="1" smtClean="0"/>
              <a:t>The Elements </a:t>
            </a:r>
          </a:p>
          <a:p>
            <a:pPr eaLnBrk="1" hangingPunct="1">
              <a:buFont typeface="Wingdings" pitchFamily="2" charset="2"/>
              <a:buChar char="v"/>
            </a:pPr>
            <a:r>
              <a:rPr lang="en-GB" smtClean="0"/>
              <a:t>Leadership</a:t>
            </a:r>
          </a:p>
          <a:p>
            <a:pPr eaLnBrk="1" hangingPunct="1">
              <a:buFont typeface="Wingdings" pitchFamily="2" charset="2"/>
              <a:buChar char="v"/>
            </a:pPr>
            <a:r>
              <a:rPr lang="en-GB" smtClean="0"/>
              <a:t>Working with Others</a:t>
            </a:r>
          </a:p>
          <a:p>
            <a:pPr eaLnBrk="1" hangingPunct="1">
              <a:buFont typeface="Wingdings" pitchFamily="2" charset="2"/>
              <a:buChar char="v"/>
            </a:pPr>
            <a:r>
              <a:rPr lang="en-GB" smtClean="0"/>
              <a:t>Networks of Professional Practice </a:t>
            </a:r>
          </a:p>
          <a:p>
            <a:pPr eaLnBrk="1" hangingPunct="1">
              <a:buFont typeface="Wingdings" pitchFamily="2" charset="2"/>
              <a:buChar char="v"/>
            </a:pPr>
            <a:r>
              <a:rPr lang="en-GB" smtClean="0"/>
              <a:t>Intervention and Support</a:t>
            </a:r>
          </a:p>
          <a:p>
            <a:pPr eaLnBrk="1" hangingPunct="1">
              <a:buFont typeface="Wingdings" pitchFamily="2" charset="2"/>
              <a:buChar char="v"/>
            </a:pPr>
            <a:r>
              <a:rPr lang="en-GB" smtClean="0"/>
              <a:t>Improvement and Accountability</a:t>
            </a:r>
          </a:p>
          <a:p>
            <a:pPr eaLnBrk="1" hangingPunct="1">
              <a:buFont typeface="Wingdings" pitchFamily="2" charset="2"/>
              <a:buChar char="v"/>
            </a:pPr>
            <a:r>
              <a:rPr lang="en-GB" smtClean="0"/>
              <a:t>Curriculum and Teaching </a:t>
            </a:r>
          </a:p>
          <a:p>
            <a:pPr eaLnBrk="1" hangingPunct="1">
              <a:buFont typeface="Wingdings" pitchFamily="2" charset="2"/>
              <a:buNone/>
            </a:pPr>
            <a:r>
              <a:rPr lang="en-GB" sz="1300" smtClean="0"/>
              <a:t>WAG, 2008</a:t>
            </a:r>
          </a:p>
          <a:p>
            <a:pPr eaLnBrk="1" hangingPunct="1">
              <a:buFont typeface="Wingdings" pitchFamily="2" charset="2"/>
              <a:buNone/>
            </a:pPr>
            <a:endParaRPr lang="en-GB" sz="1300" smtClean="0"/>
          </a:p>
          <a:p>
            <a:pPr eaLnBrk="1" hangingPunct="1">
              <a:buFont typeface="Wingdings" pitchFamily="2" charset="2"/>
              <a:buNone/>
            </a:pPr>
            <a:endParaRPr lang="en-GB" smtClean="0"/>
          </a:p>
        </p:txBody>
      </p:sp>
    </p:spTree>
    <p:extLst>
      <p:ext uri="{BB962C8B-B14F-4D97-AF65-F5344CB8AC3E}">
        <p14:creationId xmlns:p14="http://schemas.microsoft.com/office/powerpoint/2010/main" val="1511710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GB" smtClean="0"/>
              <a:t>School Effectiveness Framework</a:t>
            </a:r>
          </a:p>
        </p:txBody>
      </p:sp>
      <p:sp>
        <p:nvSpPr>
          <p:cNvPr id="22531" name="Rectangle 3"/>
          <p:cNvSpPr>
            <a:spLocks noGrp="1" noChangeArrowheads="1"/>
          </p:cNvSpPr>
          <p:nvPr>
            <p:ph type="body" idx="1"/>
          </p:nvPr>
        </p:nvSpPr>
        <p:spPr/>
        <p:txBody>
          <a:bodyPr/>
          <a:lstStyle/>
          <a:p>
            <a:pPr eaLnBrk="1" hangingPunct="1">
              <a:buFont typeface="Wingdings" pitchFamily="2" charset="2"/>
              <a:buNone/>
            </a:pPr>
            <a:r>
              <a:rPr lang="en-GB" b="1" smtClean="0"/>
              <a:t>The Core Themes</a:t>
            </a:r>
          </a:p>
          <a:p>
            <a:pPr eaLnBrk="1" hangingPunct="1">
              <a:buFont typeface="Wingdings" pitchFamily="2" charset="2"/>
              <a:buChar char="v"/>
            </a:pPr>
            <a:r>
              <a:rPr lang="en-GB" smtClean="0"/>
              <a:t>Systems Thinking</a:t>
            </a:r>
          </a:p>
          <a:p>
            <a:pPr eaLnBrk="1" hangingPunct="1">
              <a:buFont typeface="Wingdings" pitchFamily="2" charset="2"/>
              <a:buChar char="v"/>
            </a:pPr>
            <a:r>
              <a:rPr lang="en-GB" smtClean="0"/>
              <a:t>Bilingualism</a:t>
            </a:r>
          </a:p>
          <a:p>
            <a:pPr eaLnBrk="1" hangingPunct="1">
              <a:buFont typeface="Wingdings" pitchFamily="2" charset="2"/>
              <a:buChar char="v"/>
            </a:pPr>
            <a:r>
              <a:rPr lang="en-GB" smtClean="0"/>
              <a:t>High Performance Culture </a:t>
            </a:r>
          </a:p>
          <a:p>
            <a:pPr eaLnBrk="1" hangingPunct="1">
              <a:buFont typeface="Wingdings" pitchFamily="2" charset="2"/>
              <a:buChar char="v"/>
            </a:pPr>
            <a:r>
              <a:rPr lang="en-GB" smtClean="0"/>
              <a:t>Equality</a:t>
            </a:r>
          </a:p>
          <a:p>
            <a:pPr eaLnBrk="1" hangingPunct="1">
              <a:buFont typeface="Wingdings" pitchFamily="2" charset="2"/>
              <a:buChar char="v"/>
            </a:pPr>
            <a:r>
              <a:rPr lang="en-GB" smtClean="0"/>
              <a:t>Supportive and Interdependent</a:t>
            </a:r>
          </a:p>
          <a:p>
            <a:pPr eaLnBrk="1" hangingPunct="1">
              <a:buFont typeface="Wingdings" pitchFamily="2" charset="2"/>
              <a:buChar char="v"/>
            </a:pPr>
            <a:endParaRPr lang="en-GB" smtClean="0"/>
          </a:p>
          <a:p>
            <a:pPr eaLnBrk="1" hangingPunct="1">
              <a:buFont typeface="Wingdings" pitchFamily="2" charset="2"/>
              <a:buNone/>
            </a:pPr>
            <a:r>
              <a:rPr lang="en-GB" sz="1300" smtClean="0"/>
              <a:t>WAG, 2008</a:t>
            </a:r>
          </a:p>
        </p:txBody>
      </p:sp>
    </p:spTree>
    <p:extLst>
      <p:ext uri="{BB962C8B-B14F-4D97-AF65-F5344CB8AC3E}">
        <p14:creationId xmlns:p14="http://schemas.microsoft.com/office/powerpoint/2010/main" val="251034382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Bottom up approach?</a:t>
            </a:r>
            <a:endParaRPr lang="en-GB" dirty="0"/>
          </a:p>
        </p:txBody>
      </p:sp>
      <p:sp>
        <p:nvSpPr>
          <p:cNvPr id="3" name="Content Placeholder 2"/>
          <p:cNvSpPr>
            <a:spLocks noGrp="1"/>
          </p:cNvSpPr>
          <p:nvPr>
            <p:ph idx="1"/>
          </p:nvPr>
        </p:nvSpPr>
        <p:spPr/>
        <p:txBody>
          <a:bodyPr/>
          <a:lstStyle/>
          <a:p>
            <a:endParaRPr lang="en-GB" dirty="0" smtClean="0"/>
          </a:p>
          <a:p>
            <a:r>
              <a:rPr lang="en-GB" dirty="0" smtClean="0"/>
              <a:t>What policies would you like to change or make?</a:t>
            </a:r>
          </a:p>
          <a:p>
            <a:r>
              <a:rPr lang="en-GB" dirty="0" smtClean="0"/>
              <a:t>Why?</a:t>
            </a:r>
          </a:p>
          <a:p>
            <a:r>
              <a:rPr lang="en-GB" dirty="0"/>
              <a:t>Why might the views of some groups be excluded from the policy agenda?</a:t>
            </a:r>
          </a:p>
          <a:p>
            <a:endParaRPr lang="en-GB" dirty="0" smtClean="0"/>
          </a:p>
          <a:p>
            <a:endParaRPr lang="en-GB" dirty="0" smtClean="0"/>
          </a:p>
          <a:p>
            <a:endParaRPr lang="en-GB" dirty="0"/>
          </a:p>
        </p:txBody>
      </p:sp>
    </p:spTree>
    <p:extLst>
      <p:ext uri="{BB962C8B-B14F-4D97-AF65-F5344CB8AC3E}">
        <p14:creationId xmlns:p14="http://schemas.microsoft.com/office/powerpoint/2010/main" val="34931023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Stephen Lawrence</a:t>
            </a:r>
            <a:endParaRPr lang="en-GB" dirty="0"/>
          </a:p>
        </p:txBody>
      </p:sp>
      <p:sp>
        <p:nvSpPr>
          <p:cNvPr id="3" name="Content Placeholder 2"/>
          <p:cNvSpPr>
            <a:spLocks noGrp="1"/>
          </p:cNvSpPr>
          <p:nvPr>
            <p:ph idx="1"/>
          </p:nvPr>
        </p:nvSpPr>
        <p:spPr/>
        <p:txBody>
          <a:bodyPr/>
          <a:lstStyle/>
          <a:p>
            <a:r>
              <a:rPr lang="en-GB" dirty="0" smtClean="0"/>
              <a:t>Please read the Guardian article and in groups describe some of the drivers, policies and outcomes.</a:t>
            </a:r>
          </a:p>
          <a:p>
            <a:r>
              <a:rPr lang="en-GB" dirty="0" smtClean="0"/>
              <a:t>Is there any reference to the Equality Act 2010?</a:t>
            </a:r>
          </a:p>
          <a:p>
            <a:pPr marL="114300" indent="0">
              <a:buNone/>
            </a:pPr>
            <a:r>
              <a:rPr lang="en-GB" dirty="0" smtClean="0"/>
              <a:t>http</a:t>
            </a:r>
            <a:r>
              <a:rPr lang="en-GB" dirty="0"/>
              <a:t>://</a:t>
            </a:r>
            <a:r>
              <a:rPr lang="en-GB" dirty="0" smtClean="0"/>
              <a:t>www.theguardian.com/uk/2013/apr/22/stephen-lawrence-murder-changed-legal-landscape</a:t>
            </a:r>
          </a:p>
          <a:p>
            <a:pPr marL="11430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800" y="4191000"/>
            <a:ext cx="1676400" cy="2362200"/>
          </a:xfrm>
          <a:prstGeom prst="rect">
            <a:avLst/>
          </a:prstGeom>
        </p:spPr>
      </p:pic>
    </p:spTree>
    <p:extLst>
      <p:ext uri="{BB962C8B-B14F-4D97-AF65-F5344CB8AC3E}">
        <p14:creationId xmlns:p14="http://schemas.microsoft.com/office/powerpoint/2010/main" val="21304992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US" dirty="0"/>
          </a:p>
        </p:txBody>
      </p:sp>
      <p:sp>
        <p:nvSpPr>
          <p:cNvPr id="3" name="Content Placeholder 2"/>
          <p:cNvSpPr>
            <a:spLocks noGrp="1"/>
          </p:cNvSpPr>
          <p:nvPr>
            <p:ph idx="1"/>
          </p:nvPr>
        </p:nvSpPr>
        <p:spPr/>
        <p:txBody>
          <a:bodyPr>
            <a:normAutofit fontScale="77500" lnSpcReduction="20000"/>
          </a:bodyPr>
          <a:lstStyle/>
          <a:p>
            <a:endParaRPr lang="en-GB" dirty="0" smtClean="0"/>
          </a:p>
          <a:p>
            <a:pPr marL="114300" indent="0">
              <a:buNone/>
            </a:pPr>
            <a:r>
              <a:rPr lang="en-GB" sz="2600" dirty="0" err="1" smtClean="0"/>
              <a:t>Bochel</a:t>
            </a:r>
            <a:r>
              <a:rPr lang="en-GB" sz="2600" dirty="0" smtClean="0"/>
              <a:t>, H.  (2012) ‘The Policy Process’ in </a:t>
            </a:r>
            <a:r>
              <a:rPr lang="en-GB" sz="2600" dirty="0" err="1" smtClean="0"/>
              <a:t>Alcock</a:t>
            </a:r>
            <a:r>
              <a:rPr lang="en-GB" sz="2600" dirty="0" smtClean="0"/>
              <a:t>, P. May, M. &amp; Wright, S. (</a:t>
            </a:r>
            <a:r>
              <a:rPr lang="en-GB" sz="2600" dirty="0" err="1" smtClean="0"/>
              <a:t>ed</a:t>
            </a:r>
            <a:r>
              <a:rPr lang="en-GB" sz="2600" dirty="0" smtClean="0"/>
              <a:t>) </a:t>
            </a:r>
            <a:r>
              <a:rPr lang="en-GB" sz="2600" i="1" dirty="0" smtClean="0"/>
              <a:t>The Student’s Companion to Social Policy, </a:t>
            </a:r>
            <a:r>
              <a:rPr lang="en-GB" sz="2600" dirty="0" smtClean="0"/>
              <a:t>Chichester: Wiley-Blackwell</a:t>
            </a:r>
          </a:p>
          <a:p>
            <a:pPr marL="114300" indent="0">
              <a:buNone/>
            </a:pPr>
            <a:r>
              <a:rPr lang="en-GB" sz="2600" dirty="0" smtClean="0"/>
              <a:t>Pierson J, (2010) </a:t>
            </a:r>
            <a:r>
              <a:rPr lang="en-GB" sz="2600" i="1" dirty="0" smtClean="0"/>
              <a:t>Tackling Social Exclusion, </a:t>
            </a:r>
            <a:r>
              <a:rPr lang="en-GB" sz="2600" dirty="0" smtClean="0"/>
              <a:t>Abingdon: Routledge</a:t>
            </a:r>
          </a:p>
          <a:p>
            <a:pPr marL="114300" indent="0">
              <a:buNone/>
            </a:pPr>
            <a:r>
              <a:rPr lang="en-US" sz="2600" dirty="0" smtClean="0"/>
              <a:t>Powell, M. (2007) </a:t>
            </a:r>
            <a:r>
              <a:rPr lang="en-US" sz="2600" i="1" dirty="0" smtClean="0"/>
              <a:t>Understanding the Mixed Economy of Welfare</a:t>
            </a:r>
            <a:r>
              <a:rPr lang="en-US" sz="2600" dirty="0" smtClean="0"/>
              <a:t>, Bristol: Policy Press, </a:t>
            </a:r>
            <a:endParaRPr lang="en-GB" sz="2600" dirty="0" smtClean="0"/>
          </a:p>
          <a:p>
            <a:pPr marL="114300" indent="0">
              <a:buNone/>
            </a:pPr>
            <a:r>
              <a:rPr lang="en-GB" sz="2600" dirty="0" err="1" smtClean="0"/>
              <a:t>Spiker</a:t>
            </a:r>
            <a:r>
              <a:rPr lang="en-GB" sz="2600" dirty="0" smtClean="0"/>
              <a:t>, P. (2008) </a:t>
            </a:r>
            <a:r>
              <a:rPr lang="en-GB" sz="2600" i="1" dirty="0" smtClean="0"/>
              <a:t>Social Policy: Themes and Approaches, </a:t>
            </a:r>
            <a:r>
              <a:rPr lang="en-GB" sz="2600" dirty="0" smtClean="0"/>
              <a:t>Bristol: The Policy Press</a:t>
            </a:r>
          </a:p>
          <a:p>
            <a:pPr marL="114300" indent="0">
              <a:buNone/>
            </a:pPr>
            <a:r>
              <a:rPr lang="en-GB" sz="2600" i="1" dirty="0" smtClean="0"/>
              <a:t>‘How Laws are made’</a:t>
            </a:r>
            <a:r>
              <a:rPr lang="en-GB" sz="2600" dirty="0" smtClean="0"/>
              <a:t>, http://www.parliament.uk </a:t>
            </a:r>
          </a:p>
          <a:p>
            <a:pPr marL="114300" indent="0">
              <a:buNone/>
            </a:pPr>
            <a:r>
              <a:rPr lang="en-GB" sz="2600" i="1" dirty="0" smtClean="0"/>
              <a:t>‘Foundation Phase’</a:t>
            </a:r>
            <a:r>
              <a:rPr lang="en-GB" sz="2600" dirty="0" smtClean="0"/>
              <a:t>, www.wales.gov.uk</a:t>
            </a:r>
          </a:p>
          <a:p>
            <a:pPr marL="114300" indent="0">
              <a:buNone/>
            </a:pPr>
            <a:r>
              <a:rPr lang="en-GB" sz="2600" i="1" dirty="0" smtClean="0"/>
              <a:t>‘Stephen </a:t>
            </a:r>
            <a:r>
              <a:rPr lang="en-GB" sz="2600" i="1" dirty="0"/>
              <a:t>Lawrence: how his murder changed the legal </a:t>
            </a:r>
            <a:r>
              <a:rPr lang="en-GB" sz="2600" i="1" dirty="0" smtClean="0"/>
              <a:t>landscape’</a:t>
            </a:r>
            <a:r>
              <a:rPr lang="en-GB" sz="2600" dirty="0" smtClean="0"/>
              <a:t>, 22.04.2013 http</a:t>
            </a:r>
            <a:r>
              <a:rPr lang="en-GB" sz="2600" dirty="0"/>
              <a:t>://www.theguardian.com/uk/2013/apr/22/stephen-lawrence-murder-changed-legal-landscape</a:t>
            </a:r>
            <a:endParaRPr lang="en-US" sz="2600" dirty="0" smtClean="0"/>
          </a:p>
          <a:p>
            <a:pPr marL="571500" indent="-457200">
              <a:buFont typeface="+mj-lt"/>
              <a:buAutoNum type="arabicPeriod"/>
            </a:pPr>
            <a:endParaRPr lang="en-GB" sz="2600" dirty="0" smtClean="0"/>
          </a:p>
          <a:p>
            <a:endParaRPr lang="en-GB" dirty="0" smtClean="0"/>
          </a:p>
          <a:p>
            <a:endParaRPr lang="en-US" dirty="0"/>
          </a:p>
        </p:txBody>
      </p:sp>
    </p:spTree>
    <p:extLst>
      <p:ext uri="{BB962C8B-B14F-4D97-AF65-F5344CB8AC3E}">
        <p14:creationId xmlns:p14="http://schemas.microsoft.com/office/powerpoint/2010/main" val="8404729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9831</TotalTime>
  <Words>2018</Words>
  <Application>Microsoft Office PowerPoint</Application>
  <PresentationFormat>On-screen Show (4:3)</PresentationFormat>
  <Paragraphs>254</Paragraphs>
  <Slides>42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Book Antiqua</vt:lpstr>
      <vt:lpstr>Calibri</vt:lpstr>
      <vt:lpstr>Century Gothic</vt:lpstr>
      <vt:lpstr>Times New Roman</vt:lpstr>
      <vt:lpstr>Wingdings</vt:lpstr>
      <vt:lpstr>Apothecary</vt:lpstr>
      <vt:lpstr>SJSI4012 Key Concepts  by Heike Griffiths</vt:lpstr>
      <vt:lpstr>Social Inclusion </vt:lpstr>
      <vt:lpstr>Values </vt:lpstr>
      <vt:lpstr>Drivers for change</vt:lpstr>
      <vt:lpstr>Policy Process </vt:lpstr>
      <vt:lpstr>Policy Process</vt:lpstr>
      <vt:lpstr>Policy and policy making process</vt:lpstr>
      <vt:lpstr>Policy Hierarchy</vt:lpstr>
      <vt:lpstr>How Laws are passed - simplified</vt:lpstr>
      <vt:lpstr>How (most) laws are made </vt:lpstr>
      <vt:lpstr>  An issue or problem emerges on the government's agenda http://www.parliament.uk    </vt:lpstr>
      <vt:lpstr>Ideas for addressing an issue are considered </vt:lpstr>
      <vt:lpstr>consultation</vt:lpstr>
      <vt:lpstr>Debate </vt:lpstr>
      <vt:lpstr>Proposals are made into 'bills' </vt:lpstr>
      <vt:lpstr>The Queen’s Speech</vt:lpstr>
      <vt:lpstr>Parliament considers and scrutinises bills </vt:lpstr>
      <vt:lpstr>Parliamentary stages </vt:lpstr>
      <vt:lpstr>Parliamentary Stages</vt:lpstr>
      <vt:lpstr>Approval process</vt:lpstr>
      <vt:lpstr>The Queen's 'assent' turns a bill into an Act </vt:lpstr>
      <vt:lpstr>The new Act is born </vt:lpstr>
      <vt:lpstr>Implementation </vt:lpstr>
      <vt:lpstr>Top down approach </vt:lpstr>
      <vt:lpstr>Focus of Policy Action </vt:lpstr>
      <vt:lpstr>Ladders of participation </vt:lpstr>
      <vt:lpstr>Promoting Participation</vt:lpstr>
      <vt:lpstr>Hart’s ladder </vt:lpstr>
      <vt:lpstr>Governments </vt:lpstr>
      <vt:lpstr>2010 onwards…..</vt:lpstr>
      <vt:lpstr>Research</vt:lpstr>
      <vt:lpstr>Approaches</vt:lpstr>
      <vt:lpstr>Three examples of Policy development</vt:lpstr>
      <vt:lpstr>Policy transfer – Foundation Phase</vt:lpstr>
      <vt:lpstr>Foundation Phase</vt:lpstr>
      <vt:lpstr>Foundation Phase</vt:lpstr>
      <vt:lpstr>Policy alignment in a multi-agency context</vt:lpstr>
      <vt:lpstr>School Effectiveness Framework</vt:lpstr>
      <vt:lpstr>School Effectiveness Framework</vt:lpstr>
      <vt:lpstr>Bottom up approach?</vt:lpstr>
      <vt:lpstr>Stephen Lawrence</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SJSI4012</dc:title>
  <dc:creator>Tracey Thomas</dc:creator>
  <cp:lastModifiedBy>Heike Griffiths</cp:lastModifiedBy>
  <cp:revision>92</cp:revision>
  <dcterms:created xsi:type="dcterms:W3CDTF">2006-08-16T00:00:00Z</dcterms:created>
  <dcterms:modified xsi:type="dcterms:W3CDTF">2017-08-16T14:18:28Z</dcterms:modified>
</cp:coreProperties>
</file>