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Lst>
  <p:sldSz cy="5143500" cx="9144000"/>
  <p:notesSz cx="6858000" cy="9144000"/>
  <p:embeddedFontLst>
    <p:embeddedFont>
      <p:font typeface="Roboto"/>
      <p:regular r:id="rId14"/>
      <p:bold r:id="rId15"/>
      <p:italic r:id="rId16"/>
      <p:boldItalic r:id="rId1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Roboto-bold.fntdata"/><Relationship Id="rId14" Type="http://schemas.openxmlformats.org/officeDocument/2006/relationships/font" Target="fonts/Roboto-regular.fntdata"/><Relationship Id="rId17" Type="http://schemas.openxmlformats.org/officeDocument/2006/relationships/font" Target="fonts/Roboto-boldItalic.fntdata"/><Relationship Id="rId16" Type="http://schemas.openxmlformats.org/officeDocument/2006/relationships/font" Target="fonts/Robo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gc6f73a04f_0_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c6f73a04f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c6f73a04f_0_9: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c6f73a04f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c6f73a04f_0_14: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c6f73a04f_0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gc6f73a04f_0_2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c6f73a04f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c6f73a04f_0_25: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c6f73a04f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c6f73a04f_0_3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c6f73a04f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f885d76d60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f885d76d60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f885d76d60_0_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f885d76d60_0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flipH="1">
            <a:off x="8246400" y="4245925"/>
            <a:ext cx="897600" cy="897600"/>
          </a:xfrm>
          <a:prstGeom prst="rtTriangle">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flipH="1">
            <a:off x="8246400" y="4245875"/>
            <a:ext cx="897600" cy="897600"/>
          </a:xfrm>
          <a:prstGeom prst="round1Rect">
            <a:avLst>
              <a:gd fmla="val 16667" name="adj"/>
            </a:avLst>
          </a:prstGeom>
          <a:solidFill>
            <a:schemeClr val="lt1">
              <a:alpha val="6808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txBox="1"/>
          <p:nvPr>
            <p:ph type="ctrTitle"/>
          </p:nvPr>
        </p:nvSpPr>
        <p:spPr>
          <a:xfrm>
            <a:off x="390525" y="1819275"/>
            <a:ext cx="8222100" cy="933600"/>
          </a:xfrm>
          <a:prstGeom prst="rect">
            <a:avLst/>
          </a:prstGeom>
        </p:spPr>
        <p:txBody>
          <a:bodyPr anchorCtr="0" anchor="b"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3" name="Google Shape;13;p2"/>
          <p:cNvSpPr txBox="1"/>
          <p:nvPr>
            <p:ph idx="1" type="subTitle"/>
          </p:nvPr>
        </p:nvSpPr>
        <p:spPr>
          <a:xfrm>
            <a:off x="390525" y="2789130"/>
            <a:ext cx="8222100" cy="4329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p:txBody>
      </p:sp>
      <p:sp>
        <p:nvSpPr>
          <p:cNvPr id="14" name="Google Shape;14;p2"/>
          <p:cNvSpPr txBox="1"/>
          <p:nvPr>
            <p:ph idx="12" type="sldNum"/>
          </p:nvPr>
        </p:nvSpPr>
        <p:spPr>
          <a:xfrm>
            <a:off x="8523541" y="4695623"/>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5" name="Shape 15"/>
        <p:cNvGrpSpPr/>
        <p:nvPr/>
      </p:nvGrpSpPr>
      <p:grpSpPr>
        <a:xfrm>
          <a:off x="0" y="0"/>
          <a:ext cx="0" cy="0"/>
          <a:chOff x="0" y="0"/>
          <a:chExt cx="0" cy="0"/>
        </a:xfrm>
      </p:grpSpPr>
      <p:sp>
        <p:nvSpPr>
          <p:cNvPr id="16" name="Google Shape;16;p3"/>
          <p:cNvSpPr txBox="1"/>
          <p:nvPr>
            <p:ph type="title"/>
          </p:nvPr>
        </p:nvSpPr>
        <p:spPr>
          <a:xfrm>
            <a:off x="460950" y="2065350"/>
            <a:ext cx="8222100" cy="1012800"/>
          </a:xfrm>
          <a:prstGeom prst="rect">
            <a:avLst/>
          </a:prstGeom>
        </p:spPr>
        <p:txBody>
          <a:bodyPr anchorCtr="0" anchor="ctr" bIns="91425" lIns="91425" spcFirstLastPara="1" rIns="91425" wrap="square" tIns="91425">
            <a:no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p:txBody>
      </p:sp>
      <p:sp>
        <p:nvSpPr>
          <p:cNvPr id="17" name="Google Shape;17;p3"/>
          <p:cNvSpPr txBox="1"/>
          <p:nvPr>
            <p:ph idx="12" type="sldNum"/>
          </p:nvPr>
        </p:nvSpPr>
        <p:spPr>
          <a:xfrm>
            <a:off x="8523541" y="4695623"/>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8" name="Shape 18"/>
        <p:cNvGrpSpPr/>
        <p:nvPr/>
      </p:nvGrpSpPr>
      <p:grpSpPr>
        <a:xfrm>
          <a:off x="0" y="0"/>
          <a:ext cx="0" cy="0"/>
          <a:chOff x="0" y="0"/>
          <a:chExt cx="0" cy="0"/>
        </a:xfrm>
      </p:grpSpPr>
      <p:sp>
        <p:nvSpPr>
          <p:cNvPr id="19" name="Google Shape;19;p4"/>
          <p:cNvSpPr/>
          <p:nvPr/>
        </p:nvSpPr>
        <p:spPr>
          <a:xfrm flipH="1" rot="10800000">
            <a:off x="0" y="1686000"/>
            <a:ext cx="9144000" cy="3457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4"/>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txBox="1"/>
          <p:nvPr>
            <p:ph type="title"/>
          </p:nvPr>
        </p:nvSpPr>
        <p:spPr>
          <a:xfrm>
            <a:off x="471900" y="738725"/>
            <a:ext cx="8222100" cy="767700"/>
          </a:xfrm>
          <a:prstGeom prst="rect">
            <a:avLst/>
          </a:prstGeom>
        </p:spPr>
        <p:txBody>
          <a:bodyPr anchorCtr="0" anchor="b" bIns="91425" lIns="91425" spcFirstLastPara="1" rIns="91425" wrap="square" tIns="91425">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2" name="Google Shape;22;p4"/>
          <p:cNvSpPr txBox="1"/>
          <p:nvPr>
            <p:ph idx="1" type="body"/>
          </p:nvPr>
        </p:nvSpPr>
        <p:spPr>
          <a:xfrm>
            <a:off x="471900" y="1919075"/>
            <a:ext cx="8222100" cy="27102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3" name="Google Shape;23;p4"/>
          <p:cNvSpPr txBox="1"/>
          <p:nvPr>
            <p:ph idx="12" type="sldNum"/>
          </p:nvPr>
        </p:nvSpPr>
        <p:spPr>
          <a:xfrm>
            <a:off x="8523541" y="4695623"/>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p:nvPr/>
        </p:nvSpPr>
        <p:spPr>
          <a:xfrm flipH="1" rot="10800000">
            <a:off x="0" y="1686000"/>
            <a:ext cx="9144000" cy="3457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5"/>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5"/>
          <p:cNvSpPr txBox="1"/>
          <p:nvPr>
            <p:ph type="title"/>
          </p:nvPr>
        </p:nvSpPr>
        <p:spPr>
          <a:xfrm>
            <a:off x="471900" y="738725"/>
            <a:ext cx="8222100" cy="767700"/>
          </a:xfrm>
          <a:prstGeom prst="rect">
            <a:avLst/>
          </a:prstGeom>
        </p:spPr>
        <p:txBody>
          <a:bodyPr anchorCtr="0" anchor="b" bIns="91425" lIns="91425" spcFirstLastPara="1" rIns="91425" wrap="square" tIns="91425">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8" name="Google Shape;28;p5"/>
          <p:cNvSpPr txBox="1"/>
          <p:nvPr>
            <p:ph idx="1" type="body"/>
          </p:nvPr>
        </p:nvSpPr>
        <p:spPr>
          <a:xfrm>
            <a:off x="471900" y="1919075"/>
            <a:ext cx="3999900" cy="27102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9" name="Google Shape;29;p5"/>
          <p:cNvSpPr txBox="1"/>
          <p:nvPr>
            <p:ph idx="2" type="body"/>
          </p:nvPr>
        </p:nvSpPr>
        <p:spPr>
          <a:xfrm>
            <a:off x="4694250" y="1919075"/>
            <a:ext cx="3999900" cy="27102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0" name="Google Shape;30;p5"/>
          <p:cNvSpPr txBox="1"/>
          <p:nvPr>
            <p:ph idx="12" type="sldNum"/>
          </p:nvPr>
        </p:nvSpPr>
        <p:spPr>
          <a:xfrm>
            <a:off x="8523541" y="4695623"/>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1" name="Shape 31"/>
        <p:cNvGrpSpPr/>
        <p:nvPr/>
      </p:nvGrpSpPr>
      <p:grpSpPr>
        <a:xfrm>
          <a:off x="0" y="0"/>
          <a:ext cx="0" cy="0"/>
          <a:chOff x="0" y="0"/>
          <a:chExt cx="0" cy="0"/>
        </a:xfrm>
      </p:grpSpPr>
      <p:sp>
        <p:nvSpPr>
          <p:cNvPr id="32" name="Google Shape;32;p6"/>
          <p:cNvSpPr/>
          <p:nvPr/>
        </p:nvSpPr>
        <p:spPr>
          <a:xfrm flipH="1" rot="10800000">
            <a:off x="0" y="656400"/>
            <a:ext cx="9144000" cy="44871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6"/>
          <p:cNvSpPr/>
          <p:nvPr/>
        </p:nvSpPr>
        <p:spPr>
          <a:xfrm>
            <a:off x="0" y="65635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6"/>
          <p:cNvSpPr txBox="1"/>
          <p:nvPr>
            <p:ph type="title"/>
          </p:nvPr>
        </p:nvSpPr>
        <p:spPr>
          <a:xfrm>
            <a:off x="98250" y="16350"/>
            <a:ext cx="8826600" cy="602700"/>
          </a:xfrm>
          <a:prstGeom prst="rect">
            <a:avLst/>
          </a:prstGeom>
        </p:spPr>
        <p:txBody>
          <a:bodyPr anchorCtr="0" anchor="ctr"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35" name="Google Shape;35;p6"/>
          <p:cNvSpPr txBox="1"/>
          <p:nvPr>
            <p:ph idx="12" type="sldNum"/>
          </p:nvPr>
        </p:nvSpPr>
        <p:spPr>
          <a:xfrm>
            <a:off x="8523541" y="4695623"/>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sp>
        <p:nvSpPr>
          <p:cNvPr id="37" name="Google Shape;37;p7"/>
          <p:cNvSpPr txBox="1"/>
          <p:nvPr/>
        </p:nvSpPr>
        <p:spPr>
          <a:xfrm flipH="1" rot="10800000">
            <a:off x="3276600" y="25"/>
            <a:ext cx="5867400" cy="5143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7"/>
          <p:cNvSpPr/>
          <p:nvPr/>
        </p:nvSpPr>
        <p:spPr>
          <a:xfrm rot="-5400000">
            <a:off x="759150" y="2517450"/>
            <a:ext cx="51435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7"/>
          <p:cNvSpPr txBox="1"/>
          <p:nvPr>
            <p:ph type="title"/>
          </p:nvPr>
        </p:nvSpPr>
        <p:spPr>
          <a:xfrm>
            <a:off x="226078" y="357800"/>
            <a:ext cx="2808000" cy="9534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0" name="Google Shape;40;p7"/>
          <p:cNvSpPr txBox="1"/>
          <p:nvPr>
            <p:ph idx="1" type="body"/>
          </p:nvPr>
        </p:nvSpPr>
        <p:spPr>
          <a:xfrm>
            <a:off x="226075" y="1465800"/>
            <a:ext cx="2808000" cy="3163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Clr>
                <a:schemeClr val="lt1"/>
              </a:buClr>
              <a:buSzPts val="1200"/>
              <a:buChar char="●"/>
              <a:defRPr sz="1200">
                <a:solidFill>
                  <a:schemeClr val="lt1"/>
                </a:solidFill>
              </a:defRPr>
            </a:lvl1pPr>
            <a:lvl2pPr indent="-304800" lvl="1" marL="914400">
              <a:spcBef>
                <a:spcPts val="1600"/>
              </a:spcBef>
              <a:spcAft>
                <a:spcPts val="0"/>
              </a:spcAft>
              <a:buClr>
                <a:schemeClr val="lt1"/>
              </a:buClr>
              <a:buSzPts val="1200"/>
              <a:buChar char="○"/>
              <a:defRPr sz="1200">
                <a:solidFill>
                  <a:schemeClr val="lt1"/>
                </a:solidFill>
              </a:defRPr>
            </a:lvl2pPr>
            <a:lvl3pPr indent="-304800" lvl="2" marL="1371600">
              <a:spcBef>
                <a:spcPts val="1600"/>
              </a:spcBef>
              <a:spcAft>
                <a:spcPts val="0"/>
              </a:spcAft>
              <a:buClr>
                <a:schemeClr val="lt1"/>
              </a:buClr>
              <a:buSzPts val="1200"/>
              <a:buChar char="■"/>
              <a:defRPr sz="1200">
                <a:solidFill>
                  <a:schemeClr val="lt1"/>
                </a:solidFill>
              </a:defRPr>
            </a:lvl3pPr>
            <a:lvl4pPr indent="-304800" lvl="3" marL="1828800">
              <a:spcBef>
                <a:spcPts val="1600"/>
              </a:spcBef>
              <a:spcAft>
                <a:spcPts val="0"/>
              </a:spcAft>
              <a:buClr>
                <a:schemeClr val="lt1"/>
              </a:buClr>
              <a:buSzPts val="1200"/>
              <a:buChar char="●"/>
              <a:defRPr sz="1200">
                <a:solidFill>
                  <a:schemeClr val="lt1"/>
                </a:solidFill>
              </a:defRPr>
            </a:lvl4pPr>
            <a:lvl5pPr indent="-304800" lvl="4" marL="2286000">
              <a:spcBef>
                <a:spcPts val="1600"/>
              </a:spcBef>
              <a:spcAft>
                <a:spcPts val="0"/>
              </a:spcAft>
              <a:buClr>
                <a:schemeClr val="lt1"/>
              </a:buClr>
              <a:buSzPts val="1200"/>
              <a:buChar char="○"/>
              <a:defRPr sz="1200">
                <a:solidFill>
                  <a:schemeClr val="lt1"/>
                </a:solidFill>
              </a:defRPr>
            </a:lvl5pPr>
            <a:lvl6pPr indent="-304800" lvl="5" marL="2743200">
              <a:spcBef>
                <a:spcPts val="1600"/>
              </a:spcBef>
              <a:spcAft>
                <a:spcPts val="0"/>
              </a:spcAft>
              <a:buClr>
                <a:schemeClr val="lt1"/>
              </a:buClr>
              <a:buSzPts val="1200"/>
              <a:buChar char="■"/>
              <a:defRPr sz="1200">
                <a:solidFill>
                  <a:schemeClr val="lt1"/>
                </a:solidFill>
              </a:defRPr>
            </a:lvl6pPr>
            <a:lvl7pPr indent="-304800" lvl="6" marL="3200400">
              <a:spcBef>
                <a:spcPts val="1600"/>
              </a:spcBef>
              <a:spcAft>
                <a:spcPts val="0"/>
              </a:spcAft>
              <a:buClr>
                <a:schemeClr val="lt1"/>
              </a:buClr>
              <a:buSzPts val="1200"/>
              <a:buChar char="●"/>
              <a:defRPr sz="1200">
                <a:solidFill>
                  <a:schemeClr val="lt1"/>
                </a:solidFill>
              </a:defRPr>
            </a:lvl7pPr>
            <a:lvl8pPr indent="-304800" lvl="7" marL="3657600">
              <a:spcBef>
                <a:spcPts val="1600"/>
              </a:spcBef>
              <a:spcAft>
                <a:spcPts val="0"/>
              </a:spcAft>
              <a:buClr>
                <a:schemeClr val="lt1"/>
              </a:buClr>
              <a:buSzPts val="1200"/>
              <a:buChar char="○"/>
              <a:defRPr sz="1200">
                <a:solidFill>
                  <a:schemeClr val="lt1"/>
                </a:solidFill>
              </a:defRPr>
            </a:lvl8pPr>
            <a:lvl9pPr indent="-304800" lvl="8" marL="4114800">
              <a:spcBef>
                <a:spcPts val="1600"/>
              </a:spcBef>
              <a:spcAft>
                <a:spcPts val="1600"/>
              </a:spcAft>
              <a:buClr>
                <a:schemeClr val="lt1"/>
              </a:buClr>
              <a:buSzPts val="1200"/>
              <a:buChar char="■"/>
              <a:defRPr sz="1200">
                <a:solidFill>
                  <a:schemeClr val="lt1"/>
                </a:solidFill>
              </a:defRPr>
            </a:lvl9pPr>
          </a:lstStyle>
          <a:p/>
        </p:txBody>
      </p:sp>
      <p:sp>
        <p:nvSpPr>
          <p:cNvPr id="41" name="Google Shape;41;p7"/>
          <p:cNvSpPr txBox="1"/>
          <p:nvPr>
            <p:ph idx="12" type="sldNum"/>
          </p:nvPr>
        </p:nvSpPr>
        <p:spPr>
          <a:xfrm>
            <a:off x="8523541" y="4695623"/>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42" name="Shape 42"/>
        <p:cNvGrpSpPr/>
        <p:nvPr/>
      </p:nvGrpSpPr>
      <p:grpSpPr>
        <a:xfrm>
          <a:off x="0" y="0"/>
          <a:ext cx="0" cy="0"/>
          <a:chOff x="0" y="0"/>
          <a:chExt cx="0" cy="0"/>
        </a:xfrm>
      </p:grpSpPr>
      <p:sp>
        <p:nvSpPr>
          <p:cNvPr id="43" name="Google Shape;43;p8"/>
          <p:cNvSpPr txBox="1"/>
          <p:nvPr>
            <p:ph type="title"/>
          </p:nvPr>
        </p:nvSpPr>
        <p:spPr>
          <a:xfrm>
            <a:off x="490250" y="488250"/>
            <a:ext cx="62271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p:txBody>
      </p:sp>
      <p:sp>
        <p:nvSpPr>
          <p:cNvPr id="44" name="Google Shape;44;p8"/>
          <p:cNvSpPr txBox="1"/>
          <p:nvPr>
            <p:ph idx="12" type="sldNum"/>
          </p:nvPr>
        </p:nvSpPr>
        <p:spPr>
          <a:xfrm>
            <a:off x="8523541" y="4695623"/>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5" name="Shape 45"/>
        <p:cNvGrpSpPr/>
        <p:nvPr/>
      </p:nvGrpSpPr>
      <p:grpSpPr>
        <a:xfrm>
          <a:off x="0" y="0"/>
          <a:ext cx="0" cy="0"/>
          <a:chOff x="0" y="0"/>
          <a:chExt cx="0" cy="0"/>
        </a:xfrm>
      </p:grpSpPr>
      <p:sp>
        <p:nvSpPr>
          <p:cNvPr id="46" name="Google Shape;46;p9"/>
          <p:cNvSpPr/>
          <p:nvPr/>
        </p:nvSpPr>
        <p:spPr>
          <a:xfrm flipH="1">
            <a:off x="0" y="0"/>
            <a:ext cx="4572000" cy="5143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9"/>
          <p:cNvSpPr/>
          <p:nvPr/>
        </p:nvSpPr>
        <p:spPr>
          <a:xfrm rot="5400000">
            <a:off x="1946425" y="2517750"/>
            <a:ext cx="51429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9"/>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dk2"/>
              </a:buClr>
              <a:buSzPts val="4200"/>
              <a:buNone/>
              <a:defRPr sz="4200">
                <a:solidFill>
                  <a:schemeClr val="dk2"/>
                </a:solidFill>
              </a:defRPr>
            </a:lvl1pPr>
            <a:lvl2pPr lvl="1" algn="ctr">
              <a:spcBef>
                <a:spcPts val="0"/>
              </a:spcBef>
              <a:spcAft>
                <a:spcPts val="0"/>
              </a:spcAft>
              <a:buClr>
                <a:schemeClr val="dk2"/>
              </a:buClr>
              <a:buSzPts val="4200"/>
              <a:buNone/>
              <a:defRPr sz="4200">
                <a:solidFill>
                  <a:schemeClr val="dk2"/>
                </a:solidFill>
              </a:defRPr>
            </a:lvl2pPr>
            <a:lvl3pPr lvl="2" algn="ctr">
              <a:spcBef>
                <a:spcPts val="0"/>
              </a:spcBef>
              <a:spcAft>
                <a:spcPts val="0"/>
              </a:spcAft>
              <a:buClr>
                <a:schemeClr val="dk2"/>
              </a:buClr>
              <a:buSzPts val="4200"/>
              <a:buNone/>
              <a:defRPr sz="4200">
                <a:solidFill>
                  <a:schemeClr val="dk2"/>
                </a:solidFill>
              </a:defRPr>
            </a:lvl3pPr>
            <a:lvl4pPr lvl="3" algn="ctr">
              <a:spcBef>
                <a:spcPts val="0"/>
              </a:spcBef>
              <a:spcAft>
                <a:spcPts val="0"/>
              </a:spcAft>
              <a:buClr>
                <a:schemeClr val="dk2"/>
              </a:buClr>
              <a:buSzPts val="4200"/>
              <a:buNone/>
              <a:defRPr sz="4200">
                <a:solidFill>
                  <a:schemeClr val="dk2"/>
                </a:solidFill>
              </a:defRPr>
            </a:lvl4pPr>
            <a:lvl5pPr lvl="4" algn="ctr">
              <a:spcBef>
                <a:spcPts val="0"/>
              </a:spcBef>
              <a:spcAft>
                <a:spcPts val="0"/>
              </a:spcAft>
              <a:buClr>
                <a:schemeClr val="dk2"/>
              </a:buClr>
              <a:buSzPts val="4200"/>
              <a:buNone/>
              <a:defRPr sz="4200">
                <a:solidFill>
                  <a:schemeClr val="dk2"/>
                </a:solidFill>
              </a:defRPr>
            </a:lvl5pPr>
            <a:lvl6pPr lvl="5" algn="ctr">
              <a:spcBef>
                <a:spcPts val="0"/>
              </a:spcBef>
              <a:spcAft>
                <a:spcPts val="0"/>
              </a:spcAft>
              <a:buClr>
                <a:schemeClr val="dk2"/>
              </a:buClr>
              <a:buSzPts val="4200"/>
              <a:buNone/>
              <a:defRPr sz="4200">
                <a:solidFill>
                  <a:schemeClr val="dk2"/>
                </a:solidFill>
              </a:defRPr>
            </a:lvl6pPr>
            <a:lvl7pPr lvl="6" algn="ctr">
              <a:spcBef>
                <a:spcPts val="0"/>
              </a:spcBef>
              <a:spcAft>
                <a:spcPts val="0"/>
              </a:spcAft>
              <a:buClr>
                <a:schemeClr val="dk2"/>
              </a:buClr>
              <a:buSzPts val="4200"/>
              <a:buNone/>
              <a:defRPr sz="4200">
                <a:solidFill>
                  <a:schemeClr val="dk2"/>
                </a:solidFill>
              </a:defRPr>
            </a:lvl7pPr>
            <a:lvl8pPr lvl="7" algn="ctr">
              <a:spcBef>
                <a:spcPts val="0"/>
              </a:spcBef>
              <a:spcAft>
                <a:spcPts val="0"/>
              </a:spcAft>
              <a:buClr>
                <a:schemeClr val="dk2"/>
              </a:buClr>
              <a:buSzPts val="4200"/>
              <a:buNone/>
              <a:defRPr sz="4200">
                <a:solidFill>
                  <a:schemeClr val="dk2"/>
                </a:solidFill>
              </a:defRPr>
            </a:lvl8pPr>
            <a:lvl9pPr lvl="8" algn="ctr">
              <a:spcBef>
                <a:spcPts val="0"/>
              </a:spcBef>
              <a:spcAft>
                <a:spcPts val="0"/>
              </a:spcAft>
              <a:buClr>
                <a:schemeClr val="dk2"/>
              </a:buClr>
              <a:buSzPts val="4200"/>
              <a:buNone/>
              <a:defRPr sz="4200">
                <a:solidFill>
                  <a:schemeClr val="dk2"/>
                </a:solidFill>
              </a:defRPr>
            </a:lvl9pPr>
          </a:lstStyle>
          <a:p/>
        </p:txBody>
      </p:sp>
      <p:sp>
        <p:nvSpPr>
          <p:cNvPr id="49" name="Google Shape;49;p9"/>
          <p:cNvSpPr txBox="1"/>
          <p:nvPr>
            <p:ph idx="1" type="subTitle"/>
          </p:nvPr>
        </p:nvSpPr>
        <p:spPr>
          <a:xfrm>
            <a:off x="265500" y="2779467"/>
            <a:ext cx="4045200" cy="12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0" name="Google Shape;50;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51" name="Google Shape;51;p9"/>
          <p:cNvSpPr txBox="1"/>
          <p:nvPr>
            <p:ph idx="12" type="sldNum"/>
          </p:nvPr>
        </p:nvSpPr>
        <p:spPr>
          <a:xfrm>
            <a:off x="8523541" y="4695623"/>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2" name="Shape 52"/>
        <p:cNvGrpSpPr/>
        <p:nvPr/>
      </p:nvGrpSpPr>
      <p:grpSpPr>
        <a:xfrm>
          <a:off x="0" y="0"/>
          <a:ext cx="0" cy="0"/>
          <a:chOff x="0" y="0"/>
          <a:chExt cx="0" cy="0"/>
        </a:xfrm>
      </p:grpSpPr>
      <p:sp>
        <p:nvSpPr>
          <p:cNvPr id="53" name="Google Shape;53;p10"/>
          <p:cNvSpPr txBox="1"/>
          <p:nvPr/>
        </p:nvSpPr>
        <p:spPr>
          <a:xfrm flipH="1" rot="10800000">
            <a:off x="0" y="0"/>
            <a:ext cx="9144000" cy="46959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10"/>
          <p:cNvSpPr/>
          <p:nvPr/>
        </p:nvSpPr>
        <p:spPr>
          <a:xfrm flipH="1" rot="10800000">
            <a:off x="0" y="4622725"/>
            <a:ext cx="9144000" cy="741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10"/>
          <p:cNvSpPr txBox="1"/>
          <p:nvPr>
            <p:ph idx="1" type="body"/>
          </p:nvPr>
        </p:nvSpPr>
        <p:spPr>
          <a:xfrm>
            <a:off x="57150" y="4696825"/>
            <a:ext cx="8382000" cy="4467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Clr>
                <a:schemeClr val="lt1"/>
              </a:buClr>
              <a:buSzPts val="1200"/>
              <a:buNone/>
              <a:defRPr sz="1200">
                <a:solidFill>
                  <a:schemeClr val="lt1"/>
                </a:solidFill>
              </a:defRPr>
            </a:lvl1pPr>
          </a:lstStyle>
          <a:p/>
        </p:txBody>
      </p:sp>
      <p:sp>
        <p:nvSpPr>
          <p:cNvPr id="56" name="Google Shape;56;p10"/>
          <p:cNvSpPr txBox="1"/>
          <p:nvPr>
            <p:ph idx="12" type="sldNum"/>
          </p:nvPr>
        </p:nvSpPr>
        <p:spPr>
          <a:xfrm>
            <a:off x="8523541" y="4695623"/>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4"/>
        </a:solidFill>
      </p:bgPr>
    </p:bg>
    <p:spTree>
      <p:nvGrpSpPr>
        <p:cNvPr id="57" name="Shape 57"/>
        <p:cNvGrpSpPr/>
        <p:nvPr/>
      </p:nvGrpSpPr>
      <p:grpSpPr>
        <a:xfrm>
          <a:off x="0" y="0"/>
          <a:ext cx="0" cy="0"/>
          <a:chOff x="0" y="0"/>
          <a:chExt cx="0" cy="0"/>
        </a:xfrm>
      </p:grpSpPr>
      <p:sp>
        <p:nvSpPr>
          <p:cNvPr id="58" name="Google Shape;58;p11"/>
          <p:cNvSpPr txBox="1"/>
          <p:nvPr>
            <p:ph hasCustomPrompt="1" type="title"/>
          </p:nvPr>
        </p:nvSpPr>
        <p:spPr>
          <a:xfrm>
            <a:off x="475500" y="1258525"/>
            <a:ext cx="8222100" cy="19635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dk2"/>
              </a:buClr>
              <a:buSzPts val="12000"/>
              <a:buNone/>
              <a:defRPr sz="12000">
                <a:solidFill>
                  <a:schemeClr val="dk2"/>
                </a:solidFill>
              </a:defRPr>
            </a:lvl1pPr>
            <a:lvl2pPr lvl="1" algn="ctr">
              <a:spcBef>
                <a:spcPts val="0"/>
              </a:spcBef>
              <a:spcAft>
                <a:spcPts val="0"/>
              </a:spcAft>
              <a:buClr>
                <a:schemeClr val="dk2"/>
              </a:buClr>
              <a:buSzPts val="12000"/>
              <a:buNone/>
              <a:defRPr sz="12000">
                <a:solidFill>
                  <a:schemeClr val="dk2"/>
                </a:solidFill>
              </a:defRPr>
            </a:lvl2pPr>
            <a:lvl3pPr lvl="2" algn="ctr">
              <a:spcBef>
                <a:spcPts val="0"/>
              </a:spcBef>
              <a:spcAft>
                <a:spcPts val="0"/>
              </a:spcAft>
              <a:buClr>
                <a:schemeClr val="dk2"/>
              </a:buClr>
              <a:buSzPts val="12000"/>
              <a:buNone/>
              <a:defRPr sz="12000">
                <a:solidFill>
                  <a:schemeClr val="dk2"/>
                </a:solidFill>
              </a:defRPr>
            </a:lvl3pPr>
            <a:lvl4pPr lvl="3" algn="ctr">
              <a:spcBef>
                <a:spcPts val="0"/>
              </a:spcBef>
              <a:spcAft>
                <a:spcPts val="0"/>
              </a:spcAft>
              <a:buClr>
                <a:schemeClr val="dk2"/>
              </a:buClr>
              <a:buSzPts val="12000"/>
              <a:buNone/>
              <a:defRPr sz="12000">
                <a:solidFill>
                  <a:schemeClr val="dk2"/>
                </a:solidFill>
              </a:defRPr>
            </a:lvl4pPr>
            <a:lvl5pPr lvl="4" algn="ctr">
              <a:spcBef>
                <a:spcPts val="0"/>
              </a:spcBef>
              <a:spcAft>
                <a:spcPts val="0"/>
              </a:spcAft>
              <a:buClr>
                <a:schemeClr val="dk2"/>
              </a:buClr>
              <a:buSzPts val="12000"/>
              <a:buNone/>
              <a:defRPr sz="12000">
                <a:solidFill>
                  <a:schemeClr val="dk2"/>
                </a:solidFill>
              </a:defRPr>
            </a:lvl5pPr>
            <a:lvl6pPr lvl="5" algn="ctr">
              <a:spcBef>
                <a:spcPts val="0"/>
              </a:spcBef>
              <a:spcAft>
                <a:spcPts val="0"/>
              </a:spcAft>
              <a:buClr>
                <a:schemeClr val="dk2"/>
              </a:buClr>
              <a:buSzPts val="12000"/>
              <a:buNone/>
              <a:defRPr sz="12000">
                <a:solidFill>
                  <a:schemeClr val="dk2"/>
                </a:solidFill>
              </a:defRPr>
            </a:lvl6pPr>
            <a:lvl7pPr lvl="6" algn="ctr">
              <a:spcBef>
                <a:spcPts val="0"/>
              </a:spcBef>
              <a:spcAft>
                <a:spcPts val="0"/>
              </a:spcAft>
              <a:buClr>
                <a:schemeClr val="dk2"/>
              </a:buClr>
              <a:buSzPts val="12000"/>
              <a:buNone/>
              <a:defRPr sz="12000">
                <a:solidFill>
                  <a:schemeClr val="dk2"/>
                </a:solidFill>
              </a:defRPr>
            </a:lvl7pPr>
            <a:lvl8pPr lvl="7" algn="ctr">
              <a:spcBef>
                <a:spcPts val="0"/>
              </a:spcBef>
              <a:spcAft>
                <a:spcPts val="0"/>
              </a:spcAft>
              <a:buClr>
                <a:schemeClr val="dk2"/>
              </a:buClr>
              <a:buSzPts val="12000"/>
              <a:buNone/>
              <a:defRPr sz="12000">
                <a:solidFill>
                  <a:schemeClr val="dk2"/>
                </a:solidFill>
              </a:defRPr>
            </a:lvl8pPr>
            <a:lvl9pPr lvl="8" algn="ctr">
              <a:spcBef>
                <a:spcPts val="0"/>
              </a:spcBef>
              <a:spcAft>
                <a:spcPts val="0"/>
              </a:spcAft>
              <a:buClr>
                <a:schemeClr val="dk2"/>
              </a:buClr>
              <a:buSzPts val="12000"/>
              <a:buNone/>
              <a:defRPr sz="12000">
                <a:solidFill>
                  <a:schemeClr val="dk2"/>
                </a:solidFill>
              </a:defRPr>
            </a:lvl9pPr>
          </a:lstStyle>
          <a:p>
            <a:r>
              <a:t>xx%</a:t>
            </a:r>
          </a:p>
        </p:txBody>
      </p:sp>
      <p:sp>
        <p:nvSpPr>
          <p:cNvPr id="59" name="Google Shape;59;p11"/>
          <p:cNvSpPr txBox="1"/>
          <p:nvPr>
            <p:ph idx="1" type="body"/>
          </p:nvPr>
        </p:nvSpPr>
        <p:spPr>
          <a:xfrm>
            <a:off x="475500" y="3304625"/>
            <a:ext cx="8222100" cy="13008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60" name="Google Shape;60;p11"/>
          <p:cNvSpPr txBox="1"/>
          <p:nvPr>
            <p:ph idx="12" type="sldNum"/>
          </p:nvPr>
        </p:nvSpPr>
        <p:spPr>
          <a:xfrm>
            <a:off x="8523541" y="4695623"/>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chemeClr val="accent4"/>
        </a:solidFill>
      </p:bgPr>
    </p:bg>
    <p:spTree>
      <p:nvGrpSpPr>
        <p:cNvPr id="61" name="Shape 61"/>
        <p:cNvGrpSpPr/>
        <p:nvPr/>
      </p:nvGrpSpPr>
      <p:grpSpPr>
        <a:xfrm>
          <a:off x="0" y="0"/>
          <a:ext cx="0" cy="0"/>
          <a:chOff x="0" y="0"/>
          <a:chExt cx="0" cy="0"/>
        </a:xfrm>
      </p:grpSpPr>
      <p:sp>
        <p:nvSpPr>
          <p:cNvPr id="62" name="Google Shape;62;p12"/>
          <p:cNvSpPr txBox="1"/>
          <p:nvPr>
            <p:ph idx="12" type="sldNum"/>
          </p:nvPr>
        </p:nvSpPr>
        <p:spPr>
          <a:xfrm>
            <a:off x="8523541" y="4695623"/>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material">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71900" y="738725"/>
            <a:ext cx="8222100" cy="767700"/>
          </a:xfrm>
          <a:prstGeom prst="rect">
            <a:avLst/>
          </a:prstGeom>
          <a:noFill/>
          <a:ln>
            <a:noFill/>
          </a:ln>
        </p:spPr>
        <p:txBody>
          <a:bodyPr anchorCtr="0" anchor="b" bIns="91425" lIns="91425" spcFirstLastPara="1" rIns="91425" wrap="square" tIns="91425">
            <a:noAutofit/>
          </a:bodyPr>
          <a:lstStyle>
            <a:lvl1pPr lvl="0">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1pPr>
            <a:lvl2pPr lvl="1">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2pPr>
            <a:lvl3pPr lvl="2">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3pPr>
            <a:lvl4pPr lvl="3">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4pPr>
            <a:lvl5pPr lvl="4">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5pPr>
            <a:lvl6pPr lvl="5">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6pPr>
            <a:lvl7pPr lvl="6">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7pPr>
            <a:lvl8pPr lvl="7">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8pPr>
            <a:lvl9pPr lvl="8">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9pPr>
          </a:lstStyle>
          <a:p/>
        </p:txBody>
      </p:sp>
      <p:sp>
        <p:nvSpPr>
          <p:cNvPr id="7" name="Google Shape;7;p1"/>
          <p:cNvSpPr txBox="1"/>
          <p:nvPr>
            <p:ph idx="1" type="body"/>
          </p:nvPr>
        </p:nvSpPr>
        <p:spPr>
          <a:xfrm>
            <a:off x="471900" y="1919075"/>
            <a:ext cx="8222100" cy="27102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lt2"/>
              </a:buClr>
              <a:buSzPts val="1800"/>
              <a:buFont typeface="Roboto"/>
              <a:buChar char="●"/>
              <a:defRPr sz="1800">
                <a:solidFill>
                  <a:schemeClr val="lt2"/>
                </a:solidFill>
                <a:latin typeface="Roboto"/>
                <a:ea typeface="Roboto"/>
                <a:cs typeface="Roboto"/>
                <a:sym typeface="Roboto"/>
              </a:defRPr>
            </a:lvl1pPr>
            <a:lvl2pPr indent="-317500" lvl="1" marL="9144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2pPr>
            <a:lvl3pPr indent="-317500" lvl="2" marL="13716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3pPr>
            <a:lvl4pPr indent="-317500" lvl="3" marL="18288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4pPr>
            <a:lvl5pPr indent="-317500" lvl="4" marL="22860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5pPr>
            <a:lvl6pPr indent="-317500" lvl="5" marL="27432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6pPr>
            <a:lvl7pPr indent="-317500" lvl="6" marL="32004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7pPr>
            <a:lvl8pPr indent="-317500" lvl="7" marL="3657600">
              <a:lnSpc>
                <a:spcPct val="115000"/>
              </a:lnSpc>
              <a:spcBef>
                <a:spcPts val="1600"/>
              </a:spcBef>
              <a:spcAft>
                <a:spcPts val="0"/>
              </a:spcAft>
              <a:buClr>
                <a:schemeClr val="lt2"/>
              </a:buClr>
              <a:buSzPts val="1400"/>
              <a:buFont typeface="Roboto"/>
              <a:buChar char="○"/>
              <a:defRPr>
                <a:solidFill>
                  <a:schemeClr val="lt2"/>
                </a:solidFill>
                <a:latin typeface="Roboto"/>
                <a:ea typeface="Roboto"/>
                <a:cs typeface="Roboto"/>
                <a:sym typeface="Roboto"/>
              </a:defRPr>
            </a:lvl8pPr>
            <a:lvl9pPr indent="-317500" lvl="8" marL="4114800">
              <a:lnSpc>
                <a:spcPct val="115000"/>
              </a:lnSpc>
              <a:spcBef>
                <a:spcPts val="1600"/>
              </a:spcBef>
              <a:spcAft>
                <a:spcPts val="1600"/>
              </a:spcAft>
              <a:buClr>
                <a:schemeClr val="lt2"/>
              </a:buClr>
              <a:buSzPts val="1400"/>
              <a:buFont typeface="Roboto"/>
              <a:buChar char="■"/>
              <a:defRPr>
                <a:solidFill>
                  <a:schemeClr val="lt2"/>
                </a:solidFill>
                <a:latin typeface="Roboto"/>
                <a:ea typeface="Roboto"/>
                <a:cs typeface="Roboto"/>
                <a:sym typeface="Roboto"/>
              </a:defRPr>
            </a:lvl9pPr>
          </a:lstStyle>
          <a:p/>
        </p:txBody>
      </p:sp>
      <p:sp>
        <p:nvSpPr>
          <p:cNvPr id="8" name="Google Shape;8;p1"/>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lt2"/>
                </a:solidFill>
                <a:latin typeface="Roboto"/>
                <a:ea typeface="Roboto"/>
                <a:cs typeface="Roboto"/>
                <a:sym typeface="Roboto"/>
              </a:defRPr>
            </a:lvl1pPr>
            <a:lvl2pPr lvl="1" algn="r">
              <a:buNone/>
              <a:defRPr sz="1000">
                <a:solidFill>
                  <a:schemeClr val="lt2"/>
                </a:solidFill>
                <a:latin typeface="Roboto"/>
                <a:ea typeface="Roboto"/>
                <a:cs typeface="Roboto"/>
                <a:sym typeface="Roboto"/>
              </a:defRPr>
            </a:lvl2pPr>
            <a:lvl3pPr lvl="2" algn="r">
              <a:buNone/>
              <a:defRPr sz="1000">
                <a:solidFill>
                  <a:schemeClr val="lt2"/>
                </a:solidFill>
                <a:latin typeface="Roboto"/>
                <a:ea typeface="Roboto"/>
                <a:cs typeface="Roboto"/>
                <a:sym typeface="Roboto"/>
              </a:defRPr>
            </a:lvl3pPr>
            <a:lvl4pPr lvl="3" algn="r">
              <a:buNone/>
              <a:defRPr sz="1000">
                <a:solidFill>
                  <a:schemeClr val="lt2"/>
                </a:solidFill>
                <a:latin typeface="Roboto"/>
                <a:ea typeface="Roboto"/>
                <a:cs typeface="Roboto"/>
                <a:sym typeface="Roboto"/>
              </a:defRPr>
            </a:lvl4pPr>
            <a:lvl5pPr lvl="4" algn="r">
              <a:buNone/>
              <a:defRPr sz="1000">
                <a:solidFill>
                  <a:schemeClr val="lt2"/>
                </a:solidFill>
                <a:latin typeface="Roboto"/>
                <a:ea typeface="Roboto"/>
                <a:cs typeface="Roboto"/>
                <a:sym typeface="Roboto"/>
              </a:defRPr>
            </a:lvl5pPr>
            <a:lvl6pPr lvl="5" algn="r">
              <a:buNone/>
              <a:defRPr sz="1000">
                <a:solidFill>
                  <a:schemeClr val="lt2"/>
                </a:solidFill>
                <a:latin typeface="Roboto"/>
                <a:ea typeface="Roboto"/>
                <a:cs typeface="Roboto"/>
                <a:sym typeface="Roboto"/>
              </a:defRPr>
            </a:lvl6pPr>
            <a:lvl7pPr lvl="6" algn="r">
              <a:buNone/>
              <a:defRPr sz="1000">
                <a:solidFill>
                  <a:schemeClr val="lt2"/>
                </a:solidFill>
                <a:latin typeface="Roboto"/>
                <a:ea typeface="Roboto"/>
                <a:cs typeface="Roboto"/>
                <a:sym typeface="Roboto"/>
              </a:defRPr>
            </a:lvl7pPr>
            <a:lvl8pPr lvl="7" algn="r">
              <a:buNone/>
              <a:defRPr sz="1000">
                <a:solidFill>
                  <a:schemeClr val="lt2"/>
                </a:solidFill>
                <a:latin typeface="Roboto"/>
                <a:ea typeface="Roboto"/>
                <a:cs typeface="Roboto"/>
                <a:sym typeface="Roboto"/>
              </a:defRPr>
            </a:lvl8pPr>
            <a:lvl9pPr lvl="8" algn="r">
              <a:buNone/>
              <a:defRPr sz="1000">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5.jp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xml"/><Relationship Id="rId3" Type="http://schemas.openxmlformats.org/officeDocument/2006/relationships/image" Target="../media/image7.jpg"/><Relationship Id="rId4" Type="http://schemas.openxmlformats.org/officeDocument/2006/relationships/image" Target="../media/image9.jpg"/><Relationship Id="rId5" Type="http://schemas.openxmlformats.org/officeDocument/2006/relationships/hyperlink" Target="https://www.investopedia.com"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5.xml"/><Relationship Id="rId3" Type="http://schemas.openxmlformats.org/officeDocument/2006/relationships/hyperlink" Target="https://gov.wales" TargetMode="Externa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6.xml"/><Relationship Id="rId3" Type="http://schemas.openxmlformats.org/officeDocument/2006/relationships/image" Target="../media/image10.jp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8.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8.xml"/><Relationship Id="rId3" Type="http://schemas.openxmlformats.org/officeDocument/2006/relationships/image" Target="../media/image3.jpg"/><Relationship Id="rId4" Type="http://schemas.openxmlformats.org/officeDocument/2006/relationships/image" Target="../media/image1.jpg"/><Relationship Id="rId5"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 name="Shape 66"/>
        <p:cNvGrpSpPr/>
        <p:nvPr/>
      </p:nvGrpSpPr>
      <p:grpSpPr>
        <a:xfrm>
          <a:off x="0" y="0"/>
          <a:ext cx="0" cy="0"/>
          <a:chOff x="0" y="0"/>
          <a:chExt cx="0" cy="0"/>
        </a:xfrm>
      </p:grpSpPr>
      <p:sp>
        <p:nvSpPr>
          <p:cNvPr id="67" name="Google Shape;67;p13"/>
          <p:cNvSpPr txBox="1"/>
          <p:nvPr>
            <p:ph type="ctrTitle"/>
          </p:nvPr>
        </p:nvSpPr>
        <p:spPr>
          <a:xfrm>
            <a:off x="460950" y="1804975"/>
            <a:ext cx="8222100" cy="9336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sz="3200" u="sng"/>
              <a:t>John Muir Award Media Project</a:t>
            </a:r>
            <a:endParaRPr b="1" sz="5600" u="sng"/>
          </a:p>
        </p:txBody>
      </p:sp>
      <p:sp>
        <p:nvSpPr>
          <p:cNvPr id="68" name="Google Shape;68;p13"/>
          <p:cNvSpPr txBox="1"/>
          <p:nvPr>
            <p:ph idx="1" type="subTitle"/>
          </p:nvPr>
        </p:nvSpPr>
        <p:spPr>
          <a:xfrm>
            <a:off x="311850" y="3812105"/>
            <a:ext cx="8222100" cy="432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400"/>
              <a:t>By Joseph Carroll</a:t>
            </a:r>
            <a:endParaRPr sz="24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sp>
        <p:nvSpPr>
          <p:cNvPr id="73" name="Google Shape;73;p14"/>
          <p:cNvSpPr txBox="1"/>
          <p:nvPr>
            <p:ph type="title"/>
          </p:nvPr>
        </p:nvSpPr>
        <p:spPr>
          <a:xfrm>
            <a:off x="460950" y="416825"/>
            <a:ext cx="8222100" cy="767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u="sng"/>
              <a:t>Introduction</a:t>
            </a:r>
            <a:endParaRPr b="1" u="sng"/>
          </a:p>
        </p:txBody>
      </p:sp>
      <p:sp>
        <p:nvSpPr>
          <p:cNvPr id="74" name="Google Shape;74;p14"/>
          <p:cNvSpPr txBox="1"/>
          <p:nvPr>
            <p:ph idx="1" type="body"/>
          </p:nvPr>
        </p:nvSpPr>
        <p:spPr>
          <a:xfrm>
            <a:off x="151050" y="2489500"/>
            <a:ext cx="8841900" cy="1752600"/>
          </a:xfrm>
          <a:prstGeom prst="rect">
            <a:avLst/>
          </a:prstGeom>
          <a:ln cap="flat" cmpd="sng" w="952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rgbClr val="000000"/>
                </a:solidFill>
              </a:rPr>
              <a:t>Through this presentation I will be explaining the planning, ideas and commitment that lead to the final conclusion and project.</a:t>
            </a:r>
            <a:endParaRPr sz="1200">
              <a:solidFill>
                <a:srgbClr val="000000"/>
              </a:solidFill>
            </a:endParaRPr>
          </a:p>
          <a:p>
            <a:pPr indent="0" lvl="0" marL="0" rtl="0" algn="l">
              <a:spcBef>
                <a:spcPts val="1600"/>
              </a:spcBef>
              <a:spcAft>
                <a:spcPts val="0"/>
              </a:spcAft>
              <a:buNone/>
            </a:pPr>
            <a:r>
              <a:rPr lang="en" sz="1200">
                <a:solidFill>
                  <a:srgbClr val="000000"/>
                </a:solidFill>
              </a:rPr>
              <a:t>I will demonstrate how I completed the stages of the John Muir award through the project and the impact it had on me and the </a:t>
            </a:r>
            <a:r>
              <a:rPr lang="en" sz="1200">
                <a:solidFill>
                  <a:srgbClr val="000000"/>
                </a:solidFill>
              </a:rPr>
              <a:t>environment. </a:t>
            </a:r>
            <a:endParaRPr sz="1200">
              <a:solidFill>
                <a:srgbClr val="000000"/>
              </a:solidFill>
            </a:endParaRPr>
          </a:p>
          <a:p>
            <a:pPr indent="0" lvl="0" marL="0" rtl="0" algn="l">
              <a:spcBef>
                <a:spcPts val="1600"/>
              </a:spcBef>
              <a:spcAft>
                <a:spcPts val="1600"/>
              </a:spcAft>
              <a:buNone/>
            </a:pPr>
            <a:r>
              <a:rPr lang="en" sz="1200">
                <a:solidFill>
                  <a:srgbClr val="000000"/>
                </a:solidFill>
              </a:rPr>
              <a:t>Finally, I will share with you what this has done to my perception of the environment and how small changes can make a big difference. </a:t>
            </a:r>
            <a:endParaRPr sz="12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5"/>
          <p:cNvSpPr txBox="1"/>
          <p:nvPr>
            <p:ph type="title"/>
          </p:nvPr>
        </p:nvSpPr>
        <p:spPr>
          <a:xfrm>
            <a:off x="460950" y="524125"/>
            <a:ext cx="8222100" cy="767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u="sng"/>
              <a:t>Discover A Wild Place</a:t>
            </a:r>
            <a:endParaRPr b="1" u="sng"/>
          </a:p>
        </p:txBody>
      </p:sp>
      <p:sp>
        <p:nvSpPr>
          <p:cNvPr id="80" name="Google Shape;80;p15"/>
          <p:cNvSpPr txBox="1"/>
          <p:nvPr>
            <p:ph idx="1" type="body"/>
          </p:nvPr>
        </p:nvSpPr>
        <p:spPr>
          <a:xfrm>
            <a:off x="1453050" y="1731175"/>
            <a:ext cx="6237900" cy="3269100"/>
          </a:xfrm>
          <a:prstGeom prst="rect">
            <a:avLst/>
          </a:prstGeom>
          <a:ln cap="flat" cmpd="sng" w="952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rgbClr val="000000"/>
                </a:solidFill>
              </a:rPr>
              <a:t>I completed my litter picking project on the Afon Tywi (River Towy,) this is the river that leads </a:t>
            </a:r>
            <a:r>
              <a:rPr lang="en" sz="1200">
                <a:solidFill>
                  <a:srgbClr val="000000"/>
                </a:solidFill>
              </a:rPr>
              <a:t>from Carmarthen town, to and past Johnstown, located at the bottom of the town away from everything and sources of pollution. </a:t>
            </a:r>
            <a:endParaRPr sz="1200">
              <a:solidFill>
                <a:srgbClr val="000000"/>
              </a:solidFill>
            </a:endParaRPr>
          </a:p>
          <a:p>
            <a:pPr indent="0" lvl="0" marL="0" rtl="0" algn="l">
              <a:spcBef>
                <a:spcPts val="1600"/>
              </a:spcBef>
              <a:spcAft>
                <a:spcPts val="0"/>
              </a:spcAft>
              <a:buNone/>
            </a:pPr>
            <a:r>
              <a:rPr lang="en" sz="1200">
                <a:solidFill>
                  <a:srgbClr val="000000"/>
                </a:solidFill>
              </a:rPr>
              <a:t>The area is very peaceful, away from the roads and people in the town, the landscape is flat allowing for continuous horizon views.  In addition, watching and listening to the current of the river made me appreciate where I was and forget about everything else I had been caught up in. </a:t>
            </a:r>
            <a:endParaRPr sz="1200">
              <a:solidFill>
                <a:srgbClr val="000000"/>
              </a:solidFill>
            </a:endParaRPr>
          </a:p>
          <a:p>
            <a:pPr indent="0" lvl="0" marL="0" rtl="0" algn="l">
              <a:spcBef>
                <a:spcPts val="1600"/>
              </a:spcBef>
              <a:spcAft>
                <a:spcPts val="1600"/>
              </a:spcAft>
              <a:buNone/>
            </a:pPr>
            <a:r>
              <a:rPr lang="en" sz="1200">
                <a:solidFill>
                  <a:srgbClr val="000000"/>
                </a:solidFill>
              </a:rPr>
              <a:t>The area caught my attention due to the fact I saw a number of people using the area for different purposes,  for example, people were exercising, walking dogs, using the path as an access to leisure centres and schools.  Furthermore, there was a lot of different wildlife and vegetation living in this area meaning there was a good ecosystem working for these animals to live here.  This meant that if I was able to litter pick in this area, it would remain tidy and a pleasant place for the people to be and spend time there.  </a:t>
            </a:r>
            <a:endParaRPr sz="1200">
              <a:solidFill>
                <a:srgbClr val="000000"/>
              </a:solidFill>
            </a:endParaRPr>
          </a:p>
        </p:txBody>
      </p:sp>
      <p:pic>
        <p:nvPicPr>
          <p:cNvPr id="81" name="Google Shape;81;p15"/>
          <p:cNvPicPr preferRelativeResize="0"/>
          <p:nvPr/>
        </p:nvPicPr>
        <p:blipFill>
          <a:blip r:embed="rId3">
            <a:alphaModFix/>
          </a:blip>
          <a:stretch>
            <a:fillRect/>
          </a:stretch>
        </p:blipFill>
        <p:spPr>
          <a:xfrm>
            <a:off x="7745825" y="2450162"/>
            <a:ext cx="1341324" cy="1788426"/>
          </a:xfrm>
          <a:prstGeom prst="rect">
            <a:avLst/>
          </a:prstGeom>
          <a:noFill/>
          <a:ln>
            <a:noFill/>
          </a:ln>
        </p:spPr>
      </p:pic>
      <p:pic>
        <p:nvPicPr>
          <p:cNvPr id="82" name="Google Shape;82;p15"/>
          <p:cNvPicPr preferRelativeResize="0"/>
          <p:nvPr/>
        </p:nvPicPr>
        <p:blipFill>
          <a:blip r:embed="rId4">
            <a:alphaModFix/>
          </a:blip>
          <a:stretch>
            <a:fillRect/>
          </a:stretch>
        </p:blipFill>
        <p:spPr>
          <a:xfrm>
            <a:off x="56850" y="2151466"/>
            <a:ext cx="1341324" cy="238580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16"/>
          <p:cNvSpPr txBox="1"/>
          <p:nvPr>
            <p:ph type="title"/>
          </p:nvPr>
        </p:nvSpPr>
        <p:spPr>
          <a:xfrm>
            <a:off x="226078" y="357800"/>
            <a:ext cx="2808000" cy="953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sz="3200" u="sng"/>
              <a:t>Explore The Wildness</a:t>
            </a:r>
            <a:endParaRPr b="1" sz="3200" u="sng"/>
          </a:p>
        </p:txBody>
      </p:sp>
      <p:sp>
        <p:nvSpPr>
          <p:cNvPr id="88" name="Google Shape;88;p16"/>
          <p:cNvSpPr txBox="1"/>
          <p:nvPr/>
        </p:nvSpPr>
        <p:spPr>
          <a:xfrm>
            <a:off x="3426625" y="557975"/>
            <a:ext cx="5558400" cy="14775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Roboto"/>
                <a:ea typeface="Roboto"/>
                <a:cs typeface="Roboto"/>
                <a:sym typeface="Roboto"/>
              </a:rPr>
              <a:t>To get an understanding of where I was doing my </a:t>
            </a:r>
            <a:r>
              <a:rPr lang="en" sz="1200">
                <a:latin typeface="Roboto"/>
                <a:ea typeface="Roboto"/>
                <a:cs typeface="Roboto"/>
                <a:sym typeface="Roboto"/>
              </a:rPr>
              <a:t>project, I emailed the Carmarthen City Council, to ask them about any possible locations and what they would like me to do?  This lead me to litter picking at the River Towy. </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I had walked a small way down the path before, and acknowledged the scenery and thought of how different the river was to the actual towns it is located in. Luckily, this project allowed me to venture much further as I had a purpose and see more of the river and the meaning it has to the animals and public.</a:t>
            </a:r>
            <a:endParaRPr sz="1200">
              <a:latin typeface="Roboto"/>
              <a:ea typeface="Roboto"/>
              <a:cs typeface="Roboto"/>
              <a:sym typeface="Roboto"/>
            </a:endParaRPr>
          </a:p>
        </p:txBody>
      </p:sp>
      <p:pic>
        <p:nvPicPr>
          <p:cNvPr id="89" name="Google Shape;89;p16"/>
          <p:cNvPicPr preferRelativeResize="0"/>
          <p:nvPr/>
        </p:nvPicPr>
        <p:blipFill>
          <a:blip r:embed="rId3">
            <a:alphaModFix/>
          </a:blip>
          <a:stretch>
            <a:fillRect/>
          </a:stretch>
        </p:blipFill>
        <p:spPr>
          <a:xfrm>
            <a:off x="57125" y="1311200"/>
            <a:ext cx="1509523" cy="2012723"/>
          </a:xfrm>
          <a:prstGeom prst="rect">
            <a:avLst/>
          </a:prstGeom>
          <a:noFill/>
          <a:ln>
            <a:noFill/>
          </a:ln>
        </p:spPr>
      </p:pic>
      <p:pic>
        <p:nvPicPr>
          <p:cNvPr id="90" name="Google Shape;90;p16"/>
          <p:cNvPicPr preferRelativeResize="0"/>
          <p:nvPr/>
        </p:nvPicPr>
        <p:blipFill>
          <a:blip r:embed="rId4">
            <a:alphaModFix/>
          </a:blip>
          <a:stretch>
            <a:fillRect/>
          </a:stretch>
        </p:blipFill>
        <p:spPr>
          <a:xfrm>
            <a:off x="1638099" y="3011700"/>
            <a:ext cx="1548925" cy="2065249"/>
          </a:xfrm>
          <a:prstGeom prst="rect">
            <a:avLst/>
          </a:prstGeom>
          <a:noFill/>
          <a:ln>
            <a:noFill/>
          </a:ln>
        </p:spPr>
      </p:pic>
      <p:sp>
        <p:nvSpPr>
          <p:cNvPr id="91" name="Google Shape;91;p16"/>
          <p:cNvSpPr txBox="1"/>
          <p:nvPr/>
        </p:nvSpPr>
        <p:spPr>
          <a:xfrm>
            <a:off x="3423025" y="2625400"/>
            <a:ext cx="5565600" cy="20319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Roboto"/>
                <a:ea typeface="Roboto"/>
                <a:cs typeface="Roboto"/>
                <a:sym typeface="Roboto"/>
              </a:rPr>
              <a:t>The natural </a:t>
            </a:r>
            <a:r>
              <a:rPr lang="en" sz="1200">
                <a:latin typeface="Roboto"/>
                <a:ea typeface="Roboto"/>
                <a:cs typeface="Roboto"/>
                <a:sym typeface="Roboto"/>
              </a:rPr>
              <a:t>characteristics</a:t>
            </a:r>
            <a:r>
              <a:rPr lang="en" sz="1200">
                <a:latin typeface="Roboto"/>
                <a:ea typeface="Roboto"/>
                <a:cs typeface="Roboto"/>
                <a:sym typeface="Roboto"/>
              </a:rPr>
              <a:t> of the </a:t>
            </a:r>
            <a:r>
              <a:rPr lang="en" sz="1200">
                <a:latin typeface="Roboto"/>
                <a:ea typeface="Roboto"/>
                <a:cs typeface="Roboto"/>
                <a:sym typeface="Roboto"/>
              </a:rPr>
              <a:t>environment</a:t>
            </a:r>
            <a:r>
              <a:rPr lang="en" sz="1200">
                <a:latin typeface="Roboto"/>
                <a:ea typeface="Roboto"/>
                <a:cs typeface="Roboto"/>
                <a:sym typeface="Roboto"/>
              </a:rPr>
              <a:t> was firstly the river, which when I went was flowing southerly and </a:t>
            </a:r>
            <a:r>
              <a:rPr lang="en" sz="1200">
                <a:latin typeface="Roboto"/>
                <a:ea typeface="Roboto"/>
                <a:cs typeface="Roboto"/>
                <a:sym typeface="Roboto"/>
              </a:rPr>
              <a:t>about</a:t>
            </a:r>
            <a:r>
              <a:rPr lang="en" sz="1200">
                <a:latin typeface="Roboto"/>
                <a:ea typeface="Roboto"/>
                <a:cs typeface="Roboto"/>
                <a:sym typeface="Roboto"/>
              </a:rPr>
              <a:t> 10m wide.  Next, there were the river banks, made out of either man made stone walls or large areas of mud, gravel and soil sitting about 3m high.  </a:t>
            </a:r>
            <a:r>
              <a:rPr lang="en" sz="1200">
                <a:latin typeface="Roboto"/>
                <a:ea typeface="Roboto"/>
                <a:cs typeface="Roboto"/>
                <a:sym typeface="Roboto"/>
              </a:rPr>
              <a:t>Finally, either side of the river and banks was “littoral land,” </a:t>
            </a:r>
            <a:r>
              <a:rPr lang="en" sz="1200" u="sng">
                <a:solidFill>
                  <a:schemeClr val="hlink"/>
                </a:solidFill>
                <a:latin typeface="Roboto"/>
                <a:ea typeface="Roboto"/>
                <a:cs typeface="Roboto"/>
                <a:sym typeface="Roboto"/>
                <a:hlinkClick r:id="rId5"/>
              </a:rPr>
              <a:t>https://www.investopedia.com</a:t>
            </a:r>
            <a:r>
              <a:rPr lang="en" sz="1200">
                <a:latin typeface="Roboto"/>
                <a:ea typeface="Roboto"/>
                <a:cs typeface="Roboto"/>
                <a:sym typeface="Roboto"/>
              </a:rPr>
              <a:t> pg1, 26/10/21 Adam Hayes.</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This land bordered the rivers direction and not letting it spread over the land. </a:t>
            </a:r>
            <a:endParaRPr sz="1200">
              <a:latin typeface="Roboto"/>
              <a:ea typeface="Roboto"/>
              <a:cs typeface="Roboto"/>
              <a:sym typeface="Roboto"/>
            </a:endParaRPr>
          </a:p>
          <a:p>
            <a:pPr indent="0" lvl="0" marL="0" rtl="0" algn="l">
              <a:spcBef>
                <a:spcPts val="0"/>
              </a:spcBef>
              <a:spcAft>
                <a:spcPts val="0"/>
              </a:spcAft>
              <a:buNone/>
            </a:pPr>
            <a:r>
              <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In addition, different types of vegetation were visible, including; trees, bushes and shrubs which were being used by birds, insects and bugs as homes, a source of food/water and an overall ecosystem.</a:t>
            </a:r>
            <a:endParaRPr sz="1200">
              <a:latin typeface="Roboto"/>
              <a:ea typeface="Roboto"/>
              <a:cs typeface="Roboto"/>
              <a:sym typeface="Robo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7"/>
          <p:cNvSpPr txBox="1"/>
          <p:nvPr/>
        </p:nvSpPr>
        <p:spPr>
          <a:xfrm>
            <a:off x="279000" y="178850"/>
            <a:ext cx="86631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Roboto"/>
                <a:ea typeface="Roboto"/>
                <a:cs typeface="Roboto"/>
                <a:sym typeface="Roboto"/>
              </a:rPr>
              <a:t>According to </a:t>
            </a:r>
            <a:r>
              <a:rPr lang="en" sz="1200" u="sng">
                <a:solidFill>
                  <a:schemeClr val="hlink"/>
                </a:solidFill>
                <a:latin typeface="Roboto"/>
                <a:ea typeface="Roboto"/>
                <a:cs typeface="Roboto"/>
                <a:sym typeface="Roboto"/>
                <a:hlinkClick r:id="rId3"/>
              </a:rPr>
              <a:t>https://gov.wales</a:t>
            </a:r>
            <a:r>
              <a:rPr lang="en" sz="1200">
                <a:latin typeface="Roboto"/>
                <a:ea typeface="Roboto"/>
                <a:cs typeface="Roboto"/>
                <a:sym typeface="Roboto"/>
              </a:rPr>
              <a:t> June 2019, Peter Wills, pg6;</a:t>
            </a:r>
            <a:endParaRPr sz="1200">
              <a:latin typeface="Roboto"/>
              <a:ea typeface="Roboto"/>
              <a:cs typeface="Roboto"/>
              <a:sym typeface="Roboto"/>
            </a:endParaRPr>
          </a:p>
        </p:txBody>
      </p:sp>
      <p:sp>
        <p:nvSpPr>
          <p:cNvPr id="97" name="Google Shape;97;p17"/>
          <p:cNvSpPr txBox="1"/>
          <p:nvPr/>
        </p:nvSpPr>
        <p:spPr>
          <a:xfrm>
            <a:off x="228925" y="794050"/>
            <a:ext cx="8663100" cy="800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latin typeface="Roboto"/>
                <a:ea typeface="Roboto"/>
                <a:cs typeface="Roboto"/>
                <a:sym typeface="Roboto"/>
              </a:rPr>
              <a:t>Litter facts in Wales:</a:t>
            </a:r>
            <a:endParaRPr u="sng">
              <a:latin typeface="Roboto"/>
              <a:ea typeface="Roboto"/>
              <a:cs typeface="Roboto"/>
              <a:sym typeface="Roboto"/>
            </a:endParaRPr>
          </a:p>
          <a:p>
            <a:pPr indent="0" lvl="0" marL="0" rtl="0" algn="l">
              <a:spcBef>
                <a:spcPts val="0"/>
              </a:spcBef>
              <a:spcAft>
                <a:spcPts val="0"/>
              </a:spcAft>
              <a:buNone/>
            </a:pPr>
            <a:r>
              <a:t/>
            </a:r>
            <a:endParaRPr u="sng">
              <a:latin typeface="Roboto"/>
              <a:ea typeface="Roboto"/>
              <a:cs typeface="Roboto"/>
              <a:sym typeface="Roboto"/>
            </a:endParaRPr>
          </a:p>
          <a:p>
            <a:pPr indent="0" lvl="0" marL="0" rtl="0" algn="l">
              <a:spcBef>
                <a:spcPts val="0"/>
              </a:spcBef>
              <a:spcAft>
                <a:spcPts val="0"/>
              </a:spcAft>
              <a:buNone/>
            </a:pPr>
            <a:r>
              <a:t/>
            </a:r>
            <a:endParaRPr sz="1200">
              <a:latin typeface="Roboto"/>
              <a:ea typeface="Roboto"/>
              <a:cs typeface="Roboto"/>
              <a:sym typeface="Roboto"/>
            </a:endParaRPr>
          </a:p>
        </p:txBody>
      </p:sp>
      <p:pic>
        <p:nvPicPr>
          <p:cNvPr id="98" name="Google Shape;98;p17"/>
          <p:cNvPicPr preferRelativeResize="0"/>
          <p:nvPr/>
        </p:nvPicPr>
        <p:blipFill rotWithShape="1">
          <a:blip r:embed="rId4">
            <a:alphaModFix/>
          </a:blip>
          <a:srcRect b="28160" l="1806" r="0" t="23328"/>
          <a:stretch/>
        </p:blipFill>
        <p:spPr>
          <a:xfrm>
            <a:off x="278992" y="1266199"/>
            <a:ext cx="3385659" cy="2230098"/>
          </a:xfrm>
          <a:prstGeom prst="rect">
            <a:avLst/>
          </a:prstGeom>
          <a:noFill/>
          <a:ln>
            <a:noFill/>
          </a:ln>
        </p:spPr>
      </p:pic>
      <p:sp>
        <p:nvSpPr>
          <p:cNvPr id="99" name="Google Shape;99;p17"/>
          <p:cNvSpPr txBox="1"/>
          <p:nvPr/>
        </p:nvSpPr>
        <p:spPr>
          <a:xfrm>
            <a:off x="4120525" y="980050"/>
            <a:ext cx="4721400" cy="25860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Roboto"/>
                <a:ea typeface="Roboto"/>
                <a:cs typeface="Roboto"/>
                <a:sym typeface="Roboto"/>
              </a:rPr>
              <a:t>As you can see from this pie chart, the </a:t>
            </a:r>
            <a:r>
              <a:rPr lang="en" sz="1200">
                <a:latin typeface="Roboto"/>
                <a:ea typeface="Roboto"/>
                <a:cs typeface="Roboto"/>
                <a:sym typeface="Roboto"/>
              </a:rPr>
              <a:t>majority</a:t>
            </a:r>
            <a:r>
              <a:rPr lang="en" sz="1200">
                <a:latin typeface="Roboto"/>
                <a:ea typeface="Roboto"/>
                <a:cs typeface="Roboto"/>
                <a:sym typeface="Roboto"/>
              </a:rPr>
              <a:t> of the Welsh litter is;</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41.1% = Putrescibles</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17.8% = Paper and Card</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10.2% = Glass</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10.1% = Other </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4% = Metal </a:t>
            </a:r>
            <a:endParaRPr sz="1200">
              <a:latin typeface="Roboto"/>
              <a:ea typeface="Roboto"/>
              <a:cs typeface="Roboto"/>
              <a:sym typeface="Roboto"/>
            </a:endParaRPr>
          </a:p>
          <a:p>
            <a:pPr indent="0" lvl="0" marL="0" rtl="0" algn="l">
              <a:spcBef>
                <a:spcPts val="0"/>
              </a:spcBef>
              <a:spcAft>
                <a:spcPts val="0"/>
              </a:spcAft>
              <a:buNone/>
            </a:pPr>
            <a:r>
              <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The other components include further </a:t>
            </a:r>
            <a:r>
              <a:rPr lang="en" sz="1200">
                <a:latin typeface="Roboto"/>
                <a:ea typeface="Roboto"/>
                <a:cs typeface="Roboto"/>
                <a:sym typeface="Roboto"/>
              </a:rPr>
              <a:t>categories</a:t>
            </a:r>
            <a:r>
              <a:rPr lang="en" sz="1200">
                <a:latin typeface="Roboto"/>
                <a:ea typeface="Roboto"/>
                <a:cs typeface="Roboto"/>
                <a:sym typeface="Roboto"/>
              </a:rPr>
              <a:t> of plastic from </a:t>
            </a:r>
            <a:r>
              <a:rPr lang="en" sz="1200">
                <a:latin typeface="Roboto"/>
                <a:ea typeface="Roboto"/>
                <a:cs typeface="Roboto"/>
                <a:sym typeface="Roboto"/>
              </a:rPr>
              <a:t>foods and drinks.</a:t>
            </a:r>
            <a:endParaRPr sz="1200">
              <a:latin typeface="Roboto"/>
              <a:ea typeface="Roboto"/>
              <a:cs typeface="Roboto"/>
              <a:sym typeface="Roboto"/>
            </a:endParaRPr>
          </a:p>
          <a:p>
            <a:pPr indent="0" lvl="0" marL="0" rtl="0" algn="l">
              <a:spcBef>
                <a:spcPts val="0"/>
              </a:spcBef>
              <a:spcAft>
                <a:spcPts val="0"/>
              </a:spcAft>
              <a:buNone/>
            </a:pPr>
            <a:r>
              <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The overall weight of rubbish that was littered was 38,000 litres</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The overall weight of rubbish that was binned was 90,000 litres</a:t>
            </a:r>
            <a:endParaRPr sz="1200">
              <a:latin typeface="Roboto"/>
              <a:ea typeface="Roboto"/>
              <a:cs typeface="Roboto"/>
              <a:sym typeface="Robo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18"/>
          <p:cNvSpPr txBox="1"/>
          <p:nvPr>
            <p:ph type="title"/>
          </p:nvPr>
        </p:nvSpPr>
        <p:spPr>
          <a:xfrm>
            <a:off x="265500" y="85850"/>
            <a:ext cx="4045200" cy="10059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b="1" lang="en" sz="3200" u="sng"/>
              <a:t>Conserve/Take Responsibility</a:t>
            </a:r>
            <a:endParaRPr b="1" sz="3200" u="sng"/>
          </a:p>
        </p:txBody>
      </p:sp>
      <p:sp>
        <p:nvSpPr>
          <p:cNvPr id="105" name="Google Shape;105;p18"/>
          <p:cNvSpPr txBox="1"/>
          <p:nvPr>
            <p:ph idx="1" type="subTitle"/>
          </p:nvPr>
        </p:nvSpPr>
        <p:spPr>
          <a:xfrm>
            <a:off x="100975" y="1191392"/>
            <a:ext cx="4334400" cy="3823500"/>
          </a:xfrm>
          <a:prstGeom prst="rect">
            <a:avLst/>
          </a:prstGeom>
          <a:ln cap="flat" cmpd="sng" w="952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rgbClr val="000000"/>
                </a:solidFill>
              </a:rPr>
              <a:t>The practical measures that I took in order to complete the project were;</a:t>
            </a:r>
            <a:endParaRPr sz="1200">
              <a:solidFill>
                <a:srgbClr val="000000"/>
              </a:solidFill>
            </a:endParaRPr>
          </a:p>
          <a:p>
            <a:pPr indent="-304800" lvl="0" marL="457200" rtl="0" algn="l">
              <a:spcBef>
                <a:spcPts val="0"/>
              </a:spcBef>
              <a:spcAft>
                <a:spcPts val="0"/>
              </a:spcAft>
              <a:buClr>
                <a:srgbClr val="000000"/>
              </a:buClr>
              <a:buSzPts val="1200"/>
              <a:buChar char="●"/>
            </a:pPr>
            <a:r>
              <a:rPr lang="en" sz="1200">
                <a:solidFill>
                  <a:srgbClr val="000000"/>
                </a:solidFill>
              </a:rPr>
              <a:t>Emailing Carmarthen Council and asking </a:t>
            </a:r>
            <a:r>
              <a:rPr lang="en" sz="1200">
                <a:solidFill>
                  <a:srgbClr val="000000"/>
                </a:solidFill>
              </a:rPr>
              <a:t>whether</a:t>
            </a:r>
            <a:r>
              <a:rPr lang="en" sz="1200">
                <a:solidFill>
                  <a:srgbClr val="000000"/>
                </a:solidFill>
              </a:rPr>
              <a:t> they had any opportunities for me to do </a:t>
            </a:r>
            <a:r>
              <a:rPr lang="en" sz="1200">
                <a:solidFill>
                  <a:srgbClr val="000000"/>
                </a:solidFill>
              </a:rPr>
              <a:t>something for/in the environment. </a:t>
            </a:r>
            <a:endParaRPr sz="1200">
              <a:solidFill>
                <a:srgbClr val="000000"/>
              </a:solidFill>
            </a:endParaRPr>
          </a:p>
          <a:p>
            <a:pPr indent="-304800" lvl="0" marL="457200" rtl="0" algn="l">
              <a:spcBef>
                <a:spcPts val="0"/>
              </a:spcBef>
              <a:spcAft>
                <a:spcPts val="0"/>
              </a:spcAft>
              <a:buClr>
                <a:srgbClr val="000000"/>
              </a:buClr>
              <a:buSzPts val="1200"/>
              <a:buChar char="●"/>
            </a:pPr>
            <a:r>
              <a:rPr lang="en" sz="1200">
                <a:solidFill>
                  <a:srgbClr val="000000"/>
                </a:solidFill>
              </a:rPr>
              <a:t>The council set me up with the equipment (litter picker, bags, hi-vis jacket,) and gave me areas to go to. </a:t>
            </a:r>
            <a:endParaRPr sz="1200">
              <a:solidFill>
                <a:srgbClr val="000000"/>
              </a:solidFill>
            </a:endParaRPr>
          </a:p>
          <a:p>
            <a:pPr indent="-304800" lvl="0" marL="457200" rtl="0" algn="l">
              <a:spcBef>
                <a:spcPts val="0"/>
              </a:spcBef>
              <a:spcAft>
                <a:spcPts val="0"/>
              </a:spcAft>
              <a:buClr>
                <a:srgbClr val="000000"/>
              </a:buClr>
              <a:buSzPts val="1200"/>
              <a:buChar char="●"/>
            </a:pPr>
            <a:r>
              <a:rPr lang="en" sz="1200">
                <a:solidFill>
                  <a:srgbClr val="000000"/>
                </a:solidFill>
              </a:rPr>
              <a:t>I followed the river path from Carmarthen and picked up any rubbish that I saw either on the path or in the bushes. Examples of litter included: cardboard, plastic bottles &amp; food packaging.</a:t>
            </a:r>
            <a:endParaRPr sz="1200">
              <a:solidFill>
                <a:srgbClr val="000000"/>
              </a:solidFill>
            </a:endParaRPr>
          </a:p>
          <a:p>
            <a:pPr indent="-304800" lvl="0" marL="457200" rtl="0" algn="l">
              <a:spcBef>
                <a:spcPts val="0"/>
              </a:spcBef>
              <a:spcAft>
                <a:spcPts val="0"/>
              </a:spcAft>
              <a:buClr>
                <a:srgbClr val="000000"/>
              </a:buClr>
              <a:buSzPts val="1200"/>
              <a:buChar char="●"/>
            </a:pPr>
            <a:r>
              <a:rPr lang="en" sz="1200">
                <a:solidFill>
                  <a:srgbClr val="000000"/>
                </a:solidFill>
              </a:rPr>
              <a:t>I noticed that a lot of rubbish was being left in car parks, under bridges and by public benches; places where bins were more spread out. </a:t>
            </a:r>
            <a:endParaRPr sz="1200">
              <a:solidFill>
                <a:srgbClr val="000000"/>
              </a:solidFill>
            </a:endParaRPr>
          </a:p>
          <a:p>
            <a:pPr indent="-304800" lvl="0" marL="457200" rtl="0" algn="l">
              <a:spcBef>
                <a:spcPts val="0"/>
              </a:spcBef>
              <a:spcAft>
                <a:spcPts val="0"/>
              </a:spcAft>
              <a:buClr>
                <a:srgbClr val="000000"/>
              </a:buClr>
              <a:buSzPts val="1200"/>
              <a:buChar char="●"/>
            </a:pPr>
            <a:r>
              <a:rPr lang="en" sz="1200">
                <a:solidFill>
                  <a:srgbClr val="000000"/>
                </a:solidFill>
              </a:rPr>
              <a:t>This meant I was promoting the area by making it cleaner and more enjoyable for others, as well as protecting animals from eating or getting caught in any packaging. </a:t>
            </a:r>
            <a:endParaRPr sz="1200">
              <a:solidFill>
                <a:srgbClr val="000000"/>
              </a:solidFill>
            </a:endParaRPr>
          </a:p>
        </p:txBody>
      </p:sp>
      <p:pic>
        <p:nvPicPr>
          <p:cNvPr id="106" name="Google Shape;106;p18"/>
          <p:cNvPicPr preferRelativeResize="0"/>
          <p:nvPr/>
        </p:nvPicPr>
        <p:blipFill>
          <a:blip r:embed="rId3">
            <a:alphaModFix/>
          </a:blip>
          <a:stretch>
            <a:fillRect/>
          </a:stretch>
        </p:blipFill>
        <p:spPr>
          <a:xfrm>
            <a:off x="4685675" y="85850"/>
            <a:ext cx="1960101" cy="2613473"/>
          </a:xfrm>
          <a:prstGeom prst="rect">
            <a:avLst/>
          </a:prstGeom>
          <a:noFill/>
          <a:ln>
            <a:noFill/>
          </a:ln>
        </p:spPr>
      </p:pic>
      <p:pic>
        <p:nvPicPr>
          <p:cNvPr id="107" name="Google Shape;107;p18"/>
          <p:cNvPicPr preferRelativeResize="0"/>
          <p:nvPr/>
        </p:nvPicPr>
        <p:blipFill>
          <a:blip r:embed="rId4">
            <a:alphaModFix/>
          </a:blip>
          <a:stretch>
            <a:fillRect/>
          </a:stretch>
        </p:blipFill>
        <p:spPr>
          <a:xfrm>
            <a:off x="7077675" y="85850"/>
            <a:ext cx="1913923" cy="2613473"/>
          </a:xfrm>
          <a:prstGeom prst="rect">
            <a:avLst/>
          </a:prstGeom>
          <a:noFill/>
          <a:ln>
            <a:noFill/>
          </a:ln>
        </p:spPr>
      </p:pic>
      <p:sp>
        <p:nvSpPr>
          <p:cNvPr id="108" name="Google Shape;108;p18"/>
          <p:cNvSpPr txBox="1"/>
          <p:nvPr/>
        </p:nvSpPr>
        <p:spPr>
          <a:xfrm>
            <a:off x="4685675" y="3097550"/>
            <a:ext cx="4284600" cy="14775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Roboto"/>
                <a:ea typeface="Roboto"/>
                <a:cs typeface="Roboto"/>
                <a:sym typeface="Roboto"/>
              </a:rPr>
              <a:t>Whilst</a:t>
            </a:r>
            <a:r>
              <a:rPr lang="en" sz="1200">
                <a:latin typeface="Roboto"/>
                <a:ea typeface="Roboto"/>
                <a:cs typeface="Roboto"/>
                <a:sym typeface="Roboto"/>
              </a:rPr>
              <a:t> out litter picking, other people in the public would happily say ‘hi’ as I walked passed as they would look at what I was doing </a:t>
            </a:r>
            <a:r>
              <a:rPr lang="en" sz="1200">
                <a:latin typeface="Roboto"/>
                <a:ea typeface="Roboto"/>
                <a:cs typeface="Roboto"/>
                <a:sym typeface="Roboto"/>
              </a:rPr>
              <a:t>and</a:t>
            </a:r>
            <a:r>
              <a:rPr lang="en" sz="1200">
                <a:latin typeface="Roboto"/>
                <a:ea typeface="Roboto"/>
                <a:cs typeface="Roboto"/>
                <a:sym typeface="Roboto"/>
              </a:rPr>
              <a:t> I </a:t>
            </a:r>
            <a:r>
              <a:rPr lang="en" sz="1200">
                <a:latin typeface="Roboto"/>
                <a:ea typeface="Roboto"/>
                <a:cs typeface="Roboto"/>
                <a:sym typeface="Roboto"/>
              </a:rPr>
              <a:t>believe</a:t>
            </a:r>
            <a:r>
              <a:rPr lang="en" sz="1200">
                <a:latin typeface="Roboto"/>
                <a:ea typeface="Roboto"/>
                <a:cs typeface="Roboto"/>
                <a:sym typeface="Roboto"/>
              </a:rPr>
              <a:t> appreciate that fact I was </a:t>
            </a:r>
            <a:r>
              <a:rPr lang="en" sz="1200">
                <a:latin typeface="Roboto"/>
                <a:ea typeface="Roboto"/>
                <a:cs typeface="Roboto"/>
                <a:sym typeface="Roboto"/>
              </a:rPr>
              <a:t>cleaning </a:t>
            </a:r>
            <a:r>
              <a:rPr lang="en" sz="1200">
                <a:latin typeface="Roboto"/>
                <a:ea typeface="Roboto"/>
                <a:cs typeface="Roboto"/>
                <a:sym typeface="Roboto"/>
              </a:rPr>
              <a:t>up the area.  I now </a:t>
            </a:r>
            <a:r>
              <a:rPr lang="en" sz="1200">
                <a:latin typeface="Roboto"/>
                <a:ea typeface="Roboto"/>
                <a:cs typeface="Roboto"/>
                <a:sym typeface="Roboto"/>
              </a:rPr>
              <a:t>believe</a:t>
            </a:r>
            <a:r>
              <a:rPr lang="en" sz="1200">
                <a:latin typeface="Roboto"/>
                <a:ea typeface="Roboto"/>
                <a:cs typeface="Roboto"/>
                <a:sym typeface="Roboto"/>
              </a:rPr>
              <a:t> that litter picking </a:t>
            </a:r>
            <a:r>
              <a:rPr lang="en" sz="1200">
                <a:latin typeface="Roboto"/>
                <a:ea typeface="Roboto"/>
                <a:cs typeface="Roboto"/>
                <a:sym typeface="Roboto"/>
              </a:rPr>
              <a:t>stations</a:t>
            </a:r>
            <a:r>
              <a:rPr lang="en" sz="1200">
                <a:latin typeface="Roboto"/>
                <a:ea typeface="Roboto"/>
                <a:cs typeface="Roboto"/>
                <a:sym typeface="Roboto"/>
              </a:rPr>
              <a:t> should be a lot more accessible as I </a:t>
            </a:r>
            <a:r>
              <a:rPr lang="en" sz="1200">
                <a:latin typeface="Roboto"/>
                <a:ea typeface="Roboto"/>
                <a:cs typeface="Roboto"/>
                <a:sym typeface="Roboto"/>
              </a:rPr>
              <a:t>believe</a:t>
            </a:r>
            <a:r>
              <a:rPr lang="en" sz="1200">
                <a:latin typeface="Roboto"/>
                <a:ea typeface="Roboto"/>
                <a:cs typeface="Roboto"/>
                <a:sym typeface="Roboto"/>
              </a:rPr>
              <a:t> more people would just pick up a bag if they were out on walk/dog walk.</a:t>
            </a:r>
            <a:endParaRPr sz="1200">
              <a:latin typeface="Roboto"/>
              <a:ea typeface="Roboto"/>
              <a:cs typeface="Roboto"/>
              <a:sym typeface="Robo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19"/>
          <p:cNvSpPr txBox="1"/>
          <p:nvPr>
            <p:ph type="title"/>
          </p:nvPr>
        </p:nvSpPr>
        <p:spPr>
          <a:xfrm>
            <a:off x="471900" y="395350"/>
            <a:ext cx="8222100" cy="767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b="1" lang="en" u="sng"/>
              <a:t>Sharing My Experience </a:t>
            </a:r>
            <a:endParaRPr b="1" u="sng"/>
          </a:p>
        </p:txBody>
      </p:sp>
      <p:sp>
        <p:nvSpPr>
          <p:cNvPr id="114" name="Google Shape;114;p19"/>
          <p:cNvSpPr txBox="1"/>
          <p:nvPr>
            <p:ph idx="1" type="body"/>
          </p:nvPr>
        </p:nvSpPr>
        <p:spPr>
          <a:xfrm>
            <a:off x="64125" y="1745500"/>
            <a:ext cx="2761500" cy="3362100"/>
          </a:xfrm>
          <a:prstGeom prst="rect">
            <a:avLst/>
          </a:prstGeom>
          <a:ln cap="flat" cmpd="sng" w="952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1600"/>
              </a:spcAft>
              <a:buNone/>
            </a:pPr>
            <a:r>
              <a:rPr lang="en" sz="1200">
                <a:solidFill>
                  <a:srgbClr val="000000"/>
                </a:solidFill>
              </a:rPr>
              <a:t>After acknowledging I had done the first 3 stages, I felt a sense of achievement, as I thought that I had done something meaningful for the public and the environment.  The impact the experience had on me towards wild places is that myself </a:t>
            </a:r>
            <a:r>
              <a:rPr lang="en" sz="1200">
                <a:solidFill>
                  <a:srgbClr val="000000"/>
                </a:solidFill>
              </a:rPr>
              <a:t>and</a:t>
            </a:r>
            <a:r>
              <a:rPr lang="en" sz="1200">
                <a:solidFill>
                  <a:srgbClr val="000000"/>
                </a:solidFill>
              </a:rPr>
              <a:t> others need to take more care of it as we are getting more and more lazy with ourselves and expect others to do it for us.  I think that after doing the </a:t>
            </a:r>
            <a:r>
              <a:rPr lang="en" sz="1200">
                <a:solidFill>
                  <a:srgbClr val="000000"/>
                </a:solidFill>
              </a:rPr>
              <a:t>litter</a:t>
            </a:r>
            <a:r>
              <a:rPr lang="en" sz="1200">
                <a:solidFill>
                  <a:srgbClr val="000000"/>
                </a:solidFill>
              </a:rPr>
              <a:t> pick, I may do it more often just so that I have the satisfaction of knowing I’m doing the right thing and looking after the environment. </a:t>
            </a:r>
            <a:endParaRPr sz="1200">
              <a:solidFill>
                <a:srgbClr val="000000"/>
              </a:solidFill>
            </a:endParaRPr>
          </a:p>
        </p:txBody>
      </p:sp>
      <p:sp>
        <p:nvSpPr>
          <p:cNvPr id="115" name="Google Shape;115;p19"/>
          <p:cNvSpPr txBox="1"/>
          <p:nvPr/>
        </p:nvSpPr>
        <p:spPr>
          <a:xfrm>
            <a:off x="3072488" y="2196175"/>
            <a:ext cx="2818500" cy="27705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Roboto"/>
                <a:ea typeface="Roboto"/>
                <a:cs typeface="Roboto"/>
                <a:sym typeface="Roboto"/>
              </a:rPr>
              <a:t>The experience relates to my own ambitions as in the future I want to be teaching people how to surf, if the beaches and the sea had litter over them it would ruin the </a:t>
            </a:r>
            <a:r>
              <a:rPr lang="en" sz="1200">
                <a:latin typeface="Roboto"/>
                <a:ea typeface="Roboto"/>
                <a:cs typeface="Roboto"/>
                <a:sym typeface="Roboto"/>
              </a:rPr>
              <a:t>experience for everyone.  In addition, it may reduce the chances of people going to certain beaches if there’s a lot of litter and finally, even if people are learning how to surf, it’s not going to be enjoyable or hygienic surfing next to rubbish. In addition, people may become distracted and not actually listen to what I am saying. </a:t>
            </a:r>
            <a:endParaRPr sz="1200">
              <a:latin typeface="Roboto"/>
              <a:ea typeface="Roboto"/>
              <a:cs typeface="Roboto"/>
              <a:sym typeface="Roboto"/>
            </a:endParaRPr>
          </a:p>
        </p:txBody>
      </p:sp>
      <p:sp>
        <p:nvSpPr>
          <p:cNvPr id="116" name="Google Shape;116;p19"/>
          <p:cNvSpPr txBox="1"/>
          <p:nvPr/>
        </p:nvSpPr>
        <p:spPr>
          <a:xfrm>
            <a:off x="6137850" y="3260500"/>
            <a:ext cx="2875800" cy="18471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lang="en" sz="1200">
                <a:latin typeface="Roboto"/>
                <a:ea typeface="Roboto"/>
                <a:cs typeface="Roboto"/>
                <a:sym typeface="Roboto"/>
              </a:rPr>
              <a:t>The reason why I chose this </a:t>
            </a:r>
            <a:r>
              <a:rPr lang="en" sz="1200">
                <a:latin typeface="Roboto"/>
                <a:ea typeface="Roboto"/>
                <a:cs typeface="Roboto"/>
                <a:sym typeface="Roboto"/>
              </a:rPr>
              <a:t>format</a:t>
            </a:r>
            <a:r>
              <a:rPr lang="en" sz="1200">
                <a:latin typeface="Roboto"/>
                <a:ea typeface="Roboto"/>
                <a:cs typeface="Roboto"/>
                <a:sym typeface="Roboto"/>
              </a:rPr>
              <a:t> for my assessment is because I am able to </a:t>
            </a:r>
            <a:r>
              <a:rPr lang="en" sz="1200">
                <a:latin typeface="Roboto"/>
                <a:ea typeface="Roboto"/>
                <a:cs typeface="Roboto"/>
                <a:sym typeface="Roboto"/>
              </a:rPr>
              <a:t>separate the project as well as provide pictures. </a:t>
            </a:r>
            <a:endParaRPr sz="1200">
              <a:latin typeface="Roboto"/>
              <a:ea typeface="Roboto"/>
              <a:cs typeface="Roboto"/>
              <a:sym typeface="Roboto"/>
            </a:endParaRPr>
          </a:p>
          <a:p>
            <a:pPr indent="0" lvl="0" marL="0" rtl="0" algn="l">
              <a:spcBef>
                <a:spcPts val="0"/>
              </a:spcBef>
              <a:spcAft>
                <a:spcPts val="0"/>
              </a:spcAft>
              <a:buNone/>
            </a:pPr>
            <a:r>
              <a:rPr lang="en" sz="1200">
                <a:latin typeface="Roboto"/>
                <a:ea typeface="Roboto"/>
                <a:cs typeface="Roboto"/>
                <a:sym typeface="Roboto"/>
              </a:rPr>
              <a:t>Furthermore, it has allowed me to speak to you all directly and if needed answer any questions, but also allow you to just listen whilst I pass through each slide. </a:t>
            </a:r>
            <a:endParaRPr sz="1200">
              <a:latin typeface="Roboto"/>
              <a:ea typeface="Roboto"/>
              <a:cs typeface="Roboto"/>
              <a:sym typeface="Roboto"/>
            </a:endParaRPr>
          </a:p>
        </p:txBody>
      </p:sp>
      <p:pic>
        <p:nvPicPr>
          <p:cNvPr id="117" name="Google Shape;117;p19"/>
          <p:cNvPicPr preferRelativeResize="0"/>
          <p:nvPr/>
        </p:nvPicPr>
        <p:blipFill>
          <a:blip r:embed="rId3">
            <a:alphaModFix/>
          </a:blip>
          <a:stretch>
            <a:fillRect/>
          </a:stretch>
        </p:blipFill>
        <p:spPr>
          <a:xfrm>
            <a:off x="6881825" y="395350"/>
            <a:ext cx="1966525" cy="262202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20"/>
          <p:cNvSpPr txBox="1"/>
          <p:nvPr>
            <p:ph type="title"/>
          </p:nvPr>
        </p:nvSpPr>
        <p:spPr>
          <a:xfrm>
            <a:off x="233228" y="2095050"/>
            <a:ext cx="2808000" cy="953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sz="3200" u="sng"/>
              <a:t>Thank you for listening!</a:t>
            </a:r>
            <a:r>
              <a:rPr lang="en" sz="3200"/>
              <a:t> </a:t>
            </a:r>
            <a:endParaRPr sz="3200"/>
          </a:p>
        </p:txBody>
      </p:sp>
      <p:pic>
        <p:nvPicPr>
          <p:cNvPr id="123" name="Google Shape;123;p20"/>
          <p:cNvPicPr preferRelativeResize="0"/>
          <p:nvPr/>
        </p:nvPicPr>
        <p:blipFill>
          <a:blip r:embed="rId3">
            <a:alphaModFix/>
          </a:blip>
          <a:stretch>
            <a:fillRect/>
          </a:stretch>
        </p:blipFill>
        <p:spPr>
          <a:xfrm>
            <a:off x="3495739" y="78250"/>
            <a:ext cx="2152524" cy="2870052"/>
          </a:xfrm>
          <a:prstGeom prst="rect">
            <a:avLst/>
          </a:prstGeom>
          <a:noFill/>
          <a:ln>
            <a:noFill/>
          </a:ln>
        </p:spPr>
      </p:pic>
      <p:pic>
        <p:nvPicPr>
          <p:cNvPr id="124" name="Google Shape;124;p20"/>
          <p:cNvPicPr preferRelativeResize="0"/>
          <p:nvPr/>
        </p:nvPicPr>
        <p:blipFill>
          <a:blip r:embed="rId4">
            <a:alphaModFix/>
          </a:blip>
          <a:stretch>
            <a:fillRect/>
          </a:stretch>
        </p:blipFill>
        <p:spPr>
          <a:xfrm>
            <a:off x="6819566" y="108180"/>
            <a:ext cx="2172035" cy="2896046"/>
          </a:xfrm>
          <a:prstGeom prst="rect">
            <a:avLst/>
          </a:prstGeom>
          <a:noFill/>
          <a:ln>
            <a:noFill/>
          </a:ln>
        </p:spPr>
      </p:pic>
      <p:pic>
        <p:nvPicPr>
          <p:cNvPr id="125" name="Google Shape;125;p20"/>
          <p:cNvPicPr preferRelativeResize="0"/>
          <p:nvPr/>
        </p:nvPicPr>
        <p:blipFill rotWithShape="1">
          <a:blip r:embed="rId5">
            <a:alphaModFix/>
          </a:blip>
          <a:srcRect b="0" l="0" r="0" t="5517"/>
          <a:stretch/>
        </p:blipFill>
        <p:spPr>
          <a:xfrm>
            <a:off x="5210075" y="2182900"/>
            <a:ext cx="2282656" cy="2870052"/>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aterial">
  <a:themeElements>
    <a:clrScheme name="Material">
      <a:dk1>
        <a:srgbClr val="4285F4"/>
      </a:dk1>
      <a:lt1>
        <a:srgbClr val="FFFFFF"/>
      </a:lt1>
      <a:dk2>
        <a:srgbClr val="424242"/>
      </a:dk2>
      <a:lt2>
        <a:srgbClr val="737373"/>
      </a:lt2>
      <a:accent1>
        <a:srgbClr val="0277BD"/>
      </a:accent1>
      <a:accent2>
        <a:srgbClr val="0F9D58"/>
      </a:accent2>
      <a:accent3>
        <a:srgbClr val="DB4437"/>
      </a:accent3>
      <a:accent4>
        <a:srgbClr val="FAFAFA"/>
      </a:accent4>
      <a:accent5>
        <a:srgbClr val="4FC3F7"/>
      </a:accent5>
      <a:accent6>
        <a:srgbClr val="F4B400"/>
      </a:accent6>
      <a:hlink>
        <a:srgbClr val="4FC3F7"/>
      </a:hlink>
      <a:folHlink>
        <a:srgbClr val="4FC3F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