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57" r:id="rId6"/>
    <p:sldId id="259" r:id="rId7"/>
    <p:sldId id="258" r:id="rId8"/>
    <p:sldId id="265" r:id="rId9"/>
    <p:sldId id="640" r:id="rId10"/>
    <p:sldId id="260" r:id="rId11"/>
    <p:sldId id="262" r:id="rId12"/>
    <p:sldId id="261" r:id="rId13"/>
    <p:sldId id="263" r:id="rId14"/>
    <p:sldId id="264" r:id="rId15"/>
    <p:sldId id="641" r:id="rId16"/>
    <p:sldId id="642" r:id="rId17"/>
    <p:sldId id="271" r:id="rId18"/>
    <p:sldId id="631" r:id="rId19"/>
    <p:sldId id="632" r:id="rId20"/>
    <p:sldId id="270" r:id="rId21"/>
    <p:sldId id="633" r:id="rId22"/>
    <p:sldId id="266" r:id="rId23"/>
    <p:sldId id="268" r:id="rId24"/>
    <p:sldId id="634" r:id="rId25"/>
    <p:sldId id="636" r:id="rId26"/>
    <p:sldId id="637" r:id="rId27"/>
    <p:sldId id="639" r:id="rId28"/>
    <p:sldId id="635" r:id="rId29"/>
    <p:sldId id="638" r:id="rId30"/>
    <p:sldId id="269" r:id="rId31"/>
  </p:sldIdLst>
  <p:sldSz cx="9144000" cy="6858000" type="screen4x3"/>
  <p:notesSz cx="6886575" cy="100171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5" userDrawn="1">
          <p15:clr>
            <a:srgbClr val="A4A3A4"/>
          </p15:clr>
        </p15:guide>
        <p15:guide id="2" pos="2169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3907EE-506D-46FC-BE91-457F42739698}" v="68" dt="2020-09-23T08:50:45.8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60"/>
  </p:normalViewPr>
  <p:slideViewPr>
    <p:cSldViewPr>
      <p:cViewPr varScale="1">
        <p:scale>
          <a:sx n="68" d="100"/>
          <a:sy n="68" d="100"/>
        </p:scale>
        <p:origin x="138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5"/>
        <p:guide pos="216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Bellis" userId="f0cfd3de-d8b7-4f5f-ba07-6f1d4ccebb17" providerId="ADAL" clId="{823907EE-506D-46FC-BE91-457F42739698}"/>
    <pc:docChg chg="custSel addSld modSld sldOrd modNotesMaster modHandout">
      <pc:chgData name="Jane Bellis" userId="f0cfd3de-d8b7-4f5f-ba07-6f1d4ccebb17" providerId="ADAL" clId="{823907EE-506D-46FC-BE91-457F42739698}" dt="2020-09-23T08:51:14.205" v="946" actId="20577"/>
      <pc:docMkLst>
        <pc:docMk/>
      </pc:docMkLst>
      <pc:sldChg chg="modSp">
        <pc:chgData name="Jane Bellis" userId="f0cfd3de-d8b7-4f5f-ba07-6f1d4ccebb17" providerId="ADAL" clId="{823907EE-506D-46FC-BE91-457F42739698}" dt="2020-09-23T08:50:53.335" v="925" actId="20577"/>
        <pc:sldMkLst>
          <pc:docMk/>
          <pc:sldMk cId="2403316056" sldId="260"/>
        </pc:sldMkLst>
        <pc:spChg chg="mod">
          <ac:chgData name="Jane Bellis" userId="f0cfd3de-d8b7-4f5f-ba07-6f1d4ccebb17" providerId="ADAL" clId="{823907EE-506D-46FC-BE91-457F42739698}" dt="2020-09-23T08:50:45.922" v="923" actId="27636"/>
          <ac:spMkLst>
            <pc:docMk/>
            <pc:sldMk cId="2403316056" sldId="260"/>
            <ac:spMk id="2" creationId="{64A79B4A-9AA9-4952-AD31-65C0E8423A06}"/>
          </ac:spMkLst>
        </pc:spChg>
        <pc:spChg chg="mod">
          <ac:chgData name="Jane Bellis" userId="f0cfd3de-d8b7-4f5f-ba07-6f1d4ccebb17" providerId="ADAL" clId="{823907EE-506D-46FC-BE91-457F42739698}" dt="2020-09-23T08:50:53.335" v="925" actId="20577"/>
          <ac:spMkLst>
            <pc:docMk/>
            <pc:sldMk cId="2403316056" sldId="260"/>
            <ac:spMk id="3" creationId="{E7850A6C-1193-471D-AE2F-1B3F977DF6F8}"/>
          </ac:spMkLst>
        </pc:spChg>
      </pc:sldChg>
      <pc:sldChg chg="modSp modNotesTx">
        <pc:chgData name="Jane Bellis" userId="f0cfd3de-d8b7-4f5f-ba07-6f1d4ccebb17" providerId="ADAL" clId="{823907EE-506D-46FC-BE91-457F42739698}" dt="2020-09-22T14:56:25.063" v="126"/>
        <pc:sldMkLst>
          <pc:docMk/>
          <pc:sldMk cId="220655776" sldId="263"/>
        </pc:sldMkLst>
        <pc:spChg chg="mod">
          <ac:chgData name="Jane Bellis" userId="f0cfd3de-d8b7-4f5f-ba07-6f1d4ccebb17" providerId="ADAL" clId="{823907EE-506D-46FC-BE91-457F42739698}" dt="2020-09-22T14:56:25.063" v="126"/>
          <ac:spMkLst>
            <pc:docMk/>
            <pc:sldMk cId="220655776" sldId="263"/>
            <ac:spMk id="3" creationId="{6B51B764-D1D1-485A-BC8E-E6D2A4E6EA79}"/>
          </ac:spMkLst>
        </pc:spChg>
      </pc:sldChg>
      <pc:sldChg chg="modSp">
        <pc:chgData name="Jane Bellis" userId="f0cfd3de-d8b7-4f5f-ba07-6f1d4ccebb17" providerId="ADAL" clId="{823907EE-506D-46FC-BE91-457F42739698}" dt="2020-09-23T08:51:14.205" v="946" actId="20577"/>
        <pc:sldMkLst>
          <pc:docMk/>
          <pc:sldMk cId="90518623" sldId="264"/>
        </pc:sldMkLst>
        <pc:spChg chg="mod">
          <ac:chgData name="Jane Bellis" userId="f0cfd3de-d8b7-4f5f-ba07-6f1d4ccebb17" providerId="ADAL" clId="{823907EE-506D-46FC-BE91-457F42739698}" dt="2020-09-23T08:51:14.205" v="946" actId="20577"/>
          <ac:spMkLst>
            <pc:docMk/>
            <pc:sldMk cId="90518623" sldId="264"/>
            <ac:spMk id="3" creationId="{20AFB168-31D5-4662-940D-0D3DEEFE5160}"/>
          </ac:spMkLst>
        </pc:spChg>
      </pc:sldChg>
      <pc:sldChg chg="modSp">
        <pc:chgData name="Jane Bellis" userId="f0cfd3de-d8b7-4f5f-ba07-6f1d4ccebb17" providerId="ADAL" clId="{823907EE-506D-46FC-BE91-457F42739698}" dt="2020-09-22T15:15:38.996" v="596" actId="20577"/>
        <pc:sldMkLst>
          <pc:docMk/>
          <pc:sldMk cId="1851769990" sldId="268"/>
        </pc:sldMkLst>
        <pc:spChg chg="mod">
          <ac:chgData name="Jane Bellis" userId="f0cfd3de-d8b7-4f5f-ba07-6f1d4ccebb17" providerId="ADAL" clId="{823907EE-506D-46FC-BE91-457F42739698}" dt="2020-09-22T15:14:35.898" v="528" actId="20577"/>
          <ac:spMkLst>
            <pc:docMk/>
            <pc:sldMk cId="1851769990" sldId="268"/>
            <ac:spMk id="2" creationId="{53B0BE3C-B30A-4899-B713-EDA8923D5B03}"/>
          </ac:spMkLst>
        </pc:spChg>
        <pc:spChg chg="mod">
          <ac:chgData name="Jane Bellis" userId="f0cfd3de-d8b7-4f5f-ba07-6f1d4ccebb17" providerId="ADAL" clId="{823907EE-506D-46FC-BE91-457F42739698}" dt="2020-09-22T15:15:38.996" v="596" actId="20577"/>
          <ac:spMkLst>
            <pc:docMk/>
            <pc:sldMk cId="1851769990" sldId="268"/>
            <ac:spMk id="3" creationId="{9CD80031-EEE4-446E-9F3B-192BE8F227C0}"/>
          </ac:spMkLst>
        </pc:spChg>
      </pc:sldChg>
      <pc:sldChg chg="modSp">
        <pc:chgData name="Jane Bellis" userId="f0cfd3de-d8b7-4f5f-ba07-6f1d4ccebb17" providerId="ADAL" clId="{823907EE-506D-46FC-BE91-457F42739698}" dt="2020-09-22T15:14:04.763" v="506" actId="122"/>
        <pc:sldMkLst>
          <pc:docMk/>
          <pc:sldMk cId="74648536" sldId="271"/>
        </pc:sldMkLst>
        <pc:spChg chg="mod">
          <ac:chgData name="Jane Bellis" userId="f0cfd3de-d8b7-4f5f-ba07-6f1d4ccebb17" providerId="ADAL" clId="{823907EE-506D-46FC-BE91-457F42739698}" dt="2020-09-22T15:14:04.763" v="506" actId="122"/>
          <ac:spMkLst>
            <pc:docMk/>
            <pc:sldMk cId="74648536" sldId="271"/>
            <ac:spMk id="3" creationId="{D9203D4B-2E08-4521-8986-2B7B2CA61294}"/>
          </ac:spMkLst>
        </pc:spChg>
      </pc:sldChg>
      <pc:sldChg chg="modSp">
        <pc:chgData name="Jane Bellis" userId="f0cfd3de-d8b7-4f5f-ba07-6f1d4ccebb17" providerId="ADAL" clId="{823907EE-506D-46FC-BE91-457F42739698}" dt="2020-09-22T15:14:23.974" v="527" actId="20577"/>
        <pc:sldMkLst>
          <pc:docMk/>
          <pc:sldMk cId="1206891002" sldId="632"/>
        </pc:sldMkLst>
        <pc:spChg chg="mod">
          <ac:chgData name="Jane Bellis" userId="f0cfd3de-d8b7-4f5f-ba07-6f1d4ccebb17" providerId="ADAL" clId="{823907EE-506D-46FC-BE91-457F42739698}" dt="2020-09-22T15:14:23.974" v="527" actId="20577"/>
          <ac:spMkLst>
            <pc:docMk/>
            <pc:sldMk cId="1206891002" sldId="632"/>
            <ac:spMk id="2" creationId="{374CE9E3-B8E6-46A3-A0CC-FDE26C7410A2}"/>
          </ac:spMkLst>
        </pc:spChg>
      </pc:sldChg>
      <pc:sldChg chg="modSp">
        <pc:chgData name="Jane Bellis" userId="f0cfd3de-d8b7-4f5f-ba07-6f1d4ccebb17" providerId="ADAL" clId="{823907EE-506D-46FC-BE91-457F42739698}" dt="2020-09-23T08:37:36.916" v="920" actId="20577"/>
        <pc:sldMkLst>
          <pc:docMk/>
          <pc:sldMk cId="606445847" sldId="634"/>
        </pc:sldMkLst>
        <pc:spChg chg="mod">
          <ac:chgData name="Jane Bellis" userId="f0cfd3de-d8b7-4f5f-ba07-6f1d4ccebb17" providerId="ADAL" clId="{823907EE-506D-46FC-BE91-457F42739698}" dt="2020-09-23T08:37:36.916" v="920" actId="20577"/>
          <ac:spMkLst>
            <pc:docMk/>
            <pc:sldMk cId="606445847" sldId="634"/>
            <ac:spMk id="3" creationId="{8D554278-FB6E-493F-942B-5CE79CB81CCE}"/>
          </ac:spMkLst>
        </pc:spChg>
      </pc:sldChg>
      <pc:sldChg chg="modSp add ord">
        <pc:chgData name="Jane Bellis" userId="f0cfd3de-d8b7-4f5f-ba07-6f1d4ccebb17" providerId="ADAL" clId="{823907EE-506D-46FC-BE91-457F42739698}" dt="2020-09-23T08:49:42.105" v="921"/>
        <pc:sldMkLst>
          <pc:docMk/>
          <pc:sldMk cId="2532117901" sldId="640"/>
        </pc:sldMkLst>
        <pc:spChg chg="mod">
          <ac:chgData name="Jane Bellis" userId="f0cfd3de-d8b7-4f5f-ba07-6f1d4ccebb17" providerId="ADAL" clId="{823907EE-506D-46FC-BE91-457F42739698}" dt="2020-09-23T08:30:42.831" v="601" actId="20577"/>
          <ac:spMkLst>
            <pc:docMk/>
            <pc:sldMk cId="2532117901" sldId="640"/>
            <ac:spMk id="2" creationId="{EA8569EF-C98A-4F4E-8886-DBC299EAAC46}"/>
          </ac:spMkLst>
        </pc:spChg>
        <pc:spChg chg="mod">
          <ac:chgData name="Jane Bellis" userId="f0cfd3de-d8b7-4f5f-ba07-6f1d4ccebb17" providerId="ADAL" clId="{823907EE-506D-46FC-BE91-457F42739698}" dt="2020-09-23T08:30:45.683" v="602" actId="20577"/>
          <ac:spMkLst>
            <pc:docMk/>
            <pc:sldMk cId="2532117901" sldId="640"/>
            <ac:spMk id="3" creationId="{DA84EC34-203D-46DF-BCF2-A75275E7A566}"/>
          </ac:spMkLst>
        </pc:spChg>
      </pc:sldChg>
      <pc:sldChg chg="modSp add">
        <pc:chgData name="Jane Bellis" userId="f0cfd3de-d8b7-4f5f-ba07-6f1d4ccebb17" providerId="ADAL" clId="{823907EE-506D-46FC-BE91-457F42739698}" dt="2020-09-23T08:34:01.517" v="650" actId="20577"/>
        <pc:sldMkLst>
          <pc:docMk/>
          <pc:sldMk cId="3182751062" sldId="641"/>
        </pc:sldMkLst>
        <pc:spChg chg="mod">
          <ac:chgData name="Jane Bellis" userId="f0cfd3de-d8b7-4f5f-ba07-6f1d4ccebb17" providerId="ADAL" clId="{823907EE-506D-46FC-BE91-457F42739698}" dt="2020-09-22T15:12:02.537" v="312" actId="5793"/>
          <ac:spMkLst>
            <pc:docMk/>
            <pc:sldMk cId="3182751062" sldId="641"/>
            <ac:spMk id="2" creationId="{029B0953-B0C6-4362-BB2D-51D5DAE19E0B}"/>
          </ac:spMkLst>
        </pc:spChg>
        <pc:spChg chg="mod">
          <ac:chgData name="Jane Bellis" userId="f0cfd3de-d8b7-4f5f-ba07-6f1d4ccebb17" providerId="ADAL" clId="{823907EE-506D-46FC-BE91-457F42739698}" dt="2020-09-23T08:34:01.517" v="650" actId="20577"/>
          <ac:spMkLst>
            <pc:docMk/>
            <pc:sldMk cId="3182751062" sldId="641"/>
            <ac:spMk id="3" creationId="{BD7C6B6A-1588-4083-AB33-25D97715FB01}"/>
          </ac:spMkLst>
        </pc:spChg>
      </pc:sldChg>
      <pc:sldChg chg="modSp add">
        <pc:chgData name="Jane Bellis" userId="f0cfd3de-d8b7-4f5f-ba07-6f1d4ccebb17" providerId="ADAL" clId="{823907EE-506D-46FC-BE91-457F42739698}" dt="2020-09-23T08:36:43.920" v="918" actId="122"/>
        <pc:sldMkLst>
          <pc:docMk/>
          <pc:sldMk cId="915511864" sldId="642"/>
        </pc:sldMkLst>
        <pc:spChg chg="mod">
          <ac:chgData name="Jane Bellis" userId="f0cfd3de-d8b7-4f5f-ba07-6f1d4ccebb17" providerId="ADAL" clId="{823907EE-506D-46FC-BE91-457F42739698}" dt="2020-09-23T08:36:25.901" v="895" actId="20577"/>
          <ac:spMkLst>
            <pc:docMk/>
            <pc:sldMk cId="915511864" sldId="642"/>
            <ac:spMk id="2" creationId="{CD3A51FC-0688-4C48-93AC-F12908CBE40C}"/>
          </ac:spMkLst>
        </pc:spChg>
        <pc:spChg chg="mod">
          <ac:chgData name="Jane Bellis" userId="f0cfd3de-d8b7-4f5f-ba07-6f1d4ccebb17" providerId="ADAL" clId="{823907EE-506D-46FC-BE91-457F42739698}" dt="2020-09-23T08:36:43.920" v="918" actId="122"/>
          <ac:spMkLst>
            <pc:docMk/>
            <pc:sldMk cId="915511864" sldId="642"/>
            <ac:spMk id="3" creationId="{EB885D5C-A7AB-4337-A929-642FA252C45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85D4A5-5DC3-443B-BDBC-F9B103BE7BB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699E7163-BCE2-4DFF-B383-406C1437BCEE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n-GB" sz="2400" b="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❶</a:t>
          </a:r>
          <a:r>
            <a:rPr lang="en-GB" sz="2400" b="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Research &amp; Thinking:</a:t>
          </a:r>
        </a:p>
        <a:p>
          <a:r>
            <a:rPr lang="en-GB" sz="1600" b="0" i="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Job, Employer, Sector, Themes &amp; unwritten</a:t>
          </a:r>
        </a:p>
        <a:p>
          <a:r>
            <a:rPr lang="en-GB" sz="2400" b="0" i="0" dirty="0">
              <a:solidFill>
                <a:srgbClr val="FF0000"/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Establishing CRITERIA</a:t>
          </a:r>
          <a:r>
            <a:rPr lang="en-GB" sz="2000" b="0" i="0" dirty="0">
              <a:solidFill>
                <a:srgbClr val="FF0000"/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!</a:t>
          </a:r>
        </a:p>
      </dgm:t>
    </dgm:pt>
    <dgm:pt modelId="{D9B3A66C-A987-45EC-86C8-B6D92013897A}" type="parTrans" cxnId="{498E1F67-21B2-4449-B03D-E0203F0918D9}">
      <dgm:prSet/>
      <dgm:spPr/>
      <dgm:t>
        <a:bodyPr/>
        <a:lstStyle/>
        <a:p>
          <a:endParaRPr lang="en-GB"/>
        </a:p>
      </dgm:t>
    </dgm:pt>
    <dgm:pt modelId="{9AA3A4A6-3AE0-4F0B-925F-133D86594E45}" type="sibTrans" cxnId="{498E1F67-21B2-4449-B03D-E0203F0918D9}">
      <dgm:prSet/>
      <dgm:spPr/>
      <dgm:t>
        <a:bodyPr/>
        <a:lstStyle/>
        <a:p>
          <a:endParaRPr lang="en-GB"/>
        </a:p>
      </dgm:t>
    </dgm:pt>
    <dgm:pt modelId="{BE13A031-BE99-47C7-991E-EFA8A3D16A47}">
      <dgm:prSet phldrT="[Text]" custT="1"/>
      <dgm:spPr>
        <a:solidFill>
          <a:schemeClr val="bg1">
            <a:lumMod val="85000"/>
          </a:schemeClr>
        </a:solidFill>
      </dgm:spPr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b="1" dirty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❸</a:t>
          </a:r>
          <a:r>
            <a:rPr lang="en-GB" sz="2400" b="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Writing strong: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b="0" i="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Evidencing criteria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0" i="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Excellent English/Welsh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0" i="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STAR ,Grammar &amp; Spelling, Relevance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dirty="0"/>
        </a:p>
      </dgm:t>
    </dgm:pt>
    <dgm:pt modelId="{25550453-8A22-4FAA-A970-84B3D34C1EEA}" type="parTrans" cxnId="{BA7C5CD2-DAFD-4CB9-AF7D-34E0A33A51B9}">
      <dgm:prSet/>
      <dgm:spPr/>
      <dgm:t>
        <a:bodyPr/>
        <a:lstStyle/>
        <a:p>
          <a:endParaRPr lang="en-GB"/>
        </a:p>
      </dgm:t>
    </dgm:pt>
    <dgm:pt modelId="{A18FDEDF-C37C-48F2-97BD-92532BC72C55}" type="sibTrans" cxnId="{BA7C5CD2-DAFD-4CB9-AF7D-34E0A33A51B9}">
      <dgm:prSet/>
      <dgm:spPr/>
      <dgm:t>
        <a:bodyPr/>
        <a:lstStyle/>
        <a:p>
          <a:endParaRPr lang="en-GB"/>
        </a:p>
      </dgm:t>
    </dgm:pt>
    <dgm:pt modelId="{56330D8F-2AC8-4504-986F-6CC03AF5D14F}">
      <dgm:prSet phldrT="[Text]" custT="1"/>
      <dgm:spPr>
        <a:solidFill>
          <a:schemeClr val="bg1">
            <a:lumMod val="95000"/>
            <a:alpha val="5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❷</a:t>
          </a:r>
          <a:r>
            <a:rPr lang="en-GB" sz="2400" b="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Structure &amp; format:</a:t>
          </a:r>
        </a:p>
        <a:p>
          <a:r>
            <a:rPr lang="en-GB" sz="1600" b="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On-line / Off-line</a:t>
          </a:r>
        </a:p>
        <a:p>
          <a:r>
            <a:rPr lang="en-GB" sz="1600" b="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Font, Tabs, Indent, Bold</a:t>
          </a:r>
        </a:p>
        <a:p>
          <a:r>
            <a:rPr lang="en-GB" sz="1600" b="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Shape, Space allocation</a:t>
          </a:r>
        </a:p>
        <a:p>
          <a:endParaRPr lang="en-GB" sz="1800" dirty="0"/>
        </a:p>
      </dgm:t>
    </dgm:pt>
    <dgm:pt modelId="{600986A1-506D-400A-B62E-9230EE391BB1}" type="parTrans" cxnId="{53022AC8-8445-4B66-BFCD-06D882C5E777}">
      <dgm:prSet/>
      <dgm:spPr/>
      <dgm:t>
        <a:bodyPr/>
        <a:lstStyle/>
        <a:p>
          <a:endParaRPr lang="en-GB"/>
        </a:p>
      </dgm:t>
    </dgm:pt>
    <dgm:pt modelId="{A3FDE0E7-2836-4A6A-BC72-E330FBCF5F7A}" type="sibTrans" cxnId="{53022AC8-8445-4B66-BFCD-06D882C5E777}">
      <dgm:prSet/>
      <dgm:spPr/>
      <dgm:t>
        <a:bodyPr/>
        <a:lstStyle/>
        <a:p>
          <a:endParaRPr lang="en-GB"/>
        </a:p>
      </dgm:t>
    </dgm:pt>
    <dgm:pt modelId="{EF7F615E-6FF8-4074-A2E2-9121CBA3AC16}" type="pres">
      <dgm:prSet presAssocID="{FC85D4A5-5DC3-443B-BDBC-F9B103BE7BB5}" presName="compositeShape" presStyleCnt="0">
        <dgm:presLayoutVars>
          <dgm:chMax val="7"/>
          <dgm:dir/>
          <dgm:resizeHandles val="exact"/>
        </dgm:presLayoutVars>
      </dgm:prSet>
      <dgm:spPr/>
    </dgm:pt>
    <dgm:pt modelId="{DB73E537-5CFC-4142-984E-9974836C3DE3}" type="pres">
      <dgm:prSet presAssocID="{699E7163-BCE2-4DFF-B383-406C1437BCEE}" presName="circ1" presStyleLbl="vennNode1" presStyleIdx="0" presStyleCnt="3" custScaleX="133592" custLinFactNeighborX="3219" custLinFactNeighborY="-1809"/>
      <dgm:spPr/>
    </dgm:pt>
    <dgm:pt modelId="{D6A5D576-68EB-473F-A9D5-3D7C560812BF}" type="pres">
      <dgm:prSet presAssocID="{699E7163-BCE2-4DFF-B383-406C1437BCE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759D209-7E48-4989-9660-58A4B162802B}" type="pres">
      <dgm:prSet presAssocID="{BE13A031-BE99-47C7-991E-EFA8A3D16A47}" presName="circ2" presStyleLbl="vennNode1" presStyleIdx="1" presStyleCnt="3" custScaleX="119115" custLinFactNeighborX="17582" custLinFactNeighborY="4737"/>
      <dgm:spPr/>
    </dgm:pt>
    <dgm:pt modelId="{CE3FB2C8-F4AF-46EB-9E1D-3C1ACF979686}" type="pres">
      <dgm:prSet presAssocID="{BE13A031-BE99-47C7-991E-EFA8A3D16A4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904C4F9-275B-4A31-BBAF-68327DF30620}" type="pres">
      <dgm:prSet presAssocID="{56330D8F-2AC8-4504-986F-6CC03AF5D14F}" presName="circ3" presStyleLbl="vennNode1" presStyleIdx="2" presStyleCnt="3" custScaleX="122460" custScaleY="101335" custLinFactNeighborX="-398" custLinFactNeighborY="5404"/>
      <dgm:spPr/>
    </dgm:pt>
    <dgm:pt modelId="{DB186A9B-8662-44BF-8C21-6C1DEC706088}" type="pres">
      <dgm:prSet presAssocID="{56330D8F-2AC8-4504-986F-6CC03AF5D1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498E1F67-21B2-4449-B03D-E0203F0918D9}" srcId="{FC85D4A5-5DC3-443B-BDBC-F9B103BE7BB5}" destId="{699E7163-BCE2-4DFF-B383-406C1437BCEE}" srcOrd="0" destOrd="0" parTransId="{D9B3A66C-A987-45EC-86C8-B6D92013897A}" sibTransId="{9AA3A4A6-3AE0-4F0B-925F-133D86594E45}"/>
    <dgm:cxn modelId="{CA84484E-C261-44E6-BCB4-C0513C9BB63D}" type="presOf" srcId="{699E7163-BCE2-4DFF-B383-406C1437BCEE}" destId="{D6A5D576-68EB-473F-A9D5-3D7C560812BF}" srcOrd="1" destOrd="0" presId="urn:microsoft.com/office/officeart/2005/8/layout/venn1"/>
    <dgm:cxn modelId="{4765498D-8497-4ADB-8013-9F694F3CDDEF}" type="presOf" srcId="{BE13A031-BE99-47C7-991E-EFA8A3D16A47}" destId="{F759D209-7E48-4989-9660-58A4B162802B}" srcOrd="0" destOrd="0" presId="urn:microsoft.com/office/officeart/2005/8/layout/venn1"/>
    <dgm:cxn modelId="{5C782294-A9BA-4F25-AABC-88136EAB1355}" type="presOf" srcId="{699E7163-BCE2-4DFF-B383-406C1437BCEE}" destId="{DB73E537-5CFC-4142-984E-9974836C3DE3}" srcOrd="0" destOrd="0" presId="urn:microsoft.com/office/officeart/2005/8/layout/venn1"/>
    <dgm:cxn modelId="{47F9EDC1-4D43-4F12-888E-637879CCCFD1}" type="presOf" srcId="{56330D8F-2AC8-4504-986F-6CC03AF5D14F}" destId="{DB186A9B-8662-44BF-8C21-6C1DEC706088}" srcOrd="1" destOrd="0" presId="urn:microsoft.com/office/officeart/2005/8/layout/venn1"/>
    <dgm:cxn modelId="{53022AC8-8445-4B66-BFCD-06D882C5E777}" srcId="{FC85D4A5-5DC3-443B-BDBC-F9B103BE7BB5}" destId="{56330D8F-2AC8-4504-986F-6CC03AF5D14F}" srcOrd="2" destOrd="0" parTransId="{600986A1-506D-400A-B62E-9230EE391BB1}" sibTransId="{A3FDE0E7-2836-4A6A-BC72-E330FBCF5F7A}"/>
    <dgm:cxn modelId="{E094E4C8-56C2-4036-ACAC-56626C0E2643}" type="presOf" srcId="{FC85D4A5-5DC3-443B-BDBC-F9B103BE7BB5}" destId="{EF7F615E-6FF8-4074-A2E2-9121CBA3AC16}" srcOrd="0" destOrd="0" presId="urn:microsoft.com/office/officeart/2005/8/layout/venn1"/>
    <dgm:cxn modelId="{BA7C5CD2-DAFD-4CB9-AF7D-34E0A33A51B9}" srcId="{FC85D4A5-5DC3-443B-BDBC-F9B103BE7BB5}" destId="{BE13A031-BE99-47C7-991E-EFA8A3D16A47}" srcOrd="1" destOrd="0" parTransId="{25550453-8A22-4FAA-A970-84B3D34C1EEA}" sibTransId="{A18FDEDF-C37C-48F2-97BD-92532BC72C55}"/>
    <dgm:cxn modelId="{00F9A5D9-6CB7-45E8-B7CB-59A99FD6BB31}" type="presOf" srcId="{56330D8F-2AC8-4504-986F-6CC03AF5D14F}" destId="{1904C4F9-275B-4A31-BBAF-68327DF30620}" srcOrd="0" destOrd="0" presId="urn:microsoft.com/office/officeart/2005/8/layout/venn1"/>
    <dgm:cxn modelId="{5A7F86F4-4541-4BD9-897D-75D016B3B6A8}" type="presOf" srcId="{BE13A031-BE99-47C7-991E-EFA8A3D16A47}" destId="{CE3FB2C8-F4AF-46EB-9E1D-3C1ACF979686}" srcOrd="1" destOrd="0" presId="urn:microsoft.com/office/officeart/2005/8/layout/venn1"/>
    <dgm:cxn modelId="{649E6ABF-AA8C-4D2E-9E08-2AA0BECD8F69}" type="presParOf" srcId="{EF7F615E-6FF8-4074-A2E2-9121CBA3AC16}" destId="{DB73E537-5CFC-4142-984E-9974836C3DE3}" srcOrd="0" destOrd="0" presId="urn:microsoft.com/office/officeart/2005/8/layout/venn1"/>
    <dgm:cxn modelId="{72AA9CF0-050B-425B-88BC-3901A4ABC1F1}" type="presParOf" srcId="{EF7F615E-6FF8-4074-A2E2-9121CBA3AC16}" destId="{D6A5D576-68EB-473F-A9D5-3D7C560812BF}" srcOrd="1" destOrd="0" presId="urn:microsoft.com/office/officeart/2005/8/layout/venn1"/>
    <dgm:cxn modelId="{F77589D7-3203-4F53-A571-98DA5240521B}" type="presParOf" srcId="{EF7F615E-6FF8-4074-A2E2-9121CBA3AC16}" destId="{F759D209-7E48-4989-9660-58A4B162802B}" srcOrd="2" destOrd="0" presId="urn:microsoft.com/office/officeart/2005/8/layout/venn1"/>
    <dgm:cxn modelId="{423F0E99-AE97-420E-AF99-94159EFA0AAE}" type="presParOf" srcId="{EF7F615E-6FF8-4074-A2E2-9121CBA3AC16}" destId="{CE3FB2C8-F4AF-46EB-9E1D-3C1ACF979686}" srcOrd="3" destOrd="0" presId="urn:microsoft.com/office/officeart/2005/8/layout/venn1"/>
    <dgm:cxn modelId="{93DC2C11-2E74-4B46-9639-48261A67EDC9}" type="presParOf" srcId="{EF7F615E-6FF8-4074-A2E2-9121CBA3AC16}" destId="{1904C4F9-275B-4A31-BBAF-68327DF30620}" srcOrd="4" destOrd="0" presId="urn:microsoft.com/office/officeart/2005/8/layout/venn1"/>
    <dgm:cxn modelId="{230C0668-B21C-40EE-9BF9-41E09A72714A}" type="presParOf" srcId="{EF7F615E-6FF8-4074-A2E2-9121CBA3AC16}" destId="{DB186A9B-8662-44BF-8C21-6C1DEC706088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3E537-5CFC-4142-984E-9974836C3DE3}">
      <dsp:nvSpPr>
        <dsp:cNvPr id="0" name=""/>
        <dsp:cNvSpPr/>
      </dsp:nvSpPr>
      <dsp:spPr>
        <a:xfrm>
          <a:off x="1459015" y="81023"/>
          <a:ext cx="4022949" cy="3011370"/>
        </a:xfrm>
        <a:prstGeom prst="ellipse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❶</a:t>
          </a:r>
          <a:r>
            <a:rPr lang="en-GB" sz="2400" b="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Research &amp; Thinking: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Job, Employer, Sector, Themes &amp; unwritten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solidFill>
                <a:srgbClr val="FF0000"/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Establishing CRITERIA</a:t>
          </a:r>
          <a:r>
            <a:rPr lang="en-GB" sz="2000" b="0" i="0" kern="1200" dirty="0">
              <a:solidFill>
                <a:srgbClr val="FF0000"/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!</a:t>
          </a:r>
        </a:p>
      </dsp:txBody>
      <dsp:txXfrm>
        <a:off x="1995408" y="608013"/>
        <a:ext cx="2950163" cy="1355116"/>
      </dsp:txXfrm>
    </dsp:sp>
    <dsp:sp modelId="{F759D209-7E48-4989-9660-58A4B162802B}">
      <dsp:nvSpPr>
        <dsp:cNvPr id="0" name=""/>
        <dsp:cNvSpPr/>
      </dsp:nvSpPr>
      <dsp:spPr>
        <a:xfrm>
          <a:off x="3109750" y="2160254"/>
          <a:ext cx="3586993" cy="3011370"/>
        </a:xfrm>
        <a:prstGeom prst="ellipse">
          <a:avLst/>
        </a:prstGeom>
        <a:solidFill>
          <a:schemeClr val="bg1">
            <a:lumMod val="8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❸</a:t>
          </a:r>
          <a:r>
            <a:rPr lang="en-GB" sz="2400" b="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Writing strong: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b="0" i="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Evidencing criteria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Excellent English/Welsh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STAR ,Grammar &amp; Spelling, Relevance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i="0" kern="1200" dirty="0"/>
        </a:p>
      </dsp:txBody>
      <dsp:txXfrm>
        <a:off x="4206772" y="2938191"/>
        <a:ext cx="2152196" cy="1656253"/>
      </dsp:txXfrm>
    </dsp:sp>
    <dsp:sp modelId="{1904C4F9-275B-4A31-BBAF-68327DF30620}">
      <dsp:nvSpPr>
        <dsp:cNvPr id="0" name=""/>
        <dsp:cNvSpPr/>
      </dsp:nvSpPr>
      <dsp:spPr>
        <a:xfrm>
          <a:off x="431104" y="2133003"/>
          <a:ext cx="3687724" cy="3051572"/>
        </a:xfrm>
        <a:prstGeom prst="ellipse">
          <a:avLst/>
        </a:prstGeom>
        <a:solidFill>
          <a:schemeClr val="bg1">
            <a:lumMod val="95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❷</a:t>
          </a:r>
          <a:r>
            <a:rPr lang="en-GB" sz="2400" b="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Structure &amp; format: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On-line / Off-line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Font, Tabs, Indent, Bold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ea typeface="Segoe UI Historic" panose="020B0502040204020203" pitchFamily="34" charset="0"/>
              <a:cs typeface="Arial" panose="020B0604020202020204" pitchFamily="34" charset="0"/>
            </a:rPr>
            <a:t>Shape, Space allocation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778365" y="2921326"/>
        <a:ext cx="2212634" cy="1678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183" cy="500856"/>
          </a:xfrm>
          <a:prstGeom prst="rect">
            <a:avLst/>
          </a:prstGeom>
        </p:spPr>
        <p:txBody>
          <a:bodyPr vert="horz" lIns="96588" tIns="48294" rIns="96588" bIns="4829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0799" y="0"/>
            <a:ext cx="2984183" cy="500856"/>
          </a:xfrm>
          <a:prstGeom prst="rect">
            <a:avLst/>
          </a:prstGeom>
        </p:spPr>
        <p:txBody>
          <a:bodyPr vert="horz" lIns="96588" tIns="48294" rIns="96588" bIns="48294" rtlCol="0"/>
          <a:lstStyle>
            <a:lvl1pPr algn="r">
              <a:defRPr sz="1300"/>
            </a:lvl1pPr>
          </a:lstStyle>
          <a:p>
            <a:fld id="{96D292DE-8B7A-4254-AA83-74C1F4DD4AF0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4530"/>
            <a:ext cx="2984183" cy="500856"/>
          </a:xfrm>
          <a:prstGeom prst="rect">
            <a:avLst/>
          </a:prstGeom>
        </p:spPr>
        <p:txBody>
          <a:bodyPr vert="horz" lIns="96588" tIns="48294" rIns="96588" bIns="4829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0799" y="9514530"/>
            <a:ext cx="2984183" cy="500856"/>
          </a:xfrm>
          <a:prstGeom prst="rect">
            <a:avLst/>
          </a:prstGeom>
        </p:spPr>
        <p:txBody>
          <a:bodyPr vert="horz" lIns="96588" tIns="48294" rIns="96588" bIns="48294" rtlCol="0" anchor="b"/>
          <a:lstStyle>
            <a:lvl1pPr algn="r">
              <a:defRPr sz="13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183" cy="502596"/>
          </a:xfrm>
          <a:prstGeom prst="rect">
            <a:avLst/>
          </a:prstGeom>
        </p:spPr>
        <p:txBody>
          <a:bodyPr vert="horz" lIns="96588" tIns="48294" rIns="96588" bIns="4829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0799" y="0"/>
            <a:ext cx="2984183" cy="502596"/>
          </a:xfrm>
          <a:prstGeom prst="rect">
            <a:avLst/>
          </a:prstGeom>
        </p:spPr>
        <p:txBody>
          <a:bodyPr vert="horz" lIns="96588" tIns="48294" rIns="96588" bIns="48294" rtlCol="0"/>
          <a:lstStyle>
            <a:lvl1pPr algn="r">
              <a:defRPr sz="1300"/>
            </a:lvl1pPr>
          </a:lstStyle>
          <a:p>
            <a:fld id="{7F0496F2-B358-478D-A673-2A9C4758AF2F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90625" y="1252538"/>
            <a:ext cx="4505325" cy="33797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588" tIns="48294" rIns="96588" bIns="4829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658" y="4820741"/>
            <a:ext cx="5509260" cy="3944243"/>
          </a:xfrm>
          <a:prstGeom prst="rect">
            <a:avLst/>
          </a:prstGeom>
        </p:spPr>
        <p:txBody>
          <a:bodyPr vert="horz" lIns="96588" tIns="48294" rIns="96588" bIns="4829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4531"/>
            <a:ext cx="2984183" cy="502595"/>
          </a:xfrm>
          <a:prstGeom prst="rect">
            <a:avLst/>
          </a:prstGeom>
        </p:spPr>
        <p:txBody>
          <a:bodyPr vert="horz" lIns="96588" tIns="48294" rIns="96588" bIns="4829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0799" y="9514531"/>
            <a:ext cx="2984183" cy="502595"/>
          </a:xfrm>
          <a:prstGeom prst="rect">
            <a:avLst/>
          </a:prstGeom>
        </p:spPr>
        <p:txBody>
          <a:bodyPr vert="horz" lIns="96588" tIns="48294" rIns="96588" bIns="48294" rtlCol="0" anchor="b"/>
          <a:lstStyle>
            <a:lvl1pPr algn="r">
              <a:defRPr sz="1300"/>
            </a:lvl1pPr>
          </a:lstStyle>
          <a:p>
            <a:fld id="{D321F235-9506-4F85-9A60-EDDD05A43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578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300" dirty="0"/>
              <a:t> Quote from Harriet Brown from British Academy, Hums grads end up in jobs in eight of the 10 fastest-growing sectors of the economy more often than their STEM graduate counterparts,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21F235-9506-4F85-9A60-EDDD05A43D6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117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393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j.belli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career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education/2020/sep/10/humanities-graduates-are-just-as-employable-do-the-sciences-really-lead-to-more-job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uminate.prospects.ac.uk/what-do-humanities-graduates-do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planner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mailto:c.jones@uwtsd.ac.uk" TargetMode="External"/><Relationship Id="rId2" Type="http://schemas.openxmlformats.org/officeDocument/2006/relationships/hyperlink" Target="http://www.gowales.co.uk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careers-advice/cvs-and-cover-letters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career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L6 Humanities Lampeter 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Careers Session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Part One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err="1"/>
              <a:t>Croeso</a:t>
            </a:r>
            <a:r>
              <a:rPr lang="en-GB" dirty="0"/>
              <a:t> / Welcome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175679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800" dirty="0">
                <a:hlinkClick r:id="rId2"/>
              </a:rPr>
              <a:t>j.bellis@uwtsd.ac.uk</a:t>
            </a:r>
            <a:r>
              <a:rPr lang="en-GB" sz="2800" dirty="0"/>
              <a:t> </a:t>
            </a:r>
            <a:endParaRPr lang="en-US" sz="2800" dirty="0"/>
          </a:p>
          <a:p>
            <a:pPr marL="457200" indent="-457200"/>
            <a:r>
              <a:rPr lang="en-GB" sz="2800" dirty="0"/>
              <a:t>Careers Adviser at Lampeter since 2010</a:t>
            </a:r>
          </a:p>
          <a:p>
            <a:pPr marL="457200" indent="-457200"/>
            <a:r>
              <a:rPr lang="en-GB" sz="2800" dirty="0"/>
              <a:t>Now manages Careers Service </a:t>
            </a:r>
          </a:p>
          <a:p>
            <a:pPr marL="457200" indent="-457200"/>
            <a:r>
              <a:rPr lang="en-GB" sz="2800" dirty="0"/>
              <a:t>Based in Canterbury Building </a:t>
            </a:r>
          </a:p>
          <a:p>
            <a:pPr marL="457200" indent="-457200"/>
            <a:r>
              <a:rPr lang="en-GB" sz="2800" dirty="0"/>
              <a:t>Currently home based. Appointments by Teams.</a:t>
            </a:r>
          </a:p>
          <a:p>
            <a:pPr marL="457200" indent="-457200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8DE71-22F5-40DC-9996-D5CBF52C1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A0148-8398-43BE-AFA0-3E699A796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To help you identify your skills, strengths and values in relation to careers decision making</a:t>
            </a:r>
          </a:p>
          <a:p>
            <a:r>
              <a:rPr lang="en-GB" dirty="0"/>
              <a:t>To look at what skills you will gain from your Humanities degree and options with that</a:t>
            </a:r>
          </a:p>
          <a:p>
            <a:r>
              <a:rPr lang="en-GB" dirty="0"/>
              <a:t>To look at how to make an effective CV</a:t>
            </a:r>
          </a:p>
        </p:txBody>
      </p:sp>
    </p:spTree>
    <p:extLst>
      <p:ext uri="{BB962C8B-B14F-4D97-AF65-F5344CB8AC3E}">
        <p14:creationId xmlns:p14="http://schemas.microsoft.com/office/powerpoint/2010/main" val="67452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Employability?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endParaRPr lang="en-GB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•“… a set of achievements, skills, understandings and personal attributes that make graduates more likely to gain employment and be successful in their chosen occupations..”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  - P.3 Moon, J. 2004 “Reflection and Employability”   Learning and Employability Series LTSN York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26509-3C5A-4AAB-BE3F-9C259CFC8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ea typeface="+mj-lt"/>
                <a:cs typeface="+mj-lt"/>
              </a:rPr>
              <a:t>The </a:t>
            </a:r>
            <a:r>
              <a:rPr lang="en-GB" b="1" dirty="0" err="1">
                <a:ea typeface="+mj-lt"/>
                <a:cs typeface="+mj-lt"/>
              </a:rPr>
              <a:t>CareerEDGE</a:t>
            </a:r>
            <a:r>
              <a:rPr lang="en-GB" b="1" dirty="0">
                <a:ea typeface="+mj-lt"/>
                <a:cs typeface="+mj-lt"/>
              </a:rPr>
              <a:t> model of employability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E83CD-A471-47BE-A4A0-049ED7450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Pool and Sewell 2007</a:t>
            </a:r>
            <a:endParaRPr lang="en-GB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Career </a:t>
            </a:r>
            <a:r>
              <a:rPr lang="en-GB" dirty="0">
                <a:ea typeface="+mn-lt"/>
                <a:cs typeface="+mn-lt"/>
              </a:rPr>
              <a:t>  Development Learning</a:t>
            </a:r>
          </a:p>
          <a:p>
            <a:r>
              <a:rPr lang="en-GB" b="1" dirty="0">
                <a:ea typeface="+mn-lt"/>
                <a:cs typeface="+mn-lt"/>
              </a:rPr>
              <a:t>E</a:t>
            </a:r>
            <a:r>
              <a:rPr lang="en-GB" dirty="0">
                <a:ea typeface="+mn-lt"/>
                <a:cs typeface="+mn-lt"/>
              </a:rPr>
              <a:t>xperience (work and life)</a:t>
            </a:r>
            <a:endParaRPr lang="en-US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D</a:t>
            </a:r>
            <a:r>
              <a:rPr lang="en-GB" dirty="0">
                <a:ea typeface="+mn-lt"/>
                <a:cs typeface="+mn-lt"/>
              </a:rPr>
              <a:t>egree subject knowledge</a:t>
            </a:r>
          </a:p>
          <a:p>
            <a:r>
              <a:rPr lang="en-GB" b="1" dirty="0">
                <a:ea typeface="+mn-lt"/>
                <a:cs typeface="+mn-lt"/>
              </a:rPr>
              <a:t>G</a:t>
            </a:r>
            <a:r>
              <a:rPr lang="en-GB" dirty="0">
                <a:ea typeface="+mn-lt"/>
                <a:cs typeface="+mn-lt"/>
              </a:rPr>
              <a:t>eneric Skills</a:t>
            </a:r>
          </a:p>
          <a:p>
            <a:r>
              <a:rPr lang="en-GB" b="1" dirty="0">
                <a:ea typeface="+mn-lt"/>
                <a:cs typeface="+mn-lt"/>
              </a:rPr>
              <a:t>E</a:t>
            </a:r>
            <a:r>
              <a:rPr lang="en-GB" dirty="0">
                <a:ea typeface="+mn-lt"/>
                <a:cs typeface="+mn-lt"/>
              </a:rPr>
              <a:t>motional Intelligence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323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569EF-C98A-4F4E-8886-DBC299EAA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What skills do you think you have gained from your degree?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4EC34-203D-46DF-BCF2-A75275E7A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117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79B4A-9AA9-4952-AD31-65C0E8423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a typeface="+mn-lt"/>
                <a:cs typeface="+mn-lt"/>
              </a:rPr>
              <a:t>Knowing your skills is important</a:t>
            </a:r>
            <a:br>
              <a:rPr lang="en-GB" dirty="0">
                <a:ea typeface="+mn-lt"/>
                <a:cs typeface="+mn-lt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50A6C-1193-471D-AE2F-1B3F977DF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dirty="0">
                <a:ea typeface="+mn-lt"/>
                <a:cs typeface="+mn-lt"/>
              </a:rPr>
              <a:t>The careers service can help!</a:t>
            </a:r>
          </a:p>
          <a:p>
            <a:pPr algn="ctr"/>
            <a:r>
              <a:rPr lang="en-GB" dirty="0">
                <a:ea typeface="+mn-lt"/>
                <a:cs typeface="+mn-lt"/>
              </a:rPr>
              <a:t>Book an appointment</a:t>
            </a:r>
          </a:p>
          <a:p>
            <a:pPr algn="ctr"/>
            <a:endParaRPr lang="en-GB" dirty="0">
              <a:ea typeface="+mn-lt"/>
              <a:cs typeface="+mn-lt"/>
            </a:endParaRPr>
          </a:p>
          <a:p>
            <a:pPr algn="ctr"/>
            <a:r>
              <a:rPr lang="en-GB" dirty="0">
                <a:ea typeface="+mn-lt"/>
                <a:cs typeface="+mn-lt"/>
                <a:hlinkClick r:id="rId2"/>
              </a:rPr>
              <a:t>www.uwtsd.ac.uk/careers</a:t>
            </a:r>
          </a:p>
          <a:p>
            <a:pPr algn="ctr"/>
            <a:r>
              <a:rPr lang="en-GB" dirty="0"/>
              <a:t>Take the Career Pulse Test</a:t>
            </a:r>
          </a:p>
        </p:txBody>
      </p:sp>
    </p:spTree>
    <p:extLst>
      <p:ext uri="{BB962C8B-B14F-4D97-AF65-F5344CB8AC3E}">
        <p14:creationId xmlns:p14="http://schemas.microsoft.com/office/powerpoint/2010/main" val="2403316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6ED67-E514-45B6-94F1-13D9947C7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Competencies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5F1AF-F925-4039-A006-CD3DD0A65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Able to work collaboratively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Effective communication – speaking and Listening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Drive and Resilience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Able to embrace multiple perspectives and challenge thinking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Able to develop new skills according to role requirements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High degree of self-awareness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Able to negotiate and influence people from different culture•</a:t>
            </a:r>
          </a:p>
          <a:p>
            <a:r>
              <a:rPr lang="en-GB" b="1" dirty="0">
                <a:ea typeface="+mn-lt"/>
                <a:cs typeface="+mn-lt"/>
              </a:rPr>
              <a:t> Dr Abigail Diamond et al  CIHE 2011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03665C-C27F-4F4E-B7D9-C6AE10DFE641}"/>
              </a:ext>
            </a:extLst>
          </p:cNvPr>
          <p:cNvSpPr txBox="1"/>
          <p:nvPr/>
        </p:nvSpPr>
        <p:spPr>
          <a:xfrm>
            <a:off x="3200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09948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6B53B-CACB-4773-8209-C6931E28B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Competencies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AD2B7-3168-4506-AC93-A58CF3794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Able to form professional, global networks</a:t>
            </a:r>
          </a:p>
          <a:p>
            <a:r>
              <a:rPr lang="en-GB" dirty="0">
                <a:ea typeface="+mn-lt"/>
                <a:cs typeface="+mn-lt"/>
              </a:rPr>
              <a:t>Openness and respect for perspectives from around the world</a:t>
            </a:r>
          </a:p>
          <a:p>
            <a:r>
              <a:rPr lang="en-GB" dirty="0">
                <a:ea typeface="+mn-lt"/>
                <a:cs typeface="+mn-lt"/>
              </a:rPr>
              <a:t>Multi-cultural learning agility</a:t>
            </a:r>
          </a:p>
          <a:p>
            <a:r>
              <a:rPr lang="en-GB" dirty="0">
                <a:ea typeface="+mn-lt"/>
                <a:cs typeface="+mn-lt"/>
              </a:rPr>
              <a:t>Multi-</a:t>
            </a:r>
            <a:r>
              <a:rPr lang="en-GB" dirty="0" err="1">
                <a:ea typeface="+mn-lt"/>
                <a:cs typeface="+mn-lt"/>
              </a:rPr>
              <a:t>lingualism</a:t>
            </a:r>
          </a:p>
          <a:p>
            <a:r>
              <a:rPr lang="en-GB" dirty="0">
                <a:ea typeface="+mn-lt"/>
                <a:cs typeface="+mn-lt"/>
              </a:rPr>
              <a:t>Knowledge of foreign economies and own industry overseas</a:t>
            </a:r>
          </a:p>
          <a:p>
            <a:r>
              <a:rPr lang="en-GB" dirty="0">
                <a:ea typeface="+mn-lt"/>
                <a:cs typeface="+mn-lt"/>
              </a:rPr>
              <a:t>Understanding own role and position within a global context or economy</a:t>
            </a:r>
          </a:p>
          <a:p>
            <a:r>
              <a:rPr lang="en-GB" dirty="0">
                <a:ea typeface="+mn-lt"/>
                <a:cs typeface="+mn-lt"/>
              </a:rPr>
              <a:t>Willing to play an active role in society at a local, national and international level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Dr Abigail Diamond et al  CIHE 2011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A165D-C9DC-4EF2-8386-18BC9ADA5CEB}"/>
              </a:ext>
            </a:extLst>
          </p:cNvPr>
          <p:cNvSpPr txBox="1"/>
          <p:nvPr/>
        </p:nvSpPr>
        <p:spPr>
          <a:xfrm>
            <a:off x="3200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75092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4A4A4-8045-4414-B548-06E1D8872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within Humanities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1B764-D1D1-485A-BC8E-E6D2A4E6E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GB" sz="2400" dirty="0"/>
          </a:p>
          <a:p>
            <a:r>
              <a:rPr lang="en-GB" sz="2400" dirty="0"/>
              <a:t>So called "soft skills" are valued by employers!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 “Humanities, social science and arts graduates have always been as employable as STEM graduates,” adding that “they’re able to find new jobs in economic downturns and when made redundant.”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https://www.theguardian.com/education/2020/sep/10/humanities-graduates-are-just-as-employable-do-the-sciences-really-lead-to-more-jobs</a:t>
            </a:r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  <a:hlinkClick r:id="rId4"/>
              </a:rPr>
              <a:t>https://luminate.prospects.ac.uk/what-do-humanities-graduates-do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0655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C468B-A69B-46D9-AF17-0EBBDF07A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I do with my degree?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FB168-31D5-4662-940D-0D3DEEFE5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https://www.prospects.ac.uk/planner</a:t>
            </a:r>
            <a:endParaRPr lang="en-GB" dirty="0"/>
          </a:p>
          <a:p>
            <a:endParaRPr lang="en-GB" dirty="0"/>
          </a:p>
          <a:p>
            <a:r>
              <a:rPr lang="en-GB" dirty="0"/>
              <a:t>Use the new online platform to </a:t>
            </a:r>
            <a:r>
              <a:rPr lang="en-GB"/>
              <a:t>self assess</a:t>
            </a:r>
            <a:endParaRPr lang="en-GB" dirty="0"/>
          </a:p>
          <a:p>
            <a:endParaRPr lang="en-GB" dirty="0"/>
          </a:p>
          <a:p>
            <a:r>
              <a:rPr lang="en-GB" dirty="0"/>
              <a:t>Talk to your friendly Careers Adviser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186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B0953-B0C6-4362-BB2D-51D5DAE19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for thought…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C6B6A-1588-4083-AB33-25D97715F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Lampeter graduates have gone into teaching in the past, roles in heritage, voluntary sector, Law, academia.</a:t>
            </a:r>
          </a:p>
          <a:p>
            <a:r>
              <a:rPr lang="en-GB" dirty="0"/>
              <a:t>It can take longer to get into your chosen career as a Humanities grad</a:t>
            </a:r>
          </a:p>
          <a:p>
            <a:r>
              <a:rPr lang="en-GB" dirty="0"/>
              <a:t>Many grad roles do not specify a subject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7510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A51FC-0688-4C48-93AC-F12908CBE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885D5C-A7AB-4337-A929-642FA252C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next session we will look at finding  opportunities, making applications for jobs and postgrad study, interview etc.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www.gowales.co.uk</a:t>
            </a: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dirty="0"/>
              <a:t>Charlene Jones in Lampeter</a:t>
            </a:r>
          </a:p>
          <a:p>
            <a:pPr marL="0" indent="0" algn="ctr">
              <a:buNone/>
            </a:pPr>
            <a:r>
              <a:rPr lang="en-GB" dirty="0">
                <a:hlinkClick r:id="rId3"/>
              </a:rPr>
              <a:t>c.jones@uwtsd.ac.uk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5118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745F8-0A89-4B18-A15E-CABA2CC91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CV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03D4B-2E08-4521-8986-2B7B2CA612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 The essentials! </a:t>
            </a:r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B7CD4200-BC31-4F13-B708-BD0E33ED76D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485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398597470"/>
              </p:ext>
            </p:extLst>
          </p:nvPr>
        </p:nvGraphicFramePr>
        <p:xfrm>
          <a:off x="922010" y="993942"/>
          <a:ext cx="6696744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358837" y="307668"/>
            <a:ext cx="8642350" cy="533400"/>
          </a:xfrm>
        </p:spPr>
        <p:txBody>
          <a:bodyPr>
            <a:noAutofit/>
          </a:bodyPr>
          <a:lstStyle/>
          <a:p>
            <a:pPr algn="l"/>
            <a:r>
              <a:rPr lang="en-GB" sz="3600" dirty="0">
                <a:solidFill>
                  <a:schemeClr val="accent4">
                    <a:lumMod val="50000"/>
                  </a:schemeClr>
                </a:solidFill>
                <a:latin typeface="Segoe UI Light" panose="020B0502040204020203" pitchFamily="34" charset="0"/>
                <a:ea typeface="Segoe UI Historic" panose="020B0502040204020203" pitchFamily="34" charset="0"/>
                <a:cs typeface="Segoe UI Light" panose="020B0502040204020203" pitchFamily="34" charset="0"/>
              </a:rPr>
              <a:t>Break the task down …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6E0E85D-0441-43CF-9FE9-FC5E44C2D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01F041-91B2-4E83-852E-8E18182D2E7A}"/>
              </a:ext>
            </a:extLst>
          </p:cNvPr>
          <p:cNvSpPr/>
          <p:nvPr/>
        </p:nvSpPr>
        <p:spPr>
          <a:xfrm>
            <a:off x="8100392" y="116632"/>
            <a:ext cx="82853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2800" cap="none" spc="0" dirty="0">
                <a:ln/>
                <a:solidFill>
                  <a:schemeClr val="accent6">
                    <a:lumMod val="50000"/>
                  </a:schemeClr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C2</a:t>
            </a:r>
          </a:p>
        </p:txBody>
      </p:sp>
    </p:spTree>
    <p:extLst>
      <p:ext uri="{BB962C8B-B14F-4D97-AF65-F5344CB8AC3E}">
        <p14:creationId xmlns:p14="http://schemas.microsoft.com/office/powerpoint/2010/main" val="2564095611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CE9E3-B8E6-46A3-A0CC-FDE26C741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start?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BF855-9B6D-4923-ABD0-5F7B5989F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50% of task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 the criteria </a:t>
            </a:r>
          </a:p>
          <a:p>
            <a:pPr marL="0" indent="0" algn="ctr">
              <a:buNone/>
            </a:pP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Sometimes ‘on a plate for you’</a:t>
            </a:r>
          </a:p>
          <a:p>
            <a:pPr marL="0" indent="0" algn="ctr">
              <a:buNone/>
            </a:pP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knowledge, skill, experience,  ability, attribute etc.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 i.e. </a:t>
            </a:r>
            <a:r>
              <a:rPr lang="en-GB" b="1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‘Spec.’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specific – ‘description’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Industry specific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Unwritten!  </a:t>
            </a:r>
          </a:p>
          <a:p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8910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01A31-477A-4E48-8FD0-D79451CFD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evidence?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D811D-903A-45C2-B4E3-4A971926A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Employment (various)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Voluntary work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Placement 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Hobbies &amp; Interests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Leisure activities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life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Clubs &amp; Societies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Achievements 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Personality 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brand?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8755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9DC9F-8042-4DC8-A3F2-CFD02FEAA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CV Formats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39341-D26D-493C-BC13-486803D927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2"/>
              </a:rPr>
              <a:t>https://www.prospects.ac.uk/careers-advice/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2"/>
              </a:rPr>
              <a:t>cvs-and-cover-letters</a:t>
            </a:r>
            <a:endParaRPr lang="en-GB" dirty="0">
              <a:solidFill>
                <a:schemeClr val="accent2">
                  <a:lumMod val="7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endParaRPr lang="en-GB" dirty="0">
              <a:solidFill>
                <a:schemeClr val="accent2">
                  <a:lumMod val="7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Reverse chronological 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based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8300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BA689-2228-4078-A54C-E3ADA3BAA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CV basics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0A160-E0DB-465D-BB28-8B2A92765D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Personal Details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Career Objective/Profile ( optional)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Education 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Work/Voluntary Experience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Interests/Responsibilities/Achievements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Skills 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References ( usually two)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469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0BE3C-B30A-4899-B713-EDA8923D5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 essential?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80031-EEE4-446E-9F3B-192BE8F22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NINO 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Marital status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Religion 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- DOB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Sexual orientation 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 persuasion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7699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E499F-EFC2-4B27-937A-31534EFAF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include?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54278-FB6E-493F-942B-5CE79CB81C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24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McDonalds</a:t>
            </a:r>
          </a:p>
          <a:p>
            <a:pPr marL="0" indent="0">
              <a:buNone/>
            </a:pPr>
            <a:endParaRPr lang="en-GB" sz="1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McDonalds: 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Crew Member</a:t>
            </a:r>
          </a:p>
          <a:p>
            <a:pPr marL="0" indent="0">
              <a:buNone/>
            </a:pPr>
            <a:endParaRPr lang="en-GB" sz="1100" i="1" dirty="0">
              <a:solidFill>
                <a:schemeClr val="accent3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McDonalds: 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Crew Member – customer service skills &amp; serving food</a:t>
            </a:r>
          </a:p>
          <a:p>
            <a:pPr marL="0" indent="0">
              <a:buNone/>
            </a:pPr>
            <a:endParaRPr lang="en-GB" sz="1100" i="1" dirty="0">
              <a:solidFill>
                <a:schemeClr val="accent3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McDonalds: 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Crew Member (2 years) – developed customer service skills to international standards; teamwork &amp; dealt with difficult situations. Health &amp; Hygiene certificated  </a:t>
            </a:r>
            <a:endParaRPr lang="en-GB" sz="4000" dirty="0">
              <a:solidFill>
                <a:schemeClr val="accent3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4458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61CE8-360A-4402-9722-1EFD74D14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strongly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DEB16-8A17-4412-9C88-3DFCAD867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 Criteria drive you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Punchy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 Verbs </a:t>
            </a: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‘…</a:t>
            </a:r>
            <a:r>
              <a:rPr lang="en-GB" b="1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person v NOT </a:t>
            </a: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‘I’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Write with relevance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Tense: past / current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checking criteria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 a Careers Adviser to look over it!</a:t>
            </a:r>
          </a:p>
        </p:txBody>
      </p:sp>
    </p:spTree>
    <p:extLst>
      <p:ext uri="{BB962C8B-B14F-4D97-AF65-F5344CB8AC3E}">
        <p14:creationId xmlns:p14="http://schemas.microsoft.com/office/powerpoint/2010/main" val="27848720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3847B-22A2-4137-9C01-5274E91E8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verbs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645D1-BEB2-4408-B9DD-1B827242E9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Achieved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Initiated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Performed 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Managed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3333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DAA88-E69A-466E-AD43-167CC4C30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err="1"/>
              <a:t>Granmar</a:t>
            </a:r>
            <a:r>
              <a:rPr lang="en-GB"/>
              <a:t> &amp; </a:t>
            </a:r>
            <a:r>
              <a:rPr lang="en-GB" err="1"/>
              <a:t>Spelin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0EA17F6-8C3B-4DBA-B825-67C1720C25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34" y="1600201"/>
            <a:ext cx="8213131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373003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D773E-E116-4FE5-B1D0-0ADB4513D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art of the cover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51CF9-10BD-4F5F-8635-AB17A2130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It’s your </a:t>
            </a: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advert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Selling ‘you’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Quick connection!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reader interest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the optimum amount, the more information you add the more you cannibalise or dilute the points you are aiming to get across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8076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1875C1D8-2F13-4E41-938C-5A805211E3C7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90488" y="908150"/>
            <a:ext cx="8963025" cy="50417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829330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B2969-6D5D-4306-960D-872A0F8D1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your own CV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90AD8-558D-4095-89D2-C21C4BCA4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CV builder  with </a:t>
            </a:r>
            <a:r>
              <a:rPr lang="en-GB" dirty="0" err="1"/>
              <a:t>Abintegro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www.uwtsd.ac.uk/careers</a:t>
            </a:r>
            <a:r>
              <a:rPr lang="en-GB" dirty="0"/>
              <a:t> </a:t>
            </a:r>
          </a:p>
          <a:p>
            <a:r>
              <a:rPr lang="en-GB" dirty="0"/>
              <a:t>Have a go at running it through the online CV checker </a:t>
            </a:r>
          </a:p>
          <a:p>
            <a:r>
              <a:rPr lang="en-GB" dirty="0"/>
              <a:t>Please feel free to submit to be reviewed by a human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451714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030200FBF1E6A4893508484A1F4AB6F" ma:contentTypeVersion="12" ma:contentTypeDescription="Create a new document." ma:contentTypeScope="" ma:versionID="b0042644c09e47fc19558aea3a809d4c">
  <xsd:schema xmlns:xsd="http://www.w3.org/2001/XMLSchema" xmlns:xs="http://www.w3.org/2001/XMLSchema" xmlns:p="http://schemas.microsoft.com/office/2006/metadata/properties" xmlns:ns3="1bcbeff4-29a4-41dd-83c7-751b66e9eec2" xmlns:ns4="609d18e0-102b-45be-96a5-c6093d1c4c0a" targetNamespace="http://schemas.microsoft.com/office/2006/metadata/properties" ma:root="true" ma:fieldsID="15a0d205673ef7a9aee1ef61ae48f63f" ns3:_="" ns4:_="">
    <xsd:import namespace="1bcbeff4-29a4-41dd-83c7-751b66e9eec2"/>
    <xsd:import namespace="609d18e0-102b-45be-96a5-c6093d1c4c0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cbeff4-29a4-41dd-83c7-751b66e9eec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9d18e0-102b-45be-96a5-c6093d1c4c0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1bcbeff4-29a4-41dd-83c7-751b66e9eec2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6083133-FD1D-4014-BBFC-B44BA19700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cbeff4-29a4-41dd-83c7-751b66e9eec2"/>
    <ds:schemaRef ds:uri="609d18e0-102b-45be-96a5-c6093d1c4c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609d18e0-102b-45be-96a5-c6093d1c4c0a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bcbeff4-29a4-41dd-83c7-751b66e9eec2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1229</TotalTime>
  <Words>740</Words>
  <Application>Microsoft Office PowerPoint</Application>
  <PresentationFormat>On-screen Show (4:3)</PresentationFormat>
  <Paragraphs>187</Paragraphs>
  <Slides>27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Calibri</vt:lpstr>
      <vt:lpstr>Courier New</vt:lpstr>
      <vt:lpstr>Myriad Pro</vt:lpstr>
      <vt:lpstr>Segoe UI Light</vt:lpstr>
      <vt:lpstr>Segoe UI Semilight</vt:lpstr>
      <vt:lpstr>Wingdings</vt:lpstr>
      <vt:lpstr>20140311PresentationUWTSDTemplate</vt:lpstr>
      <vt:lpstr>L6 Humanities Lampeter  Careers Session  Part One</vt:lpstr>
      <vt:lpstr>Croeso / Welcome</vt:lpstr>
      <vt:lpstr>Aims of session</vt:lpstr>
      <vt:lpstr>What is Employability?</vt:lpstr>
      <vt:lpstr>The CareerEDGE model of employability</vt:lpstr>
      <vt:lpstr> What skills do you think you have gained from your degree? </vt:lpstr>
      <vt:lpstr>Knowing your skills is important </vt:lpstr>
      <vt:lpstr>Global Competencies</vt:lpstr>
      <vt:lpstr>Global Competencies</vt:lpstr>
      <vt:lpstr>Skills within Humanities </vt:lpstr>
      <vt:lpstr>What can I do with my degree?</vt:lpstr>
      <vt:lpstr>Food for thought…</vt:lpstr>
      <vt:lpstr>Any questions?</vt:lpstr>
      <vt:lpstr>CV WRITING</vt:lpstr>
      <vt:lpstr>Break the task down …</vt:lpstr>
      <vt:lpstr>How to start?</vt:lpstr>
      <vt:lpstr>Sources of evidence?</vt:lpstr>
      <vt:lpstr>CV Formats</vt:lpstr>
      <vt:lpstr>CV basics</vt:lpstr>
      <vt:lpstr>Not essential?</vt:lpstr>
      <vt:lpstr>What to include?</vt:lpstr>
      <vt:lpstr>Writing strongly</vt:lpstr>
      <vt:lpstr>Power verbs</vt:lpstr>
      <vt:lpstr>Granmar &amp; Spelin</vt:lpstr>
      <vt:lpstr>The art of the cover letter</vt:lpstr>
      <vt:lpstr>PowerPoint Presentation</vt:lpstr>
      <vt:lpstr>Create your own CV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L6 Humanities Lampeter  Careers Session  Part One</dc:title>
  <dc:creator>Jane Bellis</dc:creator>
  <cp:lastModifiedBy>Jane Bellis</cp:lastModifiedBy>
  <cp:revision>1</cp:revision>
  <cp:lastPrinted>2020-09-22T15:18:39Z</cp:lastPrinted>
  <dcterms:created xsi:type="dcterms:W3CDTF">2020-09-22T12:22:14Z</dcterms:created>
  <dcterms:modified xsi:type="dcterms:W3CDTF">2020-09-23T08:51:17Z</dcterms:modified>
</cp:coreProperties>
</file>