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58" r:id="rId3"/>
    <p:sldId id="259" r:id="rId4"/>
    <p:sldId id="264" r:id="rId5"/>
    <p:sldId id="260" r:id="rId6"/>
    <p:sldId id="261" r:id="rId7"/>
    <p:sldId id="265" r:id="rId8"/>
    <p:sldId id="266" r:id="rId9"/>
    <p:sldId id="267"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cassamo" initials="mc" lastIdx="1" clrIdx="0">
    <p:extLst>
      <p:ext uri="{19B8F6BF-5375-455C-9EA6-DF929625EA0E}">
        <p15:presenceInfo xmlns:p15="http://schemas.microsoft.com/office/powerpoint/2012/main" userId="cc11ae5da8c3e9f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94660"/>
  </p:normalViewPr>
  <p:slideViewPr>
    <p:cSldViewPr snapToGrid="0">
      <p:cViewPr varScale="1">
        <p:scale>
          <a:sx n="93" d="100"/>
          <a:sy n="93" d="100"/>
        </p:scale>
        <p:origin x="72" y="19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6-28T19:00:49.274"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C12801-A81D-44C1-B57A-2415F3CC24E7}" type="datetimeFigureOut">
              <a:rPr lang="en-GB" smtClean="0"/>
              <a:t>28/06/2020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9B3517-AC0F-40E3-AEB0-4FAB8AD8BEFC}" type="slidenum">
              <a:rPr lang="en-GB" smtClean="0"/>
              <a:t>‹#›</a:t>
            </a:fld>
            <a:endParaRPr lang="en-GB"/>
          </a:p>
        </p:txBody>
      </p:sp>
    </p:spTree>
    <p:extLst>
      <p:ext uri="{BB962C8B-B14F-4D97-AF65-F5344CB8AC3E}">
        <p14:creationId xmlns:p14="http://schemas.microsoft.com/office/powerpoint/2010/main" val="3129335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fld id="{179B3517-AC0F-40E3-AEB0-4FAB8AD8BEFC}" type="slidenum">
              <a:rPr lang="en-GB" smtClean="0"/>
              <a:t>3</a:t>
            </a:fld>
            <a:endParaRPr lang="en-GB"/>
          </a:p>
        </p:txBody>
      </p:sp>
    </p:spTree>
    <p:extLst>
      <p:ext uri="{BB962C8B-B14F-4D97-AF65-F5344CB8AC3E}">
        <p14:creationId xmlns:p14="http://schemas.microsoft.com/office/powerpoint/2010/main" val="5026760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6/28/2020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6/28/2020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6/28/2020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6/28/2020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6/28/2020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6/28/2020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6/28/2020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6/28/2020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6/28/2020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C6294-A9FD-44CF-BFC5-568596CAAF3D}"/>
              </a:ext>
            </a:extLst>
          </p:cNvPr>
          <p:cNvSpPr>
            <a:spLocks noGrp="1"/>
          </p:cNvSpPr>
          <p:nvPr>
            <p:ph type="ctrTitle"/>
          </p:nvPr>
        </p:nvSpPr>
        <p:spPr>
          <a:xfrm>
            <a:off x="513709" y="599706"/>
            <a:ext cx="10248472" cy="756483"/>
          </a:xfrm>
        </p:spPr>
        <p:txBody>
          <a:bodyPr/>
          <a:lstStyle/>
          <a:p>
            <a:r>
              <a:rPr lang="en-GB" sz="4800" dirty="0">
                <a:solidFill>
                  <a:schemeClr val="accent6">
                    <a:lumMod val="75000"/>
                  </a:schemeClr>
                </a:solidFill>
              </a:rPr>
              <a:t>Contemporary issues in Marketing</a:t>
            </a:r>
          </a:p>
        </p:txBody>
      </p:sp>
      <p:sp>
        <p:nvSpPr>
          <p:cNvPr id="3" name="Subtitle 2">
            <a:extLst>
              <a:ext uri="{FF2B5EF4-FFF2-40B4-BE49-F238E27FC236}">
                <a16:creationId xmlns:a16="http://schemas.microsoft.com/office/drawing/2014/main" id="{2ADC4CD1-D50E-4CC6-92A7-C1BBD48AF542}"/>
              </a:ext>
            </a:extLst>
          </p:cNvPr>
          <p:cNvSpPr>
            <a:spLocks noGrp="1"/>
          </p:cNvSpPr>
          <p:nvPr>
            <p:ph type="subTitle" idx="1"/>
          </p:nvPr>
        </p:nvSpPr>
        <p:spPr>
          <a:xfrm>
            <a:off x="3625889" y="2121510"/>
            <a:ext cx="4264664" cy="861420"/>
          </a:xfrm>
        </p:spPr>
        <p:txBody>
          <a:bodyPr>
            <a:normAutofit/>
          </a:bodyPr>
          <a:lstStyle/>
          <a:p>
            <a:r>
              <a:rPr lang="en-GB" sz="4000" dirty="0"/>
              <a:t>Social media</a:t>
            </a:r>
          </a:p>
        </p:txBody>
      </p:sp>
      <p:sp>
        <p:nvSpPr>
          <p:cNvPr id="4" name="TextBox 3">
            <a:extLst>
              <a:ext uri="{FF2B5EF4-FFF2-40B4-BE49-F238E27FC236}">
                <a16:creationId xmlns:a16="http://schemas.microsoft.com/office/drawing/2014/main" id="{D7BE4985-E023-4B03-B28D-D0AE4E2FBCBB}"/>
              </a:ext>
            </a:extLst>
          </p:cNvPr>
          <p:cNvSpPr txBox="1"/>
          <p:nvPr/>
        </p:nvSpPr>
        <p:spPr>
          <a:xfrm>
            <a:off x="626723" y="5611963"/>
            <a:ext cx="6858000" cy="646331"/>
          </a:xfrm>
          <a:prstGeom prst="rect">
            <a:avLst/>
          </a:prstGeom>
          <a:noFill/>
        </p:spPr>
        <p:txBody>
          <a:bodyPr wrap="square" rtlCol="0">
            <a:spAutoFit/>
          </a:bodyPr>
          <a:lstStyle/>
          <a:p>
            <a:r>
              <a:rPr lang="en-GB" dirty="0">
                <a:solidFill>
                  <a:schemeClr val="bg1"/>
                </a:solidFill>
              </a:rPr>
              <a:t>Name: Muhammad Cassamo </a:t>
            </a:r>
          </a:p>
          <a:p>
            <a:r>
              <a:rPr lang="en-GB" dirty="0">
                <a:solidFill>
                  <a:schemeClr val="bg1"/>
                </a:solidFill>
              </a:rPr>
              <a:t>Student number: 1550196</a:t>
            </a:r>
          </a:p>
        </p:txBody>
      </p:sp>
    </p:spTree>
    <p:extLst>
      <p:ext uri="{BB962C8B-B14F-4D97-AF65-F5344CB8AC3E}">
        <p14:creationId xmlns:p14="http://schemas.microsoft.com/office/powerpoint/2010/main" val="32328409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D2B36-E456-4F67-9928-1402BEA3FB28}"/>
              </a:ext>
            </a:extLst>
          </p:cNvPr>
          <p:cNvSpPr>
            <a:spLocks noGrp="1"/>
          </p:cNvSpPr>
          <p:nvPr>
            <p:ph type="title"/>
          </p:nvPr>
        </p:nvSpPr>
        <p:spPr>
          <a:xfrm>
            <a:off x="691405" y="569383"/>
            <a:ext cx="4369546" cy="954617"/>
          </a:xfrm>
        </p:spPr>
        <p:txBody>
          <a:bodyPr>
            <a:normAutofit fontScale="90000"/>
          </a:bodyPr>
          <a:lstStyle/>
          <a:p>
            <a:r>
              <a:rPr lang="en-GB" sz="6000" dirty="0"/>
              <a:t>Introduction</a:t>
            </a:r>
          </a:p>
        </p:txBody>
      </p:sp>
      <p:pic>
        <p:nvPicPr>
          <p:cNvPr id="6" name="Picture Placeholder 5" descr="A picture containing text, map, screenshot&#10;&#10;Description automatically generated">
            <a:extLst>
              <a:ext uri="{FF2B5EF4-FFF2-40B4-BE49-F238E27FC236}">
                <a16:creationId xmlns:a16="http://schemas.microsoft.com/office/drawing/2014/main" id="{038F3574-5E68-44AE-8F37-C2769C0B6B60}"/>
              </a:ext>
            </a:extLst>
          </p:cNvPr>
          <p:cNvPicPr>
            <a:picLocks noGrp="1" noChangeAspect="1"/>
          </p:cNvPicPr>
          <p:nvPr>
            <p:ph type="pic" idx="1"/>
          </p:nvPr>
        </p:nvPicPr>
        <p:blipFill>
          <a:blip r:embed="rId2"/>
          <a:srcRect t="11626" b="11626"/>
          <a:stretch>
            <a:fillRect/>
          </a:stretch>
        </p:blipFill>
        <p:spPr>
          <a:xfrm>
            <a:off x="6159876" y="822324"/>
            <a:ext cx="5340717" cy="5378129"/>
          </a:xfrm>
        </p:spPr>
      </p:pic>
      <p:sp>
        <p:nvSpPr>
          <p:cNvPr id="4" name="Text Placeholder 3">
            <a:extLst>
              <a:ext uri="{FF2B5EF4-FFF2-40B4-BE49-F238E27FC236}">
                <a16:creationId xmlns:a16="http://schemas.microsoft.com/office/drawing/2014/main" id="{733211EF-9A3E-422E-B7A2-966C4DBBC4C8}"/>
              </a:ext>
            </a:extLst>
          </p:cNvPr>
          <p:cNvSpPr>
            <a:spLocks noGrp="1"/>
          </p:cNvSpPr>
          <p:nvPr>
            <p:ph type="body" sz="half" idx="2"/>
          </p:nvPr>
        </p:nvSpPr>
        <p:spPr>
          <a:xfrm>
            <a:off x="691406" y="1625599"/>
            <a:ext cx="5028180" cy="4615951"/>
          </a:xfrm>
        </p:spPr>
        <p:txBody>
          <a:bodyPr/>
          <a:lstStyle/>
          <a:p>
            <a:r>
              <a:rPr lang="en-GB" dirty="0">
                <a:solidFill>
                  <a:schemeClr val="bg1"/>
                </a:solidFill>
              </a:rPr>
              <a:t>There is no doubt that Social Media Marketing is an important tool to create, develop, maintain and attract new audiences. Whenever we scroll through Social Media there is always a page or a demonstration of a product that is popping up on our feeds enticing us with last minute discounts and exclusive products.</a:t>
            </a:r>
          </a:p>
          <a:p>
            <a:r>
              <a:rPr lang="en-GB" dirty="0">
                <a:solidFill>
                  <a:schemeClr val="bg1"/>
                </a:solidFill>
              </a:rPr>
              <a:t>Brian Solis a Digital Analyst from Silicon Valley said that:</a:t>
            </a:r>
          </a:p>
          <a:p>
            <a:r>
              <a:rPr lang="en-GB" dirty="0">
                <a:solidFill>
                  <a:schemeClr val="bg1"/>
                </a:solidFill>
              </a:rPr>
              <a:t>“</a:t>
            </a:r>
            <a:r>
              <a:rPr lang="en-GB" i="1" dirty="0">
                <a:solidFill>
                  <a:schemeClr val="bg1"/>
                </a:solidFill>
              </a:rPr>
              <a:t>Social media is about sociology and psychology more than technology</a:t>
            </a:r>
            <a:r>
              <a:rPr lang="en-GB" dirty="0">
                <a:solidFill>
                  <a:schemeClr val="bg1"/>
                </a:solidFill>
              </a:rPr>
              <a:t>.”</a:t>
            </a:r>
          </a:p>
          <a:p>
            <a:r>
              <a:rPr lang="en-GB" dirty="0">
                <a:solidFill>
                  <a:schemeClr val="bg1"/>
                </a:solidFill>
              </a:rPr>
              <a:t>This quote paints a pretty accurate picture of the type of marketing strategy should be implemented to guarantee a profitable rate of sales through this platform based on what product should be targeted to what demographic.</a:t>
            </a:r>
          </a:p>
          <a:p>
            <a:endParaRPr lang="en-GB" dirty="0"/>
          </a:p>
        </p:txBody>
      </p:sp>
    </p:spTree>
    <p:extLst>
      <p:ext uri="{BB962C8B-B14F-4D97-AF65-F5344CB8AC3E}">
        <p14:creationId xmlns:p14="http://schemas.microsoft.com/office/powerpoint/2010/main" val="274009740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FF7B2-BBAC-4F91-BB8D-07386AFA8FDD}"/>
              </a:ext>
            </a:extLst>
          </p:cNvPr>
          <p:cNvSpPr>
            <a:spLocks noGrp="1"/>
          </p:cNvSpPr>
          <p:nvPr>
            <p:ph type="ctrTitle"/>
          </p:nvPr>
        </p:nvSpPr>
        <p:spPr>
          <a:xfrm>
            <a:off x="574465" y="568884"/>
            <a:ext cx="2523193" cy="818127"/>
          </a:xfrm>
        </p:spPr>
        <p:txBody>
          <a:bodyPr/>
          <a:lstStyle/>
          <a:p>
            <a:r>
              <a:rPr lang="en-GB" dirty="0"/>
              <a:t>Figures</a:t>
            </a:r>
          </a:p>
        </p:txBody>
      </p:sp>
      <p:sp>
        <p:nvSpPr>
          <p:cNvPr id="7" name="TextBox 6">
            <a:extLst>
              <a:ext uri="{FF2B5EF4-FFF2-40B4-BE49-F238E27FC236}">
                <a16:creationId xmlns:a16="http://schemas.microsoft.com/office/drawing/2014/main" id="{90ACF0B9-815C-4897-8B1F-FE3A8A1AC718}"/>
              </a:ext>
            </a:extLst>
          </p:cNvPr>
          <p:cNvSpPr txBox="1"/>
          <p:nvPr/>
        </p:nvSpPr>
        <p:spPr>
          <a:xfrm>
            <a:off x="657548" y="1535986"/>
            <a:ext cx="10959987" cy="3970318"/>
          </a:xfrm>
          <a:prstGeom prst="rect">
            <a:avLst/>
          </a:prstGeom>
          <a:noFill/>
        </p:spPr>
        <p:txBody>
          <a:bodyPr wrap="square" rtlCol="0">
            <a:spAutoFit/>
          </a:bodyPr>
          <a:lstStyle/>
          <a:p>
            <a:pPr marL="285750" indent="-285750">
              <a:buFont typeface="Wingdings" panose="05000000000000000000" pitchFamily="2" charset="2"/>
              <a:buChar char="Ø"/>
            </a:pPr>
            <a:r>
              <a:rPr lang="en-GB" dirty="0">
                <a:solidFill>
                  <a:schemeClr val="bg1"/>
                </a:solidFill>
              </a:rPr>
              <a:t>74% of consumers have a more positive brand impression after interacting</a:t>
            </a:r>
          </a:p>
          <a:p>
            <a:r>
              <a:rPr lang="en-GB" dirty="0">
                <a:solidFill>
                  <a:schemeClr val="bg1"/>
                </a:solidFill>
              </a:rPr>
              <a:t>with a company through social media.</a:t>
            </a:r>
          </a:p>
          <a:p>
            <a:pPr marL="285750" indent="-285750">
              <a:buFont typeface="Wingdings" panose="05000000000000000000" pitchFamily="2" charset="2"/>
              <a:buChar char="Ø"/>
            </a:pPr>
            <a:r>
              <a:rPr lang="en-GB" dirty="0">
                <a:solidFill>
                  <a:schemeClr val="bg1"/>
                </a:solidFill>
              </a:rPr>
              <a:t>Purchase likelihood increases 51% after a customer clicks the “like” button.</a:t>
            </a:r>
          </a:p>
          <a:p>
            <a:pPr marL="285750" indent="-285750">
              <a:buFont typeface="Wingdings" panose="05000000000000000000" pitchFamily="2" charset="2"/>
              <a:buChar char="Ø"/>
            </a:pPr>
            <a:r>
              <a:rPr lang="en-GB" dirty="0">
                <a:solidFill>
                  <a:schemeClr val="bg1"/>
                </a:solidFill>
              </a:rPr>
              <a:t>When they receive good customer service, social media users tell three</a:t>
            </a:r>
          </a:p>
          <a:p>
            <a:r>
              <a:rPr lang="en-GB" dirty="0">
                <a:solidFill>
                  <a:schemeClr val="bg1"/>
                </a:solidFill>
              </a:rPr>
              <a:t>times as many people about it as do nonusers of social media.</a:t>
            </a:r>
          </a:p>
          <a:p>
            <a:pPr marL="285750" indent="-285750">
              <a:buFont typeface="Wingdings" panose="05000000000000000000" pitchFamily="2" charset="2"/>
              <a:buChar char="Ø"/>
            </a:pPr>
            <a:r>
              <a:rPr lang="en-GB" dirty="0">
                <a:solidFill>
                  <a:schemeClr val="bg1"/>
                </a:solidFill>
              </a:rPr>
              <a:t>83% of people who complained about a given company on Twitter “liked or</a:t>
            </a:r>
          </a:p>
          <a:p>
            <a:r>
              <a:rPr lang="en-GB" dirty="0">
                <a:solidFill>
                  <a:schemeClr val="bg1"/>
                </a:solidFill>
              </a:rPr>
              <a:t>loved” a response by the company.</a:t>
            </a:r>
          </a:p>
          <a:p>
            <a:pPr marL="285750" indent="-285750">
              <a:buFont typeface="Wingdings" panose="05000000000000000000" pitchFamily="2" charset="2"/>
              <a:buChar char="Ø"/>
            </a:pPr>
            <a:r>
              <a:rPr lang="en-GB" dirty="0">
                <a:solidFill>
                  <a:schemeClr val="bg1"/>
                </a:solidFill>
              </a:rPr>
              <a:t>90% of consumers trust product reviews from people they know; 70% trust</a:t>
            </a:r>
          </a:p>
          <a:p>
            <a:r>
              <a:rPr lang="en-GB" dirty="0">
                <a:solidFill>
                  <a:schemeClr val="bg1"/>
                </a:solidFill>
              </a:rPr>
              <a:t>reviews from people they don’t know.</a:t>
            </a:r>
          </a:p>
          <a:p>
            <a:pPr marL="285750" indent="-285750">
              <a:buFont typeface="Wingdings" panose="05000000000000000000" pitchFamily="2" charset="2"/>
              <a:buChar char="Ø"/>
            </a:pPr>
            <a:r>
              <a:rPr lang="en-GB" dirty="0">
                <a:solidFill>
                  <a:schemeClr val="bg1"/>
                </a:solidFill>
              </a:rPr>
              <a:t>40% of social media users “like” businesses in order to receive special</a:t>
            </a:r>
          </a:p>
          <a:p>
            <a:r>
              <a:rPr lang="en-GB" dirty="0">
                <a:solidFill>
                  <a:schemeClr val="bg1"/>
                </a:solidFill>
              </a:rPr>
              <a:t>discounts and promotions.</a:t>
            </a:r>
          </a:p>
          <a:p>
            <a:pPr marL="285750" indent="-285750">
              <a:buFont typeface="Wingdings" panose="05000000000000000000" pitchFamily="2" charset="2"/>
              <a:buChar char="Ø"/>
            </a:pPr>
            <a:r>
              <a:rPr lang="en-GB" dirty="0">
                <a:solidFill>
                  <a:schemeClr val="bg1"/>
                </a:solidFill>
              </a:rPr>
              <a:t>Facebook fans of a brand spend twice as much as those who are not</a:t>
            </a:r>
          </a:p>
          <a:p>
            <a:r>
              <a:rPr lang="en-GB" dirty="0">
                <a:solidFill>
                  <a:schemeClr val="bg1"/>
                </a:solidFill>
              </a:rPr>
              <a:t>Facebook fans.</a:t>
            </a:r>
          </a:p>
          <a:p>
            <a:r>
              <a:rPr lang="en-GB" dirty="0">
                <a:solidFill>
                  <a:schemeClr val="bg1"/>
                </a:solidFill>
              </a:rPr>
              <a:t> (Tom Funk., 2013)</a:t>
            </a:r>
          </a:p>
        </p:txBody>
      </p:sp>
    </p:spTree>
    <p:extLst>
      <p:ext uri="{BB962C8B-B14F-4D97-AF65-F5344CB8AC3E}">
        <p14:creationId xmlns:p14="http://schemas.microsoft.com/office/powerpoint/2010/main" val="333436727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E2882-D339-4888-AE71-F815D9282C55}"/>
              </a:ext>
            </a:extLst>
          </p:cNvPr>
          <p:cNvSpPr>
            <a:spLocks noGrp="1"/>
          </p:cNvSpPr>
          <p:nvPr>
            <p:ph type="ctrTitle"/>
          </p:nvPr>
        </p:nvSpPr>
        <p:spPr>
          <a:xfrm>
            <a:off x="564192" y="589431"/>
            <a:ext cx="8825658" cy="751346"/>
          </a:xfrm>
        </p:spPr>
        <p:txBody>
          <a:bodyPr/>
          <a:lstStyle/>
          <a:p>
            <a:r>
              <a:rPr lang="en-GB" dirty="0"/>
              <a:t>Opportunities</a:t>
            </a:r>
          </a:p>
        </p:txBody>
      </p:sp>
      <p:sp>
        <p:nvSpPr>
          <p:cNvPr id="4" name="TextBox 3">
            <a:extLst>
              <a:ext uri="{FF2B5EF4-FFF2-40B4-BE49-F238E27FC236}">
                <a16:creationId xmlns:a16="http://schemas.microsoft.com/office/drawing/2014/main" id="{18C624AD-2667-43A7-AE25-B42567A23916}"/>
              </a:ext>
            </a:extLst>
          </p:cNvPr>
          <p:cNvSpPr txBox="1"/>
          <p:nvPr/>
        </p:nvSpPr>
        <p:spPr>
          <a:xfrm>
            <a:off x="564191" y="1556535"/>
            <a:ext cx="11025057" cy="3416320"/>
          </a:xfrm>
          <a:prstGeom prst="rect">
            <a:avLst/>
          </a:prstGeom>
          <a:noFill/>
        </p:spPr>
        <p:txBody>
          <a:bodyPr wrap="square" rtlCol="0">
            <a:spAutoFit/>
          </a:bodyPr>
          <a:lstStyle/>
          <a:p>
            <a:r>
              <a:rPr lang="en-GB" dirty="0">
                <a:solidFill>
                  <a:schemeClr val="bg1"/>
                </a:solidFill>
              </a:rPr>
              <a:t>Having in mind these figures it is more and more important for companies to capitalise on the time spent by people online to: </a:t>
            </a:r>
          </a:p>
          <a:p>
            <a:pPr marL="342900" indent="-342900">
              <a:buFont typeface="+mj-lt"/>
              <a:buAutoNum type="arabicPeriod"/>
            </a:pPr>
            <a:r>
              <a:rPr lang="en-GB" dirty="0">
                <a:solidFill>
                  <a:schemeClr val="bg1"/>
                </a:solidFill>
              </a:rPr>
              <a:t>Build brand awareness, </a:t>
            </a:r>
          </a:p>
          <a:p>
            <a:pPr marL="342900" indent="-342900">
              <a:buFont typeface="+mj-lt"/>
              <a:buAutoNum type="arabicPeriod"/>
            </a:pPr>
            <a:r>
              <a:rPr lang="en-GB" dirty="0">
                <a:solidFill>
                  <a:schemeClr val="bg1"/>
                </a:solidFill>
              </a:rPr>
              <a:t>Show authenticity, </a:t>
            </a:r>
          </a:p>
          <a:p>
            <a:pPr marL="342900" indent="-342900">
              <a:buFont typeface="+mj-lt"/>
              <a:buAutoNum type="arabicPeriod"/>
            </a:pPr>
            <a:r>
              <a:rPr lang="en-GB" dirty="0">
                <a:solidFill>
                  <a:schemeClr val="bg1"/>
                </a:solidFill>
              </a:rPr>
              <a:t>Communicate authority, </a:t>
            </a:r>
          </a:p>
          <a:p>
            <a:pPr marL="342900" indent="-342900">
              <a:buFont typeface="+mj-lt"/>
              <a:buAutoNum type="arabicPeriod"/>
            </a:pPr>
            <a:r>
              <a:rPr lang="en-GB" dirty="0">
                <a:solidFill>
                  <a:schemeClr val="bg1"/>
                </a:solidFill>
              </a:rPr>
              <a:t>Encourage engagement, </a:t>
            </a:r>
          </a:p>
          <a:p>
            <a:pPr marL="342900" indent="-342900">
              <a:buFont typeface="+mj-lt"/>
              <a:buAutoNum type="arabicPeriod"/>
            </a:pPr>
            <a:r>
              <a:rPr lang="en-GB" dirty="0">
                <a:solidFill>
                  <a:schemeClr val="bg1"/>
                </a:solidFill>
              </a:rPr>
              <a:t>Provide support </a:t>
            </a:r>
          </a:p>
          <a:p>
            <a:pPr marL="342900" indent="-342900">
              <a:buFont typeface="+mj-lt"/>
              <a:buAutoNum type="arabicPeriod"/>
            </a:pPr>
            <a:r>
              <a:rPr lang="en-GB" dirty="0">
                <a:solidFill>
                  <a:schemeClr val="bg1"/>
                </a:solidFill>
              </a:rPr>
              <a:t>Grow affordability</a:t>
            </a:r>
          </a:p>
          <a:p>
            <a:endParaRPr lang="en-GB" dirty="0">
              <a:solidFill>
                <a:schemeClr val="bg1"/>
              </a:solidFill>
            </a:endParaRPr>
          </a:p>
          <a:p>
            <a:r>
              <a:rPr lang="en-GB" dirty="0">
                <a:solidFill>
                  <a:schemeClr val="bg1"/>
                </a:solidFill>
              </a:rPr>
              <a:t>Akin to how someone would treat a friend request on </a:t>
            </a:r>
            <a:r>
              <a:rPr lang="en-GB" dirty="0" err="1">
                <a:solidFill>
                  <a:schemeClr val="bg1"/>
                </a:solidFill>
              </a:rPr>
              <a:t>facebook</a:t>
            </a:r>
            <a:r>
              <a:rPr lang="en-GB" dirty="0">
                <a:solidFill>
                  <a:schemeClr val="bg1"/>
                </a:solidFill>
              </a:rPr>
              <a:t> based on you know who they are, you like them and there is some sort of bond between you brands get pretty much the same treatment when it comes to consumer choice.</a:t>
            </a:r>
          </a:p>
        </p:txBody>
      </p:sp>
    </p:spTree>
    <p:extLst>
      <p:ext uri="{BB962C8B-B14F-4D97-AF65-F5344CB8AC3E}">
        <p14:creationId xmlns:p14="http://schemas.microsoft.com/office/powerpoint/2010/main" val="3712126545"/>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C230A-46AD-4C01-89B4-03D3FF93BC0F}"/>
              </a:ext>
            </a:extLst>
          </p:cNvPr>
          <p:cNvSpPr>
            <a:spLocks noGrp="1"/>
          </p:cNvSpPr>
          <p:nvPr>
            <p:ph type="ctrTitle"/>
          </p:nvPr>
        </p:nvSpPr>
        <p:spPr>
          <a:xfrm>
            <a:off x="523094" y="522650"/>
            <a:ext cx="7126016" cy="787305"/>
          </a:xfrm>
        </p:spPr>
        <p:txBody>
          <a:bodyPr/>
          <a:lstStyle/>
          <a:p>
            <a:r>
              <a:rPr lang="en-GB" dirty="0"/>
              <a:t>What the experts say</a:t>
            </a:r>
          </a:p>
        </p:txBody>
      </p:sp>
      <p:sp>
        <p:nvSpPr>
          <p:cNvPr id="4" name="TextBox 3">
            <a:extLst>
              <a:ext uri="{FF2B5EF4-FFF2-40B4-BE49-F238E27FC236}">
                <a16:creationId xmlns:a16="http://schemas.microsoft.com/office/drawing/2014/main" id="{B3DE07C4-48A1-42CB-A94F-C47AEB4EC3D2}"/>
              </a:ext>
            </a:extLst>
          </p:cNvPr>
          <p:cNvSpPr txBox="1"/>
          <p:nvPr/>
        </p:nvSpPr>
        <p:spPr>
          <a:xfrm>
            <a:off x="594189" y="1376737"/>
            <a:ext cx="11003622" cy="4247317"/>
          </a:xfrm>
          <a:prstGeom prst="rect">
            <a:avLst/>
          </a:prstGeom>
          <a:noFill/>
        </p:spPr>
        <p:txBody>
          <a:bodyPr wrap="square" rtlCol="0">
            <a:spAutoFit/>
          </a:bodyPr>
          <a:lstStyle/>
          <a:p>
            <a:r>
              <a:rPr lang="en-GB" dirty="0">
                <a:solidFill>
                  <a:schemeClr val="bg1"/>
                </a:solidFill>
              </a:rPr>
              <a:t>I-ping Chiang wrote a piece in the International Journal of Electronic Commerce Studies entitled “Exploring the benefits of Social Media Marketing for brands and communities” where he says that “</a:t>
            </a:r>
            <a:r>
              <a:rPr lang="en-GB" i="1" dirty="0">
                <a:solidFill>
                  <a:schemeClr val="bg1"/>
                </a:solidFill>
              </a:rPr>
              <a:t>According to an eMarketer report, the number of brand marketers committing a budget to paid social media advertising has been increasing by 1% to 2% yearly.” (Chiang, 2019)</a:t>
            </a:r>
          </a:p>
          <a:p>
            <a:r>
              <a:rPr lang="en-GB" dirty="0">
                <a:solidFill>
                  <a:schemeClr val="bg1"/>
                </a:solidFill>
              </a:rPr>
              <a:t>This shows that based on the figures shown on the slide before regarding the time spent by people online companies are already tapping into the potential of Social Media in order to convert sales to a more targeted audience (bearing in mind that Social Media analytical filters help with this a lot)</a:t>
            </a:r>
          </a:p>
          <a:p>
            <a:r>
              <a:rPr lang="en-GB" dirty="0">
                <a:solidFill>
                  <a:schemeClr val="bg1"/>
                </a:solidFill>
              </a:rPr>
              <a:t>Bonnie Sainsbury a Digital Business Strategist/Marketing advisor from Vancouver said that: </a:t>
            </a:r>
          </a:p>
          <a:p>
            <a:r>
              <a:rPr lang="en-GB" dirty="0">
                <a:solidFill>
                  <a:schemeClr val="bg1"/>
                </a:solidFill>
              </a:rPr>
              <a:t>“</a:t>
            </a:r>
            <a:r>
              <a:rPr lang="en-GB" i="1" dirty="0">
                <a:solidFill>
                  <a:schemeClr val="bg1"/>
                </a:solidFill>
              </a:rPr>
              <a:t>Social media will help you build up loyalty of your current customers to the point that they will willingly, and for free, tell others about you</a:t>
            </a:r>
            <a:r>
              <a:rPr lang="en-GB" dirty="0">
                <a:solidFill>
                  <a:schemeClr val="bg1"/>
                </a:solidFill>
              </a:rPr>
              <a:t>.”</a:t>
            </a:r>
          </a:p>
          <a:p>
            <a:r>
              <a:rPr lang="en-GB" dirty="0">
                <a:solidFill>
                  <a:schemeClr val="bg1"/>
                </a:solidFill>
              </a:rPr>
              <a:t>Social Media Marketing if done correctly can be self sustaining to a certain extent providing companies can actually translate data from Social Media Marketing sales to show how effective it has been.</a:t>
            </a:r>
          </a:p>
          <a:p>
            <a:endParaRPr lang="en-GB" i="1" dirty="0">
              <a:solidFill>
                <a:schemeClr val="bg1"/>
              </a:solidFill>
            </a:endParaRPr>
          </a:p>
        </p:txBody>
      </p:sp>
    </p:spTree>
    <p:extLst>
      <p:ext uri="{BB962C8B-B14F-4D97-AF65-F5344CB8AC3E}">
        <p14:creationId xmlns:p14="http://schemas.microsoft.com/office/powerpoint/2010/main" val="2440551268"/>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B98C7-2BE1-4912-A57E-E6DFF3EACABE}"/>
              </a:ext>
            </a:extLst>
          </p:cNvPr>
          <p:cNvSpPr>
            <a:spLocks noGrp="1"/>
          </p:cNvSpPr>
          <p:nvPr>
            <p:ph type="ctrTitle"/>
          </p:nvPr>
        </p:nvSpPr>
        <p:spPr>
          <a:xfrm>
            <a:off x="533368" y="592821"/>
            <a:ext cx="8825658" cy="819876"/>
          </a:xfrm>
        </p:spPr>
        <p:txBody>
          <a:bodyPr/>
          <a:lstStyle/>
          <a:p>
            <a:r>
              <a:rPr lang="en-GB" dirty="0"/>
              <a:t>What the experts say 2</a:t>
            </a:r>
          </a:p>
        </p:txBody>
      </p:sp>
      <p:sp>
        <p:nvSpPr>
          <p:cNvPr id="4" name="TextBox 3">
            <a:extLst>
              <a:ext uri="{FF2B5EF4-FFF2-40B4-BE49-F238E27FC236}">
                <a16:creationId xmlns:a16="http://schemas.microsoft.com/office/drawing/2014/main" id="{87EDF3DE-4059-4F6F-8F02-E5E8DA99C09B}"/>
              </a:ext>
            </a:extLst>
          </p:cNvPr>
          <p:cNvSpPr txBox="1"/>
          <p:nvPr/>
        </p:nvSpPr>
        <p:spPr>
          <a:xfrm>
            <a:off x="533367" y="1500027"/>
            <a:ext cx="11091841" cy="2862322"/>
          </a:xfrm>
          <a:prstGeom prst="rect">
            <a:avLst/>
          </a:prstGeom>
          <a:noFill/>
        </p:spPr>
        <p:txBody>
          <a:bodyPr wrap="square" rtlCol="0">
            <a:spAutoFit/>
          </a:bodyPr>
          <a:lstStyle/>
          <a:p>
            <a:r>
              <a:rPr lang="en-GB" dirty="0">
                <a:solidFill>
                  <a:schemeClr val="bg1"/>
                </a:solidFill>
              </a:rPr>
              <a:t>“</a:t>
            </a:r>
            <a:r>
              <a:rPr lang="en-GB" i="1" dirty="0">
                <a:solidFill>
                  <a:schemeClr val="bg1"/>
                </a:solidFill>
              </a:rPr>
              <a:t>Although scholars and marketers are aware already of the significance of social media marketing, there are no definitive empirical data that can be used to determine whether social media marketing actually creates brand benefits or increases product sales</a:t>
            </a:r>
            <a:r>
              <a:rPr lang="en-GB" dirty="0">
                <a:solidFill>
                  <a:schemeClr val="bg1"/>
                </a:solidFill>
              </a:rPr>
              <a:t>” (Chiang, 2019)</a:t>
            </a:r>
          </a:p>
          <a:p>
            <a:r>
              <a:rPr lang="en-GB" dirty="0">
                <a:solidFill>
                  <a:schemeClr val="bg1"/>
                </a:solidFill>
              </a:rPr>
              <a:t>Consumers show unique patterns of behaviour towards brands when interacting online, they expect quick responses to questions, quick replies to any complaints and find out about each other`s experiences before buying a product of experience.</a:t>
            </a:r>
          </a:p>
          <a:p>
            <a:r>
              <a:rPr lang="en-GB" dirty="0">
                <a:solidFill>
                  <a:schemeClr val="bg1"/>
                </a:solidFill>
              </a:rPr>
              <a:t>Despite not having the support of empirical data it is crucial for brands to strengthen more and more their presence on social media (sales, interaction, problem resolution etc.) bearing in mind that we live in a tech savvy society and long gone are the days of phone and email complaints.</a:t>
            </a:r>
          </a:p>
          <a:p>
            <a:endParaRPr lang="en-GB" dirty="0">
              <a:solidFill>
                <a:schemeClr val="bg1"/>
              </a:solidFill>
            </a:endParaRPr>
          </a:p>
        </p:txBody>
      </p:sp>
    </p:spTree>
    <p:extLst>
      <p:ext uri="{BB962C8B-B14F-4D97-AF65-F5344CB8AC3E}">
        <p14:creationId xmlns:p14="http://schemas.microsoft.com/office/powerpoint/2010/main" val="336999565"/>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FAAA-C4B9-48BF-A74E-656D1A88A0C7}"/>
              </a:ext>
            </a:extLst>
          </p:cNvPr>
          <p:cNvSpPr>
            <a:spLocks noGrp="1"/>
          </p:cNvSpPr>
          <p:nvPr>
            <p:ph type="ctrTitle"/>
          </p:nvPr>
        </p:nvSpPr>
        <p:spPr>
          <a:xfrm>
            <a:off x="559054" y="527787"/>
            <a:ext cx="2024897" cy="751346"/>
          </a:xfrm>
        </p:spPr>
        <p:txBody>
          <a:bodyPr/>
          <a:lstStyle/>
          <a:p>
            <a:r>
              <a:rPr lang="en-GB" dirty="0"/>
              <a:t>Issues</a:t>
            </a:r>
          </a:p>
        </p:txBody>
      </p:sp>
      <p:sp>
        <p:nvSpPr>
          <p:cNvPr id="5" name="TextBox 4">
            <a:extLst>
              <a:ext uri="{FF2B5EF4-FFF2-40B4-BE49-F238E27FC236}">
                <a16:creationId xmlns:a16="http://schemas.microsoft.com/office/drawing/2014/main" id="{6B69D63F-4638-42CF-AC80-0B7A6CDE7FB6}"/>
              </a:ext>
            </a:extLst>
          </p:cNvPr>
          <p:cNvSpPr txBox="1"/>
          <p:nvPr/>
        </p:nvSpPr>
        <p:spPr>
          <a:xfrm>
            <a:off x="559054" y="1330504"/>
            <a:ext cx="11040470" cy="1477328"/>
          </a:xfrm>
          <a:prstGeom prst="rect">
            <a:avLst/>
          </a:prstGeom>
          <a:noFill/>
        </p:spPr>
        <p:txBody>
          <a:bodyPr wrap="square" rtlCol="0">
            <a:spAutoFit/>
          </a:bodyPr>
          <a:lstStyle/>
          <a:p>
            <a:r>
              <a:rPr lang="en-GB" dirty="0">
                <a:solidFill>
                  <a:schemeClr val="bg1"/>
                </a:solidFill>
              </a:rPr>
              <a:t>Like many business aspects Social Media Marketing has some science behind it, when a company decides to set foot onto the Social Media field it must do so with essential tools to ensure peak delivery of service and support such as a dedicated team, consistent response deadlines, strong support platform and be able to empathise and relate to customers issues.</a:t>
            </a:r>
          </a:p>
          <a:p>
            <a:r>
              <a:rPr lang="en-GB" dirty="0">
                <a:solidFill>
                  <a:schemeClr val="bg1"/>
                </a:solidFill>
              </a:rPr>
              <a:t>Below is an example of Social Media Marketing gone wrong. </a:t>
            </a:r>
          </a:p>
        </p:txBody>
      </p:sp>
      <p:pic>
        <p:nvPicPr>
          <p:cNvPr id="7" name="Picture 6" descr="A screenshot of a cell phone&#10;&#10;Description automatically generated">
            <a:extLst>
              <a:ext uri="{FF2B5EF4-FFF2-40B4-BE49-F238E27FC236}">
                <a16:creationId xmlns:a16="http://schemas.microsoft.com/office/drawing/2014/main" id="{3741C80C-28C4-479E-A2EA-0DA1E6C6FFEE}"/>
              </a:ext>
            </a:extLst>
          </p:cNvPr>
          <p:cNvPicPr>
            <a:picLocks noChangeAspect="1"/>
          </p:cNvPicPr>
          <p:nvPr/>
        </p:nvPicPr>
        <p:blipFill>
          <a:blip r:embed="rId2"/>
          <a:stretch>
            <a:fillRect/>
          </a:stretch>
        </p:blipFill>
        <p:spPr>
          <a:xfrm>
            <a:off x="559054" y="3171611"/>
            <a:ext cx="4619625" cy="2990850"/>
          </a:xfrm>
          <a:prstGeom prst="rect">
            <a:avLst/>
          </a:prstGeom>
        </p:spPr>
      </p:pic>
      <p:sp>
        <p:nvSpPr>
          <p:cNvPr id="8" name="TextBox 7">
            <a:extLst>
              <a:ext uri="{FF2B5EF4-FFF2-40B4-BE49-F238E27FC236}">
                <a16:creationId xmlns:a16="http://schemas.microsoft.com/office/drawing/2014/main" id="{58FB6BD8-5095-44CC-BA65-3E4BA84CD208}"/>
              </a:ext>
            </a:extLst>
          </p:cNvPr>
          <p:cNvSpPr txBox="1"/>
          <p:nvPr/>
        </p:nvSpPr>
        <p:spPr>
          <a:xfrm>
            <a:off x="5255230" y="3628811"/>
            <a:ext cx="5522360" cy="1754326"/>
          </a:xfrm>
          <a:prstGeom prst="rect">
            <a:avLst/>
          </a:prstGeom>
          <a:noFill/>
        </p:spPr>
        <p:txBody>
          <a:bodyPr wrap="square" rtlCol="0">
            <a:spAutoFit/>
          </a:bodyPr>
          <a:lstStyle/>
          <a:p>
            <a:r>
              <a:rPr lang="en-GB" dirty="0">
                <a:solidFill>
                  <a:schemeClr val="bg1"/>
                </a:solidFill>
              </a:rPr>
              <a:t>In 2012 during Hurricane Sandy GAP decided to tweet that they were offering free shipping despite people going through such a big disaster and failed to appreciate that people`s priorities were to keep safe or evacuate their homes.</a:t>
            </a:r>
          </a:p>
        </p:txBody>
      </p:sp>
    </p:spTree>
    <p:extLst>
      <p:ext uri="{BB962C8B-B14F-4D97-AF65-F5344CB8AC3E}">
        <p14:creationId xmlns:p14="http://schemas.microsoft.com/office/powerpoint/2010/main" val="249871899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7E4D4-679C-4263-BEE1-E094EEF34660}"/>
              </a:ext>
            </a:extLst>
          </p:cNvPr>
          <p:cNvSpPr>
            <a:spLocks noGrp="1"/>
          </p:cNvSpPr>
          <p:nvPr>
            <p:ph type="ctrTitle"/>
          </p:nvPr>
        </p:nvSpPr>
        <p:spPr>
          <a:xfrm>
            <a:off x="548780" y="566689"/>
            <a:ext cx="2646483" cy="861420"/>
          </a:xfrm>
        </p:spPr>
        <p:txBody>
          <a:bodyPr/>
          <a:lstStyle/>
          <a:p>
            <a:r>
              <a:rPr lang="en-GB" dirty="0"/>
              <a:t>Issues 2</a:t>
            </a:r>
          </a:p>
        </p:txBody>
      </p:sp>
      <p:pic>
        <p:nvPicPr>
          <p:cNvPr id="5" name="Picture 4" descr="A screenshot of a cell phone&#10;&#10;Description automatically generated">
            <a:extLst>
              <a:ext uri="{FF2B5EF4-FFF2-40B4-BE49-F238E27FC236}">
                <a16:creationId xmlns:a16="http://schemas.microsoft.com/office/drawing/2014/main" id="{2EB2E24E-D433-44BA-8ACE-741A95F37B7A}"/>
              </a:ext>
            </a:extLst>
          </p:cNvPr>
          <p:cNvPicPr>
            <a:picLocks noChangeAspect="1"/>
          </p:cNvPicPr>
          <p:nvPr/>
        </p:nvPicPr>
        <p:blipFill>
          <a:blip r:embed="rId2"/>
          <a:stretch>
            <a:fillRect/>
          </a:stretch>
        </p:blipFill>
        <p:spPr>
          <a:xfrm>
            <a:off x="7587496" y="597479"/>
            <a:ext cx="4038600" cy="5663041"/>
          </a:xfrm>
          <a:prstGeom prst="rect">
            <a:avLst/>
          </a:prstGeom>
        </p:spPr>
      </p:pic>
      <p:sp>
        <p:nvSpPr>
          <p:cNvPr id="6" name="TextBox 5">
            <a:extLst>
              <a:ext uri="{FF2B5EF4-FFF2-40B4-BE49-F238E27FC236}">
                <a16:creationId xmlns:a16="http://schemas.microsoft.com/office/drawing/2014/main" id="{BF7C8DA8-04C1-4A6C-9DEB-C4DFA5A720D2}"/>
              </a:ext>
            </a:extLst>
          </p:cNvPr>
          <p:cNvSpPr txBox="1"/>
          <p:nvPr/>
        </p:nvSpPr>
        <p:spPr>
          <a:xfrm>
            <a:off x="565904" y="1428109"/>
            <a:ext cx="6970190" cy="4247317"/>
          </a:xfrm>
          <a:prstGeom prst="rect">
            <a:avLst/>
          </a:prstGeom>
          <a:noFill/>
        </p:spPr>
        <p:txBody>
          <a:bodyPr wrap="square" rtlCol="0">
            <a:spAutoFit/>
          </a:bodyPr>
          <a:lstStyle/>
          <a:p>
            <a:r>
              <a:rPr lang="en-GB" dirty="0">
                <a:solidFill>
                  <a:schemeClr val="bg1"/>
                </a:solidFill>
              </a:rPr>
              <a:t>The example next shows a very bad example of how a customer complaint should be handled, whoever handled this complaint took a very defensive and reactive stance judging by the content and barrage of abuse given to the customer.</a:t>
            </a:r>
          </a:p>
          <a:p>
            <a:r>
              <a:rPr lang="en-GB" dirty="0">
                <a:solidFill>
                  <a:schemeClr val="bg1"/>
                </a:solidFill>
              </a:rPr>
              <a:t>This in turn will be seen and shared by millions of people damaging the reputation of the business possibly to an irreversible stage of repair.</a:t>
            </a:r>
          </a:p>
          <a:p>
            <a:r>
              <a:rPr lang="en-GB" dirty="0">
                <a:solidFill>
                  <a:schemeClr val="bg1"/>
                </a:solidFill>
              </a:rPr>
              <a:t>Apart from these two examples brands face other risks such as come across as “annoying” when users get bombarded with constant ads, there are even options on most ads to hide due to it being repetitive, misleading etc so it can go against the company`s intention of “convincing” the user to buy and end up alienating due to the constant ads coming up. </a:t>
            </a:r>
          </a:p>
        </p:txBody>
      </p:sp>
    </p:spTree>
    <p:extLst>
      <p:ext uri="{BB962C8B-B14F-4D97-AF65-F5344CB8AC3E}">
        <p14:creationId xmlns:p14="http://schemas.microsoft.com/office/powerpoint/2010/main" val="42778181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8AFB3-323D-49A6-BC5F-A225E2A45880}"/>
              </a:ext>
            </a:extLst>
          </p:cNvPr>
          <p:cNvSpPr>
            <a:spLocks noGrp="1"/>
          </p:cNvSpPr>
          <p:nvPr>
            <p:ph type="ctrTitle"/>
          </p:nvPr>
        </p:nvSpPr>
        <p:spPr>
          <a:xfrm>
            <a:off x="533369" y="540900"/>
            <a:ext cx="7192797" cy="861420"/>
          </a:xfrm>
        </p:spPr>
        <p:txBody>
          <a:bodyPr/>
          <a:lstStyle/>
          <a:p>
            <a:r>
              <a:rPr lang="en-GB" dirty="0"/>
              <a:t>RECOMMENDATIONS </a:t>
            </a:r>
          </a:p>
        </p:txBody>
      </p:sp>
      <p:sp>
        <p:nvSpPr>
          <p:cNvPr id="4" name="TextBox 3">
            <a:extLst>
              <a:ext uri="{FF2B5EF4-FFF2-40B4-BE49-F238E27FC236}">
                <a16:creationId xmlns:a16="http://schemas.microsoft.com/office/drawing/2014/main" id="{5839F1CE-289E-4D2E-AD16-1EDDF66EE933}"/>
              </a:ext>
            </a:extLst>
          </p:cNvPr>
          <p:cNvSpPr txBox="1"/>
          <p:nvPr/>
        </p:nvSpPr>
        <p:spPr>
          <a:xfrm>
            <a:off x="533368" y="1402320"/>
            <a:ext cx="11125263" cy="3970318"/>
          </a:xfrm>
          <a:prstGeom prst="rect">
            <a:avLst/>
          </a:prstGeom>
          <a:noFill/>
        </p:spPr>
        <p:txBody>
          <a:bodyPr wrap="square" rtlCol="0">
            <a:spAutoFit/>
          </a:bodyPr>
          <a:lstStyle/>
          <a:p>
            <a:r>
              <a:rPr lang="en-GB" dirty="0">
                <a:solidFill>
                  <a:schemeClr val="bg1"/>
                </a:solidFill>
              </a:rPr>
              <a:t>Some of the recommendations for businesses that want to maintain a strong presence on Social media and convert clicks and scrolls into actual sales and customer loyalty could be:</a:t>
            </a:r>
          </a:p>
          <a:p>
            <a:pPr marL="342900" indent="-342900">
              <a:buFont typeface="+mj-lt"/>
              <a:buAutoNum type="arabicParenR"/>
            </a:pPr>
            <a:r>
              <a:rPr lang="en-GB" dirty="0">
                <a:solidFill>
                  <a:schemeClr val="bg1"/>
                </a:solidFill>
              </a:rPr>
              <a:t>Invest in specialised teams that are only focused on the Social media platforms content, engagement and support</a:t>
            </a:r>
          </a:p>
          <a:p>
            <a:pPr marL="342900" indent="-342900">
              <a:buFont typeface="+mj-lt"/>
              <a:buAutoNum type="arabicParenR"/>
            </a:pPr>
            <a:r>
              <a:rPr lang="en-GB" dirty="0">
                <a:solidFill>
                  <a:schemeClr val="bg1"/>
                </a:solidFill>
              </a:rPr>
              <a:t>Work with Social media companies to help potential customers access shopping pages according to their needs and wants by creating pages dedicated to shopping and filtered by content and interests.</a:t>
            </a:r>
          </a:p>
          <a:p>
            <a:pPr marL="342900" indent="-342900">
              <a:buFont typeface="+mj-lt"/>
              <a:buAutoNum type="arabicParenR"/>
            </a:pPr>
            <a:r>
              <a:rPr lang="en-GB" dirty="0">
                <a:solidFill>
                  <a:schemeClr val="bg1"/>
                </a:solidFill>
              </a:rPr>
              <a:t>Control the algorithm to release sales and new products based on a spaced timeframe rather searches on the internet.</a:t>
            </a:r>
          </a:p>
          <a:p>
            <a:pPr marL="342900" indent="-342900">
              <a:buFont typeface="+mj-lt"/>
              <a:buAutoNum type="arabicParenR"/>
            </a:pPr>
            <a:r>
              <a:rPr lang="en-GB" dirty="0">
                <a:solidFill>
                  <a:schemeClr val="bg1"/>
                </a:solidFill>
              </a:rPr>
              <a:t>Focus on substance vs content advertisement e.g. draw people to social/environmental causes via purchases.</a:t>
            </a:r>
          </a:p>
          <a:p>
            <a:pPr marL="342900" indent="-342900">
              <a:buFont typeface="+mj-lt"/>
              <a:buAutoNum type="arabicParenR"/>
            </a:pPr>
            <a:r>
              <a:rPr lang="en-GB" dirty="0">
                <a:solidFill>
                  <a:schemeClr val="bg1"/>
                </a:solidFill>
              </a:rPr>
              <a:t>Create loyalty by rewarding shared posts e.g. sign up and share the page and get 10% off a purchase within the next 48 hours.</a:t>
            </a:r>
          </a:p>
          <a:p>
            <a:pPr marL="342900" indent="-342900">
              <a:buFont typeface="+mj-lt"/>
              <a:buAutoNum type="arabicParenR"/>
            </a:pPr>
            <a:endParaRPr lang="en-GB" dirty="0">
              <a:solidFill>
                <a:schemeClr val="bg1"/>
              </a:solidFill>
            </a:endParaRPr>
          </a:p>
        </p:txBody>
      </p:sp>
    </p:spTree>
    <p:extLst>
      <p:ext uri="{BB962C8B-B14F-4D97-AF65-F5344CB8AC3E}">
        <p14:creationId xmlns:p14="http://schemas.microsoft.com/office/powerpoint/2010/main" val="330766964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65A0F-1C73-4270-8AFB-DB4AAEBBEA6F}"/>
              </a:ext>
            </a:extLst>
          </p:cNvPr>
          <p:cNvSpPr>
            <a:spLocks noGrp="1"/>
          </p:cNvSpPr>
          <p:nvPr>
            <p:ph type="ctrTitle"/>
          </p:nvPr>
        </p:nvSpPr>
        <p:spPr>
          <a:xfrm>
            <a:off x="605287" y="565078"/>
            <a:ext cx="3992398" cy="801282"/>
          </a:xfrm>
        </p:spPr>
        <p:txBody>
          <a:bodyPr/>
          <a:lstStyle/>
          <a:p>
            <a:r>
              <a:rPr lang="en-GB" dirty="0"/>
              <a:t>References</a:t>
            </a:r>
          </a:p>
        </p:txBody>
      </p:sp>
      <p:sp>
        <p:nvSpPr>
          <p:cNvPr id="4" name="TextBox 3">
            <a:extLst>
              <a:ext uri="{FF2B5EF4-FFF2-40B4-BE49-F238E27FC236}">
                <a16:creationId xmlns:a16="http://schemas.microsoft.com/office/drawing/2014/main" id="{F4167D0B-1738-4487-996B-01C2E8D21D0A}"/>
              </a:ext>
            </a:extLst>
          </p:cNvPr>
          <p:cNvSpPr txBox="1"/>
          <p:nvPr/>
        </p:nvSpPr>
        <p:spPr>
          <a:xfrm>
            <a:off x="693506" y="1268858"/>
            <a:ext cx="10893207" cy="3416320"/>
          </a:xfrm>
          <a:prstGeom prst="rect">
            <a:avLst/>
          </a:prstGeom>
          <a:noFill/>
        </p:spPr>
        <p:txBody>
          <a:bodyPr wrap="square" rtlCol="0">
            <a:spAutoFit/>
          </a:bodyPr>
          <a:lstStyle/>
          <a:p>
            <a:r>
              <a:rPr lang="en-GB">
                <a:solidFill>
                  <a:schemeClr val="bg1"/>
                </a:solidFill>
              </a:rPr>
              <a:t>1.	Review42. 2020. How Much Time Do People Spend On Social Media In 2020?. [online] Available at: &lt;https://review42.com/how-much-time-do-people-spend-on-social-media/#:~:text=The%20average%20US%20adult%20spends,was%20142%20minutes%20a%20day.&gt; [Accessed 28 June 2020].</a:t>
            </a:r>
          </a:p>
          <a:p>
            <a:r>
              <a:rPr lang="en-GB">
                <a:solidFill>
                  <a:schemeClr val="bg1"/>
                </a:solidFill>
              </a:rPr>
              <a:t>2.	Chiang, I., 2019. Exploring the Benefits of Social Media Marketing for Brands and Communities. International Journal of Electronic Commerce Studies, 10(2), pp.113-140.</a:t>
            </a:r>
          </a:p>
          <a:p>
            <a:r>
              <a:rPr lang="en-GB">
                <a:solidFill>
                  <a:schemeClr val="bg1"/>
                </a:solidFill>
              </a:rPr>
              <a:t>3.	Chiang, I., 2019. Exploring the Benefits of Social Media Marketing for Brands and Communities. International Journal of Electronic Commerce Studies, 10(2), pp.113-140.</a:t>
            </a:r>
          </a:p>
          <a:p>
            <a:r>
              <a:rPr lang="en-GB">
                <a:solidFill>
                  <a:schemeClr val="bg1"/>
                </a:solidFill>
              </a:rPr>
              <a:t>4.	P. A. Pavlou, Consumer acceptance of electronic commerce: Integrating trust and risk with the technology acceptance model.</a:t>
            </a:r>
          </a:p>
          <a:p>
            <a:r>
              <a:rPr lang="en-GB">
                <a:solidFill>
                  <a:schemeClr val="bg1"/>
                </a:solidFill>
              </a:rPr>
              <a:t>International journal of electronic commerce, 7(3), 101-134, 2003.</a:t>
            </a:r>
          </a:p>
          <a:p>
            <a:r>
              <a:rPr lang="en-GB">
                <a:solidFill>
                  <a:schemeClr val="bg1"/>
                </a:solidFill>
              </a:rPr>
              <a:t>https://doi.org/10.1080/10864415.2003.11044275</a:t>
            </a:r>
            <a:endParaRPr lang="en-GB" dirty="0">
              <a:solidFill>
                <a:schemeClr val="bg1"/>
              </a:solidFill>
            </a:endParaRPr>
          </a:p>
        </p:txBody>
      </p:sp>
    </p:spTree>
    <p:extLst>
      <p:ext uri="{BB962C8B-B14F-4D97-AF65-F5344CB8AC3E}">
        <p14:creationId xmlns:p14="http://schemas.microsoft.com/office/powerpoint/2010/main" val="15954680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{20D309CA-F363-49F1-89F8-F685EA2EC178}tf02900722</Template>
  <TotalTime>686</TotalTime>
  <Words>1296</Words>
  <Application>Microsoft Office PowerPoint</Application>
  <PresentationFormat>Widescreen</PresentationFormat>
  <Paragraphs>67</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Wingdings</vt:lpstr>
      <vt:lpstr>Wingdings 3</vt:lpstr>
      <vt:lpstr>Ion Boardroom</vt:lpstr>
      <vt:lpstr>Contemporary issues in Marketing</vt:lpstr>
      <vt:lpstr>Introduction</vt:lpstr>
      <vt:lpstr>Figures</vt:lpstr>
      <vt:lpstr>Opportunities</vt:lpstr>
      <vt:lpstr>What the experts say</vt:lpstr>
      <vt:lpstr>What the experts say 2</vt:lpstr>
      <vt:lpstr>Issues</vt:lpstr>
      <vt:lpstr>Issues 2</vt:lpstr>
      <vt:lpstr>RECOMMENDATIONS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issues in Marketing</dc:title>
  <dc:creator>mohamed cassamo</dc:creator>
  <cp:lastModifiedBy>mohamed cassamo</cp:lastModifiedBy>
  <cp:revision>31</cp:revision>
  <dcterms:created xsi:type="dcterms:W3CDTF">2020-06-27T22:07:37Z</dcterms:created>
  <dcterms:modified xsi:type="dcterms:W3CDTF">2020-06-28T21:43:20Z</dcterms:modified>
</cp:coreProperties>
</file>