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2" r:id="rId3"/>
    <p:sldId id="257" r:id="rId4"/>
    <p:sldId id="258" r:id="rId5"/>
    <p:sldId id="259" r:id="rId6"/>
    <p:sldId id="273" r:id="rId7"/>
    <p:sldId id="260" r:id="rId8"/>
    <p:sldId id="263" r:id="rId9"/>
    <p:sldId id="264" r:id="rId10"/>
    <p:sldId id="267" r:id="rId11"/>
    <p:sldId id="266" r:id="rId12"/>
    <p:sldId id="265" r:id="rId13"/>
    <p:sldId id="268" r:id="rId14"/>
    <p:sldId id="270" r:id="rId15"/>
    <p:sldId id="271" r:id="rId16"/>
    <p:sldId id="269" r:id="rId17"/>
    <p:sldId id="272" r:id="rId18"/>
    <p:sldId id="261"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sv-SE"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sv-SE"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FA3C48A2-D1ED-9743-AB34-08A27C99585B}" type="datetimeFigureOut">
              <a:rPr lang="en-US" smtClean="0"/>
              <a:pPr/>
              <a:t>2/21/2013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12F43642-82BE-2D4A-8A89-1B3222440E1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sv-SE" smtClean="0"/>
              <a:t>Click to edit Master title style</a:t>
            </a:r>
            <a:endParaRPr kumimoji="0" lang="en-US"/>
          </a:p>
        </p:txBody>
      </p:sp>
      <p:sp>
        <p:nvSpPr>
          <p:cNvPr id="4" name="Date Placeholder 3"/>
          <p:cNvSpPr>
            <a:spLocks noGrp="1"/>
          </p:cNvSpPr>
          <p:nvPr>
            <p:ph type="dt" sz="half" idx="10"/>
          </p:nvPr>
        </p:nvSpPr>
        <p:spPr/>
        <p:txBody>
          <a:bodyPr/>
          <a:lstStyle/>
          <a:p>
            <a:fld id="{FA3C48A2-D1ED-9743-AB34-08A27C99585B}" type="datetimeFigureOut">
              <a:rPr lang="en-US" smtClean="0"/>
              <a:pPr/>
              <a:t>2/21/2013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12F43642-82BE-2D4A-8A89-1B3222440E18}"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sv-SE"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sv-SE" smtClean="0"/>
              <a:t>Click to edit Master title style</a:t>
            </a:r>
            <a:endParaRPr kumimoji="0" lang="en-US"/>
          </a:p>
        </p:txBody>
      </p:sp>
      <p:sp>
        <p:nvSpPr>
          <p:cNvPr id="12" name="Date Placeholder 11"/>
          <p:cNvSpPr>
            <a:spLocks noGrp="1"/>
          </p:cNvSpPr>
          <p:nvPr>
            <p:ph type="dt" sz="half" idx="10"/>
          </p:nvPr>
        </p:nvSpPr>
        <p:spPr/>
        <p:txBody>
          <a:bodyPr/>
          <a:lstStyle/>
          <a:p>
            <a:fld id="{FA3C48A2-D1ED-9743-AB34-08A27C99585B}" type="datetimeFigureOut">
              <a:rPr lang="en-US" smtClean="0"/>
              <a:pPr/>
              <a:t>2/21/2013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12F43642-82BE-2D4A-8A89-1B3222440E18}"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sv-SE"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8" name="Date Placeholder 7"/>
          <p:cNvSpPr>
            <a:spLocks noGrp="1"/>
          </p:cNvSpPr>
          <p:nvPr>
            <p:ph type="dt" sz="half" idx="15"/>
          </p:nvPr>
        </p:nvSpPr>
        <p:spPr/>
        <p:txBody>
          <a:bodyPr rtlCol="0"/>
          <a:lstStyle/>
          <a:p>
            <a:fld id="{FA3C48A2-D1ED-9743-AB34-08A27C99585B}" type="datetimeFigureOut">
              <a:rPr lang="en-US" smtClean="0"/>
              <a:pPr/>
              <a:t>2/21/2013</a:t>
            </a:fld>
            <a:endParaRPr lang="en-GB"/>
          </a:p>
        </p:txBody>
      </p:sp>
      <p:sp>
        <p:nvSpPr>
          <p:cNvPr id="10" name="Slide Number Placeholder 9"/>
          <p:cNvSpPr>
            <a:spLocks noGrp="1"/>
          </p:cNvSpPr>
          <p:nvPr>
            <p:ph type="sldNum" sz="quarter" idx="16"/>
          </p:nvPr>
        </p:nvSpPr>
        <p:spPr/>
        <p:txBody>
          <a:bodyPr rtlCol="0"/>
          <a:lstStyle/>
          <a:p>
            <a:fld id="{12F43642-82BE-2D4A-8A89-1B3222440E18}"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sv-SE"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10" name="Date Placeholder 9"/>
          <p:cNvSpPr>
            <a:spLocks noGrp="1"/>
          </p:cNvSpPr>
          <p:nvPr>
            <p:ph type="dt" sz="half" idx="15"/>
          </p:nvPr>
        </p:nvSpPr>
        <p:spPr/>
        <p:txBody>
          <a:bodyPr rtlCol="0"/>
          <a:lstStyle/>
          <a:p>
            <a:fld id="{FA3C48A2-D1ED-9743-AB34-08A27C99585B}" type="datetimeFigureOut">
              <a:rPr lang="en-US" smtClean="0"/>
              <a:pPr/>
              <a:t>2/21/2013</a:t>
            </a:fld>
            <a:endParaRPr lang="en-GB"/>
          </a:p>
        </p:txBody>
      </p:sp>
      <p:sp>
        <p:nvSpPr>
          <p:cNvPr id="12" name="Slide Number Placeholder 11"/>
          <p:cNvSpPr>
            <a:spLocks noGrp="1"/>
          </p:cNvSpPr>
          <p:nvPr>
            <p:ph type="sldNum" sz="quarter" idx="16"/>
          </p:nvPr>
        </p:nvSpPr>
        <p:spPr/>
        <p:txBody>
          <a:bodyPr rtlCol="0"/>
          <a:lstStyle/>
          <a:p>
            <a:fld id="{12F43642-82BE-2D4A-8A89-1B3222440E18}"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sv-SE"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sv-SE"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sv-SE" smtClean="0"/>
              <a:t>Click to edit Master title style</a:t>
            </a:r>
            <a:endParaRPr kumimoji="0" lang="en-US"/>
          </a:p>
        </p:txBody>
      </p:sp>
      <p:sp>
        <p:nvSpPr>
          <p:cNvPr id="3" name="Date Placeholder 2"/>
          <p:cNvSpPr>
            <a:spLocks noGrp="1"/>
          </p:cNvSpPr>
          <p:nvPr>
            <p:ph type="dt" sz="half" idx="10"/>
          </p:nvPr>
        </p:nvSpPr>
        <p:spPr/>
        <p:txBody>
          <a:bodyPr/>
          <a:lstStyle/>
          <a:p>
            <a:fld id="{FA3C48A2-D1ED-9743-AB34-08A27C99585B}" type="datetimeFigureOut">
              <a:rPr lang="en-US" smtClean="0"/>
              <a:pPr/>
              <a:t>2/21/2013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12F43642-82BE-2D4A-8A89-1B3222440E1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3C48A2-D1ED-9743-AB34-08A27C99585B}" type="datetimeFigureOut">
              <a:rPr lang="en-US" smtClean="0"/>
              <a:pPr/>
              <a:t>2/21/2013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12F43642-82BE-2D4A-8A89-1B3222440E1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sv-SE" smtClean="0"/>
              <a:t>Click to edit Master title style</a:t>
            </a:r>
            <a:endParaRPr kumimoji="0" lang="en-US"/>
          </a:p>
        </p:txBody>
      </p:sp>
      <p:sp>
        <p:nvSpPr>
          <p:cNvPr id="5" name="Date Placeholder 4"/>
          <p:cNvSpPr>
            <a:spLocks noGrp="1"/>
          </p:cNvSpPr>
          <p:nvPr>
            <p:ph type="dt" sz="half" idx="10"/>
          </p:nvPr>
        </p:nvSpPr>
        <p:spPr/>
        <p:txBody>
          <a:bodyPr/>
          <a:lstStyle/>
          <a:p>
            <a:fld id="{FA3C48A2-D1ED-9743-AB34-08A27C99585B}" type="datetimeFigureOut">
              <a:rPr lang="en-US" smtClean="0"/>
              <a:pPr/>
              <a:t>2/21/2013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2F43642-82BE-2D4A-8A89-1B3222440E18}"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sv-SE"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sv-SE"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sv-SE"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FA3C48A2-D1ED-9743-AB34-08A27C99585B}" type="datetimeFigureOut">
              <a:rPr lang="en-US" smtClean="0"/>
              <a:pPr/>
              <a:t>2/21/2013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12F43642-82BE-2D4A-8A89-1B3222440E18}"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sv-SE"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sv-S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4" name="Date Placeholder 3"/>
          <p:cNvSpPr>
            <a:spLocks noGrp="1"/>
          </p:cNvSpPr>
          <p:nvPr>
            <p:ph type="dt" sz="half" idx="10"/>
          </p:nvPr>
        </p:nvSpPr>
        <p:spPr/>
        <p:txBody>
          <a:bodyPr/>
          <a:lstStyle/>
          <a:p>
            <a:fld id="{FA3C48A2-D1ED-9743-AB34-08A27C99585B}" type="datetimeFigureOut">
              <a:rPr lang="en-US" smtClean="0"/>
              <a:pPr/>
              <a:t>2/21/2013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F43642-82BE-2D4A-8A89-1B3222440E1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sv-SE"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FA3C48A2-D1ED-9743-AB34-08A27C99585B}" type="datetimeFigureOut">
              <a:rPr lang="en-US" smtClean="0"/>
              <a:pPr/>
              <a:t>2/21/2013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12F43642-82BE-2D4A-8A89-1B3222440E1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sv-SE"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sv-SE" smtClean="0"/>
              <a:t>Click to edit Master text styles</a:t>
            </a:r>
          </a:p>
          <a:p>
            <a:pPr lvl="1" eaLnBrk="1" latinLnBrk="0" hangingPunct="1"/>
            <a:r>
              <a:rPr kumimoji="0" lang="sv-SE" smtClean="0"/>
              <a:t>Second level</a:t>
            </a:r>
          </a:p>
          <a:p>
            <a:pPr lvl="2" eaLnBrk="1" latinLnBrk="0" hangingPunct="1"/>
            <a:r>
              <a:rPr kumimoji="0" lang="sv-SE" smtClean="0"/>
              <a:t>Third level</a:t>
            </a:r>
          </a:p>
          <a:p>
            <a:pPr lvl="3" eaLnBrk="1" latinLnBrk="0" hangingPunct="1"/>
            <a:r>
              <a:rPr kumimoji="0" lang="sv-SE" smtClean="0"/>
              <a:t>Fourth level</a:t>
            </a:r>
          </a:p>
          <a:p>
            <a:pPr lvl="4" eaLnBrk="1" latinLnBrk="0" hangingPunct="1"/>
            <a:r>
              <a:rPr kumimoji="0" lang="sv-SE"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FA3C48A2-D1ED-9743-AB34-08A27C99585B}" type="datetimeFigureOut">
              <a:rPr lang="en-US" smtClean="0"/>
              <a:pPr/>
              <a:t>2/21/2013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12F43642-82BE-2D4A-8A89-1B3222440E1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 </a:t>
            </a:r>
            <a:r>
              <a:rPr lang="en-GB" dirty="0" smtClean="0"/>
              <a:t>12</a:t>
            </a:r>
            <a:endParaRPr lang="en-GB" dirty="0"/>
          </a:p>
        </p:txBody>
      </p:sp>
      <p:sp>
        <p:nvSpPr>
          <p:cNvPr id="3" name="Subtitle 2"/>
          <p:cNvSpPr>
            <a:spLocks noGrp="1"/>
          </p:cNvSpPr>
          <p:nvPr>
            <p:ph type="subTitle" idx="1"/>
          </p:nvPr>
        </p:nvSpPr>
        <p:spPr/>
        <p:txBody>
          <a:bodyPr/>
          <a:lstStyle/>
          <a:p>
            <a:r>
              <a:rPr lang="en-GB" dirty="0" smtClean="0"/>
              <a:t>The Augustan </a:t>
            </a:r>
            <a:r>
              <a:rPr lang="en-GB" dirty="0" smtClean="0"/>
              <a:t>Context (21 Feb)</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Republic and Augustus</a:t>
            </a:r>
            <a:endParaRPr lang="en-GB" dirty="0"/>
          </a:p>
        </p:txBody>
      </p:sp>
      <p:sp>
        <p:nvSpPr>
          <p:cNvPr id="6" name="Content Placeholder 5"/>
          <p:cNvSpPr>
            <a:spLocks noGrp="1"/>
          </p:cNvSpPr>
          <p:nvPr>
            <p:ph sz="quarter" idx="1"/>
          </p:nvPr>
        </p:nvSpPr>
        <p:spPr>
          <a:xfrm>
            <a:off x="290286" y="1600199"/>
            <a:ext cx="8475762" cy="4931229"/>
          </a:xfrm>
        </p:spPr>
        <p:txBody>
          <a:bodyPr>
            <a:normAutofit fontScale="77500" lnSpcReduction="20000"/>
          </a:bodyPr>
          <a:lstStyle/>
          <a:p>
            <a:r>
              <a:rPr lang="en-GB" dirty="0" smtClean="0"/>
              <a:t>‘The essence of the republican constitution lay not in its legalistic aspect. Rather, it was a system of values and traditional concepts that did not always keep up to pace with political reality’ (</a:t>
            </a:r>
            <a:r>
              <a:rPr lang="en-GB" dirty="0" err="1" smtClean="0"/>
              <a:t>Galinsky</a:t>
            </a:r>
            <a:r>
              <a:rPr lang="en-GB" dirty="0" smtClean="0"/>
              <a:t>, 1996, 6)</a:t>
            </a:r>
          </a:p>
          <a:p>
            <a:endParaRPr lang="en-GB" dirty="0" smtClean="0"/>
          </a:p>
          <a:p>
            <a:r>
              <a:rPr lang="en-GB" dirty="0" smtClean="0"/>
              <a:t>As Augustus consolidates his position, such values were rearticulated in a number of ways: legislation (</a:t>
            </a:r>
            <a:r>
              <a:rPr lang="en-GB" i="1" dirty="0" err="1" smtClean="0"/>
              <a:t>lex</a:t>
            </a:r>
            <a:r>
              <a:rPr lang="en-GB" i="1" dirty="0" smtClean="0"/>
              <a:t> Julia</a:t>
            </a:r>
            <a:r>
              <a:rPr lang="en-GB" dirty="0" smtClean="0"/>
              <a:t>, 18 BC.), re-institution of cults/religious festivals (secular games held in 17BC)</a:t>
            </a:r>
          </a:p>
          <a:p>
            <a:pPr lvl="1"/>
            <a:r>
              <a:rPr lang="en-GB" dirty="0" smtClean="0"/>
              <a:t>…but the preoccupation with values also shines through in the cultural output of the period, dependently and independently of Augustus’ sponsorship</a:t>
            </a:r>
          </a:p>
          <a:p>
            <a:endParaRPr lang="en-GB" dirty="0" smtClean="0"/>
          </a:p>
          <a:p>
            <a:r>
              <a:rPr lang="en-GB" dirty="0" smtClean="0"/>
              <a:t>‘The protection of property, the safety of the individual, the rejection of the […] abuses of civil war, recourse to taxes as near as possible to the civic fiscal system so well outlined by Agrippa […] this was […] the enduring source both of its popularity and its legitimacy.’ (Nicolet, 1984, 111)</a:t>
            </a:r>
          </a:p>
          <a:p>
            <a:pPr lvl="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Dating issues: time check</a:t>
            </a:r>
            <a:endParaRPr lang="en-GB" dirty="0"/>
          </a:p>
        </p:txBody>
      </p:sp>
      <p:sp>
        <p:nvSpPr>
          <p:cNvPr id="4" name="Content Placeholder 3"/>
          <p:cNvSpPr>
            <a:spLocks noGrp="1"/>
          </p:cNvSpPr>
          <p:nvPr>
            <p:ph sz="quarter" idx="1"/>
          </p:nvPr>
        </p:nvSpPr>
        <p:spPr/>
        <p:txBody>
          <a:bodyPr>
            <a:normAutofit fontScale="92500" lnSpcReduction="20000"/>
          </a:bodyPr>
          <a:lstStyle/>
          <a:p>
            <a:r>
              <a:rPr lang="en-GB" dirty="0" smtClean="0"/>
              <a:t>Gallus: </a:t>
            </a:r>
            <a:r>
              <a:rPr lang="en-GB" dirty="0" err="1" smtClean="0"/>
              <a:t>c</a:t>
            </a:r>
            <a:r>
              <a:rPr lang="en-GB" dirty="0" smtClean="0"/>
              <a:t>. 35 BC</a:t>
            </a:r>
          </a:p>
          <a:p>
            <a:r>
              <a:rPr lang="en-GB" dirty="0" smtClean="0"/>
              <a:t>Prop. 1: 28 BC</a:t>
            </a:r>
          </a:p>
          <a:p>
            <a:r>
              <a:rPr lang="en-GB" dirty="0" smtClean="0"/>
              <a:t>Prop. 2: 26 BC</a:t>
            </a:r>
          </a:p>
          <a:p>
            <a:r>
              <a:rPr lang="en-GB" dirty="0" smtClean="0"/>
              <a:t>Prop. 3: 24 BC</a:t>
            </a:r>
          </a:p>
          <a:p>
            <a:r>
              <a:rPr lang="en-GB" dirty="0" smtClean="0"/>
              <a:t>Prop. 4: 16 BC</a:t>
            </a:r>
          </a:p>
          <a:p>
            <a:r>
              <a:rPr lang="en-GB" dirty="0" err="1" smtClean="0"/>
              <a:t>Tib</a:t>
            </a:r>
            <a:r>
              <a:rPr lang="en-GB" dirty="0" smtClean="0"/>
              <a:t>. 1: 27 BC</a:t>
            </a:r>
          </a:p>
          <a:p>
            <a:r>
              <a:rPr lang="en-GB" dirty="0" err="1" smtClean="0"/>
              <a:t>Tib</a:t>
            </a:r>
            <a:r>
              <a:rPr lang="en-GB" dirty="0" smtClean="0"/>
              <a:t>. 2: 19 BC</a:t>
            </a:r>
          </a:p>
          <a:p>
            <a:r>
              <a:rPr lang="en-GB" dirty="0" err="1" smtClean="0"/>
              <a:t>Ov</a:t>
            </a:r>
            <a:r>
              <a:rPr lang="en-GB" dirty="0" smtClean="0"/>
              <a:t>. </a:t>
            </a:r>
            <a:r>
              <a:rPr lang="en-GB" i="1" dirty="0" smtClean="0"/>
              <a:t>Am</a:t>
            </a:r>
            <a:r>
              <a:rPr lang="en-GB" dirty="0" smtClean="0"/>
              <a:t>. 1-3: Likely after 16 BC </a:t>
            </a:r>
          </a:p>
          <a:p>
            <a:endParaRPr lang="en-GB" dirty="0"/>
          </a:p>
        </p:txBody>
      </p:sp>
      <p:sp>
        <p:nvSpPr>
          <p:cNvPr id="5" name="Content Placeholder 4"/>
          <p:cNvSpPr>
            <a:spLocks noGrp="1"/>
          </p:cNvSpPr>
          <p:nvPr>
            <p:ph sz="quarter" idx="2"/>
          </p:nvPr>
        </p:nvSpPr>
        <p:spPr/>
        <p:txBody>
          <a:bodyPr>
            <a:normAutofit fontScale="92500" lnSpcReduction="20000"/>
          </a:bodyPr>
          <a:lstStyle/>
          <a:p>
            <a:r>
              <a:rPr lang="en-GB" dirty="0" smtClean="0"/>
              <a:t>2</a:t>
            </a:r>
            <a:r>
              <a:rPr lang="en-GB" baseline="30000" dirty="0" smtClean="0"/>
              <a:t>nd</a:t>
            </a:r>
            <a:r>
              <a:rPr lang="en-GB" dirty="0" smtClean="0"/>
              <a:t> triumvirate: Mark Anthony, Octavian, Lepidus 43-33 BC</a:t>
            </a:r>
          </a:p>
          <a:p>
            <a:r>
              <a:rPr lang="en-GB" dirty="0" smtClean="0"/>
              <a:t>Battle of Actium 31 BC</a:t>
            </a:r>
          </a:p>
          <a:p>
            <a:r>
              <a:rPr lang="en-GB" dirty="0" smtClean="0"/>
              <a:t>Final defeat of the </a:t>
            </a:r>
            <a:r>
              <a:rPr lang="en-GB" dirty="0" err="1" smtClean="0"/>
              <a:t>Parthian</a:t>
            </a:r>
            <a:r>
              <a:rPr lang="en-GB" dirty="0" smtClean="0"/>
              <a:t> Empire 20 BC</a:t>
            </a:r>
          </a:p>
          <a:p>
            <a:r>
              <a:rPr lang="en-GB" dirty="0" smtClean="0"/>
              <a:t>Secular games 17 BC</a:t>
            </a:r>
          </a:p>
          <a:p>
            <a:r>
              <a:rPr lang="en-GB" dirty="0" smtClean="0"/>
              <a:t>Dedication of </a:t>
            </a:r>
            <a:r>
              <a:rPr lang="en-GB" i="1" dirty="0" err="1" smtClean="0"/>
              <a:t>Ara</a:t>
            </a:r>
            <a:r>
              <a:rPr lang="en-GB" i="1" dirty="0" smtClean="0"/>
              <a:t> </a:t>
            </a:r>
            <a:r>
              <a:rPr lang="en-GB" i="1" dirty="0" err="1" smtClean="0"/>
              <a:t>Pacis</a:t>
            </a:r>
            <a:r>
              <a:rPr lang="en-GB" i="1" dirty="0" smtClean="0"/>
              <a:t> </a:t>
            </a:r>
            <a:r>
              <a:rPr lang="en-GB" dirty="0" smtClean="0"/>
              <a:t>13 BC</a:t>
            </a:r>
          </a:p>
          <a:p>
            <a:r>
              <a:rPr lang="en-GB" dirty="0" smtClean="0"/>
              <a:t>Augustus forum, incl. Temple of </a:t>
            </a:r>
            <a:r>
              <a:rPr lang="en-GB" i="1" dirty="0" smtClean="0"/>
              <a:t>Mars </a:t>
            </a:r>
            <a:r>
              <a:rPr lang="en-GB" i="1" dirty="0" err="1" smtClean="0"/>
              <a:t>Ultor</a:t>
            </a:r>
            <a:r>
              <a:rPr lang="en-GB" dirty="0" smtClean="0"/>
              <a:t>, dedicated 2 BC</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 so tempting?</a:t>
            </a:r>
            <a:endParaRPr lang="en-GB" dirty="0"/>
          </a:p>
        </p:txBody>
      </p:sp>
      <p:sp>
        <p:nvSpPr>
          <p:cNvPr id="6" name="Content Placeholder 5"/>
          <p:cNvSpPr>
            <a:spLocks noGrp="1"/>
          </p:cNvSpPr>
          <p:nvPr>
            <p:ph sz="quarter" idx="1"/>
          </p:nvPr>
        </p:nvSpPr>
        <p:spPr>
          <a:xfrm>
            <a:off x="612648" y="1600199"/>
            <a:ext cx="8153400" cy="4956897"/>
          </a:xfrm>
        </p:spPr>
        <p:txBody>
          <a:bodyPr>
            <a:normAutofit fontScale="92500" lnSpcReduction="10000"/>
          </a:bodyPr>
          <a:lstStyle/>
          <a:p>
            <a:r>
              <a:rPr lang="en-GB" dirty="0" smtClean="0"/>
              <a:t>Perceived similarities between 20</a:t>
            </a:r>
            <a:r>
              <a:rPr lang="en-GB" baseline="30000" dirty="0" smtClean="0"/>
              <a:t>th</a:t>
            </a:r>
            <a:r>
              <a:rPr lang="en-GB" dirty="0" smtClean="0"/>
              <a:t> C dictatorships and Augustus’ reign colouring mid 20</a:t>
            </a:r>
            <a:r>
              <a:rPr lang="en-GB" baseline="30000" dirty="0" smtClean="0"/>
              <a:t>th</a:t>
            </a:r>
            <a:r>
              <a:rPr lang="en-GB" dirty="0" smtClean="0"/>
              <a:t> C scholarship:</a:t>
            </a:r>
          </a:p>
          <a:p>
            <a:pPr lvl="1"/>
            <a:r>
              <a:rPr lang="en-GB" dirty="0" err="1" smtClean="0"/>
              <a:t>Syme</a:t>
            </a:r>
            <a:r>
              <a:rPr lang="en-GB" dirty="0" smtClean="0"/>
              <a:t>, </a:t>
            </a:r>
            <a:r>
              <a:rPr lang="en-GB" i="1" dirty="0" smtClean="0"/>
              <a:t>The Roman Revolution</a:t>
            </a:r>
            <a:r>
              <a:rPr lang="en-GB" dirty="0" smtClean="0"/>
              <a:t>, 1939: a theme ‘of some importance’, not to be kept back for revision or rewriting ‘in tranquillity’</a:t>
            </a:r>
          </a:p>
          <a:p>
            <a:pPr lvl="1"/>
            <a:r>
              <a:rPr lang="en-GB" dirty="0" smtClean="0"/>
              <a:t>Vergil interpretations of the 1980s: second voice </a:t>
            </a:r>
            <a:r>
              <a:rPr lang="en-GB" dirty="0" smtClean="0"/>
              <a:t>theory (Harvard school)</a:t>
            </a:r>
            <a:endParaRPr lang="en-GB" dirty="0" smtClean="0"/>
          </a:p>
          <a:p>
            <a:r>
              <a:rPr lang="en-GB" dirty="0" smtClean="0"/>
              <a:t>The cases of Gallus and Ovid:</a:t>
            </a:r>
          </a:p>
          <a:p>
            <a:pPr lvl="1"/>
            <a:r>
              <a:rPr lang="en-GB" dirty="0" smtClean="0"/>
              <a:t>Gallus, prefect of the imperial province of Egypt, died in 27/26 BC</a:t>
            </a:r>
          </a:p>
          <a:p>
            <a:pPr lvl="1"/>
            <a:r>
              <a:rPr lang="en-GB" dirty="0" smtClean="0"/>
              <a:t>Ovid, relegated to </a:t>
            </a:r>
            <a:r>
              <a:rPr lang="en-GB" dirty="0" err="1" smtClean="0"/>
              <a:t>Tomis</a:t>
            </a:r>
            <a:r>
              <a:rPr lang="en-GB" dirty="0" smtClean="0"/>
              <a:t> on the Black Sea coast in 8 AD, died 17/18 AD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Ovid’s exile</a:t>
            </a:r>
            <a:endParaRPr lang="en-GB" dirty="0"/>
          </a:p>
        </p:txBody>
      </p:sp>
      <p:sp>
        <p:nvSpPr>
          <p:cNvPr id="5" name="Content Placeholder 4"/>
          <p:cNvSpPr>
            <a:spLocks noGrp="1"/>
          </p:cNvSpPr>
          <p:nvPr>
            <p:ph sz="quarter" idx="1"/>
          </p:nvPr>
        </p:nvSpPr>
        <p:spPr>
          <a:xfrm>
            <a:off x="612648" y="1600200"/>
            <a:ext cx="8153400" cy="5021943"/>
          </a:xfrm>
        </p:spPr>
        <p:txBody>
          <a:bodyPr>
            <a:normAutofit fontScale="92500" lnSpcReduction="20000"/>
          </a:bodyPr>
          <a:lstStyle/>
          <a:p>
            <a:r>
              <a:rPr lang="en-GB" dirty="0" smtClean="0"/>
              <a:t>In his </a:t>
            </a:r>
            <a:r>
              <a:rPr lang="en-GB" i="1" dirty="0" err="1" smtClean="0"/>
              <a:t>Tristia</a:t>
            </a:r>
            <a:r>
              <a:rPr lang="en-GB" dirty="0" smtClean="0"/>
              <a:t>, Ovid names two reasons for this exile, ‘</a:t>
            </a:r>
            <a:r>
              <a:rPr lang="en-GB" i="1" dirty="0" err="1" smtClean="0"/>
              <a:t>carmen</a:t>
            </a:r>
            <a:r>
              <a:rPr lang="en-GB" i="1" dirty="0" smtClean="0"/>
              <a:t> et error</a:t>
            </a:r>
            <a:r>
              <a:rPr lang="en-GB" dirty="0" smtClean="0"/>
              <a:t>’ (</a:t>
            </a:r>
            <a:r>
              <a:rPr lang="en-GB" i="1" dirty="0" smtClean="0"/>
              <a:t>Trist</a:t>
            </a:r>
            <a:r>
              <a:rPr lang="en-GB" dirty="0" smtClean="0"/>
              <a:t>. 2.207)</a:t>
            </a:r>
          </a:p>
          <a:p>
            <a:r>
              <a:rPr lang="en-GB" dirty="0" smtClean="0"/>
              <a:t>The ‘song’ = </a:t>
            </a:r>
            <a:r>
              <a:rPr lang="en-GB" i="1" dirty="0" err="1" smtClean="0"/>
              <a:t>Ars</a:t>
            </a:r>
            <a:r>
              <a:rPr lang="en-GB" i="1" dirty="0" smtClean="0"/>
              <a:t> </a:t>
            </a:r>
            <a:r>
              <a:rPr lang="en-GB" i="1" dirty="0" err="1" smtClean="0"/>
              <a:t>amatoria</a:t>
            </a:r>
            <a:r>
              <a:rPr lang="en-GB" dirty="0" smtClean="0"/>
              <a:t>?</a:t>
            </a:r>
          </a:p>
          <a:p>
            <a:pPr lvl="1"/>
            <a:r>
              <a:rPr lang="en-GB" i="1" dirty="0" err="1" smtClean="0"/>
              <a:t>Ars</a:t>
            </a:r>
            <a:r>
              <a:rPr lang="en-GB" i="1" dirty="0" smtClean="0"/>
              <a:t> </a:t>
            </a:r>
            <a:r>
              <a:rPr lang="en-GB" dirty="0" smtClean="0"/>
              <a:t>is tongue in cheek and may have been taken the wrong way by Augustus, but the dating of the </a:t>
            </a:r>
            <a:r>
              <a:rPr lang="en-GB" i="1" dirty="0" err="1" smtClean="0"/>
              <a:t>Ars</a:t>
            </a:r>
            <a:r>
              <a:rPr lang="en-GB" i="1" dirty="0" smtClean="0"/>
              <a:t> </a:t>
            </a:r>
            <a:r>
              <a:rPr lang="en-GB" dirty="0" smtClean="0"/>
              <a:t>makes this questionable</a:t>
            </a:r>
          </a:p>
          <a:p>
            <a:r>
              <a:rPr lang="en-GB" dirty="0" smtClean="0"/>
              <a:t>The other reason? Something Augustus did not want widely known?</a:t>
            </a:r>
          </a:p>
          <a:p>
            <a:r>
              <a:rPr lang="en-GB" dirty="0" smtClean="0"/>
              <a:t>However, Ovid’s self-defence is amusingly ineffective (particularly the 2</a:t>
            </a:r>
            <a:r>
              <a:rPr lang="en-GB" baseline="30000" dirty="0" smtClean="0"/>
              <a:t>nd</a:t>
            </a:r>
            <a:r>
              <a:rPr lang="en-GB" dirty="0" smtClean="0"/>
              <a:t> book of the </a:t>
            </a:r>
            <a:r>
              <a:rPr lang="en-GB" i="1" dirty="0" err="1" smtClean="0"/>
              <a:t>Tristia</a:t>
            </a:r>
            <a:r>
              <a:rPr lang="en-GB" dirty="0" smtClean="0"/>
              <a:t> ostensibly addressed to the emperor), and may even indicate that the exile is a literary game </a:t>
            </a:r>
          </a:p>
          <a:p>
            <a:pPr lvl="1"/>
            <a:r>
              <a:rPr lang="en-GB" dirty="0" smtClean="0"/>
              <a:t>Martial’s allusions to the </a:t>
            </a:r>
            <a:r>
              <a:rPr lang="en-GB" i="1" dirty="0" err="1" smtClean="0"/>
              <a:t>Tristia</a:t>
            </a:r>
            <a:r>
              <a:rPr lang="en-GB" i="1" dirty="0" smtClean="0"/>
              <a:t> </a:t>
            </a:r>
            <a:r>
              <a:rPr lang="en-GB" dirty="0" smtClean="0"/>
              <a:t>may strengthen this notion. </a:t>
            </a:r>
            <a:endParaRPr lang="en-GB" i="1"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Ovid’s exile</a:t>
            </a:r>
            <a:endParaRPr lang="en-GB" dirty="0"/>
          </a:p>
        </p:txBody>
      </p:sp>
      <p:sp>
        <p:nvSpPr>
          <p:cNvPr id="4" name="Content Placeholder 3"/>
          <p:cNvSpPr>
            <a:spLocks noGrp="1"/>
          </p:cNvSpPr>
          <p:nvPr>
            <p:ph sz="quarter" idx="1"/>
          </p:nvPr>
        </p:nvSpPr>
        <p:spPr/>
        <p:txBody>
          <a:bodyPr>
            <a:normAutofit fontScale="55000" lnSpcReduction="20000"/>
          </a:bodyPr>
          <a:lstStyle/>
          <a:p>
            <a:pPr marL="0" indent="0">
              <a:lnSpc>
                <a:spcPct val="120000"/>
              </a:lnSpc>
              <a:buNone/>
            </a:pPr>
            <a:r>
              <a:rPr lang="en-GB" dirty="0"/>
              <a:t>Ah me! If I’d not been damaged by recent </a:t>
            </a:r>
            <a:r>
              <a:rPr lang="en-GB" dirty="0" smtClean="0"/>
              <a:t>events, I’d </a:t>
            </a:r>
            <a:r>
              <a:rPr lang="en-GB" dirty="0"/>
              <a:t>be many times secure in your </a:t>
            </a:r>
            <a:r>
              <a:rPr lang="en-GB" dirty="0" smtClean="0"/>
              <a:t>judgement. These </a:t>
            </a:r>
            <a:r>
              <a:rPr lang="en-GB" dirty="0"/>
              <a:t>last events destroy me: one storm blast </a:t>
            </a:r>
            <a:r>
              <a:rPr lang="en-GB" dirty="0" smtClean="0"/>
              <a:t>drowns the </a:t>
            </a:r>
            <a:r>
              <a:rPr lang="en-GB" dirty="0"/>
              <a:t>ship, so many times unharmed, in the ocean </a:t>
            </a:r>
            <a:r>
              <a:rPr lang="en-GB" dirty="0" smtClean="0"/>
              <a:t>depths. It’s </a:t>
            </a:r>
            <a:r>
              <a:rPr lang="en-GB" dirty="0"/>
              <a:t>no small weight of water that harms me</a:t>
            </a:r>
            <a:r>
              <a:rPr lang="en-GB" dirty="0" smtClean="0"/>
              <a:t>, but </a:t>
            </a:r>
            <a:r>
              <a:rPr lang="en-GB" dirty="0"/>
              <a:t>all the ocean flood falls on my </a:t>
            </a:r>
            <a:r>
              <a:rPr lang="en-GB" dirty="0" smtClean="0"/>
              <a:t>head. Why </a:t>
            </a:r>
            <a:r>
              <a:rPr lang="en-GB" dirty="0"/>
              <a:t>did I see anything? Why make my eyes </a:t>
            </a:r>
            <a:r>
              <a:rPr lang="en-GB" dirty="0" smtClean="0"/>
              <a:t>guilty? Why </a:t>
            </a:r>
            <a:r>
              <a:rPr lang="en-GB" dirty="0"/>
              <a:t>was a mischief, unwittingly, known to me</a:t>
            </a:r>
            <a:r>
              <a:rPr lang="en-GB" dirty="0" smtClean="0"/>
              <a:t>? </a:t>
            </a:r>
            <a:r>
              <a:rPr lang="en-GB" dirty="0" err="1" smtClean="0"/>
              <a:t>Actaeon</a:t>
            </a:r>
            <a:r>
              <a:rPr lang="en-GB" dirty="0"/>
              <a:t>, unaware, saw Diana </a:t>
            </a:r>
            <a:r>
              <a:rPr lang="en-GB" dirty="0" smtClean="0"/>
              <a:t>unclothed: none </a:t>
            </a:r>
            <a:r>
              <a:rPr lang="en-GB" dirty="0"/>
              <a:t>the less he became his own </a:t>
            </a:r>
            <a:r>
              <a:rPr lang="en-GB" dirty="0" smtClean="0"/>
              <a:t>hounds</a:t>
            </a:r>
            <a:r>
              <a:rPr lang="en-GB" dirty="0"/>
              <a:t>’ prey</a:t>
            </a:r>
            <a:r>
              <a:rPr lang="en-GB" dirty="0" smtClean="0"/>
              <a:t>. Even </a:t>
            </a:r>
            <a:r>
              <a:rPr lang="en-GB" dirty="0"/>
              <a:t>fate must be atoned for, among the powers that </a:t>
            </a:r>
            <a:r>
              <a:rPr lang="en-GB" dirty="0" smtClean="0"/>
              <a:t>be, to </a:t>
            </a:r>
            <a:r>
              <a:rPr lang="en-GB" dirty="0"/>
              <a:t>a wounded god chance is no excuse</a:t>
            </a:r>
            <a:r>
              <a:rPr lang="en-GB" dirty="0" smtClean="0"/>
              <a:t>. On </a:t>
            </a:r>
            <a:r>
              <a:rPr lang="en-GB" dirty="0"/>
              <a:t>that day, when my unlucky error misled me</a:t>
            </a:r>
            <a:r>
              <a:rPr lang="en-GB" dirty="0" smtClean="0"/>
              <a:t>, my </a:t>
            </a:r>
            <a:r>
              <a:rPr lang="en-GB" dirty="0"/>
              <a:t>house, humble, without stain, was destroyed</a:t>
            </a:r>
            <a:r>
              <a:rPr lang="en-GB" dirty="0" smtClean="0"/>
              <a:t>. (</a:t>
            </a:r>
            <a:r>
              <a:rPr lang="en-GB" dirty="0" err="1" smtClean="0"/>
              <a:t>Ov</a:t>
            </a:r>
            <a:r>
              <a:rPr lang="en-GB" dirty="0" smtClean="0"/>
              <a:t>. </a:t>
            </a:r>
            <a:r>
              <a:rPr lang="en-GB" i="1" dirty="0" smtClean="0"/>
              <a:t>Trist</a:t>
            </a:r>
            <a:r>
              <a:rPr lang="en-GB" dirty="0" smtClean="0"/>
              <a:t>. 2)</a:t>
            </a:r>
            <a:endParaRPr lang="en-GB" dirty="0"/>
          </a:p>
          <a:p>
            <a:pPr marL="0" indent="0">
              <a:lnSpc>
                <a:spcPct val="120000"/>
              </a:lnSpc>
              <a:buNone/>
            </a:pPr>
            <a:endParaRPr lang="en-GB" dirty="0"/>
          </a:p>
          <a:p>
            <a:pPr marL="0" indent="0">
              <a:lnSpc>
                <a:spcPct val="120000"/>
              </a:lnSpc>
              <a:buNone/>
            </a:pPr>
            <a:endParaRPr lang="en-GB" dirty="0"/>
          </a:p>
        </p:txBody>
      </p:sp>
      <p:sp>
        <p:nvSpPr>
          <p:cNvPr id="5" name="Content Placeholder 4"/>
          <p:cNvSpPr>
            <a:spLocks noGrp="1"/>
          </p:cNvSpPr>
          <p:nvPr>
            <p:ph sz="quarter" idx="2"/>
          </p:nvPr>
        </p:nvSpPr>
        <p:spPr/>
        <p:txBody>
          <a:bodyPr>
            <a:normAutofit fontScale="55000" lnSpcReduction="20000"/>
          </a:bodyPr>
          <a:lstStyle/>
          <a:p>
            <a:r>
              <a:rPr lang="en-GB" dirty="0" smtClean="0"/>
              <a:t>The description of what caused Ovid’s exile is couched in literary terms – he likens himself to </a:t>
            </a:r>
            <a:r>
              <a:rPr lang="en-GB" dirty="0" err="1" smtClean="0"/>
              <a:t>Actaeon</a:t>
            </a:r>
            <a:r>
              <a:rPr lang="en-GB" dirty="0" smtClean="0"/>
              <a:t> (</a:t>
            </a:r>
            <a:r>
              <a:rPr lang="en-GB" i="1" dirty="0" smtClean="0"/>
              <a:t>Trist</a:t>
            </a:r>
            <a:r>
              <a:rPr lang="en-GB" dirty="0" smtClean="0"/>
              <a:t>. 2)</a:t>
            </a:r>
          </a:p>
          <a:p>
            <a:r>
              <a:rPr lang="en-GB" i="1" dirty="0" smtClean="0"/>
              <a:t>Trist</a:t>
            </a:r>
            <a:r>
              <a:rPr lang="en-GB" dirty="0" smtClean="0"/>
              <a:t>. 1.3 depicts the narrator leaving his home in ways very closely reminiscent of </a:t>
            </a:r>
            <a:r>
              <a:rPr lang="en-GB" dirty="0" err="1" smtClean="0"/>
              <a:t>Verg</a:t>
            </a:r>
            <a:r>
              <a:rPr lang="en-GB" dirty="0" smtClean="0"/>
              <a:t>. </a:t>
            </a:r>
            <a:r>
              <a:rPr lang="en-GB" i="1" dirty="0" err="1" smtClean="0"/>
              <a:t>Aen</a:t>
            </a:r>
            <a:r>
              <a:rPr lang="en-GB" dirty="0" smtClean="0"/>
              <a:t>. 2</a:t>
            </a:r>
          </a:p>
          <a:p>
            <a:r>
              <a:rPr lang="en-GB" dirty="0" smtClean="0"/>
              <a:t>Throughout, the narrator draws on the character of Odysseus as a fellow sufferer (Cf. </a:t>
            </a:r>
            <a:r>
              <a:rPr lang="en-GB" dirty="0" err="1" smtClean="0"/>
              <a:t>Rahn</a:t>
            </a:r>
            <a:r>
              <a:rPr lang="en-GB" dirty="0" smtClean="0"/>
              <a:t>, 1956)</a:t>
            </a:r>
          </a:p>
          <a:p>
            <a:r>
              <a:rPr lang="en-GB" dirty="0" err="1" smtClean="0"/>
              <a:t>Tomis</a:t>
            </a:r>
            <a:r>
              <a:rPr lang="en-GB" dirty="0" smtClean="0"/>
              <a:t> and surrounds described in literary terms – a relatively affluent provincial town turned Scythian wilderness</a:t>
            </a:r>
          </a:p>
          <a:p>
            <a:pPr lvl="1"/>
            <a:r>
              <a:rPr lang="en-GB" dirty="0" smtClean="0"/>
              <a:t>Cf. Williams, 2003.</a:t>
            </a:r>
          </a:p>
          <a:p>
            <a:pPr lvl="1"/>
            <a:r>
              <a:rPr lang="en-GB" dirty="0" smtClean="0"/>
              <a:t>Elegiac topoi abound: Cf. Nagle, 1980.</a:t>
            </a:r>
            <a:endParaRPr lang="en-GB" dirty="0"/>
          </a:p>
          <a:p>
            <a:endParaRPr lang="en-GB" dirty="0" smtClean="0"/>
          </a:p>
          <a:p>
            <a:r>
              <a:rPr lang="en-GB" dirty="0" smtClean="0"/>
              <a:t>Statements the narrator makes about his diminished ability to write Latin and poetry all proven false</a:t>
            </a:r>
          </a:p>
          <a:p>
            <a:pPr lvl="1"/>
            <a:r>
              <a:rPr lang="en-GB" dirty="0" smtClean="0"/>
              <a:t>Cf. multiple works by JM </a:t>
            </a:r>
            <a:r>
              <a:rPr lang="en-GB" dirty="0" err="1" smtClean="0"/>
              <a:t>Claassen</a:t>
            </a:r>
            <a:endParaRPr lang="en-GB" dirty="0" smtClean="0"/>
          </a:p>
          <a:p>
            <a:endParaRPr lang="en-GB" dirty="0"/>
          </a:p>
        </p:txBody>
      </p:sp>
    </p:spTree>
    <p:extLst>
      <p:ext uri="{BB962C8B-B14F-4D97-AF65-F5344CB8AC3E}">
        <p14:creationId xmlns:p14="http://schemas.microsoft.com/office/powerpoint/2010/main" val="1570438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Augustan values</a:t>
            </a:r>
            <a:endParaRPr lang="en-GB" dirty="0"/>
          </a:p>
        </p:txBody>
      </p:sp>
      <p:sp>
        <p:nvSpPr>
          <p:cNvPr id="8" name="Content Placeholder 7"/>
          <p:cNvSpPr>
            <a:spLocks noGrp="1"/>
          </p:cNvSpPr>
          <p:nvPr>
            <p:ph sz="quarter" idx="1"/>
          </p:nvPr>
        </p:nvSpPr>
        <p:spPr/>
        <p:txBody>
          <a:bodyPr>
            <a:normAutofit/>
          </a:bodyPr>
          <a:lstStyle/>
          <a:p>
            <a:r>
              <a:rPr lang="en-GB" dirty="0" smtClean="0"/>
              <a:t>If we leave the issue of Ovid’s exile aside as unsolvable, ‘real life’ evidence concerning Tibullus and especially Propertius gives no hint of discord</a:t>
            </a:r>
          </a:p>
          <a:p>
            <a:pPr lvl="1"/>
            <a:r>
              <a:rPr lang="en-GB" dirty="0" smtClean="0"/>
              <a:t>Maecenas only becomes Propertius’ patron after the publication of the </a:t>
            </a:r>
            <a:r>
              <a:rPr lang="en-GB" i="1" dirty="0" err="1" smtClean="0"/>
              <a:t>Monobiblos</a:t>
            </a:r>
            <a:endParaRPr lang="en-GB" i="1" dirty="0" smtClean="0"/>
          </a:p>
          <a:p>
            <a:pPr lvl="1"/>
            <a:r>
              <a:rPr lang="en-GB" dirty="0" smtClean="0"/>
              <a:t>Both are lauded by later poets (including </a:t>
            </a:r>
            <a:r>
              <a:rPr lang="en-GB" dirty="0" smtClean="0"/>
              <a:t>– but not limited to! – Ovid</a:t>
            </a:r>
            <a:r>
              <a:rPr lang="en-GB" dirty="0" smtClean="0"/>
              <a:t>)</a:t>
            </a:r>
          </a:p>
          <a:p>
            <a:r>
              <a:rPr lang="en-GB" dirty="0" smtClean="0"/>
              <a:t>Bearing that in mind, we shall now look again at the values promoted or questioned in Roman love elegy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Disqualified judges?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By their submission to the </a:t>
            </a:r>
            <a:r>
              <a:rPr lang="en-GB" i="1" dirty="0" err="1" smtClean="0"/>
              <a:t>puella</a:t>
            </a:r>
            <a:r>
              <a:rPr lang="en-GB" dirty="0" smtClean="0"/>
              <a:t>, we have seen that the narrators of elegy take a role that would itself brand them as outsiders</a:t>
            </a:r>
          </a:p>
          <a:p>
            <a:r>
              <a:rPr lang="en-GB" dirty="0" smtClean="0"/>
              <a:t>Is the outsider’s incomprehension of the niceties of Roman politics therefore to be expected?</a:t>
            </a:r>
          </a:p>
          <a:p>
            <a:r>
              <a:rPr lang="en-GB" dirty="0" smtClean="0"/>
              <a:t>This fits well the context of poems like Prop. 1.6 and Prop. 3.4 (right)</a:t>
            </a:r>
            <a:endParaRPr lang="en-GB" dirty="0"/>
          </a:p>
        </p:txBody>
      </p:sp>
      <p:sp>
        <p:nvSpPr>
          <p:cNvPr id="4" name="Content Placeholder 3"/>
          <p:cNvSpPr>
            <a:spLocks noGrp="1"/>
          </p:cNvSpPr>
          <p:nvPr>
            <p:ph sz="quarter" idx="2"/>
          </p:nvPr>
        </p:nvSpPr>
        <p:spPr>
          <a:xfrm>
            <a:off x="4844901" y="1589567"/>
            <a:ext cx="3918100" cy="4960004"/>
          </a:xfrm>
        </p:spPr>
        <p:txBody>
          <a:bodyPr>
            <a:normAutofit fontScale="77500" lnSpcReduction="20000"/>
          </a:bodyPr>
          <a:lstStyle/>
          <a:p>
            <a:pPr marL="0" indent="0">
              <a:buNone/>
            </a:pPr>
            <a:r>
              <a:rPr lang="en-GB" dirty="0" smtClean="0"/>
              <a:t>Caesar the god plans war with wealthy India, to furrow with his fleet pearl-bearing seas. Big booty for his men. The world’s end offers Triumphs. […] When I see Caesar’s axles heavy-laden with spoil and his horses often halt at the mob’s cheers, and resting on a dear girl’s bosom I start to watch and from their labels read the captured towns […] Venus, save your offspring. Let this visible stock descended from Aeneas live for ever. The spoils be theirs whose hardships have deserved it; I’ll be content to applaud on the Sacred Way.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of elegy?</a:t>
            </a:r>
            <a:endParaRPr lang="en-GB" dirty="0"/>
          </a:p>
        </p:txBody>
      </p:sp>
      <p:sp>
        <p:nvSpPr>
          <p:cNvPr id="3" name="Content Placeholder 2"/>
          <p:cNvSpPr>
            <a:spLocks noGrp="1"/>
          </p:cNvSpPr>
          <p:nvPr>
            <p:ph sz="quarter" idx="1"/>
          </p:nvPr>
        </p:nvSpPr>
        <p:spPr/>
        <p:txBody>
          <a:bodyPr>
            <a:noAutofit/>
          </a:bodyPr>
          <a:lstStyle/>
          <a:p>
            <a:r>
              <a:rPr lang="en-GB" sz="1800" dirty="0" smtClean="0"/>
              <a:t>Key Roman values of this and any period were: </a:t>
            </a:r>
            <a:r>
              <a:rPr lang="en-GB" sz="1800" i="1" dirty="0" smtClean="0"/>
              <a:t>pietas</a:t>
            </a:r>
            <a:r>
              <a:rPr lang="en-GB" sz="1800" dirty="0" smtClean="0"/>
              <a:t>, simplicity, and fidelity</a:t>
            </a:r>
          </a:p>
          <a:p>
            <a:r>
              <a:rPr lang="en-GB" sz="1800" dirty="0" smtClean="0"/>
              <a:t>These values are all represented in Propertius and Tibullus</a:t>
            </a:r>
          </a:p>
          <a:p>
            <a:r>
              <a:rPr lang="en-GB" sz="1800" dirty="0" smtClean="0"/>
              <a:t>The elegists’ rejection of wealth and a longing for simplicity, not to mention the aversion to girls greedy for gifts tie in with </a:t>
            </a:r>
            <a:r>
              <a:rPr lang="en-GB" sz="1800" i="1" dirty="0" err="1" smtClean="0"/>
              <a:t>topoi</a:t>
            </a:r>
            <a:r>
              <a:rPr lang="en-GB" sz="1800" i="1" dirty="0" smtClean="0"/>
              <a:t> </a:t>
            </a:r>
            <a:r>
              <a:rPr lang="en-GB" sz="1800" dirty="0" smtClean="0"/>
              <a:t>of simplicity present across several genres in the same period:</a:t>
            </a:r>
          </a:p>
          <a:p>
            <a:pPr lvl="1"/>
            <a:r>
              <a:rPr lang="en-GB" sz="1800" dirty="0" smtClean="0"/>
              <a:t>Vergil’s </a:t>
            </a:r>
            <a:r>
              <a:rPr lang="en-GB" sz="1800" i="1" dirty="0" smtClean="0"/>
              <a:t>Eclogues</a:t>
            </a:r>
          </a:p>
          <a:p>
            <a:pPr lvl="1"/>
            <a:r>
              <a:rPr lang="en-GB" sz="1800" dirty="0" smtClean="0"/>
              <a:t>Horace’s </a:t>
            </a:r>
            <a:r>
              <a:rPr lang="en-GB" sz="1800" i="1" dirty="0" smtClean="0"/>
              <a:t>Satires</a:t>
            </a:r>
            <a:r>
              <a:rPr lang="en-GB" sz="1800" dirty="0" smtClean="0"/>
              <a:t> and </a:t>
            </a:r>
            <a:r>
              <a:rPr lang="en-GB" sz="1800" i="1" dirty="0" smtClean="0"/>
              <a:t>Odes</a:t>
            </a:r>
          </a:p>
          <a:p>
            <a:pPr lvl="1"/>
            <a:r>
              <a:rPr lang="en-GB" sz="1800" dirty="0" smtClean="0"/>
              <a:t>…and this </a:t>
            </a:r>
            <a:r>
              <a:rPr lang="en-GB" sz="1800" i="1" dirty="0" err="1" smtClean="0"/>
              <a:t>topos</a:t>
            </a:r>
            <a:r>
              <a:rPr lang="en-GB" sz="1800" i="1" dirty="0" smtClean="0"/>
              <a:t> </a:t>
            </a:r>
            <a:r>
              <a:rPr lang="en-GB" sz="1800" dirty="0" smtClean="0"/>
              <a:t>has roots that are far deeper</a:t>
            </a:r>
          </a:p>
        </p:txBody>
      </p:sp>
      <p:sp>
        <p:nvSpPr>
          <p:cNvPr id="4" name="Content Placeholder 3"/>
          <p:cNvSpPr>
            <a:spLocks noGrp="1"/>
          </p:cNvSpPr>
          <p:nvPr>
            <p:ph sz="quarter" idx="2"/>
          </p:nvPr>
        </p:nvSpPr>
        <p:spPr>
          <a:xfrm>
            <a:off x="4844901" y="1589566"/>
            <a:ext cx="4118990" cy="5005197"/>
          </a:xfrm>
        </p:spPr>
        <p:txBody>
          <a:bodyPr>
            <a:normAutofit fontScale="55000" lnSpcReduction="20000"/>
          </a:bodyPr>
          <a:lstStyle/>
          <a:p>
            <a:r>
              <a:rPr lang="en-GB" dirty="0" err="1" smtClean="0"/>
              <a:t>Tib</a:t>
            </a:r>
            <a:r>
              <a:rPr lang="en-GB" dirty="0" smtClean="0"/>
              <a:t>. 1.1.25-32:</a:t>
            </a:r>
          </a:p>
          <a:p>
            <a:pPr marL="0" indent="0">
              <a:buNone/>
            </a:pPr>
            <a:r>
              <a:rPr lang="en-GB" dirty="0" smtClean="0"/>
              <a:t>If only, now at last, I can live content with little and not be handed over to the never-ending road, but avoid the summer rising of the Dog-star, in the shadow of a tree, beside the waters of a running stream! Not that I would be ashamed to wield a mattock sometimes or reprimand the slow oxen with a goad, nor would I be too civilised to bring home in my arms a lamb or kid abandoned by a careless mother.</a:t>
            </a:r>
          </a:p>
          <a:p>
            <a:pPr marL="0" indent="0">
              <a:buNone/>
            </a:pPr>
            <a:endParaRPr lang="en-GB" dirty="0" smtClean="0"/>
          </a:p>
          <a:p>
            <a:pPr marL="0" indent="0"/>
            <a:r>
              <a:rPr lang="en-GB" dirty="0" smtClean="0"/>
              <a:t> Cf. </a:t>
            </a:r>
            <a:r>
              <a:rPr lang="en-GB" i="1" dirty="0" smtClean="0"/>
              <a:t>AP</a:t>
            </a:r>
            <a:r>
              <a:rPr lang="en-GB" dirty="0" smtClean="0"/>
              <a:t> 16.227:</a:t>
            </a:r>
          </a:p>
          <a:p>
            <a:pPr marL="0" indent="0">
              <a:buNone/>
            </a:pPr>
            <a:r>
              <a:rPr lang="en-GB" dirty="0" smtClean="0"/>
              <a:t>Throw thyself down here, wayfarer, on the green meadow, and rest thy languid limbs from painful toil; here where the pine also, tossed by the western breeze, shall soothe thee as thou </a:t>
            </a:r>
            <a:r>
              <a:rPr lang="en-GB" dirty="0" err="1" smtClean="0"/>
              <a:t>listenest</a:t>
            </a:r>
            <a:r>
              <a:rPr lang="en-GB" dirty="0" smtClean="0"/>
              <a:t> to the song of the cicadas, and the shepherd likewise on the hills, piping at mid-day by the fountain under the leafy plane-tree. Thus, having escaped the burning heat of the autumnal dog-star, thou </a:t>
            </a:r>
            <a:r>
              <a:rPr lang="en-GB" dirty="0" err="1" smtClean="0"/>
              <a:t>shalt</a:t>
            </a:r>
            <a:r>
              <a:rPr lang="en-GB" dirty="0" smtClean="0"/>
              <a:t> in good time cross the hill. Take this counsel that Hermes gives thee.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Luxury and simplicity: elegy</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Striking a balance between the riches flowing into Rome due to internal peace and to external conquest and the ideal of simplicity a challenge constantly on the Augustan minds</a:t>
            </a:r>
          </a:p>
          <a:p>
            <a:pPr lvl="1"/>
            <a:r>
              <a:rPr lang="en-GB" dirty="0" smtClean="0"/>
              <a:t>Cf. </a:t>
            </a:r>
            <a:r>
              <a:rPr lang="en-GB" dirty="0" err="1" smtClean="0"/>
              <a:t>Verg</a:t>
            </a:r>
            <a:r>
              <a:rPr lang="en-GB" dirty="0" smtClean="0"/>
              <a:t>. </a:t>
            </a:r>
            <a:r>
              <a:rPr lang="en-GB" i="1" dirty="0" err="1" smtClean="0"/>
              <a:t>Aen</a:t>
            </a:r>
            <a:r>
              <a:rPr lang="en-GB" dirty="0" smtClean="0"/>
              <a:t>. </a:t>
            </a:r>
            <a:r>
              <a:rPr lang="en-GB" dirty="0" smtClean="0"/>
              <a:t>4.261-276</a:t>
            </a:r>
          </a:p>
          <a:p>
            <a:pPr lvl="1"/>
            <a:r>
              <a:rPr lang="en-GB" dirty="0" smtClean="0"/>
              <a:t>Elegy an attempt to work out a way to deal with this (relatively recent) change in Roman life?</a:t>
            </a:r>
            <a:endParaRPr lang="en-GB" dirty="0" smtClean="0"/>
          </a:p>
          <a:p>
            <a:r>
              <a:rPr lang="en-GB" dirty="0" smtClean="0"/>
              <a:t>Elegy allows the coexistence of two diametrically opposed notions as it celebrates both luxury </a:t>
            </a:r>
            <a:r>
              <a:rPr lang="en-GB" b="1" dirty="0" smtClean="0"/>
              <a:t>and</a:t>
            </a:r>
            <a:r>
              <a:rPr lang="en-GB" dirty="0" smtClean="0"/>
              <a:t> simplicity by allowing the reader to acknowledge but temporarily distance her/himself from the pursuit of wealth</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Luxury and simplicity</a:t>
            </a:r>
            <a:endParaRPr lang="en-GB" dirty="0"/>
          </a:p>
        </p:txBody>
      </p:sp>
      <p:sp>
        <p:nvSpPr>
          <p:cNvPr id="6" name="Content Placeholder 5"/>
          <p:cNvSpPr>
            <a:spLocks noGrp="1"/>
          </p:cNvSpPr>
          <p:nvPr>
            <p:ph sz="quarter" idx="1"/>
          </p:nvPr>
        </p:nvSpPr>
        <p:spPr>
          <a:xfrm>
            <a:off x="612648" y="1600199"/>
            <a:ext cx="8153400" cy="4949371"/>
          </a:xfrm>
        </p:spPr>
        <p:txBody>
          <a:bodyPr>
            <a:normAutofit fontScale="70000" lnSpcReduction="20000"/>
          </a:bodyPr>
          <a:lstStyle/>
          <a:p>
            <a:r>
              <a:rPr lang="en-GB" dirty="0" smtClean="0"/>
              <a:t>Augustus’ </a:t>
            </a:r>
            <a:r>
              <a:rPr lang="en-GB" i="1" dirty="0" smtClean="0"/>
              <a:t>Res </a:t>
            </a:r>
            <a:r>
              <a:rPr lang="en-GB" i="1" dirty="0" err="1" smtClean="0"/>
              <a:t>Gestae</a:t>
            </a:r>
            <a:r>
              <a:rPr lang="en-GB" i="1" dirty="0" smtClean="0"/>
              <a:t> </a:t>
            </a:r>
            <a:r>
              <a:rPr lang="en-GB" dirty="0" smtClean="0"/>
              <a:t>19-21 outline extensive public building undertaken by Augustus: </a:t>
            </a:r>
          </a:p>
          <a:p>
            <a:pPr lvl="1"/>
            <a:r>
              <a:rPr lang="en-GB" b="1" dirty="0" smtClean="0"/>
              <a:t>19.</a:t>
            </a:r>
            <a:r>
              <a:rPr lang="en-GB" dirty="0" smtClean="0"/>
              <a:t> I built the senate-house and the </a:t>
            </a:r>
            <a:r>
              <a:rPr lang="en-GB" dirty="0" err="1" smtClean="0"/>
              <a:t>Chalcidicum</a:t>
            </a:r>
            <a:r>
              <a:rPr lang="en-GB" dirty="0" smtClean="0"/>
              <a:t> which adjoins it and the temple of Apollo on the Palatine with porticos, the temple of divine Julius, the </a:t>
            </a:r>
            <a:r>
              <a:rPr lang="en-GB" dirty="0" err="1" smtClean="0"/>
              <a:t>Lupercal</a:t>
            </a:r>
            <a:r>
              <a:rPr lang="en-GB" dirty="0" smtClean="0"/>
              <a:t>, the portico at the Flaminian circus, which I allowed to be called by the name Octavian, after he who had earlier built in the same place, the state box at the great circus, the temple on the Capitoline of Jupiter </a:t>
            </a:r>
            <a:r>
              <a:rPr lang="en-GB" dirty="0" err="1" smtClean="0"/>
              <a:t>Subduer</a:t>
            </a:r>
            <a:r>
              <a:rPr lang="en-GB" dirty="0" smtClean="0"/>
              <a:t> and Jupiter </a:t>
            </a:r>
            <a:r>
              <a:rPr lang="en-GB" dirty="0" err="1" smtClean="0"/>
              <a:t>Thunderer</a:t>
            </a:r>
            <a:r>
              <a:rPr lang="en-GB" dirty="0" smtClean="0"/>
              <a:t>, the temple of </a:t>
            </a:r>
            <a:r>
              <a:rPr lang="en-GB" dirty="0" err="1" smtClean="0"/>
              <a:t>Quirinus</a:t>
            </a:r>
            <a:r>
              <a:rPr lang="en-GB" dirty="0" smtClean="0"/>
              <a:t>, the temples of Minerva and Queen Juno and Jupiter Liberator on the Aventine, the temple of the </a:t>
            </a:r>
            <a:r>
              <a:rPr lang="en-GB" dirty="0" err="1" smtClean="0"/>
              <a:t>Lares</a:t>
            </a:r>
            <a:r>
              <a:rPr lang="en-GB" dirty="0" smtClean="0"/>
              <a:t> at the top of the holy street, the temple of the gods of the </a:t>
            </a:r>
            <a:r>
              <a:rPr lang="en-GB" dirty="0" err="1" smtClean="0"/>
              <a:t>Penates</a:t>
            </a:r>
            <a:r>
              <a:rPr lang="en-GB" dirty="0" smtClean="0"/>
              <a:t> on the </a:t>
            </a:r>
            <a:r>
              <a:rPr lang="en-GB" dirty="0" err="1" smtClean="0"/>
              <a:t>Velian</a:t>
            </a:r>
            <a:r>
              <a:rPr lang="en-GB" dirty="0" smtClean="0"/>
              <a:t>, the temple of Youth, and the temple of the Great Mother on the Palatine. </a:t>
            </a:r>
          </a:p>
          <a:p>
            <a:r>
              <a:rPr lang="en-GB" dirty="0" smtClean="0"/>
              <a:t>Suet. </a:t>
            </a:r>
            <a:r>
              <a:rPr lang="en-GB" i="1" dirty="0" smtClean="0"/>
              <a:t>Aug</a:t>
            </a:r>
            <a:r>
              <a:rPr lang="en-GB" dirty="0" smtClean="0"/>
              <a:t>. 73 highlights that simplicity in the private life was an important part of Augustus’ image:</a:t>
            </a:r>
          </a:p>
          <a:p>
            <a:pPr lvl="1"/>
            <a:r>
              <a:rPr lang="en-GB" dirty="0" smtClean="0"/>
              <a:t>The simplicity of his furniture and household goods may be seen from couches and tables still in existence, many of which are scarcely fine enough for a private citizen. They say that he always slept on a low and plainly furnished bed. Except on special occasions he wore common clothes for the house, made by his sister, wife, daughter or granddaughters; his togas were neither close nor full, his purple stripe neither narrow nor broad,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Elegy and fidelity: Moderation</a:t>
            </a:r>
            <a:endParaRPr lang="en-GB" dirty="0"/>
          </a:p>
        </p:txBody>
      </p:sp>
      <p:sp>
        <p:nvSpPr>
          <p:cNvPr id="6" name="Content Placeholder 5"/>
          <p:cNvSpPr>
            <a:spLocks noGrp="1"/>
          </p:cNvSpPr>
          <p:nvPr>
            <p:ph sz="quarter" idx="1"/>
          </p:nvPr>
        </p:nvSpPr>
        <p:spPr>
          <a:xfrm>
            <a:off x="612648" y="1600200"/>
            <a:ext cx="8153400" cy="5040086"/>
          </a:xfrm>
        </p:spPr>
        <p:txBody>
          <a:bodyPr>
            <a:normAutofit fontScale="77500" lnSpcReduction="20000"/>
          </a:bodyPr>
          <a:lstStyle/>
          <a:p>
            <a:r>
              <a:rPr lang="en-GB" dirty="0" smtClean="0"/>
              <a:t>Elegiac love, contrary to its ostensive claims, is not about fidelity. Rather, the genre’s functioning is based on infidelity,  so how can the genre promote fidelity as a value?</a:t>
            </a:r>
          </a:p>
          <a:p>
            <a:r>
              <a:rPr lang="en-GB" dirty="0" smtClean="0"/>
              <a:t>If we disregard the literariness of elegy, one answer could be: Elegiac love is never happy </a:t>
            </a:r>
            <a:r>
              <a:rPr lang="en-GB" dirty="0" smtClean="0"/>
              <a:t>love… </a:t>
            </a:r>
          </a:p>
          <a:p>
            <a:pPr lvl="1"/>
            <a:r>
              <a:rPr lang="en-GB" dirty="0" smtClean="0"/>
              <a:t>…</a:t>
            </a:r>
            <a:r>
              <a:rPr lang="en-GB" dirty="0" smtClean="0"/>
              <a:t>nor</a:t>
            </a:r>
            <a:r>
              <a:rPr lang="en-GB" dirty="0" smtClean="0"/>
              <a:t>, in terms of society, productive love</a:t>
            </a:r>
          </a:p>
          <a:p>
            <a:r>
              <a:rPr lang="en-GB" dirty="0" smtClean="0"/>
              <a:t>Elegy contains ‘an unresolved clash between the libertine elements and conservative elements of the elegists’ discourse’ (Gibson, 2007, 54)</a:t>
            </a:r>
          </a:p>
          <a:p>
            <a:r>
              <a:rPr lang="en-GB" dirty="0" smtClean="0"/>
              <a:t>Gibson uses two poems sharing the same end line (in the Latin it is word-by-word) to illustrate this paradox: </a:t>
            </a:r>
          </a:p>
          <a:p>
            <a:pPr lvl="1"/>
            <a:r>
              <a:rPr lang="en-GB" dirty="0" smtClean="0"/>
              <a:t>Prop. 2.15.29f ‘One’s wrong to look for limits to love’s madness; true love knows no bounds.’</a:t>
            </a:r>
          </a:p>
          <a:p>
            <a:pPr lvl="1"/>
            <a:r>
              <a:rPr lang="en-GB" dirty="0" smtClean="0"/>
              <a:t>Prop. 3.19.1-4 ‘You keep protesting to me about our [i.e. </a:t>
            </a:r>
            <a:r>
              <a:rPr lang="en-GB" dirty="0" err="1" smtClean="0"/>
              <a:t>mens</a:t>
            </a:r>
            <a:r>
              <a:rPr lang="en-GB" dirty="0" smtClean="0"/>
              <a:t>’] lechery; your sex, believe me, is more prone to that. You, when you break the bridle of scorned modesty, can’t keep your mind’s obsession within bounds.’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and fidelity: Moderation</a:t>
            </a:r>
            <a:endParaRPr lang="en-GB" dirty="0"/>
          </a:p>
        </p:txBody>
      </p:sp>
      <p:sp>
        <p:nvSpPr>
          <p:cNvPr id="3" name="Content Placeholder 2"/>
          <p:cNvSpPr>
            <a:spLocks noGrp="1"/>
          </p:cNvSpPr>
          <p:nvPr>
            <p:ph sz="quarter" idx="1"/>
          </p:nvPr>
        </p:nvSpPr>
        <p:spPr>
          <a:xfrm>
            <a:off x="221673" y="1589567"/>
            <a:ext cx="4274127" cy="4572000"/>
          </a:xfrm>
        </p:spPr>
        <p:txBody>
          <a:bodyPr>
            <a:noAutofit/>
          </a:bodyPr>
          <a:lstStyle/>
          <a:p>
            <a:r>
              <a:rPr lang="en-GB" sz="2200" dirty="0" smtClean="0"/>
              <a:t>The stance of the elegiac narrator (particularly in Propertius) has been compared to that of Mark Antony</a:t>
            </a:r>
          </a:p>
          <a:p>
            <a:pPr lvl="1"/>
            <a:r>
              <a:rPr lang="en-GB" sz="2200" dirty="0" smtClean="0"/>
              <a:t>The early appearance of Propertius’ </a:t>
            </a:r>
            <a:r>
              <a:rPr lang="en-GB" sz="2200" i="1" dirty="0" err="1" smtClean="0"/>
              <a:t>Monobiblos</a:t>
            </a:r>
            <a:r>
              <a:rPr lang="en-GB" sz="2200" dirty="0" smtClean="0"/>
              <a:t> makes this comparison more relevant there than anywhere else</a:t>
            </a:r>
          </a:p>
          <a:p>
            <a:r>
              <a:rPr lang="en-GB" sz="2200" dirty="0" smtClean="0"/>
              <a:t>This comparison is based on their shared preference for love and sex, nightlife and drink (cf. </a:t>
            </a:r>
            <a:r>
              <a:rPr lang="en-GB" sz="2200" dirty="0" err="1" smtClean="0"/>
              <a:t>Plut</a:t>
            </a:r>
            <a:r>
              <a:rPr lang="en-GB" sz="2200" dirty="0" smtClean="0"/>
              <a:t>. </a:t>
            </a:r>
            <a:r>
              <a:rPr lang="en-GB" sz="2200" i="1" dirty="0" smtClean="0"/>
              <a:t>Ant</a:t>
            </a:r>
            <a:r>
              <a:rPr lang="en-GB" sz="2200" dirty="0" smtClean="0"/>
              <a:t>. 9.5). </a:t>
            </a:r>
          </a:p>
          <a:p>
            <a:pPr lvl="1"/>
            <a:r>
              <a:rPr lang="en-GB" sz="2200" dirty="0" smtClean="0"/>
              <a:t>Cf. Griffin, 1977.</a:t>
            </a:r>
          </a:p>
        </p:txBody>
      </p:sp>
      <p:sp>
        <p:nvSpPr>
          <p:cNvPr id="4" name="Content Placeholder 3"/>
          <p:cNvSpPr>
            <a:spLocks noGrp="1"/>
          </p:cNvSpPr>
          <p:nvPr>
            <p:ph sz="quarter" idx="2"/>
          </p:nvPr>
        </p:nvSpPr>
        <p:spPr>
          <a:xfrm>
            <a:off x="4844901" y="1589567"/>
            <a:ext cx="3886200" cy="4949778"/>
          </a:xfrm>
        </p:spPr>
        <p:txBody>
          <a:bodyPr>
            <a:normAutofit fontScale="62500" lnSpcReduction="20000"/>
          </a:bodyPr>
          <a:lstStyle/>
          <a:p>
            <a:endParaRPr lang="en-GB" dirty="0" smtClean="0"/>
          </a:p>
          <a:p>
            <a:r>
              <a:rPr lang="en-GB" dirty="0" smtClean="0"/>
              <a:t>But the dire evil which had been slumbering for a long time, namely, his passion for Cleopatra, which men thought had been charmed away and lulled to rest by better considerations, blazed up again with renewed power as he drew near to Syria. And finally, like the stubborn and unmanageable beast of the soul, of which Plato speaks, he spurned away all saving and noble counsels and sent </a:t>
            </a:r>
            <a:r>
              <a:rPr lang="en-GB" dirty="0" err="1" smtClean="0"/>
              <a:t>Fonteius</a:t>
            </a:r>
            <a:r>
              <a:rPr lang="en-GB" dirty="0" smtClean="0"/>
              <a:t> </a:t>
            </a:r>
            <a:r>
              <a:rPr lang="en-GB" dirty="0" err="1" smtClean="0"/>
              <a:t>Capito</a:t>
            </a:r>
            <a:r>
              <a:rPr lang="en-GB" dirty="0" smtClean="0"/>
              <a:t> to bring Cleopatra to Syria. (</a:t>
            </a:r>
            <a:r>
              <a:rPr lang="en-GB" dirty="0" err="1" smtClean="0"/>
              <a:t>Plut</a:t>
            </a:r>
            <a:r>
              <a:rPr lang="en-GB" dirty="0" smtClean="0"/>
              <a:t>. </a:t>
            </a:r>
            <a:r>
              <a:rPr lang="en-GB" i="1" dirty="0" smtClean="0"/>
              <a:t>Ant</a:t>
            </a:r>
            <a:r>
              <a:rPr lang="en-GB" dirty="0" smtClean="0"/>
              <a:t>. 36.1)</a:t>
            </a:r>
          </a:p>
          <a:p>
            <a:r>
              <a:rPr lang="en-GB" dirty="0" smtClean="0"/>
              <a:t>Cf. Prop. 1.1 and how the narrator throws off the shackles of society: ‘…and taught me to hate chaste girls’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Antony and Propertius</a:t>
            </a:r>
            <a:endParaRPr lang="en-GB" dirty="0"/>
          </a:p>
        </p:txBody>
      </p:sp>
      <p:sp>
        <p:nvSpPr>
          <p:cNvPr id="3" name="Content Placeholder 2"/>
          <p:cNvSpPr>
            <a:spLocks noGrp="1"/>
          </p:cNvSpPr>
          <p:nvPr>
            <p:ph sz="quarter" idx="1"/>
          </p:nvPr>
        </p:nvSpPr>
        <p:spPr>
          <a:xfrm>
            <a:off x="609600" y="1589566"/>
            <a:ext cx="3886200" cy="5074469"/>
          </a:xfrm>
        </p:spPr>
        <p:txBody>
          <a:bodyPr>
            <a:normAutofit fontScale="70000" lnSpcReduction="20000"/>
          </a:bodyPr>
          <a:lstStyle/>
          <a:p>
            <a:r>
              <a:rPr lang="en-GB" dirty="0" smtClean="0"/>
              <a:t>However, there is one important difference, that picks up on the contradiction between extreme liberalism and conservatism in elegy: nowhere is Anthony said to have appropriated the </a:t>
            </a:r>
            <a:r>
              <a:rPr lang="en-GB" dirty="0" smtClean="0">
                <a:solidFill>
                  <a:srgbClr val="FF0000"/>
                </a:solidFill>
              </a:rPr>
              <a:t>moralistic</a:t>
            </a:r>
            <a:r>
              <a:rPr lang="en-GB" dirty="0" smtClean="0"/>
              <a:t> </a:t>
            </a:r>
            <a:r>
              <a:rPr lang="en-GB" dirty="0" smtClean="0">
                <a:solidFill>
                  <a:srgbClr val="FF0000"/>
                </a:solidFill>
              </a:rPr>
              <a:t>discourse</a:t>
            </a:r>
            <a:r>
              <a:rPr lang="en-GB" dirty="0" smtClean="0"/>
              <a:t> that the elegiac narrators regularly offer. </a:t>
            </a:r>
          </a:p>
          <a:p>
            <a:r>
              <a:rPr lang="en-GB" dirty="0" smtClean="0"/>
              <a:t>This is </a:t>
            </a:r>
            <a:r>
              <a:rPr lang="en-GB" dirty="0" smtClean="0"/>
              <a:t>revealed </a:t>
            </a:r>
            <a:r>
              <a:rPr lang="en-GB" dirty="0" smtClean="0"/>
              <a:t>already in Prop. 1.2, where the narrator argues against the dangers of luxury and cosmetics </a:t>
            </a:r>
          </a:p>
          <a:p>
            <a:r>
              <a:rPr lang="en-GB" dirty="0" smtClean="0"/>
              <a:t>These anti-cosmetic poems draw on a wider moralistic discourse represented outside of elegy, for instance Xenophon’s </a:t>
            </a:r>
            <a:r>
              <a:rPr lang="en-GB" i="1" dirty="0" err="1" smtClean="0"/>
              <a:t>Oeconomicus</a:t>
            </a:r>
            <a:r>
              <a:rPr lang="en-GB" dirty="0" smtClean="0"/>
              <a:t>, where it is a strict husband who gives advice to his wife</a:t>
            </a:r>
          </a:p>
          <a:p>
            <a:pPr>
              <a:buNone/>
            </a:pPr>
            <a:endParaRPr lang="en-GB" dirty="0"/>
          </a:p>
        </p:txBody>
      </p:sp>
      <p:sp>
        <p:nvSpPr>
          <p:cNvPr id="4" name="Content Placeholder 3"/>
          <p:cNvSpPr>
            <a:spLocks noGrp="1"/>
          </p:cNvSpPr>
          <p:nvPr>
            <p:ph sz="quarter" idx="2"/>
          </p:nvPr>
        </p:nvSpPr>
        <p:spPr/>
        <p:txBody>
          <a:bodyPr>
            <a:normAutofit fontScale="70000" lnSpcReduction="20000"/>
          </a:bodyPr>
          <a:lstStyle/>
          <a:p>
            <a:r>
              <a:rPr lang="en-GB" dirty="0" smtClean="0"/>
              <a:t>Prop. 1.2.1-8</a:t>
            </a:r>
          </a:p>
          <a:p>
            <a:r>
              <a:rPr lang="en-GB" dirty="0" smtClean="0"/>
              <a:t>Why choose, my life, to step out with styled hair and move sheer curves in </a:t>
            </a:r>
            <a:r>
              <a:rPr lang="en-GB" dirty="0" err="1" smtClean="0"/>
              <a:t>Coan</a:t>
            </a:r>
            <a:r>
              <a:rPr lang="en-GB" dirty="0" smtClean="0"/>
              <a:t> costume? Or why to drench your tresses in Orontes’ myrrh and sell yourself with foreign gifts and lose the charm of Nature for bought elegance, not letting limbs shine with their own attractions? This doctoring of your looks is pointless, believe me; love, being naked, does not love beauticians. </a:t>
            </a:r>
          </a:p>
          <a:p>
            <a:endParaRPr lang="en-GB" dirty="0" smtClean="0"/>
          </a:p>
          <a:p>
            <a:endParaRPr lang="en-GB"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Propertius and Antony – or Augustus?</a:t>
            </a:r>
            <a:endParaRPr lang="en-GB" dirty="0"/>
          </a:p>
        </p:txBody>
      </p:sp>
      <p:sp>
        <p:nvSpPr>
          <p:cNvPr id="3" name="Content Placeholder 2"/>
          <p:cNvSpPr>
            <a:spLocks noGrp="1"/>
          </p:cNvSpPr>
          <p:nvPr>
            <p:ph sz="quarter" idx="1"/>
          </p:nvPr>
        </p:nvSpPr>
        <p:spPr>
          <a:xfrm>
            <a:off x="304800" y="1589567"/>
            <a:ext cx="4191000" cy="4572000"/>
          </a:xfrm>
        </p:spPr>
        <p:txBody>
          <a:bodyPr>
            <a:noAutofit/>
          </a:bodyPr>
          <a:lstStyle/>
          <a:p>
            <a:r>
              <a:rPr lang="en-GB" sz="1900" dirty="0" smtClean="0"/>
              <a:t>While the comparison of Antony and the </a:t>
            </a:r>
            <a:r>
              <a:rPr lang="en-GB" sz="1900" dirty="0" err="1" smtClean="0"/>
              <a:t>Propertian</a:t>
            </a:r>
            <a:r>
              <a:rPr lang="en-GB" sz="1900" dirty="0" smtClean="0"/>
              <a:t> narrator is often tempting, we also need to note that Propertius also adopts the traditional post-Actium view of Antony and Augustus’ victory at Actium (cf. </a:t>
            </a:r>
            <a:r>
              <a:rPr lang="en-GB" sz="1900" dirty="0" smtClean="0"/>
              <a:t>2.1.34)</a:t>
            </a:r>
            <a:endParaRPr lang="en-GB" sz="1900" dirty="0" smtClean="0"/>
          </a:p>
          <a:p>
            <a:r>
              <a:rPr lang="en-GB" sz="1900" dirty="0" smtClean="0"/>
              <a:t>‘The elegist ends the poem as an Antony who apparently accepts the Augustan view of the conflict, and spits out venom […] at the personal excesses of Cleopatra, both sexual and drunken. […] [</a:t>
            </a:r>
            <a:r>
              <a:rPr lang="en-GB" sz="1900" dirty="0" err="1" smtClean="0"/>
              <a:t>Plutarch’s</a:t>
            </a:r>
            <a:r>
              <a:rPr lang="en-GB" sz="1900" dirty="0" smtClean="0"/>
              <a:t>] Antony feels betrayed by Cleopatra, but he nowhere complains of her sexual or other libertine excesses.’ (Gibson, 2007, 60)</a:t>
            </a:r>
            <a:endParaRPr lang="en-GB" sz="1900" dirty="0"/>
          </a:p>
        </p:txBody>
      </p:sp>
      <p:sp>
        <p:nvSpPr>
          <p:cNvPr id="4" name="Content Placeholder 3"/>
          <p:cNvSpPr>
            <a:spLocks noGrp="1"/>
          </p:cNvSpPr>
          <p:nvPr>
            <p:ph sz="quarter" idx="2"/>
          </p:nvPr>
        </p:nvSpPr>
        <p:spPr/>
        <p:txBody>
          <a:bodyPr>
            <a:normAutofit fontScale="62500" lnSpcReduction="20000"/>
          </a:bodyPr>
          <a:lstStyle/>
          <a:p>
            <a:pPr>
              <a:buNone/>
            </a:pPr>
            <a:r>
              <a:rPr lang="en-GB" dirty="0" smtClean="0"/>
              <a:t>Prop. 3.11:</a:t>
            </a:r>
          </a:p>
          <a:p>
            <a:pPr marL="0" indent="0">
              <a:buNone/>
            </a:pPr>
            <a:r>
              <a:rPr lang="en-GB" dirty="0" smtClean="0"/>
              <a:t>Why be surprised that a woman manages my life, leading my manhood captive as her slave, and frame a shameful charge of cowardice against me because I can’t snap the yoke and break my chains? […] What of her who lately brought scandal on our arms, a woman even laid by her own slaves? As price of her foul marriage she demanded that Rome’s walls and senators should pass into her power. Delinquent Alexandria, land most attached to guile, and Memphis, to our cost so often blood-stained, where sand denuded Pompey of three Triumphs, that stigma Rome will bear forever!</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Inconsistency in elegy</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A curious footnote to the Propertius – Antony comparison:  Augustus said to share the </a:t>
            </a:r>
            <a:r>
              <a:rPr lang="en-GB" dirty="0" err="1" smtClean="0"/>
              <a:t>Propertian</a:t>
            </a:r>
            <a:r>
              <a:rPr lang="en-GB" dirty="0" smtClean="0"/>
              <a:t> narrator’s inconsistencies</a:t>
            </a:r>
          </a:p>
          <a:p>
            <a:pPr lvl="1"/>
            <a:r>
              <a:rPr lang="en-GB" dirty="0" smtClean="0"/>
              <a:t>Moral discourse</a:t>
            </a:r>
          </a:p>
          <a:p>
            <a:pPr lvl="1"/>
            <a:r>
              <a:rPr lang="en-GB" dirty="0" smtClean="0"/>
              <a:t>…but numerous stories circulated about his own extra-marital affairs</a:t>
            </a:r>
          </a:p>
          <a:p>
            <a:r>
              <a:rPr lang="en-GB" dirty="0" smtClean="0"/>
              <a:t>A linear reading strengthens reader appreciation of the </a:t>
            </a:r>
            <a:r>
              <a:rPr lang="en-GB" dirty="0" err="1" smtClean="0"/>
              <a:t>Propertian</a:t>
            </a:r>
            <a:r>
              <a:rPr lang="en-GB" dirty="0" smtClean="0"/>
              <a:t> inconsistency (cf. differences between Prop. 1.1 and 1.2, or within 3.11)</a:t>
            </a:r>
          </a:p>
          <a:p>
            <a:pPr lvl="1"/>
            <a:r>
              <a:rPr lang="en-GB" dirty="0" smtClean="0"/>
              <a:t>Inconsistency generally a feature of elegy</a:t>
            </a:r>
          </a:p>
          <a:p>
            <a:r>
              <a:rPr lang="en-GB" dirty="0" smtClean="0"/>
              <a:t>Inconsistency a key source to humorous effects</a:t>
            </a:r>
          </a:p>
          <a:p>
            <a:r>
              <a:rPr lang="en-GB" dirty="0" smtClean="0"/>
              <a:t>…which takes us back to the notion of elegiac narrators as disqualified judges of the society around them</a:t>
            </a:r>
          </a:p>
          <a:p>
            <a:endParaRPr lang="en-GB" dirty="0" smtClean="0"/>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take away from this lecture</a:t>
            </a:r>
            <a:endParaRPr lang="en-GB" dirty="0"/>
          </a:p>
        </p:txBody>
      </p:sp>
      <p:sp>
        <p:nvSpPr>
          <p:cNvPr id="3" name="Content Placeholder 2"/>
          <p:cNvSpPr>
            <a:spLocks noGrp="1"/>
          </p:cNvSpPr>
          <p:nvPr>
            <p:ph sz="quarter" idx="1"/>
          </p:nvPr>
        </p:nvSpPr>
        <p:spPr/>
        <p:txBody>
          <a:bodyPr/>
          <a:lstStyle/>
          <a:p>
            <a:r>
              <a:rPr lang="en-GB" dirty="0" smtClean="0"/>
              <a:t>Roman values become paramount in the Augustan period: pietas, simplicity, fidelity</a:t>
            </a:r>
          </a:p>
          <a:p>
            <a:r>
              <a:rPr lang="en-GB" dirty="0" smtClean="0"/>
              <a:t>Elegy engages with these concepts throughout, and may so be said to be ‘Augustan’ in the sense of being coloured by its historical context</a:t>
            </a:r>
          </a:p>
          <a:p>
            <a:r>
              <a:rPr lang="en-GB" dirty="0" smtClean="0"/>
              <a:t>Political readings of elegy have always attracted a great deal of interest, but to present them plausibly, we need to be very aware of scholarly and individual bias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in elegy</a:t>
            </a:r>
            <a:endParaRPr lang="en-GB" dirty="0"/>
          </a:p>
        </p:txBody>
      </p:sp>
      <p:sp>
        <p:nvSpPr>
          <p:cNvPr id="3" name="Content Placeholder 2"/>
          <p:cNvSpPr>
            <a:spLocks noGrp="1"/>
          </p:cNvSpPr>
          <p:nvPr>
            <p:ph sz="quarter" idx="1"/>
          </p:nvPr>
        </p:nvSpPr>
        <p:spPr/>
        <p:txBody>
          <a:bodyPr>
            <a:normAutofit/>
          </a:bodyPr>
          <a:lstStyle/>
          <a:p>
            <a:r>
              <a:rPr lang="en-GB" dirty="0" smtClean="0"/>
              <a:t>A niggling question: Is it a criticism of contemporary society to reveal that while praising one way of life as ideal, the narrators consistently lead their lives according to opposite tenets? </a:t>
            </a:r>
          </a:p>
          <a:p>
            <a:r>
              <a:rPr lang="en-GB" dirty="0" smtClean="0"/>
              <a:t>Such a reading would need to be supported by features in the text that encourage a comparison between narrators and prominent representatives of Augustan society</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385</TotalTime>
  <Words>2647</Words>
  <Application>Microsoft Office PowerPoint</Application>
  <PresentationFormat>On-screen Show (4:3)</PresentationFormat>
  <Paragraphs>123</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Median</vt:lpstr>
      <vt:lpstr>Augustan Lovers 12</vt:lpstr>
      <vt:lpstr>The Republic and Augustus</vt:lpstr>
      <vt:lpstr>Dating issues: time check</vt:lpstr>
      <vt:lpstr>Why so tempting?</vt:lpstr>
      <vt:lpstr>Ovid’s exile</vt:lpstr>
      <vt:lpstr>Ovid’s exile</vt:lpstr>
      <vt:lpstr>Augustan values</vt:lpstr>
      <vt:lpstr>Disqualified judges?</vt:lpstr>
      <vt:lpstr>Values of elegy?</vt:lpstr>
      <vt:lpstr>Luxury and simplicity: elegy</vt:lpstr>
      <vt:lpstr>Luxury and simplicity</vt:lpstr>
      <vt:lpstr>Elegy and fidelity: Moderation</vt:lpstr>
      <vt:lpstr>Elegy and fidelity: Moderation</vt:lpstr>
      <vt:lpstr>Antony and Propertius</vt:lpstr>
      <vt:lpstr>Propertius and Antony – or Augustus?</vt:lpstr>
      <vt:lpstr>Inconsistency in elegy</vt:lpstr>
      <vt:lpstr>To take away from this lecture</vt:lpstr>
      <vt:lpstr>Values in elegy</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13</dc:title>
  <dc:creator>Magdalena Ohrman</dc:creator>
  <cp:lastModifiedBy>Magdalena Ohrman</cp:lastModifiedBy>
  <cp:revision>49</cp:revision>
  <dcterms:created xsi:type="dcterms:W3CDTF">2010-03-07T17:22:10Z</dcterms:created>
  <dcterms:modified xsi:type="dcterms:W3CDTF">2013-02-21T09:25:52Z</dcterms:modified>
</cp:coreProperties>
</file>