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B93FD2-F943-C7A8-B65D-341ECF14BB38}" v="99" dt="2026-07-24T23:40:10.5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24/07/2026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24/07/2026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24/07/2026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24/07/2026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ea typeface="+mj-lt"/>
                <a:cs typeface="+mj-lt"/>
              </a:rPr>
              <a:t>Communication Problems at Flight Foods Ltd.</a:t>
            </a:r>
            <a:endParaRPr lang="en-US"/>
          </a:p>
        </p:txBody>
      </p:sp>
      <p:sp>
        <p:nvSpPr>
          <p:cNvPr id="3" name="Subtitle 2"/>
          <p:cNvSpPr>
            <a:spLocks noGrp="1"/>
          </p:cNvSpPr>
          <p:nvPr>
            <p:ph type="subTitle" idx="1"/>
          </p:nvPr>
        </p:nvSpPr>
        <p:spPr/>
        <p:txBody>
          <a:bodyPr vert="horz" lIns="91440" tIns="45720" rIns="91440" bIns="45720" rtlCol="0" anchor="t">
            <a:normAutofit/>
          </a:bodyPr>
          <a:lstStyle/>
          <a:p>
            <a:r>
              <a:rPr lang="en-GB" dirty="0">
                <a:ea typeface="+mn-lt"/>
                <a:cs typeface="+mn-lt"/>
              </a:rPr>
              <a:t>Student Name Catalin Andrei </a:t>
            </a:r>
            <a:r>
              <a:rPr lang="en-GB">
                <a:ea typeface="+mn-lt"/>
                <a:cs typeface="+mn-lt"/>
              </a:rPr>
              <a:t>Dinu</a:t>
            </a:r>
          </a:p>
          <a:p>
            <a:r>
              <a:rPr lang="en-GB">
                <a:ea typeface="+mn-lt"/>
                <a:cs typeface="+mn-lt"/>
              </a:rPr>
              <a:t>Student ID</a:t>
            </a:r>
          </a:p>
          <a:p>
            <a:r>
              <a:rPr lang="en-GB">
                <a:ea typeface="+mn-lt"/>
                <a:cs typeface="+mn-lt"/>
              </a:rPr>
              <a:t>Date 25/07/2026</a:t>
            </a:r>
          </a:p>
          <a:p>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747ED-3D37-572C-C782-5E708DA5A42E}"/>
              </a:ext>
            </a:extLst>
          </p:cNvPr>
          <p:cNvSpPr>
            <a:spLocks noGrp="1"/>
          </p:cNvSpPr>
          <p:nvPr>
            <p:ph type="title"/>
          </p:nvPr>
        </p:nvSpPr>
        <p:spPr/>
        <p:txBody>
          <a:bodyPr/>
          <a:lstStyle/>
          <a:p>
            <a:r>
              <a:rPr lang="en-GB">
                <a:ea typeface="+mj-lt"/>
                <a:cs typeface="+mj-lt"/>
              </a:rPr>
              <a:t>Introduction</a:t>
            </a:r>
            <a:endParaRPr lang="en-US"/>
          </a:p>
        </p:txBody>
      </p:sp>
      <p:sp>
        <p:nvSpPr>
          <p:cNvPr id="3" name="Content Placeholder 2">
            <a:extLst>
              <a:ext uri="{FF2B5EF4-FFF2-40B4-BE49-F238E27FC236}">
                <a16:creationId xmlns:a16="http://schemas.microsoft.com/office/drawing/2014/main" id="{09283568-8047-FA21-45F6-3A631831B8FD}"/>
              </a:ext>
            </a:extLst>
          </p:cNvPr>
          <p:cNvSpPr>
            <a:spLocks noGrp="1"/>
          </p:cNvSpPr>
          <p:nvPr>
            <p:ph idx="1"/>
          </p:nvPr>
        </p:nvSpPr>
        <p:spPr/>
        <p:txBody>
          <a:bodyPr vert="horz" lIns="91440" tIns="45720" rIns="91440" bIns="45720" rtlCol="0" anchor="t">
            <a:normAutofit fontScale="55000" lnSpcReduction="20000"/>
          </a:bodyPr>
          <a:lstStyle/>
          <a:p>
            <a:r>
              <a:rPr lang="en-GB">
                <a:ea typeface="+mn-lt"/>
                <a:cs typeface="+mn-lt"/>
              </a:rPr>
              <a:t>Flight Foods Ltd. is a medium-sized manufacturer of ready meals for airlines.</a:t>
            </a:r>
            <a:endParaRPr lang="en-GB"/>
          </a:p>
          <a:p>
            <a:endParaRPr lang="en-GB"/>
          </a:p>
          <a:p>
            <a:r>
              <a:rPr lang="en-GB" dirty="0">
                <a:ea typeface="+mn-lt"/>
                <a:cs typeface="+mn-lt"/>
              </a:rPr>
              <a:t>Flight Foods Ltd. is currently facing difficulties as they have recently experienced a drop in trade. This has been caused by a number of reasons listed by various airlines.</a:t>
            </a:r>
            <a:endParaRPr lang="en-GB"/>
          </a:p>
          <a:p>
            <a:endParaRPr lang="en-GB"/>
          </a:p>
          <a:p>
            <a:r>
              <a:rPr lang="en-GB">
                <a:ea typeface="+mn-lt"/>
                <a:cs typeface="+mn-lt"/>
              </a:rPr>
              <a:t>Poor food hygiene</a:t>
            </a:r>
            <a:endParaRPr lang="en-GB"/>
          </a:p>
          <a:p>
            <a:r>
              <a:rPr lang="en-GB">
                <a:ea typeface="+mn-lt"/>
                <a:cs typeface="+mn-lt"/>
              </a:rPr>
              <a:t>Undercooked food</a:t>
            </a:r>
            <a:endParaRPr lang="en-GB"/>
          </a:p>
          <a:p>
            <a:r>
              <a:rPr lang="en-GB">
                <a:ea typeface="+mn-lt"/>
                <a:cs typeface="+mn-lt"/>
              </a:rPr>
              <a:t>Poor packaging</a:t>
            </a:r>
            <a:endParaRPr lang="en-GB"/>
          </a:p>
          <a:p>
            <a:r>
              <a:rPr lang="en-GB">
                <a:ea typeface="+mn-lt"/>
                <a:cs typeface="+mn-lt"/>
              </a:rPr>
              <a:t>Meat found in vegetarian meals</a:t>
            </a:r>
            <a:endParaRPr lang="en-GB"/>
          </a:p>
          <a:p>
            <a:endParaRPr lang="en-GB"/>
          </a:p>
          <a:p>
            <a:r>
              <a:rPr lang="en-GB">
                <a:ea typeface="+mn-lt"/>
                <a:cs typeface="+mn-lt"/>
              </a:rPr>
              <a:t>A consultancy investigation into Flight Foods found that the primary problems within the company had arisen due to poor communication from management down to employees.</a:t>
            </a:r>
            <a:endParaRPr lang="en-GB"/>
          </a:p>
          <a:p>
            <a:r>
              <a:rPr lang="en-GB" b="1">
                <a:ea typeface="+mn-lt"/>
                <a:cs typeface="+mn-lt"/>
              </a:rPr>
              <a:t>Speaker Notes</a:t>
            </a:r>
            <a:endParaRPr lang="en-GB" dirty="0"/>
          </a:p>
          <a:p>
            <a:r>
              <a:rPr lang="en-GB">
                <a:ea typeface="+mn-lt"/>
                <a:cs typeface="+mn-lt"/>
              </a:rPr>
              <a:t>"This presentation analyses the communication barriers within Flight Foods Ltd., explains them using communication theories and recommends solutions that could improve communication and food safety."</a:t>
            </a:r>
            <a:endParaRPr lang="en-GB"/>
          </a:p>
          <a:p>
            <a:endParaRPr lang="en-GB" dirty="0"/>
          </a:p>
          <a:p>
            <a:endParaRPr lang="en-GB"/>
          </a:p>
        </p:txBody>
      </p:sp>
    </p:spTree>
    <p:extLst>
      <p:ext uri="{BB962C8B-B14F-4D97-AF65-F5344CB8AC3E}">
        <p14:creationId xmlns:p14="http://schemas.microsoft.com/office/powerpoint/2010/main" val="872323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BFB2-7A2B-5B26-7E57-539C3295314E}"/>
              </a:ext>
            </a:extLst>
          </p:cNvPr>
          <p:cNvSpPr>
            <a:spLocks noGrp="1"/>
          </p:cNvSpPr>
          <p:nvPr>
            <p:ph type="title"/>
          </p:nvPr>
        </p:nvSpPr>
        <p:spPr/>
        <p:txBody>
          <a:bodyPr/>
          <a:lstStyle/>
          <a:p>
            <a:r>
              <a:rPr lang="en-GB">
                <a:ea typeface="+mj-lt"/>
                <a:cs typeface="+mj-lt"/>
              </a:rPr>
              <a:t>Environmental Noise</a:t>
            </a:r>
            <a:endParaRPr lang="en-US"/>
          </a:p>
        </p:txBody>
      </p:sp>
      <p:sp>
        <p:nvSpPr>
          <p:cNvPr id="3" name="Content Placeholder 2">
            <a:extLst>
              <a:ext uri="{FF2B5EF4-FFF2-40B4-BE49-F238E27FC236}">
                <a16:creationId xmlns:a16="http://schemas.microsoft.com/office/drawing/2014/main" id="{75296119-F474-8E20-B42E-F7453A516642}"/>
              </a:ext>
            </a:extLst>
          </p:cNvPr>
          <p:cNvSpPr>
            <a:spLocks noGrp="1"/>
          </p:cNvSpPr>
          <p:nvPr>
            <p:ph idx="1"/>
          </p:nvPr>
        </p:nvSpPr>
        <p:spPr>
          <a:xfrm>
            <a:off x="3629" y="1252311"/>
            <a:ext cx="12199257" cy="5614080"/>
          </a:xfrm>
        </p:spPr>
        <p:txBody>
          <a:bodyPr vert="horz" lIns="91440" tIns="45720" rIns="91440" bIns="45720" rtlCol="0" anchor="t">
            <a:noAutofit/>
          </a:bodyPr>
          <a:lstStyle/>
          <a:p>
            <a:r>
              <a:rPr lang="en-GB" sz="1200">
                <a:ea typeface="+mn-lt"/>
                <a:cs typeface="+mn-lt"/>
              </a:rPr>
              <a:t>Barrier</a:t>
            </a:r>
            <a:endParaRPr lang="en-GB" sz="1200" dirty="0"/>
          </a:p>
          <a:p>
            <a:endParaRPr lang="en-GB" sz="1200" dirty="0"/>
          </a:p>
          <a:p>
            <a:r>
              <a:rPr lang="en-GB" sz="1200">
                <a:ea typeface="+mn-lt"/>
                <a:cs typeface="+mn-lt"/>
              </a:rPr>
              <a:t>The factory is described as:</a:t>
            </a:r>
            <a:endParaRPr lang="en-GB" sz="1200" dirty="0"/>
          </a:p>
          <a:p>
            <a:r>
              <a:rPr lang="en-GB" sz="1200">
                <a:ea typeface="+mn-lt"/>
                <a:cs typeface="+mn-lt"/>
              </a:rPr>
              <a:t>Old noisy machines</a:t>
            </a:r>
            <a:endParaRPr lang="en-GB" sz="1200" dirty="0"/>
          </a:p>
          <a:p>
            <a:r>
              <a:rPr lang="en-GB" sz="1200">
                <a:ea typeface="+mn-lt"/>
                <a:cs typeface="+mn-lt"/>
              </a:rPr>
              <a:t>Constant banging</a:t>
            </a:r>
            <a:endParaRPr lang="en-GB" sz="1200" dirty="0"/>
          </a:p>
          <a:p>
            <a:r>
              <a:rPr lang="en-GB" sz="1200">
                <a:ea typeface="+mn-lt"/>
                <a:cs typeface="+mn-lt"/>
              </a:rPr>
              <a:t>Busy working environment</a:t>
            </a:r>
            <a:endParaRPr lang="en-GB" sz="1200" dirty="0"/>
          </a:p>
          <a:p>
            <a:r>
              <a:rPr lang="en-GB" sz="1200" dirty="0">
                <a:ea typeface="+mn-lt"/>
                <a:cs typeface="+mn-lt"/>
              </a:rPr>
              <a:t>This creates a problem for employees as they are unable to clearly hear the employees</a:t>
            </a:r>
            <a:r>
              <a:rPr lang="en-GB" sz="1200">
                <a:ea typeface="+mn-lt"/>
                <a:cs typeface="+mn-lt"/>
              </a:rPr>
              <a:t> delivering instructions.</a:t>
            </a:r>
            <a:endParaRPr lang="en-GB" sz="1200" dirty="0"/>
          </a:p>
          <a:p>
            <a:r>
              <a:rPr lang="en-GB" sz="1200">
                <a:ea typeface="+mn-lt"/>
                <a:cs typeface="+mn-lt"/>
              </a:rPr>
              <a:t>As a result:</a:t>
            </a:r>
            <a:endParaRPr lang="en-GB" sz="1200" dirty="0"/>
          </a:p>
          <a:p>
            <a:r>
              <a:rPr lang="en-GB" sz="1200">
                <a:ea typeface="+mn-lt"/>
                <a:cs typeface="+mn-lt"/>
              </a:rPr>
              <a:t>Instructions are misunderstood.</a:t>
            </a:r>
            <a:endParaRPr lang="en-GB" sz="1200" dirty="0"/>
          </a:p>
          <a:p>
            <a:r>
              <a:rPr lang="en-GB" sz="1200">
                <a:ea typeface="+mn-lt"/>
                <a:cs typeface="+mn-lt"/>
              </a:rPr>
              <a:t>Food safety procedures are missed.</a:t>
            </a:r>
            <a:endParaRPr lang="en-GB" sz="1200" dirty="0"/>
          </a:p>
          <a:p>
            <a:r>
              <a:rPr lang="en-GB" sz="1200">
                <a:ea typeface="+mn-lt"/>
                <a:cs typeface="+mn-lt"/>
              </a:rPr>
              <a:t>Mistakes occur during production.</a:t>
            </a:r>
            <a:endParaRPr lang="en-GB" sz="1200" dirty="0"/>
          </a:p>
          <a:p>
            <a:r>
              <a:rPr lang="en-GB" sz="1200">
                <a:ea typeface="+mn-lt"/>
                <a:cs typeface="+mn-lt"/>
              </a:rPr>
              <a:t>Theory</a:t>
            </a:r>
            <a:endParaRPr lang="en-GB" sz="1200" dirty="0"/>
          </a:p>
          <a:p>
            <a:r>
              <a:rPr lang="en-GB" sz="1200">
                <a:ea typeface="+mn-lt"/>
                <a:cs typeface="+mn-lt"/>
              </a:rPr>
              <a:t>Shannon and Weaver Communication Model</a:t>
            </a:r>
            <a:endParaRPr lang="en-GB" sz="1200" dirty="0"/>
          </a:p>
          <a:p>
            <a:r>
              <a:rPr lang="en-GB" sz="1200">
                <a:ea typeface="+mn-lt"/>
                <a:cs typeface="+mn-lt"/>
              </a:rPr>
              <a:t>Noise interferes with the communication process between the sender and the receiver. It may reduce the accuracy of the message being received. (Shannon and Weaver, 1949).</a:t>
            </a:r>
          </a:p>
          <a:p>
            <a:r>
              <a:rPr lang="en-GB" sz="1200" b="1">
                <a:ea typeface="+mn-lt"/>
                <a:cs typeface="+mn-lt"/>
              </a:rPr>
              <a:t>Speaker Notes</a:t>
            </a:r>
            <a:endParaRPr lang="en-GB" sz="1200" dirty="0"/>
          </a:p>
          <a:p>
            <a:r>
              <a:rPr lang="en-GB" sz="1200">
                <a:ea typeface="+mn-lt"/>
                <a:cs typeface="+mn-lt"/>
              </a:rPr>
              <a:t>"The noise created by old machinery interrupts communication. Employees may not hear instructions clearly, increasing the risk of food safety mistakes."</a:t>
            </a:r>
            <a:endParaRPr lang="en-GB"/>
          </a:p>
          <a:p>
            <a:endParaRPr lang="en-GB" sz="1200" dirty="0"/>
          </a:p>
        </p:txBody>
      </p:sp>
    </p:spTree>
    <p:extLst>
      <p:ext uri="{BB962C8B-B14F-4D97-AF65-F5344CB8AC3E}">
        <p14:creationId xmlns:p14="http://schemas.microsoft.com/office/powerpoint/2010/main" val="2711913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A4226-A42D-FD67-4FB1-D883A64ED331}"/>
              </a:ext>
            </a:extLst>
          </p:cNvPr>
          <p:cNvSpPr>
            <a:spLocks noGrp="1"/>
          </p:cNvSpPr>
          <p:nvPr>
            <p:ph type="title"/>
          </p:nvPr>
        </p:nvSpPr>
        <p:spPr/>
        <p:txBody>
          <a:bodyPr/>
          <a:lstStyle/>
          <a:p>
            <a:r>
              <a:rPr lang="en-GB">
                <a:ea typeface="+mj-lt"/>
                <a:cs typeface="+mj-lt"/>
              </a:rPr>
              <a:t>Language &amp; Communication</a:t>
            </a:r>
            <a:endParaRPr lang="en-US"/>
          </a:p>
        </p:txBody>
      </p:sp>
      <p:sp>
        <p:nvSpPr>
          <p:cNvPr id="3" name="Content Placeholder 2">
            <a:extLst>
              <a:ext uri="{FF2B5EF4-FFF2-40B4-BE49-F238E27FC236}">
                <a16:creationId xmlns:a16="http://schemas.microsoft.com/office/drawing/2014/main" id="{F370ACF3-EB86-7AA6-2C57-9B63ACBDEF55}"/>
              </a:ext>
            </a:extLst>
          </p:cNvPr>
          <p:cNvSpPr>
            <a:spLocks noGrp="1"/>
          </p:cNvSpPr>
          <p:nvPr>
            <p:ph idx="1"/>
          </p:nvPr>
        </p:nvSpPr>
        <p:spPr/>
        <p:txBody>
          <a:bodyPr vert="horz" lIns="91440" tIns="45720" rIns="91440" bIns="45720" rtlCol="0" anchor="t">
            <a:normAutofit fontScale="62500" lnSpcReduction="20000"/>
          </a:bodyPr>
          <a:lstStyle/>
          <a:p>
            <a:r>
              <a:rPr lang="en-GB">
                <a:ea typeface="+mn-lt"/>
                <a:cs typeface="+mn-lt"/>
              </a:rPr>
              <a:t>Barrier</a:t>
            </a:r>
            <a:endParaRPr lang="en-GB"/>
          </a:p>
          <a:p>
            <a:r>
              <a:rPr lang="en-GB">
                <a:ea typeface="+mn-lt"/>
                <a:cs typeface="+mn-lt"/>
              </a:rPr>
              <a:t>Employees come from five different cultural groups.</a:t>
            </a:r>
            <a:endParaRPr lang="en-GB"/>
          </a:p>
          <a:p>
            <a:r>
              <a:rPr lang="en-GB">
                <a:ea typeface="+mn-lt"/>
                <a:cs typeface="+mn-lt"/>
              </a:rPr>
              <a:t>Many speak limited English.</a:t>
            </a:r>
            <a:endParaRPr lang="en-GB"/>
          </a:p>
          <a:p>
            <a:r>
              <a:rPr lang="en-GB">
                <a:ea typeface="+mn-lt"/>
                <a:cs typeface="+mn-lt"/>
              </a:rPr>
              <a:t>Gary says workers often speak their own language.</a:t>
            </a:r>
            <a:endParaRPr lang="en-GB"/>
          </a:p>
          <a:p>
            <a:r>
              <a:rPr lang="en-GB">
                <a:ea typeface="+mn-lt"/>
                <a:cs typeface="+mn-lt"/>
              </a:rPr>
              <a:t>Safety posters are written only in English.</a:t>
            </a:r>
            <a:endParaRPr lang="en-GB"/>
          </a:p>
          <a:p>
            <a:r>
              <a:rPr lang="en-GB">
                <a:ea typeface="+mn-lt"/>
                <a:cs typeface="+mn-lt"/>
              </a:rPr>
              <a:t>Effects</a:t>
            </a:r>
            <a:endParaRPr lang="en-GB"/>
          </a:p>
          <a:p>
            <a:r>
              <a:rPr lang="en-GB">
                <a:ea typeface="+mn-lt"/>
                <a:cs typeface="+mn-lt"/>
              </a:rPr>
              <a:t>Instructions misunderstood.</a:t>
            </a:r>
            <a:endParaRPr lang="en-GB"/>
          </a:p>
          <a:p>
            <a:r>
              <a:rPr lang="en-GB">
                <a:ea typeface="+mn-lt"/>
                <a:cs typeface="+mn-lt"/>
              </a:rPr>
              <a:t>Incorrect food handling.</a:t>
            </a:r>
            <a:endParaRPr lang="en-GB"/>
          </a:p>
          <a:p>
            <a:r>
              <a:rPr lang="en-GB">
                <a:ea typeface="+mn-lt"/>
                <a:cs typeface="+mn-lt"/>
              </a:rPr>
              <a:t>Increased risk of contamination.</a:t>
            </a:r>
            <a:endParaRPr lang="en-GB"/>
          </a:p>
          <a:p>
            <a:r>
              <a:rPr lang="en-GB">
                <a:ea typeface="+mn-lt"/>
                <a:cs typeface="+mn-lt"/>
              </a:rPr>
              <a:t>Theory</a:t>
            </a:r>
            <a:endParaRPr lang="en-GB"/>
          </a:p>
          <a:p>
            <a:r>
              <a:rPr lang="en-GB">
                <a:ea typeface="+mn-lt"/>
                <a:cs typeface="+mn-lt"/>
              </a:rPr>
              <a:t>Berlo's SMCR Model</a:t>
            </a:r>
            <a:endParaRPr lang="en-GB"/>
          </a:p>
          <a:p>
            <a:r>
              <a:rPr lang="en-GB" dirty="0">
                <a:ea typeface="+mn-lt"/>
                <a:cs typeface="+mn-lt"/>
              </a:rPr>
              <a:t>Communication is defined by the SMCR Model of Berlo, the sender, message, channel and receiver. If the receiver does not speak the language of the sender then communication does not take place.(Berlo, 1960).</a:t>
            </a:r>
          </a:p>
          <a:p>
            <a:endParaRPr lang="en-GB" dirty="0"/>
          </a:p>
        </p:txBody>
      </p:sp>
    </p:spTree>
    <p:extLst>
      <p:ext uri="{BB962C8B-B14F-4D97-AF65-F5344CB8AC3E}">
        <p14:creationId xmlns:p14="http://schemas.microsoft.com/office/powerpoint/2010/main" val="3874574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A78F4-35E1-4D7C-6402-EC41E39E96C2}"/>
              </a:ext>
            </a:extLst>
          </p:cNvPr>
          <p:cNvSpPr>
            <a:spLocks noGrp="1"/>
          </p:cNvSpPr>
          <p:nvPr>
            <p:ph type="title"/>
          </p:nvPr>
        </p:nvSpPr>
        <p:spPr/>
        <p:txBody>
          <a:bodyPr/>
          <a:lstStyle/>
          <a:p>
            <a:r>
              <a:rPr lang="en-GB">
                <a:ea typeface="+mj-lt"/>
                <a:cs typeface="+mj-lt"/>
              </a:rPr>
              <a:t>Age Differences</a:t>
            </a:r>
            <a:endParaRPr lang="en-US"/>
          </a:p>
        </p:txBody>
      </p:sp>
      <p:sp>
        <p:nvSpPr>
          <p:cNvPr id="3" name="Content Placeholder 2">
            <a:extLst>
              <a:ext uri="{FF2B5EF4-FFF2-40B4-BE49-F238E27FC236}">
                <a16:creationId xmlns:a16="http://schemas.microsoft.com/office/drawing/2014/main" id="{DA9AD65F-5A9B-F91B-99E1-F046C5E71378}"/>
              </a:ext>
            </a:extLst>
          </p:cNvPr>
          <p:cNvSpPr>
            <a:spLocks noGrp="1"/>
          </p:cNvSpPr>
          <p:nvPr>
            <p:ph idx="1"/>
          </p:nvPr>
        </p:nvSpPr>
        <p:spPr/>
        <p:txBody>
          <a:bodyPr vert="horz" lIns="91440" tIns="45720" rIns="91440" bIns="45720" rtlCol="0" anchor="t">
            <a:normAutofit fontScale="62500" lnSpcReduction="20000"/>
          </a:bodyPr>
          <a:lstStyle/>
          <a:p>
            <a:r>
              <a:rPr lang="en-GB">
                <a:ea typeface="+mn-lt"/>
                <a:cs typeface="+mn-lt"/>
              </a:rPr>
              <a:t>Barrier</a:t>
            </a:r>
            <a:endParaRPr lang="en-GB"/>
          </a:p>
          <a:p>
            <a:r>
              <a:rPr lang="en-GB">
                <a:ea typeface="+mn-lt"/>
                <a:cs typeface="+mn-lt"/>
              </a:rPr>
              <a:t>Employees range from 16 to 60 years old.</a:t>
            </a:r>
            <a:endParaRPr lang="en-GB"/>
          </a:p>
          <a:p>
            <a:r>
              <a:rPr lang="en-GB">
                <a:ea typeface="+mn-lt"/>
                <a:cs typeface="+mn-lt"/>
              </a:rPr>
              <a:t>Gary explains:</a:t>
            </a:r>
            <a:endParaRPr lang="en-GB"/>
          </a:p>
          <a:p>
            <a:r>
              <a:rPr lang="en-GB">
                <a:ea typeface="+mn-lt"/>
                <a:cs typeface="+mn-lt"/>
              </a:rPr>
              <a:t>Older employees generally understand instructions.</a:t>
            </a:r>
            <a:endParaRPr lang="en-GB"/>
          </a:p>
          <a:p>
            <a:r>
              <a:rPr lang="en-GB" dirty="0">
                <a:ea typeface="+mn-lt"/>
                <a:cs typeface="+mn-lt"/>
              </a:rPr>
              <a:t>They get told to do something but they ignore it or interpret it in a completely different way.</a:t>
            </a:r>
            <a:endParaRPr lang="en-GB" dirty="0"/>
          </a:p>
          <a:p>
            <a:r>
              <a:rPr lang="en-GB">
                <a:ea typeface="+mn-lt"/>
                <a:cs typeface="+mn-lt"/>
              </a:rPr>
              <a:t>There are different ways of learning and communicating between different generations.</a:t>
            </a:r>
            <a:endParaRPr lang="en-GB"/>
          </a:p>
          <a:p>
            <a:r>
              <a:rPr lang="en-GB">
                <a:ea typeface="+mn-lt"/>
                <a:cs typeface="+mn-lt"/>
              </a:rPr>
              <a:t>Effects</a:t>
            </a:r>
            <a:endParaRPr lang="en-GB"/>
          </a:p>
          <a:p>
            <a:r>
              <a:rPr lang="en-GB">
                <a:ea typeface="+mn-lt"/>
                <a:cs typeface="+mn-lt"/>
              </a:rPr>
              <a:t>Inconsistent working practices.</a:t>
            </a:r>
            <a:endParaRPr lang="en-GB"/>
          </a:p>
          <a:p>
            <a:r>
              <a:rPr lang="en-GB">
                <a:ea typeface="+mn-lt"/>
                <a:cs typeface="+mn-lt"/>
              </a:rPr>
              <a:t>More mistakes.</a:t>
            </a:r>
            <a:endParaRPr lang="en-GB"/>
          </a:p>
          <a:p>
            <a:r>
              <a:rPr lang="en-GB">
                <a:ea typeface="+mn-lt"/>
                <a:cs typeface="+mn-lt"/>
              </a:rPr>
              <a:t>Reduced teamwork.</a:t>
            </a:r>
            <a:endParaRPr lang="en-GB"/>
          </a:p>
          <a:p>
            <a:r>
              <a:rPr lang="en-GB">
                <a:ea typeface="+mn-lt"/>
                <a:cs typeface="+mn-lt"/>
              </a:rPr>
              <a:t>Theory</a:t>
            </a:r>
            <a:endParaRPr lang="en-GB"/>
          </a:p>
          <a:p>
            <a:r>
              <a:rPr lang="en-GB">
                <a:ea typeface="+mn-lt"/>
                <a:cs typeface="+mn-lt"/>
              </a:rPr>
              <a:t>Schramm's Model</a:t>
            </a:r>
            <a:endParaRPr lang="en-GB"/>
          </a:p>
          <a:p>
            <a:r>
              <a:rPr lang="en-GB">
                <a:ea typeface="+mn-lt"/>
                <a:cs typeface="+mn-lt"/>
              </a:rPr>
              <a:t>Effective communication depends on shared understanding and feedback.(Schramm, 1954).</a:t>
            </a:r>
            <a:endParaRPr lang="en-GB"/>
          </a:p>
        </p:txBody>
      </p:sp>
    </p:spTree>
    <p:extLst>
      <p:ext uri="{BB962C8B-B14F-4D97-AF65-F5344CB8AC3E}">
        <p14:creationId xmlns:p14="http://schemas.microsoft.com/office/powerpoint/2010/main" val="1472820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2317D-AE61-0E88-2516-6244F7052939}"/>
              </a:ext>
            </a:extLst>
          </p:cNvPr>
          <p:cNvSpPr>
            <a:spLocks noGrp="1"/>
          </p:cNvSpPr>
          <p:nvPr>
            <p:ph type="title"/>
          </p:nvPr>
        </p:nvSpPr>
        <p:spPr/>
        <p:txBody>
          <a:bodyPr/>
          <a:lstStyle/>
          <a:p>
            <a:r>
              <a:rPr lang="en-GB">
                <a:ea typeface="+mj-lt"/>
                <a:cs typeface="+mj-lt"/>
              </a:rPr>
              <a:t>Cultural Differences</a:t>
            </a:r>
            <a:endParaRPr lang="en-US"/>
          </a:p>
        </p:txBody>
      </p:sp>
      <p:sp>
        <p:nvSpPr>
          <p:cNvPr id="3" name="Content Placeholder 2">
            <a:extLst>
              <a:ext uri="{FF2B5EF4-FFF2-40B4-BE49-F238E27FC236}">
                <a16:creationId xmlns:a16="http://schemas.microsoft.com/office/drawing/2014/main" id="{F49E1289-0DFF-7685-279D-53DEBF9EF42B}"/>
              </a:ext>
            </a:extLst>
          </p:cNvPr>
          <p:cNvSpPr>
            <a:spLocks noGrp="1"/>
          </p:cNvSpPr>
          <p:nvPr>
            <p:ph idx="1"/>
          </p:nvPr>
        </p:nvSpPr>
        <p:spPr/>
        <p:txBody>
          <a:bodyPr vert="horz" lIns="91440" tIns="45720" rIns="91440" bIns="45720" rtlCol="0" anchor="t">
            <a:normAutofit fontScale="62500" lnSpcReduction="20000"/>
          </a:bodyPr>
          <a:lstStyle/>
          <a:p>
            <a:r>
              <a:rPr lang="en-GB">
                <a:solidFill>
                  <a:srgbClr val="000000"/>
                </a:solidFill>
                <a:ea typeface="+mn-lt"/>
                <a:cs typeface="+mn-lt"/>
              </a:rPr>
              <a:t>Barrier</a:t>
            </a:r>
            <a:endParaRPr lang="en-US">
              <a:solidFill>
                <a:srgbClr val="000000"/>
              </a:solidFill>
            </a:endParaRPr>
          </a:p>
          <a:p>
            <a:r>
              <a:rPr lang="en-GB">
                <a:solidFill>
                  <a:srgbClr val="000000"/>
                </a:solidFill>
                <a:ea typeface="+mn-lt"/>
                <a:cs typeface="+mn-lt"/>
              </a:rPr>
              <a:t>Employees come from five different cultural backgrounds.</a:t>
            </a:r>
          </a:p>
          <a:p>
            <a:r>
              <a:rPr lang="en-GB">
                <a:solidFill>
                  <a:srgbClr val="000000"/>
                </a:solidFill>
                <a:ea typeface="+mn-lt"/>
                <a:cs typeface="+mn-lt"/>
              </a:rPr>
              <a:t>Different cultures may have different:</a:t>
            </a:r>
          </a:p>
          <a:p>
            <a:r>
              <a:rPr lang="en-GB">
                <a:solidFill>
                  <a:srgbClr val="000000"/>
                </a:solidFill>
                <a:ea typeface="+mn-lt"/>
                <a:cs typeface="+mn-lt"/>
              </a:rPr>
              <a:t>Communication styles </a:t>
            </a:r>
          </a:p>
          <a:p>
            <a:r>
              <a:rPr lang="en-GB">
                <a:solidFill>
                  <a:srgbClr val="000000"/>
                </a:solidFill>
                <a:ea typeface="+mn-lt"/>
                <a:cs typeface="+mn-lt"/>
              </a:rPr>
              <a:t>Attitudes towards authority </a:t>
            </a:r>
          </a:p>
          <a:p>
            <a:r>
              <a:rPr lang="en-GB">
                <a:solidFill>
                  <a:srgbClr val="000000"/>
                </a:solidFill>
                <a:ea typeface="+mn-lt"/>
                <a:cs typeface="+mn-lt"/>
              </a:rPr>
              <a:t>Workplace behaviours </a:t>
            </a:r>
          </a:p>
          <a:p>
            <a:r>
              <a:rPr lang="en-GB">
                <a:solidFill>
                  <a:srgbClr val="000000"/>
                </a:solidFill>
                <a:ea typeface="+mn-lt"/>
                <a:cs typeface="+mn-lt"/>
              </a:rPr>
              <a:t>Hygiene practices </a:t>
            </a:r>
          </a:p>
          <a:p>
            <a:r>
              <a:rPr lang="en-GB">
                <a:solidFill>
                  <a:srgbClr val="000000"/>
                </a:solidFill>
                <a:ea typeface="+mn-lt"/>
                <a:cs typeface="+mn-lt"/>
              </a:rPr>
              <a:t>Effects</a:t>
            </a:r>
            <a:endParaRPr lang="en-GB">
              <a:solidFill>
                <a:srgbClr val="000000"/>
              </a:solidFill>
            </a:endParaRPr>
          </a:p>
          <a:p>
            <a:r>
              <a:rPr lang="en-GB">
                <a:solidFill>
                  <a:srgbClr val="000000"/>
                </a:solidFill>
                <a:ea typeface="+mn-lt"/>
                <a:cs typeface="+mn-lt"/>
              </a:rPr>
              <a:t>Misunderstandings. </a:t>
            </a:r>
          </a:p>
          <a:p>
            <a:r>
              <a:rPr lang="en-GB">
                <a:solidFill>
                  <a:srgbClr val="000000"/>
                </a:solidFill>
                <a:ea typeface="+mn-lt"/>
                <a:cs typeface="+mn-lt"/>
              </a:rPr>
              <a:t>Reduced cooperation. </a:t>
            </a:r>
          </a:p>
          <a:p>
            <a:r>
              <a:rPr lang="en-GB">
                <a:solidFill>
                  <a:srgbClr val="000000"/>
                </a:solidFill>
                <a:ea typeface="+mn-lt"/>
                <a:cs typeface="+mn-lt"/>
              </a:rPr>
              <a:t>Different interpretations of food safety rules. </a:t>
            </a:r>
          </a:p>
          <a:p>
            <a:r>
              <a:rPr lang="en-GB">
                <a:solidFill>
                  <a:srgbClr val="000000"/>
                </a:solidFill>
                <a:ea typeface="+mn-lt"/>
                <a:cs typeface="+mn-lt"/>
              </a:rPr>
              <a:t>Theory</a:t>
            </a:r>
            <a:endParaRPr lang="en-GB">
              <a:solidFill>
                <a:srgbClr val="000000"/>
              </a:solidFill>
            </a:endParaRPr>
          </a:p>
          <a:p>
            <a:r>
              <a:rPr lang="en-GB">
                <a:solidFill>
                  <a:srgbClr val="000000"/>
                </a:solidFill>
                <a:ea typeface="+mn-lt"/>
                <a:cs typeface="+mn-lt"/>
              </a:rPr>
              <a:t>Schramm's shared field of experience explains why people from different backgrounds may interpret messages differently.</a:t>
            </a:r>
          </a:p>
          <a:p>
            <a:endParaRPr lang="en-GB" dirty="0"/>
          </a:p>
        </p:txBody>
      </p:sp>
    </p:spTree>
    <p:extLst>
      <p:ext uri="{BB962C8B-B14F-4D97-AF65-F5344CB8AC3E}">
        <p14:creationId xmlns:p14="http://schemas.microsoft.com/office/powerpoint/2010/main" val="188348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17A2D-AF01-3CD1-4796-39B8CDC4D3AE}"/>
              </a:ext>
            </a:extLst>
          </p:cNvPr>
          <p:cNvSpPr>
            <a:spLocks noGrp="1"/>
          </p:cNvSpPr>
          <p:nvPr>
            <p:ph type="title"/>
          </p:nvPr>
        </p:nvSpPr>
        <p:spPr/>
        <p:txBody>
          <a:bodyPr/>
          <a:lstStyle/>
          <a:p>
            <a:r>
              <a:rPr lang="en-GB">
                <a:ea typeface="+mj-lt"/>
                <a:cs typeface="+mj-lt"/>
              </a:rPr>
              <a:t>Emotional Barriers</a:t>
            </a:r>
            <a:endParaRPr lang="en-US"/>
          </a:p>
        </p:txBody>
      </p:sp>
      <p:sp>
        <p:nvSpPr>
          <p:cNvPr id="3" name="Content Placeholder 2">
            <a:extLst>
              <a:ext uri="{FF2B5EF4-FFF2-40B4-BE49-F238E27FC236}">
                <a16:creationId xmlns:a16="http://schemas.microsoft.com/office/drawing/2014/main" id="{8E733372-3A87-745A-48F0-5D44B3491532}"/>
              </a:ext>
            </a:extLst>
          </p:cNvPr>
          <p:cNvSpPr>
            <a:spLocks noGrp="1"/>
          </p:cNvSpPr>
          <p:nvPr>
            <p:ph idx="1"/>
          </p:nvPr>
        </p:nvSpPr>
        <p:spPr/>
        <p:txBody>
          <a:bodyPr vert="horz" lIns="91440" tIns="45720" rIns="91440" bIns="45720" rtlCol="0" anchor="t">
            <a:normAutofit fontScale="55000" lnSpcReduction="20000"/>
          </a:bodyPr>
          <a:lstStyle/>
          <a:p>
            <a:r>
              <a:rPr lang="en-GB"/>
              <a:t>Barrier</a:t>
            </a:r>
          </a:p>
          <a:p>
            <a:r>
              <a:rPr lang="en-GB">
                <a:ea typeface="+mn-lt"/>
                <a:cs typeface="+mn-lt"/>
              </a:rPr>
              <a:t>Gary is:</a:t>
            </a:r>
            <a:endParaRPr lang="en-GB"/>
          </a:p>
          <a:p>
            <a:r>
              <a:rPr lang="en-GB">
                <a:ea typeface="+mn-lt"/>
                <a:cs typeface="+mn-lt"/>
              </a:rPr>
              <a:t>Stressed </a:t>
            </a:r>
            <a:endParaRPr lang="en-GB"/>
          </a:p>
          <a:p>
            <a:r>
              <a:rPr lang="en-GB">
                <a:ea typeface="+mn-lt"/>
                <a:cs typeface="+mn-lt"/>
              </a:rPr>
              <a:t>Frustrated </a:t>
            </a:r>
            <a:endParaRPr lang="en-GB"/>
          </a:p>
          <a:p>
            <a:r>
              <a:rPr lang="en-GB">
                <a:ea typeface="+mn-lt"/>
                <a:cs typeface="+mn-lt"/>
              </a:rPr>
              <a:t>Overworked </a:t>
            </a:r>
            <a:endParaRPr lang="en-GB"/>
          </a:p>
          <a:p>
            <a:r>
              <a:rPr lang="en-GB">
                <a:ea typeface="+mn-lt"/>
                <a:cs typeface="+mn-lt"/>
              </a:rPr>
              <a:t>He even shouts:</a:t>
            </a:r>
            <a:endParaRPr lang="en-GB"/>
          </a:p>
          <a:p>
            <a:r>
              <a:rPr lang="en-GB">
                <a:ea typeface="+mn-lt"/>
                <a:cs typeface="+mn-lt"/>
              </a:rPr>
              <a:t>"Idiots!"</a:t>
            </a:r>
            <a:endParaRPr lang="en-GB"/>
          </a:p>
          <a:p>
            <a:r>
              <a:rPr lang="en-GB">
                <a:ea typeface="+mn-lt"/>
                <a:cs typeface="+mn-lt"/>
              </a:rPr>
              <a:t>Stress affects communication quality.</a:t>
            </a:r>
            <a:endParaRPr lang="en-GB"/>
          </a:p>
          <a:p>
            <a:r>
              <a:rPr lang="en-GB">
                <a:ea typeface="+mn-lt"/>
                <a:cs typeface="+mn-lt"/>
              </a:rPr>
              <a:t>Employees may become:</a:t>
            </a:r>
            <a:endParaRPr lang="en-GB"/>
          </a:p>
          <a:p>
            <a:r>
              <a:rPr lang="en-GB">
                <a:ea typeface="+mn-lt"/>
                <a:cs typeface="+mn-lt"/>
              </a:rPr>
              <a:t>Demotivated </a:t>
            </a:r>
            <a:endParaRPr lang="en-GB"/>
          </a:p>
          <a:p>
            <a:r>
              <a:rPr lang="en-GB">
                <a:ea typeface="+mn-lt"/>
                <a:cs typeface="+mn-lt"/>
              </a:rPr>
              <a:t>Fearful </a:t>
            </a:r>
            <a:endParaRPr lang="en-GB"/>
          </a:p>
          <a:p>
            <a:r>
              <a:rPr lang="en-GB">
                <a:ea typeface="+mn-lt"/>
                <a:cs typeface="+mn-lt"/>
              </a:rPr>
              <a:t>Less likely to ask questions </a:t>
            </a:r>
            <a:endParaRPr lang="en-GB"/>
          </a:p>
          <a:p>
            <a:r>
              <a:rPr lang="en-GB"/>
              <a:t>Theory</a:t>
            </a:r>
          </a:p>
          <a:p>
            <a:r>
              <a:rPr lang="en-GB">
                <a:ea typeface="+mn-lt"/>
                <a:cs typeface="+mn-lt"/>
              </a:rPr>
              <a:t>Berlo's model states that attitudes and emotions influence communication effectiveness.</a:t>
            </a:r>
            <a:endParaRPr lang="en-GB"/>
          </a:p>
          <a:p>
            <a:endParaRPr lang="en-GB" dirty="0"/>
          </a:p>
        </p:txBody>
      </p:sp>
    </p:spTree>
    <p:extLst>
      <p:ext uri="{BB962C8B-B14F-4D97-AF65-F5344CB8AC3E}">
        <p14:creationId xmlns:p14="http://schemas.microsoft.com/office/powerpoint/2010/main" val="2588782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D6E1-0579-C604-D5E4-C93414B5C5B9}"/>
              </a:ext>
            </a:extLst>
          </p:cNvPr>
          <p:cNvSpPr>
            <a:spLocks noGrp="1"/>
          </p:cNvSpPr>
          <p:nvPr>
            <p:ph type="title"/>
          </p:nvPr>
        </p:nvSpPr>
        <p:spPr/>
        <p:txBody>
          <a:bodyPr/>
          <a:lstStyle/>
          <a:p>
            <a:r>
              <a:rPr lang="en-GB">
                <a:ea typeface="+mj-lt"/>
                <a:cs typeface="+mj-lt"/>
              </a:rPr>
              <a:t>Recommendations</a:t>
            </a:r>
            <a:endParaRPr lang="en-US"/>
          </a:p>
        </p:txBody>
      </p:sp>
      <p:sp>
        <p:nvSpPr>
          <p:cNvPr id="3" name="Content Placeholder 2">
            <a:extLst>
              <a:ext uri="{FF2B5EF4-FFF2-40B4-BE49-F238E27FC236}">
                <a16:creationId xmlns:a16="http://schemas.microsoft.com/office/drawing/2014/main" id="{5501A76B-519B-0F09-C492-604C475D8A30}"/>
              </a:ext>
            </a:extLst>
          </p:cNvPr>
          <p:cNvSpPr>
            <a:spLocks noGrp="1"/>
          </p:cNvSpPr>
          <p:nvPr>
            <p:ph idx="1"/>
          </p:nvPr>
        </p:nvSpPr>
        <p:spPr/>
        <p:txBody>
          <a:bodyPr vert="horz" lIns="91440" tIns="45720" rIns="91440" bIns="45720" rtlCol="0" anchor="t">
            <a:normAutofit fontScale="70000" lnSpcReduction="20000"/>
          </a:bodyPr>
          <a:lstStyle/>
          <a:p>
            <a:r>
              <a:rPr lang="en-GB">
                <a:ea typeface="+mn-lt"/>
                <a:cs typeface="+mn-lt"/>
              </a:rPr>
              <a:t>Possible ways in which Flight Foods could develop its communication and food safety practices.</a:t>
            </a:r>
            <a:endParaRPr lang="en-GB" b="1" dirty="0"/>
          </a:p>
          <a:p>
            <a:r>
              <a:rPr lang="en-GB">
                <a:ea typeface="+mn-lt"/>
                <a:cs typeface="+mn-lt"/>
              </a:rPr>
              <a:t>Train every employee before they start work.</a:t>
            </a:r>
            <a:endParaRPr lang="en-GB"/>
          </a:p>
          <a:p>
            <a:r>
              <a:rPr lang="en-GB">
                <a:ea typeface="+mn-lt"/>
                <a:cs typeface="+mn-lt"/>
              </a:rPr>
              <a:t>Translate safety instructions into employees' native languages.</a:t>
            </a:r>
            <a:endParaRPr lang="en-GB"/>
          </a:p>
          <a:p>
            <a:r>
              <a:rPr lang="en-GB">
                <a:ea typeface="+mn-lt"/>
                <a:cs typeface="+mn-lt"/>
              </a:rPr>
              <a:t>Replace old noisy machinery to reduce communication barriers.</a:t>
            </a:r>
            <a:endParaRPr lang="en-GB"/>
          </a:p>
          <a:p>
            <a:r>
              <a:rPr lang="en-GB">
                <a:ea typeface="+mn-lt"/>
                <a:cs typeface="+mn-lt"/>
              </a:rPr>
              <a:t>Use pictures, symbols and demonstrations alongside written instructions.</a:t>
            </a:r>
            <a:endParaRPr lang="en-GB"/>
          </a:p>
          <a:p>
            <a:r>
              <a:rPr lang="en-GB">
                <a:ea typeface="+mn-lt"/>
                <a:cs typeface="+mn-lt"/>
              </a:rPr>
              <a:t>Encourage communication in both ways and allow to ask questions.</a:t>
            </a:r>
            <a:endParaRPr lang="en-GB"/>
          </a:p>
          <a:p>
            <a:r>
              <a:rPr lang="en-GB">
                <a:ea typeface="+mn-lt"/>
                <a:cs typeface="+mn-lt"/>
              </a:rPr>
              <a:t>Hold regular team meetings to discuss any problems and give employees updates.</a:t>
            </a:r>
            <a:endParaRPr lang="en-GB"/>
          </a:p>
          <a:p>
            <a:r>
              <a:rPr lang="en-GB">
                <a:ea typeface="+mn-lt"/>
                <a:cs typeface="+mn-lt"/>
              </a:rPr>
              <a:t>Provide leadership and communication training for supervisors.</a:t>
            </a:r>
            <a:endParaRPr lang="en-GB"/>
          </a:p>
          <a:p>
            <a:r>
              <a:rPr lang="en-GB">
                <a:ea typeface="+mn-lt"/>
                <a:cs typeface="+mn-lt"/>
              </a:rPr>
              <a:t>Regular refresher training in food hygiene for all staff.</a:t>
            </a:r>
            <a:endParaRPr lang="en-GB"/>
          </a:p>
          <a:p>
            <a:r>
              <a:rPr lang="en-GB">
                <a:ea typeface="+mn-lt"/>
                <a:cs typeface="+mn-lt"/>
              </a:rPr>
              <a:t>Monitor staff performance and provide constructive feedback regularly.</a:t>
            </a:r>
            <a:endParaRPr lang="en-GB"/>
          </a:p>
          <a:p>
            <a:r>
              <a:rPr lang="en-GB">
                <a:ea typeface="+mn-lt"/>
                <a:cs typeface="+mn-lt"/>
              </a:rPr>
              <a:t>Create a workplace environment where employees feel supported to report any issues.</a:t>
            </a:r>
            <a:endParaRPr lang="en-GB"/>
          </a:p>
        </p:txBody>
      </p:sp>
    </p:spTree>
    <p:extLst>
      <p:ext uri="{BB962C8B-B14F-4D97-AF65-F5344CB8AC3E}">
        <p14:creationId xmlns:p14="http://schemas.microsoft.com/office/powerpoint/2010/main" val="1297996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843EA-55D2-4B23-E780-CF231DE26B79}"/>
              </a:ext>
            </a:extLst>
          </p:cNvPr>
          <p:cNvSpPr>
            <a:spLocks noGrp="1"/>
          </p:cNvSpPr>
          <p:nvPr>
            <p:ph type="title"/>
          </p:nvPr>
        </p:nvSpPr>
        <p:spPr/>
        <p:txBody>
          <a:bodyPr/>
          <a:lstStyle/>
          <a:p>
            <a:r>
              <a:rPr lang="en-GB">
                <a:ea typeface="+mj-lt"/>
                <a:cs typeface="+mj-lt"/>
              </a:rPr>
              <a:t>Conclusion</a:t>
            </a:r>
            <a:endParaRPr lang="en-US"/>
          </a:p>
        </p:txBody>
      </p:sp>
      <p:sp>
        <p:nvSpPr>
          <p:cNvPr id="3" name="Content Placeholder 2">
            <a:extLst>
              <a:ext uri="{FF2B5EF4-FFF2-40B4-BE49-F238E27FC236}">
                <a16:creationId xmlns:a16="http://schemas.microsoft.com/office/drawing/2014/main" id="{CCD09B0E-FBD9-5715-61B7-C339A9030D22}"/>
              </a:ext>
            </a:extLst>
          </p:cNvPr>
          <p:cNvSpPr>
            <a:spLocks noGrp="1"/>
          </p:cNvSpPr>
          <p:nvPr>
            <p:ph idx="1"/>
          </p:nvPr>
        </p:nvSpPr>
        <p:spPr/>
        <p:txBody>
          <a:bodyPr vert="horz" lIns="91440" tIns="45720" rIns="91440" bIns="45720" rtlCol="0" anchor="t">
            <a:normAutofit fontScale="62500" lnSpcReduction="20000"/>
          </a:bodyPr>
          <a:lstStyle/>
          <a:p>
            <a:r>
              <a:rPr lang="en-GB">
                <a:ea typeface="+mn-lt"/>
                <a:cs typeface="+mn-lt"/>
              </a:rPr>
              <a:t>The main reason for problems with food safety at Flight Foods Ltd. is poor communication.</a:t>
            </a:r>
            <a:endParaRPr lang="en-GB"/>
          </a:p>
          <a:p>
            <a:endParaRPr lang="en-GB"/>
          </a:p>
          <a:p>
            <a:r>
              <a:rPr lang="en-GB">
                <a:ea typeface="+mn-lt"/>
                <a:cs typeface="+mn-lt"/>
              </a:rPr>
              <a:t>The company experiences:</a:t>
            </a:r>
            <a:endParaRPr lang="en-GB"/>
          </a:p>
          <a:p>
            <a:endParaRPr lang="en-GB"/>
          </a:p>
          <a:p>
            <a:r>
              <a:rPr lang="en-GB">
                <a:ea typeface="+mn-lt"/>
                <a:cs typeface="+mn-lt"/>
              </a:rPr>
              <a:t>Environmental noise.</a:t>
            </a:r>
            <a:endParaRPr lang="en-GB"/>
          </a:p>
          <a:p>
            <a:r>
              <a:rPr lang="en-GB">
                <a:ea typeface="+mn-lt"/>
                <a:cs typeface="+mn-lt"/>
              </a:rPr>
              <a:t>Language barriers.</a:t>
            </a:r>
            <a:endParaRPr lang="en-GB"/>
          </a:p>
          <a:p>
            <a:r>
              <a:rPr lang="en-GB">
                <a:ea typeface="+mn-lt"/>
                <a:cs typeface="+mn-lt"/>
              </a:rPr>
              <a:t>Cultural differences.</a:t>
            </a:r>
            <a:endParaRPr lang="en-GB"/>
          </a:p>
          <a:p>
            <a:r>
              <a:rPr lang="en-GB">
                <a:ea typeface="+mn-lt"/>
                <a:cs typeface="+mn-lt"/>
              </a:rPr>
              <a:t>Age differences.</a:t>
            </a:r>
            <a:endParaRPr lang="en-GB"/>
          </a:p>
          <a:p>
            <a:r>
              <a:rPr lang="en-GB">
                <a:ea typeface="+mn-lt"/>
                <a:cs typeface="+mn-lt"/>
              </a:rPr>
              <a:t>Emotional barriers.</a:t>
            </a:r>
            <a:endParaRPr lang="en-GB"/>
          </a:p>
          <a:p>
            <a:endParaRPr lang="en-GB"/>
          </a:p>
          <a:p>
            <a:r>
              <a:rPr lang="en-GB">
                <a:ea typeface="+mn-lt"/>
                <a:cs typeface="+mn-lt"/>
              </a:rPr>
              <a:t>Applying communication theories shows why these problems occur.</a:t>
            </a:r>
            <a:endParaRPr lang="en-GB"/>
          </a:p>
          <a:p>
            <a:endParaRPr lang="en-GB"/>
          </a:p>
          <a:p>
            <a:r>
              <a:rPr lang="en-GB">
                <a:ea typeface="+mn-lt"/>
                <a:cs typeface="+mn-lt"/>
              </a:rPr>
              <a:t>By improving the training, communication and management practices at Flight Foods Ltd. they will produce higher quality foods, reduce complaints and gain back customer confidence.</a:t>
            </a:r>
            <a:endParaRPr lang="en-GB"/>
          </a:p>
        </p:txBody>
      </p:sp>
    </p:spTree>
    <p:extLst>
      <p:ext uri="{BB962C8B-B14F-4D97-AF65-F5344CB8AC3E}">
        <p14:creationId xmlns:p14="http://schemas.microsoft.com/office/powerpoint/2010/main" val="3904561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27124-2528-0C72-F0D8-A65648F22345}"/>
              </a:ext>
            </a:extLst>
          </p:cNvPr>
          <p:cNvSpPr>
            <a:spLocks noGrp="1"/>
          </p:cNvSpPr>
          <p:nvPr>
            <p:ph type="title"/>
          </p:nvPr>
        </p:nvSpPr>
        <p:spPr/>
        <p:txBody>
          <a:bodyPr/>
          <a:lstStyle/>
          <a:p>
            <a:r>
              <a:rPr lang="en-GB" sz="2800">
                <a:latin typeface="Aptos"/>
              </a:rPr>
              <a:t>References </a:t>
            </a:r>
            <a:endParaRPr lang="en-US"/>
          </a:p>
        </p:txBody>
      </p:sp>
      <p:sp>
        <p:nvSpPr>
          <p:cNvPr id="3" name="Content Placeholder 2">
            <a:extLst>
              <a:ext uri="{FF2B5EF4-FFF2-40B4-BE49-F238E27FC236}">
                <a16:creationId xmlns:a16="http://schemas.microsoft.com/office/drawing/2014/main" id="{D72F1F94-1CDB-EDC0-3FFB-B911747B8C85}"/>
              </a:ext>
            </a:extLst>
          </p:cNvPr>
          <p:cNvSpPr>
            <a:spLocks noGrp="1"/>
          </p:cNvSpPr>
          <p:nvPr>
            <p:ph idx="1"/>
          </p:nvPr>
        </p:nvSpPr>
        <p:spPr>
          <a:xfrm>
            <a:off x="337457" y="1440996"/>
            <a:ext cx="10515600" cy="4351338"/>
          </a:xfrm>
        </p:spPr>
        <p:txBody>
          <a:bodyPr vert="horz" lIns="91440" tIns="45720" rIns="91440" bIns="45720" rtlCol="0" anchor="t">
            <a:normAutofit lnSpcReduction="10000"/>
          </a:bodyPr>
          <a:lstStyle/>
          <a:p>
            <a:pPr marL="0" indent="0">
              <a:buNone/>
            </a:pPr>
            <a:endParaRPr lang="en-GB" dirty="0"/>
          </a:p>
          <a:p>
            <a:r>
              <a:rPr lang="en-GB">
                <a:ea typeface="+mn-lt"/>
                <a:cs typeface="+mn-lt"/>
              </a:rPr>
              <a:t>Berlo, D. (1960) </a:t>
            </a:r>
            <a:r>
              <a:rPr lang="en-GB" i="1">
                <a:ea typeface="+mn-lt"/>
                <a:cs typeface="+mn-lt"/>
              </a:rPr>
              <a:t>The Process of Communication</a:t>
            </a:r>
            <a:r>
              <a:rPr lang="en-GB">
                <a:ea typeface="+mn-lt"/>
                <a:cs typeface="+mn-lt"/>
              </a:rPr>
              <a:t>. New York: Holt.</a:t>
            </a:r>
            <a:endParaRPr lang="en-GB"/>
          </a:p>
          <a:p>
            <a:r>
              <a:rPr lang="en-GB">
                <a:ea typeface="+mn-lt"/>
                <a:cs typeface="+mn-lt"/>
              </a:rPr>
              <a:t>Schramm, W. (1954) </a:t>
            </a:r>
            <a:r>
              <a:rPr lang="en-GB" i="1">
                <a:ea typeface="+mn-lt"/>
                <a:cs typeface="+mn-lt"/>
              </a:rPr>
              <a:t>The Process and Effects of Mass Communication</a:t>
            </a:r>
            <a:r>
              <a:rPr lang="en-GB">
                <a:ea typeface="+mn-lt"/>
                <a:cs typeface="+mn-lt"/>
              </a:rPr>
              <a:t>. Urbana: University of Illinois Press.</a:t>
            </a:r>
            <a:endParaRPr lang="en-GB"/>
          </a:p>
          <a:p>
            <a:r>
              <a:rPr lang="en-GB">
                <a:ea typeface="+mn-lt"/>
                <a:cs typeface="+mn-lt"/>
              </a:rPr>
              <a:t>Shannon, C. and Weaver, W. (1949) </a:t>
            </a:r>
            <a:r>
              <a:rPr lang="en-GB" i="1">
                <a:ea typeface="+mn-lt"/>
                <a:cs typeface="+mn-lt"/>
              </a:rPr>
              <a:t>The Mathematical Theory of Communication</a:t>
            </a:r>
            <a:r>
              <a:rPr lang="en-GB">
                <a:ea typeface="+mn-lt"/>
                <a:cs typeface="+mn-lt"/>
              </a:rPr>
              <a:t>. Urbana: University of Illinois Press.</a:t>
            </a:r>
            <a:endParaRPr lang="en-GB"/>
          </a:p>
          <a:p>
            <a:r>
              <a:rPr lang="en-GB">
                <a:ea typeface="+mn-lt"/>
                <a:cs typeface="+mn-lt"/>
              </a:rPr>
              <a:t>Bovee, C. and Thill, J. (2021) </a:t>
            </a:r>
            <a:r>
              <a:rPr lang="en-GB" i="1">
                <a:ea typeface="+mn-lt"/>
                <a:cs typeface="+mn-lt"/>
              </a:rPr>
              <a:t>Business Communication Today</a:t>
            </a:r>
            <a:r>
              <a:rPr lang="en-GB">
                <a:ea typeface="+mn-lt"/>
                <a:cs typeface="+mn-lt"/>
              </a:rPr>
              <a:t>. 15th ed. Pearson.</a:t>
            </a:r>
            <a:endParaRPr lang="en-GB"/>
          </a:p>
          <a:p>
            <a:r>
              <a:rPr lang="en-GB">
                <a:ea typeface="+mn-lt"/>
                <a:cs typeface="+mn-lt"/>
              </a:rPr>
              <a:t>Robbins, S. and Judge, T. (2023) </a:t>
            </a:r>
            <a:r>
              <a:rPr lang="en-GB" i="1">
                <a:ea typeface="+mn-lt"/>
                <a:cs typeface="+mn-lt"/>
              </a:rPr>
              <a:t>Organizational Behaviour</a:t>
            </a:r>
            <a:r>
              <a:rPr lang="en-GB">
                <a:ea typeface="+mn-lt"/>
                <a:cs typeface="+mn-lt"/>
              </a:rPr>
              <a:t>. 19th ed. Pearson.</a:t>
            </a:r>
            <a:endParaRPr lang="en-GB"/>
          </a:p>
          <a:p>
            <a:endParaRPr lang="en-GB" dirty="0"/>
          </a:p>
        </p:txBody>
      </p:sp>
    </p:spTree>
    <p:extLst>
      <p:ext uri="{BB962C8B-B14F-4D97-AF65-F5344CB8AC3E}">
        <p14:creationId xmlns:p14="http://schemas.microsoft.com/office/powerpoint/2010/main" val="1934436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Communication Problems at Flight Foods Ltd.</vt:lpstr>
      <vt:lpstr>Introduction</vt:lpstr>
      <vt:lpstr>Environmental Noise</vt:lpstr>
      <vt:lpstr>Language &amp; Communication</vt:lpstr>
      <vt:lpstr>Age Differences</vt:lpstr>
      <vt:lpstr>Cultural Differences</vt:lpstr>
      <vt:lpstr>Emotional Barriers</vt:lpstr>
      <vt:lpstr>Recommendations</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49</cp:revision>
  <dcterms:created xsi:type="dcterms:W3CDTF">2026-07-24T23:26:39Z</dcterms:created>
  <dcterms:modified xsi:type="dcterms:W3CDTF">2026-07-24T23:40:22Z</dcterms:modified>
</cp:coreProperties>
</file>