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3"/>
  </p:notesMasterIdLst>
  <p:sldIdLst>
    <p:sldId id="256" r:id="rId2"/>
    <p:sldId id="257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397" r:id="rId11"/>
    <p:sldId id="270" r:id="rId12"/>
    <p:sldId id="271" r:id="rId13"/>
    <p:sldId id="273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3" r:id="rId30"/>
    <p:sldId id="296" r:id="rId31"/>
    <p:sldId id="297" r:id="rId32"/>
    <p:sldId id="298" r:id="rId33"/>
    <p:sldId id="299" r:id="rId34"/>
    <p:sldId id="300" r:id="rId35"/>
    <p:sldId id="301" r:id="rId36"/>
    <p:sldId id="302" r:id="rId37"/>
    <p:sldId id="303" r:id="rId38"/>
    <p:sldId id="304" r:id="rId39"/>
    <p:sldId id="305" r:id="rId40"/>
    <p:sldId id="395" r:id="rId41"/>
    <p:sldId id="311" r:id="rId42"/>
    <p:sldId id="312" r:id="rId43"/>
    <p:sldId id="313" r:id="rId44"/>
    <p:sldId id="314" r:id="rId45"/>
    <p:sldId id="315" r:id="rId46"/>
    <p:sldId id="316" r:id="rId47"/>
    <p:sldId id="317" r:id="rId48"/>
    <p:sldId id="318" r:id="rId49"/>
    <p:sldId id="319" r:id="rId50"/>
    <p:sldId id="320" r:id="rId51"/>
    <p:sldId id="322" r:id="rId52"/>
    <p:sldId id="323" r:id="rId53"/>
    <p:sldId id="325" r:id="rId54"/>
    <p:sldId id="326" r:id="rId55"/>
    <p:sldId id="327" r:id="rId56"/>
    <p:sldId id="328" r:id="rId57"/>
    <p:sldId id="329" r:id="rId58"/>
    <p:sldId id="330" r:id="rId59"/>
    <p:sldId id="331" r:id="rId60"/>
    <p:sldId id="332" r:id="rId61"/>
    <p:sldId id="333" r:id="rId62"/>
    <p:sldId id="334" r:id="rId63"/>
    <p:sldId id="335" r:id="rId64"/>
    <p:sldId id="336" r:id="rId65"/>
    <p:sldId id="341" r:id="rId66"/>
    <p:sldId id="365" r:id="rId67"/>
    <p:sldId id="399" r:id="rId68"/>
    <p:sldId id="400" r:id="rId69"/>
    <p:sldId id="401" r:id="rId70"/>
    <p:sldId id="402" r:id="rId71"/>
    <p:sldId id="403" r:id="rId72"/>
    <p:sldId id="404" r:id="rId73"/>
    <p:sldId id="405" r:id="rId74"/>
    <p:sldId id="406" r:id="rId75"/>
    <p:sldId id="407" r:id="rId76"/>
    <p:sldId id="408" r:id="rId77"/>
    <p:sldId id="409" r:id="rId78"/>
    <p:sldId id="410" r:id="rId79"/>
    <p:sldId id="411" r:id="rId80"/>
    <p:sldId id="412" r:id="rId81"/>
    <p:sldId id="413" r:id="rId82"/>
    <p:sldId id="373" r:id="rId83"/>
    <p:sldId id="374" r:id="rId84"/>
    <p:sldId id="375" r:id="rId85"/>
    <p:sldId id="376" r:id="rId86"/>
    <p:sldId id="377" r:id="rId87"/>
    <p:sldId id="378" r:id="rId88"/>
    <p:sldId id="379" r:id="rId89"/>
    <p:sldId id="380" r:id="rId90"/>
    <p:sldId id="381" r:id="rId91"/>
    <p:sldId id="382" r:id="rId92"/>
    <p:sldId id="384" r:id="rId93"/>
    <p:sldId id="386" r:id="rId94"/>
    <p:sldId id="387" r:id="rId95"/>
    <p:sldId id="388" r:id="rId96"/>
    <p:sldId id="389" r:id="rId97"/>
    <p:sldId id="390" r:id="rId98"/>
    <p:sldId id="391" r:id="rId99"/>
    <p:sldId id="392" r:id="rId100"/>
    <p:sldId id="393" r:id="rId101"/>
    <p:sldId id="396" r:id="rId10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926" autoAdjust="0"/>
    <p:restoredTop sz="94660"/>
  </p:normalViewPr>
  <p:slideViewPr>
    <p:cSldViewPr snapToGrid="0">
      <p:cViewPr varScale="1">
        <p:scale>
          <a:sx n="69" d="100"/>
          <a:sy n="69" d="100"/>
        </p:scale>
        <p:origin x="39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199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07" Type="http://schemas.openxmlformats.org/officeDocument/2006/relationships/tableStyles" Target="tableStyles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9E021-18CB-4022-A9A0-87681BB1A005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F5F172-2EF0-40A8-804E-EAE64E30D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68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38315AF-92AC-4272-8CA3-DCBC2099C667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69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42186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225FAE9-0D79-4789-841E-F87C54020788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74</a:t>
            </a:fld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70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3425" indent="-28257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0300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82738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35175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923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495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067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639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C259116-DF43-423D-9DD2-5E443FB61661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76</a:t>
            </a:fld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560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2075" y="746125"/>
            <a:ext cx="6613525" cy="3721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4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906463" y="5459413"/>
            <a:ext cx="4984750" cy="37211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549" tIns="47774" rIns="95549" bIns="47774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5605" name="Header Placeholder 3"/>
          <p:cNvSpPr txBox="1">
            <a:spLocks noGrp="1"/>
          </p:cNvSpPr>
          <p:nvPr/>
        </p:nvSpPr>
        <p:spPr bwMode="auto">
          <a:xfrm>
            <a:off x="0" y="0"/>
            <a:ext cx="2944813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549" tIns="47774" rIns="95549" bIns="47774"/>
          <a:lstStyle>
            <a:lvl1pPr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1700">
                <a:latin typeface="Comic Sans MS" panose="030F0702030302020204" pitchFamily="66" charset="0"/>
              </a:rPr>
              <a:t>Study Skills</a:t>
            </a:r>
          </a:p>
        </p:txBody>
      </p:sp>
      <p:sp>
        <p:nvSpPr>
          <p:cNvPr id="25606" name="Slide Number Placeholder 4"/>
          <p:cNvSpPr txBox="1">
            <a:spLocks noGrp="1"/>
          </p:cNvSpPr>
          <p:nvPr/>
        </p:nvSpPr>
        <p:spPr bwMode="auto">
          <a:xfrm>
            <a:off x="3852863" y="9431338"/>
            <a:ext cx="2944812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549" tIns="47774" rIns="95549" bIns="47774" anchor="b"/>
          <a:lstStyle>
            <a:lvl1pPr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r>
              <a:rPr lang="en-GB" altLang="en-US" sz="1700">
                <a:latin typeface="Comic Sans MS" panose="030F0702030302020204" pitchFamily="66" charset="0"/>
              </a:rPr>
              <a:t>Slide Number </a:t>
            </a:r>
            <a:fld id="{326BFCC3-EBFB-44EA-876C-DF24551E8589}" type="slidenum">
              <a:rPr lang="en-GB" altLang="en-US" sz="1700">
                <a:latin typeface="Comic Sans MS" panose="030F0702030302020204" pitchFamily="66" charset="0"/>
              </a:rPr>
              <a:pPr algn="r">
                <a:spcBef>
                  <a:spcPct val="0"/>
                </a:spcBef>
              </a:pPr>
              <a:t>76</a:t>
            </a:fld>
            <a:endParaRPr lang="en-GB" altLang="en-US" sz="17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41317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3425" indent="-28257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0300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82738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35175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923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495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067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639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590035D-53FC-449A-A703-6DB7F9E595D9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77</a:t>
            </a:fld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765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2588" y="687388"/>
            <a:ext cx="6092825" cy="342741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2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914400" y="5029200"/>
            <a:ext cx="5029200" cy="34274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5549" tIns="47774" rIns="95549" bIns="47774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7653" name="Header Placeholder 3"/>
          <p:cNvSpPr txBox="1">
            <a:spLocks noGrp="1"/>
          </p:cNvSpPr>
          <p:nvPr/>
        </p:nvSpPr>
        <p:spPr bwMode="auto">
          <a:xfrm>
            <a:off x="0" y="0"/>
            <a:ext cx="2971800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549" tIns="47774" rIns="95549" bIns="47774"/>
          <a:lstStyle>
            <a:lvl1pPr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1700">
                <a:latin typeface="Comic Sans MS" panose="030F0702030302020204" pitchFamily="66" charset="0"/>
              </a:rPr>
              <a:t>Study Skills</a:t>
            </a:r>
          </a:p>
        </p:txBody>
      </p:sp>
      <p:sp>
        <p:nvSpPr>
          <p:cNvPr id="27654" name="Slide Number Placeholder 4"/>
          <p:cNvSpPr txBox="1">
            <a:spLocks noGrp="1"/>
          </p:cNvSpPr>
          <p:nvPr/>
        </p:nvSpPr>
        <p:spPr bwMode="auto">
          <a:xfrm>
            <a:off x="3886200" y="8688388"/>
            <a:ext cx="2971800" cy="45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549" tIns="47774" rIns="95549" bIns="47774" anchor="b"/>
          <a:lstStyle>
            <a:lvl1pPr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>
              <a:spcBef>
                <a:spcPct val="0"/>
              </a:spcBef>
            </a:pPr>
            <a:r>
              <a:rPr lang="en-GB" altLang="en-US" sz="1700">
                <a:latin typeface="Comic Sans MS" panose="030F0702030302020204" pitchFamily="66" charset="0"/>
              </a:rPr>
              <a:t>Slide Number </a:t>
            </a:r>
            <a:fld id="{9769ACED-DD32-4988-ACCC-3B41AE91BCCE}" type="slidenum">
              <a:rPr lang="en-GB" altLang="en-US" sz="1700">
                <a:latin typeface="Comic Sans MS" panose="030F0702030302020204" pitchFamily="66" charset="0"/>
              </a:rPr>
              <a:pPr algn="r">
                <a:spcBef>
                  <a:spcPct val="0"/>
                </a:spcBef>
              </a:pPr>
              <a:t>77</a:t>
            </a:fld>
            <a:endParaRPr lang="en-GB" altLang="en-US" sz="17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260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592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560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350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583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537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450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527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52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72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446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56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BFDE5-4949-4B2B-A996-253756198753}" type="datetimeFigureOut">
              <a:rPr lang="en-GB" smtClean="0"/>
              <a:t>17/06/2019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4942" y="6126581"/>
            <a:ext cx="1538858" cy="5948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5880637"/>
            <a:ext cx="1187344" cy="77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265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ZucclsuKaU" TargetMode="External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36567" y="1179731"/>
            <a:ext cx="5991496" cy="238760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CIM Certificate in Professional Marketing 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36568" y="3617739"/>
            <a:ext cx="5991494" cy="1010529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Communications 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07" y="1179730"/>
            <a:ext cx="5852160" cy="3448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08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082" y="238515"/>
            <a:ext cx="11676185" cy="1325563"/>
          </a:xfrm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Communications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083" y="2036640"/>
            <a:ext cx="11676185" cy="4351338"/>
          </a:xfrm>
          <a:blipFill>
            <a:blip r:embed="rId2"/>
            <a:stretch>
              <a:fillRect/>
            </a:stretch>
          </a:blipFill>
        </p:spPr>
        <p:txBody>
          <a:bodyPr/>
          <a:lstStyle/>
          <a:p>
            <a:r>
              <a:rPr lang="en-GB" b="1" dirty="0" smtClean="0"/>
              <a:t>LO 6 –  Developing Integrated </a:t>
            </a:r>
            <a:r>
              <a:rPr lang="en-GB" b="1" smtClean="0"/>
              <a:t>Marketing Communications </a:t>
            </a:r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3734675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Marketing Communications Planning Framework (MCPF)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algn="ctr">
              <a:buNone/>
            </a:pPr>
            <a:r>
              <a:rPr lang="en-GB" altLang="en-US" smtClean="0"/>
              <a:t>MCPF</a:t>
            </a:r>
          </a:p>
          <a:p>
            <a:pPr marL="609600" indent="-609600">
              <a:buFontTx/>
              <a:buAutoNum type="arabicPeriod"/>
            </a:pPr>
            <a:r>
              <a:rPr lang="en-GB" altLang="en-US" smtClean="0"/>
              <a:t>It encourages an </a:t>
            </a:r>
            <a:r>
              <a:rPr lang="en-GB" altLang="en-US" b="1" i="1" smtClean="0"/>
              <a:t>integrated</a:t>
            </a:r>
            <a:r>
              <a:rPr lang="en-GB" altLang="en-US" b="1" smtClean="0"/>
              <a:t> </a:t>
            </a:r>
            <a:r>
              <a:rPr lang="en-GB" altLang="en-US" smtClean="0"/>
              <a:t>approach</a:t>
            </a:r>
          </a:p>
          <a:p>
            <a:pPr marL="609600" indent="-609600">
              <a:buFontTx/>
              <a:buAutoNum type="arabicPeriod"/>
            </a:pPr>
            <a:r>
              <a:rPr lang="en-GB" altLang="en-US" smtClean="0"/>
              <a:t>Has a </a:t>
            </a:r>
            <a:r>
              <a:rPr lang="en-GB" altLang="en-US" b="1" i="1" smtClean="0"/>
              <a:t>logical and methodical</a:t>
            </a:r>
            <a:r>
              <a:rPr lang="en-GB" altLang="en-US" smtClean="0"/>
              <a:t> sequence</a:t>
            </a:r>
          </a:p>
          <a:p>
            <a:pPr marL="609600" indent="-609600">
              <a:buFontTx/>
              <a:buAutoNum type="arabicPeriod"/>
            </a:pPr>
            <a:r>
              <a:rPr lang="en-GB" altLang="en-US" smtClean="0"/>
              <a:t>Provides a </a:t>
            </a:r>
            <a:r>
              <a:rPr lang="en-GB" altLang="en-US" b="1" i="1" smtClean="0"/>
              <a:t>rationale</a:t>
            </a:r>
            <a:r>
              <a:rPr lang="en-GB" altLang="en-US" smtClean="0"/>
              <a:t> for Marketing Communications decisions</a:t>
            </a:r>
          </a:p>
          <a:p>
            <a:pPr marL="609600" indent="-609600">
              <a:buFontTx/>
              <a:buAutoNum type="arabicPeriod"/>
            </a:pPr>
            <a:r>
              <a:rPr lang="en-GB" altLang="en-US" smtClean="0"/>
              <a:t>And is </a:t>
            </a:r>
            <a:r>
              <a:rPr lang="en-GB" altLang="en-US" b="1" i="1" smtClean="0"/>
              <a:t>hierarchical</a:t>
            </a:r>
            <a:r>
              <a:rPr lang="en-GB" altLang="en-US" smtClean="0"/>
              <a:t> in nature</a:t>
            </a:r>
          </a:p>
        </p:txBody>
      </p:sp>
    </p:spTree>
    <p:extLst>
      <p:ext uri="{BB962C8B-B14F-4D97-AF65-F5344CB8AC3E}">
        <p14:creationId xmlns:p14="http://schemas.microsoft.com/office/powerpoint/2010/main" val="99488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Principles of the framework 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GB" altLang="en-US" dirty="0" smtClean="0"/>
              <a:t>An </a:t>
            </a:r>
            <a:r>
              <a:rPr lang="en-GB" altLang="en-US" i="1" dirty="0" smtClean="0"/>
              <a:t>integrated</a:t>
            </a:r>
            <a:r>
              <a:rPr lang="en-GB" altLang="en-US" dirty="0" smtClean="0"/>
              <a:t> approach</a:t>
            </a:r>
          </a:p>
          <a:p>
            <a:r>
              <a:rPr lang="en-GB" altLang="en-US" dirty="0" smtClean="0"/>
              <a:t>A harmonised marketing mix</a:t>
            </a:r>
          </a:p>
          <a:p>
            <a:r>
              <a:rPr lang="en-GB" altLang="en-US" b="1" u="sng" dirty="0" smtClean="0"/>
              <a:t>A co-ordinated communications mix</a:t>
            </a:r>
          </a:p>
          <a:p>
            <a:r>
              <a:rPr lang="en-GB" altLang="en-US" b="1" u="sng" dirty="0" smtClean="0"/>
              <a:t>Internal communications programmes</a:t>
            </a:r>
          </a:p>
          <a:p>
            <a:r>
              <a:rPr lang="en-GB" altLang="en-US" dirty="0" smtClean="0"/>
              <a:t>Synchronised agencies </a:t>
            </a:r>
          </a:p>
        </p:txBody>
      </p:sp>
    </p:spTree>
    <p:extLst>
      <p:ext uri="{BB962C8B-B14F-4D97-AF65-F5344CB8AC3E}">
        <p14:creationId xmlns:p14="http://schemas.microsoft.com/office/powerpoint/2010/main" val="308321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Principles of the framework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b="1" dirty="0" smtClean="0"/>
              <a:t>Logical and methodical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dirty="0" smtClean="0"/>
              <a:t>Analysis</a:t>
            </a:r>
            <a:r>
              <a:rPr lang="en-GB" altLang="en-US" dirty="0" smtClean="0"/>
              <a:t> – where are we now?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dirty="0" smtClean="0"/>
              <a:t>Planning</a:t>
            </a:r>
            <a:r>
              <a:rPr lang="en-GB" altLang="en-US" dirty="0" smtClean="0"/>
              <a:t> – where do we want to be?...... and how can we get there?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dirty="0" smtClean="0"/>
              <a:t>Implementation</a:t>
            </a:r>
            <a:r>
              <a:rPr lang="en-GB" altLang="en-US" dirty="0" smtClean="0"/>
              <a:t> –  which way is best?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dirty="0" smtClean="0"/>
              <a:t>Control</a:t>
            </a:r>
            <a:r>
              <a:rPr lang="en-GB" altLang="en-US" dirty="0" smtClean="0"/>
              <a:t> – and how can we ensure arrival?</a:t>
            </a:r>
          </a:p>
        </p:txBody>
      </p:sp>
    </p:spTree>
    <p:extLst>
      <p:ext uri="{BB962C8B-B14F-4D97-AF65-F5344CB8AC3E}">
        <p14:creationId xmlns:p14="http://schemas.microsoft.com/office/powerpoint/2010/main" val="109062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Principles of the framework 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838200" y="2000250"/>
            <a:ext cx="10515600" cy="4857750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b="1" dirty="0" smtClean="0"/>
              <a:t>Rational</a:t>
            </a:r>
            <a:r>
              <a:rPr lang="en-GB" altLang="en-US" dirty="0" smtClean="0"/>
              <a:t> </a:t>
            </a:r>
          </a:p>
          <a:p>
            <a:r>
              <a:rPr lang="en-GB" altLang="en-US" dirty="0" smtClean="0"/>
              <a:t>Ordered – has logical &amp; methodical stages</a:t>
            </a:r>
          </a:p>
          <a:p>
            <a:r>
              <a:rPr lang="en-GB" altLang="en-US" dirty="0" smtClean="0"/>
              <a:t>Considered – care taken to make good decisions</a:t>
            </a:r>
          </a:p>
          <a:p>
            <a:r>
              <a:rPr lang="en-GB" altLang="en-US" dirty="0" smtClean="0"/>
              <a:t>Resourced – timings, finances, manpower and physical resources are planned in advance</a:t>
            </a:r>
          </a:p>
          <a:p>
            <a:r>
              <a:rPr lang="en-GB" altLang="en-US" dirty="0" smtClean="0"/>
              <a:t>Documented – a physical plan can be presented to the business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398130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Principles of the framework 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838200" y="2107622"/>
            <a:ext cx="10342418" cy="4929188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b="1" dirty="0" smtClean="0"/>
              <a:t>Hierarchical</a:t>
            </a:r>
            <a:r>
              <a:rPr lang="en-GB" altLang="en-US" dirty="0" smtClean="0"/>
              <a:t> </a:t>
            </a:r>
          </a:p>
          <a:p>
            <a:r>
              <a:rPr lang="en-GB" altLang="en-US" dirty="0" smtClean="0"/>
              <a:t>Plan is created stage by stage, each stage has its own specific role to play</a:t>
            </a:r>
          </a:p>
          <a:p>
            <a:r>
              <a:rPr lang="en-GB" altLang="en-US" dirty="0" smtClean="0"/>
              <a:t>Stage 1 must be complete before stage 2 and so on</a:t>
            </a:r>
          </a:p>
          <a:p>
            <a:r>
              <a:rPr lang="en-GB" altLang="en-US" dirty="0" smtClean="0"/>
              <a:t>No stage can be undertaken out of sequence</a:t>
            </a:r>
          </a:p>
          <a:p>
            <a:r>
              <a:rPr lang="en-GB" altLang="en-US" dirty="0" smtClean="0"/>
              <a:t>The framework acknowledges that the stages whilst separate affect each other and are ultimately linked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64493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FRAMEWORK OPTIONS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838199" y="1946275"/>
            <a:ext cx="10356273" cy="4911725"/>
          </a:xfrm>
        </p:spPr>
        <p:txBody>
          <a:bodyPr/>
          <a:lstStyle/>
          <a:p>
            <a:r>
              <a:rPr lang="en-GB" altLang="en-US" dirty="0" smtClean="0"/>
              <a:t>S.O.S.T.A.C. – P.R. Smith </a:t>
            </a:r>
          </a:p>
          <a:p>
            <a:pPr>
              <a:buFontTx/>
              <a:buNone/>
            </a:pPr>
            <a:r>
              <a:rPr lang="en-GB" altLang="en-US" dirty="0" err="1" smtClean="0"/>
              <a:t>Situation,objectives,strategy,tactics</a:t>
            </a:r>
            <a:r>
              <a:rPr lang="en-GB" altLang="en-US" dirty="0" smtClean="0"/>
              <a:t>, </a:t>
            </a:r>
            <a:r>
              <a:rPr lang="en-GB" altLang="en-US" dirty="0" err="1" smtClean="0"/>
              <a:t>action,control</a:t>
            </a:r>
            <a:endParaRPr lang="en-GB" altLang="en-US" dirty="0" smtClean="0"/>
          </a:p>
          <a:p>
            <a:r>
              <a:rPr lang="en-GB" altLang="en-US" dirty="0" smtClean="0"/>
              <a:t>R.A.B.O.S.T.I.C. – </a:t>
            </a:r>
            <a:r>
              <a:rPr lang="en-GB" altLang="en-US" dirty="0" err="1" smtClean="0"/>
              <a:t>Pickton</a:t>
            </a:r>
            <a:r>
              <a:rPr lang="en-GB" altLang="en-US" dirty="0" smtClean="0"/>
              <a:t> and Broderick</a:t>
            </a:r>
          </a:p>
          <a:p>
            <a:pPr>
              <a:buFontTx/>
              <a:buNone/>
            </a:pPr>
            <a:r>
              <a:rPr lang="en-GB" altLang="en-US" dirty="0" smtClean="0"/>
              <a:t>Research/analysis,audiences,budget,objectives,strategy,tactics,implementation,control</a:t>
            </a:r>
          </a:p>
          <a:p>
            <a:r>
              <a:rPr lang="en-GB" altLang="en-US" dirty="0" smtClean="0"/>
              <a:t>C.O.S.T.A.C. – C. Fill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altLang="en-US" dirty="0" smtClean="0"/>
              <a:t>As SOSTAC but context for situation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altLang="en-US" b="1" i="1" u="sng" dirty="0" smtClean="0"/>
              <a:t>I will be covering the Fill framework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0653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SOSTAC</a:t>
            </a:r>
          </a:p>
        </p:txBody>
      </p:sp>
      <p:pic>
        <p:nvPicPr>
          <p:cNvPr id="13315" name="Content Placeholder 3" descr="SOSTAC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8200" y="1593273"/>
            <a:ext cx="10515600" cy="5264727"/>
          </a:xfrm>
        </p:spPr>
      </p:pic>
    </p:spTree>
    <p:extLst>
      <p:ext uri="{BB962C8B-B14F-4D97-AF65-F5344CB8AC3E}">
        <p14:creationId xmlns:p14="http://schemas.microsoft.com/office/powerpoint/2010/main" val="23137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7018" y="-207818"/>
            <a:ext cx="9615055" cy="7065818"/>
          </a:xfrm>
        </p:spPr>
      </p:pic>
    </p:spTree>
    <p:extLst>
      <p:ext uri="{BB962C8B-B14F-4D97-AF65-F5344CB8AC3E}">
        <p14:creationId xmlns:p14="http://schemas.microsoft.com/office/powerpoint/2010/main" val="3754013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RABOSTIC</a:t>
            </a:r>
          </a:p>
        </p:txBody>
      </p:sp>
      <p:pic>
        <p:nvPicPr>
          <p:cNvPr id="14339" name="Content Placeholder 3" descr="RABOSTIC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78725" y="2036474"/>
            <a:ext cx="7434550" cy="4176712"/>
          </a:xfrm>
        </p:spPr>
      </p:pic>
    </p:spTree>
    <p:extLst>
      <p:ext uri="{BB962C8B-B14F-4D97-AF65-F5344CB8AC3E}">
        <p14:creationId xmlns:p14="http://schemas.microsoft.com/office/powerpoint/2010/main" val="102771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COSTAC</a:t>
            </a:r>
          </a:p>
        </p:txBody>
      </p:sp>
      <p:pic>
        <p:nvPicPr>
          <p:cNvPr id="15363" name="Content Placeholder 3" descr="Marketing-communications-planning-framework.gi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51881" y="1955367"/>
            <a:ext cx="7488237" cy="4608512"/>
          </a:xfrm>
        </p:spPr>
      </p:pic>
    </p:spTree>
    <p:extLst>
      <p:ext uri="{BB962C8B-B14F-4D97-AF65-F5344CB8AC3E}">
        <p14:creationId xmlns:p14="http://schemas.microsoft.com/office/powerpoint/2010/main" val="346151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353291" y="1635513"/>
            <a:ext cx="7772400" cy="2376264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tx1"/>
                </a:solidFill>
              </a:rPr>
              <a:t>The Context Analysis of Fill’s  </a:t>
            </a:r>
            <a:r>
              <a:rPr lang="en-GB" dirty="0">
                <a:solidFill>
                  <a:schemeClr val="tx1"/>
                </a:solidFill>
              </a:rPr>
              <a:t>marketing </a:t>
            </a:r>
            <a:r>
              <a:rPr lang="en-GB" dirty="0"/>
              <a:t>communications framework</a:t>
            </a:r>
            <a:br>
              <a:rPr lang="en-GB" dirty="0"/>
            </a:b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091" y="1953491"/>
            <a:ext cx="4551072" cy="3356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164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CONTEXT ANALYSIS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643064"/>
            <a:ext cx="10515600" cy="4452937"/>
          </a:xfrm>
        </p:spPr>
        <p:txBody>
          <a:bodyPr/>
          <a:lstStyle/>
          <a:p>
            <a:pPr marL="609600" indent="-609600" algn="ctr">
              <a:buNone/>
              <a:defRPr/>
            </a:pPr>
            <a:r>
              <a:rPr lang="en-GB" dirty="0"/>
              <a:t>The context analysis</a:t>
            </a:r>
          </a:p>
          <a:p>
            <a:pPr marL="609600" indent="-609600">
              <a:buNone/>
              <a:defRPr/>
            </a:pPr>
            <a:r>
              <a:rPr lang="en-GB" dirty="0"/>
              <a:t>The context analysis is intended to show the management the current situation that the organisation finds itself within each section with relation to communication issues.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US" dirty="0"/>
              <a:t>The business context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US" dirty="0"/>
              <a:t>The customer context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US" dirty="0"/>
              <a:t>The internal context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US" dirty="0"/>
              <a:t>The external context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79777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568496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77981" y="240434"/>
            <a:ext cx="11395364" cy="13255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dirty="0"/>
              <a:t/>
            </a:r>
            <a:br>
              <a:rPr lang="en-US" sz="4000" dirty="0"/>
            </a:br>
            <a:r>
              <a:rPr lang="en-US" sz="4000" dirty="0"/>
              <a:t/>
            </a:r>
            <a:br>
              <a:rPr lang="en-US" sz="4000" dirty="0"/>
            </a:br>
            <a:r>
              <a:rPr lang="en-US" sz="4000" dirty="0"/>
              <a:t>THE BUSINESS CONTEXT</a:t>
            </a:r>
            <a:br>
              <a:rPr lang="en-US" sz="4000" dirty="0"/>
            </a:br>
            <a:r>
              <a:rPr lang="en-US" sz="4000" dirty="0"/>
              <a:t> “What business are we in?” </a:t>
            </a:r>
            <a:br>
              <a:rPr lang="en-US" sz="4000" dirty="0"/>
            </a:br>
            <a:r>
              <a:rPr lang="en-US" sz="4000" dirty="0"/>
              <a:t/>
            </a:r>
            <a:br>
              <a:rPr lang="en-US" sz="4000" dirty="0"/>
            </a:br>
            <a:endParaRPr lang="en-GB" sz="400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7981" y="1731252"/>
            <a:ext cx="11395364" cy="446449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The marketplace – </a:t>
            </a:r>
            <a:r>
              <a:rPr lang="en-GB" b="1" i="1" u="sng" dirty="0"/>
              <a:t>definition of the market</a:t>
            </a:r>
            <a:r>
              <a:rPr lang="en-GB" dirty="0"/>
              <a:t>, history, developments (the product/industry lifecycle), market stats, forecasts.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Competition analysis – strengths &amp; weaknesses, strategies, reactions, who/numbers, concentration.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supply chain – players, power, switching cost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intermediaries – players, power, support 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dirty="0"/>
              <a:t>Porters five forces model (in addition to above)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dirty="0"/>
              <a:t>An explanation in words</a:t>
            </a:r>
          </a:p>
          <a:p>
            <a:pPr eaLnBrk="1" hangingPunct="1">
              <a:buFont typeface="Wingdings" pitchFamily="2" charset="2"/>
              <a:buChar char="ü"/>
            </a:pPr>
            <a:endParaRPr lang="en-GB" dirty="0"/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388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090" y="0"/>
            <a:ext cx="9919855" cy="6251034"/>
          </a:xfrm>
        </p:spPr>
      </p:pic>
    </p:spTree>
    <p:extLst>
      <p:ext uri="{BB962C8B-B14F-4D97-AF65-F5344CB8AC3E}">
        <p14:creationId xmlns:p14="http://schemas.microsoft.com/office/powerpoint/2010/main" val="152867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522668" y="279067"/>
            <a:ext cx="11004313" cy="11430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US" sz="3600" dirty="0"/>
              <a:t/>
            </a:r>
            <a:br>
              <a:rPr lang="en-US" sz="3600" dirty="0"/>
            </a:br>
            <a:r>
              <a:rPr lang="en-US" sz="3600" dirty="0"/>
              <a:t>THE CUSTOMER CONTEXT</a:t>
            </a:r>
            <a:br>
              <a:rPr lang="en-US" sz="3600" dirty="0"/>
            </a:br>
            <a:r>
              <a:rPr lang="en-US" sz="3600" dirty="0"/>
              <a:t>“Who Is Our Customer?”</a:t>
            </a:r>
            <a:br>
              <a:rPr lang="en-US" sz="3600" dirty="0"/>
            </a:br>
            <a:endParaRPr lang="en-US" sz="3600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4235" y="1737881"/>
            <a:ext cx="10882745" cy="4524375"/>
          </a:xfrm>
        </p:spPr>
        <p:txBody>
          <a:bodyPr/>
          <a:lstStyle/>
          <a:p>
            <a:pPr marL="609600" indent="-609600">
              <a:buFont typeface="Wingdings" pitchFamily="2" charset="2"/>
              <a:buChar char="ü"/>
            </a:pPr>
            <a:r>
              <a:rPr lang="en-US" b="1" i="1" u="sng" dirty="0" smtClean="0"/>
              <a:t>Knowing your customer is the key to the whole conundrum!</a:t>
            </a:r>
          </a:p>
          <a:p>
            <a:pPr marL="609600" indent="-609600"/>
            <a:r>
              <a:rPr lang="en-US" dirty="0" smtClean="0"/>
              <a:t>The individual? </a:t>
            </a:r>
            <a:r>
              <a:rPr lang="en-US" dirty="0" err="1" smtClean="0"/>
              <a:t>organisation</a:t>
            </a:r>
            <a:r>
              <a:rPr lang="en-US" dirty="0" smtClean="0"/>
              <a:t>? </a:t>
            </a:r>
            <a:r>
              <a:rPr lang="en-US" b="1" u="sng" dirty="0" smtClean="0"/>
              <a:t>or</a:t>
            </a:r>
            <a:r>
              <a:rPr lang="en-US" dirty="0" smtClean="0"/>
              <a:t> both?</a:t>
            </a:r>
          </a:p>
          <a:p>
            <a:pPr marL="609600" indent="-609600" algn="ctr">
              <a:buNone/>
            </a:pPr>
            <a:r>
              <a:rPr lang="en-US" i="1" dirty="0" smtClean="0"/>
              <a:t>What do they think about us?</a:t>
            </a:r>
          </a:p>
          <a:p>
            <a:pPr marL="609600" indent="-609600"/>
            <a:r>
              <a:rPr lang="en-US" dirty="0" smtClean="0"/>
              <a:t>Consumer/</a:t>
            </a:r>
            <a:r>
              <a:rPr lang="en-US" dirty="0" err="1" smtClean="0"/>
              <a:t>organisation</a:t>
            </a:r>
            <a:r>
              <a:rPr lang="en-US" dirty="0" smtClean="0"/>
              <a:t> buying </a:t>
            </a:r>
            <a:r>
              <a:rPr lang="en-US" dirty="0" err="1" smtClean="0"/>
              <a:t>behaviour</a:t>
            </a:r>
            <a:endParaRPr lang="en-US" dirty="0" smtClean="0"/>
          </a:p>
          <a:p>
            <a:pPr marL="609600" indent="-609600" algn="ctr">
              <a:buNone/>
            </a:pPr>
            <a:r>
              <a:rPr lang="en-US" i="1" dirty="0" smtClean="0"/>
              <a:t>And what do we know about them?</a:t>
            </a:r>
          </a:p>
          <a:p>
            <a:pPr marL="609600" indent="-609600"/>
            <a:r>
              <a:rPr lang="en-US" dirty="0" smtClean="0"/>
              <a:t>Consumer/</a:t>
            </a:r>
            <a:r>
              <a:rPr lang="en-US" dirty="0" err="1" smtClean="0"/>
              <a:t>organisation</a:t>
            </a:r>
            <a:r>
              <a:rPr lang="en-US" dirty="0" smtClean="0"/>
              <a:t> types of buying </a:t>
            </a:r>
          </a:p>
          <a:p>
            <a:pPr marL="609600" indent="-609600"/>
            <a:r>
              <a:rPr lang="en-US" dirty="0" smtClean="0"/>
              <a:t>Consumer/</a:t>
            </a:r>
            <a:r>
              <a:rPr lang="en-US" dirty="0" err="1" smtClean="0"/>
              <a:t>organisation</a:t>
            </a:r>
            <a:r>
              <a:rPr lang="en-US" dirty="0" smtClean="0"/>
              <a:t> buying roles</a:t>
            </a:r>
          </a:p>
          <a:p>
            <a:pPr marL="609600" indent="-60960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03043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dirty="0"/>
              <a:t>THE CUSTOMER CONTEXT</a:t>
            </a:r>
            <a:br>
              <a:rPr lang="en-US" sz="4000" dirty="0"/>
            </a:br>
            <a:r>
              <a:rPr lang="en-US" sz="4000" dirty="0"/>
              <a:t>- key questions on buying </a:t>
            </a:r>
            <a:r>
              <a:rPr lang="en-US" sz="4000" dirty="0" err="1"/>
              <a:t>behaviour</a:t>
            </a:r>
            <a:endParaRPr lang="en-GB" sz="400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z="2200" dirty="0"/>
              <a:t>We need to work out the intricate details of our customers buying behaviours?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200" b="1" dirty="0"/>
              <a:t>Who does the buying? Who decides?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200" b="1" dirty="0"/>
              <a:t>Why do they buy? Why us?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200" b="1" dirty="0"/>
              <a:t>How much do they buy? How regularly? How long does it take them to pay?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200" b="1" dirty="0"/>
              <a:t>Where do they buy? 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200" b="1" dirty="0"/>
              <a:t>When do they buy?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1984" y="2132856"/>
            <a:ext cx="4716016" cy="3888432"/>
          </a:xfrm>
        </p:spPr>
      </p:pic>
    </p:spTree>
    <p:extLst>
      <p:ext uri="{BB962C8B-B14F-4D97-AF65-F5344CB8AC3E}">
        <p14:creationId xmlns:p14="http://schemas.microsoft.com/office/powerpoint/2010/main" val="169824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/>
              <a:t>THE CUSTOMER CONTEXT </a:t>
            </a:r>
            <a:br>
              <a:rPr lang="en-US" sz="3600"/>
            </a:br>
            <a:r>
              <a:rPr lang="en-US" sz="3600"/>
              <a:t> - customer profiles</a:t>
            </a:r>
            <a:endParaRPr lang="en-GB" sz="3600" i="1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871231"/>
            <a:ext cx="10515600" cy="42386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dirty="0" smtClean="0"/>
              <a:t>There is a need for the business to understand their customer base, especially the psychological drivers. Often based on stereotypes BUT should be representative.</a:t>
            </a:r>
          </a:p>
          <a:p>
            <a:pPr eaLnBrk="1" hangingPunct="1"/>
            <a:r>
              <a:rPr lang="en-GB" dirty="0" smtClean="0"/>
              <a:t>Can we build a profile of the </a:t>
            </a:r>
            <a:r>
              <a:rPr lang="en-GB" i="1" u="sng" dirty="0" smtClean="0"/>
              <a:t>typical, </a:t>
            </a:r>
            <a:r>
              <a:rPr lang="en-GB" dirty="0" smtClean="0"/>
              <a:t>not every, customer?:</a:t>
            </a:r>
          </a:p>
          <a:p>
            <a:pPr eaLnBrk="1" hangingPunct="1">
              <a:buFontTx/>
              <a:buChar char="-"/>
            </a:pPr>
            <a:r>
              <a:rPr lang="en-GB" dirty="0" smtClean="0"/>
              <a:t>yuppies, dinkies, </a:t>
            </a:r>
            <a:r>
              <a:rPr lang="en-GB" dirty="0" err="1" smtClean="0"/>
              <a:t>dapys</a:t>
            </a:r>
            <a:endParaRPr lang="en-GB" dirty="0" smtClean="0"/>
          </a:p>
          <a:p>
            <a:pPr eaLnBrk="1" hangingPunct="1">
              <a:buFontTx/>
              <a:buChar char="-"/>
            </a:pPr>
            <a:r>
              <a:rPr lang="en-GB" dirty="0" smtClean="0"/>
              <a:t>oranges, lemons</a:t>
            </a:r>
          </a:p>
        </p:txBody>
      </p:sp>
    </p:spTree>
    <p:extLst>
      <p:ext uri="{BB962C8B-B14F-4D97-AF65-F5344CB8AC3E}">
        <p14:creationId xmlns:p14="http://schemas.microsoft.com/office/powerpoint/2010/main" val="2086394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THE CUSTOMER CONTEXT</a:t>
            </a:r>
            <a:br>
              <a:rPr lang="en-US" sz="3600" dirty="0"/>
            </a:br>
            <a:r>
              <a:rPr lang="en-US" sz="3600" dirty="0"/>
              <a:t> - </a:t>
            </a:r>
            <a:r>
              <a:rPr lang="en-US" sz="3200" dirty="0"/>
              <a:t>other possible factors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b="1"/>
              <a:t>Attitudes</a:t>
            </a:r>
          </a:p>
          <a:p>
            <a:pPr>
              <a:lnSpc>
                <a:spcPct val="80000"/>
              </a:lnSpc>
            </a:pPr>
            <a:r>
              <a:rPr lang="en-US"/>
              <a:t>“likeability”</a:t>
            </a:r>
          </a:p>
          <a:p>
            <a:pPr>
              <a:lnSpc>
                <a:spcPct val="80000"/>
              </a:lnSpc>
            </a:pPr>
            <a:r>
              <a:rPr lang="en-US"/>
              <a:t>Reinforce positive; Need to change negative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b="1"/>
              <a:t>Risk</a:t>
            </a:r>
            <a:r>
              <a:rPr lang="en-US"/>
              <a:t> </a:t>
            </a:r>
          </a:p>
          <a:p>
            <a:pPr>
              <a:lnSpc>
                <a:spcPct val="80000"/>
              </a:lnSpc>
            </a:pPr>
            <a:r>
              <a:rPr lang="en-US"/>
              <a:t>How the customer views risk in general</a:t>
            </a:r>
          </a:p>
          <a:p>
            <a:pPr>
              <a:lnSpc>
                <a:spcPct val="80000"/>
              </a:lnSpc>
            </a:pPr>
            <a:r>
              <a:rPr lang="en-US"/>
              <a:t>Do they consider our offering specifically as risky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b="1"/>
              <a:t>Perception</a:t>
            </a:r>
            <a:r>
              <a:rPr lang="en-US"/>
              <a:t> </a:t>
            </a:r>
          </a:p>
          <a:p>
            <a:pPr>
              <a:lnSpc>
                <a:spcPct val="80000"/>
              </a:lnSpc>
            </a:pPr>
            <a:r>
              <a:rPr lang="en-US"/>
              <a:t>Information processing </a:t>
            </a:r>
          </a:p>
          <a:p>
            <a:pPr>
              <a:lnSpc>
                <a:spcPct val="80000"/>
              </a:lnSpc>
            </a:pPr>
            <a:r>
              <a:rPr lang="en-US"/>
              <a:t>catch attention, organise stimuli, interpret comms</a:t>
            </a:r>
          </a:p>
          <a:p>
            <a:pPr>
              <a:lnSpc>
                <a:spcPct val="80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70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 INTERNAL CONTEXT </a:t>
            </a:r>
            <a:br>
              <a:rPr lang="en-US" dirty="0" smtClean="0"/>
            </a:br>
            <a:r>
              <a:rPr lang="en-US" dirty="0" smtClean="0"/>
              <a:t> - </a:t>
            </a:r>
            <a:r>
              <a:rPr lang="en-GB" sz="3600" dirty="0"/>
              <a:t>Membership of the organisation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b="1" i="1" u="sng" dirty="0"/>
              <a:t>Internal </a:t>
            </a:r>
          </a:p>
          <a:p>
            <a:pPr eaLnBrk="1" hangingPunct="1">
              <a:lnSpc>
                <a:spcPct val="80000"/>
              </a:lnSpc>
            </a:pPr>
            <a:r>
              <a:rPr lang="en-GB" b="1" dirty="0"/>
              <a:t>Employees, Management &amp; shareholders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ü"/>
            </a:pPr>
            <a:r>
              <a:rPr lang="en-GB" dirty="0"/>
              <a:t>External Stakeholders: - </a:t>
            </a:r>
          </a:p>
          <a:p>
            <a:pPr eaLnBrk="1" hangingPunct="1">
              <a:lnSpc>
                <a:spcPct val="80000"/>
              </a:lnSpc>
            </a:pPr>
            <a:r>
              <a:rPr lang="en-GB" i="1" dirty="0"/>
              <a:t>suppliers </a:t>
            </a:r>
            <a:r>
              <a:rPr lang="en-GB" b="1" i="1" u="sng" dirty="0"/>
              <a:t>incl. agencies</a:t>
            </a:r>
            <a:r>
              <a:rPr lang="en-GB" i="1" dirty="0"/>
              <a:t>, (covered in business), </a:t>
            </a:r>
          </a:p>
          <a:p>
            <a:pPr eaLnBrk="1" hangingPunct="1">
              <a:lnSpc>
                <a:spcPct val="80000"/>
              </a:lnSpc>
            </a:pPr>
            <a:r>
              <a:rPr lang="en-GB" i="1" dirty="0"/>
              <a:t>intermediaries (covered in business), </a:t>
            </a:r>
          </a:p>
          <a:p>
            <a:pPr eaLnBrk="1" hangingPunct="1">
              <a:lnSpc>
                <a:spcPct val="80000"/>
              </a:lnSpc>
            </a:pPr>
            <a:r>
              <a:rPr lang="en-GB" i="1" dirty="0"/>
              <a:t>pressure groups, media, local communities </a:t>
            </a:r>
            <a:r>
              <a:rPr lang="en-GB" dirty="0"/>
              <a:t>(covered in external)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b="1" i="1" u="sng" dirty="0"/>
              <a:t>Identify strengths and weaknesses </a:t>
            </a:r>
            <a:r>
              <a:rPr lang="en-GB" dirty="0"/>
              <a:t>– Use the 7S framework or 5M’s</a:t>
            </a:r>
          </a:p>
        </p:txBody>
      </p:sp>
    </p:spTree>
    <p:extLst>
      <p:ext uri="{BB962C8B-B14F-4D97-AF65-F5344CB8AC3E}">
        <p14:creationId xmlns:p14="http://schemas.microsoft.com/office/powerpoint/2010/main" val="259903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INTERNAL CONTEXT</a:t>
            </a:r>
            <a:br>
              <a:rPr lang="en-US" dirty="0" smtClean="0"/>
            </a:br>
            <a:r>
              <a:rPr lang="en-US" dirty="0" smtClean="0"/>
              <a:t>- </a:t>
            </a:r>
            <a:r>
              <a:rPr lang="en-US" sz="3600" b="1" i="1" u="sng" dirty="0"/>
              <a:t>identifying strengths &amp; weaknesses</a:t>
            </a:r>
            <a:endParaRPr lang="en-GB" sz="3600" b="1" i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 smtClean="0"/>
              <a:t>THE 7 S’s</a:t>
            </a:r>
          </a:p>
          <a:p>
            <a:r>
              <a:rPr lang="en-GB" dirty="0" smtClean="0"/>
              <a:t>Strategy</a:t>
            </a:r>
          </a:p>
          <a:p>
            <a:r>
              <a:rPr lang="en-GB" dirty="0" smtClean="0"/>
              <a:t>Structure</a:t>
            </a:r>
          </a:p>
          <a:p>
            <a:r>
              <a:rPr lang="en-GB" dirty="0" smtClean="0"/>
              <a:t>Systems</a:t>
            </a:r>
          </a:p>
          <a:p>
            <a:r>
              <a:rPr lang="en-GB" dirty="0" smtClean="0"/>
              <a:t>Style</a:t>
            </a:r>
          </a:p>
          <a:p>
            <a:r>
              <a:rPr lang="en-GB" dirty="0" smtClean="0"/>
              <a:t>Staff </a:t>
            </a:r>
          </a:p>
          <a:p>
            <a:r>
              <a:rPr lang="en-GB" dirty="0" smtClean="0"/>
              <a:t>Skills</a:t>
            </a:r>
          </a:p>
          <a:p>
            <a:r>
              <a:rPr lang="en-GB" dirty="0" smtClean="0"/>
              <a:t>Shared Values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 smtClean="0"/>
              <a:t>THE 5 M’s</a:t>
            </a:r>
          </a:p>
          <a:p>
            <a:r>
              <a:rPr lang="en-GB" dirty="0" smtClean="0"/>
              <a:t>Men</a:t>
            </a:r>
          </a:p>
          <a:p>
            <a:r>
              <a:rPr lang="en-GB" dirty="0" smtClean="0"/>
              <a:t>Money</a:t>
            </a:r>
          </a:p>
          <a:p>
            <a:r>
              <a:rPr lang="en-GB" dirty="0" smtClean="0"/>
              <a:t>Minutes</a:t>
            </a:r>
          </a:p>
          <a:p>
            <a:r>
              <a:rPr lang="en-GB" dirty="0" smtClean="0"/>
              <a:t>Materials and</a:t>
            </a:r>
          </a:p>
          <a:p>
            <a:r>
              <a:rPr lang="en-GB" dirty="0" smtClean="0"/>
              <a:t>Measurement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0262" y="2660074"/>
            <a:ext cx="2997084" cy="2251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60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INTERNAL CONTEXT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1200"/>
            <a:ext cx="10515600" cy="4114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dirty="0" smtClean="0"/>
              <a:t>Integrated marketing communications</a:t>
            </a:r>
          </a:p>
          <a:p>
            <a:pPr eaLnBrk="1" hangingPunct="1">
              <a:buNone/>
            </a:pPr>
            <a:r>
              <a:rPr lang="en-GB" dirty="0" smtClean="0"/>
              <a:t>“ the development of integrated marketing communications has to be based on </a:t>
            </a:r>
            <a:r>
              <a:rPr lang="en-GB" b="1" i="1" u="sng" dirty="0" smtClean="0"/>
              <a:t>internally</a:t>
            </a:r>
            <a:r>
              <a:rPr lang="en-GB" dirty="0" smtClean="0"/>
              <a:t> generated communications blending and reinforcing </a:t>
            </a:r>
            <a:r>
              <a:rPr lang="en-GB" b="1" dirty="0" smtClean="0"/>
              <a:t>externally</a:t>
            </a:r>
            <a:r>
              <a:rPr lang="en-GB" dirty="0" smtClean="0"/>
              <a:t> orientated communications</a:t>
            </a:r>
            <a:r>
              <a:rPr lang="en-GB" dirty="0"/>
              <a:t>.” Fill (2003 p51)</a:t>
            </a:r>
          </a:p>
          <a:p>
            <a:pPr eaLnBrk="1" hangingPunct="1">
              <a:buFontTx/>
              <a:buNone/>
            </a:pPr>
            <a:endParaRPr lang="en-GB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601" y="5157192"/>
            <a:ext cx="7632847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741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THE INTERNAL CONTEXT</a:t>
            </a:r>
            <a:br>
              <a:rPr lang="en-GB" dirty="0" smtClean="0"/>
            </a:br>
            <a:r>
              <a:rPr lang="en-GB" dirty="0" smtClean="0"/>
              <a:t>- key issues for consideration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dirty="0"/>
              <a:t>Members – need to feel good about the co. and want to do well.</a:t>
            </a:r>
          </a:p>
          <a:p>
            <a:pPr eaLnBrk="1" hangingPunct="1">
              <a:lnSpc>
                <a:spcPct val="80000"/>
              </a:lnSpc>
            </a:pPr>
            <a:r>
              <a:rPr lang="en-GB" dirty="0"/>
              <a:t>Non-members – how do we assimilate outsiders into our own ways-</a:t>
            </a:r>
            <a:r>
              <a:rPr lang="en-GB" dirty="0" err="1"/>
              <a:t>esp</a:t>
            </a:r>
            <a:r>
              <a:rPr lang="en-GB" dirty="0"/>
              <a:t> agencies</a:t>
            </a:r>
          </a:p>
          <a:p>
            <a:pPr eaLnBrk="1" hangingPunct="1">
              <a:lnSpc>
                <a:spcPct val="80000"/>
              </a:lnSpc>
            </a:pPr>
            <a:r>
              <a:rPr lang="en-GB" dirty="0"/>
              <a:t>Need for consistent values and beliefs, inside and outside the company.</a:t>
            </a:r>
          </a:p>
          <a:p>
            <a:pPr eaLnBrk="1" hangingPunct="1">
              <a:lnSpc>
                <a:spcPct val="80000"/>
              </a:lnSpc>
            </a:pPr>
            <a:r>
              <a:rPr lang="en-GB" dirty="0"/>
              <a:t>Internal marketing reflects style and form of external for an IMC approach.</a:t>
            </a:r>
          </a:p>
          <a:p>
            <a:pPr eaLnBrk="1" hangingPunct="1">
              <a:lnSpc>
                <a:spcPct val="80000"/>
              </a:lnSpc>
            </a:pPr>
            <a:r>
              <a:rPr lang="en-GB" b="1" i="1" u="sng" dirty="0"/>
              <a:t>Difficult to do for assignment – no access but can make assumptions!!</a:t>
            </a:r>
          </a:p>
        </p:txBody>
      </p:sp>
    </p:spTree>
    <p:extLst>
      <p:ext uri="{BB962C8B-B14F-4D97-AF65-F5344CB8AC3E}">
        <p14:creationId xmlns:p14="http://schemas.microsoft.com/office/powerpoint/2010/main" val="2850799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/>
              <a:t>THE EXTERNAL CONTEXT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838200" y="1805000"/>
            <a:ext cx="4244280" cy="4472136"/>
          </a:xfrm>
        </p:spPr>
        <p:txBody>
          <a:bodyPr/>
          <a:lstStyle/>
          <a:p>
            <a:pPr eaLnBrk="1" hangingPunct="1"/>
            <a:r>
              <a:rPr lang="en-GB" sz="2400" dirty="0"/>
              <a:t>The MACRO environment plus…..</a:t>
            </a:r>
          </a:p>
          <a:p>
            <a:pPr eaLnBrk="1" hangingPunct="1">
              <a:buFontTx/>
              <a:buChar char="-"/>
            </a:pPr>
            <a:r>
              <a:rPr lang="en-GB" sz="2400" b="1" dirty="0"/>
              <a:t>P.E.S.T</a:t>
            </a:r>
            <a:r>
              <a:rPr lang="en-GB" sz="2400" dirty="0"/>
              <a:t>.-L.E./ S.T.E.E.P.L.E.</a:t>
            </a:r>
          </a:p>
          <a:p>
            <a:pPr eaLnBrk="1" hangingPunct="1"/>
            <a:r>
              <a:rPr lang="en-GB" sz="2400" dirty="0"/>
              <a:t>Pressure groups </a:t>
            </a:r>
          </a:p>
          <a:p>
            <a:pPr eaLnBrk="1" hangingPunct="1"/>
            <a:r>
              <a:rPr lang="en-GB" sz="2400" dirty="0"/>
              <a:t>Media</a:t>
            </a:r>
          </a:p>
          <a:p>
            <a:pPr eaLnBrk="1" hangingPunct="1"/>
            <a:r>
              <a:rPr lang="en-GB" sz="2400" dirty="0"/>
              <a:t>Local communities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400" u="sng" dirty="0"/>
              <a:t>Looking for opportunities and threats</a:t>
            </a:r>
          </a:p>
          <a:p>
            <a:pPr eaLnBrk="1" hangingPunct="1"/>
            <a:r>
              <a:rPr lang="en-GB" sz="2400" b="1" i="1" dirty="0"/>
              <a:t>Beware information overload</a:t>
            </a:r>
          </a:p>
          <a:p>
            <a:pPr eaLnBrk="1" hangingPunct="1"/>
            <a:endParaRPr lang="en-GB" b="1" dirty="0" smtClean="0"/>
          </a:p>
          <a:p>
            <a:pPr eaLnBrk="1" hangingPunct="1"/>
            <a:endParaRPr lang="en-GB" b="1" i="1" dirty="0" smtClean="0"/>
          </a:p>
          <a:p>
            <a:pPr eaLnBrk="1" hangingPunct="1"/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992" y="1690688"/>
            <a:ext cx="4837972" cy="4834656"/>
          </a:xfrm>
        </p:spPr>
      </p:pic>
    </p:spTree>
    <p:extLst>
      <p:ext uri="{BB962C8B-B14F-4D97-AF65-F5344CB8AC3E}">
        <p14:creationId xmlns:p14="http://schemas.microsoft.com/office/powerpoint/2010/main" val="12582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context analysis is a marketing environmental audit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584" y="1844824"/>
            <a:ext cx="7560840" cy="4896544"/>
          </a:xfrm>
        </p:spPr>
      </p:pic>
    </p:spTree>
    <p:extLst>
      <p:ext uri="{BB962C8B-B14F-4D97-AF65-F5344CB8AC3E}">
        <p14:creationId xmlns:p14="http://schemas.microsoft.com/office/powerpoint/2010/main" val="304637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 WOT is the SWOT ?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935182" y="1890281"/>
            <a:ext cx="10418618" cy="4714875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GB" dirty="0" smtClean="0"/>
              <a:t>At best the SWOT is a summary of macro, micro and internal analysis </a:t>
            </a:r>
            <a:r>
              <a:rPr lang="en-GB" b="1" i="1" u="sng" dirty="0" smtClean="0"/>
              <a:t>because.......</a:t>
            </a:r>
          </a:p>
          <a:p>
            <a:pPr>
              <a:buFont typeface="Wingdings" pitchFamily="2" charset="2"/>
              <a:buChar char="Ø"/>
            </a:pPr>
            <a:r>
              <a:rPr lang="en-GB" i="1" dirty="0" smtClean="0"/>
              <a:t>Internal</a:t>
            </a:r>
            <a:r>
              <a:rPr lang="en-GB" dirty="0" smtClean="0"/>
              <a:t> = strengths and weaknesses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Macro/micro are </a:t>
            </a:r>
            <a:r>
              <a:rPr lang="en-GB" i="1" dirty="0" smtClean="0"/>
              <a:t>external</a:t>
            </a:r>
            <a:r>
              <a:rPr lang="en-GB" dirty="0" smtClean="0"/>
              <a:t> = opportunities and threats, therefore</a:t>
            </a:r>
          </a:p>
          <a:p>
            <a:pPr>
              <a:buFont typeface="Wingdings" pitchFamily="2" charset="2"/>
              <a:buChar char="ü"/>
            </a:pPr>
            <a:r>
              <a:rPr lang="en-GB" b="1" i="1" u="sng" dirty="0" smtClean="0"/>
              <a:t>A SWOT cannot be completed before the full environmental analysis has been done!</a:t>
            </a:r>
          </a:p>
          <a:p>
            <a:r>
              <a:rPr lang="en-GB" dirty="0" smtClean="0"/>
              <a:t>Should present key elements (6-10 max.) in order of significance to use as working doc.</a:t>
            </a:r>
          </a:p>
        </p:txBody>
      </p:sp>
    </p:spTree>
    <p:extLst>
      <p:ext uri="{BB962C8B-B14F-4D97-AF65-F5344CB8AC3E}">
        <p14:creationId xmlns:p14="http://schemas.microsoft.com/office/powerpoint/2010/main" val="40336260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209800" y="692150"/>
            <a:ext cx="7772400" cy="1728788"/>
          </a:xfrm>
        </p:spPr>
        <p:txBody>
          <a:bodyPr>
            <a:normAutofit fontScale="90000"/>
          </a:bodyPr>
          <a:lstStyle/>
          <a:p>
            <a:r>
              <a:rPr lang="en-GB" altLang="en-US" smtClean="0"/>
              <a:t>The Promotional goals and objectives </a:t>
            </a:r>
          </a:p>
        </p:txBody>
      </p:sp>
      <p:pic>
        <p:nvPicPr>
          <p:cNvPr id="307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276" y="2420939"/>
            <a:ext cx="5832475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1092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500208" y="277090"/>
            <a:ext cx="11386992" cy="1143000"/>
          </a:xfrm>
        </p:spPr>
        <p:txBody>
          <a:bodyPr>
            <a:normAutofit fontScale="90000"/>
          </a:bodyPr>
          <a:lstStyle/>
          <a:p>
            <a:r>
              <a:rPr lang="en-US" altLang="en-US" sz="3600" dirty="0"/>
              <a:t/>
            </a:r>
            <a:br>
              <a:rPr lang="en-US" altLang="en-US" sz="3600" dirty="0"/>
            </a:br>
            <a:r>
              <a:rPr lang="en-US" altLang="en-US" sz="3600" dirty="0"/>
              <a:t/>
            </a:r>
            <a:br>
              <a:rPr lang="en-US" altLang="en-US" sz="3600" dirty="0"/>
            </a:br>
            <a:r>
              <a:rPr lang="en-US" altLang="en-US" sz="3600" dirty="0"/>
              <a:t>Promotion objectives &amp;  positioning</a:t>
            </a:r>
            <a:br>
              <a:rPr lang="en-US" altLang="en-US" sz="3600" dirty="0"/>
            </a:br>
            <a:r>
              <a:rPr lang="en-US" altLang="en-US" sz="3600" dirty="0"/>
              <a:t>- </a:t>
            </a:r>
            <a:r>
              <a:rPr lang="en-GB" altLang="en-US" sz="3600" dirty="0"/>
              <a:t>INTRODUCTION</a:t>
            </a:r>
            <a:br>
              <a:rPr lang="en-GB" altLang="en-US" sz="3600" dirty="0"/>
            </a:br>
            <a:r>
              <a:rPr lang="en-US" altLang="en-US" sz="3600" dirty="0"/>
              <a:t/>
            </a:r>
            <a:br>
              <a:rPr lang="en-US" altLang="en-US" sz="3600" dirty="0"/>
            </a:br>
            <a:endParaRPr lang="en-GB" altLang="en-US" sz="3600" dirty="0"/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500208" y="1706131"/>
            <a:ext cx="11386992" cy="4608513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Please note that Fill uses the term </a:t>
            </a:r>
            <a:r>
              <a:rPr lang="en-GB" altLang="en-US" dirty="0" smtClean="0"/>
              <a:t>goals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altLang="en-US" dirty="0"/>
              <a:t>Aims &amp; goals are too vague. </a:t>
            </a:r>
          </a:p>
          <a:p>
            <a:pPr>
              <a:buFontTx/>
              <a:buNone/>
            </a:pPr>
            <a:r>
              <a:rPr lang="en-US" altLang="en-US" dirty="0"/>
              <a:t>OBJECTIVES - PROCESS:</a:t>
            </a:r>
          </a:p>
          <a:p>
            <a:r>
              <a:rPr lang="en-US" altLang="en-US" dirty="0"/>
              <a:t>Result of context analysis</a:t>
            </a:r>
          </a:p>
          <a:p>
            <a:r>
              <a:rPr lang="en-US" altLang="en-US" dirty="0"/>
              <a:t>Emanates from corporate and marketing plan</a:t>
            </a:r>
          </a:p>
          <a:p>
            <a:r>
              <a:rPr lang="en-US" altLang="en-US" dirty="0"/>
              <a:t>Written down and agreed by parties involved</a:t>
            </a:r>
          </a:p>
          <a:p>
            <a:r>
              <a:rPr lang="en-US" altLang="en-US" dirty="0"/>
              <a:t>Establishes methods of monitoring and control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dirty="0"/>
              <a:t>Also note that he includes positioning here.</a:t>
            </a:r>
          </a:p>
          <a:p>
            <a:endParaRPr lang="en-US" altLang="en-US" dirty="0" smtClean="0"/>
          </a:p>
          <a:p>
            <a:endParaRPr lang="en-US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72815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Promotion objectives</a:t>
            </a:r>
            <a:br>
              <a:rPr lang="en-US" altLang="en-US" smtClean="0"/>
            </a:br>
            <a:r>
              <a:rPr lang="en-US" altLang="en-US" smtClean="0"/>
              <a:t> and positioning</a:t>
            </a: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13948"/>
            <a:ext cx="10515600" cy="4608513"/>
          </a:xfrm>
        </p:spPr>
        <p:txBody>
          <a:bodyPr/>
          <a:lstStyle/>
          <a:p>
            <a:pPr marL="609600" indent="-609600" algn="ctr">
              <a:buNone/>
              <a:defRPr/>
            </a:pPr>
            <a:r>
              <a:rPr lang="en-GB" dirty="0" smtClean="0"/>
              <a:t>Promotional objectives</a:t>
            </a:r>
          </a:p>
          <a:p>
            <a:pPr marL="609600" indent="-609600">
              <a:buNone/>
              <a:defRPr/>
            </a:pPr>
            <a:r>
              <a:rPr lang="en-GB" dirty="0" smtClean="0"/>
              <a:t>Derived solely from the context analysis.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 smtClean="0"/>
              <a:t>Provide the reason d’etre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 smtClean="0"/>
              <a:t>Will allow for </a:t>
            </a:r>
            <a:r>
              <a:rPr lang="en-GB" b="1" dirty="0" smtClean="0"/>
              <a:t>evaluation</a:t>
            </a:r>
            <a:r>
              <a:rPr lang="en-GB" dirty="0" smtClean="0"/>
              <a:t> of performance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i="1" dirty="0" smtClean="0"/>
              <a:t>Are set at the Corporate, Marketing </a:t>
            </a:r>
            <a:r>
              <a:rPr lang="en-GB" b="1" i="1" dirty="0" smtClean="0"/>
              <a:t>(assumed by you) </a:t>
            </a:r>
            <a:r>
              <a:rPr lang="en-GB" i="1" dirty="0" smtClean="0"/>
              <a:t>and Marketing Communications levels </a:t>
            </a:r>
            <a:r>
              <a:rPr lang="en-GB" b="1" i="1" dirty="0" smtClean="0"/>
              <a:t>(chosen by you)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 smtClean="0"/>
              <a:t>Should also consider </a:t>
            </a:r>
            <a:r>
              <a:rPr lang="en-GB" b="1" dirty="0" smtClean="0"/>
              <a:t>positioning strategies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36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39436" y="254289"/>
            <a:ext cx="11436928" cy="1325563"/>
          </a:xfrm>
        </p:spPr>
        <p:txBody>
          <a:bodyPr/>
          <a:lstStyle/>
          <a:p>
            <a:r>
              <a:rPr lang="en-US" altLang="en-US" sz="4000"/>
              <a:t>Promotion objectives</a:t>
            </a:r>
            <a:br>
              <a:rPr lang="en-US" altLang="en-US" sz="4000"/>
            </a:br>
            <a:r>
              <a:rPr lang="en-US" altLang="en-US" sz="4000"/>
              <a:t> and positioning</a:t>
            </a:r>
            <a:endParaRPr lang="en-GB" altLang="en-US" sz="400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827502"/>
            <a:ext cx="10938164" cy="45720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en-US" sz="3000" dirty="0"/>
              <a:t>Remember objectives are hierarchical in nature </a:t>
            </a:r>
          </a:p>
          <a:p>
            <a:pPr>
              <a:buFontTx/>
              <a:buNone/>
            </a:pPr>
            <a:r>
              <a:rPr lang="en-US" altLang="en-US" sz="3000" dirty="0"/>
              <a:t>LEVELS</a:t>
            </a:r>
          </a:p>
          <a:p>
            <a:r>
              <a:rPr lang="en-US" altLang="en-US" sz="3000" b="1" dirty="0"/>
              <a:t>Corporate</a:t>
            </a:r>
            <a:r>
              <a:rPr lang="en-US" altLang="en-US" sz="3000" dirty="0"/>
              <a:t>(critical success factors; financial)</a:t>
            </a:r>
          </a:p>
          <a:p>
            <a:r>
              <a:rPr lang="en-US" altLang="en-US" sz="3000" b="1" dirty="0"/>
              <a:t>Marketing</a:t>
            </a:r>
            <a:r>
              <a:rPr lang="en-US" altLang="en-US" sz="3000" dirty="0"/>
              <a:t>(7P’s, sales?, market share?)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altLang="en-US" sz="3000" dirty="0"/>
              <a:t> </a:t>
            </a:r>
            <a:r>
              <a:rPr lang="en-US" altLang="en-US" sz="3000" i="1" dirty="0"/>
              <a:t>Weak or strong???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altLang="en-US" sz="3000" i="1" dirty="0"/>
              <a:t>Beware of sales orientated goals </a:t>
            </a:r>
            <a:r>
              <a:rPr lang="en-US" altLang="en-US" sz="3000" dirty="0"/>
              <a:t>and</a:t>
            </a:r>
            <a:endParaRPr lang="en-US" altLang="en-US" sz="3000" i="1" dirty="0"/>
          </a:p>
          <a:p>
            <a:r>
              <a:rPr lang="en-US" altLang="en-US" sz="3000" b="1" dirty="0"/>
              <a:t>Marketing communications </a:t>
            </a:r>
            <a:r>
              <a:rPr lang="en-US" altLang="en-US" sz="3000" dirty="0"/>
              <a:t>(awareness, image, [re]position, launch)</a:t>
            </a:r>
            <a:endParaRPr lang="en-US" altLang="en-US" sz="3000" b="1" dirty="0"/>
          </a:p>
        </p:txBody>
      </p:sp>
    </p:spTree>
    <p:extLst>
      <p:ext uri="{BB962C8B-B14F-4D97-AF65-F5344CB8AC3E}">
        <p14:creationId xmlns:p14="http://schemas.microsoft.com/office/powerpoint/2010/main" val="2728525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title"/>
          </p:nvPr>
        </p:nvSpPr>
        <p:spPr>
          <a:xfrm>
            <a:off x="511898" y="390958"/>
            <a:ext cx="11181338" cy="1223962"/>
          </a:xfrm>
        </p:spPr>
        <p:txBody>
          <a:bodyPr/>
          <a:lstStyle/>
          <a:p>
            <a:r>
              <a:rPr lang="en-US" altLang="en-US" sz="4000"/>
              <a:t>Promotion objectives &amp;  positioning</a:t>
            </a:r>
            <a:br>
              <a:rPr lang="en-US" altLang="en-US" sz="4000"/>
            </a:br>
            <a:r>
              <a:rPr lang="en-US" altLang="en-US" sz="3200" b="1" u="sng"/>
              <a:t>Be S.M.A.R.T. by using objectives</a:t>
            </a:r>
            <a:endParaRPr lang="en-US" altLang="en-US" sz="3200"/>
          </a:p>
        </p:txBody>
      </p:sp>
      <p:sp>
        <p:nvSpPr>
          <p:cNvPr id="9219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2208213" y="1989138"/>
            <a:ext cx="7772400" cy="4114800"/>
          </a:xfrm>
        </p:spPr>
        <p:txBody>
          <a:bodyPr/>
          <a:lstStyle/>
          <a:p>
            <a:endParaRPr lang="en-US" altLang="en-US"/>
          </a:p>
        </p:txBody>
      </p:sp>
      <p:pic>
        <p:nvPicPr>
          <p:cNvPr id="9220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98" y="1653671"/>
            <a:ext cx="11056647" cy="4785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6616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547255" y="295852"/>
            <a:ext cx="10515600" cy="1325563"/>
          </a:xfrm>
        </p:spPr>
        <p:txBody>
          <a:bodyPr/>
          <a:lstStyle/>
          <a:p>
            <a:r>
              <a:rPr lang="en-US" altLang="en-US" sz="4000" dirty="0"/>
              <a:t>Promotion </a:t>
            </a:r>
            <a:r>
              <a:rPr lang="en-US" altLang="en-US" sz="4000" dirty="0" smtClean="0"/>
              <a:t>objectives and </a:t>
            </a:r>
            <a:r>
              <a:rPr lang="en-US" altLang="en-US" sz="4000" dirty="0"/>
              <a:t>positioning</a:t>
            </a:r>
            <a:endParaRPr lang="en-GB" altLang="en-US" sz="4000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199" y="1941656"/>
            <a:ext cx="10224655" cy="4464050"/>
          </a:xfrm>
        </p:spPr>
        <p:txBody>
          <a:bodyPr/>
          <a:lstStyle/>
          <a:p>
            <a:r>
              <a:rPr lang="en-GB" altLang="en-US" dirty="0"/>
              <a:t>Corporate level – (</a:t>
            </a:r>
            <a:r>
              <a:rPr lang="en-GB" altLang="en-US" b="1" i="1" u="sng" dirty="0"/>
              <a:t>from the corporate plan</a:t>
            </a:r>
            <a:r>
              <a:rPr lang="en-GB" altLang="en-US" dirty="0"/>
              <a:t>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altLang="en-US" dirty="0"/>
              <a:t> to become the market leader by Dec 2017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altLang="en-US" dirty="0"/>
              <a:t>Usually expressed in monetary terms</a:t>
            </a:r>
          </a:p>
          <a:p>
            <a:r>
              <a:rPr lang="en-GB" altLang="en-US" dirty="0"/>
              <a:t>Marketing level – (</a:t>
            </a:r>
            <a:r>
              <a:rPr lang="en-GB" altLang="en-US" b="1" i="1" u="sng" dirty="0"/>
              <a:t>from the marketing plan</a:t>
            </a:r>
            <a:r>
              <a:rPr lang="en-GB" altLang="en-US" dirty="0"/>
              <a:t>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altLang="en-US" dirty="0"/>
              <a:t>To increase market share by 5%  by Dec 17</a:t>
            </a:r>
          </a:p>
          <a:p>
            <a:r>
              <a:rPr lang="en-GB" altLang="en-US" dirty="0"/>
              <a:t>Marketing communications level – (</a:t>
            </a:r>
            <a:r>
              <a:rPr lang="en-GB" altLang="en-US" b="1" i="1" u="sng" dirty="0"/>
              <a:t>from context analysis</a:t>
            </a:r>
            <a:r>
              <a:rPr lang="en-GB" altLang="en-US" dirty="0"/>
              <a:t>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altLang="en-US" dirty="0"/>
              <a:t>Increase awareness in 18-24 </a:t>
            </a:r>
            <a:r>
              <a:rPr lang="en-GB" altLang="en-US" dirty="0" err="1"/>
              <a:t>yr</a:t>
            </a:r>
            <a:r>
              <a:rPr lang="en-GB" altLang="en-US" dirty="0"/>
              <a:t> old men from 65% to 75% by Dec 2017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36033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dirty="0"/>
              <a:t>Promotion </a:t>
            </a:r>
            <a:r>
              <a:rPr lang="en-US" altLang="en-US" sz="4000" dirty="0" smtClean="0"/>
              <a:t>objectives and </a:t>
            </a:r>
            <a:r>
              <a:rPr lang="en-US" altLang="en-US" sz="4000" dirty="0"/>
              <a:t>positioning</a:t>
            </a:r>
            <a:endParaRPr lang="en-GB" altLang="en-US" sz="4000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690688"/>
            <a:ext cx="10515600" cy="4572000"/>
          </a:xfrm>
        </p:spPr>
        <p:txBody>
          <a:bodyPr/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en-GB" altLang="en-US" dirty="0" smtClean="0"/>
              <a:t>POSITIONING</a:t>
            </a:r>
          </a:p>
          <a:p>
            <a:pPr>
              <a:lnSpc>
                <a:spcPct val="90000"/>
              </a:lnSpc>
            </a:pPr>
            <a:r>
              <a:rPr lang="en-GB" altLang="en-US" u="sng" dirty="0" smtClean="0"/>
              <a:t>NOT</a:t>
            </a:r>
            <a:r>
              <a:rPr lang="en-GB" altLang="en-US" dirty="0" smtClean="0"/>
              <a:t> the physical placement of a product</a:t>
            </a:r>
          </a:p>
          <a:p>
            <a:pPr>
              <a:lnSpc>
                <a:spcPct val="90000"/>
              </a:lnSpc>
            </a:pPr>
            <a:r>
              <a:rPr lang="en-GB" altLang="en-US" dirty="0" smtClean="0"/>
              <a:t>From segmentation and targeting exercise</a:t>
            </a:r>
          </a:p>
          <a:p>
            <a:pPr>
              <a:lnSpc>
                <a:spcPct val="90000"/>
              </a:lnSpc>
            </a:pPr>
            <a:r>
              <a:rPr lang="en-GB" altLang="en-US" dirty="0" smtClean="0"/>
              <a:t>“in the mind” of the </a:t>
            </a:r>
            <a:r>
              <a:rPr lang="en-GB" altLang="en-US" b="1" dirty="0" smtClean="0"/>
              <a:t>consumer </a:t>
            </a:r>
            <a:r>
              <a:rPr lang="en-GB" altLang="en-US" dirty="0" smtClean="0"/>
              <a:t>(not the company view) relative to the competition</a:t>
            </a:r>
          </a:p>
          <a:p>
            <a:pPr>
              <a:lnSpc>
                <a:spcPct val="90000"/>
              </a:lnSpc>
            </a:pPr>
            <a:r>
              <a:rPr lang="en-GB" altLang="en-US" dirty="0" smtClean="0"/>
              <a:t>May use positioning strategies</a:t>
            </a:r>
          </a:p>
          <a:p>
            <a:pPr>
              <a:lnSpc>
                <a:spcPct val="90000"/>
              </a:lnSpc>
            </a:pPr>
            <a:r>
              <a:rPr lang="en-GB" altLang="en-US" dirty="0" smtClean="0"/>
              <a:t>Informed by perceptual maps; positioning / re-positioning, new product development.</a:t>
            </a:r>
          </a:p>
          <a:p>
            <a:pPr>
              <a:lnSpc>
                <a:spcPct val="90000"/>
              </a:lnSpc>
            </a:pPr>
            <a:r>
              <a:rPr lang="en-GB" altLang="en-US" dirty="0" smtClean="0"/>
              <a:t>Create a positioning statement</a:t>
            </a:r>
          </a:p>
        </p:txBody>
      </p:sp>
    </p:spTree>
    <p:extLst>
      <p:ext uri="{BB962C8B-B14F-4D97-AF65-F5344CB8AC3E}">
        <p14:creationId xmlns:p14="http://schemas.microsoft.com/office/powerpoint/2010/main" val="2696281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Promotion objectives and positioning – perceptual maps</a:t>
            </a:r>
            <a:endParaRPr lang="en-GB" altLang="en-US" sz="4000"/>
          </a:p>
        </p:txBody>
      </p:sp>
      <p:pic>
        <p:nvPicPr>
          <p:cNvPr id="12291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74826" y="1989139"/>
            <a:ext cx="4244975" cy="4103687"/>
          </a:xfrm>
        </p:spPr>
      </p:pic>
      <p:pic>
        <p:nvPicPr>
          <p:cNvPr id="12292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2201" y="2060576"/>
            <a:ext cx="4316413" cy="4105275"/>
          </a:xfrm>
        </p:spPr>
      </p:pic>
    </p:spTree>
    <p:extLst>
      <p:ext uri="{BB962C8B-B14F-4D97-AF65-F5344CB8AC3E}">
        <p14:creationId xmlns:p14="http://schemas.microsoft.com/office/powerpoint/2010/main" val="2444412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Promotion objectives</a:t>
            </a:r>
            <a:br>
              <a:rPr lang="en-US" altLang="en-US" sz="4000"/>
            </a:br>
            <a:r>
              <a:rPr lang="en-US" altLang="en-US" sz="4000"/>
              <a:t> and positioning</a:t>
            </a:r>
            <a:endParaRPr lang="en-GB" altLang="en-US" sz="400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008910"/>
            <a:ext cx="8278812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dirty="0"/>
              <a:t>Remember it is the customer who positions the brand/product or service and </a:t>
            </a:r>
            <a:r>
              <a:rPr lang="en-GB" altLang="en-US" b="1" u="sng" dirty="0"/>
              <a:t>NOT</a:t>
            </a:r>
            <a:r>
              <a:rPr lang="en-GB" altLang="en-US" dirty="0"/>
              <a:t> the company.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 </a:t>
            </a:r>
            <a:r>
              <a:rPr lang="en-GB" altLang="en-US" b="1" dirty="0"/>
              <a:t>Functional approach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altLang="en-US" dirty="0"/>
              <a:t>A rational approach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altLang="en-US" dirty="0"/>
              <a:t>Objective/use of facts</a:t>
            </a:r>
          </a:p>
          <a:p>
            <a:pPr>
              <a:lnSpc>
                <a:spcPct val="90000"/>
              </a:lnSpc>
            </a:pPr>
            <a:r>
              <a:rPr lang="en-GB" altLang="en-US" b="1" dirty="0"/>
              <a:t>Expressive approach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altLang="en-US" dirty="0"/>
              <a:t>Image based approach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altLang="en-US" dirty="0"/>
              <a:t>Subjective/personal                                                  – use of emotions</a:t>
            </a:r>
          </a:p>
        </p:txBody>
      </p:sp>
      <p:pic>
        <p:nvPicPr>
          <p:cNvPr id="13316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384" y="2861541"/>
            <a:ext cx="4681537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8172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Promotion objectives</a:t>
            </a:r>
            <a:br>
              <a:rPr lang="en-US" altLang="en-US" sz="4000"/>
            </a:br>
            <a:r>
              <a:rPr lang="en-US" altLang="en-US" sz="4000"/>
              <a:t> and positioning</a:t>
            </a:r>
            <a:endParaRPr lang="en-GB" altLang="en-US" sz="400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GB" altLang="en-US" dirty="0"/>
              <a:t>POSITIONING STRATEGIES</a:t>
            </a:r>
          </a:p>
          <a:p>
            <a:r>
              <a:rPr lang="en-GB" altLang="en-US" dirty="0"/>
              <a:t>Attribute, feature or benefit – Ronseal</a:t>
            </a:r>
          </a:p>
          <a:p>
            <a:r>
              <a:rPr lang="en-GB" altLang="en-US" dirty="0"/>
              <a:t>Price and quality – Marks &amp; Spencer's food</a:t>
            </a:r>
          </a:p>
          <a:p>
            <a:r>
              <a:rPr lang="en-GB" altLang="en-US" dirty="0"/>
              <a:t>Use or application – Kellogg's</a:t>
            </a:r>
          </a:p>
          <a:p>
            <a:r>
              <a:rPr lang="en-GB" altLang="en-US" dirty="0"/>
              <a:t>Product user – Lucozade</a:t>
            </a:r>
          </a:p>
          <a:p>
            <a:r>
              <a:rPr lang="en-GB" altLang="en-US" dirty="0"/>
              <a:t>Product class disassociation – “I can’t believe…”</a:t>
            </a:r>
          </a:p>
          <a:p>
            <a:r>
              <a:rPr lang="en-GB" altLang="en-US" dirty="0"/>
              <a:t>Competitor – Avis, Alliance &amp; Leicester</a:t>
            </a:r>
          </a:p>
          <a:p>
            <a:r>
              <a:rPr lang="en-GB" altLang="en-US" dirty="0"/>
              <a:t>Cultural symbol – Harrods?!!</a:t>
            </a:r>
          </a:p>
        </p:txBody>
      </p:sp>
    </p:spTree>
    <p:extLst>
      <p:ext uri="{BB962C8B-B14F-4D97-AF65-F5344CB8AC3E}">
        <p14:creationId xmlns:p14="http://schemas.microsoft.com/office/powerpoint/2010/main" val="48841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Promotion objectives</a:t>
            </a:r>
            <a:br>
              <a:rPr lang="en-US" altLang="en-US" sz="4000"/>
            </a:br>
            <a:r>
              <a:rPr lang="en-US" altLang="en-US" sz="4000"/>
              <a:t> and positioning</a:t>
            </a:r>
            <a:endParaRPr lang="en-GB" altLang="en-US" sz="400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GB" altLang="en-US" smtClean="0"/>
              <a:t>RE-POSITIONING STRATEGIES</a:t>
            </a:r>
          </a:p>
          <a:p>
            <a:r>
              <a:rPr lang="en-GB" altLang="en-US" smtClean="0"/>
              <a:t>Change in buyer attitudes</a:t>
            </a:r>
          </a:p>
          <a:p>
            <a:r>
              <a:rPr lang="en-GB" altLang="en-US" smtClean="0"/>
              <a:t>Change in buyer preferences</a:t>
            </a:r>
          </a:p>
          <a:p>
            <a:r>
              <a:rPr lang="en-GB" altLang="en-US" smtClean="0"/>
              <a:t>Current position inappropriate</a:t>
            </a:r>
          </a:p>
          <a:p>
            <a:r>
              <a:rPr lang="en-GB" altLang="en-US" smtClean="0"/>
              <a:t>New market developments &amp; opportunities</a:t>
            </a:r>
          </a:p>
          <a:p>
            <a:r>
              <a:rPr lang="en-GB" altLang="en-US" smtClean="0"/>
              <a:t>Merger &amp; acquisition activity</a:t>
            </a:r>
          </a:p>
        </p:txBody>
      </p:sp>
    </p:spTree>
    <p:extLst>
      <p:ext uri="{BB962C8B-B14F-4D97-AF65-F5344CB8AC3E}">
        <p14:creationId xmlns:p14="http://schemas.microsoft.com/office/powerpoint/2010/main" val="83790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64" y="166637"/>
            <a:ext cx="10612581" cy="6501437"/>
          </a:xfrm>
        </p:spPr>
      </p:pic>
    </p:spTree>
    <p:extLst>
      <p:ext uri="{BB962C8B-B14F-4D97-AF65-F5344CB8AC3E}">
        <p14:creationId xmlns:p14="http://schemas.microsoft.com/office/powerpoint/2010/main" val="1405902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PROMOTIONAL STRATEGY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400"/>
              <a:t>STRATEGY AND PLANNING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Planning is not the same as strategy although too often they are used interchangeably.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2400"/>
              <a:t>Strategy is about an approach, a way, a method, a direction.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2400"/>
              <a:t>Strategy is not a plan, merely a part of it! The plan is the formal written document for formalisation of strategy into a managed sequence of events.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2400"/>
              <a:t>Planning is a process of analysis that includes the production of the actual plan.</a:t>
            </a:r>
          </a:p>
        </p:txBody>
      </p:sp>
    </p:spTree>
    <p:extLst>
      <p:ext uri="{BB962C8B-B14F-4D97-AF65-F5344CB8AC3E}">
        <p14:creationId xmlns:p14="http://schemas.microsoft.com/office/powerpoint/2010/main" val="177420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>PROMOTIONAL STRATEGY</a:t>
            </a:r>
            <a:br>
              <a:rPr lang="en-GB" altLang="en-US" smtClean="0"/>
            </a:br>
            <a:r>
              <a:rPr lang="en-GB" altLang="en-US" smtClean="0"/>
              <a:t>- </a:t>
            </a:r>
            <a:r>
              <a:rPr lang="en-GB" altLang="en-US" sz="3600"/>
              <a:t>Marketing communications strategy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967345"/>
            <a:ext cx="4387850" cy="4114800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en-GB" sz="2400" dirty="0"/>
              <a:t>The methodology used to achieve the objectives set based on the </a:t>
            </a:r>
            <a:r>
              <a:rPr lang="en-GB" sz="2400" i="1" u="sng" dirty="0"/>
              <a:t>type of customer </a:t>
            </a:r>
            <a:r>
              <a:rPr lang="en-GB" sz="2400" dirty="0"/>
              <a:t>(from the customer context analysis!) – </a:t>
            </a:r>
            <a:r>
              <a:rPr lang="en-GB" sz="2400" b="1" u="sng" dirty="0"/>
              <a:t>B2C or B2B</a:t>
            </a:r>
            <a:r>
              <a:rPr lang="en-GB" sz="2400" dirty="0"/>
              <a:t>.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sz="2400" dirty="0"/>
              <a:t>Pull strategy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sz="2400" dirty="0"/>
              <a:t>Push strategy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sz="2400" dirty="0"/>
              <a:t>Profile strategy</a:t>
            </a:r>
          </a:p>
          <a:p>
            <a:pPr marL="609600" indent="-609600">
              <a:buFont typeface="Wingdings" pitchFamily="2" charset="2"/>
              <a:buChar char="Ø"/>
              <a:defRPr/>
            </a:pPr>
            <a:r>
              <a:rPr lang="en-GB" sz="2400" b="1" u="sng" dirty="0"/>
              <a:t>The D.R.I.P factors will underpin choices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7172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96119" y="1690688"/>
            <a:ext cx="4716462" cy="4968875"/>
          </a:xfrm>
        </p:spPr>
      </p:pic>
    </p:spTree>
    <p:extLst>
      <p:ext uri="{BB962C8B-B14F-4D97-AF65-F5344CB8AC3E}">
        <p14:creationId xmlns:p14="http://schemas.microsoft.com/office/powerpoint/2010/main" val="406021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PROMOTIONAL STRATEGY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Who is the customer?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mtClean="0"/>
              <a:t>A single individual - B2C?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mtClean="0"/>
              <a:t>An organisation via different people in different roles in - B2B?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mtClean="0"/>
              <a:t>Each situation requires a radically different message &amp; method.</a:t>
            </a:r>
          </a:p>
          <a:p>
            <a:pPr eaLnBrk="1" hangingPunct="1">
              <a:buFontTx/>
              <a:buNone/>
            </a:pPr>
            <a:r>
              <a:rPr lang="en-GB" altLang="en-US" smtClean="0"/>
              <a:t>…..</a:t>
            </a:r>
            <a:r>
              <a:rPr lang="en-GB" altLang="en-US" i="1" u="sng" smtClean="0"/>
              <a:t>this will dictate the promotional strategy</a:t>
            </a:r>
            <a:r>
              <a:rPr lang="en-GB" altLang="en-US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41645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PROMOTIONAL STRATEGY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ü"/>
            </a:pPr>
            <a:r>
              <a:rPr lang="en-GB" altLang="en-US" smtClean="0"/>
              <a:t> Fills’ the 3 P’s of promotional strategy</a:t>
            </a:r>
          </a:p>
          <a:p>
            <a:pPr eaLnBrk="1" hangingPunct="1"/>
            <a:r>
              <a:rPr lang="en-GB" altLang="en-US" smtClean="0"/>
              <a:t>To influence intermediaries/ the trade channel – </a:t>
            </a:r>
            <a:r>
              <a:rPr lang="en-GB" altLang="en-US" b="1" smtClean="0"/>
              <a:t>a push strategy.</a:t>
            </a:r>
          </a:p>
          <a:p>
            <a:pPr eaLnBrk="1" hangingPunct="1"/>
            <a:r>
              <a:rPr lang="en-GB" altLang="en-US" smtClean="0"/>
              <a:t>To influence the end user customers (consumer or business) – </a:t>
            </a:r>
            <a:r>
              <a:rPr lang="en-GB" altLang="en-US" b="1" smtClean="0"/>
              <a:t>a pull strategy.</a:t>
            </a:r>
          </a:p>
          <a:p>
            <a:pPr eaLnBrk="1" hangingPunct="1"/>
            <a:r>
              <a:rPr lang="en-GB" altLang="en-US" smtClean="0"/>
              <a:t>To influence a range of stakeholders – </a:t>
            </a:r>
            <a:r>
              <a:rPr lang="en-GB" altLang="en-US" b="1" smtClean="0"/>
              <a:t>a profile strategy.</a:t>
            </a:r>
          </a:p>
        </p:txBody>
      </p:sp>
    </p:spTree>
    <p:extLst>
      <p:ext uri="{BB962C8B-B14F-4D97-AF65-F5344CB8AC3E}">
        <p14:creationId xmlns:p14="http://schemas.microsoft.com/office/powerpoint/2010/main" val="410817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270163" y="117476"/>
            <a:ext cx="11076709" cy="863600"/>
          </a:xfrm>
        </p:spPr>
        <p:txBody>
          <a:bodyPr/>
          <a:lstStyle/>
          <a:p>
            <a:pPr algn="ctr"/>
            <a:r>
              <a:rPr lang="en-GB" altLang="en-US" dirty="0" smtClean="0"/>
              <a:t>Push versus Pull strategy</a:t>
            </a:r>
          </a:p>
        </p:txBody>
      </p:sp>
      <p:pic>
        <p:nvPicPr>
          <p:cNvPr id="1024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99434" y="1091913"/>
            <a:ext cx="6567055" cy="2735263"/>
          </a:xfrm>
        </p:spPr>
      </p:pic>
      <p:pic>
        <p:nvPicPr>
          <p:cNvPr id="10244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9434" y="3716339"/>
            <a:ext cx="7143750" cy="309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512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PROMOTIONAL STRATEGY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/>
              <a:t>PUSH STRATEGY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Intermediary focused to </a:t>
            </a:r>
            <a:r>
              <a:rPr lang="en-GB" altLang="en-US" b="1" u="sng"/>
              <a:t>push</a:t>
            </a:r>
            <a:r>
              <a:rPr lang="en-GB" altLang="en-US" b="1"/>
              <a:t> </a:t>
            </a:r>
            <a:r>
              <a:rPr lang="en-GB" altLang="en-US"/>
              <a:t>the product down through the channels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Independent yet interdependent scenario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Partnership based on trust &amp; commitment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Needs energy &amp; enthusiasm to show commitment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Drivers: bonus/discount/commissions/loaders/ mktg support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B2B uses Sales teams (KAM)/ direct marketing techniques</a:t>
            </a:r>
          </a:p>
          <a:p>
            <a:pPr eaLnBrk="1" hangingPunct="1">
              <a:lnSpc>
                <a:spcPct val="80000"/>
              </a:lnSpc>
            </a:pPr>
            <a:endParaRPr lang="en-GB" altLang="en-US"/>
          </a:p>
          <a:p>
            <a:pPr eaLnBrk="1" hangingPunct="1">
              <a:lnSpc>
                <a:spcPct val="80000"/>
              </a:lnSpc>
            </a:pPr>
            <a:endParaRPr lang="en-GB" altLang="en-US"/>
          </a:p>
          <a:p>
            <a:pPr eaLnBrk="1" hangingPunct="1">
              <a:lnSpc>
                <a:spcPct val="80000"/>
              </a:lnSpc>
            </a:pPr>
            <a:endParaRPr lang="en-GB" altLang="en-US"/>
          </a:p>
          <a:p>
            <a:pPr eaLnBrk="1" hangingPunct="1">
              <a:lnSpc>
                <a:spcPct val="80000"/>
              </a:lnSpc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57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PROMOTIONAL STRATEGY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mtClean="0"/>
              <a:t>PULL STRATEGY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Encourage end-user to demand the product or </a:t>
            </a:r>
            <a:r>
              <a:rPr lang="en-GB" altLang="en-US" b="1" u="sng" smtClean="0"/>
              <a:t>pull</a:t>
            </a:r>
            <a:r>
              <a:rPr lang="en-GB" altLang="en-US" smtClean="0"/>
              <a:t> the products through the channels.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Understanding customer/consumer behaviour (esp. the buying process) is central to choice of message and media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Traditionally use advertising: atl &amp; btl.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Intel use this strategy to great effect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228202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PROMOTIONAL STRATEGY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/>
              <a:t>PULL STRATEGY</a:t>
            </a:r>
          </a:p>
          <a:p>
            <a:pPr eaLnBrk="1" hangingPunct="1">
              <a:buFontTx/>
              <a:buNone/>
            </a:pPr>
            <a:r>
              <a:rPr lang="en-GB" altLang="en-US" smtClean="0"/>
              <a:t>Used in B2C and B2B via the DRIP factors :</a:t>
            </a:r>
          </a:p>
          <a:p>
            <a:pPr eaLnBrk="1" hangingPunct="1"/>
            <a:r>
              <a:rPr lang="en-GB" altLang="en-US" smtClean="0"/>
              <a:t>To achieve awareness, </a:t>
            </a:r>
          </a:p>
          <a:p>
            <a:pPr eaLnBrk="1" hangingPunct="1"/>
            <a:r>
              <a:rPr lang="en-GB" altLang="en-US" smtClean="0"/>
              <a:t>To encourage trial, </a:t>
            </a:r>
          </a:p>
          <a:p>
            <a:pPr eaLnBrk="1" hangingPunct="1"/>
            <a:r>
              <a:rPr lang="en-GB" altLang="en-US" smtClean="0"/>
              <a:t>To support brand strategy, </a:t>
            </a:r>
          </a:p>
          <a:p>
            <a:pPr eaLnBrk="1" hangingPunct="1"/>
            <a:r>
              <a:rPr lang="en-GB" altLang="en-US" smtClean="0"/>
              <a:t>To reduce risk, </a:t>
            </a:r>
          </a:p>
          <a:p>
            <a:pPr eaLnBrk="1" hangingPunct="1"/>
            <a:r>
              <a:rPr lang="en-GB" altLang="en-US" smtClean="0"/>
              <a:t>To change attitudes. </a:t>
            </a:r>
          </a:p>
          <a:p>
            <a:pPr eaLnBrk="1" hangingPunct="1">
              <a:buFontTx/>
              <a:buNone/>
            </a:pPr>
            <a:endParaRPr lang="en-GB" altLang="en-US" smtClean="0"/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614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PROMOTIONAL STRATEGY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869065"/>
            <a:ext cx="10515600" cy="4310062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dirty="0"/>
              <a:t>PROFILE STRATEGY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Stakeholder centred to develop image and reputation – improve the  company </a:t>
            </a:r>
            <a:r>
              <a:rPr lang="en-GB" altLang="en-US" b="1" u="sng" dirty="0"/>
              <a:t>profile.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Support corporate brand,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Possible for different messages and media for different stakeholders,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Identified in the internal context,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Should be articulated as an objective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To build image &amp; reputation emphasis usually on PR but supported by other methods.</a:t>
            </a:r>
          </a:p>
        </p:txBody>
      </p:sp>
    </p:spTree>
    <p:extLst>
      <p:ext uri="{BB962C8B-B14F-4D97-AF65-F5344CB8AC3E}">
        <p14:creationId xmlns:p14="http://schemas.microsoft.com/office/powerpoint/2010/main" val="1270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mtClean="0"/>
              <a:t>PROMOTIONAL </a:t>
            </a:r>
            <a:br>
              <a:rPr lang="en-GB" altLang="en-US" smtClean="0"/>
            </a:br>
            <a:r>
              <a:rPr lang="en-GB" altLang="en-US" smtClean="0"/>
              <a:t>STRATEGY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b="1" smtClean="0"/>
              <a:t>Not mutually exclusive,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Can use any combination of strategies,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Beware of making correct choice depending on customer and objectives set,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Need for a strategic balance,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Balance will change over time due to changes in context,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See “Tim nice but Dim” campaign.</a:t>
            </a:r>
          </a:p>
        </p:txBody>
      </p:sp>
      <p:pic>
        <p:nvPicPr>
          <p:cNvPr id="15364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733" y="365125"/>
            <a:ext cx="3168650" cy="233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28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4"/>
          <p:cNvSpPr>
            <a:spLocks noGrp="1"/>
          </p:cNvSpPr>
          <p:nvPr>
            <p:ph type="ctrTitle"/>
          </p:nvPr>
        </p:nvSpPr>
        <p:spPr>
          <a:xfrm>
            <a:off x="2209800" y="404814"/>
            <a:ext cx="7772400" cy="1800225"/>
          </a:xfrm>
        </p:spPr>
        <p:txBody>
          <a:bodyPr/>
          <a:lstStyle/>
          <a:p>
            <a:r>
              <a:rPr lang="en-US" altLang="en-US" smtClean="0"/>
              <a:t>The co-ordinated communications mix</a:t>
            </a:r>
          </a:p>
        </p:txBody>
      </p:sp>
      <p:pic>
        <p:nvPicPr>
          <p:cNvPr id="3076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206" y="3051899"/>
            <a:ext cx="4319587" cy="263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207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COSTAC</a:t>
            </a:r>
          </a:p>
        </p:txBody>
      </p:sp>
      <p:pic>
        <p:nvPicPr>
          <p:cNvPr id="4099" name="Content Placeholder 3" descr="Marketing-communications-planning-framework.gi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24114" y="1484313"/>
            <a:ext cx="7488237" cy="4608512"/>
          </a:xfrm>
        </p:spPr>
      </p:pic>
    </p:spTree>
    <p:extLst>
      <p:ext uri="{BB962C8B-B14F-4D97-AF65-F5344CB8AC3E}">
        <p14:creationId xmlns:p14="http://schemas.microsoft.com/office/powerpoint/2010/main" val="245732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z="3600"/>
              <a:t>Co-ordinated Communications Mix</a:t>
            </a:r>
            <a:br>
              <a:rPr lang="en-GB" altLang="en-US" sz="3600"/>
            </a:br>
            <a:r>
              <a:rPr lang="en-GB" altLang="en-US" smtClean="0"/>
              <a:t> </a:t>
            </a:r>
            <a:r>
              <a:rPr lang="en-GB" altLang="en-US" sz="3600"/>
              <a:t>- introduction </a:t>
            </a:r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84074"/>
            <a:ext cx="10515600" cy="4608512"/>
          </a:xfrm>
        </p:spPr>
        <p:txBody>
          <a:bodyPr/>
          <a:lstStyle/>
          <a:p>
            <a:pPr marL="514350" indent="-514350">
              <a:buNone/>
              <a:defRPr/>
            </a:pPr>
            <a:r>
              <a:rPr lang="en-GB" dirty="0"/>
              <a:t>The communication tools recommended by </a:t>
            </a:r>
            <a:r>
              <a:rPr lang="en-GB" b="1" u="sng" dirty="0"/>
              <a:t>you</a:t>
            </a:r>
            <a:r>
              <a:rPr lang="en-GB" dirty="0"/>
              <a:t> for each strategy, the tendency today is to use as many of the elements as you possibly can, a </a:t>
            </a:r>
            <a:r>
              <a:rPr lang="en-GB" b="1" i="1" u="sng" dirty="0"/>
              <a:t>mix</a:t>
            </a:r>
            <a:r>
              <a:rPr lang="en-GB" dirty="0"/>
              <a:t>.</a:t>
            </a:r>
          </a:p>
          <a:p>
            <a:pPr>
              <a:buFontTx/>
              <a:buNone/>
              <a:defRPr/>
            </a:pPr>
            <a:r>
              <a:rPr lang="en-GB" dirty="0"/>
              <a:t>The previous steps in the framework will dictate the choice of  methods of communication:</a:t>
            </a:r>
          </a:p>
          <a:p>
            <a:pPr>
              <a:defRPr/>
            </a:pPr>
            <a:r>
              <a:rPr lang="en-GB" dirty="0"/>
              <a:t>The context analysis affect – </a:t>
            </a:r>
            <a:r>
              <a:rPr lang="en-GB" dirty="0" err="1"/>
              <a:t>esp</a:t>
            </a:r>
            <a:r>
              <a:rPr lang="en-GB" dirty="0"/>
              <a:t> the customer analysis and the business analysis</a:t>
            </a:r>
          </a:p>
          <a:p>
            <a:pPr>
              <a:defRPr/>
            </a:pPr>
            <a:r>
              <a:rPr lang="en-GB" dirty="0"/>
              <a:t>The objectives chosen and the positioning statement set</a:t>
            </a:r>
          </a:p>
          <a:p>
            <a:pPr>
              <a:defRPr/>
            </a:pPr>
            <a:r>
              <a:rPr lang="en-GB" dirty="0"/>
              <a:t>The promotional strategies chosen</a:t>
            </a:r>
          </a:p>
        </p:txBody>
      </p:sp>
    </p:spTree>
    <p:extLst>
      <p:ext uri="{BB962C8B-B14F-4D97-AF65-F5344CB8AC3E}">
        <p14:creationId xmlns:p14="http://schemas.microsoft.com/office/powerpoint/2010/main" val="3567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Co-ordinated Communications Mix </a:t>
            </a:r>
            <a:br>
              <a:rPr lang="en-GB" altLang="en-US" sz="4000"/>
            </a:br>
            <a:r>
              <a:rPr lang="en-GB" altLang="en-US" sz="4000"/>
              <a:t>review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6691" y="1690688"/>
            <a:ext cx="10418618" cy="492918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/>
              <a:t>REMEMBER: in reality we have the role of the </a:t>
            </a:r>
            <a:r>
              <a:rPr lang="en-GB" altLang="en-US" u="sng" dirty="0"/>
              <a:t>marketing mix </a:t>
            </a:r>
            <a:r>
              <a:rPr lang="en-GB" altLang="en-US" dirty="0"/>
              <a:t>elements as a communication tool </a:t>
            </a:r>
          </a:p>
          <a:p>
            <a:pPr eaLnBrk="1" hangingPunct="1"/>
            <a:r>
              <a:rPr lang="en-GB" altLang="en-US" b="1" i="1" u="sng" dirty="0"/>
              <a:t>Understand the customer</a:t>
            </a:r>
          </a:p>
          <a:p>
            <a:pPr eaLnBrk="1" hangingPunct="1"/>
            <a:r>
              <a:rPr lang="en-GB" altLang="en-US" dirty="0"/>
              <a:t>A key role of the </a:t>
            </a:r>
            <a:r>
              <a:rPr lang="en-GB" altLang="en-US" b="1" i="1" u="sng" dirty="0"/>
              <a:t>brand strategy</a:t>
            </a:r>
          </a:p>
          <a:p>
            <a:pPr eaLnBrk="1" hangingPunct="1"/>
            <a:r>
              <a:rPr lang="en-GB" altLang="en-US" dirty="0"/>
              <a:t>Range of </a:t>
            </a:r>
            <a:r>
              <a:rPr lang="en-GB" altLang="en-US" b="1" i="1" u="sng" dirty="0"/>
              <a:t>options</a:t>
            </a:r>
            <a:r>
              <a:rPr lang="en-GB" altLang="en-US" dirty="0"/>
              <a:t> is huge.</a:t>
            </a:r>
          </a:p>
          <a:p>
            <a:pPr eaLnBrk="1" hangingPunct="1"/>
            <a:r>
              <a:rPr lang="en-GB" altLang="en-US" dirty="0"/>
              <a:t>Choice is </a:t>
            </a:r>
            <a:r>
              <a:rPr lang="en-GB" altLang="en-US" b="1" i="1" u="sng" dirty="0"/>
              <a:t>strategy specific </a:t>
            </a:r>
            <a:r>
              <a:rPr lang="en-GB" altLang="en-US" dirty="0"/>
              <a:t>.</a:t>
            </a:r>
          </a:p>
          <a:p>
            <a:pPr eaLnBrk="1" hangingPunct="1"/>
            <a:r>
              <a:rPr lang="en-GB" altLang="en-US" dirty="0"/>
              <a:t>Full consideration needed for </a:t>
            </a:r>
            <a:r>
              <a:rPr lang="en-GB" altLang="en-US" b="1" i="1" u="sng" dirty="0"/>
              <a:t>timings</a:t>
            </a:r>
          </a:p>
          <a:p>
            <a:pPr eaLnBrk="1" hangingPunct="1">
              <a:buFont typeface="Wingdings" panose="05000000000000000000" pitchFamily="2" charset="2"/>
              <a:buChar char="ü"/>
            </a:pPr>
            <a:r>
              <a:rPr lang="en-GB" altLang="en-US" u="sng" dirty="0"/>
              <a:t>New technology opportunities</a:t>
            </a:r>
          </a:p>
          <a:p>
            <a:pPr eaLnBrk="1" hangingPunct="1">
              <a:buFont typeface="Wingdings" panose="05000000000000000000" pitchFamily="2" charset="2"/>
              <a:buChar char="ü"/>
            </a:pPr>
            <a:r>
              <a:rPr lang="en-GB" altLang="en-US" u="sng" dirty="0"/>
              <a:t>Internal aspect</a:t>
            </a:r>
          </a:p>
          <a:p>
            <a:pPr eaLnBrk="1" hangingPunct="1"/>
            <a:r>
              <a:rPr lang="en-GB" altLang="en-US" b="1" dirty="0" smtClean="0"/>
              <a:t>creativity, creativity, creativity, creativity, creativity</a:t>
            </a:r>
            <a:r>
              <a:rPr lang="en-GB" altLang="en-US" dirty="0" smtClean="0"/>
              <a:t> </a:t>
            </a:r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969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Co-ordinated Communications Mix </a:t>
            </a:r>
            <a:br>
              <a:rPr lang="en-GB" altLang="en-US" sz="4000"/>
            </a:br>
            <a:r>
              <a:rPr lang="en-GB" altLang="en-US" sz="4000"/>
              <a:t>the customer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033155"/>
            <a:ext cx="10515600" cy="4929188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Who are they? A business or an individual?</a:t>
            </a:r>
          </a:p>
          <a:p>
            <a:pPr eaLnBrk="1" hangingPunct="1"/>
            <a:r>
              <a:rPr lang="en-US" altLang="en-US" dirty="0" smtClean="0"/>
              <a:t>How can we communicate with them? – what methods are available and what do they expect?</a:t>
            </a:r>
          </a:p>
          <a:p>
            <a:pPr eaLnBrk="1" hangingPunct="1"/>
            <a:r>
              <a:rPr lang="en-US" altLang="en-US" dirty="0" smtClean="0"/>
              <a:t>What media do they prefer/ use?</a:t>
            </a:r>
          </a:p>
          <a:p>
            <a:pPr eaLnBrk="1" hangingPunct="1"/>
            <a:r>
              <a:rPr lang="en-US" altLang="en-US" dirty="0" smtClean="0"/>
              <a:t>Where are they?</a:t>
            </a:r>
          </a:p>
          <a:p>
            <a:pPr eaLnBrk="1" hangingPunct="1"/>
            <a:r>
              <a:rPr lang="en-US" altLang="en-US" dirty="0" smtClean="0"/>
              <a:t>What motivates/ inspires them?</a:t>
            </a:r>
          </a:p>
          <a:p>
            <a:pPr eaLnBrk="1" hangingPunct="1"/>
            <a:r>
              <a:rPr lang="en-US" altLang="en-US" dirty="0" smtClean="0"/>
              <a:t>How can we get them to remember our message?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5978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Co-ordinated Communications Mix </a:t>
            </a:r>
            <a:br>
              <a:rPr lang="en-GB" altLang="en-US" sz="4000"/>
            </a:br>
            <a:r>
              <a:rPr lang="en-GB" altLang="en-US" sz="4000"/>
              <a:t>a brand strategy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b="1" i="1" u="sng"/>
              <a:t>BRAND BUILDING</a:t>
            </a:r>
            <a:endParaRPr lang="en-US" altLang="en-US"/>
          </a:p>
          <a:p>
            <a:pPr eaLnBrk="1" hangingPunct="1"/>
            <a:r>
              <a:rPr lang="en-US" altLang="en-US"/>
              <a:t>Awareness</a:t>
            </a:r>
          </a:p>
          <a:p>
            <a:pPr eaLnBrk="1" hangingPunct="1"/>
            <a:r>
              <a:rPr lang="en-US" altLang="en-US"/>
              <a:t>Image/Identity (value to customer)</a:t>
            </a:r>
          </a:p>
          <a:p>
            <a:pPr eaLnBrk="1" hangingPunct="1"/>
            <a:r>
              <a:rPr lang="en-US" altLang="en-US"/>
              <a:t>Reinforce/change attitudes, beliefs &amp; opinions</a:t>
            </a:r>
          </a:p>
          <a:p>
            <a:pPr eaLnBrk="1" hangingPunct="1"/>
            <a:r>
              <a:rPr lang="en-US" altLang="en-US"/>
              <a:t>Positioning &amp; repositioning</a:t>
            </a:r>
          </a:p>
          <a:p>
            <a:pPr eaLnBrk="1" hangingPunct="1"/>
            <a:r>
              <a:rPr lang="en-US" altLang="en-US"/>
              <a:t>Sales / Profit?</a:t>
            </a:r>
          </a:p>
          <a:p>
            <a:pPr eaLnBrk="1" hangingPunct="1"/>
            <a:r>
              <a:rPr lang="en-US" altLang="en-US"/>
              <a:t>Internal marketing</a:t>
            </a:r>
          </a:p>
          <a:p>
            <a:pPr eaLnBrk="1" hangingPunct="1"/>
            <a:r>
              <a:rPr lang="en-US" altLang="en-US"/>
              <a:t>D.R.I.P. factors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94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Co-ordinated Communications Mix Options</a:t>
            </a:r>
            <a:r>
              <a:rPr lang="en-GB" altLang="en-US" smtClean="0"/>
              <a:t> 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838200" y="1857375"/>
            <a:ext cx="10515600" cy="4572000"/>
          </a:xfrm>
        </p:spPr>
        <p:txBody>
          <a:bodyPr/>
          <a:lstStyle/>
          <a:p>
            <a:r>
              <a:rPr lang="en-GB" altLang="en-US" dirty="0" smtClean="0"/>
              <a:t>The five broad tactics are basic we need details </a:t>
            </a:r>
            <a:endParaRPr lang="en-GB" altLang="en-US" dirty="0" smtClean="0"/>
          </a:p>
          <a:p>
            <a:r>
              <a:rPr lang="en-GB" altLang="en-US" dirty="0" smtClean="0"/>
              <a:t>Advertising</a:t>
            </a:r>
            <a:endParaRPr lang="en-GB" altLang="en-US" dirty="0" smtClean="0"/>
          </a:p>
          <a:p>
            <a:r>
              <a:rPr lang="en-GB" altLang="en-US" dirty="0" smtClean="0"/>
              <a:t>Sales Promotion</a:t>
            </a:r>
          </a:p>
          <a:p>
            <a:r>
              <a:rPr lang="en-GB" altLang="en-US" dirty="0" smtClean="0"/>
              <a:t>Personal Selling</a:t>
            </a:r>
          </a:p>
          <a:p>
            <a:r>
              <a:rPr lang="en-GB" altLang="en-US" dirty="0" smtClean="0"/>
              <a:t>Direct (&amp; Digital) Marketing</a:t>
            </a:r>
          </a:p>
          <a:p>
            <a:r>
              <a:rPr lang="en-GB" altLang="en-US" dirty="0" smtClean="0"/>
              <a:t>Public Relations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/>
              <a:t>Do you </a:t>
            </a:r>
            <a:r>
              <a:rPr lang="en-GB" altLang="en-US" b="1" u="sng" dirty="0" smtClean="0"/>
              <a:t>fully</a:t>
            </a:r>
            <a:r>
              <a:rPr lang="en-GB" altLang="en-US" dirty="0" smtClean="0"/>
              <a:t> understand the differences?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5065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Co-ordinated Communications Mix Strategy specific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Pull strategy is essentially a B2C situation – advertising is the best tool</a:t>
            </a:r>
          </a:p>
          <a:p>
            <a:pPr eaLnBrk="1" hangingPunct="1"/>
            <a:r>
              <a:rPr lang="en-GB" altLang="en-US" smtClean="0"/>
              <a:t>Push strategy is essentially a B2B situation – personal selling is the best tool</a:t>
            </a:r>
          </a:p>
          <a:p>
            <a:pPr eaLnBrk="1" hangingPunct="1"/>
            <a:r>
              <a:rPr lang="en-GB" altLang="en-US" smtClean="0"/>
              <a:t>Profile strategy is an image building task – public relations is the best tool</a:t>
            </a:r>
          </a:p>
          <a:p>
            <a:r>
              <a:rPr lang="en-GB" altLang="en-US" smtClean="0"/>
              <a:t>Remember sector significance, Not-for –Profit, </a:t>
            </a:r>
            <a:r>
              <a:rPr lang="en-GB" altLang="en-US" b="1" i="1" u="sng" smtClean="0"/>
              <a:t>SME’s</a:t>
            </a:r>
            <a:r>
              <a:rPr lang="en-GB" altLang="en-US" smtClean="0"/>
              <a:t>, Service</a:t>
            </a:r>
          </a:p>
        </p:txBody>
      </p:sp>
    </p:spTree>
    <p:extLst>
      <p:ext uri="{BB962C8B-B14F-4D97-AF65-F5344CB8AC3E}">
        <p14:creationId xmlns:p14="http://schemas.microsoft.com/office/powerpoint/2010/main" val="2982561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08710" y="206234"/>
            <a:ext cx="8776854" cy="1081087"/>
          </a:xfrm>
        </p:spPr>
        <p:txBody>
          <a:bodyPr>
            <a:normAutofit fontScale="90000"/>
          </a:bodyPr>
          <a:lstStyle/>
          <a:p>
            <a:pPr algn="l"/>
            <a:r>
              <a:rPr lang="en-GB" altLang="en-US" smtClean="0"/>
              <a:t>the Cadburys Fuse bar</a:t>
            </a:r>
            <a:br>
              <a:rPr lang="en-GB" altLang="en-US" smtClean="0"/>
            </a:br>
            <a:r>
              <a:rPr lang="en-GB" altLang="en-US" smtClean="0"/>
              <a:t>- </a:t>
            </a:r>
            <a:r>
              <a:rPr lang="en-GB" altLang="en-US" sz="3600"/>
              <a:t>most successful launch of a choc bar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08710" y="1642486"/>
            <a:ext cx="11630890" cy="5113337"/>
          </a:xfrm>
        </p:spPr>
        <p:txBody>
          <a:bodyPr/>
          <a:lstStyle/>
          <a:p>
            <a:r>
              <a:rPr lang="en-GB" altLang="en-US" sz="2000" dirty="0"/>
              <a:t>-4 weeks - Pre-launch: </a:t>
            </a:r>
            <a:r>
              <a:rPr lang="en-GB" altLang="en-US" sz="2000" i="1" u="sng" dirty="0"/>
              <a:t>Personal selling</a:t>
            </a:r>
            <a:r>
              <a:rPr lang="en-GB" altLang="en-US" sz="2000" u="sng" dirty="0"/>
              <a:t>:</a:t>
            </a:r>
            <a:r>
              <a:rPr lang="en-GB" altLang="en-US" sz="2000" dirty="0"/>
              <a:t> meet with key sellers (supermarkets!) to make </a:t>
            </a:r>
            <a:r>
              <a:rPr lang="en-GB" altLang="en-US" sz="2000" i="1" u="sng" dirty="0"/>
              <a:t>face-to-face</a:t>
            </a:r>
            <a:r>
              <a:rPr lang="en-GB" altLang="en-US" sz="2000" u="sng" dirty="0"/>
              <a:t> </a:t>
            </a:r>
            <a:r>
              <a:rPr lang="en-GB" altLang="en-US" sz="2000" i="1" u="sng" dirty="0"/>
              <a:t>presentations</a:t>
            </a:r>
          </a:p>
          <a:p>
            <a:r>
              <a:rPr lang="en-GB" altLang="en-US" sz="2000" dirty="0"/>
              <a:t>0 - Launch: </a:t>
            </a:r>
            <a:r>
              <a:rPr lang="en-GB" altLang="en-US" sz="2000" i="1" u="sng" dirty="0"/>
              <a:t>Trade event </a:t>
            </a:r>
            <a:r>
              <a:rPr lang="en-GB" altLang="en-US" sz="2000" dirty="0"/>
              <a:t>for invited guests throughout UK  </a:t>
            </a:r>
            <a:r>
              <a:rPr lang="en-GB" altLang="en-US" sz="2000" i="1" u="sng" dirty="0"/>
              <a:t>free product samples &amp; merchandise &amp; point of sale packs</a:t>
            </a:r>
          </a:p>
          <a:p>
            <a:r>
              <a:rPr lang="en-GB" altLang="en-US" sz="2000" dirty="0"/>
              <a:t>Launch day: </a:t>
            </a:r>
            <a:r>
              <a:rPr lang="en-GB" altLang="en-US" sz="2000" i="1" dirty="0"/>
              <a:t>Public Relations: Press conference</a:t>
            </a:r>
            <a:r>
              <a:rPr lang="en-GB" altLang="en-US" sz="2000" dirty="0"/>
              <a:t> tells story of newest Cadburys product for 20 years!, general </a:t>
            </a:r>
            <a:r>
              <a:rPr lang="en-GB" altLang="en-US" sz="2000" i="1" dirty="0"/>
              <a:t>press releases, s</a:t>
            </a:r>
            <a:r>
              <a:rPr lang="en-GB" altLang="en-US" sz="2000" dirty="0"/>
              <a:t>enior &amp; key staff available to journalists for </a:t>
            </a:r>
            <a:r>
              <a:rPr lang="en-GB" altLang="en-US" sz="2000" i="1" dirty="0"/>
              <a:t>one-to-one interview.</a:t>
            </a:r>
          </a:p>
          <a:p>
            <a:r>
              <a:rPr lang="en-GB" altLang="en-US" sz="2000" dirty="0"/>
              <a:t>Launch to </a:t>
            </a:r>
            <a:r>
              <a:rPr lang="en-GB" altLang="en-US" sz="2000" dirty="0" err="1"/>
              <a:t>wk</a:t>
            </a:r>
            <a:r>
              <a:rPr lang="en-GB" altLang="en-US" sz="2000" dirty="0"/>
              <a:t> 6: </a:t>
            </a:r>
            <a:r>
              <a:rPr lang="en-GB" altLang="en-US" sz="2000" i="1" u="sng" dirty="0"/>
              <a:t>P.O.S. &amp; merchandise </a:t>
            </a:r>
            <a:r>
              <a:rPr lang="en-GB" altLang="en-US" sz="2000" dirty="0"/>
              <a:t>to all stockists sent by </a:t>
            </a:r>
            <a:r>
              <a:rPr lang="en-GB" altLang="en-US" sz="2000" i="1" u="sng" dirty="0"/>
              <a:t>telesales </a:t>
            </a:r>
            <a:r>
              <a:rPr lang="en-GB" altLang="en-US" sz="2000" dirty="0"/>
              <a:t>on first order and arrange a follow-up </a:t>
            </a:r>
            <a:r>
              <a:rPr lang="en-GB" altLang="en-US" sz="2000" i="1" u="sng" dirty="0"/>
              <a:t>salesman visit </a:t>
            </a:r>
            <a:r>
              <a:rPr lang="en-GB" altLang="en-US" sz="2000" dirty="0"/>
              <a:t>with more.</a:t>
            </a:r>
          </a:p>
          <a:p>
            <a:r>
              <a:rPr lang="en-GB" altLang="en-US" sz="2000" dirty="0"/>
              <a:t>+6 weeks: </a:t>
            </a:r>
            <a:r>
              <a:rPr lang="en-GB" altLang="en-US" sz="2000" i="1" u="sng" dirty="0"/>
              <a:t>TV advertising </a:t>
            </a:r>
            <a:r>
              <a:rPr lang="en-GB" altLang="en-US" sz="2000" dirty="0"/>
              <a:t>campaign runs for 6 weeks</a:t>
            </a:r>
          </a:p>
          <a:p>
            <a:r>
              <a:rPr lang="en-GB" altLang="en-US" sz="2000" dirty="0"/>
              <a:t>+12 weeks: </a:t>
            </a:r>
            <a:r>
              <a:rPr lang="en-GB" altLang="en-US" sz="2000" i="1" u="sng" dirty="0"/>
              <a:t>Sales promotion </a:t>
            </a:r>
            <a:r>
              <a:rPr lang="en-GB" altLang="en-US" sz="2000" dirty="0"/>
              <a:t> voucher in press for free sample for trial and /or voucher with first purchase offering a buy next bar at half price to encourage retrial</a:t>
            </a:r>
            <a:endParaRPr lang="en-GB" altLang="en-US" sz="2000" i="1" dirty="0"/>
          </a:p>
          <a:p>
            <a:r>
              <a:rPr lang="en-GB" altLang="en-US" sz="2000" dirty="0"/>
              <a:t>+26 weeks – </a:t>
            </a:r>
            <a:r>
              <a:rPr lang="en-GB" altLang="en-US" sz="2000" i="1" u="sng" dirty="0"/>
              <a:t>Direct marketing </a:t>
            </a:r>
            <a:r>
              <a:rPr lang="en-GB" altLang="en-US" sz="2000" dirty="0"/>
              <a:t>(mailing to contact details from the sales promotion and company own database).</a:t>
            </a:r>
          </a:p>
        </p:txBody>
      </p:sp>
      <p:pic>
        <p:nvPicPr>
          <p:cNvPr id="1229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25" b="26141"/>
          <a:stretch/>
        </p:blipFill>
        <p:spPr bwMode="auto">
          <a:xfrm>
            <a:off x="9023350" y="201614"/>
            <a:ext cx="316865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5933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Co-ordinated Communications Mix role of technology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838200" y="1872385"/>
            <a:ext cx="10515600" cy="4608513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 smtClean="0"/>
              <a:t>The Fuse bar case was </a:t>
            </a:r>
            <a:r>
              <a:rPr lang="en-GB" altLang="en-US" i="1" u="sng" dirty="0" smtClean="0"/>
              <a:t>old</a:t>
            </a:r>
            <a:r>
              <a:rPr lang="en-GB" altLang="en-US" dirty="0" smtClean="0"/>
              <a:t> so do not forget the use of technology in </a:t>
            </a:r>
            <a:r>
              <a:rPr lang="en-GB" altLang="en-US" dirty="0" err="1" smtClean="0"/>
              <a:t>MarComms</a:t>
            </a:r>
            <a:r>
              <a:rPr lang="en-GB" altLang="en-US" dirty="0" smtClean="0"/>
              <a:t>:</a:t>
            </a:r>
          </a:p>
          <a:p>
            <a:r>
              <a:rPr lang="en-GB" altLang="en-US" dirty="0" smtClean="0"/>
              <a:t>The internet, intranet, extranet, </a:t>
            </a:r>
            <a:r>
              <a:rPr lang="en-GB" altLang="en-US" dirty="0" err="1" smtClean="0"/>
              <a:t>ultranet</a:t>
            </a:r>
            <a:endParaRPr lang="en-GB" altLang="en-US" dirty="0" smtClean="0"/>
          </a:p>
          <a:p>
            <a:r>
              <a:rPr lang="en-GB" altLang="en-US" dirty="0" smtClean="0"/>
              <a:t>Social networking</a:t>
            </a:r>
          </a:p>
          <a:p>
            <a:r>
              <a:rPr lang="en-GB" altLang="en-US" dirty="0" smtClean="0"/>
              <a:t>Mobile phones - SMS/ WAP</a:t>
            </a:r>
          </a:p>
          <a:p>
            <a:r>
              <a:rPr lang="en-GB" altLang="en-US" dirty="0" smtClean="0"/>
              <a:t>Interactive television</a:t>
            </a:r>
          </a:p>
          <a:p>
            <a:r>
              <a:rPr lang="en-GB" altLang="en-US" dirty="0" smtClean="0"/>
              <a:t>Video conferencing</a:t>
            </a:r>
          </a:p>
          <a:p>
            <a:r>
              <a:rPr lang="en-GB" altLang="en-US" dirty="0" smtClean="0"/>
              <a:t>E-commerce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 </a:t>
            </a:r>
            <a:r>
              <a:rPr lang="en-GB" altLang="en-US" sz="4000"/>
              <a:t>Co-ordinated Communications Mix – </a:t>
            </a:r>
            <a:r>
              <a:rPr lang="en-GB" altLang="en-US" sz="4000" b="1" u="sng"/>
              <a:t>MUST HAVE </a:t>
            </a:r>
            <a:r>
              <a:rPr lang="en-GB" altLang="en-US" sz="4000"/>
              <a:t>internal methods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Individual meetings, e-mails, letters &amp; notes</a:t>
            </a:r>
          </a:p>
          <a:p>
            <a:r>
              <a:rPr lang="en-GB" altLang="en-US" smtClean="0"/>
              <a:t>Team meetings, briefings, conferences</a:t>
            </a:r>
          </a:p>
          <a:p>
            <a:r>
              <a:rPr lang="en-GB" altLang="en-US" smtClean="0"/>
              <a:t>Newsletters, magazines, radio and TV broadcasts</a:t>
            </a:r>
          </a:p>
          <a:p>
            <a:r>
              <a:rPr lang="en-GB" altLang="en-US" smtClean="0"/>
              <a:t>Notice and bulletin boards</a:t>
            </a:r>
          </a:p>
          <a:p>
            <a:r>
              <a:rPr lang="en-GB" altLang="en-US" smtClean="0"/>
              <a:t>Internal IT and shared IT like Internet, intranet and ultranet.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39185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>THE INTERNAL CONTEXT</a:t>
            </a:r>
            <a:br>
              <a:rPr lang="en-GB" altLang="en-US" smtClean="0"/>
            </a:br>
            <a:r>
              <a:rPr lang="en-GB" altLang="en-US" smtClean="0"/>
              <a:t>- </a:t>
            </a:r>
            <a:r>
              <a:rPr lang="en-GB" altLang="en-US" sz="3600"/>
              <a:t>Internal communication methods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600"/>
              <a:t>Reports, memos, briefings, conferences</a:t>
            </a:r>
          </a:p>
          <a:p>
            <a:pPr eaLnBrk="1" hangingPunct="1"/>
            <a:r>
              <a:rPr lang="en-GB" altLang="en-US" sz="2600"/>
              <a:t>Notice boards, newsletters and company magazines</a:t>
            </a:r>
          </a:p>
          <a:p>
            <a:pPr eaLnBrk="1" hangingPunct="1"/>
            <a:r>
              <a:rPr lang="en-GB" altLang="en-US" sz="2600"/>
              <a:t>Internet, intranet, video conferencing internal television, e-mails</a:t>
            </a:r>
          </a:p>
          <a:p>
            <a:pPr eaLnBrk="1" hangingPunct="1"/>
            <a:r>
              <a:rPr lang="en-GB" altLang="en-US" sz="2600"/>
              <a:t>Training and development</a:t>
            </a:r>
          </a:p>
        </p:txBody>
      </p:sp>
      <p:pic>
        <p:nvPicPr>
          <p:cNvPr id="15364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80100" y="1989139"/>
            <a:ext cx="4464050" cy="4103687"/>
          </a:xfrm>
        </p:spPr>
      </p:pic>
    </p:spTree>
    <p:extLst>
      <p:ext uri="{BB962C8B-B14F-4D97-AF65-F5344CB8AC3E}">
        <p14:creationId xmlns:p14="http://schemas.microsoft.com/office/powerpoint/2010/main" val="247111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Co-ordinated Communications Mix Creative? – fits the brand?</a:t>
            </a:r>
          </a:p>
        </p:txBody>
      </p:sp>
      <p:sp>
        <p:nvSpPr>
          <p:cNvPr id="16387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Petrol pumps</a:t>
            </a:r>
          </a:p>
          <a:p>
            <a:r>
              <a:rPr lang="en-GB" altLang="en-US" smtClean="0"/>
              <a:t>Cabs</a:t>
            </a:r>
          </a:p>
          <a:p>
            <a:r>
              <a:rPr lang="en-GB" altLang="en-US" smtClean="0"/>
              <a:t>Graffitti </a:t>
            </a:r>
          </a:p>
          <a:p>
            <a:r>
              <a:rPr lang="en-GB" altLang="en-US" smtClean="0"/>
              <a:t>Foreheads </a:t>
            </a:r>
          </a:p>
          <a:p>
            <a:r>
              <a:rPr lang="en-GB" altLang="en-US" smtClean="0"/>
              <a:t>Washing lines </a:t>
            </a:r>
          </a:p>
          <a:p>
            <a:r>
              <a:rPr lang="en-GB" altLang="en-US" smtClean="0"/>
              <a:t>Bins </a:t>
            </a:r>
          </a:p>
          <a:p>
            <a:r>
              <a:rPr lang="en-GB" altLang="en-US" smtClean="0"/>
              <a:t>PR stunts</a:t>
            </a:r>
          </a:p>
          <a:p>
            <a:r>
              <a:rPr lang="en-GB" altLang="en-US" smtClean="0"/>
              <a:t>Product placements</a:t>
            </a:r>
          </a:p>
        </p:txBody>
      </p:sp>
      <p:sp>
        <p:nvSpPr>
          <p:cNvPr id="16388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mtClean="0"/>
              <a:t>Venues-lights/drapes</a:t>
            </a:r>
          </a:p>
          <a:p>
            <a:r>
              <a:rPr lang="en-GB" altLang="en-US" smtClean="0"/>
              <a:t>Malls</a:t>
            </a:r>
          </a:p>
          <a:p>
            <a:r>
              <a:rPr lang="en-GB" altLang="en-US" smtClean="0"/>
              <a:t>Undergrounds, bridges </a:t>
            </a:r>
          </a:p>
          <a:p>
            <a:r>
              <a:rPr lang="en-GB" altLang="en-US" smtClean="0"/>
              <a:t>Education </a:t>
            </a:r>
          </a:p>
          <a:p>
            <a:r>
              <a:rPr lang="en-GB" altLang="en-US" smtClean="0"/>
              <a:t>Leisure centres</a:t>
            </a:r>
          </a:p>
          <a:p>
            <a:r>
              <a:rPr lang="en-GB" altLang="en-US" smtClean="0"/>
              <a:t>Hospitals </a:t>
            </a:r>
          </a:p>
          <a:p>
            <a:r>
              <a:rPr lang="en-GB" altLang="en-US" smtClean="0"/>
              <a:t>Municipal buildings</a:t>
            </a:r>
          </a:p>
          <a:p>
            <a:r>
              <a:rPr lang="en-GB" altLang="en-US" smtClean="0"/>
              <a:t>Exterior focal points</a:t>
            </a:r>
          </a:p>
        </p:txBody>
      </p:sp>
    </p:spTree>
    <p:extLst>
      <p:ext uri="{BB962C8B-B14F-4D97-AF65-F5344CB8AC3E}">
        <p14:creationId xmlns:p14="http://schemas.microsoft.com/office/powerpoint/2010/main" val="177003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Co-ordinated Communications Mix Creative?</a:t>
            </a:r>
          </a:p>
        </p:txBody>
      </p:sp>
      <p:sp>
        <p:nvSpPr>
          <p:cNvPr id="17411" name="Content Placeholder 4"/>
          <p:cNvSpPr>
            <a:spLocks noGrp="1"/>
          </p:cNvSpPr>
          <p:nvPr>
            <p:ph idx="1"/>
          </p:nvPr>
        </p:nvSpPr>
        <p:spPr>
          <a:xfrm>
            <a:off x="838200" y="1936173"/>
            <a:ext cx="10515600" cy="4572000"/>
          </a:xfrm>
        </p:spPr>
        <p:txBody>
          <a:bodyPr/>
          <a:lstStyle/>
          <a:p>
            <a:r>
              <a:rPr lang="en-GB" altLang="en-US" smtClean="0"/>
              <a:t>……“Be creative”</a:t>
            </a:r>
          </a:p>
          <a:p>
            <a:r>
              <a:rPr lang="en-GB" altLang="en-US" dirty="0" smtClean="0"/>
              <a:t>……“Think creative” </a:t>
            </a:r>
          </a:p>
          <a:p>
            <a:r>
              <a:rPr lang="en-GB" altLang="en-US" dirty="0" smtClean="0"/>
              <a:t>……“Act creatively”</a:t>
            </a:r>
          </a:p>
          <a:p>
            <a:r>
              <a:rPr lang="en-GB" altLang="en-US" dirty="0" smtClean="0"/>
              <a:t>……“Use the communications creatively”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/>
              <a:t>Toxel.com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/>
              <a:t>Justcreativedesign.com</a:t>
            </a:r>
          </a:p>
        </p:txBody>
      </p:sp>
    </p:spTree>
    <p:extLst>
      <p:ext uri="{BB962C8B-B14F-4D97-AF65-F5344CB8AC3E}">
        <p14:creationId xmlns:p14="http://schemas.microsoft.com/office/powerpoint/2010/main" val="208165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Where is your chi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428625"/>
            <a:ext cx="4286250" cy="598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935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KitKat Bench Advertise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751" y="928689"/>
            <a:ext cx="6215063" cy="407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7378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What are stakeholders?</a:t>
            </a:r>
          </a:p>
        </p:txBody>
      </p:sp>
      <p:sp>
        <p:nvSpPr>
          <p:cNvPr id="4" name="Rounded Rectangular Callout 3"/>
          <p:cNvSpPr/>
          <p:nvPr/>
        </p:nvSpPr>
        <p:spPr>
          <a:xfrm>
            <a:off x="1703389" y="1474789"/>
            <a:ext cx="3455987" cy="2232025"/>
          </a:xfrm>
          <a:prstGeom prst="wedgeRoundRectCallout">
            <a:avLst>
              <a:gd name="adj1" fmla="val -57977"/>
              <a:gd name="adj2" fmla="val 11629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/>
              <a:t>“Individuals or groups who depend on the organisation to fulfil their own goals and on whom, in turn, the organisation depends” </a:t>
            </a:r>
          </a:p>
          <a:p>
            <a:pPr algn="r" eaLnBrk="1" hangingPunct="1">
              <a:defRPr/>
            </a:pPr>
            <a:r>
              <a:rPr lang="en-GB" sz="1000" i="1" dirty="0"/>
              <a:t>Johnson &amp; Scholes 1999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6456364" y="1474788"/>
            <a:ext cx="2808287" cy="2735262"/>
          </a:xfrm>
          <a:prstGeom prst="wedgeRoundRectCallout">
            <a:avLst>
              <a:gd name="adj1" fmla="val 99830"/>
              <a:gd name="adj2" fmla="val -52604"/>
              <a:gd name="adj3" fmla="val 16667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“Any group or individual who can affect or is affected by the achievement of an organisations purpose”</a:t>
            </a:r>
          </a:p>
          <a:p>
            <a:pPr algn="r" eaLnBrk="1" hangingPunct="1"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Freeman 1984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Rounded Rectangular Callout 5"/>
          <p:cNvSpPr/>
          <p:nvPr/>
        </p:nvSpPr>
        <p:spPr>
          <a:xfrm>
            <a:off x="3287714" y="3500439"/>
            <a:ext cx="4103687" cy="2592387"/>
          </a:xfrm>
          <a:prstGeom prst="wedgeRoundRectCallout">
            <a:avLst>
              <a:gd name="adj1" fmla="val 1220"/>
              <a:gd name="adj2" fmla="val -82871"/>
              <a:gd name="adj3" fmla="val 16667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 stakeholder is a person, group, or organization that has a direct or indirect stake in an organization - because it can affect or be affected by the organization's actions, objectives, and policies</a:t>
            </a:r>
          </a:p>
          <a:p>
            <a:pPr algn="r" eaLnBrk="1" hangingPunct="1">
              <a:defRPr/>
            </a:pPr>
            <a:r>
              <a:rPr lang="en-GB" sz="1000" i="1" dirty="0">
                <a:solidFill>
                  <a:schemeClr val="tx2">
                    <a:lumMod val="75000"/>
                  </a:schemeClr>
                </a:solidFill>
              </a:rPr>
              <a:t>CIM 2014</a:t>
            </a:r>
          </a:p>
        </p:txBody>
      </p:sp>
    </p:spTree>
    <p:extLst>
      <p:ext uri="{BB962C8B-B14F-4D97-AF65-F5344CB8AC3E}">
        <p14:creationId xmlns:p14="http://schemas.microsoft.com/office/powerpoint/2010/main" val="2681416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523730" y="440459"/>
            <a:ext cx="11003251" cy="1143000"/>
          </a:xfrm>
        </p:spPr>
        <p:txBody>
          <a:bodyPr/>
          <a:lstStyle/>
          <a:p>
            <a:r>
              <a:rPr lang="en-GB" altLang="en-US" smtClean="0"/>
              <a:t>Publics or Stakeholders?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23730" y="1894898"/>
            <a:ext cx="10515600" cy="4351338"/>
          </a:xfrm>
        </p:spPr>
        <p:txBody>
          <a:bodyPr/>
          <a:lstStyle/>
          <a:p>
            <a:r>
              <a:rPr lang="en-GB" altLang="en-US" dirty="0" smtClean="0"/>
              <a:t>Many academic text use the words ‘publics’ and ‘stakeholders’ interchangeably</a:t>
            </a:r>
          </a:p>
          <a:p>
            <a:r>
              <a:rPr lang="en-GB" altLang="en-US" dirty="0" smtClean="0"/>
              <a:t>Both represent the same idea that there are a range of individuals and groups that have an interest in or connection to the organisation  </a:t>
            </a:r>
          </a:p>
        </p:txBody>
      </p:sp>
    </p:spTree>
    <p:extLst>
      <p:ext uri="{BB962C8B-B14F-4D97-AF65-F5344CB8AC3E}">
        <p14:creationId xmlns:p14="http://schemas.microsoft.com/office/powerpoint/2010/main" val="300506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Types of stakeholder groups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/>
              <a:t>Primary: a firm cannot exist without their continuing participation</a:t>
            </a:r>
          </a:p>
          <a:p>
            <a:pPr lvl="1"/>
            <a:r>
              <a:rPr lang="en-GB" altLang="en-US" sz="2000"/>
              <a:t>E.g Shareholders &amp; Investors, employees, contractors, customers &amp; suppliers </a:t>
            </a:r>
          </a:p>
          <a:p>
            <a:pPr lvl="1"/>
            <a:endParaRPr lang="en-GB" altLang="en-US" smtClean="0"/>
          </a:p>
          <a:p>
            <a:r>
              <a:rPr lang="en-GB" altLang="en-US" sz="2400"/>
              <a:t>Secondary: those who influence or affect or are influenced/affected by the organisation but they are not engaged in transactions with the corporation or essential for its survival.  </a:t>
            </a:r>
          </a:p>
          <a:p>
            <a:pPr lvl="1"/>
            <a:r>
              <a:rPr lang="en-GB" altLang="en-US" sz="2000"/>
              <a:t>E.g media, action groups, government agencies, trade unions, regulatory authorities  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93142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smtClean="0"/>
              <a:t>Stakeholder research- what organisations need to know.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GB" dirty="0"/>
              <a:t>How involved are they with the organisations?</a:t>
            </a:r>
          </a:p>
          <a:p>
            <a:pPr marL="0" indent="0">
              <a:buNone/>
              <a:defRPr/>
            </a:pPr>
            <a:endParaRPr lang="en-GB" sz="1200" dirty="0"/>
          </a:p>
          <a:p>
            <a:pPr>
              <a:buFont typeface="Arial" charset="0"/>
              <a:buChar char="•"/>
              <a:defRPr/>
            </a:pPr>
            <a:r>
              <a:rPr lang="en-GB" dirty="0"/>
              <a:t>What information do they already have? What information are they likely to receive?</a:t>
            </a:r>
          </a:p>
          <a:p>
            <a:pPr>
              <a:buFont typeface="Arial" charset="0"/>
              <a:buChar char="•"/>
              <a:defRPr/>
            </a:pPr>
            <a:endParaRPr lang="en-GB" sz="1200" dirty="0"/>
          </a:p>
          <a:p>
            <a:pPr>
              <a:buFont typeface="Arial" charset="0"/>
              <a:buChar char="•"/>
              <a:defRPr/>
            </a:pPr>
            <a:r>
              <a:rPr lang="en-GB" dirty="0"/>
              <a:t>What are the sources of that information? Do they seek information actively or are they passive receivers of information ?</a:t>
            </a:r>
          </a:p>
          <a:p>
            <a:pPr>
              <a:buFont typeface="Arial" charset="0"/>
              <a:buChar char="•"/>
              <a:defRPr/>
            </a:pPr>
            <a:endParaRPr lang="en-GB" sz="1200" dirty="0"/>
          </a:p>
          <a:p>
            <a:pPr>
              <a:buFont typeface="Arial" charset="0"/>
              <a:buChar char="•"/>
              <a:defRPr/>
            </a:pPr>
            <a:r>
              <a:rPr lang="en-GB" dirty="0"/>
              <a:t>How do they use that information? How do they react? </a:t>
            </a:r>
          </a:p>
        </p:txBody>
      </p:sp>
    </p:spTree>
    <p:extLst>
      <p:ext uri="{BB962C8B-B14F-4D97-AF65-F5344CB8AC3E}">
        <p14:creationId xmlns:p14="http://schemas.microsoft.com/office/powerpoint/2010/main" val="3848666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48421" y="191077"/>
            <a:ext cx="10906269" cy="1143000"/>
          </a:xfrm>
        </p:spPr>
        <p:txBody>
          <a:bodyPr/>
          <a:lstStyle/>
          <a:p>
            <a:r>
              <a:rPr lang="en-GB" altLang="en-US" smtClean="0"/>
              <a:t>Stakeholder Analysis 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Involves listing all stakeholder groups and ‘mapping’ them based on their size, inter-relationships and the importance/impact of communication with each group.</a:t>
            </a:r>
          </a:p>
          <a:p>
            <a:r>
              <a:rPr lang="en-GB" altLang="en-US" smtClean="0"/>
              <a:t>Regular stakeholder research and analysis ensures that the organisation knows who to target and how to target them when communication needs arise.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46388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838200" y="288059"/>
            <a:ext cx="10515600" cy="1143000"/>
          </a:xfrm>
        </p:spPr>
        <p:txBody>
          <a:bodyPr/>
          <a:lstStyle/>
          <a:p>
            <a:r>
              <a:rPr lang="en-GB" altLang="en-US" smtClean="0"/>
              <a:t>Stakeholder Diagrams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Attempts to create a picture of the stakeholder groups an organisation has and put them in some kind of order.</a:t>
            </a:r>
          </a:p>
          <a:p>
            <a:r>
              <a:rPr lang="en-GB" altLang="en-US"/>
              <a:t>Stakeholder groups are identified and categorised based on criteria such as:</a:t>
            </a:r>
          </a:p>
          <a:p>
            <a:pPr lvl="1"/>
            <a:r>
              <a:rPr lang="en-GB" altLang="en-US"/>
              <a:t>Importance</a:t>
            </a:r>
          </a:p>
          <a:p>
            <a:pPr lvl="1"/>
            <a:r>
              <a:rPr lang="en-GB" altLang="en-US"/>
              <a:t>Size</a:t>
            </a:r>
          </a:p>
          <a:p>
            <a:pPr lvl="1"/>
            <a:r>
              <a:rPr lang="en-GB" altLang="en-US"/>
              <a:t>Internal/external</a:t>
            </a:r>
          </a:p>
          <a:p>
            <a:pPr lvl="1"/>
            <a:r>
              <a:rPr lang="en-GB" altLang="en-US"/>
              <a:t>Power/interest</a:t>
            </a:r>
          </a:p>
          <a:p>
            <a:pPr lvl="1"/>
            <a:r>
              <a:rPr lang="en-GB" altLang="en-US"/>
              <a:t>Reach </a:t>
            </a:r>
          </a:p>
        </p:txBody>
      </p:sp>
    </p:spTree>
    <p:extLst>
      <p:ext uri="{BB962C8B-B14F-4D97-AF65-F5344CB8AC3E}">
        <p14:creationId xmlns:p14="http://schemas.microsoft.com/office/powerpoint/2010/main" val="282744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z="3600"/>
              <a:t>Ways of organising</a:t>
            </a:r>
          </a:p>
        </p:txBody>
      </p:sp>
      <p:pic>
        <p:nvPicPr>
          <p:cNvPr id="2048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92314" y="476250"/>
            <a:ext cx="8675687" cy="5189538"/>
          </a:xfrm>
        </p:spPr>
      </p:pic>
      <p:sp>
        <p:nvSpPr>
          <p:cNvPr id="20484" name="TextBox 5"/>
          <p:cNvSpPr txBox="1">
            <a:spLocks noChangeArrowheads="1"/>
          </p:cNvSpPr>
          <p:nvPr/>
        </p:nvSpPr>
        <p:spPr bwMode="auto">
          <a:xfrm>
            <a:off x="8040688" y="5732464"/>
            <a:ext cx="2627312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600"/>
              <a:t>Johnson &amp; Scholes (2002) </a:t>
            </a:r>
          </a:p>
        </p:txBody>
      </p:sp>
    </p:spTree>
    <p:extLst>
      <p:ext uri="{BB962C8B-B14F-4D97-AF65-F5344CB8AC3E}">
        <p14:creationId xmlns:p14="http://schemas.microsoft.com/office/powerpoint/2010/main" val="309057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1919288" y="404813"/>
            <a:ext cx="8229600" cy="1143000"/>
          </a:xfrm>
        </p:spPr>
        <p:txBody>
          <a:bodyPr/>
          <a:lstStyle/>
          <a:p>
            <a:r>
              <a:rPr lang="en-GB" altLang="en-US" sz="3600"/>
              <a:t>Prioritising.......</a:t>
            </a:r>
            <a:r>
              <a:rPr lang="en-GB" altLang="en-US" sz="2400"/>
              <a:t/>
            </a:r>
            <a:br>
              <a:rPr lang="en-GB" altLang="en-US" sz="2400"/>
            </a:br>
            <a:r>
              <a:rPr lang="en-GB" altLang="en-US" sz="2400"/>
              <a:t>Also known as Mendelow’s classification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992313" y="1989139"/>
          <a:ext cx="8229600" cy="3571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123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050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63300">
                <a:tc>
                  <a:txBody>
                    <a:bodyPr/>
                    <a:lstStyle/>
                    <a:p>
                      <a:r>
                        <a:rPr lang="en-GB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High power 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T="45728" marB="45728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Satisfy Opinion formers. Keep them satisfied with what is happening and review your analysis of their position regularly </a:t>
                      </a:r>
                      <a:endParaRPr lang="en-GB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T="45728" marB="45728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Manage Key stakeholders who should be fully engaged through full communication and consultation </a:t>
                      </a:r>
                      <a:endParaRPr lang="en-GB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T="45728" marB="45728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37669">
                <a:tc>
                  <a:txBody>
                    <a:bodyPr/>
                    <a:lstStyle/>
                    <a:p>
                      <a:r>
                        <a:rPr lang="en-GB" sz="1800" b="1" dirty="0" smtClean="0">
                          <a:latin typeface="+mj-lt"/>
                        </a:rPr>
                        <a:t>Low power</a:t>
                      </a:r>
                      <a:endParaRPr lang="en-GB" sz="1800" b="1" dirty="0">
                        <a:latin typeface="+mj-lt"/>
                      </a:endParaRPr>
                    </a:p>
                  </a:txBody>
                  <a:tcPr marT="45728" marB="45728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Monitor This group may be ignored if time and resources are stretched </a:t>
                      </a:r>
                      <a:endParaRPr lang="en-GB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T="45728" marB="45728"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err="1" smtClean="0">
                          <a:latin typeface="+mj-lt"/>
                        </a:rPr>
                        <a:t>Eg.Patients</a:t>
                      </a:r>
                      <a:r>
                        <a:rPr lang="en-GB" sz="1800" dirty="0" smtClean="0">
                          <a:latin typeface="+mj-lt"/>
                        </a:rPr>
                        <a:t> often fall into this category. It may be helpful to take steps to increase their influence by organising them into groups or taking active consultative work</a:t>
                      </a:r>
                      <a:endParaRPr lang="en-GB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T="45728" marB="45728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906">
                <a:tc>
                  <a:txBody>
                    <a:bodyPr/>
                    <a:lstStyle/>
                    <a:p>
                      <a:endParaRPr lang="en-GB" sz="1800" dirty="0">
                        <a:latin typeface="+mj-lt"/>
                      </a:endParaRP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GB" sz="1800" b="1" dirty="0" smtClean="0">
                          <a:latin typeface="+mj-lt"/>
                        </a:rPr>
                        <a:t>Low impact/stake</a:t>
                      </a:r>
                      <a:r>
                        <a:rPr lang="en-GB" sz="1800" b="1" baseline="0" dirty="0" smtClean="0">
                          <a:latin typeface="+mj-lt"/>
                        </a:rPr>
                        <a:t> </a:t>
                      </a:r>
                      <a:r>
                        <a:rPr lang="en-GB" sz="1800" b="1" dirty="0" smtClean="0">
                          <a:latin typeface="+mj-lt"/>
                        </a:rPr>
                        <a:t>holding </a:t>
                      </a:r>
                      <a:endParaRPr lang="en-GB" sz="1800" b="1" dirty="0">
                        <a:latin typeface="+mj-lt"/>
                      </a:endParaRPr>
                    </a:p>
                  </a:txBody>
                  <a:tcPr marT="45728" marB="45728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High impact/stake holding</a:t>
                      </a:r>
                      <a:endParaRPr lang="en-GB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marT="45728" marB="45728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1525" name="Rectangle 4"/>
          <p:cNvSpPr>
            <a:spLocks noChangeArrowheads="1"/>
          </p:cNvSpPr>
          <p:nvPr/>
        </p:nvSpPr>
        <p:spPr bwMode="auto">
          <a:xfrm>
            <a:off x="8399463" y="5516564"/>
            <a:ext cx="214674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4800" b="1"/>
              <a:t> </a:t>
            </a:r>
            <a:r>
              <a:rPr lang="en-GB" altLang="en-US" sz="1000" b="1"/>
              <a:t>Source: www.institute.nhs.uk</a:t>
            </a:r>
          </a:p>
        </p:txBody>
      </p:sp>
    </p:spTree>
    <p:extLst>
      <p:ext uri="{BB962C8B-B14F-4D97-AF65-F5344CB8AC3E}">
        <p14:creationId xmlns:p14="http://schemas.microsoft.com/office/powerpoint/2010/main" val="391124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838200" y="288060"/>
            <a:ext cx="10515600" cy="1143000"/>
          </a:xfrm>
        </p:spPr>
        <p:txBody>
          <a:bodyPr>
            <a:normAutofit/>
          </a:bodyPr>
          <a:lstStyle/>
          <a:p>
            <a:r>
              <a:rPr lang="en-GB" altLang="en-US" sz="4000"/>
              <a:t>Importance of stakeholder analysis to marketing 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smtClean="0"/>
              <a:t>When planning communications regarding a particular issue or in order to achieve a specific objective the organisation that has detailed information about stakeholders can identify the target publics for their communications and choose the appropriate messages and media to use. </a:t>
            </a:r>
          </a:p>
        </p:txBody>
      </p:sp>
    </p:spTree>
    <p:extLst>
      <p:ext uri="{BB962C8B-B14F-4D97-AF65-F5344CB8AC3E}">
        <p14:creationId xmlns:p14="http://schemas.microsoft.com/office/powerpoint/2010/main" val="426988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5"/>
          <p:cNvSpPr>
            <a:spLocks noChangeArrowheads="1"/>
          </p:cNvSpPr>
          <p:nvPr/>
        </p:nvSpPr>
        <p:spPr bwMode="auto">
          <a:xfrm>
            <a:off x="5435600" y="2276475"/>
            <a:ext cx="2376488" cy="3168650"/>
          </a:xfrm>
          <a:prstGeom prst="roundRect">
            <a:avLst>
              <a:gd name="adj" fmla="val 16667"/>
            </a:avLst>
          </a:prstGeom>
          <a:solidFill>
            <a:srgbClr val="EAEAEA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65000"/>
              </a:spcBef>
              <a:buFontTx/>
              <a:buNone/>
            </a:pPr>
            <a:r>
              <a:rPr lang="en-GB" altLang="en-US"/>
              <a:t>Relationship</a:t>
            </a:r>
          </a:p>
          <a:p>
            <a:pPr algn="ctr" eaLnBrk="1" hangingPunct="1">
              <a:spcBef>
                <a:spcPct val="65000"/>
              </a:spcBef>
              <a:buFontTx/>
              <a:buNone/>
            </a:pPr>
            <a:r>
              <a:rPr lang="en-GB" altLang="en-US"/>
              <a:t>Marketing</a:t>
            </a:r>
          </a:p>
        </p:txBody>
      </p:sp>
      <p:grpSp>
        <p:nvGrpSpPr>
          <p:cNvPr id="2" name="Group 21"/>
          <p:cNvGrpSpPr>
            <a:grpSpLocks/>
          </p:cNvGrpSpPr>
          <p:nvPr/>
        </p:nvGrpSpPr>
        <p:grpSpPr bwMode="auto">
          <a:xfrm>
            <a:off x="2733676" y="2293938"/>
            <a:ext cx="2689225" cy="3124200"/>
            <a:chOff x="762" y="1445"/>
            <a:chExt cx="1694" cy="1968"/>
          </a:xfrm>
        </p:grpSpPr>
        <p:sp>
          <p:nvSpPr>
            <p:cNvPr id="24588" name="Text Box 8"/>
            <p:cNvSpPr txBox="1">
              <a:spLocks noChangeArrowheads="1"/>
            </p:cNvSpPr>
            <p:nvPr/>
          </p:nvSpPr>
          <p:spPr bwMode="auto">
            <a:xfrm>
              <a:off x="762" y="1445"/>
              <a:ext cx="1456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Customers, suppliers</a:t>
              </a:r>
            </a:p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&amp; stakeholders</a:t>
              </a:r>
            </a:p>
          </p:txBody>
        </p:sp>
        <p:sp>
          <p:nvSpPr>
            <p:cNvPr id="24589" name="Text Box 9"/>
            <p:cNvSpPr txBox="1">
              <a:spLocks noChangeArrowheads="1"/>
            </p:cNvSpPr>
            <p:nvPr/>
          </p:nvSpPr>
          <p:spPr bwMode="auto">
            <a:xfrm>
              <a:off x="892" y="2208"/>
              <a:ext cx="1325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Focus on customer</a:t>
              </a:r>
            </a:p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retention</a:t>
              </a:r>
            </a:p>
          </p:txBody>
        </p:sp>
        <p:sp>
          <p:nvSpPr>
            <p:cNvPr id="24590" name="Text Box 10"/>
            <p:cNvSpPr txBox="1">
              <a:spLocks noChangeArrowheads="1"/>
            </p:cNvSpPr>
            <p:nvPr/>
          </p:nvSpPr>
          <p:spPr bwMode="auto">
            <a:xfrm>
              <a:off x="1342" y="2971"/>
              <a:ext cx="874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Benefits not</a:t>
              </a:r>
            </a:p>
            <a:p>
              <a:pPr algn="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features</a:t>
              </a:r>
            </a:p>
          </p:txBody>
        </p:sp>
        <p:sp>
          <p:nvSpPr>
            <p:cNvPr id="24591" name="Line 11"/>
            <p:cNvSpPr>
              <a:spLocks noChangeShapeType="1"/>
            </p:cNvSpPr>
            <p:nvPr/>
          </p:nvSpPr>
          <p:spPr bwMode="auto">
            <a:xfrm>
              <a:off x="2138" y="1682"/>
              <a:ext cx="31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2" name="Line 12"/>
            <p:cNvSpPr>
              <a:spLocks noChangeShapeType="1"/>
            </p:cNvSpPr>
            <p:nvPr/>
          </p:nvSpPr>
          <p:spPr bwMode="auto">
            <a:xfrm>
              <a:off x="2138" y="2440"/>
              <a:ext cx="31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3" name="Line 13"/>
            <p:cNvSpPr>
              <a:spLocks noChangeShapeType="1"/>
            </p:cNvSpPr>
            <p:nvPr/>
          </p:nvSpPr>
          <p:spPr bwMode="auto">
            <a:xfrm>
              <a:off x="2138" y="3206"/>
              <a:ext cx="31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" name="Group 22"/>
          <p:cNvGrpSpPr>
            <a:grpSpLocks/>
          </p:cNvGrpSpPr>
          <p:nvPr/>
        </p:nvGrpSpPr>
        <p:grpSpPr bwMode="auto">
          <a:xfrm>
            <a:off x="7810501" y="2314575"/>
            <a:ext cx="2849563" cy="3111500"/>
            <a:chOff x="3960" y="1458"/>
            <a:chExt cx="1795" cy="1960"/>
          </a:xfrm>
        </p:grpSpPr>
        <p:sp>
          <p:nvSpPr>
            <p:cNvPr id="24582" name="Line 14"/>
            <p:cNvSpPr>
              <a:spLocks noChangeShapeType="1"/>
            </p:cNvSpPr>
            <p:nvPr/>
          </p:nvSpPr>
          <p:spPr bwMode="auto">
            <a:xfrm>
              <a:off x="3960" y="1682"/>
              <a:ext cx="31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83" name="Line 15"/>
            <p:cNvSpPr>
              <a:spLocks noChangeShapeType="1"/>
            </p:cNvSpPr>
            <p:nvPr/>
          </p:nvSpPr>
          <p:spPr bwMode="auto">
            <a:xfrm>
              <a:off x="3960" y="2440"/>
              <a:ext cx="31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84" name="Line 16"/>
            <p:cNvSpPr>
              <a:spLocks noChangeShapeType="1"/>
            </p:cNvSpPr>
            <p:nvPr/>
          </p:nvSpPr>
          <p:spPr bwMode="auto">
            <a:xfrm>
              <a:off x="3960" y="3206"/>
              <a:ext cx="31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85" name="Text Box 17"/>
            <p:cNvSpPr txBox="1">
              <a:spLocks noChangeArrowheads="1"/>
            </p:cNvSpPr>
            <p:nvPr/>
          </p:nvSpPr>
          <p:spPr bwMode="auto">
            <a:xfrm>
              <a:off x="4271" y="1458"/>
              <a:ext cx="793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Long term 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view</a:t>
              </a:r>
            </a:p>
          </p:txBody>
        </p:sp>
        <p:sp>
          <p:nvSpPr>
            <p:cNvPr id="24586" name="Text Box 18"/>
            <p:cNvSpPr txBox="1">
              <a:spLocks noChangeArrowheads="1"/>
            </p:cNvSpPr>
            <p:nvPr/>
          </p:nvSpPr>
          <p:spPr bwMode="auto">
            <a:xfrm>
              <a:off x="4262" y="2213"/>
              <a:ext cx="1195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Emphasis on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customer service</a:t>
              </a:r>
            </a:p>
          </p:txBody>
        </p:sp>
        <p:sp>
          <p:nvSpPr>
            <p:cNvPr id="24587" name="Text Box 19"/>
            <p:cNvSpPr txBox="1">
              <a:spLocks noChangeArrowheads="1"/>
            </p:cNvSpPr>
            <p:nvPr/>
          </p:nvSpPr>
          <p:spPr bwMode="auto">
            <a:xfrm>
              <a:off x="4209" y="2976"/>
              <a:ext cx="1546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Customer commitment</a:t>
              </a:r>
            </a:p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latin typeface="Arial Narrow" panose="020B0606020202030204" pitchFamily="34" charset="0"/>
                </a:rPr>
                <a:t>&amp; contact</a:t>
              </a:r>
            </a:p>
          </p:txBody>
        </p:sp>
      </p:grpSp>
      <p:sp>
        <p:nvSpPr>
          <p:cNvPr id="20" name="Title 1"/>
          <p:cNvSpPr txBox="1">
            <a:spLocks/>
          </p:cNvSpPr>
          <p:nvPr/>
        </p:nvSpPr>
        <p:spPr bwMode="auto">
          <a:xfrm>
            <a:off x="551440" y="250825"/>
            <a:ext cx="11224924" cy="1143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en-GB" altLang="en-US" dirty="0">
                <a:solidFill>
                  <a:schemeClr val="bg1"/>
                </a:solidFill>
              </a:rPr>
              <a:t>Stakeholder Interaction </a:t>
            </a:r>
          </a:p>
        </p:txBody>
      </p:sp>
    </p:spTree>
    <p:extLst>
      <p:ext uri="{BB962C8B-B14F-4D97-AF65-F5344CB8AC3E}">
        <p14:creationId xmlns:p14="http://schemas.microsoft.com/office/powerpoint/2010/main" val="2177991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6"/>
          <p:cNvSpPr>
            <a:spLocks noGrp="1" noChangeArrowheads="1"/>
          </p:cNvSpPr>
          <p:nvPr>
            <p:ph type="title"/>
          </p:nvPr>
        </p:nvSpPr>
        <p:spPr>
          <a:xfrm>
            <a:off x="2424113" y="260351"/>
            <a:ext cx="7345362" cy="9366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/>
              <a:t>Stakeholders Example</a:t>
            </a:r>
            <a:br>
              <a:rPr lang="en-US" altLang="en-US" sz="3600"/>
            </a:br>
            <a:r>
              <a:rPr lang="en-US" altLang="en-US" sz="3600"/>
              <a:t>pressure groups</a:t>
            </a:r>
          </a:p>
        </p:txBody>
      </p:sp>
      <p:sp>
        <p:nvSpPr>
          <p:cNvPr id="2662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2135188" y="1341438"/>
            <a:ext cx="8045450" cy="4248150"/>
          </a:xfrm>
        </p:spPr>
        <p:txBody>
          <a:bodyPr/>
          <a:lstStyle/>
          <a:p>
            <a:pPr eaLnBrk="1" hangingPunct="1"/>
            <a:r>
              <a:rPr lang="en-US" altLang="en-US"/>
              <a:t>Represent a subsection of the population or promotion/cause</a:t>
            </a:r>
          </a:p>
          <a:p>
            <a:pPr eaLnBrk="1" hangingPunct="1"/>
            <a:r>
              <a:rPr lang="en-US" altLang="en-US"/>
              <a:t>Specific common interests or attitudes</a:t>
            </a:r>
          </a:p>
          <a:p>
            <a:pPr eaLnBrk="1" hangingPunct="1"/>
            <a:r>
              <a:rPr lang="en-US" altLang="en-US"/>
              <a:t>Exert pressure on people, organisations or government for a specific purpose </a:t>
            </a:r>
          </a:p>
          <a:p>
            <a:pPr eaLnBrk="1" hangingPunct="1"/>
            <a:r>
              <a:rPr lang="en-US" altLang="en-US"/>
              <a:t>Seek to influence government decisions</a:t>
            </a:r>
          </a:p>
          <a:p>
            <a:pPr eaLnBrk="1" hangingPunct="1"/>
            <a:r>
              <a:rPr lang="en-US" altLang="en-US"/>
              <a:t>Do not seek election and are not political parties</a:t>
            </a:r>
          </a:p>
          <a:p>
            <a:pPr eaLnBrk="1" hangingPunct="1"/>
            <a:r>
              <a:rPr lang="en-US" altLang="en-US"/>
              <a:t>National or International </a:t>
            </a:r>
          </a:p>
        </p:txBody>
      </p:sp>
    </p:spTree>
    <p:extLst>
      <p:ext uri="{BB962C8B-B14F-4D97-AF65-F5344CB8AC3E}">
        <p14:creationId xmlns:p14="http://schemas.microsoft.com/office/powerpoint/2010/main" val="10428438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4"/>
          <p:cNvSpPr>
            <a:spLocks noChangeArrowheads="1"/>
          </p:cNvSpPr>
          <p:nvPr/>
        </p:nvSpPr>
        <p:spPr bwMode="auto">
          <a:xfrm>
            <a:off x="5094288" y="1535114"/>
            <a:ext cx="2322512" cy="4465637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2000"/>
          </a:p>
        </p:txBody>
      </p:sp>
      <p:sp>
        <p:nvSpPr>
          <p:cNvPr id="28675" name="Text Box 5"/>
          <p:cNvSpPr txBox="1">
            <a:spLocks noChangeArrowheads="1"/>
          </p:cNvSpPr>
          <p:nvPr/>
        </p:nvSpPr>
        <p:spPr bwMode="auto">
          <a:xfrm>
            <a:off x="5448300" y="2832100"/>
            <a:ext cx="1708150" cy="2312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110000"/>
              </a:spcBef>
              <a:buFontTx/>
              <a:buNone/>
            </a:pPr>
            <a:r>
              <a:rPr lang="en-GB" altLang="en-US" sz="2800" b="1">
                <a:solidFill>
                  <a:schemeClr val="bg1"/>
                </a:solidFill>
              </a:rPr>
              <a:t>Pressure</a:t>
            </a:r>
          </a:p>
          <a:p>
            <a:pPr algn="ctr" eaLnBrk="1" hangingPunct="1">
              <a:spcBef>
                <a:spcPct val="110000"/>
              </a:spcBef>
              <a:buFontTx/>
              <a:buNone/>
            </a:pPr>
            <a:r>
              <a:rPr lang="en-GB" altLang="en-US" sz="2800" b="1">
                <a:solidFill>
                  <a:schemeClr val="bg1"/>
                </a:solidFill>
              </a:rPr>
              <a:t>Group </a:t>
            </a:r>
          </a:p>
          <a:p>
            <a:pPr algn="ctr" eaLnBrk="1" hangingPunct="1">
              <a:spcBef>
                <a:spcPct val="110000"/>
              </a:spcBef>
              <a:buFontTx/>
              <a:buNone/>
            </a:pPr>
            <a:r>
              <a:rPr lang="en-GB" altLang="en-US" sz="2800" b="1">
                <a:solidFill>
                  <a:schemeClr val="bg1"/>
                </a:solidFill>
              </a:rPr>
              <a:t>Activity</a:t>
            </a:r>
          </a:p>
        </p:txBody>
      </p:sp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2279650" y="1535113"/>
            <a:ext cx="2808288" cy="4464050"/>
            <a:chOff x="1403350" y="1747838"/>
            <a:chExt cx="2808288" cy="4464050"/>
          </a:xfrm>
        </p:grpSpPr>
        <p:sp>
          <p:nvSpPr>
            <p:cNvPr id="28687" name="AutoShape 6"/>
            <p:cNvSpPr>
              <a:spLocks noChangeArrowheads="1"/>
            </p:cNvSpPr>
            <p:nvPr/>
          </p:nvSpPr>
          <p:spPr bwMode="auto">
            <a:xfrm>
              <a:off x="1403350" y="1747838"/>
              <a:ext cx="2303463" cy="792162"/>
            </a:xfrm>
            <a:prstGeom prst="roundRect">
              <a:avLst>
                <a:gd name="adj" fmla="val 16667"/>
              </a:avLst>
            </a:prstGeom>
            <a:solidFill>
              <a:srgbClr val="99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Complain</a:t>
              </a:r>
            </a:p>
          </p:txBody>
        </p:sp>
        <p:sp>
          <p:nvSpPr>
            <p:cNvPr id="28688" name="Line 8"/>
            <p:cNvSpPr>
              <a:spLocks noChangeShapeType="1"/>
            </p:cNvSpPr>
            <p:nvPr/>
          </p:nvSpPr>
          <p:spPr bwMode="auto">
            <a:xfrm>
              <a:off x="3708400" y="2146300"/>
              <a:ext cx="50323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9" name="AutoShape 9"/>
            <p:cNvSpPr>
              <a:spLocks noChangeArrowheads="1"/>
            </p:cNvSpPr>
            <p:nvPr/>
          </p:nvSpPr>
          <p:spPr bwMode="auto">
            <a:xfrm>
              <a:off x="1403350" y="5419725"/>
              <a:ext cx="2303463" cy="792163"/>
            </a:xfrm>
            <a:prstGeom prst="roundRect">
              <a:avLst>
                <a:gd name="adj" fmla="val 16667"/>
              </a:avLst>
            </a:prstGeom>
            <a:solidFill>
              <a:srgbClr val="99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Lobby &amp;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petition</a:t>
              </a:r>
            </a:p>
          </p:txBody>
        </p:sp>
        <p:sp>
          <p:nvSpPr>
            <p:cNvPr id="28690" name="Line 10"/>
            <p:cNvSpPr>
              <a:spLocks noChangeShapeType="1"/>
            </p:cNvSpPr>
            <p:nvPr/>
          </p:nvSpPr>
          <p:spPr bwMode="auto">
            <a:xfrm>
              <a:off x="3708400" y="5818188"/>
              <a:ext cx="50323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1" name="AutoShape 11"/>
            <p:cNvSpPr>
              <a:spLocks noChangeArrowheads="1"/>
            </p:cNvSpPr>
            <p:nvPr/>
          </p:nvSpPr>
          <p:spPr bwMode="auto">
            <a:xfrm>
              <a:off x="1403350" y="4195763"/>
              <a:ext cx="2303463" cy="792162"/>
            </a:xfrm>
            <a:prstGeom prst="roundRect">
              <a:avLst>
                <a:gd name="adj" fmla="val 16667"/>
              </a:avLst>
            </a:prstGeom>
            <a:solidFill>
              <a:srgbClr val="99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Debate &amp;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challenge</a:t>
              </a:r>
            </a:p>
          </p:txBody>
        </p:sp>
        <p:sp>
          <p:nvSpPr>
            <p:cNvPr id="28692" name="Line 12"/>
            <p:cNvSpPr>
              <a:spLocks noChangeShapeType="1"/>
            </p:cNvSpPr>
            <p:nvPr/>
          </p:nvSpPr>
          <p:spPr bwMode="auto">
            <a:xfrm>
              <a:off x="3708400" y="4594225"/>
              <a:ext cx="50323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93" name="AutoShape 13"/>
            <p:cNvSpPr>
              <a:spLocks noChangeArrowheads="1"/>
            </p:cNvSpPr>
            <p:nvPr/>
          </p:nvSpPr>
          <p:spPr bwMode="auto">
            <a:xfrm>
              <a:off x="1403350" y="2974975"/>
              <a:ext cx="2303463" cy="792163"/>
            </a:xfrm>
            <a:prstGeom prst="roundRect">
              <a:avLst>
                <a:gd name="adj" fmla="val 16667"/>
              </a:avLst>
            </a:prstGeom>
            <a:solidFill>
              <a:srgbClr val="99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Inform &amp;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persuade</a:t>
              </a:r>
            </a:p>
          </p:txBody>
        </p:sp>
        <p:sp>
          <p:nvSpPr>
            <p:cNvPr id="28694" name="Line 14"/>
            <p:cNvSpPr>
              <a:spLocks noChangeShapeType="1"/>
            </p:cNvSpPr>
            <p:nvPr/>
          </p:nvSpPr>
          <p:spPr bwMode="auto">
            <a:xfrm>
              <a:off x="3708400" y="3373438"/>
              <a:ext cx="50323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" name="Group 20"/>
          <p:cNvGrpSpPr>
            <a:grpSpLocks/>
          </p:cNvGrpSpPr>
          <p:nvPr/>
        </p:nvGrpSpPr>
        <p:grpSpPr bwMode="auto">
          <a:xfrm>
            <a:off x="7104063" y="1535113"/>
            <a:ext cx="2806700" cy="4464050"/>
            <a:chOff x="5864225" y="1747838"/>
            <a:chExt cx="2806700" cy="4464050"/>
          </a:xfrm>
        </p:grpSpPr>
        <p:sp>
          <p:nvSpPr>
            <p:cNvPr id="28679" name="AutoShape 15"/>
            <p:cNvSpPr>
              <a:spLocks noChangeArrowheads="1"/>
            </p:cNvSpPr>
            <p:nvPr/>
          </p:nvSpPr>
          <p:spPr bwMode="auto">
            <a:xfrm>
              <a:off x="6367463" y="1747838"/>
              <a:ext cx="2303462" cy="792162"/>
            </a:xfrm>
            <a:prstGeom prst="roundRect">
              <a:avLst>
                <a:gd name="adj" fmla="val 16667"/>
              </a:avLst>
            </a:prstGeom>
            <a:solidFill>
              <a:srgbClr val="99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Canvass &amp;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opinion form</a:t>
              </a:r>
            </a:p>
          </p:txBody>
        </p:sp>
        <p:sp>
          <p:nvSpPr>
            <p:cNvPr id="28680" name="AutoShape 16"/>
            <p:cNvSpPr>
              <a:spLocks noChangeArrowheads="1"/>
            </p:cNvSpPr>
            <p:nvPr/>
          </p:nvSpPr>
          <p:spPr bwMode="auto">
            <a:xfrm>
              <a:off x="6367463" y="5419725"/>
              <a:ext cx="2303462" cy="792163"/>
            </a:xfrm>
            <a:prstGeom prst="roundRect">
              <a:avLst>
                <a:gd name="adj" fmla="val 16667"/>
              </a:avLst>
            </a:prstGeom>
            <a:solidFill>
              <a:srgbClr val="99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Take legal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action</a:t>
              </a:r>
            </a:p>
          </p:txBody>
        </p:sp>
        <p:sp>
          <p:nvSpPr>
            <p:cNvPr id="28681" name="AutoShape 17"/>
            <p:cNvSpPr>
              <a:spLocks noChangeArrowheads="1"/>
            </p:cNvSpPr>
            <p:nvPr/>
          </p:nvSpPr>
          <p:spPr bwMode="auto">
            <a:xfrm>
              <a:off x="6367463" y="4195763"/>
              <a:ext cx="2303462" cy="792162"/>
            </a:xfrm>
            <a:prstGeom prst="roundRect">
              <a:avLst>
                <a:gd name="adj" fmla="val 16667"/>
              </a:avLst>
            </a:prstGeom>
            <a:solidFill>
              <a:srgbClr val="99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Demand &amp;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negotiate</a:t>
              </a:r>
            </a:p>
          </p:txBody>
        </p:sp>
        <p:sp>
          <p:nvSpPr>
            <p:cNvPr id="28682" name="AutoShape 18"/>
            <p:cNvSpPr>
              <a:spLocks noChangeArrowheads="1"/>
            </p:cNvSpPr>
            <p:nvPr/>
          </p:nvSpPr>
          <p:spPr bwMode="auto">
            <a:xfrm>
              <a:off x="6367463" y="2974975"/>
              <a:ext cx="2303462" cy="792163"/>
            </a:xfrm>
            <a:prstGeom prst="roundRect">
              <a:avLst>
                <a:gd name="adj" fmla="val 16667"/>
              </a:avLst>
            </a:prstGeom>
            <a:solidFill>
              <a:srgbClr val="99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March &amp;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200"/>
                <a:t>demonstrate</a:t>
              </a:r>
            </a:p>
          </p:txBody>
        </p:sp>
        <p:sp>
          <p:nvSpPr>
            <p:cNvPr id="28683" name="Line 19"/>
            <p:cNvSpPr>
              <a:spLocks noChangeShapeType="1"/>
            </p:cNvSpPr>
            <p:nvPr/>
          </p:nvSpPr>
          <p:spPr bwMode="auto">
            <a:xfrm>
              <a:off x="5864225" y="2141538"/>
              <a:ext cx="50323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4" name="Line 20"/>
            <p:cNvSpPr>
              <a:spLocks noChangeShapeType="1"/>
            </p:cNvSpPr>
            <p:nvPr/>
          </p:nvSpPr>
          <p:spPr bwMode="auto">
            <a:xfrm>
              <a:off x="5864225" y="5813425"/>
              <a:ext cx="50323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5" name="Line 21"/>
            <p:cNvSpPr>
              <a:spLocks noChangeShapeType="1"/>
            </p:cNvSpPr>
            <p:nvPr/>
          </p:nvSpPr>
          <p:spPr bwMode="auto">
            <a:xfrm>
              <a:off x="5864225" y="4589463"/>
              <a:ext cx="50323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6" name="Line 22"/>
            <p:cNvSpPr>
              <a:spLocks noChangeShapeType="1"/>
            </p:cNvSpPr>
            <p:nvPr/>
          </p:nvSpPr>
          <p:spPr bwMode="auto">
            <a:xfrm>
              <a:off x="5864225" y="3368675"/>
              <a:ext cx="50323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678" name="Rectangle 6"/>
          <p:cNvSpPr>
            <a:spLocks noGrp="1" noChangeArrowheads="1"/>
          </p:cNvSpPr>
          <p:nvPr>
            <p:ph type="title"/>
          </p:nvPr>
        </p:nvSpPr>
        <p:spPr>
          <a:xfrm>
            <a:off x="2351088" y="333376"/>
            <a:ext cx="7345362" cy="936625"/>
          </a:xfrm>
        </p:spPr>
        <p:txBody>
          <a:bodyPr/>
          <a:lstStyle/>
          <a:p>
            <a:pPr eaLnBrk="1" hangingPunct="1"/>
            <a:r>
              <a:rPr lang="en-US" altLang="en-US" sz="2800"/>
              <a:t>Channels through which pressure groups function </a:t>
            </a:r>
          </a:p>
        </p:txBody>
      </p:sp>
    </p:spTree>
    <p:extLst>
      <p:ext uri="{BB962C8B-B14F-4D97-AF65-F5344CB8AC3E}">
        <p14:creationId xmlns:p14="http://schemas.microsoft.com/office/powerpoint/2010/main" val="33987798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1992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Advantages v Disadvantages  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1992313" y="1628775"/>
            <a:ext cx="8280400" cy="424815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mtClean="0"/>
              <a:t>	Issue if pressure groups are lobbying against you</a:t>
            </a:r>
          </a:p>
          <a:p>
            <a:pPr>
              <a:buFontTx/>
              <a:buNone/>
            </a:pPr>
            <a:endParaRPr lang="en-GB" altLang="en-US" smtClean="0"/>
          </a:p>
          <a:p>
            <a:pPr>
              <a:buFontTx/>
              <a:buNone/>
            </a:pPr>
            <a:r>
              <a:rPr lang="en-GB" altLang="en-US" smtClean="0"/>
              <a:t>	But.......</a:t>
            </a:r>
          </a:p>
          <a:p>
            <a:pPr>
              <a:buFontTx/>
              <a:buNone/>
            </a:pPr>
            <a:endParaRPr lang="en-GB" altLang="en-US" smtClean="0"/>
          </a:p>
          <a:p>
            <a:pPr>
              <a:buFontTx/>
              <a:buNone/>
            </a:pPr>
            <a:r>
              <a:rPr lang="en-GB" altLang="en-US" smtClean="0"/>
              <a:t>	Can be a source of marketing advantage if they support your  products/services/cause etc</a:t>
            </a:r>
          </a:p>
        </p:txBody>
      </p:sp>
    </p:spTree>
    <p:extLst>
      <p:ext uri="{BB962C8B-B14F-4D97-AF65-F5344CB8AC3E}">
        <p14:creationId xmlns:p14="http://schemas.microsoft.com/office/powerpoint/2010/main" val="1099114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593004" y="288059"/>
            <a:ext cx="10781578" cy="1143000"/>
          </a:xfrm>
        </p:spPr>
        <p:txBody>
          <a:bodyPr>
            <a:normAutofit fontScale="90000"/>
          </a:bodyPr>
          <a:lstStyle/>
          <a:p>
            <a:r>
              <a:rPr lang="en-GB" altLang="en-US" smtClean="0"/>
              <a:t>Examples of some cause related pressure groups 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1992314" y="2349500"/>
            <a:ext cx="8207375" cy="4248150"/>
          </a:xfrm>
        </p:spPr>
        <p:txBody>
          <a:bodyPr/>
          <a:lstStyle/>
          <a:p>
            <a:r>
              <a:rPr lang="en-GB" altLang="en-US"/>
              <a:t>Welfare – Age UK, RSPCA, NSPCC</a:t>
            </a:r>
          </a:p>
          <a:p>
            <a:r>
              <a:rPr lang="en-GB" altLang="en-US"/>
              <a:t>Recreation – Ramblers, National Cyclist Union</a:t>
            </a:r>
          </a:p>
          <a:p>
            <a:r>
              <a:rPr lang="en-GB" altLang="en-US"/>
              <a:t>Cultural – Citizens Advice Bureau</a:t>
            </a:r>
          </a:p>
          <a:p>
            <a:r>
              <a:rPr lang="en-GB" altLang="en-US"/>
              <a:t>Environmental – Greenpeace</a:t>
            </a:r>
          </a:p>
          <a:p>
            <a:r>
              <a:rPr lang="en-GB" altLang="en-US"/>
              <a:t>Political – Amnesty International </a:t>
            </a:r>
          </a:p>
          <a:p>
            <a:r>
              <a:rPr lang="en-GB" altLang="en-US"/>
              <a:t>International - Oxfam</a:t>
            </a:r>
          </a:p>
          <a:p>
            <a:endParaRPr lang="en-GB" altLang="en-US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981200" y="6356351"/>
            <a:ext cx="2133600" cy="365125"/>
          </a:xfrm>
        </p:spPr>
        <p:txBody>
          <a:bodyPr/>
          <a:lstStyle/>
          <a:p>
            <a:pPr algn="l">
              <a:defRPr/>
            </a:pPr>
            <a:r>
              <a:rPr lang="en-GB" smtClean="0"/>
              <a:t>Assessing the Marketing Environment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74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838200" y="288059"/>
            <a:ext cx="10515600" cy="1143000"/>
          </a:xfrm>
        </p:spPr>
        <p:txBody>
          <a:bodyPr>
            <a:normAutofit fontScale="90000"/>
          </a:bodyPr>
          <a:lstStyle/>
          <a:p>
            <a:r>
              <a:rPr lang="en-GB" altLang="en-US" smtClean="0"/>
              <a:t>An example:</a:t>
            </a:r>
            <a:br>
              <a:rPr lang="en-GB" altLang="en-US" smtClean="0"/>
            </a:br>
            <a:r>
              <a:rPr lang="en-GB" altLang="en-US" smtClean="0"/>
              <a:t>Time to detox.....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smtClean="0"/>
              <a:t>	</a:t>
            </a:r>
          </a:p>
          <a:p>
            <a:pPr>
              <a:buFontTx/>
              <a:buNone/>
            </a:pPr>
            <a:endParaRPr lang="en-GB" altLang="en-US" smtClean="0"/>
          </a:p>
          <a:p>
            <a:pPr>
              <a:buFontTx/>
              <a:buNone/>
            </a:pPr>
            <a:r>
              <a:rPr lang="en-GB" altLang="en-US" smtClean="0"/>
              <a:t>	</a:t>
            </a:r>
            <a:r>
              <a:rPr lang="en-GB" altLang="en-US" smtClean="0">
                <a:hlinkClick r:id="rId2"/>
              </a:rPr>
              <a:t>http://www.youtube.com/watch?v=uZucclsuKaU</a:t>
            </a:r>
            <a:r>
              <a:rPr lang="en-GB" altLang="en-US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0203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>COMMUNICATIONS MIX</a:t>
            </a:r>
            <a:br>
              <a:rPr lang="en-GB" altLang="en-US" smtClean="0"/>
            </a:br>
            <a:r>
              <a:rPr lang="en-GB" altLang="en-US" smtClean="0"/>
              <a:t>- implementation (&amp; control)</a:t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algn="ctr">
              <a:buNone/>
              <a:defRPr/>
            </a:pPr>
            <a:r>
              <a:rPr lang="en-GB" dirty="0" smtClean="0"/>
              <a:t>Co-ordinated communications mix</a:t>
            </a:r>
          </a:p>
          <a:p>
            <a:pPr marL="609600" indent="-609600" algn="ctr">
              <a:buNone/>
              <a:defRPr/>
            </a:pPr>
            <a:r>
              <a:rPr lang="en-GB" dirty="0" smtClean="0"/>
              <a:t>Scheduling, Resources and implementation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 smtClean="0"/>
              <a:t>Promotional mix recommended for each strategy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 smtClean="0"/>
              <a:t>When the mix elements will be employed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 smtClean="0"/>
              <a:t>The budget, personnel (in-house to agency) and any equipment required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488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>IMC IMPLEMENTATION</a:t>
            </a:r>
            <a:br>
              <a:rPr lang="en-GB" altLang="en-US" smtClean="0"/>
            </a:br>
            <a:r>
              <a:rPr lang="en-GB" altLang="en-US" smtClean="0"/>
              <a:t> - ORGANISING FOR ACTION </a:t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None/>
              <a:defRPr/>
            </a:pPr>
            <a:r>
              <a:rPr lang="en-GB" dirty="0" smtClean="0"/>
              <a:t>Fill seems to favour the 5M’s approach (not a formula merely a mnemonic) :</a:t>
            </a:r>
          </a:p>
          <a:p>
            <a:pPr marL="609600" indent="-609600">
              <a:defRPr/>
            </a:pPr>
            <a:r>
              <a:rPr lang="en-GB" dirty="0" smtClean="0"/>
              <a:t>Manpower</a:t>
            </a:r>
          </a:p>
          <a:p>
            <a:pPr marL="609600" indent="-609600">
              <a:defRPr/>
            </a:pPr>
            <a:r>
              <a:rPr lang="en-GB" dirty="0" smtClean="0"/>
              <a:t>Materials</a:t>
            </a:r>
          </a:p>
          <a:p>
            <a:pPr marL="609600" indent="-609600">
              <a:defRPr/>
            </a:pPr>
            <a:r>
              <a:rPr lang="en-GB" dirty="0" smtClean="0"/>
              <a:t>Money </a:t>
            </a:r>
          </a:p>
          <a:p>
            <a:pPr marL="609600" indent="-609600">
              <a:defRPr/>
            </a:pPr>
            <a:r>
              <a:rPr lang="en-GB" dirty="0" smtClean="0"/>
              <a:t>Minutes </a:t>
            </a:r>
          </a:p>
          <a:p>
            <a:pPr marL="609600" indent="-609600">
              <a:buFont typeface="Wingdings" pitchFamily="2" charset="2"/>
              <a:buChar char="ü"/>
              <a:defRPr/>
            </a:pPr>
            <a:r>
              <a:rPr lang="en-GB" dirty="0" smtClean="0"/>
              <a:t>Measurement </a:t>
            </a:r>
          </a:p>
          <a:p>
            <a:pPr marL="0" indent="0">
              <a:buNone/>
              <a:defRPr/>
            </a:pPr>
            <a:r>
              <a:rPr lang="en-GB" dirty="0" smtClean="0"/>
              <a:t>Also see </a:t>
            </a:r>
            <a:r>
              <a:rPr lang="en-GB" dirty="0" err="1" smtClean="0"/>
              <a:t>Mckinsey</a:t>
            </a:r>
            <a:r>
              <a:rPr lang="en-GB" dirty="0" smtClean="0"/>
              <a:t> 7’s</a:t>
            </a:r>
            <a:endParaRPr lang="en-GB" dirty="0"/>
          </a:p>
        </p:txBody>
      </p:sp>
      <p:pic>
        <p:nvPicPr>
          <p:cNvPr id="7172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476" y="2997201"/>
            <a:ext cx="4581525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5457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 eaLnBrk="1" hangingPunct="1"/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>MANPOWER</a:t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en-GB" altLang="en-US"/>
              <a:t>The importance and contribution of people to getting tasks done:</a:t>
            </a:r>
          </a:p>
          <a:p>
            <a:pPr marL="609600" indent="-609600">
              <a:buFont typeface="Wingdings" panose="05000000000000000000" pitchFamily="2" charset="2"/>
              <a:buChar char="Ø"/>
            </a:pPr>
            <a:r>
              <a:rPr lang="en-GB" altLang="en-US" b="1"/>
              <a:t>How much is done In-house and/or agencies (remember that agencies cost so incl. fees)</a:t>
            </a:r>
          </a:p>
          <a:p>
            <a:pPr marL="609600" indent="-609600"/>
            <a:r>
              <a:rPr lang="en-GB" altLang="en-US"/>
              <a:t>Staff – numbers, FTE’s, gender splits</a:t>
            </a:r>
          </a:p>
          <a:p>
            <a:pPr marL="609600" indent="-609600"/>
            <a:r>
              <a:rPr lang="en-GB" altLang="en-US"/>
              <a:t>Skills - experience, qualifications</a:t>
            </a:r>
          </a:p>
          <a:p>
            <a:pPr marL="609600" indent="-609600"/>
            <a:r>
              <a:rPr lang="en-GB" altLang="en-US"/>
              <a:t>Style – management: autocratic/democratic</a:t>
            </a:r>
          </a:p>
          <a:p>
            <a:pPr marL="609600" indent="-609600"/>
            <a:r>
              <a:rPr lang="en-GB" altLang="en-US"/>
              <a:t>Shared values – culture!</a:t>
            </a:r>
          </a:p>
          <a:p>
            <a:pPr marL="609600" indent="-609600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49493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 eaLnBrk="1" hangingPunct="1"/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>MATERIALS</a:t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069523"/>
            <a:ext cx="10515600" cy="4114800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3000" dirty="0"/>
              <a:t>What will we need to use in terms of apparatus, technology, systems to get things done:</a:t>
            </a:r>
          </a:p>
          <a:p>
            <a:pPr eaLnBrk="1" hangingPunct="1"/>
            <a:r>
              <a:rPr lang="en-GB" altLang="en-US" sz="3000" b="1" dirty="0"/>
              <a:t>Physical equipment – desks, stationary, telephones, computers, software, car  (assume provided by the co. for assignment)</a:t>
            </a:r>
          </a:p>
          <a:p>
            <a:pPr eaLnBrk="1" hangingPunct="1"/>
            <a:r>
              <a:rPr lang="en-GB" altLang="en-US" sz="3000" dirty="0"/>
              <a:t>Strategy – is it the “best-fit”</a:t>
            </a:r>
          </a:p>
          <a:p>
            <a:pPr eaLnBrk="1" hangingPunct="1"/>
            <a:r>
              <a:rPr lang="en-GB" altLang="en-US" sz="3000" dirty="0"/>
              <a:t>Structure – marketing </a:t>
            </a:r>
            <a:r>
              <a:rPr lang="en-GB" altLang="en-US" sz="3000" dirty="0" err="1"/>
              <a:t>dept</a:t>
            </a:r>
            <a:r>
              <a:rPr lang="en-GB" altLang="en-US" sz="3000" dirty="0"/>
              <a:t> standing</a:t>
            </a:r>
          </a:p>
          <a:p>
            <a:pPr eaLnBrk="1" hangingPunct="1"/>
            <a:r>
              <a:rPr lang="en-GB" altLang="en-US" sz="3000" dirty="0"/>
              <a:t>Systems – the working policies and procedures</a:t>
            </a:r>
          </a:p>
          <a:p>
            <a:pPr eaLnBrk="1" hangingPunct="1">
              <a:buFontTx/>
              <a:buNone/>
            </a:pPr>
            <a:endParaRPr lang="en-GB" altLang="en-US" dirty="0" smtClean="0"/>
          </a:p>
          <a:p>
            <a:pPr eaLnBrk="1" hangingPunct="1">
              <a:buFontTx/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434887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 eaLnBrk="1" hangingPunct="1"/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>MINUTES</a:t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399" y="2112243"/>
            <a:ext cx="10224655" cy="41624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In business timing is everything! You cannot beat being in the right place at the right time and it is a marketers job to </a:t>
            </a:r>
            <a:r>
              <a:rPr lang="en-GB" altLang="en-US" i="1" dirty="0"/>
              <a:t>anticipate</a:t>
            </a:r>
            <a:r>
              <a:rPr lang="en-GB" altLang="en-US" dirty="0"/>
              <a:t>:</a:t>
            </a:r>
          </a:p>
          <a:p>
            <a:pPr eaLnBrk="1" hangingPunct="1"/>
            <a:r>
              <a:rPr lang="en-GB" altLang="en-US" dirty="0"/>
              <a:t>When possible See the campaign as pivotal moments like pre-launch; launch; post-launch; </a:t>
            </a:r>
          </a:p>
          <a:p>
            <a:pPr eaLnBrk="1" hangingPunct="1"/>
            <a:r>
              <a:rPr lang="en-GB" altLang="en-US" dirty="0"/>
              <a:t>Identifying the use of specific promotions tools at certain/key times – X-mas, holiday periods</a:t>
            </a:r>
          </a:p>
          <a:p>
            <a:pPr eaLnBrk="1" hangingPunct="1"/>
            <a:r>
              <a:rPr lang="en-GB" altLang="en-US" dirty="0"/>
              <a:t>Techniques related to time to build a campaign</a:t>
            </a:r>
          </a:p>
          <a:p>
            <a:pPr eaLnBrk="1" hangingPunct="1"/>
            <a:r>
              <a:rPr lang="en-GB" altLang="en-US" b="1" dirty="0"/>
              <a:t>Take presentation serious for schedule.</a:t>
            </a:r>
          </a:p>
        </p:txBody>
      </p:sp>
      <p:pic>
        <p:nvPicPr>
          <p:cNvPr id="10244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0"/>
            <a:ext cx="5867400" cy="194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705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> </a:t>
            </a:r>
            <a:r>
              <a:rPr lang="en-GB" altLang="en-US" sz="4000"/>
              <a:t>Co-ordinated Communications Mix </a:t>
            </a:r>
            <a:br>
              <a:rPr lang="en-GB" altLang="en-US" sz="4000"/>
            </a:br>
            <a:r>
              <a:rPr lang="en-GB" altLang="en-US" sz="4000"/>
              <a:t>timings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838200" y="1846553"/>
            <a:ext cx="7772400" cy="4643437"/>
          </a:xfrm>
        </p:spPr>
        <p:txBody>
          <a:bodyPr/>
          <a:lstStyle/>
          <a:p>
            <a:r>
              <a:rPr lang="en-US" altLang="en-US" dirty="0" smtClean="0"/>
              <a:t>Pre-Launch</a:t>
            </a:r>
          </a:p>
          <a:p>
            <a:r>
              <a:rPr lang="en-US" altLang="en-US" dirty="0" smtClean="0"/>
              <a:t>Launch </a:t>
            </a:r>
          </a:p>
          <a:p>
            <a:r>
              <a:rPr lang="en-US" altLang="en-US" dirty="0" smtClean="0"/>
              <a:t>Early term</a:t>
            </a:r>
          </a:p>
          <a:p>
            <a:r>
              <a:rPr lang="en-US" altLang="en-US" dirty="0" smtClean="0"/>
              <a:t>Mid-term </a:t>
            </a:r>
          </a:p>
          <a:p>
            <a:r>
              <a:rPr lang="en-US" altLang="en-US" dirty="0" smtClean="0"/>
              <a:t>Late term</a:t>
            </a:r>
          </a:p>
          <a:p>
            <a:r>
              <a:rPr lang="en-US" altLang="en-US" dirty="0" smtClean="0"/>
              <a:t>Holding position </a:t>
            </a:r>
          </a:p>
          <a:p>
            <a:r>
              <a:rPr lang="en-US" altLang="en-US" dirty="0" smtClean="0"/>
              <a:t>Re-launch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altLang="en-US" dirty="0" smtClean="0"/>
              <a:t> scheduling see media handout</a:t>
            </a:r>
          </a:p>
        </p:txBody>
      </p:sp>
      <p:pic>
        <p:nvPicPr>
          <p:cNvPr id="11268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301" y="1943101"/>
            <a:ext cx="4968875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5728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98581" y="166254"/>
            <a:ext cx="10318997" cy="6203806"/>
          </a:xfrm>
        </p:spPr>
      </p:pic>
    </p:spTree>
    <p:extLst>
      <p:ext uri="{BB962C8B-B14F-4D97-AF65-F5344CB8AC3E}">
        <p14:creationId xmlns:p14="http://schemas.microsoft.com/office/powerpoint/2010/main" val="3046591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0945" y="207818"/>
            <a:ext cx="11693237" cy="6650182"/>
          </a:xfrm>
        </p:spPr>
      </p:pic>
    </p:spTree>
    <p:extLst>
      <p:ext uri="{BB962C8B-B14F-4D97-AF65-F5344CB8AC3E}">
        <p14:creationId xmlns:p14="http://schemas.microsoft.com/office/powerpoint/2010/main" val="1037646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 eaLnBrk="1" hangingPunct="1"/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>MONEY</a:t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725974"/>
            <a:ext cx="6435436" cy="4543425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GB" altLang="en-US" b="1" dirty="0"/>
              <a:t>Total budget/spend</a:t>
            </a:r>
          </a:p>
          <a:p>
            <a:pPr marL="0" indent="0">
              <a:buNone/>
              <a:defRPr/>
            </a:pPr>
            <a:r>
              <a:rPr lang="en-GB" altLang="en-US" dirty="0"/>
              <a:t>Spend per promotional tool (2009):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dirty="0"/>
              <a:t>Advertising off-line (41%) 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dirty="0"/>
              <a:t>Advertising online (8%) 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dirty="0"/>
              <a:t>Website (7%)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dirty="0"/>
              <a:t>Direct Mail (11%)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dirty="0"/>
              <a:t>PR (9%) Events (7%)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dirty="0"/>
              <a:t>Non traditional (7%) 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dirty="0"/>
              <a:t>Other (10%)</a:t>
            </a:r>
          </a:p>
        </p:txBody>
      </p:sp>
      <p:pic>
        <p:nvPicPr>
          <p:cNvPr id="14340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3073" y="0"/>
            <a:ext cx="457892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23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 guideline to costs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TV ad – production circa £100,000</a:t>
            </a:r>
          </a:p>
          <a:p>
            <a:pPr>
              <a:buFontTx/>
              <a:buNone/>
            </a:pPr>
            <a:r>
              <a:rPr lang="en-GB" altLang="en-US" smtClean="0"/>
              <a:t>             - air time peak £60,000 for 30 secs</a:t>
            </a:r>
          </a:p>
          <a:p>
            <a:pPr>
              <a:buFontTx/>
              <a:buNone/>
            </a:pPr>
            <a:r>
              <a:rPr lang="en-GB" altLang="en-US" smtClean="0"/>
              <a:t>             - air time off peak £6,000 for 30 secs</a:t>
            </a:r>
          </a:p>
          <a:p>
            <a:r>
              <a:rPr lang="en-GB" altLang="en-US" smtClean="0"/>
              <a:t>Cinema - £30,000/wk national campaign</a:t>
            </a:r>
          </a:p>
          <a:p>
            <a:r>
              <a:rPr lang="en-GB" altLang="en-US" smtClean="0"/>
              <a:t>Posters 1000x48 sheet sites/ mth £25,000</a:t>
            </a:r>
          </a:p>
          <a:p>
            <a:r>
              <a:rPr lang="en-GB" altLang="en-US" smtClean="0"/>
              <a:t>Buses – 20 buses £5000 / mth</a:t>
            </a:r>
          </a:p>
          <a:p>
            <a:r>
              <a:rPr lang="en-GB" altLang="en-US" smtClean="0"/>
              <a:t>Press  see Daily Telegraph rate card</a:t>
            </a:r>
          </a:p>
        </p:txBody>
      </p:sp>
    </p:spTree>
    <p:extLst>
      <p:ext uri="{BB962C8B-B14F-4D97-AF65-F5344CB8AC3E}">
        <p14:creationId xmlns:p14="http://schemas.microsoft.com/office/powerpoint/2010/main" val="2919536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Marketing Communications Strategy</a:t>
            </a:r>
          </a:p>
        </p:txBody>
      </p:sp>
      <p:sp>
        <p:nvSpPr>
          <p:cNvPr id="3075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 smtClean="0"/>
              <a:t>Evaluation </a:t>
            </a:r>
            <a:r>
              <a:rPr lang="en-GB" altLang="en-US" dirty="0" smtClean="0"/>
              <a:t>and Control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68366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 EVALUATION &amp; CONTROL</a:t>
            </a:r>
            <a:br>
              <a:rPr lang="en-US" altLang="en-US" dirty="0" smtClean="0"/>
            </a:br>
            <a:r>
              <a:rPr lang="en-US" altLang="en-US" dirty="0" smtClean="0"/>
              <a:t>- introduction </a:t>
            </a:r>
            <a:br>
              <a:rPr lang="en-US" altLang="en-US" dirty="0" smtClean="0"/>
            </a:br>
            <a:endParaRPr lang="en-GB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33576"/>
            <a:ext cx="10515600" cy="4752975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en-GB" dirty="0" smtClean="0"/>
              <a:t>Essentially we are discussing the </a:t>
            </a:r>
            <a:r>
              <a:rPr lang="en-GB" b="1" dirty="0" smtClean="0"/>
              <a:t>measures  (5 </a:t>
            </a:r>
            <a:r>
              <a:rPr lang="en-GB" b="1" dirty="0" smtClean="0"/>
              <a:t>M’s) of</a:t>
            </a:r>
            <a:r>
              <a:rPr lang="en-GB" dirty="0" smtClean="0"/>
              <a:t> </a:t>
            </a:r>
            <a:r>
              <a:rPr lang="en-GB" dirty="0" smtClean="0"/>
              <a:t>performance;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 smtClean="0"/>
              <a:t>Evaluation is the employment of a set of standards to allow us to understand how well the </a:t>
            </a:r>
            <a:r>
              <a:rPr lang="en-GB" dirty="0" err="1" smtClean="0"/>
              <a:t>MarComms</a:t>
            </a:r>
            <a:r>
              <a:rPr lang="en-GB" dirty="0" smtClean="0"/>
              <a:t> are working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 smtClean="0"/>
              <a:t>Evaluation is a part of the control process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 smtClean="0"/>
              <a:t>Control is the monitoring process we will have in place to allow us to manage what we are doing.</a:t>
            </a:r>
          </a:p>
          <a:p>
            <a:pPr marL="609600" indent="-609600">
              <a:buFontTx/>
              <a:buAutoNum type="arabicPeriod"/>
              <a:defRPr/>
            </a:pPr>
            <a:endParaRPr lang="en-GB" dirty="0" smtClean="0"/>
          </a:p>
          <a:p>
            <a:pPr marL="609600" indent="-609600">
              <a:buFontTx/>
              <a:buAutoNum type="arabicPeriod"/>
              <a:defRPr/>
            </a:pPr>
            <a:endParaRPr lang="en-GB" dirty="0" smtClean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212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000"/>
              <a:t/>
            </a:r>
            <a:br>
              <a:rPr lang="en-US" altLang="en-US" sz="4000"/>
            </a:br>
            <a:r>
              <a:rPr lang="en-US" altLang="en-US" sz="4000"/>
              <a:t> EVALUATION &amp; CONTROL</a:t>
            </a:r>
            <a:br>
              <a:rPr lang="en-US" altLang="en-US" sz="4000"/>
            </a:br>
            <a:r>
              <a:rPr lang="en-US" altLang="en-US" sz="4000"/>
              <a:t>- introduction </a:t>
            </a:r>
            <a:br>
              <a:rPr lang="en-US" altLang="en-US" sz="4000"/>
            </a:br>
            <a:endParaRPr lang="en-GB" altLang="en-US" sz="400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smtClean="0"/>
              <a:t>Previously measurement was not deemed necessary, implementation was the key.</a:t>
            </a:r>
          </a:p>
          <a:p>
            <a:pPr>
              <a:buFontTx/>
              <a:buNone/>
            </a:pPr>
            <a:r>
              <a:rPr lang="en-GB" altLang="en-US" smtClean="0"/>
              <a:t>Today we are responsible marketers: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altLang="en-US" smtClean="0"/>
              <a:t>As custodians of company money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altLang="en-US" smtClean="0"/>
              <a:t>Who identify successful media &amp; methods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altLang="en-US" smtClean="0"/>
              <a:t>Taking corrective action when needed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altLang="en-US" smtClean="0"/>
              <a:t>Submiting realistic budget submissions</a:t>
            </a:r>
          </a:p>
        </p:txBody>
      </p:sp>
    </p:spTree>
    <p:extLst>
      <p:ext uri="{BB962C8B-B14F-4D97-AF65-F5344CB8AC3E}">
        <p14:creationId xmlns:p14="http://schemas.microsoft.com/office/powerpoint/2010/main" val="4052696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smtClean="0"/>
              <a:t>EVALUATION &amp; CONTROL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smtClean="0"/>
              <a:t>MARKETING</a:t>
            </a:r>
          </a:p>
          <a:p>
            <a:r>
              <a:rPr lang="en-US" altLang="en-US" smtClean="0"/>
              <a:t>Sales volume</a:t>
            </a:r>
          </a:p>
          <a:p>
            <a:r>
              <a:rPr lang="en-US" altLang="en-US" smtClean="0"/>
              <a:t>Sales value</a:t>
            </a:r>
          </a:p>
          <a:p>
            <a:r>
              <a:rPr lang="en-US" altLang="en-US" smtClean="0"/>
              <a:t>Market share</a:t>
            </a:r>
          </a:p>
          <a:p>
            <a:r>
              <a:rPr lang="en-US" altLang="en-US" smtClean="0"/>
              <a:t>Distribution </a:t>
            </a:r>
          </a:p>
          <a:p>
            <a:r>
              <a:rPr lang="en-US" altLang="en-US" smtClean="0"/>
              <a:t>Npd launches</a:t>
            </a:r>
          </a:p>
          <a:p>
            <a:r>
              <a:rPr lang="en-US" altLang="en-US" smtClean="0"/>
              <a:t>Brand performance</a:t>
            </a:r>
          </a:p>
          <a:p>
            <a:r>
              <a:rPr lang="en-US" altLang="en-US" smtClean="0"/>
              <a:t>IMPACT</a:t>
            </a:r>
          </a:p>
          <a:p>
            <a:endParaRPr lang="en-US" altLang="en-US" smtClean="0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smtClean="0"/>
              <a:t>ADVERTISING</a:t>
            </a:r>
          </a:p>
          <a:p>
            <a:r>
              <a:rPr lang="en-US" altLang="en-US" smtClean="0"/>
              <a:t>Awareness levels</a:t>
            </a:r>
          </a:p>
          <a:p>
            <a:r>
              <a:rPr lang="en-US" altLang="en-US" smtClean="0"/>
              <a:t>Attribute ratings</a:t>
            </a:r>
          </a:p>
          <a:p>
            <a:r>
              <a:rPr lang="en-US" altLang="en-US" smtClean="0"/>
              <a:t>Attitudes</a:t>
            </a:r>
          </a:p>
          <a:p>
            <a:r>
              <a:rPr lang="en-US" altLang="en-US" smtClean="0"/>
              <a:t>Enquiries</a:t>
            </a:r>
          </a:p>
          <a:p>
            <a:r>
              <a:rPr lang="en-US" altLang="en-US" smtClean="0"/>
              <a:t>Costs</a:t>
            </a:r>
          </a:p>
          <a:p>
            <a:r>
              <a:rPr lang="en-US" altLang="en-US" smtClean="0"/>
              <a:t>Sales/Market share</a:t>
            </a:r>
          </a:p>
          <a:p>
            <a:r>
              <a:rPr lang="en-US" altLang="en-US" smtClean="0"/>
              <a:t>IMPACT</a:t>
            </a:r>
          </a:p>
        </p:txBody>
      </p:sp>
    </p:spTree>
    <p:extLst>
      <p:ext uri="{BB962C8B-B14F-4D97-AF65-F5344CB8AC3E}">
        <p14:creationId xmlns:p14="http://schemas.microsoft.com/office/powerpoint/2010/main" val="276357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smtClean="0"/>
              <a:t>EVALUATION &amp; CONTROL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smtClean="0"/>
              <a:t>SALES PROMOTIONS</a:t>
            </a:r>
          </a:p>
          <a:p>
            <a:r>
              <a:rPr lang="en-US" altLang="en-US" smtClean="0"/>
              <a:t>Response rates</a:t>
            </a:r>
          </a:p>
          <a:p>
            <a:r>
              <a:rPr lang="en-US" altLang="en-US" smtClean="0"/>
              <a:t>Redemption rates</a:t>
            </a:r>
          </a:p>
          <a:p>
            <a:r>
              <a:rPr lang="en-US" altLang="en-US" smtClean="0"/>
              <a:t>Trial rate</a:t>
            </a:r>
          </a:p>
          <a:p>
            <a:r>
              <a:rPr lang="en-US" altLang="en-US" smtClean="0"/>
              <a:t>Repurchase rate</a:t>
            </a:r>
          </a:p>
          <a:p>
            <a:r>
              <a:rPr lang="en-US" altLang="en-US" smtClean="0"/>
              <a:t>IMPACT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smtClean="0"/>
              <a:t>PUBLIC RELATIONS</a:t>
            </a:r>
          </a:p>
          <a:p>
            <a:r>
              <a:rPr lang="en-US" altLang="en-US" smtClean="0"/>
              <a:t>Press relations</a:t>
            </a:r>
          </a:p>
          <a:p>
            <a:r>
              <a:rPr lang="en-US" altLang="en-US" smtClean="0"/>
              <a:t>Press cuttings</a:t>
            </a:r>
          </a:p>
          <a:p>
            <a:r>
              <a:rPr lang="en-US" altLang="en-US" smtClean="0"/>
              <a:t>Advertising value</a:t>
            </a:r>
          </a:p>
          <a:p>
            <a:r>
              <a:rPr lang="en-US" altLang="en-US" smtClean="0"/>
              <a:t>Share value?</a:t>
            </a:r>
          </a:p>
          <a:p>
            <a:r>
              <a:rPr lang="en-US" altLang="en-US" smtClean="0"/>
              <a:t>IMPACT</a:t>
            </a:r>
          </a:p>
        </p:txBody>
      </p:sp>
    </p:spTree>
    <p:extLst>
      <p:ext uri="{BB962C8B-B14F-4D97-AF65-F5344CB8AC3E}">
        <p14:creationId xmlns:p14="http://schemas.microsoft.com/office/powerpoint/2010/main" val="283433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smtClean="0"/>
              <a:t>EVALUATION &amp; CONTROL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smtClean="0"/>
              <a:t>DIRECT MARKETING</a:t>
            </a:r>
          </a:p>
          <a:p>
            <a:r>
              <a:rPr lang="en-US" altLang="en-US" smtClean="0"/>
              <a:t>Response rates</a:t>
            </a:r>
          </a:p>
          <a:p>
            <a:r>
              <a:rPr lang="en-US" altLang="en-US" smtClean="0"/>
              <a:t>Conversion rates</a:t>
            </a:r>
          </a:p>
          <a:p>
            <a:r>
              <a:rPr lang="en-US" altLang="en-US" smtClean="0"/>
              <a:t>Call to action</a:t>
            </a:r>
          </a:p>
          <a:p>
            <a:r>
              <a:rPr lang="en-US" altLang="en-US" smtClean="0"/>
              <a:t>“Hits” on website</a:t>
            </a:r>
          </a:p>
          <a:p>
            <a:r>
              <a:rPr lang="en-US" altLang="en-US" smtClean="0"/>
              <a:t>Trial rate</a:t>
            </a:r>
          </a:p>
          <a:p>
            <a:r>
              <a:rPr lang="en-US" altLang="en-US" smtClean="0"/>
              <a:t>Repurchase rate</a:t>
            </a:r>
          </a:p>
          <a:p>
            <a:r>
              <a:rPr lang="en-US" altLang="en-US" smtClean="0"/>
              <a:t>IMPACT</a:t>
            </a:r>
          </a:p>
          <a:p>
            <a:pPr algn="ctr">
              <a:buFontTx/>
              <a:buNone/>
            </a:pPr>
            <a:endParaRPr lang="en-US" altLang="en-US" smtClean="0"/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smtClean="0"/>
              <a:t>SALES PROGRAMME</a:t>
            </a:r>
          </a:p>
          <a:p>
            <a:r>
              <a:rPr lang="en-US" altLang="en-US" smtClean="0"/>
              <a:t>Sales/profit - by man/ team/region/</a:t>
            </a:r>
          </a:p>
          <a:p>
            <a:r>
              <a:rPr lang="en-US" altLang="en-US" smtClean="0"/>
              <a:t>Costs - by man/ team/region</a:t>
            </a:r>
          </a:p>
          <a:p>
            <a:r>
              <a:rPr lang="en-US" altLang="en-US" smtClean="0"/>
              <a:t>No. distributors</a:t>
            </a:r>
          </a:p>
          <a:p>
            <a:r>
              <a:rPr lang="en-US" altLang="en-US" smtClean="0"/>
              <a:t>No. new accounts</a:t>
            </a:r>
          </a:p>
          <a:p>
            <a:r>
              <a:rPr lang="en-US" altLang="en-US" smtClean="0"/>
              <a:t>No. promotions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0316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altLang="en-US" smtClean="0"/>
              <a:t>Evaluation &amp; control</a:t>
            </a:r>
            <a:br>
              <a:rPr lang="en-US" altLang="en-US" smtClean="0"/>
            </a:br>
            <a:r>
              <a:rPr lang="en-US" altLang="en-US" sz="4000"/>
              <a:t>- more areas to consider..</a:t>
            </a:r>
            <a:endParaRPr lang="en-GB" altLang="en-US" sz="400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Brand standing/ value[?]</a:t>
            </a:r>
          </a:p>
          <a:p>
            <a:r>
              <a:rPr lang="en-GB" altLang="en-US" smtClean="0"/>
              <a:t>Degree of integration</a:t>
            </a:r>
          </a:p>
          <a:p>
            <a:r>
              <a:rPr lang="en-GB" altLang="en-US" smtClean="0"/>
              <a:t>Consistency of the message</a:t>
            </a:r>
          </a:p>
          <a:p>
            <a:r>
              <a:rPr lang="en-GB" altLang="en-US" smtClean="0"/>
              <a:t>Impact on the market</a:t>
            </a:r>
          </a:p>
          <a:p>
            <a:r>
              <a:rPr lang="en-GB" altLang="en-US" smtClean="0"/>
              <a:t>The awards/ ideas from the agency</a:t>
            </a:r>
          </a:p>
          <a:p>
            <a:r>
              <a:rPr lang="en-GB" altLang="en-US" smtClean="0"/>
              <a:t>Cost effectiveness – should this be here [?]</a:t>
            </a:r>
          </a:p>
          <a:p>
            <a:r>
              <a:rPr lang="en-GB" altLang="en-US" smtClean="0"/>
              <a:t>The “joined-up thinking”</a:t>
            </a:r>
          </a:p>
          <a:p>
            <a:endParaRPr lang="en-GB" altLang="en-US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8013024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EVALUATION</a:t>
            </a:r>
            <a:br>
              <a:rPr lang="en-US" altLang="en-US" smtClean="0"/>
            </a:br>
            <a:r>
              <a:rPr lang="en-US" altLang="en-US" smtClean="0"/>
              <a:t>- even more areas to consider….</a:t>
            </a:r>
            <a:endParaRPr lang="en-GB" altLang="en-US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How well does it link to our value systems?</a:t>
            </a:r>
          </a:p>
          <a:p>
            <a:r>
              <a:rPr lang="en-GB" altLang="en-US" smtClean="0"/>
              <a:t>Does it make sense for our brands?</a:t>
            </a:r>
          </a:p>
          <a:p>
            <a:r>
              <a:rPr lang="en-GB" altLang="en-US" smtClean="0"/>
              <a:t>How do people relate towards it?</a:t>
            </a:r>
          </a:p>
          <a:p>
            <a:r>
              <a:rPr lang="en-GB" altLang="en-US" smtClean="0"/>
              <a:t>Does it refresh or bore the audience?</a:t>
            </a:r>
          </a:p>
          <a:p>
            <a:r>
              <a:rPr lang="en-GB" altLang="en-US" smtClean="0"/>
              <a:t>Is it entertaining?</a:t>
            </a:r>
          </a:p>
          <a:p>
            <a:r>
              <a:rPr lang="en-GB" altLang="en-US" smtClean="0"/>
              <a:t>Could the idea be easily used by our competitors? or any other company??!!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94463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/>
              <a:t/>
            </a:r>
            <a:br>
              <a:rPr lang="en-US" altLang="en-US" smtClean="0"/>
            </a:br>
            <a:r>
              <a:rPr lang="en-US" altLang="en-US" smtClean="0"/>
              <a:t> EVALUATION &amp; CONTROL</a:t>
            </a:r>
            <a:br>
              <a:rPr lang="en-US" altLang="en-US" smtClean="0"/>
            </a:br>
            <a:r>
              <a:rPr lang="en-US" altLang="en-US" smtClean="0"/>
              <a:t>- control  </a:t>
            </a:r>
            <a:br>
              <a:rPr lang="en-US" altLang="en-US" smtClean="0"/>
            </a:br>
            <a:endParaRPr lang="en-US" altLang="en-US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897930"/>
            <a:ext cx="10515600" cy="4535487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The starting point for the evaluation process should always be </a:t>
            </a:r>
            <a:r>
              <a:rPr lang="en-GB" altLang="en-US" b="1" i="1" u="sng" dirty="0"/>
              <a:t>the objectives                                      </a:t>
            </a:r>
            <a:r>
              <a:rPr lang="en-GB" altLang="en-US" dirty="0"/>
              <a:t>[as</a:t>
            </a:r>
            <a:r>
              <a:rPr lang="en-GB" altLang="en-US" b="1" i="1" u="sng" dirty="0"/>
              <a:t> </a:t>
            </a:r>
            <a:r>
              <a:rPr lang="en-GB" altLang="en-US" u="sng" dirty="0"/>
              <a:t>you</a:t>
            </a:r>
            <a:r>
              <a:rPr lang="en-GB" altLang="en-US" dirty="0"/>
              <a:t> set them from </a:t>
            </a:r>
            <a:r>
              <a:rPr lang="en-GB" altLang="en-US" u="sng" dirty="0"/>
              <a:t>your</a:t>
            </a:r>
            <a:r>
              <a:rPr lang="en-GB" altLang="en-US" dirty="0"/>
              <a:t> context analysis].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altLang="en-US" dirty="0"/>
              <a:t>In your assignment you should discuss: </a:t>
            </a:r>
          </a:p>
          <a:p>
            <a:r>
              <a:rPr lang="en-US" altLang="en-US" b="1" u="sng" dirty="0"/>
              <a:t>Meetings: when, who, where &amp; what &amp; why…..</a:t>
            </a:r>
          </a:p>
          <a:p>
            <a:r>
              <a:rPr lang="en-US" altLang="en-US" b="1" u="sng" dirty="0"/>
              <a:t>Reports: performance vs last year; targets, </a:t>
            </a:r>
          </a:p>
          <a:p>
            <a:pPr>
              <a:buFontTx/>
              <a:buNone/>
            </a:pPr>
            <a:r>
              <a:rPr lang="en-US" altLang="en-US" b="1" u="sng" dirty="0"/>
              <a:t>Sales vol. &amp; </a:t>
            </a:r>
            <a:r>
              <a:rPr lang="en-US" altLang="en-US" b="1" u="sng" dirty="0" err="1"/>
              <a:t>val</a:t>
            </a:r>
            <a:r>
              <a:rPr lang="en-US" altLang="en-US" b="1" u="sng" dirty="0"/>
              <a:t>.,budgets &amp; profits, service levels</a:t>
            </a:r>
          </a:p>
          <a:p>
            <a:r>
              <a:rPr lang="en-US" altLang="en-US" dirty="0"/>
              <a:t>Reviews? Annual conference? Briefings?</a:t>
            </a:r>
          </a:p>
          <a:p>
            <a:r>
              <a:rPr lang="en-GB" altLang="en-US" i="1" dirty="0"/>
              <a:t>Beware of over measurement! </a:t>
            </a:r>
            <a:r>
              <a:rPr lang="en-GB" altLang="en-US" dirty="0"/>
              <a:t>(see above)</a:t>
            </a:r>
          </a:p>
          <a:p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95791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 - </a:t>
            </a:r>
            <a:r>
              <a:rPr lang="en-GB" dirty="0" err="1" smtClean="0"/>
              <a:t>MyCIM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https://marketingexpert.cim.co.uk/topic-guides/</a:t>
            </a:r>
          </a:p>
        </p:txBody>
      </p:sp>
    </p:spTree>
    <p:extLst>
      <p:ext uri="{BB962C8B-B14F-4D97-AF65-F5344CB8AC3E}">
        <p14:creationId xmlns:p14="http://schemas.microsoft.com/office/powerpoint/2010/main" val="184663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1516</TotalTime>
  <Words>3764</Words>
  <Application>Microsoft Office PowerPoint</Application>
  <PresentationFormat>Widescreen</PresentationFormat>
  <Paragraphs>628</Paragraphs>
  <Slides>101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101</vt:i4>
      </vt:variant>
    </vt:vector>
  </HeadingPairs>
  <TitlesOfParts>
    <vt:vector size="108" baseType="lpstr">
      <vt:lpstr>Arial</vt:lpstr>
      <vt:lpstr>Arial Narrow</vt:lpstr>
      <vt:lpstr>Calibri</vt:lpstr>
      <vt:lpstr>Calibri Light</vt:lpstr>
      <vt:lpstr>Comic Sans MS</vt:lpstr>
      <vt:lpstr>Wingdings</vt:lpstr>
      <vt:lpstr>Office Theme</vt:lpstr>
      <vt:lpstr>CIM Certificate in Professional Marketing </vt:lpstr>
      <vt:lpstr>Marketing Communications </vt:lpstr>
      <vt:lpstr>Marketing Communications Planning Framework (MCPF)</vt:lpstr>
      <vt:lpstr>Principles of the framework </vt:lpstr>
      <vt:lpstr>Principles of the framework </vt:lpstr>
      <vt:lpstr>Principles of the framework </vt:lpstr>
      <vt:lpstr>Principles of the framework </vt:lpstr>
      <vt:lpstr>FRAMEWORK OPTIONS</vt:lpstr>
      <vt:lpstr>SOSTAC</vt:lpstr>
      <vt:lpstr>PowerPoint Presentation</vt:lpstr>
      <vt:lpstr>RABOSTIC</vt:lpstr>
      <vt:lpstr>COSTAC</vt:lpstr>
      <vt:lpstr> The Context Analysis of Fill’s  marketing communications framework </vt:lpstr>
      <vt:lpstr>THE CONTEXT ANALYSIS</vt:lpstr>
      <vt:lpstr>PowerPoint Presentation</vt:lpstr>
      <vt:lpstr>  THE BUSINESS CONTEXT  “What business are we in?”   </vt:lpstr>
      <vt:lpstr>PowerPoint Presentation</vt:lpstr>
      <vt:lpstr> THE CUSTOMER CONTEXT “Who Is Our Customer?” </vt:lpstr>
      <vt:lpstr>THE CUSTOMER CONTEXT - key questions on buying behaviour</vt:lpstr>
      <vt:lpstr>THE CUSTOMER CONTEXT   - customer profiles</vt:lpstr>
      <vt:lpstr>THE CUSTOMER CONTEXT  - other possible factors </vt:lpstr>
      <vt:lpstr> THE INTERNAL CONTEXT   - Membership of the organisation </vt:lpstr>
      <vt:lpstr>THE INTERNAL CONTEXT - identifying strengths &amp; weaknesses</vt:lpstr>
      <vt:lpstr>THE INTERNAL CONTEXT</vt:lpstr>
      <vt:lpstr>THE INTERNAL CONTEXT - key issues for consideration</vt:lpstr>
      <vt:lpstr>THE EXTERNAL CONTEXT</vt:lpstr>
      <vt:lpstr>The context analysis is a marketing environmental audit</vt:lpstr>
      <vt:lpstr>So WOT is the SWOT ?</vt:lpstr>
      <vt:lpstr>The Promotional goals and objectives </vt:lpstr>
      <vt:lpstr>  Promotion objectives &amp;  positioning - INTRODUCTION  </vt:lpstr>
      <vt:lpstr>Promotion objectives  and positioning</vt:lpstr>
      <vt:lpstr>Promotion objectives  and positioning</vt:lpstr>
      <vt:lpstr>Promotion objectives &amp;  positioning Be S.M.A.R.T. by using objectives</vt:lpstr>
      <vt:lpstr>Promotion objectives and positioning</vt:lpstr>
      <vt:lpstr>Promotion objectives and positioning</vt:lpstr>
      <vt:lpstr>Promotion objectives and positioning – perceptual maps</vt:lpstr>
      <vt:lpstr>Promotion objectives  and positioning</vt:lpstr>
      <vt:lpstr>Promotion objectives  and positioning</vt:lpstr>
      <vt:lpstr>Promotion objectives  and positioning</vt:lpstr>
      <vt:lpstr>PowerPoint Presentation</vt:lpstr>
      <vt:lpstr>PROMOTIONAL STRATEGY</vt:lpstr>
      <vt:lpstr> PROMOTIONAL STRATEGY - Marketing communications strategy </vt:lpstr>
      <vt:lpstr>PROMOTIONAL STRATEGY</vt:lpstr>
      <vt:lpstr>PROMOTIONAL STRATEGY</vt:lpstr>
      <vt:lpstr>Push versus Pull strategy</vt:lpstr>
      <vt:lpstr>PROMOTIONAL STRATEGY</vt:lpstr>
      <vt:lpstr>PROMOTIONAL STRATEGY</vt:lpstr>
      <vt:lpstr>PROMOTIONAL STRATEGY</vt:lpstr>
      <vt:lpstr>PROMOTIONAL STRATEGY</vt:lpstr>
      <vt:lpstr>PROMOTIONAL  STRATEGY</vt:lpstr>
      <vt:lpstr>The co-ordinated communications mix</vt:lpstr>
      <vt:lpstr>COSTAC</vt:lpstr>
      <vt:lpstr>  Co-ordinated Communications Mix  - introduction   </vt:lpstr>
      <vt:lpstr>Co-ordinated Communications Mix  review</vt:lpstr>
      <vt:lpstr>Co-ordinated Communications Mix  the customer</vt:lpstr>
      <vt:lpstr>Co-ordinated Communications Mix  a brand strategy</vt:lpstr>
      <vt:lpstr>Co-ordinated Communications Mix Options </vt:lpstr>
      <vt:lpstr>Co-ordinated Communications Mix Strategy specific</vt:lpstr>
      <vt:lpstr>the Cadburys Fuse bar - most successful launch of a choc bar</vt:lpstr>
      <vt:lpstr>Co-ordinated Communications Mix role of technology </vt:lpstr>
      <vt:lpstr> Co-ordinated Communications Mix – MUST HAVE internal methods</vt:lpstr>
      <vt:lpstr> THE INTERNAL CONTEXT - Internal communication methods </vt:lpstr>
      <vt:lpstr>Co-ordinated Communications Mix Creative? – fits the brand?</vt:lpstr>
      <vt:lpstr>Co-ordinated Communications Mix Creative?</vt:lpstr>
      <vt:lpstr>PowerPoint Presentation</vt:lpstr>
      <vt:lpstr>PowerPoint Presentation</vt:lpstr>
      <vt:lpstr>What are stakeholders?</vt:lpstr>
      <vt:lpstr>Publics or Stakeholders?</vt:lpstr>
      <vt:lpstr>Types of stakeholder groups</vt:lpstr>
      <vt:lpstr>Stakeholder research- what organisations need to know. </vt:lpstr>
      <vt:lpstr>Stakeholder Analysis </vt:lpstr>
      <vt:lpstr>Stakeholder Diagrams</vt:lpstr>
      <vt:lpstr>Ways of organising</vt:lpstr>
      <vt:lpstr>Prioritising....... Also known as Mendelow’s classification </vt:lpstr>
      <vt:lpstr>Importance of stakeholder analysis to marketing </vt:lpstr>
      <vt:lpstr>PowerPoint Presentation</vt:lpstr>
      <vt:lpstr>Stakeholders Example pressure groups</vt:lpstr>
      <vt:lpstr>Channels through which pressure groups function </vt:lpstr>
      <vt:lpstr>Advantages v Disadvantages  </vt:lpstr>
      <vt:lpstr>Examples of some cause related pressure groups </vt:lpstr>
      <vt:lpstr>An example: Time to detox.....</vt:lpstr>
      <vt:lpstr> COMMUNICATIONS MIX - implementation (&amp; control) </vt:lpstr>
      <vt:lpstr> IMC IMPLEMENTATION  - ORGANISING FOR ACTION  </vt:lpstr>
      <vt:lpstr> MANPOWER </vt:lpstr>
      <vt:lpstr> MATERIALS </vt:lpstr>
      <vt:lpstr> MINUTES </vt:lpstr>
      <vt:lpstr>  Co-ordinated Communications Mix  timings </vt:lpstr>
      <vt:lpstr>PowerPoint Presentation</vt:lpstr>
      <vt:lpstr>PowerPoint Presentation</vt:lpstr>
      <vt:lpstr> MONEY </vt:lpstr>
      <vt:lpstr>A guideline to costs</vt:lpstr>
      <vt:lpstr>Marketing Communications Strategy</vt:lpstr>
      <vt:lpstr>  EVALUATION &amp; CONTROL - introduction  </vt:lpstr>
      <vt:lpstr>  EVALUATION &amp; CONTROL - introduction  </vt:lpstr>
      <vt:lpstr>EVALUATION &amp; CONTROL</vt:lpstr>
      <vt:lpstr>EVALUATION &amp; CONTROL</vt:lpstr>
      <vt:lpstr>EVALUATION &amp; CONTROL</vt:lpstr>
      <vt:lpstr>Evaluation &amp; control - more areas to consider..</vt:lpstr>
      <vt:lpstr>EVALUATION - even more areas to consider….</vt:lpstr>
      <vt:lpstr>  EVALUATION &amp; CONTROL - control   </vt:lpstr>
      <vt:lpstr>Resource - MyCIM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CIM Certificate in Professional Marketing</dc:title>
  <dc:creator>Beth Cummings</dc:creator>
  <cp:lastModifiedBy>Beth Cummings</cp:lastModifiedBy>
  <cp:revision>95</cp:revision>
  <dcterms:created xsi:type="dcterms:W3CDTF">2018-10-02T07:12:32Z</dcterms:created>
  <dcterms:modified xsi:type="dcterms:W3CDTF">2019-06-17T08:34:17Z</dcterms:modified>
</cp:coreProperties>
</file>