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20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56"/>
  </p:notesMasterIdLst>
  <p:sldIdLst>
    <p:sldId id="605" r:id="rId5"/>
    <p:sldId id="606" r:id="rId6"/>
    <p:sldId id="256" r:id="rId7"/>
    <p:sldId id="559" r:id="rId8"/>
    <p:sldId id="563" r:id="rId9"/>
    <p:sldId id="565" r:id="rId10"/>
    <p:sldId id="618" r:id="rId11"/>
    <p:sldId id="602" r:id="rId12"/>
    <p:sldId id="570" r:id="rId13"/>
    <p:sldId id="619" r:id="rId14"/>
    <p:sldId id="620" r:id="rId15"/>
    <p:sldId id="621" r:id="rId16"/>
    <p:sldId id="622" r:id="rId17"/>
    <p:sldId id="630" r:id="rId18"/>
    <p:sldId id="592" r:id="rId19"/>
    <p:sldId id="631" r:id="rId20"/>
    <p:sldId id="596" r:id="rId21"/>
    <p:sldId id="597" r:id="rId22"/>
    <p:sldId id="632" r:id="rId23"/>
    <p:sldId id="633" r:id="rId24"/>
    <p:sldId id="604" r:id="rId25"/>
    <p:sldId id="634" r:id="rId26"/>
    <p:sldId id="578" r:id="rId27"/>
    <p:sldId id="579" r:id="rId28"/>
    <p:sldId id="577" r:id="rId29"/>
    <p:sldId id="580" r:id="rId30"/>
    <p:sldId id="561" r:id="rId31"/>
    <p:sldId id="591" r:id="rId32"/>
    <p:sldId id="581" r:id="rId33"/>
    <p:sldId id="582" r:id="rId34"/>
    <p:sldId id="627" r:id="rId35"/>
    <p:sldId id="611" r:id="rId36"/>
    <p:sldId id="612" r:id="rId37"/>
    <p:sldId id="588" r:id="rId38"/>
    <p:sldId id="616" r:id="rId39"/>
    <p:sldId id="617" r:id="rId40"/>
    <p:sldId id="562" r:id="rId41"/>
    <p:sldId id="628" r:id="rId42"/>
    <p:sldId id="635" r:id="rId43"/>
    <p:sldId id="629" r:id="rId44"/>
    <p:sldId id="589" r:id="rId45"/>
    <p:sldId id="590" r:id="rId46"/>
    <p:sldId id="549" r:id="rId47"/>
    <p:sldId id="600" r:id="rId48"/>
    <p:sldId id="624" r:id="rId49"/>
    <p:sldId id="625" r:id="rId50"/>
    <p:sldId id="626" r:id="rId51"/>
    <p:sldId id="584" r:id="rId52"/>
    <p:sldId id="585" r:id="rId53"/>
    <p:sldId id="586" r:id="rId54"/>
    <p:sldId id="587" r:id="rId5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58690221-9DBB-4718-AE97-0743E160118B}">
          <p14:sldIdLst>
            <p14:sldId id="605"/>
            <p14:sldId id="606"/>
            <p14:sldId id="256"/>
            <p14:sldId id="559"/>
            <p14:sldId id="563"/>
            <p14:sldId id="565"/>
            <p14:sldId id="618"/>
            <p14:sldId id="602"/>
            <p14:sldId id="570"/>
            <p14:sldId id="619"/>
            <p14:sldId id="620"/>
            <p14:sldId id="621"/>
            <p14:sldId id="622"/>
            <p14:sldId id="630"/>
            <p14:sldId id="592"/>
            <p14:sldId id="631"/>
            <p14:sldId id="596"/>
            <p14:sldId id="597"/>
            <p14:sldId id="632"/>
            <p14:sldId id="633"/>
            <p14:sldId id="604"/>
            <p14:sldId id="634"/>
            <p14:sldId id="578"/>
            <p14:sldId id="579"/>
            <p14:sldId id="577"/>
            <p14:sldId id="580"/>
            <p14:sldId id="561"/>
            <p14:sldId id="591"/>
            <p14:sldId id="581"/>
            <p14:sldId id="582"/>
            <p14:sldId id="627"/>
            <p14:sldId id="611"/>
            <p14:sldId id="612"/>
            <p14:sldId id="588"/>
            <p14:sldId id="616"/>
            <p14:sldId id="617"/>
            <p14:sldId id="562"/>
            <p14:sldId id="628"/>
            <p14:sldId id="635"/>
            <p14:sldId id="629"/>
            <p14:sldId id="589"/>
            <p14:sldId id="590"/>
            <p14:sldId id="549"/>
            <p14:sldId id="600"/>
            <p14:sldId id="624"/>
            <p14:sldId id="625"/>
            <p14:sldId id="626"/>
            <p14:sldId id="584"/>
            <p14:sldId id="585"/>
            <p14:sldId id="586"/>
            <p14:sldId id="587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46E16"/>
    <a:srgbClr val="FF9933"/>
    <a:srgbClr val="FFFFCC"/>
    <a:srgbClr val="FFFFFF"/>
    <a:srgbClr val="0000FF"/>
    <a:srgbClr val="FFD5A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024" autoAdjust="0"/>
    <p:restoredTop sz="85600" autoAdjust="0"/>
  </p:normalViewPr>
  <p:slideViewPr>
    <p:cSldViewPr snapToGrid="0">
      <p:cViewPr varScale="1">
        <p:scale>
          <a:sx n="64" d="100"/>
          <a:sy n="64" d="100"/>
        </p:scale>
        <p:origin x="252" y="48"/>
      </p:cViewPr>
      <p:guideLst/>
    </p:cSldViewPr>
  </p:slideViewPr>
  <p:outlineViewPr>
    <p:cViewPr>
      <p:scale>
        <a:sx n="33" d="100"/>
        <a:sy n="33" d="100"/>
      </p:scale>
      <p:origin x="0" y="-144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40" d="100"/>
        <a:sy n="140" d="100"/>
      </p:scale>
      <p:origin x="0" y="-3109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viewProps" Target="viewProps.xml"/><Relationship Id="rId5" Type="http://schemas.openxmlformats.org/officeDocument/2006/relationships/slide" Target="slides/slide1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notesMaster" Target="notesMasters/notesMaster1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theme" Target="theme/theme1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presProps" Target="presProps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D:\Users\ARHOME\Documents\Ray_Anne\Study%20Material\UWTSD-MBA\06_HKBM7012_MKTM\Assignment%202%20-%20ppt\photo\Age%20Group%20Chart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400" b="0" i="0" u="none" strike="noStrike" kern="1200" spc="0" baseline="0">
                <a:solidFill>
                  <a:sysClr val="windowText" lastClr="000000">
                    <a:lumMod val="65000"/>
                    <a:lumOff val="35000"/>
                  </a:sysClr>
                </a:solidFill>
                <a:latin typeface="+mn-lt"/>
                <a:ea typeface="+mn-ea"/>
                <a:cs typeface="+mn-cs"/>
              </a:defRPr>
            </a:pPr>
            <a:r>
              <a:rPr lang="en-US" sz="1200" dirty="0"/>
              <a:t>Figure 1: Top</a:t>
            </a:r>
            <a:r>
              <a:rPr lang="en-US" sz="1200" baseline="0" dirty="0"/>
              <a:t> 5 most-used platforms - Aged 16 to 64 </a:t>
            </a:r>
            <a:r>
              <a:rPr lang="en-US" sz="1200" dirty="0">
                <a:effectLst/>
              </a:rPr>
              <a:t>(Kemp, 2021).</a:t>
            </a:r>
            <a:r>
              <a:rPr lang="en-US" sz="1200" baseline="0" dirty="0"/>
              <a:t> </a:t>
            </a:r>
            <a:endParaRPr lang="en-US" sz="1200" dirty="0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marL="0" marR="0" lvl="0" indent="0" algn="ctr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 sz="1400" b="0" i="0" u="none" strike="noStrike" kern="1200" spc="0" baseline="0">
              <a:solidFill>
                <a:sysClr val="windowText" lastClr="000000">
                  <a:lumMod val="65000"/>
                  <a:lumOff val="35000"/>
                </a:sys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1.5456508019681656E-2"/>
          <c:y val="0.10287027111541069"/>
          <c:w val="0.96908698396063664"/>
          <c:h val="0.74899924824949027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'Top 5 Social Media'!$B$1</c:f>
              <c:strCache>
                <c:ptCount val="1"/>
                <c:pt idx="0">
                  <c:v>Usage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'Top 5 Social Media'!$A$2:$A$6</c:f>
              <c:strCache>
                <c:ptCount val="5"/>
                <c:pt idx="0">
                  <c:v>YouTube</c:v>
                </c:pt>
                <c:pt idx="1">
                  <c:v>WhatsApp</c:v>
                </c:pt>
                <c:pt idx="2">
                  <c:v>Facebook</c:v>
                </c:pt>
                <c:pt idx="3">
                  <c:v>Instagram (IG)</c:v>
                </c:pt>
                <c:pt idx="4">
                  <c:v>Facebook Messager</c:v>
                </c:pt>
              </c:strCache>
            </c:strRef>
          </c:cat>
          <c:val>
            <c:numRef>
              <c:f>'Top 5 Social Media'!$B$2:$B$6</c:f>
              <c:numCache>
                <c:formatCode>0.0%</c:formatCode>
                <c:ptCount val="5"/>
                <c:pt idx="0">
                  <c:v>0.86899999999999999</c:v>
                </c:pt>
                <c:pt idx="1">
                  <c:v>0.83599999999999997</c:v>
                </c:pt>
                <c:pt idx="2">
                  <c:v>0.83</c:v>
                </c:pt>
                <c:pt idx="3">
                  <c:v>0.59099999999999997</c:v>
                </c:pt>
                <c:pt idx="4">
                  <c:v>0.54600000000000004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BC1-4D66-BEB8-29682C64FAEB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219"/>
        <c:overlap val="-27"/>
        <c:axId val="600576623"/>
        <c:axId val="600587855"/>
      </c:barChart>
      <c:catAx>
        <c:axId val="600576623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00587855"/>
        <c:crosses val="autoZero"/>
        <c:auto val="1"/>
        <c:lblAlgn val="ctr"/>
        <c:lblOffset val="100"/>
        <c:noMultiLvlLbl val="0"/>
      </c:catAx>
      <c:valAx>
        <c:axId val="600587855"/>
        <c:scaling>
          <c:orientation val="minMax"/>
        </c:scaling>
        <c:delete val="1"/>
        <c:axPos val="l"/>
        <c:numFmt formatCode="0.0%" sourceLinked="1"/>
        <c:majorTickMark val="none"/>
        <c:minorTickMark val="none"/>
        <c:tickLblPos val="nextTo"/>
        <c:crossAx val="600576623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3">
  <dgm:title val=""/>
  <dgm:desc val=""/>
  <dgm:catLst>
    <dgm:cat type="accent4" pri="11300"/>
  </dgm:catLst>
  <dgm:styleLbl name="node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shade val="80000"/>
      </a:schemeClr>
      <a:schemeClr val="accent4">
        <a:tint val="7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/>
    <dgm:txEffectClrLst/>
  </dgm:styleLbl>
  <dgm:styleLbl name="ln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9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8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3DD1381-EF14-44A4-A227-A521B41E0E95}" type="doc">
      <dgm:prSet loTypeId="urn:microsoft.com/office/officeart/2005/8/layout/chart3" loCatId="relationship" qsTypeId="urn:microsoft.com/office/officeart/2005/8/quickstyle/simple5" qsCatId="simple" csTypeId="urn:microsoft.com/office/officeart/2005/8/colors/accent4_3" csCatId="accent4" phldr="1"/>
      <dgm:spPr/>
    </dgm:pt>
    <dgm:pt modelId="{5A7AAEF0-2641-40D2-9857-46F882891317}">
      <dgm:prSet phldrT="[Text]" custT="1"/>
      <dgm:spPr>
        <a:ln>
          <a:solidFill>
            <a:srgbClr val="E46E16"/>
          </a:solidFill>
        </a:ln>
      </dgm:spPr>
      <dgm:t>
        <a:bodyPr/>
        <a:lstStyle/>
        <a:p>
          <a:pPr algn="ctr"/>
          <a:r>
            <a:rPr lang="en-US" altLang="zh-HK" sz="1600" b="0" i="0" dirty="0"/>
            <a:t>Revenue </a:t>
          </a:r>
        </a:p>
        <a:p>
          <a:pPr algn="ctr"/>
          <a:r>
            <a:rPr lang="en-US" altLang="zh-HK" sz="1600" b="0" i="0" dirty="0"/>
            <a:t>Drop</a:t>
          </a:r>
          <a:endParaRPr lang="zh-HK" altLang="en-US" sz="1600" b="0" i="0" dirty="0"/>
        </a:p>
      </dgm:t>
    </dgm:pt>
    <dgm:pt modelId="{F5BF355C-8C14-4116-8F5B-34AB3E8836E8}" type="parTrans" cxnId="{1BD48954-49D9-4483-B722-1EED952A8733}">
      <dgm:prSet/>
      <dgm:spPr/>
      <dgm:t>
        <a:bodyPr/>
        <a:lstStyle/>
        <a:p>
          <a:endParaRPr lang="zh-HK" altLang="en-US"/>
        </a:p>
      </dgm:t>
    </dgm:pt>
    <dgm:pt modelId="{56334358-B680-4564-A358-8C9DFB117F37}" type="sibTrans" cxnId="{1BD48954-49D9-4483-B722-1EED952A8733}">
      <dgm:prSet/>
      <dgm:spPr/>
      <dgm:t>
        <a:bodyPr/>
        <a:lstStyle/>
        <a:p>
          <a:endParaRPr lang="zh-HK" altLang="en-US"/>
        </a:p>
      </dgm:t>
    </dgm:pt>
    <dgm:pt modelId="{D1982D93-6AD3-48C8-80C0-2EC5FADA58FE}">
      <dgm:prSet/>
      <dgm:spPr>
        <a:ln>
          <a:solidFill>
            <a:srgbClr val="E46E16"/>
          </a:solidFill>
        </a:ln>
      </dgm:spPr>
      <dgm:t>
        <a:bodyPr/>
        <a:lstStyle/>
        <a:p>
          <a:pPr algn="r"/>
          <a:r>
            <a:rPr lang="en-US" altLang="zh-HK" b="1" i="1" dirty="0">
              <a:solidFill>
                <a:srgbClr val="FFFFCC"/>
              </a:solidFill>
            </a:rPr>
            <a:t>YOUNGSTER</a:t>
          </a:r>
          <a:endParaRPr lang="zh-HK" altLang="en-US" b="1" i="1" dirty="0">
            <a:solidFill>
              <a:srgbClr val="FFFFCC"/>
            </a:solidFill>
          </a:endParaRPr>
        </a:p>
      </dgm:t>
    </dgm:pt>
    <dgm:pt modelId="{F972241F-4C01-49E0-A70E-4A072D75161F}" type="parTrans" cxnId="{FFE8883F-DB46-4F6F-826E-539C41052D1D}">
      <dgm:prSet/>
      <dgm:spPr/>
      <dgm:t>
        <a:bodyPr/>
        <a:lstStyle/>
        <a:p>
          <a:endParaRPr lang="zh-HK" altLang="en-US"/>
        </a:p>
      </dgm:t>
    </dgm:pt>
    <dgm:pt modelId="{D55D069D-A537-4136-910D-2BF2AE3DFBC4}" type="sibTrans" cxnId="{FFE8883F-DB46-4F6F-826E-539C41052D1D}">
      <dgm:prSet/>
      <dgm:spPr/>
      <dgm:t>
        <a:bodyPr/>
        <a:lstStyle/>
        <a:p>
          <a:endParaRPr lang="zh-HK" altLang="en-US"/>
        </a:p>
      </dgm:t>
    </dgm:pt>
    <dgm:pt modelId="{FEB28C8E-6C0D-4E76-AE6E-E4AAD845F996}">
      <dgm:prSet custT="1"/>
      <dgm:spPr>
        <a:ln>
          <a:solidFill>
            <a:srgbClr val="E46E16"/>
          </a:solidFill>
        </a:ln>
      </dgm:spPr>
      <dgm:t>
        <a:bodyPr/>
        <a:lstStyle/>
        <a:p>
          <a:pPr algn="just"/>
          <a:r>
            <a:rPr lang="en-US" sz="1600" dirty="0">
              <a:ln/>
            </a:rPr>
            <a:t>Social Media</a:t>
          </a:r>
        </a:p>
      </dgm:t>
    </dgm:pt>
    <dgm:pt modelId="{F728E814-DCA5-4E0D-8CBE-D2027F6E2F3F}" type="parTrans" cxnId="{1B024557-CA81-4508-9A52-690AEEA4FEAD}">
      <dgm:prSet/>
      <dgm:spPr/>
      <dgm:t>
        <a:bodyPr/>
        <a:lstStyle/>
        <a:p>
          <a:endParaRPr lang="zh-HK" altLang="en-US"/>
        </a:p>
      </dgm:t>
    </dgm:pt>
    <dgm:pt modelId="{8422253B-24DF-417E-8C14-079674B8454B}" type="sibTrans" cxnId="{1B024557-CA81-4508-9A52-690AEEA4FEAD}">
      <dgm:prSet/>
      <dgm:spPr/>
      <dgm:t>
        <a:bodyPr/>
        <a:lstStyle/>
        <a:p>
          <a:endParaRPr lang="zh-HK" altLang="en-US"/>
        </a:p>
      </dgm:t>
    </dgm:pt>
    <dgm:pt modelId="{049B2CAF-58F0-47D1-948D-050884E324DD}">
      <dgm:prSet custT="1"/>
      <dgm:spPr>
        <a:solidFill>
          <a:schemeClr val="bg1"/>
        </a:solidFill>
        <a:ln>
          <a:solidFill>
            <a:srgbClr val="E46E16"/>
          </a:solidFill>
        </a:ln>
        <a:effectLst>
          <a:glow rad="228600">
            <a:schemeClr val="accent4">
              <a:satMod val="175000"/>
              <a:alpha val="40000"/>
            </a:schemeClr>
          </a:glow>
        </a:effectLst>
      </dgm:spPr>
      <dgm:t>
        <a:bodyPr/>
        <a:lstStyle/>
        <a:p>
          <a:pPr algn="l"/>
          <a:r>
            <a:rPr lang="en-US" altLang="zh-HK" sz="1200" b="1" i="1" dirty="0">
              <a:solidFill>
                <a:srgbClr val="FF9933"/>
              </a:solidFill>
            </a:rPr>
            <a:t>MEMBERSHIP</a:t>
          </a:r>
          <a:endParaRPr lang="zh-HK" altLang="en-US" sz="1200" b="1" i="1" dirty="0">
            <a:solidFill>
              <a:srgbClr val="FF9933"/>
            </a:solidFill>
          </a:endParaRPr>
        </a:p>
      </dgm:t>
    </dgm:pt>
    <dgm:pt modelId="{6B7D6BDC-3B2F-4438-857B-B4B27C615738}" type="parTrans" cxnId="{855A72E1-8570-4CA2-88BB-C4249B145CB9}">
      <dgm:prSet/>
      <dgm:spPr/>
      <dgm:t>
        <a:bodyPr/>
        <a:lstStyle/>
        <a:p>
          <a:endParaRPr lang="zh-HK" altLang="en-US"/>
        </a:p>
      </dgm:t>
    </dgm:pt>
    <dgm:pt modelId="{2589E2EA-27FA-4C24-A615-4B5AE62E1C8F}" type="sibTrans" cxnId="{855A72E1-8570-4CA2-88BB-C4249B145CB9}">
      <dgm:prSet/>
      <dgm:spPr/>
      <dgm:t>
        <a:bodyPr/>
        <a:lstStyle/>
        <a:p>
          <a:endParaRPr lang="zh-HK" altLang="en-US"/>
        </a:p>
      </dgm:t>
    </dgm:pt>
    <dgm:pt modelId="{2FE80A02-D24E-40A9-8FE9-394FA962B0BA}">
      <dgm:prSet custT="1"/>
      <dgm:spPr>
        <a:ln>
          <a:solidFill>
            <a:srgbClr val="E46E16"/>
          </a:solidFill>
        </a:ln>
      </dgm:spPr>
      <dgm:t>
        <a:bodyPr/>
        <a:lstStyle/>
        <a:p>
          <a:r>
            <a:rPr lang="en-US" altLang="zh-HK" sz="1400" dirty="0"/>
            <a:t>Take Away</a:t>
          </a:r>
        </a:p>
        <a:p>
          <a:r>
            <a:rPr lang="en-US" altLang="zh-HK" sz="1400" dirty="0"/>
            <a:t>Increase </a:t>
          </a:r>
        </a:p>
      </dgm:t>
    </dgm:pt>
    <dgm:pt modelId="{1A0596DA-9CE1-45D9-8250-7614EFB4A184}" type="parTrans" cxnId="{6AC5F265-27C1-4BC0-B52D-287D472F4549}">
      <dgm:prSet/>
      <dgm:spPr/>
      <dgm:t>
        <a:bodyPr/>
        <a:lstStyle/>
        <a:p>
          <a:endParaRPr lang="zh-HK" altLang="en-US"/>
        </a:p>
      </dgm:t>
    </dgm:pt>
    <dgm:pt modelId="{6FC0401A-334D-4213-B3E7-A31F2A77C8E5}" type="sibTrans" cxnId="{6AC5F265-27C1-4BC0-B52D-287D472F4549}">
      <dgm:prSet/>
      <dgm:spPr/>
      <dgm:t>
        <a:bodyPr/>
        <a:lstStyle/>
        <a:p>
          <a:endParaRPr lang="zh-HK" altLang="en-US"/>
        </a:p>
      </dgm:t>
    </dgm:pt>
    <dgm:pt modelId="{881AC478-28DB-4A8C-B955-66A727DE2B39}" type="pres">
      <dgm:prSet presAssocID="{83DD1381-EF14-44A4-A227-A521B41E0E95}" presName="compositeShape" presStyleCnt="0">
        <dgm:presLayoutVars>
          <dgm:chMax val="7"/>
          <dgm:dir/>
          <dgm:resizeHandles val="exact"/>
        </dgm:presLayoutVars>
      </dgm:prSet>
      <dgm:spPr/>
    </dgm:pt>
    <dgm:pt modelId="{AF768259-5972-4E24-AF2C-4E6F7AF67583}" type="pres">
      <dgm:prSet presAssocID="{83DD1381-EF14-44A4-A227-A521B41E0E95}" presName="wedge1" presStyleLbl="node1" presStyleIdx="0" presStyleCnt="5" custLinFactNeighborX="-3754" custLinFactNeighborY="4911"/>
      <dgm:spPr/>
    </dgm:pt>
    <dgm:pt modelId="{DBF0BC39-E114-4AA9-8ACA-1514FF41E850}" type="pres">
      <dgm:prSet presAssocID="{83DD1381-EF14-44A4-A227-A521B41E0E95}" presName="wedge1Tx" presStyleLbl="node1" presStyleIdx="0" presStyleCnt="5">
        <dgm:presLayoutVars>
          <dgm:chMax val="0"/>
          <dgm:chPref val="0"/>
          <dgm:bulletEnabled val="1"/>
        </dgm:presLayoutVars>
      </dgm:prSet>
      <dgm:spPr/>
    </dgm:pt>
    <dgm:pt modelId="{05B4D655-A24B-48B1-A136-6649209C1EE1}" type="pres">
      <dgm:prSet presAssocID="{83DD1381-EF14-44A4-A227-A521B41E0E95}" presName="wedge2" presStyleLbl="node1" presStyleIdx="1" presStyleCnt="5"/>
      <dgm:spPr/>
    </dgm:pt>
    <dgm:pt modelId="{6C9427EA-F6E1-47B2-B4B3-35CF16E42625}" type="pres">
      <dgm:prSet presAssocID="{83DD1381-EF14-44A4-A227-A521B41E0E95}" presName="wedge2Tx" presStyleLbl="node1" presStyleIdx="1" presStyleCnt="5">
        <dgm:presLayoutVars>
          <dgm:chMax val="0"/>
          <dgm:chPref val="0"/>
          <dgm:bulletEnabled val="1"/>
        </dgm:presLayoutVars>
      </dgm:prSet>
      <dgm:spPr/>
    </dgm:pt>
    <dgm:pt modelId="{689C8FA7-0C23-435C-8DC8-3D6257667B11}" type="pres">
      <dgm:prSet presAssocID="{83DD1381-EF14-44A4-A227-A521B41E0E95}" presName="wedge3" presStyleLbl="node1" presStyleIdx="2" presStyleCnt="5" custLinFactNeighborX="137" custLinFactNeighborY="89"/>
      <dgm:spPr/>
    </dgm:pt>
    <dgm:pt modelId="{5BFF7137-2653-46A6-A05D-B124C2F336A5}" type="pres">
      <dgm:prSet presAssocID="{83DD1381-EF14-44A4-A227-A521B41E0E95}" presName="wedge3Tx" presStyleLbl="node1" presStyleIdx="2" presStyleCnt="5">
        <dgm:presLayoutVars>
          <dgm:chMax val="0"/>
          <dgm:chPref val="0"/>
          <dgm:bulletEnabled val="1"/>
        </dgm:presLayoutVars>
      </dgm:prSet>
      <dgm:spPr/>
    </dgm:pt>
    <dgm:pt modelId="{36D13A2D-DFB6-43A7-B11C-60B566DC0E42}" type="pres">
      <dgm:prSet presAssocID="{83DD1381-EF14-44A4-A227-A521B41E0E95}" presName="wedge4" presStyleLbl="node1" presStyleIdx="3" presStyleCnt="5" custLinFactNeighborX="-4112" custLinFactNeighborY="1370"/>
      <dgm:spPr/>
    </dgm:pt>
    <dgm:pt modelId="{5AB623D0-CFA3-48D5-99A9-CED0C84631A9}" type="pres">
      <dgm:prSet presAssocID="{83DD1381-EF14-44A4-A227-A521B41E0E95}" presName="wedge4Tx" presStyleLbl="node1" presStyleIdx="3" presStyleCnt="5">
        <dgm:presLayoutVars>
          <dgm:chMax val="0"/>
          <dgm:chPref val="0"/>
          <dgm:bulletEnabled val="1"/>
        </dgm:presLayoutVars>
      </dgm:prSet>
      <dgm:spPr/>
    </dgm:pt>
    <dgm:pt modelId="{2B1E32CA-1CFB-49BC-907D-F6259B7EB8EC}" type="pres">
      <dgm:prSet presAssocID="{83DD1381-EF14-44A4-A227-A521B41E0E95}" presName="wedge5" presStyleLbl="node1" presStyleIdx="4" presStyleCnt="5" custLinFactNeighborX="-3563" custLinFactNeighborY="-1144"/>
      <dgm:spPr/>
    </dgm:pt>
    <dgm:pt modelId="{6A54AF27-F049-428D-B3F6-9434D02E6D0F}" type="pres">
      <dgm:prSet presAssocID="{83DD1381-EF14-44A4-A227-A521B41E0E95}" presName="wedge5Tx" presStyleLbl="node1" presStyleIdx="4" presStyleCnt="5">
        <dgm:presLayoutVars>
          <dgm:chMax val="0"/>
          <dgm:chPref val="0"/>
          <dgm:bulletEnabled val="1"/>
        </dgm:presLayoutVars>
      </dgm:prSet>
      <dgm:spPr/>
    </dgm:pt>
  </dgm:ptLst>
  <dgm:cxnLst>
    <dgm:cxn modelId="{D23E8F0B-04F1-49CD-A401-1DE1AFFF755B}" type="presOf" srcId="{049B2CAF-58F0-47D1-948D-050884E324DD}" destId="{6A54AF27-F049-428D-B3F6-9434D02E6D0F}" srcOrd="1" destOrd="0" presId="urn:microsoft.com/office/officeart/2005/8/layout/chart3"/>
    <dgm:cxn modelId="{6373861B-E3AD-42AF-920A-DA8F20E8A017}" type="presOf" srcId="{D1982D93-6AD3-48C8-80C0-2EC5FADA58FE}" destId="{36D13A2D-DFB6-43A7-B11C-60B566DC0E42}" srcOrd="0" destOrd="0" presId="urn:microsoft.com/office/officeart/2005/8/layout/chart3"/>
    <dgm:cxn modelId="{9788B33E-3E15-4722-8128-13BA7EBD209C}" type="presOf" srcId="{049B2CAF-58F0-47D1-948D-050884E324DD}" destId="{2B1E32CA-1CFB-49BC-907D-F6259B7EB8EC}" srcOrd="0" destOrd="0" presId="urn:microsoft.com/office/officeart/2005/8/layout/chart3"/>
    <dgm:cxn modelId="{FFE8883F-DB46-4F6F-826E-539C41052D1D}" srcId="{83DD1381-EF14-44A4-A227-A521B41E0E95}" destId="{D1982D93-6AD3-48C8-80C0-2EC5FADA58FE}" srcOrd="3" destOrd="0" parTransId="{F972241F-4C01-49E0-A70E-4A072D75161F}" sibTransId="{D55D069D-A537-4136-910D-2BF2AE3DFBC4}"/>
    <dgm:cxn modelId="{3DAE0F61-5A91-4867-B423-59682DAF1EE0}" type="presOf" srcId="{83DD1381-EF14-44A4-A227-A521B41E0E95}" destId="{881AC478-28DB-4A8C-B955-66A727DE2B39}" srcOrd="0" destOrd="0" presId="urn:microsoft.com/office/officeart/2005/8/layout/chart3"/>
    <dgm:cxn modelId="{6AC5F265-27C1-4BC0-B52D-287D472F4549}" srcId="{83DD1381-EF14-44A4-A227-A521B41E0E95}" destId="{2FE80A02-D24E-40A9-8FE9-394FA962B0BA}" srcOrd="1" destOrd="0" parTransId="{1A0596DA-9CE1-45D9-8250-7614EFB4A184}" sibTransId="{6FC0401A-334D-4213-B3E7-A31F2A77C8E5}"/>
    <dgm:cxn modelId="{4E79794F-3247-451A-950D-74FF7E3D1AB7}" type="presOf" srcId="{FEB28C8E-6C0D-4E76-AE6E-E4AAD845F996}" destId="{5BFF7137-2653-46A6-A05D-B124C2F336A5}" srcOrd="1" destOrd="0" presId="urn:microsoft.com/office/officeart/2005/8/layout/chart3"/>
    <dgm:cxn modelId="{BE88876F-D6A5-4418-90CE-0C976919F4F1}" type="presOf" srcId="{FEB28C8E-6C0D-4E76-AE6E-E4AAD845F996}" destId="{689C8FA7-0C23-435C-8DC8-3D6257667B11}" srcOrd="0" destOrd="0" presId="urn:microsoft.com/office/officeart/2005/8/layout/chart3"/>
    <dgm:cxn modelId="{1BD48954-49D9-4483-B722-1EED952A8733}" srcId="{83DD1381-EF14-44A4-A227-A521B41E0E95}" destId="{5A7AAEF0-2641-40D2-9857-46F882891317}" srcOrd="0" destOrd="0" parTransId="{F5BF355C-8C14-4116-8F5B-34AB3E8836E8}" sibTransId="{56334358-B680-4564-A358-8C9DFB117F37}"/>
    <dgm:cxn modelId="{1B024557-CA81-4508-9A52-690AEEA4FEAD}" srcId="{83DD1381-EF14-44A4-A227-A521B41E0E95}" destId="{FEB28C8E-6C0D-4E76-AE6E-E4AAD845F996}" srcOrd="2" destOrd="0" parTransId="{F728E814-DCA5-4E0D-8CBE-D2027F6E2F3F}" sibTransId="{8422253B-24DF-417E-8C14-079674B8454B}"/>
    <dgm:cxn modelId="{922C977B-2605-4ADC-8608-69DDABE7D3D4}" type="presOf" srcId="{2FE80A02-D24E-40A9-8FE9-394FA962B0BA}" destId="{6C9427EA-F6E1-47B2-B4B3-35CF16E42625}" srcOrd="1" destOrd="0" presId="urn:microsoft.com/office/officeart/2005/8/layout/chart3"/>
    <dgm:cxn modelId="{99FCA17C-6466-4A81-8C7D-E2FACC4AA956}" type="presOf" srcId="{5A7AAEF0-2641-40D2-9857-46F882891317}" destId="{DBF0BC39-E114-4AA9-8ACA-1514FF41E850}" srcOrd="1" destOrd="0" presId="urn:microsoft.com/office/officeart/2005/8/layout/chart3"/>
    <dgm:cxn modelId="{4781E580-CAF6-460A-ACAC-95ACC7615603}" type="presOf" srcId="{2FE80A02-D24E-40A9-8FE9-394FA962B0BA}" destId="{05B4D655-A24B-48B1-A136-6649209C1EE1}" srcOrd="0" destOrd="0" presId="urn:microsoft.com/office/officeart/2005/8/layout/chart3"/>
    <dgm:cxn modelId="{D4AFCAD5-1088-4F5D-B383-762C1D0B7F26}" type="presOf" srcId="{D1982D93-6AD3-48C8-80C0-2EC5FADA58FE}" destId="{5AB623D0-CFA3-48D5-99A9-CED0C84631A9}" srcOrd="1" destOrd="0" presId="urn:microsoft.com/office/officeart/2005/8/layout/chart3"/>
    <dgm:cxn modelId="{855A72E1-8570-4CA2-88BB-C4249B145CB9}" srcId="{83DD1381-EF14-44A4-A227-A521B41E0E95}" destId="{049B2CAF-58F0-47D1-948D-050884E324DD}" srcOrd="4" destOrd="0" parTransId="{6B7D6BDC-3B2F-4438-857B-B4B27C615738}" sibTransId="{2589E2EA-27FA-4C24-A615-4B5AE62E1C8F}"/>
    <dgm:cxn modelId="{1456CBFC-5804-4CD9-A654-EA84B2FB24BB}" type="presOf" srcId="{5A7AAEF0-2641-40D2-9857-46F882891317}" destId="{AF768259-5972-4E24-AF2C-4E6F7AF67583}" srcOrd="0" destOrd="0" presId="urn:microsoft.com/office/officeart/2005/8/layout/chart3"/>
    <dgm:cxn modelId="{FA265527-8039-48A5-9D92-B532D39FCE13}" type="presParOf" srcId="{881AC478-28DB-4A8C-B955-66A727DE2B39}" destId="{AF768259-5972-4E24-AF2C-4E6F7AF67583}" srcOrd="0" destOrd="0" presId="urn:microsoft.com/office/officeart/2005/8/layout/chart3"/>
    <dgm:cxn modelId="{2B46525B-008E-453D-8029-B99DAAA61D06}" type="presParOf" srcId="{881AC478-28DB-4A8C-B955-66A727DE2B39}" destId="{DBF0BC39-E114-4AA9-8ACA-1514FF41E850}" srcOrd="1" destOrd="0" presId="urn:microsoft.com/office/officeart/2005/8/layout/chart3"/>
    <dgm:cxn modelId="{01F6C12B-E67A-43A6-B7C3-22CDF2CC78D3}" type="presParOf" srcId="{881AC478-28DB-4A8C-B955-66A727DE2B39}" destId="{05B4D655-A24B-48B1-A136-6649209C1EE1}" srcOrd="2" destOrd="0" presId="urn:microsoft.com/office/officeart/2005/8/layout/chart3"/>
    <dgm:cxn modelId="{D9076165-8C67-444E-8A63-DC1DF7C5D888}" type="presParOf" srcId="{881AC478-28DB-4A8C-B955-66A727DE2B39}" destId="{6C9427EA-F6E1-47B2-B4B3-35CF16E42625}" srcOrd="3" destOrd="0" presId="urn:microsoft.com/office/officeart/2005/8/layout/chart3"/>
    <dgm:cxn modelId="{94D6CA19-37FF-433A-B95D-CDD35F398621}" type="presParOf" srcId="{881AC478-28DB-4A8C-B955-66A727DE2B39}" destId="{689C8FA7-0C23-435C-8DC8-3D6257667B11}" srcOrd="4" destOrd="0" presId="urn:microsoft.com/office/officeart/2005/8/layout/chart3"/>
    <dgm:cxn modelId="{CE97D07A-B8A6-44F8-A079-D8F546E7DE17}" type="presParOf" srcId="{881AC478-28DB-4A8C-B955-66A727DE2B39}" destId="{5BFF7137-2653-46A6-A05D-B124C2F336A5}" srcOrd="5" destOrd="0" presId="urn:microsoft.com/office/officeart/2005/8/layout/chart3"/>
    <dgm:cxn modelId="{C204E853-7966-4B60-BB14-E23D4440D838}" type="presParOf" srcId="{881AC478-28DB-4A8C-B955-66A727DE2B39}" destId="{36D13A2D-DFB6-43A7-B11C-60B566DC0E42}" srcOrd="6" destOrd="0" presId="urn:microsoft.com/office/officeart/2005/8/layout/chart3"/>
    <dgm:cxn modelId="{1FA760B2-215F-4047-A85D-C865DD55E9E2}" type="presParOf" srcId="{881AC478-28DB-4A8C-B955-66A727DE2B39}" destId="{5AB623D0-CFA3-48D5-99A9-CED0C84631A9}" srcOrd="7" destOrd="0" presId="urn:microsoft.com/office/officeart/2005/8/layout/chart3"/>
    <dgm:cxn modelId="{E3A27271-C0A6-4C42-8AAA-7F04B506C820}" type="presParOf" srcId="{881AC478-28DB-4A8C-B955-66A727DE2B39}" destId="{2B1E32CA-1CFB-49BC-907D-F6259B7EB8EC}" srcOrd="8" destOrd="0" presId="urn:microsoft.com/office/officeart/2005/8/layout/chart3"/>
    <dgm:cxn modelId="{864E32B2-2870-4FA9-96C6-7BA1D182621D}" type="presParOf" srcId="{881AC478-28DB-4A8C-B955-66A727DE2B39}" destId="{6A54AF27-F049-428D-B3F6-9434D02E6D0F}" srcOrd="9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768259-5972-4E24-AF2C-4E6F7AF67583}">
      <dsp:nvSpPr>
        <dsp:cNvPr id="0" name=""/>
        <dsp:cNvSpPr/>
      </dsp:nvSpPr>
      <dsp:spPr>
        <a:xfrm>
          <a:off x="1759381" y="466416"/>
          <a:ext cx="3879016" cy="3879016"/>
        </a:xfrm>
        <a:prstGeom prst="pie">
          <a:avLst>
            <a:gd name="adj1" fmla="val 16200000"/>
            <a:gd name="adj2" fmla="val 20520000"/>
          </a:avLst>
        </a:prstGeom>
        <a:gradFill rotWithShape="0">
          <a:gsLst>
            <a:gs pos="0">
              <a:schemeClr val="accent4">
                <a:shade val="8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shade val="8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shade val="8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solidFill>
            <a:srgbClr val="E46E16"/>
          </a:solidFill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HK" sz="1600" b="0" i="0" kern="1200" dirty="0"/>
            <a:t>Revenue 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HK" sz="1600" b="0" i="0" kern="1200" dirty="0"/>
            <a:t>Drop</a:t>
          </a:r>
          <a:endParaRPr lang="zh-HK" altLang="en-US" sz="1600" b="0" i="0" kern="1200" dirty="0"/>
        </a:p>
      </dsp:txBody>
      <dsp:txXfrm>
        <a:off x="3747839" y="1045960"/>
        <a:ext cx="1316094" cy="900486"/>
      </dsp:txXfrm>
    </dsp:sp>
    <dsp:sp modelId="{05B4D655-A24B-48B1-A136-6649209C1EE1}">
      <dsp:nvSpPr>
        <dsp:cNvPr id="0" name=""/>
        <dsp:cNvSpPr/>
      </dsp:nvSpPr>
      <dsp:spPr>
        <a:xfrm>
          <a:off x="1769234" y="462942"/>
          <a:ext cx="3879016" cy="3879016"/>
        </a:xfrm>
        <a:prstGeom prst="pie">
          <a:avLst>
            <a:gd name="adj1" fmla="val 20520000"/>
            <a:gd name="adj2" fmla="val 3240000"/>
          </a:avLst>
        </a:prstGeom>
        <a:gradFill rotWithShape="0">
          <a:gsLst>
            <a:gs pos="0">
              <a:schemeClr val="accent4">
                <a:shade val="80000"/>
                <a:hueOff val="-185249"/>
                <a:satOff val="-2188"/>
                <a:lumOff val="839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shade val="80000"/>
                <a:hueOff val="-185249"/>
                <a:satOff val="-2188"/>
                <a:lumOff val="839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shade val="80000"/>
                <a:hueOff val="-185249"/>
                <a:satOff val="-2188"/>
                <a:lumOff val="839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solidFill>
            <a:srgbClr val="E46E16"/>
          </a:solidFill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HK" sz="1400" kern="1200" dirty="0"/>
            <a:t>Take Away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HK" sz="1400" kern="1200" dirty="0"/>
            <a:t>Increase </a:t>
          </a:r>
        </a:p>
      </dsp:txBody>
      <dsp:txXfrm>
        <a:off x="4304448" y="2217735"/>
        <a:ext cx="1154469" cy="974372"/>
      </dsp:txXfrm>
    </dsp:sp>
    <dsp:sp modelId="{689C8FA7-0C23-435C-8DC8-3D6257667B11}">
      <dsp:nvSpPr>
        <dsp:cNvPr id="0" name=""/>
        <dsp:cNvSpPr/>
      </dsp:nvSpPr>
      <dsp:spPr>
        <a:xfrm>
          <a:off x="1774548" y="466394"/>
          <a:ext cx="3879016" cy="3879016"/>
        </a:xfrm>
        <a:prstGeom prst="pie">
          <a:avLst>
            <a:gd name="adj1" fmla="val 3240000"/>
            <a:gd name="adj2" fmla="val 7560000"/>
          </a:avLst>
        </a:prstGeom>
        <a:gradFill rotWithShape="0">
          <a:gsLst>
            <a:gs pos="0">
              <a:schemeClr val="accent4">
                <a:shade val="80000"/>
                <a:hueOff val="-370497"/>
                <a:satOff val="-4376"/>
                <a:lumOff val="1678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shade val="80000"/>
                <a:hueOff val="-370497"/>
                <a:satOff val="-4376"/>
                <a:lumOff val="1678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shade val="80000"/>
                <a:hueOff val="-370497"/>
                <a:satOff val="-4376"/>
                <a:lumOff val="1678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solidFill>
            <a:srgbClr val="E46E16"/>
          </a:solidFill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just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n/>
            </a:rPr>
            <a:t>Social Media</a:t>
          </a:r>
        </a:p>
      </dsp:txBody>
      <dsp:txXfrm>
        <a:off x="3021375" y="3375657"/>
        <a:ext cx="1385363" cy="831217"/>
      </dsp:txXfrm>
    </dsp:sp>
    <dsp:sp modelId="{36D13A2D-DFB6-43A7-B11C-60B566DC0E42}">
      <dsp:nvSpPr>
        <dsp:cNvPr id="0" name=""/>
        <dsp:cNvSpPr/>
      </dsp:nvSpPr>
      <dsp:spPr>
        <a:xfrm>
          <a:off x="1609729" y="516084"/>
          <a:ext cx="3879016" cy="3879016"/>
        </a:xfrm>
        <a:prstGeom prst="pie">
          <a:avLst>
            <a:gd name="adj1" fmla="val 7560000"/>
            <a:gd name="adj2" fmla="val 11880000"/>
          </a:avLst>
        </a:prstGeom>
        <a:gradFill rotWithShape="0">
          <a:gsLst>
            <a:gs pos="0">
              <a:schemeClr val="accent4">
                <a:shade val="80000"/>
                <a:hueOff val="-555746"/>
                <a:satOff val="-6564"/>
                <a:lumOff val="2516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shade val="80000"/>
                <a:hueOff val="-555746"/>
                <a:satOff val="-6564"/>
                <a:lumOff val="2516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shade val="80000"/>
                <a:hueOff val="-555746"/>
                <a:satOff val="-6564"/>
                <a:lumOff val="2516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solidFill>
            <a:srgbClr val="E46E16"/>
          </a:solidFill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HK" sz="1400" b="1" i="1" kern="1200" dirty="0">
              <a:solidFill>
                <a:srgbClr val="FFFFCC"/>
              </a:solidFill>
            </a:rPr>
            <a:t>YOUNGSTER</a:t>
          </a:r>
          <a:endParaRPr lang="zh-HK" altLang="en-US" sz="1400" b="1" i="1" kern="1200" dirty="0">
            <a:solidFill>
              <a:srgbClr val="FFFFCC"/>
            </a:solidFill>
          </a:endParaRPr>
        </a:p>
      </dsp:txBody>
      <dsp:txXfrm>
        <a:off x="1794444" y="2270877"/>
        <a:ext cx="1154469" cy="974372"/>
      </dsp:txXfrm>
    </dsp:sp>
    <dsp:sp modelId="{2B1E32CA-1CFB-49BC-907D-F6259B7EB8EC}">
      <dsp:nvSpPr>
        <dsp:cNvPr id="0" name=""/>
        <dsp:cNvSpPr/>
      </dsp:nvSpPr>
      <dsp:spPr>
        <a:xfrm>
          <a:off x="1631025" y="418566"/>
          <a:ext cx="3879016" cy="3879016"/>
        </a:xfrm>
        <a:prstGeom prst="pie">
          <a:avLst>
            <a:gd name="adj1" fmla="val 11880000"/>
            <a:gd name="adj2" fmla="val 16200000"/>
          </a:avLst>
        </a:prstGeom>
        <a:solidFill>
          <a:schemeClr val="bg1"/>
        </a:solidFill>
        <a:ln>
          <a:solidFill>
            <a:srgbClr val="E46E16"/>
          </a:solidFill>
        </a:ln>
        <a:effectLst>
          <a:glow rad="228600">
            <a:schemeClr val="accent4">
              <a:satMod val="175000"/>
              <a:alpha val="40000"/>
            </a:schemeClr>
          </a:glo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HK" sz="1200" b="1" i="1" kern="1200" dirty="0">
              <a:solidFill>
                <a:srgbClr val="FF9933"/>
              </a:solidFill>
            </a:rPr>
            <a:t>MEMBERSHIP</a:t>
          </a:r>
          <a:endParaRPr lang="zh-HK" altLang="en-US" sz="1200" b="1" i="1" kern="1200" dirty="0">
            <a:solidFill>
              <a:srgbClr val="FF9933"/>
            </a:solidFill>
          </a:endParaRPr>
        </a:p>
      </dsp:txBody>
      <dsp:txXfrm>
        <a:off x="2196714" y="1009654"/>
        <a:ext cx="1316094" cy="9004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6-09T14:55:02.18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24575,'0'0'-8191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6-09T14:55:02.18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0 0 24575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6-09T14:55:02.18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24575,'0'0'-8191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6-09T14:55:02.18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24575,'0'0'-8191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0BC4F2-6A87-450D-AD53-D2188421BC53}" type="datetimeFigureOut">
              <a:rPr lang="en-US" smtClean="0"/>
              <a:t>6/24/2022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C3B2649-7BD8-4005-A99E-30D13769A8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4811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3401A8-3220-413E-B964-4A8659985FD3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4187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HK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3B2649-7BD8-4005-A99E-30D13769A8BD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19296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3B2649-7BD8-4005-A99E-30D13769A8BD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74952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HK" dirty="0"/>
              <a:t>Main pts:</a:t>
            </a:r>
          </a:p>
          <a:p>
            <a:r>
              <a:rPr lang="en-HK" dirty="0"/>
              <a:t>Fast-food chain</a:t>
            </a:r>
          </a:p>
          <a:p>
            <a:r>
              <a:rPr lang="en-HK" dirty="0"/>
              <a:t>No. of retail shop</a:t>
            </a:r>
          </a:p>
          <a:p>
            <a:r>
              <a:rPr lang="en-HK" dirty="0"/>
              <a:t>Second largest </a:t>
            </a:r>
            <a:r>
              <a:rPr lang="en-US" altLang="zh-HK" sz="1200" dirty="0"/>
              <a:t>fast-food chain restaurant</a:t>
            </a:r>
          </a:p>
          <a:p>
            <a:r>
              <a:rPr lang="en-US" altLang="zh-HK" sz="1200" dirty="0"/>
              <a:t>medium-low price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3B2649-7BD8-4005-A99E-30D13769A8BD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36010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HK" dirty="0"/>
              <a:t>Main pts:</a:t>
            </a:r>
          </a:p>
          <a:p>
            <a:r>
              <a:rPr lang="en-US" dirty="0"/>
              <a:t>1-5 points</a:t>
            </a:r>
          </a:p>
          <a:p>
            <a:endParaRPr lang="en-US" dirty="0"/>
          </a:p>
          <a:p>
            <a:r>
              <a:rPr lang="en-US" dirty="0"/>
              <a:t>Background summary:  current STP =&gt; youngsters, low price – fair quality fast food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3B2649-7BD8-4005-A99E-30D13769A8BD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328494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3B2649-7BD8-4005-A99E-30D13769A8BD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14104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3B2649-7BD8-4005-A99E-30D13769A8BD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093668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3B2649-7BD8-4005-A99E-30D13769A8BD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595985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3B2649-7BD8-4005-A99E-30D13769A8BD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436374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3B2649-7BD8-4005-A99E-30D13769A8BD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926484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3B2649-7BD8-4005-A99E-30D13769A8BD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936666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3B2649-7BD8-4005-A99E-30D13769A8BD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161058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3B2649-7BD8-4005-A99E-30D13769A8BD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415964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HK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3B2649-7BD8-4005-A99E-30D13769A8BD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73236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3B2649-7BD8-4005-A99E-30D13769A8BD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551333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3B2649-7BD8-4005-A99E-30D13769A8BD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262087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HK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3B2649-7BD8-4005-A99E-30D13769A8BD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207307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HK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3B2649-7BD8-4005-A99E-30D13769A8BD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93320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HK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3B2649-7BD8-4005-A99E-30D13769A8BD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997207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3B2649-7BD8-4005-A99E-30D13769A8BD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057863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HK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3B2649-7BD8-4005-A99E-30D13769A8BD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452006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HK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3B2649-7BD8-4005-A99E-30D13769A8BD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103871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HK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3B2649-7BD8-4005-A99E-30D13769A8BD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075875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HK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3B2649-7BD8-4005-A99E-30D13769A8BD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72963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HK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3B2649-7BD8-4005-A99E-30D13769A8BD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634854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HK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3B2649-7BD8-4005-A99E-30D13769A8BD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151188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HK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3B2649-7BD8-4005-A99E-30D13769A8BD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5898443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HK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3B2649-7BD8-4005-A99E-30D13769A8BD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272656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HK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3B2649-7BD8-4005-A99E-30D13769A8BD}" type="slidenum">
              <a:rPr lang="en-US" smtClean="0"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9811537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HK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3B2649-7BD8-4005-A99E-30D13769A8BD}" type="slidenum">
              <a:rPr lang="en-US" smtClean="0"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8827717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HK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3B2649-7BD8-4005-A99E-30D13769A8BD}" type="slidenum">
              <a:rPr lang="en-US" smtClean="0"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98855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751A4182-6276-41ED-8EAF-0C6A4D8FF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099048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EF4B644F-A23D-409C-9540-B41AC18DB5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5334003" cy="617561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Title 18">
            <a:extLst>
              <a:ext uri="{FF2B5EF4-FFF2-40B4-BE49-F238E27FC236}">
                <a16:creationId xmlns:a16="http://schemas.microsoft.com/office/drawing/2014/main" id="{580AE1ED-3577-4808-86BF-CCD12234928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62000" y="839336"/>
            <a:ext cx="4123899" cy="3475513"/>
          </a:xfrm>
        </p:spPr>
        <p:txBody>
          <a:bodyPr anchor="ctr">
            <a:normAutofit/>
          </a:bodyPr>
          <a:lstStyle>
            <a:lvl1pPr>
              <a:defRPr sz="5200"/>
            </a:lvl1pPr>
          </a:lstStyle>
          <a:p>
            <a:pPr algn="l"/>
            <a:r>
              <a:rPr lang="en-US" sz="4800" dirty="0"/>
              <a:t>Click to add title</a:t>
            </a:r>
          </a:p>
        </p:txBody>
      </p:sp>
      <p:sp>
        <p:nvSpPr>
          <p:cNvPr id="9" name="Subtitle 19">
            <a:extLst>
              <a:ext uri="{FF2B5EF4-FFF2-40B4-BE49-F238E27FC236}">
                <a16:creationId xmlns:a16="http://schemas.microsoft.com/office/drawing/2014/main" id="{E8F46CAD-D4FF-4BBC-937E-CBBD034A180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62000" y="4570807"/>
            <a:ext cx="4123899" cy="15240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algn="l"/>
            <a:r>
              <a:rPr lang="en-US" dirty="0"/>
              <a:t>Click to add subtitle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A2750E7C-D01B-4533-A0B8-2E7EF2B168D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330952" y="754711"/>
            <a:ext cx="6099048" cy="5340096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08140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FAC5ABB9-3EAC-446C-B128-CFDB09B247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2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0DED2D7-7BC9-473D-8241-8289B5821C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1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19C2616F-4436-4A60-BB08-54EC762C53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762001"/>
            <a:ext cx="12192000" cy="6095999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12">
            <a:extLst>
              <a:ext uri="{FF2B5EF4-FFF2-40B4-BE49-F238E27FC236}">
                <a16:creationId xmlns:a16="http://schemas.microsoft.com/office/drawing/2014/main" id="{D6F9523F-1BD5-4832-8B13-FA0BE3E6F7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31940" y="1517652"/>
            <a:ext cx="5998059" cy="134461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FA83160D-9929-4C5C-B741-192DF7639B6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68293" y="1517652"/>
            <a:ext cx="1947672" cy="2295144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Picture Placeholder 16">
            <a:extLst>
              <a:ext uri="{FF2B5EF4-FFF2-40B4-BE49-F238E27FC236}">
                <a16:creationId xmlns:a16="http://schemas.microsoft.com/office/drawing/2014/main" id="{D97EB8C6-CD91-4F0C-A719-5079DB8D325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715768" y="1517904"/>
            <a:ext cx="1947672" cy="2295144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A7347AC5-7F3A-4E62-AE18-744B6A756E4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68096" y="3800858"/>
            <a:ext cx="3895344" cy="2295144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2" name="Content Placeholder 13">
            <a:extLst>
              <a:ext uri="{FF2B5EF4-FFF2-40B4-BE49-F238E27FC236}">
                <a16:creationId xmlns:a16="http://schemas.microsoft.com/office/drawing/2014/main" id="{CC904223-D55A-40A9-AA1D-5687C89BE8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1940" y="2970215"/>
            <a:ext cx="5998059" cy="3125787"/>
          </a:xfrm>
        </p:spPr>
        <p:txBody>
          <a:bodyPr>
            <a:normAutofit/>
          </a:bodyPr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CFE08-03FE-487B-8963-9FAD3049C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862271-51F6-4122-9709-D279042F88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935A50-18AE-4CB1-BB10-1CBDD8A7C2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89732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24A1CC7-4419-4A64-9DC9-AE157407A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A2F8EC6-DD66-475C-B129-22B374F49A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-1"/>
            <a:ext cx="12192000" cy="6099048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86FA963F-8B94-469B-B1A5-890D9134F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1430001" cy="6168789"/>
          </a:xfrm>
          <a:custGeom>
            <a:avLst/>
            <a:gdLst>
              <a:gd name="connsiteX0" fmla="*/ 0 w 11430001"/>
              <a:gd name="connsiteY0" fmla="*/ 0 h 6168789"/>
              <a:gd name="connsiteX1" fmla="*/ 5334002 w 11430001"/>
              <a:gd name="connsiteY1" fmla="*/ 0 h 6168789"/>
              <a:gd name="connsiteX2" fmla="*/ 5334002 w 11430001"/>
              <a:gd name="connsiteY2" fmla="*/ 771523 h 6168789"/>
              <a:gd name="connsiteX3" fmla="*/ 11430001 w 11430001"/>
              <a:gd name="connsiteY3" fmla="*/ 771523 h 6168789"/>
              <a:gd name="connsiteX4" fmla="*/ 11430001 w 11430001"/>
              <a:gd name="connsiteY4" fmla="*/ 6168789 h 6168789"/>
              <a:gd name="connsiteX5" fmla="*/ 0 w 11430001"/>
              <a:gd name="connsiteY5" fmla="*/ 6168789 h 61687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430001" h="6168789">
                <a:moveTo>
                  <a:pt x="0" y="0"/>
                </a:moveTo>
                <a:lnTo>
                  <a:pt x="5334002" y="0"/>
                </a:lnTo>
                <a:lnTo>
                  <a:pt x="5334002" y="771523"/>
                </a:lnTo>
                <a:lnTo>
                  <a:pt x="11430001" y="771523"/>
                </a:lnTo>
                <a:lnTo>
                  <a:pt x="11430001" y="6168789"/>
                </a:lnTo>
                <a:lnTo>
                  <a:pt x="0" y="6168789"/>
                </a:lnTo>
                <a:close/>
              </a:path>
            </a:pathLst>
          </a:cu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Title 5">
            <a:extLst>
              <a:ext uri="{FF2B5EF4-FFF2-40B4-BE49-F238E27FC236}">
                <a16:creationId xmlns:a16="http://schemas.microsoft.com/office/drawing/2014/main" id="{4CD44A43-6E39-4FE6-87BB-C65CE8FC6B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1517650"/>
            <a:ext cx="4565650" cy="1344613"/>
          </a:xfrm>
        </p:spPr>
        <p:txBody>
          <a:bodyPr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5229EB0D-B986-4E26-BDF3-305AE3233EB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8952" y="883487"/>
            <a:ext cx="4562856" cy="2441448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9" name="Picture Placeholder 17">
            <a:extLst>
              <a:ext uri="{FF2B5EF4-FFF2-40B4-BE49-F238E27FC236}">
                <a16:creationId xmlns:a16="http://schemas.microsoft.com/office/drawing/2014/main" id="{37E21EC2-9A85-4522-B6AD-3FF227CACDD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58952" y="3593592"/>
            <a:ext cx="4562856" cy="2441448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6" name="Content Placeholder 1">
            <a:extLst>
              <a:ext uri="{FF2B5EF4-FFF2-40B4-BE49-F238E27FC236}">
                <a16:creationId xmlns:a16="http://schemas.microsoft.com/office/drawing/2014/main" id="{9F9D0834-E38A-4C71-95D5-A8A2B973AC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8" y="2970213"/>
            <a:ext cx="4565651" cy="3125787"/>
          </a:xfrm>
        </p:spPr>
        <p:txBody>
          <a:bodyPr>
            <a:normAutofit/>
          </a:bodyPr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CFE08-03FE-487B-8963-9FAD3049C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862271-51F6-4122-9709-D279042F88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935A50-18AE-4CB1-BB10-1CBDD8A7C2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88358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D03AAFC-F6FA-4A24-BE1D-34AE6AD64C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2190B39-D040-425A-9AD6-58A7533FEA6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6760" y="756284"/>
            <a:ext cx="10698480" cy="5349240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5" name="Title 16">
            <a:extLst>
              <a:ext uri="{FF2B5EF4-FFF2-40B4-BE49-F238E27FC236}">
                <a16:creationId xmlns:a16="http://schemas.microsoft.com/office/drawing/2014/main" id="{8950CCE3-163E-46A1-B489-395F3F75FE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33488" y="1517904"/>
            <a:ext cx="3749040" cy="2796945"/>
          </a:xfrm>
        </p:spPr>
        <p:txBody>
          <a:bodyPr anchor="ctr">
            <a:normAutofit/>
          </a:bodyPr>
          <a:lstStyle>
            <a:lvl1pPr>
              <a:defRPr sz="6000"/>
            </a:lvl1pPr>
          </a:lstStyle>
          <a:p>
            <a:pPr algn="l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6" name="Subtitle 17">
            <a:extLst>
              <a:ext uri="{FF2B5EF4-FFF2-40B4-BE49-F238E27FC236}">
                <a16:creationId xmlns:a16="http://schemas.microsoft.com/office/drawing/2014/main" id="{81E38157-454C-44D5-8D2B-A220A53D78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33488" y="4479368"/>
            <a:ext cx="3666744" cy="1616631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algn="l"/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05482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hart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C5BB2-C09C-49B0-BAFA-DE1801CD3E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A47C21-944D-47FE-9519-A255188371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2AD668-6E19-425C-88F7-AF4220662C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7CE36D-6B7B-4D5E-831E-34A4286D6E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905C53-CF7C-4936-9E35-1BEBD68362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25126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58EDA639-2F5C-4255-BE42-C41A5ABBC2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67524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E96D6DC8-1218-45DD-BCD3-DF21DFA5B1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62000" y="766762"/>
            <a:ext cx="10668000" cy="5334000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A58F504-65F1-4BFD-A987-54F78AD52D4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8952" y="749808"/>
            <a:ext cx="10744200" cy="5394960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Title 16">
            <a:extLst>
              <a:ext uri="{FF2B5EF4-FFF2-40B4-BE49-F238E27FC236}">
                <a16:creationId xmlns:a16="http://schemas.microsoft.com/office/drawing/2014/main" id="{0B9261BF-90C7-41A0-8711-97168C7479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11112" y="1517904"/>
            <a:ext cx="4480560" cy="2796945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pPr algn="l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Subtitle 17">
            <a:extLst>
              <a:ext uri="{FF2B5EF4-FFF2-40B4-BE49-F238E27FC236}">
                <a16:creationId xmlns:a16="http://schemas.microsoft.com/office/drawing/2014/main" id="{305C0D07-994F-4143-B88E-32EED69E7F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11112" y="4425696"/>
            <a:ext cx="4059936" cy="1189912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algn="l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CFE08-03FE-487B-8963-9FAD3049C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862271-51F6-4122-9709-D279042F88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935A50-18AE-4CB1-BB10-1CBDD8A7C2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B1E4CB7-CB13-4810-BF18-BE31AFC64F9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25260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D85A6-A4E6-4160-BE43-8146A98946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29" name="Picture Placeholder 28">
            <a:extLst>
              <a:ext uri="{FF2B5EF4-FFF2-40B4-BE49-F238E27FC236}">
                <a16:creationId xmlns:a16="http://schemas.microsoft.com/office/drawing/2014/main" id="{26E6BD11-82A7-4729-AD05-B0676F9B1F5F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1504950" y="2861595"/>
            <a:ext cx="1828800" cy="1993392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6E08135B-D6D5-401C-B151-CDCB20550F1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508760" y="4855464"/>
            <a:ext cx="1828800" cy="594360"/>
          </a:xfrm>
        </p:spPr>
        <p:txBody>
          <a:bodyPr anchor="b" anchorCtr="0">
            <a:normAutofit/>
          </a:bodyPr>
          <a:lstStyle>
            <a:lvl1pPr marL="0" indent="0">
              <a:buNone/>
              <a:defRPr sz="2000" b="1">
                <a:latin typeface="+mj-lt"/>
              </a:defRPr>
            </a:lvl1pPr>
            <a:lvl2pPr marL="365760" indent="0">
              <a:buFont typeface="Arial" panose="020B0604020202020204" pitchFamily="34" charset="0"/>
              <a:buNone/>
              <a:defRPr/>
            </a:lvl2pPr>
            <a:lvl3pPr marL="365760" indent="0">
              <a:buNone/>
              <a:defRPr/>
            </a:lvl3pPr>
            <a:lvl4pPr marL="640080" indent="0">
              <a:buFont typeface="Arial" panose="020B0604020202020204" pitchFamily="34" charset="0"/>
              <a:buNone/>
              <a:defRPr/>
            </a:lvl4pPr>
            <a:lvl5pPr marL="612648" indent="0">
              <a:buNone/>
              <a:defRPr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FA587696-63FF-4232-8879-488DFE1C31E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504950" y="5468112"/>
            <a:ext cx="1828800" cy="594360"/>
          </a:xfrm>
        </p:spPr>
        <p:txBody>
          <a:bodyPr>
            <a:noAutofit/>
          </a:bodyPr>
          <a:lstStyle>
            <a:lvl1pPr marL="0" indent="0">
              <a:buNone/>
              <a:defRPr sz="1600"/>
            </a:lvl1pPr>
            <a:lvl2pPr marL="365760" indent="0">
              <a:buFont typeface="Arial" panose="020B0604020202020204" pitchFamily="34" charset="0"/>
              <a:buNone/>
              <a:defRPr sz="1600"/>
            </a:lvl2pPr>
            <a:lvl3pPr marL="365760" indent="0">
              <a:buNone/>
              <a:defRPr sz="1600"/>
            </a:lvl3pPr>
            <a:lvl4pPr marL="640080" indent="0">
              <a:buFont typeface="Arial" panose="020B0604020202020204" pitchFamily="34" charset="0"/>
              <a:buNone/>
              <a:defRPr sz="1600"/>
            </a:lvl4pPr>
            <a:lvl5pPr marL="612648" indent="0">
              <a:buNone/>
              <a:defRPr sz="1600"/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30" name="Picture Placeholder 28">
            <a:extLst>
              <a:ext uri="{FF2B5EF4-FFF2-40B4-BE49-F238E27FC236}">
                <a16:creationId xmlns:a16="http://schemas.microsoft.com/office/drawing/2014/main" id="{96507A97-E180-468F-B641-141DBA738642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3953511" y="2861595"/>
            <a:ext cx="1828800" cy="1993392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22" name="Text Placeholder 18">
            <a:extLst>
              <a:ext uri="{FF2B5EF4-FFF2-40B4-BE49-F238E27FC236}">
                <a16:creationId xmlns:a16="http://schemas.microsoft.com/office/drawing/2014/main" id="{49BB8F01-AE51-4455-BE0F-8972415A0C0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942757" y="4854889"/>
            <a:ext cx="1828800" cy="594360"/>
          </a:xfrm>
        </p:spPr>
        <p:txBody>
          <a:bodyPr anchor="b" anchorCtr="0">
            <a:normAutofit/>
          </a:bodyPr>
          <a:lstStyle>
            <a:lvl1pPr marL="0" indent="0">
              <a:buNone/>
              <a:defRPr sz="2000" b="1">
                <a:latin typeface="+mj-lt"/>
              </a:defRPr>
            </a:lvl1pPr>
            <a:lvl2pPr marL="365760" indent="0">
              <a:buFont typeface="Arial" panose="020B0604020202020204" pitchFamily="34" charset="0"/>
              <a:buNone/>
              <a:defRPr/>
            </a:lvl2pPr>
            <a:lvl3pPr marL="365760" indent="0">
              <a:buNone/>
              <a:defRPr/>
            </a:lvl3pPr>
            <a:lvl4pPr marL="640080" indent="0">
              <a:buFont typeface="Arial" panose="020B0604020202020204" pitchFamily="34" charset="0"/>
              <a:buNone/>
              <a:defRPr/>
            </a:lvl4pPr>
            <a:lvl5pPr marL="612648" indent="0">
              <a:buNone/>
              <a:defRPr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3" name="Text Placeholder 20">
            <a:extLst>
              <a:ext uri="{FF2B5EF4-FFF2-40B4-BE49-F238E27FC236}">
                <a16:creationId xmlns:a16="http://schemas.microsoft.com/office/drawing/2014/main" id="{759D2442-D209-4F87-9F2C-19D73A2412D4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942757" y="5462491"/>
            <a:ext cx="1828800" cy="594360"/>
          </a:xfrm>
        </p:spPr>
        <p:txBody>
          <a:bodyPr>
            <a:noAutofit/>
          </a:bodyPr>
          <a:lstStyle>
            <a:lvl1pPr marL="0" indent="0">
              <a:buNone/>
              <a:defRPr sz="1600"/>
            </a:lvl1pPr>
            <a:lvl2pPr marL="365760" indent="0">
              <a:buFont typeface="Arial" panose="020B0604020202020204" pitchFamily="34" charset="0"/>
              <a:buNone/>
              <a:defRPr sz="1600"/>
            </a:lvl2pPr>
            <a:lvl3pPr marL="365760" indent="0">
              <a:buNone/>
              <a:defRPr sz="1600"/>
            </a:lvl3pPr>
            <a:lvl4pPr marL="640080" indent="0">
              <a:buFont typeface="Arial" panose="020B0604020202020204" pitchFamily="34" charset="0"/>
              <a:buNone/>
              <a:defRPr sz="1600"/>
            </a:lvl4pPr>
            <a:lvl5pPr marL="612648" indent="0">
              <a:buNone/>
              <a:defRPr sz="1600"/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31" name="Picture Placeholder 28">
            <a:extLst>
              <a:ext uri="{FF2B5EF4-FFF2-40B4-BE49-F238E27FC236}">
                <a16:creationId xmlns:a16="http://schemas.microsoft.com/office/drawing/2014/main" id="{A850442C-9915-406C-83D9-8EBE8AD3C243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6391656" y="2861595"/>
            <a:ext cx="1828800" cy="1993392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24" name="Text Placeholder 18">
            <a:extLst>
              <a:ext uri="{FF2B5EF4-FFF2-40B4-BE49-F238E27FC236}">
                <a16:creationId xmlns:a16="http://schemas.microsoft.com/office/drawing/2014/main" id="{A596F3D1-5D97-4111-B3D6-FE37290A6B3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391656" y="4855464"/>
            <a:ext cx="1828800" cy="594360"/>
          </a:xfrm>
        </p:spPr>
        <p:txBody>
          <a:bodyPr anchor="b" anchorCtr="0">
            <a:normAutofit/>
          </a:bodyPr>
          <a:lstStyle>
            <a:lvl1pPr marL="0" indent="0">
              <a:buNone/>
              <a:defRPr sz="2000" b="1">
                <a:latin typeface="+mj-lt"/>
              </a:defRPr>
            </a:lvl1pPr>
            <a:lvl2pPr marL="365760" indent="0">
              <a:buFont typeface="Arial" panose="020B0604020202020204" pitchFamily="34" charset="0"/>
              <a:buNone/>
              <a:defRPr/>
            </a:lvl2pPr>
            <a:lvl3pPr marL="365760" indent="0">
              <a:buNone/>
              <a:defRPr/>
            </a:lvl3pPr>
            <a:lvl4pPr marL="640080" indent="0">
              <a:buFont typeface="Arial" panose="020B0604020202020204" pitchFamily="34" charset="0"/>
              <a:buNone/>
              <a:defRPr/>
            </a:lvl4pPr>
            <a:lvl5pPr marL="612648" indent="0">
              <a:buNone/>
              <a:defRPr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5" name="Text Placeholder 20">
            <a:extLst>
              <a:ext uri="{FF2B5EF4-FFF2-40B4-BE49-F238E27FC236}">
                <a16:creationId xmlns:a16="http://schemas.microsoft.com/office/drawing/2014/main" id="{2D25C272-C21E-4078-818F-B12E10F1827C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391656" y="5468112"/>
            <a:ext cx="1828800" cy="594360"/>
          </a:xfrm>
        </p:spPr>
        <p:txBody>
          <a:bodyPr>
            <a:noAutofit/>
          </a:bodyPr>
          <a:lstStyle>
            <a:lvl1pPr marL="0" indent="0">
              <a:buNone/>
              <a:defRPr sz="1600"/>
            </a:lvl1pPr>
            <a:lvl2pPr marL="365760" indent="0">
              <a:buFont typeface="Arial" panose="020B0604020202020204" pitchFamily="34" charset="0"/>
              <a:buNone/>
              <a:defRPr sz="1600"/>
            </a:lvl2pPr>
            <a:lvl3pPr marL="365760" indent="0">
              <a:buNone/>
              <a:defRPr sz="1600"/>
            </a:lvl3pPr>
            <a:lvl4pPr marL="640080" indent="0">
              <a:buFont typeface="Arial" panose="020B0604020202020204" pitchFamily="34" charset="0"/>
              <a:buNone/>
              <a:defRPr sz="1600"/>
            </a:lvl4pPr>
            <a:lvl5pPr marL="612648" indent="0">
              <a:buNone/>
              <a:defRPr sz="1600"/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32" name="Picture Placeholder 28">
            <a:extLst>
              <a:ext uri="{FF2B5EF4-FFF2-40B4-BE49-F238E27FC236}">
                <a16:creationId xmlns:a16="http://schemas.microsoft.com/office/drawing/2014/main" id="{05393806-4E48-45A2-8BD7-0BA36566F3CC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8833104" y="2862072"/>
            <a:ext cx="1828800" cy="1993392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26" name="Text Placeholder 18">
            <a:extLst>
              <a:ext uri="{FF2B5EF4-FFF2-40B4-BE49-F238E27FC236}">
                <a16:creationId xmlns:a16="http://schemas.microsoft.com/office/drawing/2014/main" id="{DD19656C-C87E-4938-A66D-D6836DBC653A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825653" y="4855651"/>
            <a:ext cx="1828800" cy="594360"/>
          </a:xfrm>
        </p:spPr>
        <p:txBody>
          <a:bodyPr anchor="b" anchorCtr="0">
            <a:normAutofit/>
          </a:bodyPr>
          <a:lstStyle>
            <a:lvl1pPr marL="0" indent="0">
              <a:buNone/>
              <a:defRPr sz="2000" b="1">
                <a:latin typeface="+mj-lt"/>
              </a:defRPr>
            </a:lvl1pPr>
            <a:lvl2pPr marL="365760" indent="0">
              <a:buFont typeface="Arial" panose="020B0604020202020204" pitchFamily="34" charset="0"/>
              <a:buNone/>
              <a:defRPr/>
            </a:lvl2pPr>
            <a:lvl3pPr marL="365760" indent="0">
              <a:buNone/>
              <a:defRPr/>
            </a:lvl3pPr>
            <a:lvl4pPr marL="640080" indent="0">
              <a:buFont typeface="Arial" panose="020B0604020202020204" pitchFamily="34" charset="0"/>
              <a:buNone/>
              <a:defRPr/>
            </a:lvl4pPr>
            <a:lvl5pPr marL="612648" indent="0">
              <a:buNone/>
              <a:defRPr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7" name="Text Placeholder 20">
            <a:extLst>
              <a:ext uri="{FF2B5EF4-FFF2-40B4-BE49-F238E27FC236}">
                <a16:creationId xmlns:a16="http://schemas.microsoft.com/office/drawing/2014/main" id="{DF55E1E1-7FB8-465C-B720-E39D43FFECC8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825653" y="5468299"/>
            <a:ext cx="1828800" cy="594360"/>
          </a:xfrm>
        </p:spPr>
        <p:txBody>
          <a:bodyPr>
            <a:noAutofit/>
          </a:bodyPr>
          <a:lstStyle>
            <a:lvl1pPr marL="0" indent="0">
              <a:buNone/>
              <a:defRPr sz="1600"/>
            </a:lvl1pPr>
            <a:lvl2pPr marL="365760" indent="0">
              <a:buFont typeface="Arial" panose="020B0604020202020204" pitchFamily="34" charset="0"/>
              <a:buNone/>
              <a:defRPr sz="1600"/>
            </a:lvl2pPr>
            <a:lvl3pPr marL="365760" indent="0">
              <a:buNone/>
              <a:defRPr sz="1600"/>
            </a:lvl3pPr>
            <a:lvl4pPr marL="640080" indent="0">
              <a:buFont typeface="Arial" panose="020B0604020202020204" pitchFamily="34" charset="0"/>
              <a:buNone/>
              <a:defRPr sz="1600"/>
            </a:lvl4pPr>
            <a:lvl5pPr marL="612648" indent="0">
              <a:buNone/>
              <a:defRPr sz="1600"/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526116E-7A6D-485F-9FA2-25F94D4F4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BA24A80-0792-4B3B-BB5A-8B2BD91095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09ADCC-C5F2-4D90-B153-93DF558582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86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D85A6-A4E6-4160-BE43-8146A98946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B0FFFD15-4D1A-45CA-9374-373A700D366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2181225"/>
            <a:ext cx="10515600" cy="38766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526116E-7A6D-485F-9FA2-25F94D4F4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BA24A80-0792-4B3B-BB5A-8B2BD91095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09ADCC-C5F2-4D90-B153-93DF558582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83768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 column (comparison slid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D9D22302-83E3-4E22-93DF-1E5D463B64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78714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90CDE0-3FEB-42A0-8BCC-7DADE7D4A6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5" y="2696718"/>
            <a:ext cx="4334256" cy="606026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778B8B-E9A3-44BE-85A6-3E316659A9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17904" y="3397337"/>
            <a:ext cx="4334256" cy="2449645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0BF1BCA-A435-4779-A6FE-15207141F5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36792" y="2696718"/>
            <a:ext cx="4334256" cy="606026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49B1923-9749-49E3-88FA-75C326E6719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36792" y="3397337"/>
            <a:ext cx="4334256" cy="2449645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6AF721-83FE-4B57-B910-C395D23FDE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3A70F0-5AFA-4C5A-812B-220C6A38DB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56A5893-52F1-44A1-AE8E-CF094DB41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28339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D9D22302-83E3-4E22-93DF-1E5D463B64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78638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90CDE0-3FEB-42A0-8BCC-7DADE7D4A6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5" y="2697480"/>
            <a:ext cx="2971800" cy="606026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778B8B-E9A3-44BE-85A6-3E316659A9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17904" y="3401568"/>
            <a:ext cx="2971800" cy="2449645"/>
          </a:xfrm>
        </p:spPr>
        <p:txBody>
          <a:bodyPr>
            <a:normAutofit/>
          </a:bodyPr>
          <a:lstStyle>
            <a:lvl1pPr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D13F3BC3-6D4F-4A91-9397-DEB976DF5B5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622292" y="2697480"/>
            <a:ext cx="2971800" cy="606026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A336BAA8-288D-4A65-AF12-E44ED08AF83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622292" y="3401568"/>
            <a:ext cx="2971800" cy="2449645"/>
          </a:xfrm>
        </p:spPr>
        <p:txBody>
          <a:bodyPr>
            <a:normAutofit/>
          </a:bodyPr>
          <a:lstStyle>
            <a:lvl1pPr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0BF1BCA-A435-4779-A6FE-15207141F5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698867" y="2697480"/>
            <a:ext cx="2971800" cy="606026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49B1923-9749-49E3-88FA-75C326E6719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698867" y="3401568"/>
            <a:ext cx="2971800" cy="2449645"/>
          </a:xfrm>
        </p:spPr>
        <p:txBody>
          <a:bodyPr>
            <a:normAutofit/>
          </a:bodyPr>
          <a:lstStyle>
            <a:lvl1pPr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6AF721-83FE-4B57-B910-C395D23FDE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3A70F0-5AFA-4C5A-812B-220C6A38DB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56A5893-52F1-44A1-AE8E-CF094DB41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27205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C85388F8-94ED-41CA-A4EE-E0FA1CAC03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-1"/>
            <a:ext cx="12192000" cy="6099050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62753702-3230-4BA6-A3F8-5783540BC1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62000" y="758951"/>
            <a:ext cx="10668000" cy="5550410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12">
            <a:extLst>
              <a:ext uri="{FF2B5EF4-FFF2-40B4-BE49-F238E27FC236}">
                <a16:creationId xmlns:a16="http://schemas.microsoft.com/office/drawing/2014/main" id="{22B9C48D-0714-4941-A2BB-36340F697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1874" y="1517903"/>
            <a:ext cx="5250030" cy="134511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3A478133-AD69-45A3-8FE5-EBD28FD2FAC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8952" y="758952"/>
            <a:ext cx="1947672" cy="2670048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Picture Placeholder 13">
            <a:extLst>
              <a:ext uri="{FF2B5EF4-FFF2-40B4-BE49-F238E27FC236}">
                <a16:creationId xmlns:a16="http://schemas.microsoft.com/office/drawing/2014/main" id="{F2E72FA7-6D23-4F38-9A7B-A0EB41E5341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58952" y="3424237"/>
            <a:ext cx="1947672" cy="2679192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5" name="Picture Placeholder 13">
            <a:extLst>
              <a:ext uri="{FF2B5EF4-FFF2-40B4-BE49-F238E27FC236}">
                <a16:creationId xmlns:a16="http://schemas.microsoft.com/office/drawing/2014/main" id="{27DAE17D-48FA-4EE7-9630-D6572734389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706624" y="758952"/>
            <a:ext cx="1947672" cy="2670048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7" name="Picture Placeholder 13">
            <a:extLst>
              <a:ext uri="{FF2B5EF4-FFF2-40B4-BE49-F238E27FC236}">
                <a16:creationId xmlns:a16="http://schemas.microsoft.com/office/drawing/2014/main" id="{093DB7BE-4947-4B5D-B8E4-59505E49A06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2706624" y="3424237"/>
            <a:ext cx="1947672" cy="2679192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2" name="Content Placeholder 13">
            <a:extLst>
              <a:ext uri="{FF2B5EF4-FFF2-40B4-BE49-F238E27FC236}">
                <a16:creationId xmlns:a16="http://schemas.microsoft.com/office/drawing/2014/main" id="{D0C77CEA-908E-4A02-B347-F376CEC25E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1874" y="2970222"/>
            <a:ext cx="5250030" cy="3128826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CFE08-03FE-487B-8963-9FAD3049C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862271-51F6-4122-9709-D279042F88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935A50-18AE-4CB1-BB10-1CBDD8A7C2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1315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53A25B7-A924-4C03-8022-000A9EA88D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E3A68D8-CB71-4A41-B029-626BD6912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" y="-9524"/>
            <a:ext cx="12192000" cy="6105524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rgbClr val="FCEA37"/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9ECFC55D-2CEE-47A4-9ACA-D6C78D2369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2" y="-9523"/>
            <a:ext cx="11430001" cy="6105523"/>
          </a:xfrm>
          <a:custGeom>
            <a:avLst/>
            <a:gdLst>
              <a:gd name="connsiteX0" fmla="*/ 0 w 11430001"/>
              <a:gd name="connsiteY0" fmla="*/ 0 h 6105523"/>
              <a:gd name="connsiteX1" fmla="*/ 7874003 w 11430001"/>
              <a:gd name="connsiteY1" fmla="*/ 0 h 6105523"/>
              <a:gd name="connsiteX2" fmla="*/ 7874003 w 11430001"/>
              <a:gd name="connsiteY2" fmla="*/ 771522 h 6105523"/>
              <a:gd name="connsiteX3" fmla="*/ 11430001 w 11430001"/>
              <a:gd name="connsiteY3" fmla="*/ 771522 h 6105523"/>
              <a:gd name="connsiteX4" fmla="*/ 11430001 w 11430001"/>
              <a:gd name="connsiteY4" fmla="*/ 6105523 h 6105523"/>
              <a:gd name="connsiteX5" fmla="*/ 7874003 w 11430001"/>
              <a:gd name="connsiteY5" fmla="*/ 6105523 h 6105523"/>
              <a:gd name="connsiteX6" fmla="*/ 5334002 w 11430001"/>
              <a:gd name="connsiteY6" fmla="*/ 6105523 h 6105523"/>
              <a:gd name="connsiteX7" fmla="*/ 0 w 11430001"/>
              <a:gd name="connsiteY7" fmla="*/ 6105523 h 61055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430001" h="6105523">
                <a:moveTo>
                  <a:pt x="0" y="0"/>
                </a:moveTo>
                <a:lnTo>
                  <a:pt x="7874003" y="0"/>
                </a:lnTo>
                <a:lnTo>
                  <a:pt x="7874003" y="771522"/>
                </a:lnTo>
                <a:lnTo>
                  <a:pt x="11430001" y="771522"/>
                </a:lnTo>
                <a:lnTo>
                  <a:pt x="11430001" y="6105523"/>
                </a:lnTo>
                <a:lnTo>
                  <a:pt x="7874003" y="6105523"/>
                </a:lnTo>
                <a:lnTo>
                  <a:pt x="5334002" y="6105523"/>
                </a:lnTo>
                <a:lnTo>
                  <a:pt x="0" y="6105523"/>
                </a:lnTo>
                <a:close/>
              </a:path>
            </a:pathLst>
          </a:custGeom>
          <a:ln w="508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Title 5">
            <a:extLst>
              <a:ext uri="{FF2B5EF4-FFF2-40B4-BE49-F238E27FC236}">
                <a16:creationId xmlns:a16="http://schemas.microsoft.com/office/drawing/2014/main" id="{00406F9C-B330-46B3-A03C-15F85CD760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3822282"/>
            <a:ext cx="5012266" cy="2273710"/>
          </a:xfrm>
        </p:spPr>
        <p:txBody>
          <a:bodyPr anchor="t"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34FC9061-555D-4FE2-ABE9-07A195BC022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8952" y="761988"/>
            <a:ext cx="3566160" cy="2660904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22" name="Picture Placeholder 20">
            <a:extLst>
              <a:ext uri="{FF2B5EF4-FFF2-40B4-BE49-F238E27FC236}">
                <a16:creationId xmlns:a16="http://schemas.microsoft.com/office/drawing/2014/main" id="{7C8788B5-2964-4199-A168-84BDEBE3E9A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294632" y="761980"/>
            <a:ext cx="3566160" cy="2660904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23" name="Picture Placeholder 20">
            <a:extLst>
              <a:ext uri="{FF2B5EF4-FFF2-40B4-BE49-F238E27FC236}">
                <a16:creationId xmlns:a16="http://schemas.microsoft.com/office/drawing/2014/main" id="{D4B5D4A5-C34C-4703-AFB6-DA982B6FF83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859598" y="761980"/>
            <a:ext cx="3566160" cy="2660904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9" name="Content Placeholder 1">
            <a:extLst>
              <a:ext uri="{FF2B5EF4-FFF2-40B4-BE49-F238E27FC236}">
                <a16:creationId xmlns:a16="http://schemas.microsoft.com/office/drawing/2014/main" id="{8CA9663F-19C9-4799-8B97-333815BF6A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7734" y="3822282"/>
            <a:ext cx="4607484" cy="2273710"/>
          </a:xfrm>
        </p:spPr>
        <p:txBody>
          <a:bodyPr anchor="t">
            <a:normAutofit/>
          </a:bodyPr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CFE08-03FE-487B-8963-9FAD3049C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862271-51F6-4122-9709-D279042F88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935A50-18AE-4CB1-BB10-1CBDD8A7C2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337946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1A9FD-CDA2-4BA5-8C18-59D6F59EB34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70174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B1D84C-7934-4E5B-B6E4-A1D6EC2995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134416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6A990F-40AC-447A-964A-840C94A64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4" y="2971800"/>
            <a:ext cx="9144000" cy="31272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D832A1-FFBA-48B6-B2D0-E5414F12838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05672" y="6400800"/>
            <a:ext cx="18653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pPr algn="r"/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933EC1-4EE2-4453-841C-CFDFE70894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58952" y="6400800"/>
            <a:ext cx="60990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CEBA78-E732-44EF-BA0B-FC42F79313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99648" y="6400800"/>
            <a:ext cx="5303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>
                <a:solidFill>
                  <a:schemeClr val="tx1"/>
                </a:solidFill>
              </a:defRPr>
            </a:lvl1pPr>
          </a:lstStyle>
          <a:p>
            <a:fld id="{CB1E4CB7-CB13-4810-BF18-BE31AFC64F93}" type="slidenum">
              <a:rPr lang="en-US" smtClean="0"/>
              <a:pPr/>
              <a:t>‹#›</a:t>
            </a:fld>
            <a:endParaRPr lang="en-US" sz="100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9306479-8C4D-4E4A-A330-DFC80A8A01BE}"/>
              </a:ext>
            </a:extLst>
          </p:cNvPr>
          <p:cNvSpPr/>
          <p:nvPr/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04418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5" r:id="rId3"/>
    <p:sldLayoutId id="2147483663" r:id="rId4"/>
    <p:sldLayoutId id="2147483650" r:id="rId5"/>
    <p:sldLayoutId id="2147483664" r:id="rId6"/>
    <p:sldLayoutId id="2147483669" r:id="rId7"/>
    <p:sldLayoutId id="2147483654" r:id="rId8"/>
    <p:sldLayoutId id="2147483653" r:id="rId9"/>
    <p:sldLayoutId id="2147483670" r:id="rId10"/>
    <p:sldLayoutId id="2147483662" r:id="rId11"/>
    <p:sldLayoutId id="2147483666" r:id="rId12"/>
    <p:sldLayoutId id="2147483671" r:id="rId13"/>
  </p:sldLayoutIdLst>
  <p:hf hdr="0" ftr="0" dt="0"/>
  <p:txStyles>
    <p:titleStyle>
      <a:lvl1pPr algn="l" defTabSz="914400" rtl="0" eaLnBrk="1" latinLnBrk="0" hangingPunct="1">
        <a:lnSpc>
          <a:spcPct val="95000"/>
        </a:lnSpc>
        <a:spcBef>
          <a:spcPct val="0"/>
        </a:spcBef>
        <a:buNone/>
        <a:defRPr sz="42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5760" indent="-365760" algn="l" defTabSz="914400" rtl="0" eaLnBrk="1" latinLnBrk="0" hangingPunct="1">
        <a:lnSpc>
          <a:spcPct val="105000"/>
        </a:lnSpc>
        <a:spcBef>
          <a:spcPts val="900"/>
        </a:spcBef>
        <a:buClr>
          <a:schemeClr val="accent5"/>
        </a:buClr>
        <a:buFont typeface="Avenir Next LT Pro" panose="020B0504020202020204" pitchFamily="34" charset="0"/>
        <a:buChar char="+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365760" indent="0" algn="l" defTabSz="914400" rtl="0" eaLnBrk="1" latinLnBrk="0" hangingPunct="1">
        <a:lnSpc>
          <a:spcPct val="105000"/>
        </a:lnSpc>
        <a:spcBef>
          <a:spcPts val="900"/>
        </a:spcBef>
        <a:buFont typeface="Arial" panose="020B0604020202020204" pitchFamily="34" charset="0"/>
        <a:buNone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640080" indent="-274320" algn="l" defTabSz="914400" rtl="0" eaLnBrk="1" latinLnBrk="0" hangingPunct="1">
        <a:lnSpc>
          <a:spcPct val="105000"/>
        </a:lnSpc>
        <a:spcBef>
          <a:spcPts val="600"/>
        </a:spcBef>
        <a:buClr>
          <a:schemeClr val="accent5"/>
        </a:buClr>
        <a:buFont typeface="Avenir Next LT Pro" panose="020B0504020202020204" pitchFamily="34" charset="0"/>
        <a:buChar char="+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640080" indent="0" algn="l" defTabSz="914400" rtl="0" eaLnBrk="1" latinLnBrk="0" hangingPunct="1">
        <a:lnSpc>
          <a:spcPct val="105000"/>
        </a:lnSpc>
        <a:spcBef>
          <a:spcPts val="600"/>
        </a:spcBef>
        <a:buFontTx/>
        <a:buNone/>
        <a:defRPr sz="1800" i="1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886968" indent="-274320" algn="l" defTabSz="914400" rtl="0" eaLnBrk="1" latinLnBrk="0" hangingPunct="1">
        <a:lnSpc>
          <a:spcPct val="105000"/>
        </a:lnSpc>
        <a:spcBef>
          <a:spcPts val="6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fif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8.JP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2.JPG"/><Relationship Id="rId4" Type="http://schemas.openxmlformats.org/officeDocument/2006/relationships/image" Target="../media/image21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5.JP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7.jp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0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6.sv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0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2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45.svg"/><Relationship Id="rId5" Type="http://schemas.openxmlformats.org/officeDocument/2006/relationships/image" Target="../media/image44.png"/><Relationship Id="rId4" Type="http://schemas.openxmlformats.org/officeDocument/2006/relationships/image" Target="../media/image17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7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5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51.png"/><Relationship Id="rId4" Type="http://schemas.openxmlformats.org/officeDocument/2006/relationships/image" Target="../media/image50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3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5.png"/><Relationship Id="rId4" Type="http://schemas.openxmlformats.org/officeDocument/2006/relationships/image" Target="../media/image54.emf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7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hubspot.com/marketing/content-trends-global-preferences" TargetMode="External"/><Relationship Id="rId2" Type="http://schemas.openxmlformats.org/officeDocument/2006/relationships/hyperlink" Target="http://www.aastocks.com/tc/stocks/analysis/stock-aafn-con/00052/HK6/NOW.1186188/all" TargetMode="Externa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www.cafedecoral.com/eng/investor-relations/financial-reports/index.jsp" TargetMode="External"/><Relationship Id="rId5" Type="http://schemas.openxmlformats.org/officeDocument/2006/relationships/hyperlink" Target="https://business.facebook.com/latest/insights/overview?asset_id=299826833480734&amp;nav_ref=pages_classic_isolated_section_insights" TargetMode="External"/><Relationship Id="rId4" Type="http://schemas.openxmlformats.org/officeDocument/2006/relationships/hyperlink" Target="https://business.facebook.com/latest/insights/people?asset_id=299826833480734&amp;nav_ref=pages_classic_isolated_section_insights" TargetMode="External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wJ6ydGsL8T0" TargetMode="External"/><Relationship Id="rId3" Type="http://schemas.openxmlformats.org/officeDocument/2006/relationships/hyperlink" Target="https://about.facebook.com/company-info/" TargetMode="External"/><Relationship Id="rId7" Type="http://schemas.openxmlformats.org/officeDocument/2006/relationships/hyperlink" Target="https://www.instagram.com/cafedecoralhk/" TargetMode="External"/><Relationship Id="rId2" Type="http://schemas.openxmlformats.org/officeDocument/2006/relationships/hyperlink" Target="https://www.cafedecoralfastfood.com/companyinfo.php?lang=b5" TargetMode="Externa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www.facebook.com/fairwoodfans" TargetMode="External"/><Relationship Id="rId5" Type="http://schemas.openxmlformats.org/officeDocument/2006/relationships/hyperlink" Target="https://www.facebook.com/search/top?q=&#22823;&#24555;&#27963;" TargetMode="External"/><Relationship Id="rId4" Type="http://schemas.openxmlformats.org/officeDocument/2006/relationships/hyperlink" Target="https://www.facebook.com/business/" TargetMode="External"/><Relationship Id="rId9" Type="http://schemas.openxmlformats.org/officeDocument/2006/relationships/hyperlink" Target="https://www.fairwoodholdings.com.hk/en/about" TargetMode="Externa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keconomy.gov.hk/en/pdf/box-21q2-5-1.pdf" TargetMode="External"/><Relationship Id="rId2" Type="http://schemas.openxmlformats.org/officeDocument/2006/relationships/hyperlink" Target="https://fairwood.order.place/crm/brand/600001/home" TargetMode="Externa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www.krusecontrolinc.com/what-is-content-strategy-why-do-i-need-it/" TargetMode="External"/><Relationship Id="rId5" Type="http://schemas.openxmlformats.org/officeDocument/2006/relationships/hyperlink" Target="https://m.hk.investing.com/news/stock-market-news/article-106707?ampMode=1" TargetMode="External"/><Relationship Id="rId4" Type="http://schemas.openxmlformats.org/officeDocument/2006/relationships/hyperlink" Target="https://www.hkmoneyclub.com/en/2020/04/11/better-buy-cafe-de-coral-vs-fairwood/" TargetMode="Externa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usinessnewsdaily.com/4245-swot-analysis.html" TargetMode="External"/><Relationship Id="rId7" Type="http://schemas.openxmlformats.org/officeDocument/2006/relationships/hyperlink" Target="https://www.weekendhk.com/dining/%E7%B6%AD%E4%BB%96%E5%A5%B6-%E5%A4%A7%E5%AE%B6%E6%A8%82-%E5%A4%A7%E5%BF%AB%E6%B4%BB-%E5%BF%AB%E9%A4%90%E5%BA%97-992576/" TargetMode="External"/><Relationship Id="rId2" Type="http://schemas.openxmlformats.org/officeDocument/2006/relationships/hyperlink" Target="https://www.futuresplatform.com/blog/solo-economy-new-consumption-patterns" TargetMode="Externa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webb-site.com/dbpub/docs.asp?p=4830" TargetMode="External"/><Relationship Id="rId5" Type="http://schemas.openxmlformats.org/officeDocument/2006/relationships/hyperlink" Target="https://www.thetutorshelp.com/samples/target-market-analysis-of-fast-food-restaurants.php" TargetMode="External"/><Relationship Id="rId4" Type="http://schemas.openxmlformats.org/officeDocument/2006/relationships/hyperlink" Target="https://smelab.com.hk/partner-paragon-%E5%A4%A7%E5%BF%AB%E6%B4%BB%E7%9A%84%E5%93%81%E7%89%8C%E9%87%8D%E5%A1%91%E6%95%85%E4%BA%8B/" TargetMode="Externa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5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5.xml"/></Relationships>
</file>

<file path=ppt/slides/_rels/slide50.xml.rels><?xml version="1.0" encoding="UTF-8" standalone="yes"?>
<Relationships xmlns="http://schemas.openxmlformats.org/package/2006/relationships"><Relationship Id="rId8" Type="http://schemas.openxmlformats.org/officeDocument/2006/relationships/customXml" Target="../ink/ink4.xml"/><Relationship Id="rId3" Type="http://schemas.openxmlformats.org/officeDocument/2006/relationships/image" Target="../media/image64.png"/><Relationship Id="rId7" Type="http://schemas.openxmlformats.org/officeDocument/2006/relationships/customXml" Target="../ink/ink3.xml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5.xml"/><Relationship Id="rId6" Type="http://schemas.openxmlformats.org/officeDocument/2006/relationships/customXml" Target="../ink/ink2.xml"/><Relationship Id="rId5" Type="http://schemas.openxmlformats.org/officeDocument/2006/relationships/image" Target="../media/image300.png"/><Relationship Id="rId4" Type="http://schemas.openxmlformats.org/officeDocument/2006/relationships/customXml" Target="../ink/ink1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49306479-8C4D-4E4A-A330-DFC80A8A01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84136905-015B-4510-B514-027CBA846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6CD0F97-2E5B-4E84-8544-EB24DED10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099048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DB667490-DB81-488B-B0E9-A2D13C48B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2000" y="758952"/>
            <a:ext cx="10668000" cy="5455920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itle 18">
            <a:extLst>
              <a:ext uri="{FF2B5EF4-FFF2-40B4-BE49-F238E27FC236}">
                <a16:creationId xmlns:a16="http://schemas.microsoft.com/office/drawing/2014/main" id="{C60B4E40-ED59-4DFA-97D2-04570E2808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17903" y="1517903"/>
            <a:ext cx="4512858" cy="13451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300" kern="1200" spc="-50" baseline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Fairwood Marketing Promotion</a:t>
            </a:r>
          </a:p>
        </p:txBody>
      </p:sp>
      <p:sp>
        <p:nvSpPr>
          <p:cNvPr id="20" name="Subtitle 19">
            <a:extLst>
              <a:ext uri="{FF2B5EF4-FFF2-40B4-BE49-F238E27FC236}">
                <a16:creationId xmlns:a16="http://schemas.microsoft.com/office/drawing/2014/main" id="{35E6FB68-BA70-4F6F-9874-1F349422D8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17904" y="2970222"/>
            <a:ext cx="4512857" cy="312882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95000"/>
              </a:lnSpc>
              <a:buNone/>
            </a:pPr>
            <a:r>
              <a:rPr lang="en-US" sz="1600" dirty="0"/>
              <a:t>University of Wales Trinity Saint David – MBA</a:t>
            </a:r>
          </a:p>
          <a:p>
            <a:pPr>
              <a:lnSpc>
                <a:spcPct val="95000"/>
              </a:lnSpc>
            </a:pPr>
            <a:r>
              <a:rPr lang="en-US" sz="1600" dirty="0"/>
              <a:t>HKBM7012 – Assignment 2</a:t>
            </a:r>
          </a:p>
          <a:p>
            <a:pPr>
              <a:lnSpc>
                <a:spcPct val="95000"/>
              </a:lnSpc>
            </a:pPr>
            <a:r>
              <a:rPr lang="en-US" sz="1600" dirty="0"/>
              <a:t>Lecturer: Dr. Arion Wong</a:t>
            </a:r>
          </a:p>
          <a:p>
            <a:pPr>
              <a:lnSpc>
                <a:spcPct val="95000"/>
              </a:lnSpc>
            </a:pPr>
            <a:endParaRPr lang="en-US" sz="1600" dirty="0"/>
          </a:p>
          <a:p>
            <a:pPr>
              <a:lnSpc>
                <a:spcPct val="95000"/>
              </a:lnSpc>
            </a:pPr>
            <a:r>
              <a:rPr lang="en-US" sz="1600" dirty="0"/>
              <a:t>Group Members:</a:t>
            </a:r>
          </a:p>
          <a:p>
            <a:pPr marL="0" indent="0">
              <a:lnSpc>
                <a:spcPct val="95000"/>
              </a:lnSpc>
              <a:buNone/>
            </a:pPr>
            <a:r>
              <a:rPr lang="en-US" sz="1600" dirty="0"/>
              <a:t>Ray Chiang, Chun Wah (2119645)</a:t>
            </a:r>
          </a:p>
          <a:p>
            <a:pPr>
              <a:lnSpc>
                <a:spcPct val="95000"/>
              </a:lnSpc>
            </a:pPr>
            <a:r>
              <a:rPr lang="en-US" sz="1600" dirty="0"/>
              <a:t>Chris Lam Tsz Hin (2119642)</a:t>
            </a:r>
          </a:p>
          <a:p>
            <a:pPr>
              <a:lnSpc>
                <a:spcPct val="95000"/>
              </a:lnSpc>
            </a:pPr>
            <a:r>
              <a:rPr lang="en-US" sz="1600" dirty="0"/>
              <a:t>Joe Wong, Chi Ho (2119643) </a:t>
            </a:r>
          </a:p>
          <a:p>
            <a:pPr>
              <a:lnSpc>
                <a:spcPct val="95000"/>
              </a:lnSpc>
            </a:pPr>
            <a:r>
              <a:rPr lang="en-US" sz="1600" dirty="0"/>
              <a:t>K.C. Woo </a:t>
            </a:r>
            <a:r>
              <a:rPr lang="en-US" altLang="zh-HK" sz="1600" dirty="0"/>
              <a:t>(2113229) </a:t>
            </a:r>
            <a:endParaRPr lang="en-US" sz="1600" dirty="0"/>
          </a:p>
        </p:txBody>
      </p:sp>
      <p:pic>
        <p:nvPicPr>
          <p:cNvPr id="15" name="Picture 14" descr="A picture containing text, indoor, wood&#10;&#10;Description automatically generated">
            <a:extLst>
              <a:ext uri="{FF2B5EF4-FFF2-40B4-BE49-F238E27FC236}">
                <a16:creationId xmlns:a16="http://schemas.microsoft.com/office/drawing/2014/main" id="{49AF0209-75C0-D393-D442-1E74F2D53F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1020" y="1517903"/>
            <a:ext cx="1634940" cy="2491245"/>
          </a:xfrm>
          <a:prstGeom prst="rect">
            <a:avLst/>
          </a:prstGeom>
        </p:spPr>
      </p:pic>
      <p:pic>
        <p:nvPicPr>
          <p:cNvPr id="13" name="Picture 12" descr="Icon&#10;&#10;Description automatically generated">
            <a:extLst>
              <a:ext uri="{FF2B5EF4-FFF2-40B4-BE49-F238E27FC236}">
                <a16:creationId xmlns:a16="http://schemas.microsoft.com/office/drawing/2014/main" id="{7AE05901-E4AE-EFB3-760D-BC667F65626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60900" y="3968848"/>
            <a:ext cx="1737360" cy="1856917"/>
          </a:xfrm>
          <a:prstGeom prst="rect">
            <a:avLst/>
          </a:prstGeom>
        </p:spPr>
      </p:pic>
      <p:pic>
        <p:nvPicPr>
          <p:cNvPr id="3" name="Picture 2" descr="Logo, company name&#10;&#10;Description automatically generated">
            <a:extLst>
              <a:ext uri="{FF2B5EF4-FFF2-40B4-BE49-F238E27FC236}">
                <a16:creationId xmlns:a16="http://schemas.microsoft.com/office/drawing/2014/main" id="{2FA305E9-2372-28DD-792C-AE9501DDC0E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25960" y="3731660"/>
            <a:ext cx="1634940" cy="913515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7F72A395-16D3-9A89-4B35-426B60C00F55}"/>
              </a:ext>
            </a:extLst>
          </p:cNvPr>
          <p:cNvSpPr txBox="1"/>
          <p:nvPr/>
        </p:nvSpPr>
        <p:spPr>
          <a:xfrm>
            <a:off x="8025960" y="5920858"/>
            <a:ext cx="229189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HK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 panose="02040502050405020303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(Fairwood, 2022)</a:t>
            </a:r>
            <a:endParaRPr kumimoji="0" lang="en-US" altLang="zh-HK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362264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4CF172-3947-42CE-B33F-43FB799FDB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31940" y="1517652"/>
            <a:ext cx="5998059" cy="1344613"/>
          </a:xfrm>
        </p:spPr>
        <p:txBody>
          <a:bodyPr/>
          <a:lstStyle/>
          <a:p>
            <a:r>
              <a:rPr lang="en-US" dirty="0"/>
              <a:t>Agenda</a:t>
            </a:r>
          </a:p>
        </p:txBody>
      </p:sp>
      <p:pic>
        <p:nvPicPr>
          <p:cNvPr id="8" name="Picture Placeholder 7" descr="Image of rasberries">
            <a:extLst>
              <a:ext uri="{FF2B5EF4-FFF2-40B4-BE49-F238E27FC236}">
                <a16:creationId xmlns:a16="http://schemas.microsoft.com/office/drawing/2014/main" id="{4261B567-0AEE-4B25-B882-091D29B2DB1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68293" y="1517652"/>
            <a:ext cx="1947672" cy="2295144"/>
          </a:xfrm>
        </p:spPr>
      </p:pic>
      <p:pic>
        <p:nvPicPr>
          <p:cNvPr id="10" name="Picture Placeholder 9" descr="Image of sliced kiwis">
            <a:extLst>
              <a:ext uri="{FF2B5EF4-FFF2-40B4-BE49-F238E27FC236}">
                <a16:creationId xmlns:a16="http://schemas.microsoft.com/office/drawing/2014/main" id="{E7D4F42E-FC10-4897-B233-22F58F00B850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715768" y="1517904"/>
            <a:ext cx="1947672" cy="2295144"/>
          </a:xfrm>
        </p:spPr>
      </p:pic>
      <p:pic>
        <p:nvPicPr>
          <p:cNvPr id="12" name="Picture Placeholder 11" descr="Image of yellow smoothie with some fruit in the background">
            <a:extLst>
              <a:ext uri="{FF2B5EF4-FFF2-40B4-BE49-F238E27FC236}">
                <a16:creationId xmlns:a16="http://schemas.microsoft.com/office/drawing/2014/main" id="{E36C0D92-B4CD-4560-A77C-BEAFB12733DE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68096" y="3800858"/>
            <a:ext cx="3895344" cy="2295144"/>
          </a:xfr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F14772-A1EE-4EA8-8C5D-46383706A5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1940" y="2514599"/>
            <a:ext cx="6296234" cy="3581403"/>
          </a:xfrm>
        </p:spPr>
        <p:txBody>
          <a:bodyPr>
            <a:normAutofit/>
          </a:bodyPr>
          <a:lstStyle/>
          <a:p>
            <a:r>
              <a:rPr lang="en-US" dirty="0"/>
              <a:t>1. Overview</a:t>
            </a:r>
          </a:p>
          <a:p>
            <a:r>
              <a:rPr lang="en-US" dirty="0"/>
              <a:t>2. Business Situation &amp; Goal</a:t>
            </a:r>
          </a:p>
          <a:p>
            <a:r>
              <a:rPr lang="en-US" dirty="0"/>
              <a:t>3. Fairwood Current Market and Promotion</a:t>
            </a:r>
          </a:p>
          <a:p>
            <a:r>
              <a:rPr lang="en-US" dirty="0"/>
              <a:t>4. Major Competitor</a:t>
            </a:r>
          </a:p>
          <a:p>
            <a:r>
              <a:rPr lang="en-US" dirty="0"/>
              <a:t>5. Business Analysis</a:t>
            </a:r>
          </a:p>
          <a:p>
            <a:r>
              <a:rPr lang="en-US" dirty="0"/>
              <a:t>6. Strategies and Tactics</a:t>
            </a:r>
          </a:p>
          <a:p>
            <a:endParaRPr lang="en-US" dirty="0"/>
          </a:p>
        </p:txBody>
      </p:sp>
      <p:sp>
        <p:nvSpPr>
          <p:cNvPr id="24" name="Slide Number Placeholder 23">
            <a:extLst>
              <a:ext uri="{FF2B5EF4-FFF2-40B4-BE49-F238E27FC236}">
                <a16:creationId xmlns:a16="http://schemas.microsoft.com/office/drawing/2014/main" id="{B583B8C6-95CF-4DD9-AFF1-3E252935F6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99648" y="6400800"/>
            <a:ext cx="530352" cy="365125"/>
          </a:xfrm>
        </p:spPr>
        <p:txBody>
          <a:bodyPr/>
          <a:lstStyle/>
          <a:p>
            <a:fld id="{CB1E4CB7-CB13-4810-BF18-BE31AFC64F93}" type="slidenum">
              <a:rPr lang="en-US" smtClean="0"/>
              <a:pPr/>
              <a:t>2</a:t>
            </a:fld>
            <a:endParaRPr lang="en-US" dirty="0"/>
          </a:p>
        </p:txBody>
      </p:sp>
      <p:pic>
        <p:nvPicPr>
          <p:cNvPr id="7" name="Picture 6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4B5C903-B1C0-7268-3688-C94DA1802A1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2001" y="1517400"/>
            <a:ext cx="3895344" cy="228320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9327D0E7-D1F8-5412-C9A1-1AAD7E54BFD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2002" y="3800606"/>
            <a:ext cx="3895343" cy="2402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87177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Placeholder 11" descr="Image of a slice of lemon in some water">
            <a:extLst>
              <a:ext uri="{FF2B5EF4-FFF2-40B4-BE49-F238E27FC236}">
                <a16:creationId xmlns:a16="http://schemas.microsoft.com/office/drawing/2014/main" id="{0E7FD06F-FD7E-4F39-B40E-790316D5A615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46760" y="756284"/>
            <a:ext cx="10698480" cy="5349240"/>
          </a:xfr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AF764D8E-8D44-4B0E-A17E-DF05833AC7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5237" y="2806948"/>
            <a:ext cx="9881525" cy="1244103"/>
          </a:xfrm>
        </p:spPr>
        <p:txBody>
          <a:bodyPr anchor="b" anchorCtr="0">
            <a:normAutofit/>
          </a:bodyPr>
          <a:lstStyle/>
          <a:p>
            <a:pPr algn="ctr"/>
            <a:r>
              <a:rPr lang="en-HK" dirty="0"/>
              <a:t>Overview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42873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34A3DF-5D86-4285-9517-A48D1DB56D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0157" y="1185058"/>
            <a:ext cx="5926504" cy="1345115"/>
          </a:xfrm>
        </p:spPr>
        <p:txBody>
          <a:bodyPr>
            <a:normAutofit/>
          </a:bodyPr>
          <a:lstStyle/>
          <a:p>
            <a:r>
              <a:rPr lang="en-US" dirty="0"/>
              <a:t>Fairwood Background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E4F2CB-E44F-762C-C04A-5CE96F4915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0156" y="2084832"/>
            <a:ext cx="5926503" cy="4041648"/>
          </a:xfrm>
        </p:spPr>
        <p:txBody>
          <a:bodyPr>
            <a:noAutofit/>
          </a:bodyPr>
          <a:lstStyle/>
          <a:p>
            <a:pPr marL="342900" lvl="1" indent="-342900">
              <a:lnSpc>
                <a:spcPct val="95000"/>
              </a:lnSpc>
              <a:buClr>
                <a:schemeClr val="accent5"/>
              </a:buClr>
              <a:buFont typeface="Wingdings" panose="05000000000000000000" pitchFamily="2" charset="2"/>
              <a:buChar char="Ø"/>
            </a:pPr>
            <a:r>
              <a:rPr lang="en-US" altLang="zh-HK" dirty="0"/>
              <a:t>Established in 1972</a:t>
            </a:r>
          </a:p>
          <a:p>
            <a:pPr marL="342900" lvl="1" indent="-342900">
              <a:lnSpc>
                <a:spcPct val="95000"/>
              </a:lnSpc>
              <a:buClr>
                <a:schemeClr val="accent5"/>
              </a:buClr>
              <a:buFont typeface="Wingdings" panose="05000000000000000000" pitchFamily="2" charset="2"/>
              <a:buChar char="Ø"/>
            </a:pPr>
            <a:r>
              <a:rPr lang="en-US" altLang="zh-HK" dirty="0"/>
              <a:t>HK style fast food restaurants</a:t>
            </a:r>
          </a:p>
          <a:p>
            <a:pPr marL="342900" lvl="1" indent="-342900">
              <a:lnSpc>
                <a:spcPct val="95000"/>
              </a:lnSpc>
              <a:buClr>
                <a:schemeClr val="accent5"/>
              </a:buClr>
              <a:buFont typeface="Wingdings" panose="05000000000000000000" pitchFamily="2" charset="2"/>
              <a:buChar char="Ø"/>
            </a:pPr>
            <a:r>
              <a:rPr lang="en-US" altLang="zh-HK" dirty="0"/>
              <a:t>Over 140 fast food restaurants in Hong Kong</a:t>
            </a:r>
          </a:p>
          <a:p>
            <a:pPr marL="342900" lvl="1" indent="-342900">
              <a:lnSpc>
                <a:spcPct val="95000"/>
              </a:lnSpc>
              <a:buClr>
                <a:schemeClr val="accent5"/>
              </a:buClr>
              <a:buFont typeface="Wingdings" panose="05000000000000000000" pitchFamily="2" charset="2"/>
              <a:buChar char="Ø"/>
            </a:pPr>
            <a:r>
              <a:rPr lang="en-US" altLang="zh-HK" dirty="0"/>
              <a:t>Second largest fast-food chain restaurant</a:t>
            </a:r>
          </a:p>
          <a:p>
            <a:pPr marL="342900" lvl="1" indent="-342900">
              <a:lnSpc>
                <a:spcPct val="95000"/>
              </a:lnSpc>
              <a:buClr>
                <a:schemeClr val="accent5"/>
              </a:buClr>
              <a:buFont typeface="Wingdings" panose="05000000000000000000" pitchFamily="2" charset="2"/>
              <a:buChar char="Ø"/>
            </a:pPr>
            <a:r>
              <a:rPr lang="en-US" altLang="zh-HK" dirty="0"/>
              <a:t>Provide quality food with affordable price</a:t>
            </a:r>
          </a:p>
          <a:p>
            <a:pPr marL="342900" lvl="1" indent="-342900">
              <a:lnSpc>
                <a:spcPct val="95000"/>
              </a:lnSpc>
              <a:buClr>
                <a:schemeClr val="accent5"/>
              </a:buClr>
              <a:buFont typeface="Wingdings" panose="05000000000000000000" pitchFamily="2" charset="2"/>
              <a:buChar char="Ø"/>
            </a:pPr>
            <a:r>
              <a:rPr lang="en-US" altLang="zh-HK" dirty="0"/>
              <a:t>Affordable for youngsters</a:t>
            </a:r>
          </a:p>
          <a:p>
            <a:pPr marL="342900" lvl="1" indent="-342900">
              <a:lnSpc>
                <a:spcPct val="95000"/>
              </a:lnSpc>
              <a:buClr>
                <a:schemeClr val="accent5"/>
              </a:buClr>
              <a:buFont typeface="Wingdings" panose="05000000000000000000" pitchFamily="2" charset="2"/>
              <a:buChar char="Ø"/>
            </a:pPr>
            <a:r>
              <a:rPr lang="en-US" altLang="zh-HK" dirty="0"/>
              <a:t>Happy and energetic brand spirit</a:t>
            </a:r>
          </a:p>
          <a:p>
            <a:pPr marL="342900" lvl="1" indent="-342900">
              <a:lnSpc>
                <a:spcPct val="95000"/>
              </a:lnSpc>
              <a:buClr>
                <a:schemeClr val="accent5"/>
              </a:buClr>
              <a:buFont typeface="Wingdings" panose="05000000000000000000" pitchFamily="2" charset="2"/>
              <a:buChar char="Ø"/>
            </a:pPr>
            <a:r>
              <a:rPr lang="en-US" altLang="zh-HK" dirty="0"/>
              <a:t>More than 2500 million revenue</a:t>
            </a:r>
          </a:p>
          <a:p>
            <a:pPr marL="0" lvl="1">
              <a:lnSpc>
                <a:spcPct val="95000"/>
              </a:lnSpc>
              <a:buClr>
                <a:schemeClr val="accent5"/>
              </a:buClr>
            </a:pPr>
            <a:endParaRPr lang="en-US" dirty="0"/>
          </a:p>
          <a:p>
            <a:pPr marL="0" lvl="1">
              <a:lnSpc>
                <a:spcPct val="95000"/>
              </a:lnSpc>
              <a:buClr>
                <a:schemeClr val="accent5"/>
              </a:buClr>
            </a:pPr>
            <a:r>
              <a:rPr lang="en-US" dirty="0"/>
              <a:t>Source: (Fairwood, 2022) (Food, 2021)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79AB849-752F-6566-F890-D0873B787F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99648" y="6400800"/>
            <a:ext cx="530352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B1E4CB7-CB13-4810-BF18-BE31AFC64F93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1EB92D0-12E9-669C-23B5-6C5F2670D67E}"/>
              </a:ext>
            </a:extLst>
          </p:cNvPr>
          <p:cNvSpPr txBox="1"/>
          <p:nvPr/>
        </p:nvSpPr>
        <p:spPr>
          <a:xfrm>
            <a:off x="8565855" y="5477171"/>
            <a:ext cx="272592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HK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 panose="02040502050405020303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(Fairwood, 2022)</a:t>
            </a:r>
            <a:endParaRPr kumimoji="0" lang="en-US" altLang="zh-HK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pic>
        <p:nvPicPr>
          <p:cNvPr id="7" name="Picture 6" descr="Logo, icon&#10;&#10;Description automatically generated">
            <a:extLst>
              <a:ext uri="{FF2B5EF4-FFF2-40B4-BE49-F238E27FC236}">
                <a16:creationId xmlns:a16="http://schemas.microsoft.com/office/drawing/2014/main" id="{26C69F93-22A1-CD7D-DC9A-A8CCA4CFDF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85691" y="2229421"/>
            <a:ext cx="3187109" cy="31871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32354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34A3DF-5D86-4285-9517-A48D1DB56D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3913" y="804736"/>
            <a:ext cx="10098157" cy="1344168"/>
          </a:xfrm>
        </p:spPr>
        <p:txBody>
          <a:bodyPr anchor="ctr"/>
          <a:lstStyle/>
          <a:p>
            <a:r>
              <a:rPr lang="en-US" dirty="0"/>
              <a:t>Fairwood Background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E4F2CB-E44F-762C-C04A-5CE96F4915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9930" y="2123640"/>
            <a:ext cx="9723401" cy="390436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altLang="zh-HK" sz="2200" dirty="0"/>
              <a:t>Invite Chapman To as their spokesperson from 2003 to 2018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altLang="zh-HK" sz="2400" dirty="0"/>
              <a:t>Happy and energetic brand spirit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altLang="zh-HK" sz="2400" dirty="0"/>
              <a:t>Mass market</a:t>
            </a:r>
            <a:endParaRPr lang="en-US" altLang="zh-HK" sz="2200" dirty="0"/>
          </a:p>
          <a:p>
            <a:pPr>
              <a:buFont typeface="Wingdings" panose="05000000000000000000" pitchFamily="2" charset="2"/>
              <a:buChar char="Ø"/>
            </a:pPr>
            <a:r>
              <a:rPr lang="en-US" altLang="zh-HK" sz="2200" dirty="0"/>
              <a:t>Maintain traditional efficiency of fast-food restaurants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altLang="zh-HK" sz="2200" dirty="0"/>
              <a:t>Provide a comfortable area (like Café) for customers to finish the meal</a:t>
            </a:r>
            <a:endParaRPr lang="zh-HK" altLang="en-US" sz="2200" dirty="0"/>
          </a:p>
          <a:p>
            <a:pPr>
              <a:buFont typeface="Arial" panose="020B0604020202020204" pitchFamily="34" charset="0"/>
              <a:buChar char="•"/>
            </a:pPr>
            <a:endParaRPr lang="en-US" altLang="zh-HK" dirty="0"/>
          </a:p>
          <a:p>
            <a:pPr marL="342900" lvl="1" indent="-342900">
              <a:buFont typeface="Arial" panose="020B0604020202020204" pitchFamily="34" charset="0"/>
              <a:buChar char="•"/>
            </a:pPr>
            <a:endParaRPr lang="zh-HK" altLang="en-US" dirty="0"/>
          </a:p>
          <a:p>
            <a:pPr>
              <a:buFont typeface="Wingdings" panose="05000000000000000000" pitchFamily="2" charset="2"/>
              <a:buChar char="Ø"/>
            </a:pP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FC7F289-3BC9-DB8C-D046-9E0D1B698D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5</a:t>
            </a:fld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2A22D37-7EB1-EEDA-C5B1-FBCE08D1B9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49902" y="1243111"/>
            <a:ext cx="3042168" cy="76206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BED9051-9F11-8727-2BC6-E2E1C4D18A70}"/>
              </a:ext>
            </a:extLst>
          </p:cNvPr>
          <p:cNvSpPr txBox="1"/>
          <p:nvPr/>
        </p:nvSpPr>
        <p:spPr>
          <a:xfrm>
            <a:off x="9800507" y="2164522"/>
            <a:ext cx="13643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HK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 panose="02040502050405020303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(Fairwood, 2022)</a:t>
            </a:r>
            <a:endParaRPr kumimoji="0" lang="en-US" altLang="zh-HK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894727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DC13F5D8-6630-3C79-A0F9-0B40058741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0146" y="1105468"/>
            <a:ext cx="8872805" cy="1219677"/>
          </a:xfrm>
        </p:spPr>
        <p:txBody>
          <a:bodyPr/>
          <a:lstStyle/>
          <a:p>
            <a:r>
              <a:rPr lang="en-US" dirty="0"/>
              <a:t>Fairwood Background</a:t>
            </a:r>
            <a:endParaRPr lang="zh-HK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D109A4AF-B827-4FBD-57C6-5042A7076E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1250" y="1944546"/>
            <a:ext cx="7829325" cy="4085863"/>
          </a:xfrm>
        </p:spPr>
        <p:txBody>
          <a:bodyPr>
            <a:normAutofit lnSpcReduction="10000"/>
          </a:bodyPr>
          <a:lstStyle/>
          <a:p>
            <a:pPr marL="822960" indent="-457200">
              <a:buFont typeface="Wingdings" panose="05000000000000000000" pitchFamily="2" charset="2"/>
              <a:buChar char="Ø"/>
            </a:pPr>
            <a:r>
              <a:rPr lang="en-US" altLang="zh-HK" dirty="0"/>
              <a:t>How they re-create the brand image?</a:t>
            </a:r>
          </a:p>
          <a:p>
            <a:pPr marL="822960" indent="-457200">
              <a:buFont typeface="Wingdings" panose="05000000000000000000" pitchFamily="2" charset="2"/>
              <a:buChar char="Ø"/>
            </a:pPr>
            <a:r>
              <a:rPr lang="en-US" altLang="zh-HK" dirty="0"/>
              <a:t>Innovation of food menu</a:t>
            </a:r>
            <a:r>
              <a:rPr lang="zh-HK" altLang="en-US" dirty="0"/>
              <a:t> </a:t>
            </a:r>
          </a:p>
          <a:p>
            <a:pPr marL="822960" indent="-457200">
              <a:buFont typeface="Wingdings" panose="05000000000000000000" pitchFamily="2" charset="2"/>
              <a:buChar char="Ø"/>
            </a:pPr>
            <a:r>
              <a:rPr lang="en-US" altLang="zh-HK" dirty="0"/>
              <a:t>Design the menu into 4-time segment</a:t>
            </a:r>
            <a:endParaRPr lang="zh-HK" altLang="en-US" dirty="0"/>
          </a:p>
          <a:p>
            <a:pPr marL="822960" indent="-457200">
              <a:buFont typeface="Wingdings" panose="05000000000000000000" pitchFamily="2" charset="2"/>
              <a:buChar char="Ø"/>
            </a:pPr>
            <a:r>
              <a:rPr lang="en-US" altLang="zh-HK" dirty="0"/>
              <a:t>Price range set in medium-low price</a:t>
            </a:r>
            <a:endParaRPr lang="zh-HK" altLang="en-US" dirty="0"/>
          </a:p>
          <a:p>
            <a:pPr marL="822960" indent="-457200">
              <a:buFont typeface="Wingdings" panose="05000000000000000000" pitchFamily="2" charset="2"/>
              <a:buChar char="Ø"/>
            </a:pPr>
            <a:r>
              <a:rPr lang="en-US" altLang="zh-HK" dirty="0"/>
              <a:t>Keep up with the trend</a:t>
            </a:r>
          </a:p>
          <a:p>
            <a:pPr marL="822960" indent="-457200">
              <a:buFont typeface="Wingdings" panose="05000000000000000000" pitchFamily="2" charset="2"/>
              <a:buChar char="Ø"/>
            </a:pPr>
            <a:r>
              <a:rPr lang="en-US" altLang="zh-HK" dirty="0"/>
              <a:t>Rotate the menu twice a week</a:t>
            </a:r>
          </a:p>
          <a:p>
            <a:pPr marL="822960" indent="-457200">
              <a:buFont typeface="Wingdings" panose="05000000000000000000" pitchFamily="2" charset="2"/>
              <a:buChar char="Ø"/>
            </a:pPr>
            <a:r>
              <a:rPr lang="en-US" altLang="zh-HK" dirty="0"/>
              <a:t>People won’t get bored by the menu</a:t>
            </a:r>
          </a:p>
          <a:p>
            <a:pPr marL="822960" indent="-457200">
              <a:buFont typeface="Wingdings" panose="05000000000000000000" pitchFamily="2" charset="2"/>
              <a:buChar char="Ø"/>
            </a:pPr>
            <a:r>
              <a:rPr lang="en-US" altLang="zh-HK" dirty="0"/>
              <a:t>Fits local citizens’ eating and spending habits</a:t>
            </a:r>
          </a:p>
          <a:p>
            <a:pPr marL="822960" indent="-457200">
              <a:buFont typeface="Arial" panose="020B0604020202020204" pitchFamily="34" charset="0"/>
              <a:buChar char="•"/>
            </a:pPr>
            <a:endParaRPr lang="en-US" altLang="zh-HK" dirty="0"/>
          </a:p>
          <a:p>
            <a:pPr marL="822960" lvl="1" indent="-457200">
              <a:buFont typeface="Arial" panose="020B0604020202020204" pitchFamily="34" charset="0"/>
              <a:buChar char="•"/>
            </a:pPr>
            <a:endParaRPr lang="zh-HK" altLang="en-US" dirty="0"/>
          </a:p>
        </p:txBody>
      </p:sp>
      <p:pic>
        <p:nvPicPr>
          <p:cNvPr id="8" name="圖片 8">
            <a:extLst>
              <a:ext uri="{FF2B5EF4-FFF2-40B4-BE49-F238E27FC236}">
                <a16:creationId xmlns:a16="http://schemas.microsoft.com/office/drawing/2014/main" id="{E09ACCFB-B786-2A65-1028-8B99BCC588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2842" y="1787759"/>
            <a:ext cx="1669062" cy="2486876"/>
          </a:xfrm>
          <a:prstGeom prst="rect">
            <a:avLst/>
          </a:prstGeom>
        </p:spPr>
      </p:pic>
      <p:pic>
        <p:nvPicPr>
          <p:cNvPr id="9" name="圖片 9">
            <a:extLst>
              <a:ext uri="{FF2B5EF4-FFF2-40B4-BE49-F238E27FC236}">
                <a16:creationId xmlns:a16="http://schemas.microsoft.com/office/drawing/2014/main" id="{BE84EA03-1483-8772-4A9B-84784E82F6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20575" y="4597149"/>
            <a:ext cx="2048975" cy="1534257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93D9D1-0B72-A2AD-4FA1-FD4FB2501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6</a:t>
            </a:fld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BB55084-45EF-B4A9-A7DD-036D69337F9B}"/>
              </a:ext>
            </a:extLst>
          </p:cNvPr>
          <p:cNvSpPr txBox="1"/>
          <p:nvPr/>
        </p:nvSpPr>
        <p:spPr>
          <a:xfrm>
            <a:off x="9254595" y="4251226"/>
            <a:ext cx="191022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HK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 panose="02040502050405020303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(Fairwood, 2021)</a:t>
            </a:r>
            <a:endParaRPr kumimoji="0" lang="en-US" altLang="zh-HK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43BAF48-5F33-89B0-04DB-ECAA0B72F29D}"/>
              </a:ext>
            </a:extLst>
          </p:cNvPr>
          <p:cNvSpPr txBox="1"/>
          <p:nvPr/>
        </p:nvSpPr>
        <p:spPr>
          <a:xfrm>
            <a:off x="9254595" y="6107997"/>
            <a:ext cx="200290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HK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 panose="02040502050405020303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(Fairwood, 2017)</a:t>
            </a:r>
            <a:endParaRPr kumimoji="0" lang="en-US" altLang="zh-HK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556896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86D6D24E-D447-5F13-332E-136846D8E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3346" y="1055089"/>
            <a:ext cx="9144000" cy="1344168"/>
          </a:xfrm>
        </p:spPr>
        <p:txBody>
          <a:bodyPr/>
          <a:lstStyle/>
          <a:p>
            <a:r>
              <a:rPr lang="en-US" dirty="0"/>
              <a:t>Five Force Model of Fairwood</a:t>
            </a:r>
            <a:endParaRPr lang="en-HK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9E5F9054-2A41-3EAB-5BE3-0A993423BD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3346" y="2236198"/>
            <a:ext cx="9144000" cy="3127248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Supplier bargaining power (against the supplier)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dirty="0"/>
              <a:t>High rent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dirty="0"/>
              <a:t>Few cheap labors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dirty="0"/>
              <a:t>High cost and low differentiation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Customer bargaining power (against the supplier)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dirty="0"/>
              <a:t>Low switching cost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dirty="0"/>
              <a:t>Have other fast food shop choice like Café De Coral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Lack of substitute products</a:t>
            </a:r>
          </a:p>
          <a:p>
            <a:pPr marL="0" indent="0">
              <a:buNone/>
            </a:pPr>
            <a:endParaRPr lang="en-HK" dirty="0"/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id="{970E89E7-5669-3EAB-FE8E-EFAC921B0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7</a:t>
            </a:fld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84AC85-3DB5-F5EF-FAD6-E1011D21559F}"/>
              </a:ext>
            </a:extLst>
          </p:cNvPr>
          <p:cNvSpPr txBox="1"/>
          <p:nvPr/>
        </p:nvSpPr>
        <p:spPr>
          <a:xfrm>
            <a:off x="8162489" y="6388456"/>
            <a:ext cx="29319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800" b="0" i="0" dirty="0">
                <a:effectLst/>
              </a:rPr>
              <a:t>Source: (Lacrucci,2022</a:t>
            </a:r>
            <a:r>
              <a:rPr lang="en-US" sz="1800" dirty="0"/>
              <a:t>)</a:t>
            </a:r>
            <a:r>
              <a:rPr lang="en-US" sz="1800" b="0" i="0" dirty="0">
                <a:effectLst/>
              </a:rPr>
              <a:t> </a:t>
            </a:r>
            <a:endParaRPr kumimoji="0" lang="en-US" altLang="zh-HK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984741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Placeholder 11" descr="Image of a slice of lemon in some water">
            <a:extLst>
              <a:ext uri="{FF2B5EF4-FFF2-40B4-BE49-F238E27FC236}">
                <a16:creationId xmlns:a16="http://schemas.microsoft.com/office/drawing/2014/main" id="{0E7FD06F-FD7E-4F39-B40E-790316D5A615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46760" y="756284"/>
            <a:ext cx="10698480" cy="5349240"/>
          </a:xfr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AF764D8E-8D44-4B0E-A17E-DF05833AC7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5237" y="2806948"/>
            <a:ext cx="9881525" cy="1244103"/>
          </a:xfrm>
        </p:spPr>
        <p:txBody>
          <a:bodyPr anchor="b" anchorCtr="0">
            <a:normAutofit/>
          </a:bodyPr>
          <a:lstStyle/>
          <a:p>
            <a:pPr algn="ctr"/>
            <a:r>
              <a:rPr lang="en-HK" dirty="0"/>
              <a:t>Business Situation &amp; Goal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20729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34A3DF-5D86-4285-9517-A48D1DB56D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3913" y="804736"/>
            <a:ext cx="10098157" cy="1344168"/>
          </a:xfrm>
        </p:spPr>
        <p:txBody>
          <a:bodyPr anchor="ctr"/>
          <a:lstStyle/>
          <a:p>
            <a:r>
              <a:rPr lang="en-US" dirty="0"/>
              <a:t>Current Business Situation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E4F2CB-E44F-762C-C04A-5CE96F4915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9930" y="2148904"/>
            <a:ext cx="9723401" cy="3904360"/>
          </a:xfrm>
        </p:spPr>
        <p:txBody>
          <a:bodyPr>
            <a:normAutofit/>
          </a:bodyPr>
          <a:lstStyle/>
          <a:p>
            <a:pPr marL="0" lvl="1"/>
            <a:r>
              <a:rPr lang="en-US" altLang="zh-HK" sz="2800" dirty="0">
                <a:solidFill>
                  <a:schemeClr val="tx1"/>
                </a:solidFill>
                <a:cs typeface="Times New Roman" panose="02020603050405020304" pitchFamily="18" charset="0"/>
              </a:rPr>
              <a:t>During COVID-19 </a:t>
            </a:r>
            <a:r>
              <a:rPr lang="en-US" sz="2800" dirty="0">
                <a:solidFill>
                  <a:schemeClr val="tx1"/>
                </a:solidFill>
                <a:cs typeface="Times New Roman" panose="02020603050405020304" pitchFamily="18" charset="0"/>
              </a:rPr>
              <a:t>pandemic</a:t>
            </a:r>
            <a:r>
              <a:rPr lang="en-US" altLang="zh-HK" sz="2800" dirty="0">
                <a:solidFill>
                  <a:schemeClr val="tx1"/>
                </a:solidFill>
                <a:cs typeface="Times New Roman" panose="02020603050405020304" pitchFamily="18" charset="0"/>
              </a:rPr>
              <a:t>,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altLang="zh-HK" sz="2800" dirty="0">
                <a:cs typeface="Times New Roman" panose="02020603050405020304" pitchFamily="18" charset="0"/>
              </a:rPr>
              <a:t>Stop Dine-in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800" dirty="0">
                <a:cs typeface="Times New Roman" panose="02020603050405020304" pitchFamily="18" charset="0"/>
              </a:rPr>
              <a:t>Revenue of Fairwood has dropped by 13% in the fiscal year ended 31 March 2021. (Appendix A &amp; Appendix B).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012ECBE-799E-8A8D-0795-4D452D44F9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29277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34A3DF-5D86-4285-9517-A48D1DB56D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3913" y="804736"/>
            <a:ext cx="10098157" cy="1344168"/>
          </a:xfrm>
        </p:spPr>
        <p:txBody>
          <a:bodyPr anchor="ctr"/>
          <a:lstStyle/>
          <a:p>
            <a:r>
              <a:rPr lang="en-US" dirty="0"/>
              <a:t>Current Business Issues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E4F2CB-E44F-762C-C04A-5CE96F4915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9931" y="2148904"/>
            <a:ext cx="4651646" cy="3904360"/>
          </a:xfrm>
        </p:spPr>
        <p:txBody>
          <a:bodyPr>
            <a:normAutofit/>
          </a:bodyPr>
          <a:lstStyle/>
          <a:p>
            <a:pPr marL="342900" lvl="1" indent="-342900">
              <a:buClr>
                <a:schemeClr val="accent5"/>
              </a:buClr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chemeClr val="tx1"/>
                </a:solidFill>
                <a:cs typeface="Times New Roman" panose="02020603050405020304" pitchFamily="18" charset="0"/>
              </a:rPr>
              <a:t>Revenue Drop</a:t>
            </a:r>
            <a:endParaRPr lang="en-US" sz="2400" dirty="0">
              <a:solidFill>
                <a:srgbClr val="FF0000"/>
              </a:solidFill>
              <a:cs typeface="Times New Roman" panose="02020603050405020304" pitchFamily="18" charset="0"/>
            </a:endParaRPr>
          </a:p>
          <a:p>
            <a:pPr marL="342900" lvl="1" indent="-342900">
              <a:buClr>
                <a:schemeClr val="accent5"/>
              </a:buClr>
              <a:buFont typeface="Wingdings" panose="05000000000000000000" pitchFamily="2" charset="2"/>
              <a:buChar char="Ø"/>
            </a:pPr>
            <a:endParaRPr lang="en-US" sz="2400" dirty="0">
              <a:solidFill>
                <a:schemeClr val="tx1"/>
              </a:solidFill>
              <a:cs typeface="Times New Roman" panose="02020603050405020304" pitchFamily="18" charset="0"/>
            </a:endParaRPr>
          </a:p>
          <a:p>
            <a:pPr marL="342900" lvl="1" indent="-342900">
              <a:buClr>
                <a:schemeClr val="accent5"/>
              </a:buClr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chemeClr val="tx1"/>
                </a:solidFill>
                <a:cs typeface="Times New Roman" panose="02020603050405020304" pitchFamily="18" charset="0"/>
              </a:rPr>
              <a:t>Promotion on social media in general trend in Hong Kong </a:t>
            </a:r>
            <a:r>
              <a:rPr lang="en-US" dirty="0">
                <a:solidFill>
                  <a:schemeClr val="tx1"/>
                </a:solidFill>
                <a:cs typeface="Times New Roman" panose="02020603050405020304" pitchFamily="18" charset="0"/>
              </a:rPr>
              <a:t>(</a:t>
            </a:r>
            <a:r>
              <a:rPr lang="en-US" dirty="0">
                <a:effectLst/>
                <a:latin typeface="Georgia" panose="02040502050405020303" pitchFamily="18" charset="0"/>
                <a:ea typeface="Times New Roman" panose="02020603050405020304" pitchFamily="18" charset="0"/>
              </a:rPr>
              <a:t>Kemp, 2021).</a:t>
            </a:r>
            <a:endParaRPr lang="en-US" sz="2400" dirty="0">
              <a:solidFill>
                <a:schemeClr val="tx1"/>
              </a:solidFill>
              <a:cs typeface="Times New Roman" panose="02020603050405020304" pitchFamily="18" charset="0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C1C7721-30E6-AE20-CD93-DB6AB62A1B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10</a:t>
            </a:fld>
            <a:endParaRPr lang="en-US"/>
          </a:p>
        </p:txBody>
      </p:sp>
      <p:pic>
        <p:nvPicPr>
          <p:cNvPr id="6" name="圖片 12">
            <a:extLst>
              <a:ext uri="{FF2B5EF4-FFF2-40B4-BE49-F238E27FC236}">
                <a16:creationId xmlns:a16="http://schemas.microsoft.com/office/drawing/2014/main" id="{EE653B38-0309-18CB-581B-37B88BE39CC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3982" t="35134" r="30207" b="24368"/>
          <a:stretch/>
        </p:blipFill>
        <p:spPr>
          <a:xfrm>
            <a:off x="5709201" y="1938528"/>
            <a:ext cx="5488886" cy="432511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F0B828E-C56B-96CF-ED2E-3722714E2205}"/>
              </a:ext>
            </a:extLst>
          </p:cNvPr>
          <p:cNvSpPr txBox="1"/>
          <p:nvPr/>
        </p:nvSpPr>
        <p:spPr>
          <a:xfrm>
            <a:off x="6727201" y="5778222"/>
            <a:ext cx="2873999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HK" sz="1400" dirty="0">
                <a:cs typeface="Times New Roman" panose="02020603050405020304" pitchFamily="18" charset="0"/>
              </a:rPr>
              <a:t>(</a:t>
            </a:r>
            <a:r>
              <a:rPr lang="en-HK" sz="1400" b="0" i="0" dirty="0">
                <a:effectLst/>
                <a:cs typeface="Times New Roman" panose="02020603050405020304" pitchFamily="18" charset="0"/>
              </a:rPr>
              <a:t>webb-site.com, </a:t>
            </a:r>
            <a:r>
              <a:rPr lang="en-HK" sz="1400" dirty="0">
                <a:cs typeface="Times New Roman" panose="02020603050405020304" pitchFamily="18" charset="0"/>
              </a:rPr>
              <a:t>2021</a:t>
            </a:r>
            <a:r>
              <a:rPr lang="en-HK" sz="1400" b="0" i="0" dirty="0">
                <a:effectLst/>
                <a:cs typeface="Times New Roman" panose="02020603050405020304" pitchFamily="18" charset="0"/>
              </a:rPr>
              <a:t>)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24630651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E4F2CB-E44F-762C-C04A-5CE96F4915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6040" y="2092454"/>
            <a:ext cx="9843608" cy="3709987"/>
          </a:xfrm>
        </p:spPr>
        <p:txBody>
          <a:bodyPr>
            <a:noAutofit/>
          </a:bodyPr>
          <a:lstStyle/>
          <a:p>
            <a:pPr marL="514350" indent="-514350">
              <a:lnSpc>
                <a:spcPct val="90000"/>
              </a:lnSpc>
              <a:buFont typeface="+mj-lt"/>
              <a:buAutoNum type="arabicPeriod"/>
            </a:pPr>
            <a:r>
              <a:rPr lang="en-US" sz="2600" dirty="0">
                <a:ln/>
              </a:rPr>
              <a:t>Build membership platform</a:t>
            </a:r>
          </a:p>
          <a:p>
            <a:pPr lvl="1" indent="-365760">
              <a:lnSpc>
                <a:spcPct val="90000"/>
              </a:lnSpc>
              <a:buClr>
                <a:schemeClr val="accent5"/>
              </a:buClr>
              <a:buFont typeface="Wingdings" panose="05000000000000000000" pitchFamily="2" charset="2"/>
              <a:buChar char="Ø"/>
            </a:pPr>
            <a:r>
              <a:rPr lang="en-US" dirty="0">
                <a:ln/>
                <a:solidFill>
                  <a:schemeClr val="tx1"/>
                </a:solidFill>
              </a:rPr>
              <a:t>Acquire new members to </a:t>
            </a:r>
            <a:r>
              <a:rPr lang="en-US" i="1" dirty="0">
                <a:ln/>
                <a:solidFill>
                  <a:srgbClr val="FF9933"/>
                </a:solidFill>
              </a:rPr>
              <a:t>200,000</a:t>
            </a:r>
            <a:r>
              <a:rPr lang="en-US" dirty="0">
                <a:ln/>
                <a:solidFill>
                  <a:schemeClr val="tx1"/>
                </a:solidFill>
              </a:rPr>
              <a:t> within a year</a:t>
            </a:r>
          </a:p>
          <a:p>
            <a:pPr lvl="1" indent="-365760">
              <a:lnSpc>
                <a:spcPct val="90000"/>
              </a:lnSpc>
              <a:buClr>
                <a:schemeClr val="accent5"/>
              </a:buClr>
              <a:buFont typeface="Wingdings" panose="05000000000000000000" pitchFamily="2" charset="2"/>
              <a:buChar char="Ø"/>
            </a:pPr>
            <a:r>
              <a:rPr lang="en-US" dirty="0">
                <a:ln/>
                <a:solidFill>
                  <a:schemeClr val="tx1"/>
                </a:solidFill>
              </a:rPr>
              <a:t>Transform </a:t>
            </a:r>
            <a:r>
              <a:rPr lang="en-US" i="1" dirty="0">
                <a:ln/>
                <a:solidFill>
                  <a:srgbClr val="FF9933"/>
                </a:solidFill>
              </a:rPr>
              <a:t>50%</a:t>
            </a:r>
            <a:r>
              <a:rPr lang="en-US" dirty="0">
                <a:ln/>
                <a:solidFill>
                  <a:schemeClr val="tx1"/>
                </a:solidFill>
              </a:rPr>
              <a:t> of active members </a:t>
            </a:r>
            <a:r>
              <a:rPr lang="en-US" i="1" dirty="0">
                <a:ln/>
                <a:solidFill>
                  <a:srgbClr val="FF9933"/>
                </a:solidFill>
              </a:rPr>
              <a:t>who login twice per week.</a:t>
            </a:r>
          </a:p>
          <a:p>
            <a:pPr marL="0" lvl="1">
              <a:lnSpc>
                <a:spcPct val="90000"/>
              </a:lnSpc>
            </a:pPr>
            <a:endParaRPr lang="en-US" dirty="0">
              <a:ln/>
              <a:solidFill>
                <a:schemeClr val="tx1"/>
              </a:solidFill>
            </a:endParaRPr>
          </a:p>
          <a:p>
            <a:pPr marL="514350" indent="-514350">
              <a:lnSpc>
                <a:spcPct val="90000"/>
              </a:lnSpc>
              <a:buFont typeface="+mj-lt"/>
              <a:buAutoNum type="arabicPeriod"/>
            </a:pPr>
            <a:r>
              <a:rPr lang="en-US" dirty="0">
                <a:ln/>
              </a:rPr>
              <a:t>Retain the revenue-growing trend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2200" dirty="0">
                <a:ln/>
              </a:rPr>
              <a:t>Increase online sales of takeaway service by 50%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2200" dirty="0">
                <a:ln/>
              </a:rPr>
              <a:t>Increase overall revenue by 5% year-to-year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endParaRPr lang="en-US" dirty="0">
              <a:ln/>
            </a:endParaRPr>
          </a:p>
          <a:p>
            <a:pPr algn="l">
              <a:lnSpc>
                <a:spcPct val="90000"/>
              </a:lnSpc>
              <a:buFont typeface="Wingdings" panose="05000000000000000000" pitchFamily="2" charset="2"/>
              <a:buChar char="Ø"/>
            </a:pPr>
            <a:endParaRPr lang="en-US" sz="2200" dirty="0">
              <a:solidFill>
                <a:schemeClr val="tx1">
                  <a:lumMod val="75000"/>
                  <a:lumOff val="25000"/>
                </a:schemeClr>
              </a:solidFill>
              <a:cs typeface="Times New Roman" panose="02020603050405020304" pitchFamily="18" charset="0"/>
            </a:endParaRPr>
          </a:p>
          <a:p>
            <a:pPr marL="0" indent="0" algn="l">
              <a:lnSpc>
                <a:spcPct val="90000"/>
              </a:lnSpc>
              <a:buNone/>
            </a:pPr>
            <a:endParaRPr lang="en-US" sz="2200" b="1" dirty="0">
              <a:solidFill>
                <a:schemeClr val="tx1">
                  <a:lumMod val="75000"/>
                  <a:lumOff val="25000"/>
                </a:schemeClr>
              </a:solidFill>
              <a:cs typeface="Times New Roman" panose="02020603050405020304" pitchFamily="18" charset="0"/>
            </a:endParaRPr>
          </a:p>
          <a:p>
            <a:pPr algn="l">
              <a:lnSpc>
                <a:spcPct val="90000"/>
              </a:lnSpc>
              <a:buFont typeface="Wingdings" panose="05000000000000000000" pitchFamily="2" charset="2"/>
              <a:buChar char="Ø"/>
            </a:pPr>
            <a:endParaRPr lang="en-US" sz="2200" dirty="0">
              <a:solidFill>
                <a:schemeClr val="tx1">
                  <a:lumMod val="75000"/>
                  <a:lumOff val="25000"/>
                </a:schemeClr>
              </a:solidFill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2200" dirty="0"/>
          </a:p>
          <a:p>
            <a:pPr marL="0" indent="0">
              <a:buNone/>
            </a:pPr>
            <a:endParaRPr lang="en-US" sz="2200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3DC781BE-AC5F-46D8-2165-979B4B27C93F}"/>
              </a:ext>
            </a:extLst>
          </p:cNvPr>
          <p:cNvSpPr txBox="1">
            <a:spLocks/>
          </p:cNvSpPr>
          <p:nvPr/>
        </p:nvSpPr>
        <p:spPr>
          <a:xfrm>
            <a:off x="1056040" y="818865"/>
            <a:ext cx="9843608" cy="141936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5000"/>
              </a:lnSpc>
              <a:spcBef>
                <a:spcPct val="0"/>
              </a:spcBef>
              <a:buNone/>
              <a:defRPr sz="4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Goal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9ABE99E-2364-EAB4-5A14-0170BDA8E4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8886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Placeholder 11" descr="Image of a slice of lemon in some water">
            <a:extLst>
              <a:ext uri="{FF2B5EF4-FFF2-40B4-BE49-F238E27FC236}">
                <a16:creationId xmlns:a16="http://schemas.microsoft.com/office/drawing/2014/main" id="{0E7FD06F-FD7E-4F39-B40E-790316D5A615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46760" y="756284"/>
            <a:ext cx="10698480" cy="5349240"/>
          </a:xfr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AF764D8E-8D44-4B0E-A17E-DF05833AC7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5237" y="2920621"/>
            <a:ext cx="9881525" cy="1520470"/>
          </a:xfrm>
        </p:spPr>
        <p:txBody>
          <a:bodyPr anchor="b" anchorCtr="0">
            <a:normAutofit fontScale="90000"/>
          </a:bodyPr>
          <a:lstStyle/>
          <a:p>
            <a:pPr algn="ctr"/>
            <a:r>
              <a:rPr lang="en-HK" dirty="0"/>
              <a:t>Fairwood </a:t>
            </a:r>
            <a:br>
              <a:rPr lang="en-HK" dirty="0"/>
            </a:br>
            <a:r>
              <a:rPr lang="en-HK" dirty="0"/>
              <a:t>Current Market </a:t>
            </a:r>
            <a:r>
              <a:rPr lang="en-US" dirty="0"/>
              <a:t>and</a:t>
            </a:r>
            <a:r>
              <a:rPr lang="zh-TW" altLang="en-US" dirty="0"/>
              <a:t> </a:t>
            </a:r>
            <a:r>
              <a:rPr lang="en-HK" dirty="0"/>
              <a:t>Promotion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44656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E4F2CB-E44F-762C-C04A-5CE96F4915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6040" y="2395960"/>
            <a:ext cx="9843608" cy="3759180"/>
          </a:xfrm>
        </p:spPr>
        <p:txBody>
          <a:bodyPr>
            <a:noAutofit/>
          </a:bodyPr>
          <a:lstStyle/>
          <a:p>
            <a:pPr algn="l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  <a:cs typeface="Times New Roman" panose="02020603050405020304" pitchFamily="18" charset="0"/>
              </a:rPr>
              <a:t>Segmentation: by age</a:t>
            </a:r>
          </a:p>
          <a:p>
            <a:pPr algn="l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  <a:cs typeface="Times New Roman" panose="02020603050405020304" pitchFamily="18" charset="0"/>
              </a:rPr>
              <a:t>Target market: Mass market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2800" dirty="0"/>
              <a:t>Positioning: price against quality - Medium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3DC781BE-AC5F-46D8-2165-979B4B27C93F}"/>
              </a:ext>
            </a:extLst>
          </p:cNvPr>
          <p:cNvSpPr txBox="1">
            <a:spLocks/>
          </p:cNvSpPr>
          <p:nvPr/>
        </p:nvSpPr>
        <p:spPr>
          <a:xfrm>
            <a:off x="1056040" y="818865"/>
            <a:ext cx="9843608" cy="141936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5000"/>
              </a:lnSpc>
              <a:spcBef>
                <a:spcPct val="0"/>
              </a:spcBef>
              <a:buNone/>
              <a:defRPr sz="4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HK" dirty="0"/>
              <a:t>Current Market</a:t>
            </a:r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2D1CE18-159D-8D0E-811A-157F569CB3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50271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E4F2CB-E44F-762C-C04A-5CE96F4915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6040" y="2238231"/>
            <a:ext cx="4808047" cy="3800903"/>
          </a:xfrm>
        </p:spPr>
        <p:txBody>
          <a:bodyPr>
            <a:noAutofit/>
          </a:bodyPr>
          <a:lstStyle/>
          <a:p>
            <a:pPr algn="just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dirty="0">
                <a:ln/>
              </a:rPr>
              <a:t>Advertising</a:t>
            </a:r>
          </a:p>
          <a:p>
            <a:pPr marL="708660" lvl="1" indent="-342900">
              <a:buClr>
                <a:schemeClr val="accent5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Corporate Web Site</a:t>
            </a:r>
          </a:p>
          <a:p>
            <a:pPr marL="708660" lvl="1" indent="-342900">
              <a:buClr>
                <a:schemeClr val="accent5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TV advertisement</a:t>
            </a:r>
          </a:p>
          <a:p>
            <a:pPr marL="708660" lvl="1" indent="-342900">
              <a:buClr>
                <a:schemeClr val="accent5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Newspaper</a:t>
            </a:r>
          </a:p>
          <a:p>
            <a:pPr marL="708660" lvl="1" indent="-342900">
              <a:buClr>
                <a:schemeClr val="accent5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YouTube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dirty="0">
                <a:ln/>
              </a:rPr>
              <a:t>Sales Promotion</a:t>
            </a:r>
          </a:p>
          <a:p>
            <a:pPr marL="708660" lvl="1" indent="-342900">
              <a:buClr>
                <a:schemeClr val="accent5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Online ordering discount</a:t>
            </a:r>
          </a:p>
          <a:p>
            <a:pPr marL="708660" lvl="1" indent="-342900">
              <a:buClr>
                <a:schemeClr val="accent5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E-coupon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Ø"/>
            </a:pPr>
            <a:endParaRPr lang="en-US" sz="2200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3DC781BE-AC5F-46D8-2165-979B4B27C93F}"/>
              </a:ext>
            </a:extLst>
          </p:cNvPr>
          <p:cNvSpPr txBox="1">
            <a:spLocks/>
          </p:cNvSpPr>
          <p:nvPr/>
        </p:nvSpPr>
        <p:spPr>
          <a:xfrm>
            <a:off x="1056040" y="818865"/>
            <a:ext cx="9843608" cy="141936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5000"/>
              </a:lnSpc>
              <a:spcBef>
                <a:spcPct val="0"/>
              </a:spcBef>
              <a:buNone/>
              <a:defRPr sz="4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HK" dirty="0"/>
              <a:t>Current Promotion</a:t>
            </a:r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2D1CE18-159D-8D0E-811A-157F569CB3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14</a:t>
            </a:fld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B099152-8913-C401-D374-A80E6E7B862E}"/>
              </a:ext>
            </a:extLst>
          </p:cNvPr>
          <p:cNvSpPr txBox="1"/>
          <p:nvPr/>
        </p:nvSpPr>
        <p:spPr>
          <a:xfrm>
            <a:off x="6568701" y="1074321"/>
            <a:ext cx="261234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dirty="0">
                <a:effectLst/>
                <a:latin typeface="Georgia" panose="02040502050405020303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(Fairwood Group, 2022)</a:t>
            </a:r>
            <a:endParaRPr lang="en-US" sz="1600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562547CC-F902-9E61-0D03-F8AF51E83AF5}"/>
              </a:ext>
            </a:extLst>
          </p:cNvPr>
          <p:cNvGrpSpPr/>
          <p:nvPr/>
        </p:nvGrpSpPr>
        <p:grpSpPr>
          <a:xfrm>
            <a:off x="5329524" y="1780289"/>
            <a:ext cx="6097162" cy="4707306"/>
            <a:chOff x="5372870" y="241367"/>
            <a:chExt cx="6628136" cy="5880330"/>
          </a:xfrm>
        </p:grpSpPr>
        <p:pic>
          <p:nvPicPr>
            <p:cNvPr id="9" name="Picture 8" descr="Graphical user interface, application&#10;&#10;Description automatically generated">
              <a:extLst>
                <a:ext uri="{FF2B5EF4-FFF2-40B4-BE49-F238E27FC236}">
                  <a16:creationId xmlns:a16="http://schemas.microsoft.com/office/drawing/2014/main" id="{A99AAF38-9ACE-14FF-DE92-D152EC00195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372870" y="241367"/>
              <a:ext cx="3764326" cy="3295210"/>
            </a:xfrm>
            <a:prstGeom prst="rect">
              <a:avLst/>
            </a:prstGeom>
          </p:spPr>
        </p:pic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E11AAAC8-C3CE-D7E6-C9F8-97EA27AC105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8236680" y="2905781"/>
              <a:ext cx="3764326" cy="3215916"/>
            </a:xfrm>
            <a:prstGeom prst="rect">
              <a:avLst/>
            </a:prstGeom>
          </p:spPr>
        </p:pic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7AE7E8EE-FBCC-7E02-CC0D-5A013BBEB7BD}"/>
                </a:ext>
              </a:extLst>
            </p:cNvPr>
            <p:cNvSpPr txBox="1"/>
            <p:nvPr/>
          </p:nvSpPr>
          <p:spPr>
            <a:xfrm>
              <a:off x="9113496" y="2452882"/>
              <a:ext cx="2140680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1800" dirty="0">
                  <a:effectLst/>
                  <a:latin typeface="Georgia" panose="02040502050405020303" pitchFamily="18" charset="0"/>
                  <a:ea typeface="PMingLiU" panose="02020500000000000000" pitchFamily="18" charset="-120"/>
                  <a:cs typeface="Times New Roman" panose="02020603050405020304" pitchFamily="18" charset="0"/>
                </a:rPr>
                <a:t>(Fairwood, 2022)</a:t>
              </a:r>
              <a:endParaRPr lang="en-US" sz="1600" dirty="0"/>
            </a:p>
          </p:txBody>
        </p:sp>
      </p:grpSp>
      <p:pic>
        <p:nvPicPr>
          <p:cNvPr id="12" name="Picture 11">
            <a:extLst>
              <a:ext uri="{FF2B5EF4-FFF2-40B4-BE49-F238E27FC236}">
                <a16:creationId xmlns:a16="http://schemas.microsoft.com/office/drawing/2014/main" id="{D93F5002-FE20-A7A9-4B12-116E7CDE6B4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0009" t="20238" r="30293" b="5079"/>
          <a:stretch/>
        </p:blipFill>
        <p:spPr>
          <a:xfrm>
            <a:off x="7874871" y="3831944"/>
            <a:ext cx="3555128" cy="2492828"/>
          </a:xfrm>
          <a:prstGeom prst="rect">
            <a:avLst/>
          </a:prstGeom>
        </p:spPr>
      </p:pic>
      <p:pic>
        <p:nvPicPr>
          <p:cNvPr id="5" name="Picture 4" descr="A picture containing text, several&#10;&#10;Description automatically generated">
            <a:extLst>
              <a:ext uri="{FF2B5EF4-FFF2-40B4-BE49-F238E27FC236}">
                <a16:creationId xmlns:a16="http://schemas.microsoft.com/office/drawing/2014/main" id="{8D0B4892-2543-D40F-7DCD-2CCC802F3F1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76757" y="1425783"/>
            <a:ext cx="3197301" cy="2845428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55BBB2B-36A5-C1AA-3B85-E8DA95ADBA08}"/>
              </a:ext>
            </a:extLst>
          </p:cNvPr>
          <p:cNvSpPr txBox="1"/>
          <p:nvPr/>
        </p:nvSpPr>
        <p:spPr>
          <a:xfrm>
            <a:off x="8142397" y="6318318"/>
            <a:ext cx="261234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dirty="0">
                <a:effectLst/>
                <a:latin typeface="Georgia" panose="02040502050405020303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(Fairwood Group, 2021)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517816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Placeholder 11" descr="Image of a slice of lemon in some water">
            <a:extLst>
              <a:ext uri="{FF2B5EF4-FFF2-40B4-BE49-F238E27FC236}">
                <a16:creationId xmlns:a16="http://schemas.microsoft.com/office/drawing/2014/main" id="{0E7FD06F-FD7E-4F39-B40E-790316D5A615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46760" y="756284"/>
            <a:ext cx="10698480" cy="5349240"/>
          </a:xfr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AF764D8E-8D44-4B0E-A17E-DF05833AC7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1947" y="2374711"/>
            <a:ext cx="9472092" cy="1856095"/>
          </a:xfrm>
        </p:spPr>
        <p:txBody>
          <a:bodyPr anchor="b" anchorCtr="0">
            <a:normAutofit/>
          </a:bodyPr>
          <a:lstStyle/>
          <a:p>
            <a:pPr algn="ctr"/>
            <a:r>
              <a:rPr lang="en-US" dirty="0"/>
              <a:t>Major Competitor </a:t>
            </a:r>
          </a:p>
        </p:txBody>
      </p:sp>
    </p:spTree>
    <p:extLst>
      <p:ext uri="{BB962C8B-B14F-4D97-AF65-F5344CB8AC3E}">
        <p14:creationId xmlns:p14="http://schemas.microsoft.com/office/powerpoint/2010/main" val="27518664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34A3DF-5D86-4285-9517-A48D1DB56D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3914" y="804736"/>
            <a:ext cx="9144000" cy="1419849"/>
          </a:xfrm>
        </p:spPr>
        <p:txBody>
          <a:bodyPr anchor="ctr"/>
          <a:lstStyle/>
          <a:p>
            <a:r>
              <a:rPr lang="en-US" dirty="0"/>
              <a:t>Major Competitor - Café de Coral</a:t>
            </a:r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EAA29AD8-8D46-21F5-8774-0454B85DCAD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93914" y="2224584"/>
          <a:ext cx="9460272" cy="3828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68152">
                  <a:extLst>
                    <a:ext uri="{9D8B030D-6E8A-4147-A177-3AD203B41FA5}">
                      <a16:colId xmlns:a16="http://schemas.microsoft.com/office/drawing/2014/main" val="1246847999"/>
                    </a:ext>
                  </a:extLst>
                </a:gridCol>
                <a:gridCol w="3439235">
                  <a:extLst>
                    <a:ext uri="{9D8B030D-6E8A-4147-A177-3AD203B41FA5}">
                      <a16:colId xmlns:a16="http://schemas.microsoft.com/office/drawing/2014/main" val="504103306"/>
                    </a:ext>
                  </a:extLst>
                </a:gridCol>
                <a:gridCol w="3452885">
                  <a:extLst>
                    <a:ext uri="{9D8B030D-6E8A-4147-A177-3AD203B41FA5}">
                      <a16:colId xmlns:a16="http://schemas.microsoft.com/office/drawing/2014/main" val="717673243"/>
                    </a:ext>
                  </a:extLst>
                </a:gridCol>
              </a:tblGrid>
              <a:tr h="581502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HK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Fairwood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Café de Coral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05856426"/>
                  </a:ext>
                </a:extLst>
              </a:tr>
              <a:tr h="581502">
                <a:tc>
                  <a:txBody>
                    <a:bodyPr/>
                    <a:lstStyle/>
                    <a:p>
                      <a:r>
                        <a:rPr lang="en-HK" dirty="0"/>
                        <a:t>Type of Restaurant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HK" dirty="0"/>
                        <a:t>Fast-food Chain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HK" dirty="0"/>
                        <a:t>Fast-food Chain</a:t>
                      </a:r>
                      <a:endParaRPr lang="en-US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23759322"/>
                  </a:ext>
                </a:extLst>
              </a:tr>
              <a:tr h="1003687">
                <a:tc>
                  <a:txBody>
                    <a:bodyPr/>
                    <a:lstStyle/>
                    <a:p>
                      <a:r>
                        <a:rPr lang="en-US" dirty="0"/>
                        <a:t>No. of </a:t>
                      </a:r>
                      <a:r>
                        <a:rPr lang="en-HK" dirty="0"/>
                        <a:t>restaurants in Hong Kong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145 </a:t>
                      </a:r>
                      <a:r>
                        <a:rPr lang="en-US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(Fairwood Holdings Limited, 2022).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161 </a:t>
                      </a:r>
                      <a:r>
                        <a:rPr lang="en-US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(Café de Coral Holdings Limited, 2022a)</a:t>
                      </a:r>
                      <a:r>
                        <a:rPr lang="en-US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  <a:endParaRPr lang="en-US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397790382"/>
                  </a:ext>
                </a:extLst>
              </a:tr>
              <a:tr h="1661989">
                <a:tc>
                  <a:txBody>
                    <a:bodyPr/>
                    <a:lstStyle/>
                    <a:p>
                      <a:r>
                        <a:rPr lang="en-HK" dirty="0"/>
                        <a:t>Promotion Mix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342900" indent="-342900">
                        <a:buAutoNum type="arabicPeriod"/>
                      </a:pPr>
                      <a:r>
                        <a:rPr lang="en-HK" dirty="0"/>
                        <a:t>Advertising</a:t>
                      </a:r>
                    </a:p>
                    <a:p>
                      <a:pPr marL="800100" lvl="1" indent="-342900">
                        <a:buFont typeface="+mj-lt"/>
                        <a:buAutoNum type="alphaLcParenR"/>
                      </a:pPr>
                      <a:r>
                        <a:rPr lang="en-HK" dirty="0"/>
                        <a:t>Traditional media</a:t>
                      </a:r>
                    </a:p>
                    <a:p>
                      <a:pPr marL="800100" marR="0" lvl="1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AutoNum type="alphaLcParenR"/>
                        <a:tabLst/>
                        <a:defRPr/>
                      </a:pPr>
                      <a:r>
                        <a:rPr lang="en-HK" dirty="0"/>
                        <a:t>New media</a:t>
                      </a:r>
                    </a:p>
                    <a:p>
                      <a:pPr marL="457200" lvl="1" indent="0">
                        <a:buFont typeface="+mj-lt"/>
                        <a:buNone/>
                      </a:pPr>
                      <a:endParaRPr lang="en-HK" dirty="0"/>
                    </a:p>
                    <a:p>
                      <a:pPr marL="342900" indent="-342900">
                        <a:buAutoNum type="arabicPeriod"/>
                      </a:pPr>
                      <a:r>
                        <a:rPr lang="en-HK" dirty="0"/>
                        <a:t>Sales Promotion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342900" indent="-342900">
                        <a:buAutoNum type="arabicPeriod"/>
                      </a:pPr>
                      <a:r>
                        <a:rPr lang="en-HK" dirty="0"/>
                        <a:t>Advertising</a:t>
                      </a:r>
                    </a:p>
                    <a:p>
                      <a:pPr marL="800100" marR="0" lvl="1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AutoNum type="alphaLcParenR"/>
                        <a:tabLst/>
                        <a:defRPr/>
                      </a:pPr>
                      <a:r>
                        <a:rPr lang="en-HK" dirty="0"/>
                        <a:t>Traditional media</a:t>
                      </a:r>
                    </a:p>
                    <a:p>
                      <a:pPr marL="800100" marR="0" lvl="1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AutoNum type="alphaLcParenR"/>
                        <a:tabLst/>
                        <a:defRPr/>
                      </a:pPr>
                      <a:r>
                        <a:rPr lang="en-HK" dirty="0"/>
                        <a:t>New media</a:t>
                      </a:r>
                    </a:p>
                    <a:p>
                      <a:pPr marL="342900" indent="-342900">
                        <a:buAutoNum type="arabicPeriod"/>
                      </a:pPr>
                      <a:endParaRPr lang="en-HK" dirty="0"/>
                    </a:p>
                    <a:p>
                      <a:pPr marL="342900" indent="-342900">
                        <a:buAutoNum type="arabicPeriod"/>
                      </a:pPr>
                      <a:r>
                        <a:rPr lang="en-HK" dirty="0"/>
                        <a:t>Sales Promotion</a:t>
                      </a:r>
                      <a:endParaRPr lang="en-US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71359714"/>
                  </a:ext>
                </a:extLst>
              </a:tr>
            </a:tbl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A3310DA-BFE8-5E39-080C-EA528A0CC3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660958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>
            <a:extLst>
              <a:ext uri="{FF2B5EF4-FFF2-40B4-BE49-F238E27FC236}">
                <a16:creationId xmlns:a16="http://schemas.microsoft.com/office/drawing/2014/main" id="{BAD64C09-0C00-7467-F6F4-057B9481598B}"/>
              </a:ext>
            </a:extLst>
          </p:cNvPr>
          <p:cNvSpPr txBox="1"/>
          <p:nvPr/>
        </p:nvSpPr>
        <p:spPr>
          <a:xfrm>
            <a:off x="6948082" y="6069214"/>
            <a:ext cx="1272209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>
                <a:effectLst/>
                <a:latin typeface="Georgia" panose="02040502050405020303" pitchFamily="18" charset="0"/>
                <a:ea typeface="Times New Roman" panose="02020603050405020304" pitchFamily="18" charset="0"/>
              </a:rPr>
              <a:t>(AM730, 2021)</a:t>
            </a:r>
            <a:endParaRPr lang="en-US" sz="12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D521CCD-4C5E-91D0-F776-BA6C95FF2065}"/>
              </a:ext>
            </a:extLst>
          </p:cNvPr>
          <p:cNvSpPr txBox="1"/>
          <p:nvPr/>
        </p:nvSpPr>
        <p:spPr>
          <a:xfrm>
            <a:off x="8974627" y="1516305"/>
            <a:ext cx="2455373" cy="2771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>
                <a:effectLst/>
                <a:latin typeface="Georgia" panose="02040502050405020303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(TVB Entertainment News, 2022)</a:t>
            </a:r>
            <a:endParaRPr lang="en-US" sz="12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4E36505-07DD-C3EF-895C-4CFC0F030887}"/>
              </a:ext>
            </a:extLst>
          </p:cNvPr>
          <p:cNvSpPr txBox="1"/>
          <p:nvPr/>
        </p:nvSpPr>
        <p:spPr>
          <a:xfrm>
            <a:off x="5287549" y="1506516"/>
            <a:ext cx="293274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>
                <a:effectLst/>
                <a:latin typeface="Georgia" panose="02040502050405020303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(Café de Coral Holdings Limited, 2022b)</a:t>
            </a:r>
            <a:endParaRPr lang="en-US" sz="1200" dirty="0"/>
          </a:p>
        </p:txBody>
      </p:sp>
      <p:pic>
        <p:nvPicPr>
          <p:cNvPr id="11" name="Picture 10" descr="A picture containing text, electronics&#10;&#10;Description automatically generated">
            <a:extLst>
              <a:ext uri="{FF2B5EF4-FFF2-40B4-BE49-F238E27FC236}">
                <a16:creationId xmlns:a16="http://schemas.microsoft.com/office/drawing/2014/main" id="{564D65DD-EECD-C9D7-8907-4AA94E002F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6606" y="1742736"/>
            <a:ext cx="3220490" cy="21931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734A3DF-5D86-4285-9517-A48D1DB56D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3913" y="804736"/>
            <a:ext cx="10098157" cy="1006479"/>
          </a:xfrm>
        </p:spPr>
        <p:txBody>
          <a:bodyPr anchor="ctr"/>
          <a:lstStyle/>
          <a:p>
            <a:r>
              <a:rPr lang="en-US" dirty="0"/>
              <a:t>Café de Coral – Promotional Channels</a:t>
            </a:r>
          </a:p>
        </p:txBody>
      </p:sp>
      <p:pic>
        <p:nvPicPr>
          <p:cNvPr id="5" name="Picture 4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8BB32043-C2D8-F77C-620C-8F822C34BA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65990" y="1742736"/>
            <a:ext cx="3264010" cy="2198731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E4F2CB-E44F-762C-C04A-5CE96F4915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3912" y="2109205"/>
            <a:ext cx="3472283" cy="312724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400" dirty="0"/>
              <a:t>Traditional Media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dirty="0"/>
              <a:t>Corporate Web Site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dirty="0"/>
              <a:t>TV advertisement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dirty="0"/>
              <a:t>Newspaper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dirty="0"/>
              <a:t>Public Transportation (e.g., MTR, Bus, etc.)</a:t>
            </a:r>
          </a:p>
        </p:txBody>
      </p:sp>
      <p:pic>
        <p:nvPicPr>
          <p:cNvPr id="15" name="Picture 14" descr="A plate of food&#10;&#10;Description automatically generated with low confidence">
            <a:extLst>
              <a:ext uri="{FF2B5EF4-FFF2-40B4-BE49-F238E27FC236}">
                <a16:creationId xmlns:a16="http://schemas.microsoft.com/office/drawing/2014/main" id="{6595058F-2264-2F7A-8F13-D31BA20E45E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2468" y="3931514"/>
            <a:ext cx="3248766" cy="2193101"/>
          </a:xfrm>
          <a:prstGeom prst="rect">
            <a:avLst/>
          </a:prstGeom>
        </p:spPr>
      </p:pic>
      <p:pic>
        <p:nvPicPr>
          <p:cNvPr id="13" name="Picture 12" descr="A picture containing website&#10;&#10;Description automatically generated">
            <a:extLst>
              <a:ext uri="{FF2B5EF4-FFF2-40B4-BE49-F238E27FC236}">
                <a16:creationId xmlns:a16="http://schemas.microsoft.com/office/drawing/2014/main" id="{61C6C7F5-6BE0-63B4-52DC-60CDDCC4A19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67096" y="3931514"/>
            <a:ext cx="3262904" cy="2193101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E7A188E8-3B09-3990-1D4A-0F3671993AA8}"/>
              </a:ext>
            </a:extLst>
          </p:cNvPr>
          <p:cNvSpPr txBox="1"/>
          <p:nvPr/>
        </p:nvSpPr>
        <p:spPr>
          <a:xfrm>
            <a:off x="9670063" y="6069214"/>
            <a:ext cx="205639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>
                <a:effectLst/>
                <a:latin typeface="Georgia" panose="02040502050405020303" pitchFamily="18" charset="0"/>
                <a:ea typeface="Times New Roman" panose="02020603050405020304" pitchFamily="18" charset="0"/>
              </a:rPr>
              <a:t>(MTRAdvertising, 2020)</a:t>
            </a:r>
            <a:endParaRPr lang="en-US" sz="120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20F1179-14C1-8946-E94F-E6847C08F7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4469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2" grpId="0"/>
      <p:bldP spid="1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itle 1">
            <a:extLst>
              <a:ext uri="{FF2B5EF4-FFF2-40B4-BE49-F238E27FC236}">
                <a16:creationId xmlns:a16="http://schemas.microsoft.com/office/drawing/2014/main" id="{FB4EFB75-6AD4-A5DD-35EF-A9FFFAE175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3913" y="804736"/>
            <a:ext cx="10098157" cy="1006479"/>
          </a:xfrm>
        </p:spPr>
        <p:txBody>
          <a:bodyPr anchor="ctr"/>
          <a:lstStyle/>
          <a:p>
            <a:r>
              <a:rPr lang="en-US" dirty="0"/>
              <a:t>Café de Coral – Promotional Channels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CF13450D-D457-C991-2A5C-2D8ECF1E1BB4}"/>
              </a:ext>
            </a:extLst>
          </p:cNvPr>
          <p:cNvGrpSpPr/>
          <p:nvPr/>
        </p:nvGrpSpPr>
        <p:grpSpPr>
          <a:xfrm>
            <a:off x="3759889" y="1460337"/>
            <a:ext cx="7351626" cy="5305588"/>
            <a:chOff x="4030603" y="1460337"/>
            <a:chExt cx="7351626" cy="5305588"/>
          </a:xfrm>
        </p:grpSpPr>
        <p:pic>
          <p:nvPicPr>
            <p:cNvPr id="7" name="Picture 6" descr="Graphical user interface, application, website&#10;&#10;Description automatically generated">
              <a:extLst>
                <a:ext uri="{FF2B5EF4-FFF2-40B4-BE49-F238E27FC236}">
                  <a16:creationId xmlns:a16="http://schemas.microsoft.com/office/drawing/2014/main" id="{F108A6D5-4314-D1EA-6FD5-0249CFE02B7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709562" y="4194545"/>
              <a:ext cx="3672667" cy="2324543"/>
            </a:xfrm>
            <a:prstGeom prst="rect">
              <a:avLst/>
            </a:prstGeom>
          </p:spPr>
        </p:pic>
        <p:pic>
          <p:nvPicPr>
            <p:cNvPr id="10" name="Picture 9" descr="Graphical user interface, website&#10;&#10;Description automatically generated">
              <a:extLst>
                <a:ext uri="{FF2B5EF4-FFF2-40B4-BE49-F238E27FC236}">
                  <a16:creationId xmlns:a16="http://schemas.microsoft.com/office/drawing/2014/main" id="{4D7EFCEC-D7E2-287B-073E-A03B960973F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036895" y="4203005"/>
              <a:ext cx="3672667" cy="2324543"/>
            </a:xfrm>
            <a:prstGeom prst="rect">
              <a:avLst/>
            </a:prstGeom>
          </p:spPr>
        </p:pic>
        <p:pic>
          <p:nvPicPr>
            <p:cNvPr id="14" name="Picture 13" descr="Graphical user interface, text, application, website&#10;&#10;Description automatically generated">
              <a:extLst>
                <a:ext uri="{FF2B5EF4-FFF2-40B4-BE49-F238E27FC236}">
                  <a16:creationId xmlns:a16="http://schemas.microsoft.com/office/drawing/2014/main" id="{2F68F462-ED88-93B0-2283-EEC6DE98835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011138" y="1734782"/>
              <a:ext cx="5396849" cy="2468223"/>
            </a:xfrm>
            <a:prstGeom prst="rect">
              <a:avLst/>
            </a:prstGeom>
          </p:spPr>
        </p:pic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E371C26A-F2A7-9AD4-8555-9742C470D4E0}"/>
                </a:ext>
              </a:extLst>
            </p:cNvPr>
            <p:cNvSpPr txBox="1"/>
            <p:nvPr/>
          </p:nvSpPr>
          <p:spPr>
            <a:xfrm>
              <a:off x="8398675" y="1460337"/>
              <a:ext cx="2129169" cy="27699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1200" dirty="0">
                  <a:effectLst/>
                  <a:latin typeface="Georgia" panose="02040502050405020303" pitchFamily="18" charset="0"/>
                  <a:ea typeface="PMingLiU" panose="02020500000000000000" pitchFamily="18" charset="-120"/>
                  <a:cs typeface="Times New Roman" panose="02020603050405020304" pitchFamily="18" charset="0"/>
                </a:rPr>
                <a:t>(</a:t>
              </a:r>
              <a:r>
                <a:rPr lang="en-US" sz="1200" dirty="0" err="1">
                  <a:effectLst/>
                  <a:latin typeface="Georgia" panose="02040502050405020303" pitchFamily="18" charset="0"/>
                  <a:ea typeface="PMingLiU" panose="02020500000000000000" pitchFamily="18" charset="-120"/>
                  <a:cs typeface="Times New Roman" panose="02020603050405020304" pitchFamily="18" charset="0"/>
                </a:rPr>
                <a:t>CafedeCoralfastfood</a:t>
              </a:r>
              <a:r>
                <a:rPr lang="en-US" sz="1200" dirty="0">
                  <a:effectLst/>
                  <a:latin typeface="Georgia" panose="02040502050405020303" pitchFamily="18" charset="0"/>
                  <a:ea typeface="PMingLiU" panose="02020500000000000000" pitchFamily="18" charset="-120"/>
                  <a:cs typeface="Times New Roman" panose="02020603050405020304" pitchFamily="18" charset="0"/>
                </a:rPr>
                <a:t>, 2022)</a:t>
              </a:r>
              <a:endParaRPr lang="en-US" sz="1200" dirty="0"/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B6949EAC-DD66-55AC-2F82-8851726B0BC9}"/>
                </a:ext>
              </a:extLst>
            </p:cNvPr>
            <p:cNvSpPr txBox="1"/>
            <p:nvPr/>
          </p:nvSpPr>
          <p:spPr>
            <a:xfrm>
              <a:off x="4030603" y="6488926"/>
              <a:ext cx="1892050" cy="27699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1200" dirty="0">
                  <a:effectLst/>
                  <a:latin typeface="Georgia" panose="02040502050405020303" pitchFamily="18" charset="0"/>
                  <a:ea typeface="PMingLiU" panose="02020500000000000000" pitchFamily="18" charset="-120"/>
                  <a:cs typeface="Times New Roman" panose="02020603050405020304" pitchFamily="18" charset="0"/>
                </a:rPr>
                <a:t>(</a:t>
              </a:r>
              <a:r>
                <a:rPr lang="en-US" sz="1200" dirty="0" err="1">
                  <a:effectLst/>
                  <a:latin typeface="Georgia" panose="02040502050405020303" pitchFamily="18" charset="0"/>
                  <a:ea typeface="PMingLiU" panose="02020500000000000000" pitchFamily="18" charset="-120"/>
                  <a:cs typeface="Times New Roman" panose="02020603050405020304" pitchFamily="18" charset="0"/>
                </a:rPr>
                <a:t>CafedeCoralHK</a:t>
              </a:r>
              <a:r>
                <a:rPr lang="en-US" sz="1200" dirty="0">
                  <a:effectLst/>
                  <a:latin typeface="Georgia" panose="02040502050405020303" pitchFamily="18" charset="0"/>
                  <a:ea typeface="PMingLiU" panose="02020500000000000000" pitchFamily="18" charset="-120"/>
                  <a:cs typeface="Times New Roman" panose="02020603050405020304" pitchFamily="18" charset="0"/>
                </a:rPr>
                <a:t>, 2022a)</a:t>
              </a:r>
              <a:endParaRPr lang="en-US" sz="1200" dirty="0"/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4C848DED-ADEE-5365-EF16-1DB195DF7021}"/>
                </a:ext>
              </a:extLst>
            </p:cNvPr>
            <p:cNvSpPr txBox="1"/>
            <p:nvPr/>
          </p:nvSpPr>
          <p:spPr>
            <a:xfrm>
              <a:off x="8740934" y="6488925"/>
              <a:ext cx="2054741" cy="27699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1200" dirty="0">
                  <a:effectLst/>
                  <a:latin typeface="Georgia" panose="02040502050405020303" pitchFamily="18" charset="0"/>
                  <a:ea typeface="Times New Roman" panose="02020603050405020304" pitchFamily="18" charset="0"/>
                </a:rPr>
                <a:t>(</a:t>
              </a:r>
              <a:r>
                <a:rPr lang="en-US" sz="1200" dirty="0" err="1">
                  <a:effectLst/>
                  <a:latin typeface="Georgia" panose="02040502050405020303" pitchFamily="18" charset="0"/>
                  <a:ea typeface="Times New Roman" panose="02020603050405020304" pitchFamily="18" charset="0"/>
                </a:rPr>
                <a:t>CafedeCoralHK</a:t>
              </a:r>
              <a:r>
                <a:rPr lang="en-US" sz="1200" dirty="0">
                  <a:effectLst/>
                  <a:latin typeface="Georgia" panose="02040502050405020303" pitchFamily="18" charset="0"/>
                  <a:ea typeface="Times New Roman" panose="02020603050405020304" pitchFamily="18" charset="0"/>
                </a:rPr>
                <a:t>, 2022b)</a:t>
              </a:r>
              <a:endPara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5033D33-83D2-EA4E-FCAD-FB1581A67F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18</a:t>
            </a:fld>
            <a:endParaRPr lang="en-US"/>
          </a:p>
        </p:txBody>
      </p:sp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3B29E844-8BD5-0E0E-8C07-44DAECBAB9F2}"/>
              </a:ext>
            </a:extLst>
          </p:cNvPr>
          <p:cNvSpPr txBox="1">
            <a:spLocks/>
          </p:cNvSpPr>
          <p:nvPr/>
        </p:nvSpPr>
        <p:spPr>
          <a:xfrm>
            <a:off x="1485835" y="1886921"/>
            <a:ext cx="3670766" cy="23245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65760" indent="-365760" algn="l" defTabSz="914400" rtl="0" eaLnBrk="1" latinLnBrk="0" hangingPunct="1">
              <a:lnSpc>
                <a:spcPct val="105000"/>
              </a:lnSpc>
              <a:spcBef>
                <a:spcPts val="900"/>
              </a:spcBef>
              <a:buClr>
                <a:schemeClr val="accent5"/>
              </a:buClr>
              <a:buFont typeface="Avenir Next LT Pro" panose="020B0504020202020204" pitchFamily="34" charset="0"/>
              <a:buChar char="+"/>
              <a:defRPr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65760" indent="0" algn="l" defTabSz="914400" rtl="0" eaLnBrk="1" latinLnBrk="0" hangingPunct="1">
              <a:lnSpc>
                <a:spcPct val="105000"/>
              </a:lnSpc>
              <a:spcBef>
                <a:spcPts val="9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40080" indent="-274320" algn="l" defTabSz="914400" rtl="0" eaLnBrk="1" latinLnBrk="0" hangingPunct="1">
              <a:lnSpc>
                <a:spcPct val="105000"/>
              </a:lnSpc>
              <a:spcBef>
                <a:spcPts val="600"/>
              </a:spcBef>
              <a:buClr>
                <a:schemeClr val="accent5"/>
              </a:buClr>
              <a:buFont typeface="Avenir Next LT Pro" panose="020B0504020202020204" pitchFamily="34" charset="0"/>
              <a:buChar char="+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40080" indent="0" algn="l" defTabSz="914400" rtl="0" eaLnBrk="1" latinLnBrk="0" hangingPunct="1">
              <a:lnSpc>
                <a:spcPct val="105000"/>
              </a:lnSpc>
              <a:spcBef>
                <a:spcPts val="600"/>
              </a:spcBef>
              <a:buFontTx/>
              <a:buNone/>
              <a:defRPr sz="1800" i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886968" indent="-274320" algn="l" defTabSz="914400" rtl="0" eaLnBrk="1" latinLnBrk="0" hangingPunct="1">
              <a:lnSpc>
                <a:spcPct val="105000"/>
              </a:lnSpc>
              <a:spcBef>
                <a:spcPts val="600"/>
              </a:spcBef>
              <a:buClr>
                <a:schemeClr val="accent5"/>
              </a:buClr>
              <a:buFont typeface="Avenir Next LT Pro" panose="020B0504020202020204" pitchFamily="34" charset="0"/>
              <a:buChar char="+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venir Next LT Pro" panose="020B0504020202020204" pitchFamily="34" charset="0"/>
              <a:buNone/>
            </a:pPr>
            <a:r>
              <a:rPr lang="en-US" dirty="0"/>
              <a:t>Social Media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Facebook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YouTube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Instagram (IG)</a:t>
            </a:r>
          </a:p>
          <a:p>
            <a:pPr>
              <a:buFont typeface="Wingdings" panose="05000000000000000000" pitchFamily="2" charset="2"/>
              <a:buChar char="Ø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549917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34A3DF-5D86-4285-9517-A48D1DB56D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3913" y="804736"/>
            <a:ext cx="10183424" cy="1349379"/>
          </a:xfrm>
        </p:spPr>
        <p:txBody>
          <a:bodyPr anchor="ctr"/>
          <a:lstStyle/>
          <a:p>
            <a:r>
              <a:rPr lang="en-US" dirty="0"/>
              <a:t>Café de Coral–Sales Promotion &amp; Technology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E4F2CB-E44F-762C-C04A-5CE96F4915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4023" y="2414398"/>
            <a:ext cx="9422645" cy="3930782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2800" dirty="0"/>
              <a:t>Sales promotion on web ordering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800" dirty="0"/>
              <a:t>Rollout Mobile Application (App) and Web Application.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800" dirty="0"/>
              <a:t>Mobile App or Web to saving customer's time.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800" dirty="0"/>
              <a:t>Mobile App - push the promotion.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5E37AD1C-D12C-898F-5572-B028A8532671}"/>
              </a:ext>
            </a:extLst>
          </p:cNvPr>
          <p:cNvGrpSpPr/>
          <p:nvPr/>
        </p:nvGrpSpPr>
        <p:grpSpPr>
          <a:xfrm>
            <a:off x="1076799" y="936104"/>
            <a:ext cx="10017651" cy="5409076"/>
            <a:chOff x="993913" y="922651"/>
            <a:chExt cx="10017651" cy="5409076"/>
          </a:xfrm>
        </p:grpSpPr>
        <p:pic>
          <p:nvPicPr>
            <p:cNvPr id="7" name="Picture 6" descr="Graphical user interface, website&#10;&#10;Description automatically generated">
              <a:extLst>
                <a:ext uri="{FF2B5EF4-FFF2-40B4-BE49-F238E27FC236}">
                  <a16:creationId xmlns:a16="http://schemas.microsoft.com/office/drawing/2014/main" id="{B9DA61C4-255D-ED30-B6DF-5E2F4B92E1B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993913" y="1190742"/>
              <a:ext cx="6042766" cy="4501672"/>
            </a:xfrm>
            <a:prstGeom prst="rect">
              <a:avLst/>
            </a:prstGeom>
          </p:spPr>
        </p:pic>
        <p:pic>
          <p:nvPicPr>
            <p:cNvPr id="12" name="Picture 11" descr="Graphical user interface, website&#10;&#10;Description automatically generated">
              <a:extLst>
                <a:ext uri="{FF2B5EF4-FFF2-40B4-BE49-F238E27FC236}">
                  <a16:creationId xmlns:a16="http://schemas.microsoft.com/office/drawing/2014/main" id="{C0ECC2BE-140B-ABD1-A802-BC6CF9D88A8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036680" y="922651"/>
              <a:ext cx="3974884" cy="5409076"/>
            </a:xfrm>
            <a:prstGeom prst="rect">
              <a:avLst/>
            </a:prstGeom>
          </p:spPr>
        </p:pic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BDC4D184-38F2-212C-A4AB-B55AF8BD6784}"/>
                </a:ext>
              </a:extLst>
            </p:cNvPr>
            <p:cNvSpPr txBox="1"/>
            <p:nvPr/>
          </p:nvSpPr>
          <p:spPr>
            <a:xfrm>
              <a:off x="993913" y="5740874"/>
              <a:ext cx="1315195" cy="2616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1100" dirty="0">
                  <a:effectLst/>
                  <a:latin typeface="Georgia" panose="02040502050405020303" pitchFamily="18" charset="0"/>
                  <a:ea typeface="Times New Roman" panose="02020603050405020304" pitchFamily="18" charset="0"/>
                </a:rPr>
                <a:t>(</a:t>
              </a:r>
              <a:r>
                <a:rPr lang="en-US" sz="1100" dirty="0" err="1">
                  <a:effectLst/>
                  <a:latin typeface="Georgia" panose="02040502050405020303" pitchFamily="18" charset="0"/>
                  <a:ea typeface="Times New Roman" panose="02020603050405020304" pitchFamily="18" charset="0"/>
                </a:rPr>
                <a:t>Eatcdc</a:t>
              </a:r>
              <a:r>
                <a:rPr lang="en-US" sz="1100" dirty="0">
                  <a:effectLst/>
                  <a:latin typeface="Georgia" panose="02040502050405020303" pitchFamily="18" charset="0"/>
                  <a:ea typeface="Times New Roman" panose="02020603050405020304" pitchFamily="18" charset="0"/>
                </a:rPr>
                <a:t>, 2022)</a:t>
              </a:r>
              <a:endParaRPr lang="en-US" sz="1100" dirty="0"/>
            </a:p>
          </p:txBody>
        </p:sp>
      </p:grp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1FE2C86-F080-7F33-A57C-8157D17135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4099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34A3DF-5D86-4285-9517-A48D1DB56D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3426" y="1123392"/>
            <a:ext cx="7189976" cy="1282426"/>
          </a:xfrm>
        </p:spPr>
        <p:txBody>
          <a:bodyPr>
            <a:normAutofit/>
          </a:bodyPr>
          <a:lstStyle/>
          <a:p>
            <a:r>
              <a:rPr lang="en-US" dirty="0"/>
              <a:t>Café de Coral Membership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E4F2CB-E44F-762C-C04A-5CE96F4915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3426" y="2175425"/>
            <a:ext cx="6125288" cy="3160325"/>
          </a:xfrm>
        </p:spPr>
        <p:txBody>
          <a:bodyPr>
            <a:normAutofit/>
          </a:bodyPr>
          <a:lstStyle/>
          <a:p>
            <a:pPr>
              <a:lnSpc>
                <a:spcPct val="95000"/>
              </a:lnSpc>
              <a:buFont typeface="Wingdings" panose="05000000000000000000" pitchFamily="2" charset="2"/>
              <a:buChar char="Ø"/>
            </a:pPr>
            <a:r>
              <a:rPr lang="en-US" dirty="0"/>
              <a:t>Membership – </a:t>
            </a:r>
            <a:r>
              <a:rPr lang="en-US" b="1" dirty="0"/>
              <a:t>Club100</a:t>
            </a:r>
          </a:p>
          <a:p>
            <a:pPr>
              <a:lnSpc>
                <a:spcPct val="95000"/>
              </a:lnSpc>
              <a:buFont typeface="Wingdings" panose="05000000000000000000" pitchFamily="2" charset="2"/>
              <a:buChar char="Ø"/>
            </a:pPr>
            <a:r>
              <a:rPr lang="en-US" dirty="0"/>
              <a:t>Member get the bonus points by order (Dine-in or Take away)</a:t>
            </a:r>
          </a:p>
          <a:p>
            <a:pPr>
              <a:lnSpc>
                <a:spcPct val="95000"/>
              </a:lnSpc>
              <a:buFont typeface="Wingdings" panose="05000000000000000000" pitchFamily="2" charset="2"/>
              <a:buChar char="Ø"/>
            </a:pPr>
            <a:r>
              <a:rPr lang="en-US" dirty="0"/>
              <a:t>Bonus points redeem a coupon:</a:t>
            </a:r>
          </a:p>
          <a:p>
            <a:pPr marL="708660" lvl="1" indent="-342900">
              <a:lnSpc>
                <a:spcPct val="95000"/>
              </a:lnSpc>
              <a:buClr>
                <a:schemeClr val="accent5"/>
              </a:buClr>
              <a:buFont typeface="Arial" panose="020B0604020202020204" pitchFamily="34" charset="0"/>
              <a:buChar char="•"/>
            </a:pPr>
            <a:r>
              <a:rPr lang="en-US" sz="2400" dirty="0"/>
              <a:t>free drink</a:t>
            </a:r>
          </a:p>
          <a:p>
            <a:pPr marL="708660" lvl="1" indent="-342900">
              <a:lnSpc>
                <a:spcPct val="95000"/>
              </a:lnSpc>
              <a:buClr>
                <a:schemeClr val="accent5"/>
              </a:buClr>
              <a:buFont typeface="Arial" panose="020B0604020202020204" pitchFamily="34" charset="0"/>
              <a:buChar char="•"/>
            </a:pPr>
            <a:r>
              <a:rPr lang="en-US" sz="2400" dirty="0"/>
              <a:t>special discount for foods.</a:t>
            </a:r>
          </a:p>
        </p:txBody>
      </p:sp>
      <p:pic>
        <p:nvPicPr>
          <p:cNvPr id="6" name="Picture 5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0BA03E61-1865-DCB4-8086-16CA676E99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63402" y="1421012"/>
            <a:ext cx="2118779" cy="4581145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1531302-ECCE-C6F1-F8F0-3FE6E83A3C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99648" y="6400800"/>
            <a:ext cx="530352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B1E4CB7-CB13-4810-BF18-BE31AFC64F93}" type="slidenum">
              <a:rPr lang="en-US" smtClean="0"/>
              <a:pPr>
                <a:spcAft>
                  <a:spcPts val="600"/>
                </a:spcAft>
              </a:pPr>
              <a:t>20</a:t>
            </a:fld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8B9E977-70A9-DD33-2C1A-A9D80E1E1370}"/>
              </a:ext>
            </a:extLst>
          </p:cNvPr>
          <p:cNvSpPr txBox="1"/>
          <p:nvPr/>
        </p:nvSpPr>
        <p:spPr>
          <a:xfrm>
            <a:off x="8697759" y="5957154"/>
            <a:ext cx="3113241" cy="3758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HK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 panose="02040502050405020303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(</a:t>
            </a:r>
            <a:r>
              <a:rPr lang="en-US" altLang="zh-HK" dirty="0">
                <a:solidFill>
                  <a:prstClr val="black"/>
                </a:solidFill>
                <a:latin typeface="Georgia" panose="02040502050405020303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Café de Carol</a:t>
            </a:r>
            <a:r>
              <a:rPr kumimoji="0" lang="en-US" altLang="zh-HK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 panose="02040502050405020303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, 2021)</a:t>
            </a:r>
            <a:endParaRPr kumimoji="0" lang="en-US" altLang="zh-HK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3707303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34A3DF-5D86-4285-9517-A48D1DB56D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9930" y="804735"/>
            <a:ext cx="9992140" cy="1651861"/>
          </a:xfrm>
        </p:spPr>
        <p:txBody>
          <a:bodyPr anchor="ctr"/>
          <a:lstStyle/>
          <a:p>
            <a:r>
              <a:rPr lang="en-US" dirty="0"/>
              <a:t>Café de Coral - Marketing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E4F2CB-E44F-762C-C04A-5CE96F4915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9930" y="2456596"/>
            <a:ext cx="9519394" cy="3471421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3200" dirty="0"/>
              <a:t>Touch different range of audience.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3200" dirty="0"/>
              <a:t>Make more convenience for customers.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3200" dirty="0"/>
              <a:t>Develop a long relationship.</a:t>
            </a:r>
          </a:p>
          <a:p>
            <a:pPr>
              <a:buFont typeface="Wingdings" panose="05000000000000000000" pitchFamily="2" charset="2"/>
              <a:buChar char="Ø"/>
            </a:pPr>
            <a:endParaRPr lang="en-US" dirty="0"/>
          </a:p>
          <a:p>
            <a:pPr>
              <a:buFont typeface="Wingdings" panose="05000000000000000000" pitchFamily="2" charset="2"/>
              <a:buChar char="Ø"/>
            </a:pP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1531302-ECCE-C6F1-F8F0-3FE6E83A3C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315910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矩形 71">
            <a:extLst>
              <a:ext uri="{FF2B5EF4-FFF2-40B4-BE49-F238E27FC236}">
                <a16:creationId xmlns:a16="http://schemas.microsoft.com/office/drawing/2014/main" id="{04544B43-449D-1CBE-79A1-F3CD2B0B3AFD}"/>
              </a:ext>
            </a:extLst>
          </p:cNvPr>
          <p:cNvSpPr/>
          <p:nvPr/>
        </p:nvSpPr>
        <p:spPr>
          <a:xfrm>
            <a:off x="981868" y="5672841"/>
            <a:ext cx="9997638" cy="216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HK" altLang="en-US"/>
          </a:p>
        </p:txBody>
      </p:sp>
      <p:sp>
        <p:nvSpPr>
          <p:cNvPr id="26" name="矩形 106">
            <a:extLst>
              <a:ext uri="{FF2B5EF4-FFF2-40B4-BE49-F238E27FC236}">
                <a16:creationId xmlns:a16="http://schemas.microsoft.com/office/drawing/2014/main" id="{6D26B212-23B2-7677-277F-0AEAF166F73B}"/>
              </a:ext>
            </a:extLst>
          </p:cNvPr>
          <p:cNvSpPr/>
          <p:nvPr/>
        </p:nvSpPr>
        <p:spPr>
          <a:xfrm>
            <a:off x="959514" y="3405555"/>
            <a:ext cx="9997638" cy="216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HK" alt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34A3DF-5D86-4285-9517-A48D1DB56D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5918" y="949424"/>
            <a:ext cx="7378880" cy="1255676"/>
          </a:xfrm>
        </p:spPr>
        <p:txBody>
          <a:bodyPr anchor="ctr"/>
          <a:lstStyle/>
          <a:p>
            <a:r>
              <a:rPr lang="en-US" dirty="0"/>
              <a:t>Digital marketing and Service delivery comparison</a:t>
            </a:r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65F8587E-DE31-B12A-DCDD-3D8D071E2C20}"/>
              </a:ext>
            </a:extLst>
          </p:cNvPr>
          <p:cNvSpPr txBox="1">
            <a:spLocks/>
          </p:cNvSpPr>
          <p:nvPr/>
        </p:nvSpPr>
        <p:spPr>
          <a:xfrm>
            <a:off x="1258815" y="2860550"/>
            <a:ext cx="1261528" cy="293541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65760" indent="-365760" algn="l" defTabSz="914400" rtl="0" eaLnBrk="1" latinLnBrk="0" hangingPunct="1">
              <a:lnSpc>
                <a:spcPct val="105000"/>
              </a:lnSpc>
              <a:spcBef>
                <a:spcPts val="900"/>
              </a:spcBef>
              <a:buClr>
                <a:schemeClr val="accent5"/>
              </a:buClr>
              <a:buFont typeface="Avenir Next LT Pro" panose="020B0504020202020204" pitchFamily="34" charset="0"/>
              <a:buChar char="+"/>
              <a:defRPr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65760" indent="0" algn="l" defTabSz="914400" rtl="0" eaLnBrk="1" latinLnBrk="0" hangingPunct="1">
              <a:lnSpc>
                <a:spcPct val="105000"/>
              </a:lnSpc>
              <a:spcBef>
                <a:spcPts val="9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40080" indent="-274320" algn="l" defTabSz="914400" rtl="0" eaLnBrk="1" latinLnBrk="0" hangingPunct="1">
              <a:lnSpc>
                <a:spcPct val="105000"/>
              </a:lnSpc>
              <a:spcBef>
                <a:spcPts val="600"/>
              </a:spcBef>
              <a:buClr>
                <a:schemeClr val="accent5"/>
              </a:buClr>
              <a:buFont typeface="Avenir Next LT Pro" panose="020B0504020202020204" pitchFamily="34" charset="0"/>
              <a:buChar char="+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40080" indent="0" algn="l" defTabSz="914400" rtl="0" eaLnBrk="1" latinLnBrk="0" hangingPunct="1">
              <a:lnSpc>
                <a:spcPct val="105000"/>
              </a:lnSpc>
              <a:spcBef>
                <a:spcPts val="600"/>
              </a:spcBef>
              <a:buFontTx/>
              <a:buNone/>
              <a:defRPr sz="1800" i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886968" indent="-274320" algn="l" defTabSz="914400" rtl="0" eaLnBrk="1" latinLnBrk="0" hangingPunct="1">
              <a:lnSpc>
                <a:spcPct val="105000"/>
              </a:lnSpc>
              <a:spcBef>
                <a:spcPts val="600"/>
              </a:spcBef>
              <a:buClr>
                <a:schemeClr val="accent5"/>
              </a:buClr>
              <a:buFont typeface="Avenir Next LT Pro" panose="020B0504020202020204" pitchFamily="34" charset="0"/>
              <a:buChar char="+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Ø"/>
            </a:pPr>
            <a:endParaRPr lang="en-US" sz="22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D847566-3CD9-C759-3DB5-A3683E43E3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97801" y="1482744"/>
            <a:ext cx="774452" cy="787578"/>
          </a:xfrm>
          <a:prstGeom prst="rect">
            <a:avLst/>
          </a:prstGeom>
        </p:spPr>
      </p:pic>
      <p:sp>
        <p:nvSpPr>
          <p:cNvPr id="90" name="矩形 85">
            <a:extLst>
              <a:ext uri="{FF2B5EF4-FFF2-40B4-BE49-F238E27FC236}">
                <a16:creationId xmlns:a16="http://schemas.microsoft.com/office/drawing/2014/main" id="{76BEFDD7-AAAC-E485-82DA-89259A9D032D}"/>
              </a:ext>
            </a:extLst>
          </p:cNvPr>
          <p:cNvSpPr/>
          <p:nvPr/>
        </p:nvSpPr>
        <p:spPr>
          <a:xfrm>
            <a:off x="967542" y="4226429"/>
            <a:ext cx="9997638" cy="216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HK" altLang="en-US"/>
          </a:p>
        </p:txBody>
      </p:sp>
      <p:sp>
        <p:nvSpPr>
          <p:cNvPr id="91" name="矩形 91">
            <a:extLst>
              <a:ext uri="{FF2B5EF4-FFF2-40B4-BE49-F238E27FC236}">
                <a16:creationId xmlns:a16="http://schemas.microsoft.com/office/drawing/2014/main" id="{9D6BA2D2-D757-6839-A146-711143AC241F}"/>
              </a:ext>
            </a:extLst>
          </p:cNvPr>
          <p:cNvSpPr/>
          <p:nvPr/>
        </p:nvSpPr>
        <p:spPr>
          <a:xfrm>
            <a:off x="960712" y="3724491"/>
            <a:ext cx="9997638" cy="22932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HK" altLang="en-US"/>
          </a:p>
        </p:txBody>
      </p:sp>
      <p:sp>
        <p:nvSpPr>
          <p:cNvPr id="92" name="矩形 71">
            <a:extLst>
              <a:ext uri="{FF2B5EF4-FFF2-40B4-BE49-F238E27FC236}">
                <a16:creationId xmlns:a16="http://schemas.microsoft.com/office/drawing/2014/main" id="{7E7EB8F6-A721-C976-B4E7-843854D6025C}"/>
              </a:ext>
            </a:extLst>
          </p:cNvPr>
          <p:cNvSpPr/>
          <p:nvPr/>
        </p:nvSpPr>
        <p:spPr>
          <a:xfrm>
            <a:off x="967542" y="5254563"/>
            <a:ext cx="9997638" cy="216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HK" altLang="en-US"/>
          </a:p>
        </p:txBody>
      </p:sp>
      <p:sp>
        <p:nvSpPr>
          <p:cNvPr id="93" name="矩形 79">
            <a:extLst>
              <a:ext uri="{FF2B5EF4-FFF2-40B4-BE49-F238E27FC236}">
                <a16:creationId xmlns:a16="http://schemas.microsoft.com/office/drawing/2014/main" id="{68A39304-62EA-9905-A236-484394BB7FBD}"/>
              </a:ext>
            </a:extLst>
          </p:cNvPr>
          <p:cNvSpPr/>
          <p:nvPr/>
        </p:nvSpPr>
        <p:spPr>
          <a:xfrm>
            <a:off x="967542" y="4748375"/>
            <a:ext cx="9997638" cy="22932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HK" altLang="en-US"/>
          </a:p>
        </p:txBody>
      </p:sp>
      <p:sp>
        <p:nvSpPr>
          <p:cNvPr id="94" name="矩形 106">
            <a:extLst>
              <a:ext uri="{FF2B5EF4-FFF2-40B4-BE49-F238E27FC236}">
                <a16:creationId xmlns:a16="http://schemas.microsoft.com/office/drawing/2014/main" id="{5A691F4B-D48C-F4F2-5991-C004753F02A2}"/>
              </a:ext>
            </a:extLst>
          </p:cNvPr>
          <p:cNvSpPr/>
          <p:nvPr/>
        </p:nvSpPr>
        <p:spPr>
          <a:xfrm>
            <a:off x="967542" y="2872819"/>
            <a:ext cx="9997638" cy="25543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HK" altLang="en-US"/>
          </a:p>
        </p:txBody>
      </p:sp>
      <p:sp>
        <p:nvSpPr>
          <p:cNvPr id="95" name="矩形 10">
            <a:extLst>
              <a:ext uri="{FF2B5EF4-FFF2-40B4-BE49-F238E27FC236}">
                <a16:creationId xmlns:a16="http://schemas.microsoft.com/office/drawing/2014/main" id="{8166777A-FDA4-BB00-60F9-60697B26F61B}"/>
              </a:ext>
            </a:extLst>
          </p:cNvPr>
          <p:cNvSpPr/>
          <p:nvPr/>
        </p:nvSpPr>
        <p:spPr>
          <a:xfrm>
            <a:off x="967542" y="2431577"/>
            <a:ext cx="9997638" cy="22932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HK" altLang="en-US"/>
          </a:p>
        </p:txBody>
      </p:sp>
      <p:sp>
        <p:nvSpPr>
          <p:cNvPr id="96" name="矩形 32">
            <a:extLst>
              <a:ext uri="{FF2B5EF4-FFF2-40B4-BE49-F238E27FC236}">
                <a16:creationId xmlns:a16="http://schemas.microsoft.com/office/drawing/2014/main" id="{03FA2CBF-4C28-2F9E-D71E-D42D8B306EC3}"/>
              </a:ext>
            </a:extLst>
          </p:cNvPr>
          <p:cNvSpPr/>
          <p:nvPr/>
        </p:nvSpPr>
        <p:spPr>
          <a:xfrm>
            <a:off x="1112092" y="2331374"/>
            <a:ext cx="585621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Aft>
                <a:spcPts val="0"/>
              </a:spcAft>
            </a:pPr>
            <a:r>
              <a:rPr lang="en-US" altLang="zh-HK" sz="1600" b="1" kern="100" dirty="0">
                <a:solidFill>
                  <a:schemeClr val="bg1"/>
                </a:solidFill>
                <a:latin typeface="Avenir Next LT Pro (Body)"/>
                <a:cs typeface="Times New Roman" panose="02020603050405020304" pitchFamily="18" charset="0"/>
              </a:rPr>
              <a:t>01 – Digital social media promotion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zh-HK" sz="1600" dirty="0">
                <a:latin typeface="Avenir Next LT Pro (Body)"/>
              </a:rPr>
              <a:t>Facebook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zh-HK" sz="1600" dirty="0" err="1">
                <a:latin typeface="Avenir Next LT Pro (Body)"/>
              </a:rPr>
              <a:t>Youtube</a:t>
            </a:r>
            <a:endParaRPr lang="en-GB" altLang="zh-HK" sz="1600" dirty="0">
              <a:latin typeface="Avenir Next LT Pro (Body)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zh-HK" sz="1600" dirty="0">
                <a:latin typeface="Avenir Next LT Pro (Body)"/>
              </a:rPr>
              <a:t>Instagram (IG)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zh-TW" sz="1600" kern="100" dirty="0" err="1">
                <a:solidFill>
                  <a:schemeClr val="tx2"/>
                </a:solidFill>
                <a:latin typeface="Avenir Next LT Pro (Body)"/>
                <a:cs typeface="Times New Roman" panose="02020603050405020304" pitchFamily="18" charset="0"/>
              </a:rPr>
              <a:t>Whatsapp</a:t>
            </a:r>
            <a:r>
              <a:rPr lang="en-GB" altLang="zh-TW" sz="1600" kern="100" dirty="0">
                <a:solidFill>
                  <a:schemeClr val="tx2"/>
                </a:solidFill>
                <a:latin typeface="Avenir Next LT Pro (Body)"/>
                <a:cs typeface="Times New Roman" panose="02020603050405020304" pitchFamily="18" charset="0"/>
              </a:rPr>
              <a:t> (chatbot)</a:t>
            </a:r>
            <a:endParaRPr lang="zh-TW" altLang="zh-HK" sz="1600" kern="100" dirty="0">
              <a:solidFill>
                <a:schemeClr val="tx2"/>
              </a:solidFill>
              <a:latin typeface="Avenir Next LT Pro (Body)"/>
              <a:cs typeface="Times New Roman" panose="02020603050405020304" pitchFamily="18" charset="0"/>
            </a:endParaRPr>
          </a:p>
        </p:txBody>
      </p:sp>
      <p:sp>
        <p:nvSpPr>
          <p:cNvPr id="97" name="矩形 33">
            <a:extLst>
              <a:ext uri="{FF2B5EF4-FFF2-40B4-BE49-F238E27FC236}">
                <a16:creationId xmlns:a16="http://schemas.microsoft.com/office/drawing/2014/main" id="{CC963637-8FF5-7140-57EE-07A737CA5645}"/>
              </a:ext>
            </a:extLst>
          </p:cNvPr>
          <p:cNvSpPr/>
          <p:nvPr/>
        </p:nvSpPr>
        <p:spPr>
          <a:xfrm>
            <a:off x="1112093" y="4676778"/>
            <a:ext cx="6239202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Aft>
                <a:spcPts val="0"/>
              </a:spcAft>
            </a:pPr>
            <a:r>
              <a:rPr lang="en-US" altLang="zh-HK" sz="1600" b="1" kern="100" dirty="0">
                <a:solidFill>
                  <a:schemeClr val="bg1"/>
                </a:solidFill>
                <a:latin typeface="Avenir Next LT Pro (Body)"/>
                <a:cs typeface="Times New Roman" panose="02020603050405020304" pitchFamily="18" charset="0"/>
              </a:rPr>
              <a:t>03 – Membership campaign </a:t>
            </a:r>
          </a:p>
          <a:p>
            <a:pPr marL="285750" lvl="0" indent="-28575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altLang="zh-HK" sz="1600" kern="100" dirty="0">
                <a:latin typeface="Avenir Next LT Pro (Body)"/>
                <a:cs typeface="Times New Roman" panose="02020603050405020304" pitchFamily="18" charset="0"/>
              </a:rPr>
              <a:t>E-Coupon (New member, existing member)</a:t>
            </a:r>
          </a:p>
          <a:p>
            <a:pPr marL="285750" lvl="0" indent="-28575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altLang="zh-HK" sz="1600" kern="100" dirty="0">
                <a:latin typeface="Avenir Next LT Pro (Body)"/>
                <a:cs typeface="Times New Roman" panose="02020603050405020304" pitchFamily="18" charset="0"/>
              </a:rPr>
              <a:t>Loyalty program (Discount for members, points, </a:t>
            </a:r>
            <a:r>
              <a:rPr lang="en-US" altLang="zh-HK" sz="1600" kern="100" dirty="0" err="1">
                <a:latin typeface="Avenir Next LT Pro (Body)"/>
                <a:cs typeface="Times New Roman" panose="02020603050405020304" pitchFamily="18" charset="0"/>
              </a:rPr>
              <a:t>etc</a:t>
            </a:r>
            <a:r>
              <a:rPr lang="en-US" altLang="zh-HK" sz="1600" kern="100" dirty="0">
                <a:latin typeface="Avenir Next LT Pro (Body)"/>
                <a:cs typeface="Times New Roman" panose="02020603050405020304" pitchFamily="18" charset="0"/>
              </a:rPr>
              <a:t>) </a:t>
            </a:r>
          </a:p>
          <a:p>
            <a:pPr marL="285750" lvl="0" indent="-28575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HK" altLang="zh-TW" sz="1600" kern="100" dirty="0">
                <a:latin typeface="Avenir Next LT Pro (Body)"/>
                <a:cs typeface="Times New Roman" panose="02020603050405020304" pitchFamily="18" charset="0"/>
              </a:rPr>
              <a:t>Login accessibility (mobile, web, etc)</a:t>
            </a:r>
          </a:p>
          <a:p>
            <a:pPr marL="285750" lvl="0" indent="-28575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HK" altLang="zh-TW" sz="1600" kern="100" dirty="0">
                <a:latin typeface="Avenir Next LT Pro (Body)"/>
                <a:cs typeface="Times New Roman" panose="02020603050405020304" pitchFamily="18" charset="0"/>
              </a:rPr>
              <a:t>Member referral or Member get </a:t>
            </a:r>
            <a:r>
              <a:rPr lang="en-HK" altLang="zh-TW" sz="1600" kern="100" dirty="0" err="1">
                <a:latin typeface="Avenir Next LT Pro (Body)"/>
                <a:cs typeface="Times New Roman" panose="02020603050405020304" pitchFamily="18" charset="0"/>
              </a:rPr>
              <a:t>Meber</a:t>
            </a:r>
            <a:endParaRPr lang="zh-TW" altLang="zh-HK" sz="1600" kern="100" dirty="0">
              <a:latin typeface="Avenir Next LT Pro (Body)"/>
              <a:cs typeface="Times New Roman" panose="02020603050405020304" pitchFamily="18" charset="0"/>
            </a:endParaRPr>
          </a:p>
        </p:txBody>
      </p:sp>
      <p:sp>
        <p:nvSpPr>
          <p:cNvPr id="104" name="矩形 66">
            <a:extLst>
              <a:ext uri="{FF2B5EF4-FFF2-40B4-BE49-F238E27FC236}">
                <a16:creationId xmlns:a16="http://schemas.microsoft.com/office/drawing/2014/main" id="{594382BB-2C2F-8CC4-0E7F-6BB8E1C2CBE1}"/>
              </a:ext>
            </a:extLst>
          </p:cNvPr>
          <p:cNvSpPr/>
          <p:nvPr/>
        </p:nvSpPr>
        <p:spPr>
          <a:xfrm>
            <a:off x="9814238" y="3649843"/>
            <a:ext cx="267251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Aft>
                <a:spcPts val="0"/>
              </a:spcAft>
            </a:pPr>
            <a:r>
              <a:rPr lang="en-GB" altLang="zh-HK" sz="1600" dirty="0">
                <a:latin typeface="Wingdings" panose="05000000000000000000" pitchFamily="2" charset="2"/>
                <a:cs typeface="Arial"/>
                <a:sym typeface="Wingdings" panose="05000000000000000000" pitchFamily="2" charset="2"/>
              </a:rPr>
              <a:t> </a:t>
            </a:r>
          </a:p>
          <a:p>
            <a:pPr algn="ctr"/>
            <a:r>
              <a:rPr lang="en-GB" altLang="zh-HK" sz="1600" dirty="0">
                <a:latin typeface="Wingdings" panose="05000000000000000000" pitchFamily="2" charset="2"/>
                <a:cs typeface="Arial"/>
                <a:sym typeface="Wingdings" panose="05000000000000000000" pitchFamily="2" charset="2"/>
              </a:rPr>
              <a:t> </a:t>
            </a:r>
          </a:p>
          <a:p>
            <a:pPr lvl="0" algn="ctr">
              <a:spcAft>
                <a:spcPts val="0"/>
              </a:spcAft>
            </a:pPr>
            <a:r>
              <a:rPr lang="en-GB" altLang="zh-HK" sz="1600" dirty="0">
                <a:latin typeface="Wingdings" panose="05000000000000000000" pitchFamily="2" charset="2"/>
                <a:cs typeface="Arial"/>
                <a:sym typeface="Wingdings" panose="05000000000000000000" pitchFamily="2" charset="2"/>
              </a:rPr>
              <a:t> </a:t>
            </a:r>
          </a:p>
          <a:p>
            <a:pPr lvl="0" algn="ctr">
              <a:spcAft>
                <a:spcPts val="0"/>
              </a:spcAft>
            </a:pPr>
            <a:r>
              <a:rPr lang="en-GB" altLang="zh-HK" sz="1600" dirty="0">
                <a:latin typeface="Wingdings" panose="05000000000000000000" pitchFamily="2" charset="2"/>
                <a:cs typeface="Arial"/>
                <a:sym typeface="Wingdings" panose="05000000000000000000" pitchFamily="2" charset="2"/>
              </a:rPr>
              <a:t></a:t>
            </a:r>
            <a:endParaRPr lang="zh-TW" altLang="zh-HK" sz="1600" kern="100" dirty="0">
              <a:latin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07" name="矩形 73">
            <a:extLst>
              <a:ext uri="{FF2B5EF4-FFF2-40B4-BE49-F238E27FC236}">
                <a16:creationId xmlns:a16="http://schemas.microsoft.com/office/drawing/2014/main" id="{81E97FF8-ED64-6153-5EE0-C971B0E3F104}"/>
              </a:ext>
            </a:extLst>
          </p:cNvPr>
          <p:cNvSpPr/>
          <p:nvPr/>
        </p:nvSpPr>
        <p:spPr>
          <a:xfrm>
            <a:off x="8267302" y="3658050"/>
            <a:ext cx="572377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Aft>
                <a:spcPts val="0"/>
              </a:spcAft>
            </a:pPr>
            <a:r>
              <a:rPr lang="en-GB" altLang="zh-HK" sz="1600" dirty="0">
                <a:latin typeface="Wingdings" panose="05000000000000000000" pitchFamily="2" charset="2"/>
                <a:cs typeface="Arial"/>
                <a:sym typeface="Wingdings" panose="05000000000000000000" pitchFamily="2" charset="2"/>
              </a:rPr>
              <a:t> </a:t>
            </a:r>
          </a:p>
          <a:p>
            <a:r>
              <a:rPr lang="en-GB" altLang="zh-HK" sz="1600" dirty="0">
                <a:latin typeface="Wingdings" panose="05000000000000000000" pitchFamily="2" charset="2"/>
                <a:cs typeface="Arial"/>
                <a:sym typeface="Wingdings" panose="05000000000000000000" pitchFamily="2" charset="2"/>
              </a:rPr>
              <a:t></a:t>
            </a:r>
            <a:r>
              <a:rPr lang="en-US" altLang="zh-HK" sz="1600" dirty="0">
                <a:solidFill>
                  <a:srgbClr val="000000"/>
                </a:solidFill>
                <a:latin typeface="Wingdings 2" panose="05020102010507070707" pitchFamily="18" charset="2"/>
              </a:rPr>
              <a:t>X</a:t>
            </a:r>
            <a:r>
              <a:rPr lang="en-GB" altLang="zh-HK" sz="1600" dirty="0">
                <a:latin typeface="Wingdings" panose="05000000000000000000" pitchFamily="2" charset="2"/>
                <a:cs typeface="Arial"/>
                <a:sym typeface="Wingdings" panose="05000000000000000000" pitchFamily="2" charset="2"/>
              </a:rPr>
              <a:t> </a:t>
            </a:r>
          </a:p>
          <a:p>
            <a:r>
              <a:rPr lang="en-GB" altLang="zh-HK" sz="1600" dirty="0">
                <a:latin typeface="Wingdings" panose="05000000000000000000" pitchFamily="2" charset="2"/>
                <a:cs typeface="Arial"/>
                <a:sym typeface="Wingdings" panose="05000000000000000000" pitchFamily="2" charset="2"/>
              </a:rPr>
              <a:t></a:t>
            </a:r>
          </a:p>
          <a:p>
            <a:pPr lvl="0">
              <a:spcAft>
                <a:spcPts val="0"/>
              </a:spcAft>
            </a:pPr>
            <a:r>
              <a:rPr lang="en-GB" altLang="zh-HK" sz="1600" dirty="0">
                <a:latin typeface="Wingdings" panose="05000000000000000000" pitchFamily="2" charset="2"/>
                <a:cs typeface="Arial"/>
                <a:sym typeface="Wingdings" panose="05000000000000000000" pitchFamily="2" charset="2"/>
              </a:rPr>
              <a:t></a:t>
            </a:r>
            <a:endParaRPr lang="zh-TW" altLang="zh-HK" sz="1600" kern="100" dirty="0">
              <a:latin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18" name="矩形 35">
            <a:extLst>
              <a:ext uri="{FF2B5EF4-FFF2-40B4-BE49-F238E27FC236}">
                <a16:creationId xmlns:a16="http://schemas.microsoft.com/office/drawing/2014/main" id="{013AFB4C-BC50-951A-CBEA-C1513743A6A9}"/>
              </a:ext>
            </a:extLst>
          </p:cNvPr>
          <p:cNvSpPr/>
          <p:nvPr/>
        </p:nvSpPr>
        <p:spPr>
          <a:xfrm>
            <a:off x="1112093" y="3642692"/>
            <a:ext cx="6696402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altLang="zh-HK" sz="1600" b="1" dirty="0">
                <a:solidFill>
                  <a:schemeClr val="bg1"/>
                </a:solidFill>
                <a:latin typeface="Avenir Next LT Pro (Body)"/>
              </a:rPr>
              <a:t>02 – Take away service (reducing queue time for social </a:t>
            </a:r>
            <a:r>
              <a:rPr lang="en-GB" altLang="zh-HK" sz="1600" b="1" dirty="0" err="1">
                <a:solidFill>
                  <a:schemeClr val="bg1"/>
                </a:solidFill>
                <a:latin typeface="Avenir Next LT Pro (Body)"/>
              </a:rPr>
              <a:t>tancing</a:t>
            </a:r>
            <a:r>
              <a:rPr lang="en-GB" altLang="zh-HK" sz="1600" b="1" dirty="0">
                <a:solidFill>
                  <a:schemeClr val="bg1"/>
                </a:solidFill>
                <a:latin typeface="Avenir Next LT Pro (Body)"/>
              </a:rPr>
              <a:t>)</a:t>
            </a:r>
          </a:p>
          <a:p>
            <a:pPr marL="285750" lvl="0" indent="-28575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altLang="zh-HK" sz="1600" dirty="0">
                <a:latin typeface="Avenir Next LT Pro (Body)"/>
              </a:rPr>
              <a:t>Mobile app pre-order</a:t>
            </a:r>
          </a:p>
          <a:p>
            <a:pPr marL="285750" lvl="0" indent="-28575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altLang="zh-HK" sz="1600" dirty="0">
                <a:latin typeface="Avenir Next LT Pro (Body)"/>
              </a:rPr>
              <a:t>Website pre-order</a:t>
            </a:r>
          </a:p>
          <a:p>
            <a:pPr marL="285750" lvl="0" indent="-28575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altLang="zh-HK" sz="1600" dirty="0">
                <a:latin typeface="Avenir Next LT Pro (Body)"/>
              </a:rPr>
              <a:t>Third party pre-order</a:t>
            </a:r>
            <a:endParaRPr lang="zh-TW" altLang="zh-HK" sz="1600" kern="100" dirty="0">
              <a:latin typeface="Avenir Next LT Pro (Body)"/>
              <a:cs typeface="Times New Roman" panose="02020603050405020304" pitchFamily="18" charset="0"/>
            </a:endParaRPr>
          </a:p>
        </p:txBody>
      </p:sp>
      <p:sp>
        <p:nvSpPr>
          <p:cNvPr id="120" name="矩形 100">
            <a:extLst>
              <a:ext uri="{FF2B5EF4-FFF2-40B4-BE49-F238E27FC236}">
                <a16:creationId xmlns:a16="http://schemas.microsoft.com/office/drawing/2014/main" id="{D6C25FD2-C961-74D8-B132-CE6DA1492358}"/>
              </a:ext>
            </a:extLst>
          </p:cNvPr>
          <p:cNvSpPr/>
          <p:nvPr/>
        </p:nvSpPr>
        <p:spPr>
          <a:xfrm>
            <a:off x="902368" y="2630983"/>
            <a:ext cx="8360947" cy="269255"/>
          </a:xfrm>
          <a:prstGeom prst="rect">
            <a:avLst/>
          </a:prstGeom>
          <a:noFill/>
          <a:ln w="38100">
            <a:solidFill>
              <a:srgbClr val="FF0000"/>
            </a:solidFill>
            <a:prstDash val="dash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HK" altLang="en-US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140DBB2-94F4-369A-0AA4-6B827A473C6C}"/>
              </a:ext>
            </a:extLst>
          </p:cNvPr>
          <p:cNvGrpSpPr/>
          <p:nvPr/>
        </p:nvGrpSpPr>
        <p:grpSpPr>
          <a:xfrm>
            <a:off x="6440269" y="6058116"/>
            <a:ext cx="2854772" cy="481273"/>
            <a:chOff x="8022181" y="6011012"/>
            <a:chExt cx="2854772" cy="481273"/>
          </a:xfrm>
        </p:grpSpPr>
        <p:sp>
          <p:nvSpPr>
            <p:cNvPr id="89" name="矩形 105">
              <a:extLst>
                <a:ext uri="{FF2B5EF4-FFF2-40B4-BE49-F238E27FC236}">
                  <a16:creationId xmlns:a16="http://schemas.microsoft.com/office/drawing/2014/main" id="{BA767287-6212-9AF6-2DF3-04ACA83F6E41}"/>
                </a:ext>
              </a:extLst>
            </p:cNvPr>
            <p:cNvSpPr/>
            <p:nvPr/>
          </p:nvSpPr>
          <p:spPr>
            <a:xfrm>
              <a:off x="8060723" y="6011012"/>
              <a:ext cx="2637365" cy="481273"/>
            </a:xfrm>
            <a:prstGeom prst="rect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HK" altLang="en-US"/>
            </a:p>
          </p:txBody>
        </p:sp>
        <p:sp>
          <p:nvSpPr>
            <p:cNvPr id="119" name="矩形 97">
              <a:extLst>
                <a:ext uri="{FF2B5EF4-FFF2-40B4-BE49-F238E27FC236}">
                  <a16:creationId xmlns:a16="http://schemas.microsoft.com/office/drawing/2014/main" id="{C4B80A3C-5B36-DB1C-6CFF-06E0D8CC3372}"/>
                </a:ext>
              </a:extLst>
            </p:cNvPr>
            <p:cNvSpPr/>
            <p:nvPr/>
          </p:nvSpPr>
          <p:spPr>
            <a:xfrm>
              <a:off x="8022181" y="6109724"/>
              <a:ext cx="332907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 fontAlgn="ctr"/>
              <a:r>
                <a:rPr lang="en-US" altLang="zh-HK" dirty="0">
                  <a:solidFill>
                    <a:schemeClr val="bg1"/>
                  </a:solidFill>
                  <a:latin typeface="Wingdings 2" panose="05020102010507070707" pitchFamily="18" charset="2"/>
                </a:rPr>
                <a:t>X</a:t>
              </a:r>
            </a:p>
          </p:txBody>
        </p:sp>
        <p:sp>
          <p:nvSpPr>
            <p:cNvPr id="121" name="矩形 99">
              <a:extLst>
                <a:ext uri="{FF2B5EF4-FFF2-40B4-BE49-F238E27FC236}">
                  <a16:creationId xmlns:a16="http://schemas.microsoft.com/office/drawing/2014/main" id="{C2055B04-01B7-22FB-8AB6-63524CD8A276}"/>
                </a:ext>
              </a:extLst>
            </p:cNvPr>
            <p:cNvSpPr/>
            <p:nvPr/>
          </p:nvSpPr>
          <p:spPr>
            <a:xfrm>
              <a:off x="8249079" y="6107824"/>
              <a:ext cx="2627874" cy="30777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>
                <a:spcAft>
                  <a:spcPts val="0"/>
                </a:spcAft>
              </a:pPr>
              <a:r>
                <a:rPr lang="en-US" altLang="zh-HK" sz="1400" b="1" kern="100" dirty="0">
                  <a:solidFill>
                    <a:schemeClr val="bg1"/>
                  </a:solidFill>
                  <a:latin typeface="Calibri" panose="020F0502020204030204" pitchFamily="34" charset="0"/>
                  <a:cs typeface="Times New Roman" panose="02020603050405020304" pitchFamily="18" charset="0"/>
                </a:rPr>
                <a:t>Potential further development  </a:t>
              </a: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54E83819-44FB-0009-5EC1-508BA41F9C5B}"/>
              </a:ext>
            </a:extLst>
          </p:cNvPr>
          <p:cNvSpPr txBox="1"/>
          <p:nvPr/>
        </p:nvSpPr>
        <p:spPr>
          <a:xfrm>
            <a:off x="8502504" y="3659596"/>
            <a:ext cx="1379558" cy="10054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HK" sz="1600" dirty="0"/>
          </a:p>
          <a:p>
            <a:pPr>
              <a:spcAft>
                <a:spcPts val="200"/>
              </a:spcAft>
            </a:pPr>
            <a:endParaRPr lang="en-HK" sz="1600" dirty="0"/>
          </a:p>
          <a:p>
            <a:pPr>
              <a:spcAft>
                <a:spcPts val="200"/>
              </a:spcAft>
            </a:pPr>
            <a:r>
              <a:rPr lang="en-HK" sz="1200" dirty="0"/>
              <a:t>Click and collect</a:t>
            </a:r>
          </a:p>
          <a:p>
            <a:pPr>
              <a:spcAft>
                <a:spcPts val="200"/>
              </a:spcAft>
            </a:pPr>
            <a:r>
              <a:rPr lang="en-HK" sz="1200" dirty="0" err="1"/>
              <a:t>Foodpanda</a:t>
            </a:r>
            <a:r>
              <a:rPr lang="en-HK" sz="1200" dirty="0"/>
              <a:t> etc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7301886E-52CE-81E4-15AE-B89AD9256A21}"/>
              </a:ext>
            </a:extLst>
          </p:cNvPr>
          <p:cNvSpPr txBox="1"/>
          <p:nvPr/>
        </p:nvSpPr>
        <p:spPr>
          <a:xfrm>
            <a:off x="9991978" y="3711203"/>
            <a:ext cx="1297654" cy="9694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HK" sz="1600" dirty="0"/>
          </a:p>
          <a:p>
            <a:pPr>
              <a:spcAft>
                <a:spcPts val="300"/>
              </a:spcAft>
            </a:pPr>
            <a:r>
              <a:rPr lang="en-HK" sz="1200" dirty="0"/>
              <a:t>Club100</a:t>
            </a:r>
          </a:p>
          <a:p>
            <a:pPr>
              <a:spcAft>
                <a:spcPts val="300"/>
              </a:spcAft>
            </a:pPr>
            <a:r>
              <a:rPr lang="en-HK" sz="1200" dirty="0"/>
              <a:t>Club 100</a:t>
            </a:r>
          </a:p>
          <a:p>
            <a:pPr>
              <a:spcAft>
                <a:spcPts val="300"/>
              </a:spcAft>
            </a:pPr>
            <a:r>
              <a:rPr lang="en-HK" sz="1200" dirty="0" err="1"/>
              <a:t>Foodpanda</a:t>
            </a:r>
            <a:r>
              <a:rPr lang="en-HK" sz="1200" dirty="0"/>
              <a:t> etc</a:t>
            </a:r>
          </a:p>
        </p:txBody>
      </p:sp>
      <p:sp>
        <p:nvSpPr>
          <p:cNvPr id="29" name="矩形 72">
            <a:extLst>
              <a:ext uri="{FF2B5EF4-FFF2-40B4-BE49-F238E27FC236}">
                <a16:creationId xmlns:a16="http://schemas.microsoft.com/office/drawing/2014/main" id="{9886030B-FDF2-EA49-AAEB-C7D41F7364D4}"/>
              </a:ext>
            </a:extLst>
          </p:cNvPr>
          <p:cNvSpPr/>
          <p:nvPr/>
        </p:nvSpPr>
        <p:spPr>
          <a:xfrm>
            <a:off x="8281503" y="4666443"/>
            <a:ext cx="532392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Aft>
                <a:spcPts val="0"/>
              </a:spcAft>
            </a:pPr>
            <a:r>
              <a:rPr lang="en-GB" altLang="zh-HK" sz="1600" dirty="0">
                <a:latin typeface="Wingdings" panose="05000000000000000000" pitchFamily="2" charset="2"/>
                <a:cs typeface="Arial"/>
                <a:sym typeface="Wingdings" panose="05000000000000000000" pitchFamily="2" charset="2"/>
              </a:rPr>
              <a:t> </a:t>
            </a:r>
          </a:p>
          <a:p>
            <a:r>
              <a:rPr lang="en-GB" altLang="zh-HK" sz="1600" dirty="0">
                <a:latin typeface="Wingdings" panose="05000000000000000000" pitchFamily="2" charset="2"/>
                <a:cs typeface="Arial"/>
                <a:sym typeface="Wingdings" panose="05000000000000000000" pitchFamily="2" charset="2"/>
              </a:rPr>
              <a:t></a:t>
            </a:r>
            <a:r>
              <a:rPr lang="en-US" altLang="zh-HK" sz="1600" dirty="0">
                <a:solidFill>
                  <a:srgbClr val="000000"/>
                </a:solidFill>
                <a:latin typeface="Wingdings 2" panose="05020102010507070707" pitchFamily="18" charset="2"/>
              </a:rPr>
              <a:t>X</a:t>
            </a:r>
            <a:r>
              <a:rPr lang="en-GB" altLang="zh-HK" sz="1600" dirty="0">
                <a:latin typeface="Wingdings" panose="05000000000000000000" pitchFamily="2" charset="2"/>
                <a:cs typeface="Arial"/>
                <a:sym typeface="Wingdings" panose="05000000000000000000" pitchFamily="2" charset="2"/>
              </a:rPr>
              <a:t> </a:t>
            </a:r>
          </a:p>
          <a:p>
            <a:r>
              <a:rPr lang="en-GB" altLang="zh-HK" sz="1600" dirty="0">
                <a:latin typeface="Wingdings" panose="05000000000000000000" pitchFamily="2" charset="2"/>
                <a:cs typeface="Arial"/>
                <a:sym typeface="Wingdings" panose="05000000000000000000" pitchFamily="2" charset="2"/>
              </a:rPr>
              <a:t></a:t>
            </a:r>
            <a:r>
              <a:rPr lang="en-US" altLang="zh-HK" sz="1600" dirty="0">
                <a:solidFill>
                  <a:srgbClr val="000000"/>
                </a:solidFill>
                <a:latin typeface="Wingdings 2" panose="05020102010507070707" pitchFamily="18" charset="2"/>
              </a:rPr>
              <a:t>X</a:t>
            </a:r>
            <a:r>
              <a:rPr lang="en-GB" altLang="zh-HK" sz="1600" dirty="0">
                <a:latin typeface="Wingdings" panose="05000000000000000000" pitchFamily="2" charset="2"/>
                <a:cs typeface="Arial"/>
                <a:sym typeface="Wingdings" panose="05000000000000000000" pitchFamily="2" charset="2"/>
              </a:rPr>
              <a:t> </a:t>
            </a:r>
            <a:r>
              <a:rPr lang="en-US" altLang="zh-HK" sz="1600" dirty="0">
                <a:solidFill>
                  <a:srgbClr val="000000"/>
                </a:solidFill>
                <a:latin typeface="Wingdings 2" panose="05020102010507070707" pitchFamily="18" charset="2"/>
              </a:rPr>
              <a:t>X</a:t>
            </a:r>
            <a:endParaRPr lang="en-GB" altLang="zh-HK" sz="1600" dirty="0">
              <a:latin typeface="Wingdings" panose="05000000000000000000" pitchFamily="2" charset="2"/>
              <a:cs typeface="Arial"/>
            </a:endParaRPr>
          </a:p>
        </p:txBody>
      </p:sp>
      <p:sp>
        <p:nvSpPr>
          <p:cNvPr id="30" name="矩形 66">
            <a:extLst>
              <a:ext uri="{FF2B5EF4-FFF2-40B4-BE49-F238E27FC236}">
                <a16:creationId xmlns:a16="http://schemas.microsoft.com/office/drawing/2014/main" id="{64A040BC-5CD5-16B5-E777-ED31B7EAF41B}"/>
              </a:ext>
            </a:extLst>
          </p:cNvPr>
          <p:cNvSpPr/>
          <p:nvPr/>
        </p:nvSpPr>
        <p:spPr>
          <a:xfrm>
            <a:off x="9839632" y="4668519"/>
            <a:ext cx="267251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Aft>
                <a:spcPts val="0"/>
              </a:spcAft>
            </a:pPr>
            <a:r>
              <a:rPr lang="en-GB" altLang="zh-HK" sz="1600" dirty="0">
                <a:latin typeface="Wingdings" panose="05000000000000000000" pitchFamily="2" charset="2"/>
                <a:cs typeface="Arial"/>
                <a:sym typeface="Wingdings" panose="05000000000000000000" pitchFamily="2" charset="2"/>
              </a:rPr>
              <a:t> </a:t>
            </a:r>
          </a:p>
          <a:p>
            <a:pPr algn="ctr"/>
            <a:r>
              <a:rPr lang="en-GB" altLang="zh-HK" sz="1600" dirty="0">
                <a:latin typeface="Wingdings" panose="05000000000000000000" pitchFamily="2" charset="2"/>
                <a:cs typeface="Arial"/>
                <a:sym typeface="Wingdings" panose="05000000000000000000" pitchFamily="2" charset="2"/>
              </a:rPr>
              <a:t> </a:t>
            </a:r>
          </a:p>
          <a:p>
            <a:pPr lvl="0" algn="ctr">
              <a:spcAft>
                <a:spcPts val="0"/>
              </a:spcAft>
            </a:pPr>
            <a:r>
              <a:rPr lang="en-GB" altLang="zh-HK" sz="1600" dirty="0">
                <a:latin typeface="Wingdings" panose="05000000000000000000" pitchFamily="2" charset="2"/>
                <a:cs typeface="Arial"/>
                <a:sym typeface="Wingdings" panose="05000000000000000000" pitchFamily="2" charset="2"/>
              </a:rPr>
              <a:t> </a:t>
            </a:r>
          </a:p>
          <a:p>
            <a:pPr algn="ctr"/>
            <a:r>
              <a:rPr lang="en-GB" altLang="zh-HK" sz="1600" dirty="0">
                <a:latin typeface="Wingdings" panose="05000000000000000000" pitchFamily="2" charset="2"/>
                <a:cs typeface="Arial"/>
                <a:sym typeface="Wingdings" panose="05000000000000000000" pitchFamily="2" charset="2"/>
              </a:rPr>
              <a:t></a:t>
            </a:r>
            <a:endParaRPr lang="zh-TW" altLang="zh-HK" sz="1600" kern="100" dirty="0">
              <a:latin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1" name="矩形 66">
            <a:extLst>
              <a:ext uri="{FF2B5EF4-FFF2-40B4-BE49-F238E27FC236}">
                <a16:creationId xmlns:a16="http://schemas.microsoft.com/office/drawing/2014/main" id="{54AABB03-D31D-FFD9-6B34-04DEBB09FB56}"/>
              </a:ext>
            </a:extLst>
          </p:cNvPr>
          <p:cNvSpPr/>
          <p:nvPr/>
        </p:nvSpPr>
        <p:spPr>
          <a:xfrm flipH="1">
            <a:off x="9718604" y="3335747"/>
            <a:ext cx="50930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Aft>
                <a:spcPts val="0"/>
              </a:spcAft>
            </a:pPr>
            <a:r>
              <a:rPr lang="en-GB" altLang="zh-HK" sz="1600" dirty="0">
                <a:latin typeface="Wingdings" panose="05000000000000000000" pitchFamily="2" charset="2"/>
                <a:cs typeface="Arial"/>
                <a:sym typeface="Wingdings" panose="05000000000000000000" pitchFamily="2" charset="2"/>
              </a:rPr>
              <a:t></a:t>
            </a:r>
            <a:endParaRPr lang="zh-TW" altLang="zh-HK" sz="1600" kern="100" dirty="0">
              <a:latin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4" name="矩形 66">
            <a:extLst>
              <a:ext uri="{FF2B5EF4-FFF2-40B4-BE49-F238E27FC236}">
                <a16:creationId xmlns:a16="http://schemas.microsoft.com/office/drawing/2014/main" id="{07E88F5C-FCD3-58DF-F3F7-2208B7470FD0}"/>
              </a:ext>
            </a:extLst>
          </p:cNvPr>
          <p:cNvSpPr/>
          <p:nvPr/>
        </p:nvSpPr>
        <p:spPr>
          <a:xfrm>
            <a:off x="8330374" y="2350862"/>
            <a:ext cx="509306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Aft>
                <a:spcPts val="0"/>
              </a:spcAft>
            </a:pPr>
            <a:r>
              <a:rPr lang="en-GB" altLang="zh-HK" sz="1600" dirty="0">
                <a:latin typeface="Wingdings" panose="05000000000000000000" pitchFamily="2" charset="2"/>
                <a:cs typeface="Arial"/>
                <a:sym typeface="Wingdings" panose="05000000000000000000" pitchFamily="2" charset="2"/>
              </a:rPr>
              <a:t> </a:t>
            </a:r>
          </a:p>
          <a:p>
            <a:r>
              <a:rPr lang="en-GB" altLang="zh-HK" sz="1600" dirty="0">
                <a:latin typeface="Wingdings" panose="05000000000000000000" pitchFamily="2" charset="2"/>
                <a:cs typeface="Arial"/>
                <a:sym typeface="Wingdings" panose="05000000000000000000" pitchFamily="2" charset="2"/>
              </a:rPr>
              <a:t></a:t>
            </a:r>
            <a:r>
              <a:rPr lang="en-US" altLang="zh-HK" sz="1600" dirty="0">
                <a:solidFill>
                  <a:srgbClr val="000000"/>
                </a:solidFill>
                <a:latin typeface="Wingdings 2" panose="05020102010507070707" pitchFamily="18" charset="2"/>
              </a:rPr>
              <a:t>X</a:t>
            </a:r>
            <a:r>
              <a:rPr lang="en-GB" altLang="zh-HK" sz="1600" dirty="0">
                <a:latin typeface="Wingdings" panose="05000000000000000000" pitchFamily="2" charset="2"/>
                <a:cs typeface="Arial"/>
                <a:sym typeface="Wingdings" panose="05000000000000000000" pitchFamily="2" charset="2"/>
              </a:rPr>
              <a:t> </a:t>
            </a:r>
          </a:p>
          <a:p>
            <a:r>
              <a:rPr lang="en-GB" altLang="zh-HK" sz="1600" dirty="0">
                <a:latin typeface="Wingdings" panose="05000000000000000000" pitchFamily="2" charset="2"/>
                <a:cs typeface="Arial"/>
                <a:sym typeface="Wingdings" panose="05000000000000000000" pitchFamily="2" charset="2"/>
              </a:rPr>
              <a:t> </a:t>
            </a:r>
          </a:p>
          <a:p>
            <a:r>
              <a:rPr lang="en-GB" altLang="zh-HK" sz="1600" dirty="0">
                <a:latin typeface="Wingdings" panose="05000000000000000000" pitchFamily="2" charset="2"/>
                <a:cs typeface="Arial"/>
                <a:sym typeface="Wingdings" panose="05000000000000000000" pitchFamily="2" charset="2"/>
              </a:rPr>
              <a:t></a:t>
            </a:r>
            <a:r>
              <a:rPr lang="en-US" altLang="zh-HK" sz="1600" dirty="0">
                <a:solidFill>
                  <a:srgbClr val="000000"/>
                </a:solidFill>
                <a:latin typeface="Wingdings 2" panose="05020102010507070707" pitchFamily="18" charset="2"/>
              </a:rPr>
              <a:t>X</a:t>
            </a:r>
            <a:endParaRPr lang="zh-TW" altLang="zh-HK" sz="1600" kern="100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altLang="zh-HK" sz="1600" dirty="0">
                <a:latin typeface="Wingdings" panose="05000000000000000000" pitchFamily="2" charset="2"/>
                <a:cs typeface="Arial"/>
                <a:sym typeface="Wingdings" panose="05000000000000000000" pitchFamily="2" charset="2"/>
              </a:rPr>
              <a:t></a:t>
            </a:r>
            <a:endParaRPr lang="zh-TW" altLang="zh-HK" sz="1600" kern="100" dirty="0">
              <a:latin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282768B0-959D-5564-B754-3AFAE5FE6BD9}"/>
              </a:ext>
            </a:extLst>
          </p:cNvPr>
          <p:cNvSpPr txBox="1"/>
          <p:nvPr/>
        </p:nvSpPr>
        <p:spPr>
          <a:xfrm>
            <a:off x="8539864" y="4906777"/>
            <a:ext cx="1342198" cy="7950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HK" sz="1600" dirty="0"/>
          </a:p>
          <a:p>
            <a:pPr>
              <a:spcAft>
                <a:spcPts val="200"/>
              </a:spcAft>
            </a:pPr>
            <a:endParaRPr lang="en-HK" sz="1600" dirty="0"/>
          </a:p>
          <a:p>
            <a:pPr>
              <a:spcAft>
                <a:spcPts val="200"/>
              </a:spcAft>
            </a:pPr>
            <a:r>
              <a:rPr lang="en-HK" sz="1200" dirty="0"/>
              <a:t>Click and collect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2241A0C-7961-9797-DFD6-6F219C81700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63315" y="1495763"/>
            <a:ext cx="1457325" cy="723900"/>
          </a:xfrm>
          <a:prstGeom prst="rect">
            <a:avLst/>
          </a:prstGeom>
        </p:spPr>
      </p:pic>
      <p:sp>
        <p:nvSpPr>
          <p:cNvPr id="33" name="矩形 100">
            <a:extLst>
              <a:ext uri="{FF2B5EF4-FFF2-40B4-BE49-F238E27FC236}">
                <a16:creationId xmlns:a16="http://schemas.microsoft.com/office/drawing/2014/main" id="{ABCA3759-6239-0711-E058-59D4F3974979}"/>
              </a:ext>
            </a:extLst>
          </p:cNvPr>
          <p:cNvSpPr/>
          <p:nvPr/>
        </p:nvSpPr>
        <p:spPr>
          <a:xfrm>
            <a:off x="902368" y="3908650"/>
            <a:ext cx="8360947" cy="330158"/>
          </a:xfrm>
          <a:prstGeom prst="rect">
            <a:avLst/>
          </a:prstGeom>
          <a:noFill/>
          <a:ln w="38100">
            <a:solidFill>
              <a:srgbClr val="FF0000"/>
            </a:solidFill>
            <a:prstDash val="dash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HK" altLang="en-US"/>
          </a:p>
        </p:txBody>
      </p:sp>
      <p:sp>
        <p:nvSpPr>
          <p:cNvPr id="37" name="矩形 100">
            <a:extLst>
              <a:ext uri="{FF2B5EF4-FFF2-40B4-BE49-F238E27FC236}">
                <a16:creationId xmlns:a16="http://schemas.microsoft.com/office/drawing/2014/main" id="{2C75ED2B-C128-2705-5DDF-3B1A031DDBE7}"/>
              </a:ext>
            </a:extLst>
          </p:cNvPr>
          <p:cNvSpPr/>
          <p:nvPr/>
        </p:nvSpPr>
        <p:spPr>
          <a:xfrm>
            <a:off x="886968" y="4732107"/>
            <a:ext cx="8376347" cy="1183139"/>
          </a:xfrm>
          <a:prstGeom prst="rect">
            <a:avLst/>
          </a:prstGeom>
          <a:noFill/>
          <a:ln w="38100">
            <a:solidFill>
              <a:srgbClr val="FF0000"/>
            </a:solidFill>
            <a:prstDash val="dash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HK" alt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F9A5DC-9183-A0EC-5B88-7C3CD013A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22</a:t>
            </a:fld>
            <a:endParaRPr lang="en-US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3647383D-39F3-A530-0750-E27552355959}"/>
              </a:ext>
            </a:extLst>
          </p:cNvPr>
          <p:cNvSpPr txBox="1"/>
          <p:nvPr/>
        </p:nvSpPr>
        <p:spPr>
          <a:xfrm>
            <a:off x="8267302" y="2824970"/>
            <a:ext cx="848874" cy="3462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HK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PMingLiU" panose="02020500000000000000" pitchFamily="18" charset="-120"/>
                <a:cs typeface="Calibri" panose="020F0502020204030204" pitchFamily="34" charset="0"/>
              </a:rPr>
              <a:t> 167</a:t>
            </a:r>
            <a:endParaRPr kumimoji="0" lang="en-US" altLang="zh-HK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9" name="矩形 100">
            <a:extLst>
              <a:ext uri="{FF2B5EF4-FFF2-40B4-BE49-F238E27FC236}">
                <a16:creationId xmlns:a16="http://schemas.microsoft.com/office/drawing/2014/main" id="{11CABC5A-4970-7A89-3956-808D04878D53}"/>
              </a:ext>
            </a:extLst>
          </p:cNvPr>
          <p:cNvSpPr/>
          <p:nvPr/>
        </p:nvSpPr>
        <p:spPr>
          <a:xfrm>
            <a:off x="886968" y="3166912"/>
            <a:ext cx="8360947" cy="238316"/>
          </a:xfrm>
          <a:prstGeom prst="rect">
            <a:avLst/>
          </a:prstGeom>
          <a:noFill/>
          <a:ln w="38100">
            <a:solidFill>
              <a:srgbClr val="FF0000"/>
            </a:solidFill>
            <a:prstDash val="dash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HK" altLang="en-US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0484EC73-C7DF-1F97-3B8B-A50A71465E18}"/>
              </a:ext>
            </a:extLst>
          </p:cNvPr>
          <p:cNvSpPr txBox="1"/>
          <p:nvPr/>
        </p:nvSpPr>
        <p:spPr>
          <a:xfrm>
            <a:off x="9616241" y="2816452"/>
            <a:ext cx="848874" cy="3462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HK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PMingLiU" panose="02020500000000000000" pitchFamily="18" charset="-120"/>
                <a:cs typeface="Calibri" panose="020F0502020204030204" pitchFamily="34" charset="0"/>
              </a:rPr>
              <a:t> 6,950</a:t>
            </a:r>
            <a:endParaRPr kumimoji="0" lang="en-US" altLang="zh-HK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537D7BF2-80F7-FC17-5672-D712316ECF73}"/>
              </a:ext>
            </a:extLst>
          </p:cNvPr>
          <p:cNvSpPr txBox="1"/>
          <p:nvPr/>
        </p:nvSpPr>
        <p:spPr>
          <a:xfrm>
            <a:off x="9616241" y="3079217"/>
            <a:ext cx="848874" cy="3462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HK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PMingLiU" panose="02020500000000000000" pitchFamily="18" charset="-120"/>
                <a:cs typeface="Calibri" panose="020F0502020204030204" pitchFamily="34" charset="0"/>
              </a:rPr>
              <a:t> 9,865</a:t>
            </a:r>
            <a:endParaRPr kumimoji="0" lang="en-US" altLang="zh-HK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50C32944-B738-B2D9-C261-C234B36FEF23}"/>
              </a:ext>
            </a:extLst>
          </p:cNvPr>
          <p:cNvSpPr txBox="1"/>
          <p:nvPr/>
        </p:nvSpPr>
        <p:spPr>
          <a:xfrm>
            <a:off x="9566301" y="2566811"/>
            <a:ext cx="996013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HK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PMingLiU" panose="02020500000000000000" pitchFamily="18" charset="-120"/>
                <a:cs typeface="Calibri" panose="020F0502020204030204" pitchFamily="34" charset="0"/>
              </a:rPr>
              <a:t> 126,185</a:t>
            </a:r>
            <a:endParaRPr kumimoji="0" lang="en-US" altLang="zh-HK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2215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0" grpId="0" animBg="1"/>
      <p:bldP spid="33" grpId="0" animBg="1"/>
      <p:bldP spid="37" grpId="0" animBg="1"/>
      <p:bldP spid="39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Placeholder 11" descr="Image of a slice of lemon in some water">
            <a:extLst>
              <a:ext uri="{FF2B5EF4-FFF2-40B4-BE49-F238E27FC236}">
                <a16:creationId xmlns:a16="http://schemas.microsoft.com/office/drawing/2014/main" id="{0E7FD06F-FD7E-4F39-B40E-790316D5A615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46760" y="756284"/>
            <a:ext cx="10698480" cy="5349240"/>
          </a:xfr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AF764D8E-8D44-4B0E-A17E-DF05833AC7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1947" y="2891415"/>
            <a:ext cx="9472092" cy="984549"/>
          </a:xfrm>
        </p:spPr>
        <p:txBody>
          <a:bodyPr anchor="b" anchorCtr="0">
            <a:normAutofit/>
          </a:bodyPr>
          <a:lstStyle/>
          <a:p>
            <a:pPr algn="ctr"/>
            <a:r>
              <a:rPr lang="en-HK" dirty="0"/>
              <a:t>Business Analysis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184987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3DC781BE-AC5F-46D8-2165-979B4B27C93F}"/>
              </a:ext>
            </a:extLst>
          </p:cNvPr>
          <p:cNvSpPr txBox="1">
            <a:spLocks/>
          </p:cNvSpPr>
          <p:nvPr/>
        </p:nvSpPr>
        <p:spPr>
          <a:xfrm>
            <a:off x="968811" y="527196"/>
            <a:ext cx="9843608" cy="141936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5000"/>
              </a:lnSpc>
              <a:spcBef>
                <a:spcPct val="0"/>
              </a:spcBef>
              <a:buNone/>
              <a:defRPr sz="4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HK" dirty="0"/>
              <a:t>SWOT Analysis</a:t>
            </a:r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EDB03617-4D0B-E910-D264-B144A88B498E}"/>
              </a:ext>
            </a:extLst>
          </p:cNvPr>
          <p:cNvGrpSpPr/>
          <p:nvPr/>
        </p:nvGrpSpPr>
        <p:grpSpPr>
          <a:xfrm>
            <a:off x="1125824" y="1752600"/>
            <a:ext cx="9539658" cy="4033043"/>
            <a:chOff x="1149621" y="2246958"/>
            <a:chExt cx="6824236" cy="2929465"/>
          </a:xfrm>
        </p:grpSpPr>
        <p:grpSp>
          <p:nvGrpSpPr>
            <p:cNvPr id="41" name="Group 40">
              <a:extLst>
                <a:ext uri="{FF2B5EF4-FFF2-40B4-BE49-F238E27FC236}">
                  <a16:creationId xmlns:a16="http://schemas.microsoft.com/office/drawing/2014/main" id="{585481FF-49F0-745F-D690-B0FB57A2F136}"/>
                </a:ext>
              </a:extLst>
            </p:cNvPr>
            <p:cNvGrpSpPr/>
            <p:nvPr/>
          </p:nvGrpSpPr>
          <p:grpSpPr>
            <a:xfrm>
              <a:off x="1149621" y="2661444"/>
              <a:ext cx="6824236" cy="2259503"/>
              <a:chOff x="1558672" y="2658041"/>
              <a:chExt cx="6014057" cy="1991251"/>
            </a:xfrm>
          </p:grpSpPr>
          <p:sp>
            <p:nvSpPr>
              <p:cNvPr id="53" name="TextBox 52">
                <a:extLst>
                  <a:ext uri="{FF2B5EF4-FFF2-40B4-BE49-F238E27FC236}">
                    <a16:creationId xmlns:a16="http://schemas.microsoft.com/office/drawing/2014/main" id="{FCED3BC1-D3B6-546E-BD4D-868715573C22}"/>
                  </a:ext>
                </a:extLst>
              </p:cNvPr>
              <p:cNvSpPr txBox="1"/>
              <p:nvPr/>
            </p:nvSpPr>
            <p:spPr>
              <a:xfrm>
                <a:off x="6096913" y="2658041"/>
                <a:ext cx="970803" cy="24411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r"/>
                <a:r>
                  <a:rPr lang="en-US" sz="1200" b="1" dirty="0">
                    <a:ea typeface="Roboto" charset="0"/>
                    <a:cs typeface="Roboto" charset="0"/>
                  </a:rPr>
                  <a:t>WEAKNESSES</a:t>
                </a:r>
              </a:p>
            </p:txBody>
          </p:sp>
          <p:sp>
            <p:nvSpPr>
              <p:cNvPr id="54" name="TextBox 53">
                <a:extLst>
                  <a:ext uri="{FF2B5EF4-FFF2-40B4-BE49-F238E27FC236}">
                    <a16:creationId xmlns:a16="http://schemas.microsoft.com/office/drawing/2014/main" id="{E8685EB1-02B0-F807-0571-6FD0B929E589}"/>
                  </a:ext>
                </a:extLst>
              </p:cNvPr>
              <p:cNvSpPr txBox="1"/>
              <p:nvPr/>
            </p:nvSpPr>
            <p:spPr>
              <a:xfrm>
                <a:off x="5943292" y="2899805"/>
                <a:ext cx="1206263" cy="45313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r">
                  <a:lnSpc>
                    <a:spcPts val="1249"/>
                  </a:lnSpc>
                </a:pPr>
                <a:r>
                  <a:rPr lang="en-US" sz="1200" b="1" dirty="0">
                    <a:solidFill>
                      <a:srgbClr val="FF9933"/>
                    </a:solidFill>
                    <a:ea typeface="Roboto Light" charset="0"/>
                    <a:cs typeface="Roboto Light" charset="0"/>
                  </a:rPr>
                  <a:t>Lack of Channels</a:t>
                </a:r>
              </a:p>
              <a:p>
                <a:pPr algn="r">
                  <a:lnSpc>
                    <a:spcPts val="1249"/>
                  </a:lnSpc>
                </a:pPr>
                <a:r>
                  <a:rPr lang="en-US" sz="1200" b="1" dirty="0">
                    <a:solidFill>
                      <a:srgbClr val="FF9933"/>
                    </a:solidFill>
                    <a:ea typeface="Roboto Light" charset="0"/>
                    <a:cs typeface="Roboto Light" charset="0"/>
                  </a:rPr>
                  <a:t> </a:t>
                </a:r>
              </a:p>
              <a:p>
                <a:pPr algn="r">
                  <a:lnSpc>
                    <a:spcPts val="1249"/>
                  </a:lnSpc>
                </a:pPr>
                <a:r>
                  <a:rPr lang="en-US" sz="1200" dirty="0">
                    <a:ea typeface="Roboto Light" charset="0"/>
                    <a:cs typeface="Roboto Light" charset="0"/>
                  </a:rPr>
                  <a:t>to the Target customers</a:t>
                </a:r>
              </a:p>
              <a:p>
                <a:pPr algn="r">
                  <a:lnSpc>
                    <a:spcPts val="1249"/>
                  </a:lnSpc>
                </a:pPr>
                <a:r>
                  <a:rPr lang="en-US" sz="1200" dirty="0">
                    <a:ea typeface="Roboto Light" charset="0"/>
                    <a:cs typeface="Roboto Light" charset="0"/>
                  </a:rPr>
                  <a:t>(</a:t>
                </a:r>
                <a:r>
                  <a:rPr lang="en-US" sz="1200" b="1" dirty="0">
                    <a:solidFill>
                      <a:srgbClr val="FF9933"/>
                    </a:solidFill>
                    <a:ea typeface="Roboto Light" charset="0"/>
                    <a:cs typeface="Roboto Light" charset="0"/>
                  </a:rPr>
                  <a:t>YOUNGSTERS</a:t>
                </a:r>
                <a:r>
                  <a:rPr lang="en-US" sz="1200" dirty="0">
                    <a:ea typeface="Roboto Light" charset="0"/>
                    <a:cs typeface="Roboto Light" charset="0"/>
                  </a:rPr>
                  <a:t>)  </a:t>
                </a:r>
              </a:p>
            </p:txBody>
          </p:sp>
          <p:sp>
            <p:nvSpPr>
              <p:cNvPr id="55" name="TextBox 54">
                <a:extLst>
                  <a:ext uri="{FF2B5EF4-FFF2-40B4-BE49-F238E27FC236}">
                    <a16:creationId xmlns:a16="http://schemas.microsoft.com/office/drawing/2014/main" id="{0F4A60F1-1898-48C5-AB83-955538DA52E4}"/>
                  </a:ext>
                </a:extLst>
              </p:cNvPr>
              <p:cNvSpPr txBox="1"/>
              <p:nvPr/>
            </p:nvSpPr>
            <p:spPr>
              <a:xfrm>
                <a:off x="6357199" y="3954389"/>
                <a:ext cx="697870" cy="24411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r"/>
                <a:r>
                  <a:rPr lang="en-US" sz="1200" b="1" dirty="0">
                    <a:ea typeface="Roboto" charset="0"/>
                    <a:cs typeface="Roboto" charset="0"/>
                  </a:rPr>
                  <a:t>THREATS</a:t>
                </a:r>
              </a:p>
            </p:txBody>
          </p:sp>
          <p:sp>
            <p:nvSpPr>
              <p:cNvPr id="56" name="TextBox 55">
                <a:extLst>
                  <a:ext uri="{FF2B5EF4-FFF2-40B4-BE49-F238E27FC236}">
                    <a16:creationId xmlns:a16="http://schemas.microsoft.com/office/drawing/2014/main" id="{45D399A1-02DD-A1B5-9E10-CB8AE2C82526}"/>
                  </a:ext>
                </a:extLst>
              </p:cNvPr>
              <p:cNvSpPr txBox="1"/>
              <p:nvPr/>
            </p:nvSpPr>
            <p:spPr>
              <a:xfrm>
                <a:off x="5722357" y="4181805"/>
                <a:ext cx="1402932" cy="25612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r">
                  <a:lnSpc>
                    <a:spcPts val="1249"/>
                  </a:lnSpc>
                </a:pPr>
                <a:r>
                  <a:rPr lang="en-US" sz="1200" dirty="0">
                    <a:ea typeface="Roboto Light" charset="0"/>
                    <a:cs typeface="Roboto Light" charset="0"/>
                  </a:rPr>
                  <a:t>Lack of </a:t>
                </a:r>
                <a:r>
                  <a:rPr lang="en-US" sz="1200" b="1" dirty="0">
                    <a:solidFill>
                      <a:schemeClr val="accent4"/>
                    </a:solidFill>
                    <a:ea typeface="Roboto Light" charset="0"/>
                    <a:cs typeface="Roboto Light" charset="0"/>
                  </a:rPr>
                  <a:t>Social Media</a:t>
                </a:r>
                <a:r>
                  <a:rPr lang="en-US" sz="1200" dirty="0">
                    <a:ea typeface="Roboto Light" charset="0"/>
                    <a:cs typeface="Roboto Light" charset="0"/>
                  </a:rPr>
                  <a:t> promotion</a:t>
                </a:r>
              </a:p>
            </p:txBody>
          </p:sp>
          <p:sp>
            <p:nvSpPr>
              <p:cNvPr id="57" name="TextBox 56">
                <a:extLst>
                  <a:ext uri="{FF2B5EF4-FFF2-40B4-BE49-F238E27FC236}">
                    <a16:creationId xmlns:a16="http://schemas.microsoft.com/office/drawing/2014/main" id="{2F59DCBF-C6B4-2698-0EB4-14B49DE5A231}"/>
                  </a:ext>
                </a:extLst>
              </p:cNvPr>
              <p:cNvSpPr txBox="1"/>
              <p:nvPr/>
            </p:nvSpPr>
            <p:spPr>
              <a:xfrm>
                <a:off x="2041916" y="2658041"/>
                <a:ext cx="862026" cy="24411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200" b="1" dirty="0">
                    <a:ea typeface="Roboto" charset="0"/>
                    <a:cs typeface="Roboto" charset="0"/>
                  </a:rPr>
                  <a:t>STRENGTHS</a:t>
                </a:r>
              </a:p>
            </p:txBody>
          </p:sp>
          <p:sp>
            <p:nvSpPr>
              <p:cNvPr id="58" name="TextBox 57">
                <a:extLst>
                  <a:ext uri="{FF2B5EF4-FFF2-40B4-BE49-F238E27FC236}">
                    <a16:creationId xmlns:a16="http://schemas.microsoft.com/office/drawing/2014/main" id="{BCFCA572-0E33-C237-3DF3-0687D224207D}"/>
                  </a:ext>
                </a:extLst>
              </p:cNvPr>
              <p:cNvSpPr txBox="1"/>
              <p:nvPr/>
            </p:nvSpPr>
            <p:spPr>
              <a:xfrm>
                <a:off x="2035793" y="2899805"/>
                <a:ext cx="1243857" cy="55164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ts val="1249"/>
                  </a:lnSpc>
                </a:pPr>
                <a:r>
                  <a:rPr lang="en-US" sz="1200" b="1" dirty="0">
                    <a:solidFill>
                      <a:srgbClr val="FF9933"/>
                    </a:solidFill>
                    <a:ea typeface="Roboto Light" charset="0"/>
                    <a:cs typeface="Roboto Light" charset="0"/>
                  </a:rPr>
                  <a:t>Affordable Price </a:t>
                </a:r>
                <a:r>
                  <a:rPr lang="en-US" sz="1200" dirty="0">
                    <a:ea typeface="Roboto Light" charset="0"/>
                    <a:cs typeface="Roboto Light" charset="0"/>
                  </a:rPr>
                  <a:t>with Good quality. </a:t>
                </a:r>
              </a:p>
              <a:p>
                <a:pPr>
                  <a:lnSpc>
                    <a:spcPts val="1249"/>
                  </a:lnSpc>
                </a:pPr>
                <a:endParaRPr lang="en-US" sz="1200" dirty="0">
                  <a:ea typeface="Roboto Light" charset="0"/>
                  <a:cs typeface="Roboto Light" charset="0"/>
                </a:endParaRPr>
              </a:p>
              <a:p>
                <a:pPr>
                  <a:lnSpc>
                    <a:spcPts val="1249"/>
                  </a:lnSpc>
                </a:pPr>
                <a:r>
                  <a:rPr lang="en-US" sz="1200" dirty="0">
                    <a:ea typeface="Roboto Light" charset="0"/>
                    <a:cs typeface="Roboto Light" charset="0"/>
                  </a:rPr>
                  <a:t>Huge </a:t>
                </a:r>
                <a:r>
                  <a:rPr lang="en-US" sz="1200" b="1" dirty="0">
                    <a:solidFill>
                      <a:srgbClr val="FF9933"/>
                    </a:solidFill>
                    <a:ea typeface="Roboto Light" charset="0"/>
                    <a:cs typeface="Roboto Light" charset="0"/>
                  </a:rPr>
                  <a:t>Benefit to the Elders</a:t>
                </a:r>
              </a:p>
            </p:txBody>
          </p:sp>
          <p:sp>
            <p:nvSpPr>
              <p:cNvPr id="59" name="TextBox 58">
                <a:extLst>
                  <a:ext uri="{FF2B5EF4-FFF2-40B4-BE49-F238E27FC236}">
                    <a16:creationId xmlns:a16="http://schemas.microsoft.com/office/drawing/2014/main" id="{E8E0A24D-A132-DFED-0F2B-AE292FA7A30E}"/>
                  </a:ext>
                </a:extLst>
              </p:cNvPr>
              <p:cNvSpPr txBox="1"/>
              <p:nvPr/>
            </p:nvSpPr>
            <p:spPr>
              <a:xfrm>
                <a:off x="2041917" y="3954389"/>
                <a:ext cx="1121961" cy="24411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200" b="1" dirty="0">
                    <a:ea typeface="Roboto" charset="0"/>
                    <a:cs typeface="Roboto" charset="0"/>
                  </a:rPr>
                  <a:t>OPPORTUNITIES</a:t>
                </a:r>
              </a:p>
            </p:txBody>
          </p:sp>
          <p:sp>
            <p:nvSpPr>
              <p:cNvPr id="60" name="TextBox 59">
                <a:extLst>
                  <a:ext uri="{FF2B5EF4-FFF2-40B4-BE49-F238E27FC236}">
                    <a16:creationId xmlns:a16="http://schemas.microsoft.com/office/drawing/2014/main" id="{78D5870A-8480-86B7-4E12-DE70548324FC}"/>
                  </a:ext>
                </a:extLst>
              </p:cNvPr>
              <p:cNvSpPr txBox="1"/>
              <p:nvPr/>
            </p:nvSpPr>
            <p:spPr>
              <a:xfrm>
                <a:off x="2035793" y="4196153"/>
                <a:ext cx="1478631" cy="45313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ts val="1249"/>
                  </a:lnSpc>
                </a:pPr>
                <a:r>
                  <a:rPr lang="en-US" sz="1200" b="1" dirty="0">
                    <a:solidFill>
                      <a:srgbClr val="FF9933"/>
                    </a:solidFill>
                    <a:ea typeface="Roboto Light" charset="0"/>
                    <a:cs typeface="Roboto Light" charset="0"/>
                  </a:rPr>
                  <a:t>“SOLO ECONOMY” </a:t>
                </a:r>
                <a:r>
                  <a:rPr lang="en-US" sz="1200" dirty="0">
                    <a:ea typeface="Roboto Light" charset="0"/>
                    <a:cs typeface="Roboto Light" charset="0"/>
                  </a:rPr>
                  <a:t>(Sandal, 2022)</a:t>
                </a:r>
                <a:endParaRPr lang="en-US" sz="1200" b="1" dirty="0">
                  <a:solidFill>
                    <a:srgbClr val="FF9933"/>
                  </a:solidFill>
                  <a:ea typeface="Roboto Light" charset="0"/>
                  <a:cs typeface="Roboto Light" charset="0"/>
                </a:endParaRPr>
              </a:p>
              <a:p>
                <a:pPr>
                  <a:lnSpc>
                    <a:spcPts val="1249"/>
                  </a:lnSpc>
                </a:pPr>
                <a:r>
                  <a:rPr lang="en-US" sz="1200" dirty="0">
                    <a:ea typeface="Roboto Light" charset="0"/>
                    <a:cs typeface="Roboto Light" charset="0"/>
                  </a:rPr>
                  <a:t>Create an opportunity to dine in alone a good atmosphere </a:t>
                </a:r>
              </a:p>
            </p:txBody>
          </p:sp>
          <p:sp>
            <p:nvSpPr>
              <p:cNvPr id="61" name="Rectangle 60">
                <a:extLst>
                  <a:ext uri="{FF2B5EF4-FFF2-40B4-BE49-F238E27FC236}">
                    <a16:creationId xmlns:a16="http://schemas.microsoft.com/office/drawing/2014/main" id="{17A0F1B8-6C23-CD3D-6D0A-E446E4B75EBB}"/>
                  </a:ext>
                </a:extLst>
              </p:cNvPr>
              <p:cNvSpPr/>
              <p:nvPr/>
            </p:nvSpPr>
            <p:spPr>
              <a:xfrm>
                <a:off x="7149555" y="4017357"/>
                <a:ext cx="31371" cy="468180"/>
              </a:xfrm>
              <a:prstGeom prst="rect">
                <a:avLst/>
              </a:prstGeom>
              <a:solidFill>
                <a:srgbClr val="FFC0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013" b="1" dirty="0"/>
              </a:p>
            </p:txBody>
          </p:sp>
          <p:sp>
            <p:nvSpPr>
              <p:cNvPr id="62" name="Rectangle 61">
                <a:extLst>
                  <a:ext uri="{FF2B5EF4-FFF2-40B4-BE49-F238E27FC236}">
                    <a16:creationId xmlns:a16="http://schemas.microsoft.com/office/drawing/2014/main" id="{8C657B80-63C7-84D9-7D47-B71B9382F01D}"/>
                  </a:ext>
                </a:extLst>
              </p:cNvPr>
              <p:cNvSpPr/>
              <p:nvPr/>
            </p:nvSpPr>
            <p:spPr>
              <a:xfrm>
                <a:off x="7149555" y="2714175"/>
                <a:ext cx="31371" cy="46818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rgbClr val="E46E16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013" b="1" dirty="0"/>
              </a:p>
            </p:txBody>
          </p:sp>
          <p:sp>
            <p:nvSpPr>
              <p:cNvPr id="63" name="Rectangle 62">
                <a:extLst>
                  <a:ext uri="{FF2B5EF4-FFF2-40B4-BE49-F238E27FC236}">
                    <a16:creationId xmlns:a16="http://schemas.microsoft.com/office/drawing/2014/main" id="{7F39F82E-E62F-4404-4D4A-ED395753A104}"/>
                  </a:ext>
                </a:extLst>
              </p:cNvPr>
              <p:cNvSpPr/>
              <p:nvPr/>
            </p:nvSpPr>
            <p:spPr>
              <a:xfrm>
                <a:off x="1926339" y="4017357"/>
                <a:ext cx="31371" cy="468180"/>
              </a:xfrm>
              <a:prstGeom prst="rect">
                <a:avLst/>
              </a:prstGeom>
              <a:solidFill>
                <a:srgbClr val="E46E16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013" b="1" dirty="0"/>
              </a:p>
            </p:txBody>
          </p:sp>
          <p:sp>
            <p:nvSpPr>
              <p:cNvPr id="64" name="Rectangle 63">
                <a:extLst>
                  <a:ext uri="{FF2B5EF4-FFF2-40B4-BE49-F238E27FC236}">
                    <a16:creationId xmlns:a16="http://schemas.microsoft.com/office/drawing/2014/main" id="{5637982D-983A-9A70-0C0E-B44E3E55BD6C}"/>
                  </a:ext>
                </a:extLst>
              </p:cNvPr>
              <p:cNvSpPr/>
              <p:nvPr/>
            </p:nvSpPr>
            <p:spPr>
              <a:xfrm>
                <a:off x="1926339" y="2714175"/>
                <a:ext cx="31371" cy="468180"/>
              </a:xfrm>
              <a:prstGeom prst="rect">
                <a:avLst/>
              </a:prstGeom>
              <a:solidFill>
                <a:srgbClr val="FF993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013" b="1" dirty="0"/>
              </a:p>
            </p:txBody>
          </p:sp>
          <p:sp>
            <p:nvSpPr>
              <p:cNvPr id="65" name="Rectangle 64">
                <a:extLst>
                  <a:ext uri="{FF2B5EF4-FFF2-40B4-BE49-F238E27FC236}">
                    <a16:creationId xmlns:a16="http://schemas.microsoft.com/office/drawing/2014/main" id="{964EA4E2-7264-1A81-C302-197F6ED6C1A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7330273" y="4057840"/>
                <a:ext cx="178589" cy="36025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 anchor="ctr">
                <a:spAutoFit/>
              </a:bodyPr>
              <a:lstStyle/>
              <a:p>
                <a:pPr algn="ctr"/>
                <a:r>
                  <a:rPr lang="en-US" sz="3657" b="1" spc="84" dirty="0">
                    <a:solidFill>
                      <a:schemeClr val="accent6">
                        <a:lumMod val="75000"/>
                      </a:schemeClr>
                    </a:solidFill>
                    <a:ea typeface="Roboto" charset="0"/>
                    <a:cs typeface="Roboto" charset="0"/>
                    <a:sym typeface="Bebas Neue" charset="0"/>
                  </a:rPr>
                  <a:t>T</a:t>
                </a:r>
              </a:p>
            </p:txBody>
          </p:sp>
          <p:sp>
            <p:nvSpPr>
              <p:cNvPr id="66" name="Rectangle 65">
                <a:extLst>
                  <a:ext uri="{FF2B5EF4-FFF2-40B4-BE49-F238E27FC236}">
                    <a16:creationId xmlns:a16="http://schemas.microsoft.com/office/drawing/2014/main" id="{55D0417D-A367-B7F9-D275-5B726A8941F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7262765" y="2780097"/>
                <a:ext cx="309964" cy="36025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 anchor="ctr">
                <a:spAutoFit/>
              </a:bodyPr>
              <a:lstStyle/>
              <a:p>
                <a:pPr algn="ctr"/>
                <a:r>
                  <a:rPr lang="en-US" sz="3657" b="1" spc="84" dirty="0">
                    <a:solidFill>
                      <a:schemeClr val="accent6">
                        <a:lumMod val="75000"/>
                      </a:schemeClr>
                    </a:solidFill>
                    <a:ea typeface="Roboto" charset="0"/>
                    <a:cs typeface="Roboto" charset="0"/>
                    <a:sym typeface="Bebas Neue" charset="0"/>
                  </a:rPr>
                  <a:t>W</a:t>
                </a:r>
              </a:p>
            </p:txBody>
          </p:sp>
          <p:sp>
            <p:nvSpPr>
              <p:cNvPr id="67" name="Rectangle 66">
                <a:extLst>
                  <a:ext uri="{FF2B5EF4-FFF2-40B4-BE49-F238E27FC236}">
                    <a16:creationId xmlns:a16="http://schemas.microsoft.com/office/drawing/2014/main" id="{71D88BBF-AED9-133E-C20E-A18962C1DCF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558672" y="4057840"/>
                <a:ext cx="258425" cy="36025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 anchor="ctr">
                <a:spAutoFit/>
              </a:bodyPr>
              <a:lstStyle/>
              <a:p>
                <a:pPr algn="ctr"/>
                <a:r>
                  <a:rPr lang="en-US" sz="3657" b="1" spc="84" dirty="0">
                    <a:solidFill>
                      <a:schemeClr val="accent6">
                        <a:lumMod val="75000"/>
                      </a:schemeClr>
                    </a:solidFill>
                    <a:ea typeface="Roboto" charset="0"/>
                    <a:cs typeface="Roboto" charset="0"/>
                    <a:sym typeface="Bebas Neue" charset="0"/>
                  </a:rPr>
                  <a:t>O</a:t>
                </a:r>
              </a:p>
            </p:txBody>
          </p:sp>
          <p:sp>
            <p:nvSpPr>
              <p:cNvPr id="68" name="Rectangle 67">
                <a:extLst>
                  <a:ext uri="{FF2B5EF4-FFF2-40B4-BE49-F238E27FC236}">
                    <a16:creationId xmlns:a16="http://schemas.microsoft.com/office/drawing/2014/main" id="{E4A41212-DAFD-95F0-A136-5CBCF4D275C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597071" y="2766944"/>
                <a:ext cx="181621" cy="36025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 anchor="ctr">
                <a:spAutoFit/>
              </a:bodyPr>
              <a:lstStyle/>
              <a:p>
                <a:pPr algn="ctr"/>
                <a:r>
                  <a:rPr lang="en-US" sz="3657" b="1" spc="84" dirty="0">
                    <a:solidFill>
                      <a:schemeClr val="accent6">
                        <a:lumMod val="75000"/>
                      </a:schemeClr>
                    </a:solidFill>
                    <a:ea typeface="Roboto" charset="0"/>
                    <a:cs typeface="Roboto" charset="0"/>
                    <a:sym typeface="Bebas Neue" charset="0"/>
                  </a:rPr>
                  <a:t>S</a:t>
                </a:r>
              </a:p>
            </p:txBody>
          </p:sp>
        </p:grpSp>
        <p:grpSp>
          <p:nvGrpSpPr>
            <p:cNvPr id="42" name="Group 41">
              <a:extLst>
                <a:ext uri="{FF2B5EF4-FFF2-40B4-BE49-F238E27FC236}">
                  <a16:creationId xmlns:a16="http://schemas.microsoft.com/office/drawing/2014/main" id="{F097BCB4-B9E8-719D-CD7A-3ACE03CE03C5}"/>
                </a:ext>
              </a:extLst>
            </p:cNvPr>
            <p:cNvGrpSpPr/>
            <p:nvPr/>
          </p:nvGrpSpPr>
          <p:grpSpPr>
            <a:xfrm>
              <a:off x="3166010" y="2246958"/>
              <a:ext cx="2929465" cy="2929465"/>
              <a:chOff x="3123146" y="2065869"/>
              <a:chExt cx="2929465" cy="2929465"/>
            </a:xfrm>
          </p:grpSpPr>
          <p:grpSp>
            <p:nvGrpSpPr>
              <p:cNvPr id="47" name="Group 46">
                <a:extLst>
                  <a:ext uri="{FF2B5EF4-FFF2-40B4-BE49-F238E27FC236}">
                    <a16:creationId xmlns:a16="http://schemas.microsoft.com/office/drawing/2014/main" id="{2C86DB3D-3544-1CE0-1A7F-469C7F64CDAD}"/>
                  </a:ext>
                </a:extLst>
              </p:cNvPr>
              <p:cNvGrpSpPr/>
              <p:nvPr/>
            </p:nvGrpSpPr>
            <p:grpSpPr>
              <a:xfrm rot="18913979">
                <a:off x="3995209" y="2065869"/>
                <a:ext cx="1168401" cy="2929465"/>
                <a:chOff x="2480733" y="922867"/>
                <a:chExt cx="1168401" cy="2929465"/>
              </a:xfrm>
            </p:grpSpPr>
            <p:sp>
              <p:nvSpPr>
                <p:cNvPr id="51" name="Freeform 33">
                  <a:extLst>
                    <a:ext uri="{FF2B5EF4-FFF2-40B4-BE49-F238E27FC236}">
                      <a16:creationId xmlns:a16="http://schemas.microsoft.com/office/drawing/2014/main" id="{51339E66-E906-E960-9DA9-E628BE1AC323}"/>
                    </a:ext>
                  </a:extLst>
                </p:cNvPr>
                <p:cNvSpPr/>
                <p:nvPr/>
              </p:nvSpPr>
              <p:spPr>
                <a:xfrm>
                  <a:off x="2480733" y="2108201"/>
                  <a:ext cx="1168400" cy="1744131"/>
                </a:xfrm>
                <a:custGeom>
                  <a:avLst/>
                  <a:gdLst>
                    <a:gd name="connsiteX0" fmla="*/ 956733 w 1168400"/>
                    <a:gd name="connsiteY0" fmla="*/ 0 h 1744131"/>
                    <a:gd name="connsiteX1" fmla="*/ 1168400 w 1168400"/>
                    <a:gd name="connsiteY1" fmla="*/ 0 h 1744131"/>
                    <a:gd name="connsiteX2" fmla="*/ 1168400 w 1168400"/>
                    <a:gd name="connsiteY2" fmla="*/ 1159931 h 1744131"/>
                    <a:gd name="connsiteX3" fmla="*/ 584200 w 1168400"/>
                    <a:gd name="connsiteY3" fmla="*/ 1744131 h 1744131"/>
                    <a:gd name="connsiteX4" fmla="*/ 0 w 1168400"/>
                    <a:gd name="connsiteY4" fmla="*/ 1159931 h 1744131"/>
                    <a:gd name="connsiteX5" fmla="*/ 0 w 1168400"/>
                    <a:gd name="connsiteY5" fmla="*/ 956733 h 1744131"/>
                    <a:gd name="connsiteX6" fmla="*/ 211667 w 1168400"/>
                    <a:gd name="connsiteY6" fmla="*/ 956733 h 1744131"/>
                    <a:gd name="connsiteX7" fmla="*/ 211667 w 1168400"/>
                    <a:gd name="connsiteY7" fmla="*/ 1134529 h 1744131"/>
                    <a:gd name="connsiteX8" fmla="*/ 584200 w 1168400"/>
                    <a:gd name="connsiteY8" fmla="*/ 1507062 h 1744131"/>
                    <a:gd name="connsiteX9" fmla="*/ 956733 w 1168400"/>
                    <a:gd name="connsiteY9" fmla="*/ 1134529 h 174413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1168400" h="1744131">
                      <a:moveTo>
                        <a:pt x="956733" y="0"/>
                      </a:moveTo>
                      <a:lnTo>
                        <a:pt x="1168400" y="0"/>
                      </a:lnTo>
                      <a:lnTo>
                        <a:pt x="1168400" y="1159931"/>
                      </a:lnTo>
                      <a:cubicBezTo>
                        <a:pt x="1168400" y="1482576"/>
                        <a:pt x="906845" y="1744131"/>
                        <a:pt x="584200" y="1744131"/>
                      </a:cubicBezTo>
                      <a:cubicBezTo>
                        <a:pt x="261555" y="1744131"/>
                        <a:pt x="0" y="1482576"/>
                        <a:pt x="0" y="1159931"/>
                      </a:cubicBezTo>
                      <a:lnTo>
                        <a:pt x="0" y="956733"/>
                      </a:lnTo>
                      <a:lnTo>
                        <a:pt x="211667" y="956733"/>
                      </a:lnTo>
                      <a:lnTo>
                        <a:pt x="211667" y="1134529"/>
                      </a:lnTo>
                      <a:cubicBezTo>
                        <a:pt x="211667" y="1340273"/>
                        <a:pt x="378456" y="1507062"/>
                        <a:pt x="584200" y="1507062"/>
                      </a:cubicBezTo>
                      <a:cubicBezTo>
                        <a:pt x="789944" y="1507062"/>
                        <a:pt x="956733" y="1340273"/>
                        <a:pt x="956733" y="1134529"/>
                      </a:cubicBezTo>
                      <a:close/>
                    </a:path>
                  </a:pathLst>
                </a:custGeom>
                <a:solidFill>
                  <a:schemeClr val="accent4">
                    <a:lumMod val="60000"/>
                    <a:lumOff val="40000"/>
                  </a:schemeClr>
                </a:solidFill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52" name="Freeform 34">
                  <a:extLst>
                    <a:ext uri="{FF2B5EF4-FFF2-40B4-BE49-F238E27FC236}">
                      <a16:creationId xmlns:a16="http://schemas.microsoft.com/office/drawing/2014/main" id="{D32F2742-E072-E388-A9C8-4CDA4674C663}"/>
                    </a:ext>
                  </a:extLst>
                </p:cNvPr>
                <p:cNvSpPr/>
                <p:nvPr/>
              </p:nvSpPr>
              <p:spPr>
                <a:xfrm rot="10800000">
                  <a:off x="2480734" y="922867"/>
                  <a:ext cx="1168400" cy="1744131"/>
                </a:xfrm>
                <a:custGeom>
                  <a:avLst/>
                  <a:gdLst>
                    <a:gd name="connsiteX0" fmla="*/ 956733 w 1168400"/>
                    <a:gd name="connsiteY0" fmla="*/ 0 h 1744131"/>
                    <a:gd name="connsiteX1" fmla="*/ 1168400 w 1168400"/>
                    <a:gd name="connsiteY1" fmla="*/ 0 h 1744131"/>
                    <a:gd name="connsiteX2" fmla="*/ 1168400 w 1168400"/>
                    <a:gd name="connsiteY2" fmla="*/ 1159931 h 1744131"/>
                    <a:gd name="connsiteX3" fmla="*/ 584200 w 1168400"/>
                    <a:gd name="connsiteY3" fmla="*/ 1744131 h 1744131"/>
                    <a:gd name="connsiteX4" fmla="*/ 0 w 1168400"/>
                    <a:gd name="connsiteY4" fmla="*/ 1159931 h 1744131"/>
                    <a:gd name="connsiteX5" fmla="*/ 0 w 1168400"/>
                    <a:gd name="connsiteY5" fmla="*/ 956733 h 1744131"/>
                    <a:gd name="connsiteX6" fmla="*/ 211667 w 1168400"/>
                    <a:gd name="connsiteY6" fmla="*/ 956733 h 1744131"/>
                    <a:gd name="connsiteX7" fmla="*/ 211667 w 1168400"/>
                    <a:gd name="connsiteY7" fmla="*/ 1134529 h 1744131"/>
                    <a:gd name="connsiteX8" fmla="*/ 584200 w 1168400"/>
                    <a:gd name="connsiteY8" fmla="*/ 1507062 h 1744131"/>
                    <a:gd name="connsiteX9" fmla="*/ 956733 w 1168400"/>
                    <a:gd name="connsiteY9" fmla="*/ 1134529 h 174413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1168400" h="1744131">
                      <a:moveTo>
                        <a:pt x="956733" y="0"/>
                      </a:moveTo>
                      <a:lnTo>
                        <a:pt x="1168400" y="0"/>
                      </a:lnTo>
                      <a:lnTo>
                        <a:pt x="1168400" y="1159931"/>
                      </a:lnTo>
                      <a:cubicBezTo>
                        <a:pt x="1168400" y="1482576"/>
                        <a:pt x="906845" y="1744131"/>
                        <a:pt x="584200" y="1744131"/>
                      </a:cubicBezTo>
                      <a:cubicBezTo>
                        <a:pt x="261555" y="1744131"/>
                        <a:pt x="0" y="1482576"/>
                        <a:pt x="0" y="1159931"/>
                      </a:cubicBezTo>
                      <a:lnTo>
                        <a:pt x="0" y="956733"/>
                      </a:lnTo>
                      <a:lnTo>
                        <a:pt x="211667" y="956733"/>
                      </a:lnTo>
                      <a:lnTo>
                        <a:pt x="211667" y="1134529"/>
                      </a:lnTo>
                      <a:cubicBezTo>
                        <a:pt x="211667" y="1340273"/>
                        <a:pt x="378456" y="1507062"/>
                        <a:pt x="584200" y="1507062"/>
                      </a:cubicBezTo>
                      <a:cubicBezTo>
                        <a:pt x="789944" y="1507062"/>
                        <a:pt x="956733" y="1340273"/>
                        <a:pt x="956733" y="1134529"/>
                      </a:cubicBezTo>
                      <a:close/>
                    </a:path>
                  </a:pathLst>
                </a:custGeom>
                <a:solidFill>
                  <a:srgbClr val="FF9933"/>
                </a:solidFill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48" name="Group 47">
                <a:extLst>
                  <a:ext uri="{FF2B5EF4-FFF2-40B4-BE49-F238E27FC236}">
                    <a16:creationId xmlns:a16="http://schemas.microsoft.com/office/drawing/2014/main" id="{30707DAD-954B-D296-44EA-5C9937C2B518}"/>
                  </a:ext>
                </a:extLst>
              </p:cNvPr>
              <p:cNvGrpSpPr/>
              <p:nvPr/>
            </p:nvGrpSpPr>
            <p:grpSpPr>
              <a:xfrm rot="13513979">
                <a:off x="4003678" y="2065869"/>
                <a:ext cx="1168401" cy="2929465"/>
                <a:chOff x="2480733" y="922867"/>
                <a:chExt cx="1168401" cy="2929465"/>
              </a:xfrm>
            </p:grpSpPr>
            <p:sp>
              <p:nvSpPr>
                <p:cNvPr id="49" name="Freeform 45">
                  <a:extLst>
                    <a:ext uri="{FF2B5EF4-FFF2-40B4-BE49-F238E27FC236}">
                      <a16:creationId xmlns:a16="http://schemas.microsoft.com/office/drawing/2014/main" id="{C367D954-ECA7-36EB-B483-D1B4DFB23FB8}"/>
                    </a:ext>
                  </a:extLst>
                </p:cNvPr>
                <p:cNvSpPr/>
                <p:nvPr/>
              </p:nvSpPr>
              <p:spPr>
                <a:xfrm>
                  <a:off x="2480733" y="2108201"/>
                  <a:ext cx="1168400" cy="1744131"/>
                </a:xfrm>
                <a:custGeom>
                  <a:avLst/>
                  <a:gdLst>
                    <a:gd name="connsiteX0" fmla="*/ 956733 w 1168400"/>
                    <a:gd name="connsiteY0" fmla="*/ 0 h 1744131"/>
                    <a:gd name="connsiteX1" fmla="*/ 1168400 w 1168400"/>
                    <a:gd name="connsiteY1" fmla="*/ 0 h 1744131"/>
                    <a:gd name="connsiteX2" fmla="*/ 1168400 w 1168400"/>
                    <a:gd name="connsiteY2" fmla="*/ 1159931 h 1744131"/>
                    <a:gd name="connsiteX3" fmla="*/ 584200 w 1168400"/>
                    <a:gd name="connsiteY3" fmla="*/ 1744131 h 1744131"/>
                    <a:gd name="connsiteX4" fmla="*/ 0 w 1168400"/>
                    <a:gd name="connsiteY4" fmla="*/ 1159931 h 1744131"/>
                    <a:gd name="connsiteX5" fmla="*/ 0 w 1168400"/>
                    <a:gd name="connsiteY5" fmla="*/ 956733 h 1744131"/>
                    <a:gd name="connsiteX6" fmla="*/ 211667 w 1168400"/>
                    <a:gd name="connsiteY6" fmla="*/ 956733 h 1744131"/>
                    <a:gd name="connsiteX7" fmla="*/ 211667 w 1168400"/>
                    <a:gd name="connsiteY7" fmla="*/ 1134529 h 1744131"/>
                    <a:gd name="connsiteX8" fmla="*/ 584200 w 1168400"/>
                    <a:gd name="connsiteY8" fmla="*/ 1507062 h 1744131"/>
                    <a:gd name="connsiteX9" fmla="*/ 956733 w 1168400"/>
                    <a:gd name="connsiteY9" fmla="*/ 1134529 h 174413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1168400" h="1744131">
                      <a:moveTo>
                        <a:pt x="956733" y="0"/>
                      </a:moveTo>
                      <a:lnTo>
                        <a:pt x="1168400" y="0"/>
                      </a:lnTo>
                      <a:lnTo>
                        <a:pt x="1168400" y="1159931"/>
                      </a:lnTo>
                      <a:cubicBezTo>
                        <a:pt x="1168400" y="1482576"/>
                        <a:pt x="906845" y="1744131"/>
                        <a:pt x="584200" y="1744131"/>
                      </a:cubicBezTo>
                      <a:cubicBezTo>
                        <a:pt x="261555" y="1744131"/>
                        <a:pt x="0" y="1482576"/>
                        <a:pt x="0" y="1159931"/>
                      </a:cubicBezTo>
                      <a:lnTo>
                        <a:pt x="0" y="956733"/>
                      </a:lnTo>
                      <a:lnTo>
                        <a:pt x="211667" y="956733"/>
                      </a:lnTo>
                      <a:lnTo>
                        <a:pt x="211667" y="1134529"/>
                      </a:lnTo>
                      <a:cubicBezTo>
                        <a:pt x="211667" y="1340273"/>
                        <a:pt x="378456" y="1507062"/>
                        <a:pt x="584200" y="1507062"/>
                      </a:cubicBezTo>
                      <a:cubicBezTo>
                        <a:pt x="789944" y="1507062"/>
                        <a:pt x="956733" y="1340273"/>
                        <a:pt x="956733" y="1134529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>
                  <a:solidFill>
                    <a:srgbClr val="E46E16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50" name="Freeform 46">
                  <a:extLst>
                    <a:ext uri="{FF2B5EF4-FFF2-40B4-BE49-F238E27FC236}">
                      <a16:creationId xmlns:a16="http://schemas.microsoft.com/office/drawing/2014/main" id="{3795CAC6-8AA9-2642-8FE6-7B422F84C989}"/>
                    </a:ext>
                  </a:extLst>
                </p:cNvPr>
                <p:cNvSpPr/>
                <p:nvPr/>
              </p:nvSpPr>
              <p:spPr>
                <a:xfrm rot="10800000">
                  <a:off x="2480734" y="922867"/>
                  <a:ext cx="1168400" cy="1744131"/>
                </a:xfrm>
                <a:custGeom>
                  <a:avLst/>
                  <a:gdLst>
                    <a:gd name="connsiteX0" fmla="*/ 956733 w 1168400"/>
                    <a:gd name="connsiteY0" fmla="*/ 0 h 1744131"/>
                    <a:gd name="connsiteX1" fmla="*/ 1168400 w 1168400"/>
                    <a:gd name="connsiteY1" fmla="*/ 0 h 1744131"/>
                    <a:gd name="connsiteX2" fmla="*/ 1168400 w 1168400"/>
                    <a:gd name="connsiteY2" fmla="*/ 1159931 h 1744131"/>
                    <a:gd name="connsiteX3" fmla="*/ 584200 w 1168400"/>
                    <a:gd name="connsiteY3" fmla="*/ 1744131 h 1744131"/>
                    <a:gd name="connsiteX4" fmla="*/ 0 w 1168400"/>
                    <a:gd name="connsiteY4" fmla="*/ 1159931 h 1744131"/>
                    <a:gd name="connsiteX5" fmla="*/ 0 w 1168400"/>
                    <a:gd name="connsiteY5" fmla="*/ 956733 h 1744131"/>
                    <a:gd name="connsiteX6" fmla="*/ 211667 w 1168400"/>
                    <a:gd name="connsiteY6" fmla="*/ 956733 h 1744131"/>
                    <a:gd name="connsiteX7" fmla="*/ 211667 w 1168400"/>
                    <a:gd name="connsiteY7" fmla="*/ 1134529 h 1744131"/>
                    <a:gd name="connsiteX8" fmla="*/ 584200 w 1168400"/>
                    <a:gd name="connsiteY8" fmla="*/ 1507062 h 1744131"/>
                    <a:gd name="connsiteX9" fmla="*/ 956733 w 1168400"/>
                    <a:gd name="connsiteY9" fmla="*/ 1134529 h 174413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1168400" h="1744131">
                      <a:moveTo>
                        <a:pt x="956733" y="0"/>
                      </a:moveTo>
                      <a:lnTo>
                        <a:pt x="1168400" y="0"/>
                      </a:lnTo>
                      <a:lnTo>
                        <a:pt x="1168400" y="1159931"/>
                      </a:lnTo>
                      <a:cubicBezTo>
                        <a:pt x="1168400" y="1482576"/>
                        <a:pt x="906845" y="1744131"/>
                        <a:pt x="584200" y="1744131"/>
                      </a:cubicBezTo>
                      <a:cubicBezTo>
                        <a:pt x="261555" y="1744131"/>
                        <a:pt x="0" y="1482576"/>
                        <a:pt x="0" y="1159931"/>
                      </a:cubicBezTo>
                      <a:lnTo>
                        <a:pt x="0" y="956733"/>
                      </a:lnTo>
                      <a:lnTo>
                        <a:pt x="211667" y="956733"/>
                      </a:lnTo>
                      <a:lnTo>
                        <a:pt x="211667" y="1134529"/>
                      </a:lnTo>
                      <a:cubicBezTo>
                        <a:pt x="211667" y="1340273"/>
                        <a:pt x="378456" y="1507062"/>
                        <a:pt x="584200" y="1507062"/>
                      </a:cubicBezTo>
                      <a:cubicBezTo>
                        <a:pt x="789944" y="1507062"/>
                        <a:pt x="956733" y="1340273"/>
                        <a:pt x="956733" y="1134529"/>
                      </a:cubicBezTo>
                      <a:close/>
                    </a:path>
                  </a:pathLst>
                </a:custGeom>
                <a:solidFill>
                  <a:srgbClr val="E46E16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/>
                  <a:endParaRPr lang="en-US"/>
                </a:p>
              </p:txBody>
            </p:sp>
          </p:grpSp>
        </p:grpSp>
        <p:pic>
          <p:nvPicPr>
            <p:cNvPr id="43" name="Picture 42">
              <a:extLst>
                <a:ext uri="{FF2B5EF4-FFF2-40B4-BE49-F238E27FC236}">
                  <a16:creationId xmlns:a16="http://schemas.microsoft.com/office/drawing/2014/main" id="{F33CDAAC-8FB7-AB33-D298-4B2EECC8535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080731" y="2929130"/>
              <a:ext cx="368807" cy="304070"/>
            </a:xfrm>
            <a:prstGeom prst="rect">
              <a:avLst/>
            </a:prstGeom>
          </p:spPr>
        </p:pic>
        <p:pic>
          <p:nvPicPr>
            <p:cNvPr id="44" name="Picture 43">
              <a:extLst>
                <a:ext uri="{FF2B5EF4-FFF2-40B4-BE49-F238E27FC236}">
                  <a16:creationId xmlns:a16="http://schemas.microsoft.com/office/drawing/2014/main" id="{E9A10EC7-1ABB-3F2A-C1BB-281504CF4A8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878859" y="2905825"/>
              <a:ext cx="248426" cy="304069"/>
            </a:xfrm>
            <a:prstGeom prst="rect">
              <a:avLst/>
            </a:prstGeom>
          </p:spPr>
        </p:pic>
        <p:pic>
          <p:nvPicPr>
            <p:cNvPr id="45" name="Picture 44">
              <a:extLst>
                <a:ext uri="{FF2B5EF4-FFF2-40B4-BE49-F238E27FC236}">
                  <a16:creationId xmlns:a16="http://schemas.microsoft.com/office/drawing/2014/main" id="{8B5E9224-F999-C8C4-CB87-CD3D86D5929D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102341" y="4153188"/>
              <a:ext cx="305678" cy="367923"/>
            </a:xfrm>
            <a:prstGeom prst="rect">
              <a:avLst/>
            </a:prstGeom>
          </p:spPr>
        </p:pic>
        <p:pic>
          <p:nvPicPr>
            <p:cNvPr id="46" name="Picture 45">
              <a:extLst>
                <a:ext uri="{FF2B5EF4-FFF2-40B4-BE49-F238E27FC236}">
                  <a16:creationId xmlns:a16="http://schemas.microsoft.com/office/drawing/2014/main" id="{A6415A0B-E0BD-372E-E089-3458A7EABA2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833322" y="4133428"/>
              <a:ext cx="353008" cy="367924"/>
            </a:xfrm>
            <a:prstGeom prst="rect">
              <a:avLst/>
            </a:prstGeom>
          </p:spPr>
        </p:pic>
      </p:grp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1578DB5-C6AC-8802-00F0-7985E39C2D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24</a:t>
            </a:fld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F79677E-EE20-8E6D-EA4A-F2226FCDEA8D}"/>
              </a:ext>
            </a:extLst>
          </p:cNvPr>
          <p:cNvSpPr txBox="1"/>
          <p:nvPr/>
        </p:nvSpPr>
        <p:spPr>
          <a:xfrm>
            <a:off x="5370866" y="879033"/>
            <a:ext cx="599606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HK" sz="1200" b="1" i="1" dirty="0">
                <a:solidFill>
                  <a:srgbClr val="E46E16"/>
                </a:solidFill>
                <a:effectLst/>
              </a:rPr>
              <a:t>SWOT analysis </a:t>
            </a:r>
            <a:r>
              <a:rPr lang="en-US" altLang="zh-HK" sz="1200" b="0" i="0" dirty="0">
                <a:solidFill>
                  <a:srgbClr val="6C6C6C"/>
                </a:solidFill>
                <a:effectLst/>
              </a:rPr>
              <a:t>is a strategic planning and strategic management technique used by businesses to identify potential business competitors and opportunities. These words make up the </a:t>
            </a:r>
            <a:r>
              <a:rPr lang="en-US" altLang="zh-HK" sz="1200" b="1" i="0" dirty="0">
                <a:solidFill>
                  <a:srgbClr val="E46E16"/>
                </a:solidFill>
                <a:effectLst/>
              </a:rPr>
              <a:t>SWOT</a:t>
            </a:r>
            <a:r>
              <a:rPr lang="en-US" altLang="zh-HK" sz="1200" b="0" i="0" dirty="0">
                <a:solidFill>
                  <a:srgbClr val="6C6C6C"/>
                </a:solidFill>
                <a:effectLst/>
              </a:rPr>
              <a:t> acronym. </a:t>
            </a:r>
          </a:p>
          <a:p>
            <a:r>
              <a:rPr lang="en-US" altLang="zh-HK" sz="1200" b="0" i="0" dirty="0">
                <a:solidFill>
                  <a:srgbClr val="6C6C6C"/>
                </a:solidFill>
                <a:effectLst/>
              </a:rPr>
              <a:t>(</a:t>
            </a:r>
            <a:r>
              <a:rPr lang="en-GB" altLang="zh-HK" sz="1200" b="0" i="0" dirty="0">
                <a:solidFill>
                  <a:srgbClr val="2D2D2D"/>
                </a:solidFill>
                <a:effectLst/>
              </a:rPr>
              <a:t>Schooley, 2022)</a:t>
            </a:r>
            <a:endParaRPr lang="zh-HK" altLang="en-US" sz="1200" dirty="0"/>
          </a:p>
        </p:txBody>
      </p:sp>
    </p:spTree>
    <p:extLst>
      <p:ext uri="{BB962C8B-B14F-4D97-AF65-F5344CB8AC3E}">
        <p14:creationId xmlns:p14="http://schemas.microsoft.com/office/powerpoint/2010/main" val="322155197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8ED98C95-F2DC-5602-D41A-1EA150C65C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184" y="991531"/>
            <a:ext cx="9475316" cy="1006479"/>
          </a:xfrm>
        </p:spPr>
        <p:txBody>
          <a:bodyPr anchor="ctr"/>
          <a:lstStyle/>
          <a:p>
            <a:r>
              <a:rPr lang="en-US" dirty="0"/>
              <a:t>Development of digital marketing strategy (Ansoff Matrix)</a:t>
            </a:r>
          </a:p>
        </p:txBody>
      </p:sp>
      <p:sp>
        <p:nvSpPr>
          <p:cNvPr id="8" name="Google Shape;1648;p33">
            <a:extLst>
              <a:ext uri="{FF2B5EF4-FFF2-40B4-BE49-F238E27FC236}">
                <a16:creationId xmlns:a16="http://schemas.microsoft.com/office/drawing/2014/main" id="{E6F8B17F-B81E-663E-6ACD-49FA92E3EB5D}"/>
              </a:ext>
            </a:extLst>
          </p:cNvPr>
          <p:cNvSpPr/>
          <p:nvPr/>
        </p:nvSpPr>
        <p:spPr>
          <a:xfrm>
            <a:off x="1536439" y="2573455"/>
            <a:ext cx="4917753" cy="3286418"/>
          </a:xfrm>
          <a:prstGeom prst="rect">
            <a:avLst/>
          </a:prstGeom>
          <a:solidFill>
            <a:schemeClr val="accent4"/>
          </a:solidFill>
          <a:ln w="28575" cap="flat" cmpd="sng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9" name="Google Shape;1649;p33">
            <a:extLst>
              <a:ext uri="{FF2B5EF4-FFF2-40B4-BE49-F238E27FC236}">
                <a16:creationId xmlns:a16="http://schemas.microsoft.com/office/drawing/2014/main" id="{D3383E33-B828-BD3D-061D-C4260238D199}"/>
              </a:ext>
            </a:extLst>
          </p:cNvPr>
          <p:cNvSpPr/>
          <p:nvPr/>
        </p:nvSpPr>
        <p:spPr>
          <a:xfrm>
            <a:off x="6469258" y="5866468"/>
            <a:ext cx="4976076" cy="870326"/>
          </a:xfrm>
          <a:prstGeom prst="rect">
            <a:avLst/>
          </a:prstGeom>
          <a:noFill/>
          <a:ln w="28575" cap="flat" cmpd="sng">
            <a:solidFill>
              <a:srgbClr val="4675AB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" name="Google Shape;1650;p33">
            <a:extLst>
              <a:ext uri="{FF2B5EF4-FFF2-40B4-BE49-F238E27FC236}">
                <a16:creationId xmlns:a16="http://schemas.microsoft.com/office/drawing/2014/main" id="{D764D1D0-6ADC-3AEF-2A32-FBEA038972B7}"/>
              </a:ext>
            </a:extLst>
          </p:cNvPr>
          <p:cNvSpPr/>
          <p:nvPr/>
        </p:nvSpPr>
        <p:spPr>
          <a:xfrm>
            <a:off x="1536440" y="5866468"/>
            <a:ext cx="4932818" cy="863731"/>
          </a:xfrm>
          <a:prstGeom prst="rect">
            <a:avLst/>
          </a:prstGeom>
          <a:noFill/>
          <a:ln w="28575" cap="flat" cmpd="sng">
            <a:solidFill>
              <a:srgbClr val="43434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" name="Google Shape;1651;p33">
            <a:extLst>
              <a:ext uri="{FF2B5EF4-FFF2-40B4-BE49-F238E27FC236}">
                <a16:creationId xmlns:a16="http://schemas.microsoft.com/office/drawing/2014/main" id="{4B9E16C7-CFC5-78C4-2D7E-766212531E4D}"/>
              </a:ext>
            </a:extLst>
          </p:cNvPr>
          <p:cNvSpPr/>
          <p:nvPr/>
        </p:nvSpPr>
        <p:spPr>
          <a:xfrm>
            <a:off x="6482137" y="2580050"/>
            <a:ext cx="4963197" cy="3286418"/>
          </a:xfrm>
          <a:prstGeom prst="rect">
            <a:avLst/>
          </a:prstGeom>
          <a:noFill/>
          <a:ln w="28575" cap="flat" cmpd="sng">
            <a:solidFill>
              <a:srgbClr val="43434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" name="Google Shape;1652;p33">
            <a:extLst>
              <a:ext uri="{FF2B5EF4-FFF2-40B4-BE49-F238E27FC236}">
                <a16:creationId xmlns:a16="http://schemas.microsoft.com/office/drawing/2014/main" id="{B5FCE0D7-6D94-D06C-91BF-A2E827669454}"/>
              </a:ext>
            </a:extLst>
          </p:cNvPr>
          <p:cNvSpPr/>
          <p:nvPr/>
        </p:nvSpPr>
        <p:spPr>
          <a:xfrm>
            <a:off x="4500646" y="2055632"/>
            <a:ext cx="397313" cy="318749"/>
          </a:xfrm>
          <a:custGeom>
            <a:avLst/>
            <a:gdLst/>
            <a:ahLst/>
            <a:cxnLst/>
            <a:rect l="l" t="t" r="r" b="b"/>
            <a:pathLst>
              <a:path w="11847" h="11847" extrusionOk="0">
                <a:moveTo>
                  <a:pt x="5546" y="662"/>
                </a:moveTo>
                <a:lnTo>
                  <a:pt x="5546" y="2741"/>
                </a:lnTo>
                <a:lnTo>
                  <a:pt x="4821" y="2741"/>
                </a:lnTo>
                <a:lnTo>
                  <a:pt x="4821" y="1040"/>
                </a:lnTo>
                <a:cubicBezTo>
                  <a:pt x="4821" y="819"/>
                  <a:pt x="4979" y="662"/>
                  <a:pt x="5199" y="662"/>
                </a:cubicBezTo>
                <a:close/>
                <a:moveTo>
                  <a:pt x="6932" y="662"/>
                </a:moveTo>
                <a:lnTo>
                  <a:pt x="6932" y="2773"/>
                </a:lnTo>
                <a:lnTo>
                  <a:pt x="6207" y="2773"/>
                </a:lnTo>
                <a:lnTo>
                  <a:pt x="6207" y="662"/>
                </a:lnTo>
                <a:close/>
                <a:moveTo>
                  <a:pt x="8350" y="662"/>
                </a:moveTo>
                <a:lnTo>
                  <a:pt x="8350" y="2773"/>
                </a:lnTo>
                <a:lnTo>
                  <a:pt x="7625" y="2773"/>
                </a:lnTo>
                <a:lnTo>
                  <a:pt x="7625" y="662"/>
                </a:lnTo>
                <a:close/>
                <a:moveTo>
                  <a:pt x="9704" y="662"/>
                </a:moveTo>
                <a:lnTo>
                  <a:pt x="9704" y="2773"/>
                </a:lnTo>
                <a:lnTo>
                  <a:pt x="9011" y="2773"/>
                </a:lnTo>
                <a:lnTo>
                  <a:pt x="9011" y="662"/>
                </a:lnTo>
                <a:close/>
                <a:moveTo>
                  <a:pt x="10744" y="662"/>
                </a:moveTo>
                <a:cubicBezTo>
                  <a:pt x="10933" y="662"/>
                  <a:pt x="11090" y="819"/>
                  <a:pt x="11090" y="1040"/>
                </a:cubicBezTo>
                <a:lnTo>
                  <a:pt x="11090" y="2773"/>
                </a:lnTo>
                <a:lnTo>
                  <a:pt x="10397" y="2773"/>
                </a:lnTo>
                <a:lnTo>
                  <a:pt x="10397" y="662"/>
                </a:lnTo>
                <a:close/>
                <a:moveTo>
                  <a:pt x="6270" y="5577"/>
                </a:moveTo>
                <a:lnTo>
                  <a:pt x="6270" y="9074"/>
                </a:lnTo>
                <a:lnTo>
                  <a:pt x="5546" y="9074"/>
                </a:lnTo>
                <a:lnTo>
                  <a:pt x="5546" y="5577"/>
                </a:lnTo>
                <a:close/>
                <a:moveTo>
                  <a:pt x="10397" y="5640"/>
                </a:moveTo>
                <a:lnTo>
                  <a:pt x="10397" y="6270"/>
                </a:lnTo>
                <a:lnTo>
                  <a:pt x="9358" y="6270"/>
                </a:lnTo>
                <a:cubicBezTo>
                  <a:pt x="9169" y="6270"/>
                  <a:pt x="9011" y="6427"/>
                  <a:pt x="9011" y="6616"/>
                </a:cubicBezTo>
                <a:cubicBezTo>
                  <a:pt x="9011" y="6805"/>
                  <a:pt x="9169" y="6963"/>
                  <a:pt x="9358" y="6963"/>
                </a:cubicBezTo>
                <a:lnTo>
                  <a:pt x="10397" y="6963"/>
                </a:lnTo>
                <a:lnTo>
                  <a:pt x="10397" y="7688"/>
                </a:lnTo>
                <a:lnTo>
                  <a:pt x="9358" y="7688"/>
                </a:lnTo>
                <a:cubicBezTo>
                  <a:pt x="9169" y="7688"/>
                  <a:pt x="9011" y="7845"/>
                  <a:pt x="9011" y="8034"/>
                </a:cubicBezTo>
                <a:cubicBezTo>
                  <a:pt x="9011" y="8223"/>
                  <a:pt x="9169" y="8381"/>
                  <a:pt x="9358" y="8381"/>
                </a:cubicBezTo>
                <a:lnTo>
                  <a:pt x="10397" y="8381"/>
                </a:lnTo>
                <a:lnTo>
                  <a:pt x="10397" y="9105"/>
                </a:lnTo>
                <a:lnTo>
                  <a:pt x="8287" y="9105"/>
                </a:lnTo>
                <a:lnTo>
                  <a:pt x="8287" y="5640"/>
                </a:lnTo>
                <a:close/>
                <a:moveTo>
                  <a:pt x="2080" y="7688"/>
                </a:moveTo>
                <a:cubicBezTo>
                  <a:pt x="2301" y="7688"/>
                  <a:pt x="2521" y="7719"/>
                  <a:pt x="2710" y="7845"/>
                </a:cubicBezTo>
                <a:cubicBezTo>
                  <a:pt x="2427" y="7971"/>
                  <a:pt x="2206" y="8129"/>
                  <a:pt x="1954" y="8318"/>
                </a:cubicBezTo>
                <a:lnTo>
                  <a:pt x="1923" y="8349"/>
                </a:lnTo>
                <a:cubicBezTo>
                  <a:pt x="1576" y="8696"/>
                  <a:pt x="1355" y="9200"/>
                  <a:pt x="1355" y="9767"/>
                </a:cubicBezTo>
                <a:cubicBezTo>
                  <a:pt x="1355" y="9956"/>
                  <a:pt x="1418" y="10113"/>
                  <a:pt x="1450" y="10302"/>
                </a:cubicBezTo>
                <a:cubicBezTo>
                  <a:pt x="977" y="10050"/>
                  <a:pt x="694" y="9578"/>
                  <a:pt x="694" y="9074"/>
                </a:cubicBezTo>
                <a:cubicBezTo>
                  <a:pt x="694" y="8318"/>
                  <a:pt x="1324" y="7688"/>
                  <a:pt x="2080" y="7688"/>
                </a:cubicBezTo>
                <a:close/>
                <a:moveTo>
                  <a:pt x="3403" y="8318"/>
                </a:moveTo>
                <a:cubicBezTo>
                  <a:pt x="4191" y="8349"/>
                  <a:pt x="4821" y="8979"/>
                  <a:pt x="4821" y="9735"/>
                </a:cubicBezTo>
                <a:cubicBezTo>
                  <a:pt x="4821" y="9987"/>
                  <a:pt x="4758" y="10239"/>
                  <a:pt x="4600" y="10491"/>
                </a:cubicBezTo>
                <a:lnTo>
                  <a:pt x="2679" y="8538"/>
                </a:lnTo>
                <a:cubicBezTo>
                  <a:pt x="2868" y="8381"/>
                  <a:pt x="3151" y="8318"/>
                  <a:pt x="3403" y="8318"/>
                </a:cubicBezTo>
                <a:close/>
                <a:moveTo>
                  <a:pt x="2238" y="9074"/>
                </a:moveTo>
                <a:lnTo>
                  <a:pt x="4128" y="10964"/>
                </a:lnTo>
                <a:cubicBezTo>
                  <a:pt x="3939" y="11059"/>
                  <a:pt x="3687" y="11122"/>
                  <a:pt x="3466" y="11122"/>
                </a:cubicBezTo>
                <a:cubicBezTo>
                  <a:pt x="3448" y="11122"/>
                  <a:pt x="3430" y="11123"/>
                  <a:pt x="3412" y="11123"/>
                </a:cubicBezTo>
                <a:cubicBezTo>
                  <a:pt x="2680" y="11123"/>
                  <a:pt x="2080" y="10504"/>
                  <a:pt x="2080" y="9735"/>
                </a:cubicBezTo>
                <a:cubicBezTo>
                  <a:pt x="2080" y="9483"/>
                  <a:pt x="2143" y="9263"/>
                  <a:pt x="2238" y="9074"/>
                </a:cubicBezTo>
                <a:close/>
                <a:moveTo>
                  <a:pt x="10334" y="3466"/>
                </a:moveTo>
                <a:lnTo>
                  <a:pt x="10334" y="4884"/>
                </a:lnTo>
                <a:lnTo>
                  <a:pt x="7940" y="4884"/>
                </a:lnTo>
                <a:cubicBezTo>
                  <a:pt x="7751" y="4884"/>
                  <a:pt x="7593" y="5041"/>
                  <a:pt x="7593" y="5230"/>
                </a:cubicBezTo>
                <a:lnTo>
                  <a:pt x="7593" y="9420"/>
                </a:lnTo>
                <a:cubicBezTo>
                  <a:pt x="7593" y="9609"/>
                  <a:pt x="7751" y="9767"/>
                  <a:pt x="7940" y="9767"/>
                </a:cubicBezTo>
                <a:lnTo>
                  <a:pt x="10397" y="9767"/>
                </a:lnTo>
                <a:lnTo>
                  <a:pt x="10397" y="10806"/>
                </a:lnTo>
                <a:cubicBezTo>
                  <a:pt x="10397" y="10996"/>
                  <a:pt x="10240" y="11153"/>
                  <a:pt x="10019" y="11153"/>
                </a:cubicBezTo>
                <a:lnTo>
                  <a:pt x="5861" y="11153"/>
                </a:lnTo>
                <a:cubicBezTo>
                  <a:pt x="5672" y="11153"/>
                  <a:pt x="5514" y="10996"/>
                  <a:pt x="5514" y="10806"/>
                </a:cubicBezTo>
                <a:lnTo>
                  <a:pt x="5514" y="9767"/>
                </a:lnTo>
                <a:lnTo>
                  <a:pt x="6522" y="9767"/>
                </a:lnTo>
                <a:cubicBezTo>
                  <a:pt x="6711" y="9767"/>
                  <a:pt x="6869" y="9609"/>
                  <a:pt x="6869" y="9420"/>
                </a:cubicBezTo>
                <a:lnTo>
                  <a:pt x="6869" y="5230"/>
                </a:lnTo>
                <a:cubicBezTo>
                  <a:pt x="6869" y="5041"/>
                  <a:pt x="6711" y="4884"/>
                  <a:pt x="6522" y="4884"/>
                </a:cubicBezTo>
                <a:lnTo>
                  <a:pt x="5514" y="4884"/>
                </a:lnTo>
                <a:lnTo>
                  <a:pt x="5514" y="3466"/>
                </a:lnTo>
                <a:close/>
                <a:moveTo>
                  <a:pt x="5199" y="0"/>
                </a:moveTo>
                <a:cubicBezTo>
                  <a:pt x="4600" y="0"/>
                  <a:pt x="4159" y="473"/>
                  <a:pt x="4159" y="1040"/>
                </a:cubicBezTo>
                <a:lnTo>
                  <a:pt x="4159" y="3119"/>
                </a:lnTo>
                <a:cubicBezTo>
                  <a:pt x="4159" y="3308"/>
                  <a:pt x="4317" y="3466"/>
                  <a:pt x="4506" y="3466"/>
                </a:cubicBezTo>
                <a:lnTo>
                  <a:pt x="4884" y="3466"/>
                </a:lnTo>
                <a:lnTo>
                  <a:pt x="4884" y="8192"/>
                </a:lnTo>
                <a:cubicBezTo>
                  <a:pt x="4569" y="7908"/>
                  <a:pt x="4128" y="7719"/>
                  <a:pt x="3655" y="7688"/>
                </a:cubicBezTo>
                <a:cubicBezTo>
                  <a:pt x="3277" y="7246"/>
                  <a:pt x="2710" y="6963"/>
                  <a:pt x="2080" y="6963"/>
                </a:cubicBezTo>
                <a:cubicBezTo>
                  <a:pt x="946" y="6963"/>
                  <a:pt x="1" y="7908"/>
                  <a:pt x="1" y="9074"/>
                </a:cubicBezTo>
                <a:cubicBezTo>
                  <a:pt x="1" y="10176"/>
                  <a:pt x="820" y="11027"/>
                  <a:pt x="1923" y="11153"/>
                </a:cubicBezTo>
                <a:cubicBezTo>
                  <a:pt x="2332" y="11594"/>
                  <a:pt x="2868" y="11846"/>
                  <a:pt x="3498" y="11846"/>
                </a:cubicBezTo>
                <a:cubicBezTo>
                  <a:pt x="4065" y="11846"/>
                  <a:pt x="4506" y="11657"/>
                  <a:pt x="4916" y="11311"/>
                </a:cubicBezTo>
                <a:cubicBezTo>
                  <a:pt x="4916" y="11311"/>
                  <a:pt x="4979" y="11279"/>
                  <a:pt x="4979" y="11216"/>
                </a:cubicBezTo>
                <a:cubicBezTo>
                  <a:pt x="5136" y="11594"/>
                  <a:pt x="5514" y="11846"/>
                  <a:pt x="5924" y="11846"/>
                </a:cubicBezTo>
                <a:lnTo>
                  <a:pt x="10114" y="11846"/>
                </a:lnTo>
                <a:cubicBezTo>
                  <a:pt x="10712" y="11846"/>
                  <a:pt x="11122" y="11374"/>
                  <a:pt x="11122" y="10838"/>
                </a:cubicBezTo>
                <a:lnTo>
                  <a:pt x="11122" y="3497"/>
                </a:lnTo>
                <a:lnTo>
                  <a:pt x="11500" y="3497"/>
                </a:lnTo>
                <a:cubicBezTo>
                  <a:pt x="11689" y="3497"/>
                  <a:pt x="11847" y="3340"/>
                  <a:pt x="11847" y="3151"/>
                </a:cubicBezTo>
                <a:lnTo>
                  <a:pt x="11847" y="1072"/>
                </a:lnTo>
                <a:cubicBezTo>
                  <a:pt x="11752" y="441"/>
                  <a:pt x="11343" y="0"/>
                  <a:pt x="1074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" name="Google Shape;1654;p33">
            <a:extLst>
              <a:ext uri="{FF2B5EF4-FFF2-40B4-BE49-F238E27FC236}">
                <a16:creationId xmlns:a16="http://schemas.microsoft.com/office/drawing/2014/main" id="{B8A3D299-0FEF-B7ED-0FA3-50DA0EDBF7FB}"/>
              </a:ext>
            </a:extLst>
          </p:cNvPr>
          <p:cNvSpPr txBox="1"/>
          <p:nvPr/>
        </p:nvSpPr>
        <p:spPr>
          <a:xfrm>
            <a:off x="7837221" y="2580049"/>
            <a:ext cx="2977736" cy="3600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b="1" dirty="0">
                <a:solidFill>
                  <a:srgbClr val="434343"/>
                </a:solidFill>
                <a:ea typeface="Saira Condensed Medium"/>
                <a:cs typeface="Arial" panose="020B0604020202020204" pitchFamily="34" charset="0"/>
                <a:sym typeface="Saira Condensed Medium"/>
              </a:rPr>
              <a:t>Product Development</a:t>
            </a:r>
            <a:endParaRPr b="1" dirty="0">
              <a:solidFill>
                <a:srgbClr val="434343"/>
              </a:solidFill>
              <a:ea typeface="Saira Condensed Medium"/>
              <a:cs typeface="Arial" panose="020B0604020202020204" pitchFamily="34" charset="0"/>
              <a:sym typeface="Saira Condensed Medium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3604F70-DECB-4192-C090-058D462F77DD}"/>
              </a:ext>
            </a:extLst>
          </p:cNvPr>
          <p:cNvSpPr txBox="1"/>
          <p:nvPr/>
        </p:nvSpPr>
        <p:spPr>
          <a:xfrm>
            <a:off x="4563911" y="1955557"/>
            <a:ext cx="26524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Products / Services</a:t>
            </a:r>
            <a:endParaRPr lang="en-HK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4FAD089-EEC5-EC1E-5A3D-21BDC4C80045}"/>
              </a:ext>
            </a:extLst>
          </p:cNvPr>
          <p:cNvSpPr txBox="1"/>
          <p:nvPr/>
        </p:nvSpPr>
        <p:spPr>
          <a:xfrm>
            <a:off x="3138746" y="2184334"/>
            <a:ext cx="17247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Existing</a:t>
            </a:r>
            <a:endParaRPr lang="en-HK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2503D5B-021F-5828-3B7C-68FC36EF90DC}"/>
              </a:ext>
            </a:extLst>
          </p:cNvPr>
          <p:cNvSpPr txBox="1"/>
          <p:nvPr/>
        </p:nvSpPr>
        <p:spPr>
          <a:xfrm>
            <a:off x="8134643" y="2161650"/>
            <a:ext cx="10839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New</a:t>
            </a:r>
            <a:endParaRPr lang="en-HK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D3A12D0-E948-2321-F734-5B88606215D4}"/>
              </a:ext>
            </a:extLst>
          </p:cNvPr>
          <p:cNvSpPr txBox="1"/>
          <p:nvPr/>
        </p:nvSpPr>
        <p:spPr>
          <a:xfrm rot="16200000">
            <a:off x="584018" y="3220375"/>
            <a:ext cx="14066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Existing</a:t>
            </a:r>
            <a:endParaRPr lang="en-HK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3E2E4A0-AD40-4B1E-45B9-A61197896361}"/>
              </a:ext>
            </a:extLst>
          </p:cNvPr>
          <p:cNvSpPr txBox="1"/>
          <p:nvPr/>
        </p:nvSpPr>
        <p:spPr>
          <a:xfrm rot="16200000">
            <a:off x="904592" y="6150834"/>
            <a:ext cx="68303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New</a:t>
            </a:r>
            <a:endParaRPr lang="en-HK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0968C78-DEC2-32F2-E02A-EAF1C8C079C8}"/>
              </a:ext>
            </a:extLst>
          </p:cNvPr>
          <p:cNvSpPr txBox="1"/>
          <p:nvPr/>
        </p:nvSpPr>
        <p:spPr>
          <a:xfrm rot="16200000">
            <a:off x="392472" y="4003117"/>
            <a:ext cx="10777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Markets</a:t>
            </a:r>
            <a:endParaRPr lang="en-HK" dirty="0"/>
          </a:p>
        </p:txBody>
      </p:sp>
      <p:sp>
        <p:nvSpPr>
          <p:cNvPr id="22" name="Google Shape;1654;p33">
            <a:extLst>
              <a:ext uri="{FF2B5EF4-FFF2-40B4-BE49-F238E27FC236}">
                <a16:creationId xmlns:a16="http://schemas.microsoft.com/office/drawing/2014/main" id="{E41EB6D8-FF83-B938-2DFB-427C7BF429C7}"/>
              </a:ext>
            </a:extLst>
          </p:cNvPr>
          <p:cNvSpPr txBox="1"/>
          <p:nvPr/>
        </p:nvSpPr>
        <p:spPr>
          <a:xfrm>
            <a:off x="8060224" y="5915535"/>
            <a:ext cx="2595335" cy="2930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b="1" dirty="0">
                <a:solidFill>
                  <a:srgbClr val="434343"/>
                </a:solidFill>
                <a:ea typeface="Saira Condensed Medium"/>
                <a:cs typeface="Arial" panose="020B0604020202020204" pitchFamily="34" charset="0"/>
                <a:sym typeface="Saira Condensed Medium"/>
              </a:rPr>
              <a:t>Diversification</a:t>
            </a:r>
            <a:endParaRPr b="1" dirty="0">
              <a:solidFill>
                <a:srgbClr val="434343"/>
              </a:solidFill>
              <a:ea typeface="Saira Condensed Medium"/>
              <a:cs typeface="Arial" panose="020B0604020202020204" pitchFamily="34" charset="0"/>
              <a:sym typeface="Saira Condensed Medium"/>
            </a:endParaRPr>
          </a:p>
        </p:txBody>
      </p:sp>
      <p:sp>
        <p:nvSpPr>
          <p:cNvPr id="23" name="Google Shape;1654;p33">
            <a:extLst>
              <a:ext uri="{FF2B5EF4-FFF2-40B4-BE49-F238E27FC236}">
                <a16:creationId xmlns:a16="http://schemas.microsoft.com/office/drawing/2014/main" id="{13D3D75E-E34A-C817-20CF-71AA5E486DFA}"/>
              </a:ext>
            </a:extLst>
          </p:cNvPr>
          <p:cNvSpPr txBox="1"/>
          <p:nvPr/>
        </p:nvSpPr>
        <p:spPr>
          <a:xfrm>
            <a:off x="2508683" y="2550979"/>
            <a:ext cx="2988331" cy="3780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b="1" dirty="0">
                <a:solidFill>
                  <a:srgbClr val="434343"/>
                </a:solidFill>
                <a:ea typeface="Saira Condensed Medium"/>
                <a:cs typeface="Arial" panose="020B0604020202020204" pitchFamily="34" charset="0"/>
                <a:sym typeface="Saira Condensed Medium"/>
              </a:rPr>
              <a:t>Market Penetration</a:t>
            </a:r>
            <a:endParaRPr b="1" dirty="0">
              <a:solidFill>
                <a:srgbClr val="434343"/>
              </a:solidFill>
              <a:ea typeface="Saira Condensed Medium"/>
              <a:cs typeface="Arial" panose="020B0604020202020204" pitchFamily="34" charset="0"/>
              <a:sym typeface="Saira Condensed Medium"/>
            </a:endParaRPr>
          </a:p>
        </p:txBody>
      </p:sp>
      <p:sp>
        <p:nvSpPr>
          <p:cNvPr id="24" name="Google Shape;1654;p33">
            <a:extLst>
              <a:ext uri="{FF2B5EF4-FFF2-40B4-BE49-F238E27FC236}">
                <a16:creationId xmlns:a16="http://schemas.microsoft.com/office/drawing/2014/main" id="{93A2C313-8D45-73BC-FEE6-849AADDE76ED}"/>
              </a:ext>
            </a:extLst>
          </p:cNvPr>
          <p:cNvSpPr txBox="1"/>
          <p:nvPr/>
        </p:nvSpPr>
        <p:spPr>
          <a:xfrm>
            <a:off x="2619649" y="5926613"/>
            <a:ext cx="3013708" cy="26178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b="1" dirty="0">
                <a:solidFill>
                  <a:srgbClr val="434343"/>
                </a:solidFill>
                <a:ea typeface="Saira Condensed Medium"/>
                <a:cs typeface="Arial" panose="020B0604020202020204" pitchFamily="34" charset="0"/>
                <a:sym typeface="Saira Condensed Medium"/>
              </a:rPr>
              <a:t>Market Development</a:t>
            </a:r>
            <a:endParaRPr b="1" dirty="0">
              <a:solidFill>
                <a:srgbClr val="434343"/>
              </a:solidFill>
              <a:ea typeface="Saira Condensed Medium"/>
              <a:cs typeface="Arial" panose="020B0604020202020204" pitchFamily="34" charset="0"/>
              <a:sym typeface="Saira Condensed Medium"/>
            </a:endParaRPr>
          </a:p>
        </p:txBody>
      </p:sp>
      <p:sp>
        <p:nvSpPr>
          <p:cNvPr id="25" name="Google Shape;1653;p33">
            <a:extLst>
              <a:ext uri="{FF2B5EF4-FFF2-40B4-BE49-F238E27FC236}">
                <a16:creationId xmlns:a16="http://schemas.microsoft.com/office/drawing/2014/main" id="{EBC5397F-7CB3-3B8E-DD4A-E8DE8B7D4D7F}"/>
              </a:ext>
            </a:extLst>
          </p:cNvPr>
          <p:cNvSpPr txBox="1"/>
          <p:nvPr/>
        </p:nvSpPr>
        <p:spPr>
          <a:xfrm>
            <a:off x="1693905" y="2940113"/>
            <a:ext cx="4774260" cy="229552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71450" indent="-171450">
              <a:buFont typeface="Wingdings" panose="05000000000000000000" pitchFamily="2" charset="2"/>
              <a:buChar char="Ø"/>
            </a:pPr>
            <a:r>
              <a:rPr lang="en-US" i="1" dirty="0">
                <a:solidFill>
                  <a:schemeClr val="bg1"/>
                </a:solidFill>
                <a:ea typeface="Quattrocento"/>
                <a:cs typeface="Quattrocento"/>
                <a:sym typeface="Quattrocento"/>
              </a:rPr>
              <a:t>S</a:t>
            </a:r>
            <a:r>
              <a:rPr lang="en-US" i="1" dirty="0">
                <a:solidFill>
                  <a:schemeClr val="bg1"/>
                </a:solidFill>
                <a:latin typeface="+mn-lt"/>
                <a:ea typeface="Quattrocento"/>
                <a:cs typeface="Quattrocento"/>
                <a:sym typeface="Quattrocento"/>
              </a:rPr>
              <a:t>ocial media to increase public awareness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endParaRPr lang="en-US" i="1" dirty="0">
              <a:solidFill>
                <a:schemeClr val="bg1"/>
              </a:solidFill>
              <a:ea typeface="Quattrocento"/>
              <a:cs typeface="Quattrocento"/>
              <a:sym typeface="Quattrocento"/>
            </a:endParaRP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US" i="1" dirty="0">
                <a:solidFill>
                  <a:schemeClr val="bg1"/>
                </a:solidFill>
                <a:ea typeface="Quattrocento"/>
                <a:cs typeface="Quattrocento"/>
                <a:sym typeface="Quattrocento"/>
              </a:rPr>
              <a:t>New membership App to draw new member</a:t>
            </a:r>
            <a:endParaRPr lang="en-US" i="1" dirty="0">
              <a:solidFill>
                <a:schemeClr val="bg1"/>
              </a:solidFill>
              <a:latin typeface="+mn-lt"/>
              <a:ea typeface="Quattrocento"/>
              <a:cs typeface="Quattrocento"/>
              <a:sym typeface="Quattrocento"/>
            </a:endParaRPr>
          </a:p>
          <a:p>
            <a:pPr marL="171450" indent="-171450">
              <a:buFont typeface="Wingdings" panose="05000000000000000000" pitchFamily="2" charset="2"/>
              <a:buChar char="Ø"/>
            </a:pPr>
            <a:endParaRPr lang="en-US" i="1" dirty="0">
              <a:solidFill>
                <a:schemeClr val="bg1"/>
              </a:solidFill>
              <a:latin typeface="+mn-lt"/>
              <a:ea typeface="Quattrocento"/>
              <a:cs typeface="Quattrocento"/>
              <a:sym typeface="Quattrocento"/>
            </a:endParaRPr>
          </a:p>
          <a:p>
            <a:pPr marL="171450" lvl="0" indent="-171450" rtl="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Ø"/>
            </a:pPr>
            <a:r>
              <a:rPr lang="en-US" i="1" dirty="0">
                <a:solidFill>
                  <a:schemeClr val="bg1"/>
                </a:solidFill>
                <a:ea typeface="Quattrocento"/>
                <a:cs typeface="Quattrocento"/>
                <a:sym typeface="Quattrocento"/>
              </a:rPr>
              <a:t>Member get member program</a:t>
            </a:r>
          </a:p>
          <a:p>
            <a:pPr marL="171450" lvl="0" indent="-171450" rtl="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Ø"/>
            </a:pPr>
            <a:endParaRPr lang="en-US" i="1" dirty="0">
              <a:solidFill>
                <a:schemeClr val="bg1"/>
              </a:solidFill>
              <a:ea typeface="Quattrocento"/>
              <a:cs typeface="Quattrocento"/>
              <a:sym typeface="Quattrocento"/>
            </a:endParaRPr>
          </a:p>
          <a:p>
            <a:pPr marL="171450" lvl="0" indent="-171450" rtl="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Ø"/>
            </a:pPr>
            <a:r>
              <a:rPr lang="en-US" i="1" dirty="0">
                <a:solidFill>
                  <a:schemeClr val="bg1"/>
                </a:solidFill>
                <a:ea typeface="Quattrocento"/>
                <a:cs typeface="Quattrocento"/>
                <a:sym typeface="Quattrocento"/>
              </a:rPr>
              <a:t>Loyalty program and CRM to retain members as regular clients. Increase stickiness for consumption 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endParaRPr dirty="0">
              <a:solidFill>
                <a:srgbClr val="434343"/>
              </a:solidFill>
              <a:latin typeface="Quattrocento"/>
              <a:ea typeface="Quattrocento"/>
              <a:cs typeface="Quattrocento"/>
              <a:sym typeface="Quattrocento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2EACE6DF-377D-FB24-FF7D-45BE77564CA6}"/>
              </a:ext>
            </a:extLst>
          </p:cNvPr>
          <p:cNvSpPr txBox="1"/>
          <p:nvPr/>
        </p:nvSpPr>
        <p:spPr>
          <a:xfrm>
            <a:off x="6486612" y="3594723"/>
            <a:ext cx="49760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Wingdings" panose="05000000000000000000" pitchFamily="2" charset="2"/>
              <a:buChar char="Ø"/>
            </a:pPr>
            <a:r>
              <a:rPr lang="en-US" dirty="0"/>
              <a:t>Retain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endParaRPr lang="en-US" dirty="0">
              <a:solidFill>
                <a:srgbClr val="434343"/>
              </a:solidFill>
              <a:ea typeface="Quattrocento"/>
              <a:cs typeface="Quattrocento"/>
              <a:sym typeface="Quattrocento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24D3CDDD-6AA9-0A0F-9392-0403802701EE}"/>
              </a:ext>
            </a:extLst>
          </p:cNvPr>
          <p:cNvSpPr txBox="1"/>
          <p:nvPr/>
        </p:nvSpPr>
        <p:spPr>
          <a:xfrm>
            <a:off x="1693905" y="6304723"/>
            <a:ext cx="30042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Wingdings" panose="05000000000000000000" pitchFamily="2" charset="2"/>
              <a:buChar char="Ø"/>
            </a:pPr>
            <a:r>
              <a:rPr lang="en-HK" dirty="0"/>
              <a:t>Not to target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E45EC52-157A-EF32-419B-223AA22A72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8893" y="6371669"/>
            <a:ext cx="530352" cy="365125"/>
          </a:xfrm>
        </p:spPr>
        <p:txBody>
          <a:bodyPr/>
          <a:lstStyle/>
          <a:p>
            <a:fld id="{CB1E4CB7-CB13-4810-BF18-BE31AFC64F93}" type="slidenum">
              <a:rPr lang="en-US" smtClean="0"/>
              <a:t>25</a:t>
            </a:fld>
            <a:endParaRPr lang="en-US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C0F33FC4-D98B-4E4C-637D-E3AAD50CDA04}"/>
              </a:ext>
            </a:extLst>
          </p:cNvPr>
          <p:cNvSpPr txBox="1"/>
          <p:nvPr/>
        </p:nvSpPr>
        <p:spPr>
          <a:xfrm>
            <a:off x="6482137" y="6246911"/>
            <a:ext cx="30042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Wingdings" panose="05000000000000000000" pitchFamily="2" charset="2"/>
              <a:buChar char="Ø"/>
            </a:pPr>
            <a:r>
              <a:rPr lang="en-HK" dirty="0"/>
              <a:t>Not to target</a:t>
            </a:r>
          </a:p>
        </p:txBody>
      </p:sp>
    </p:spTree>
    <p:extLst>
      <p:ext uri="{BB962C8B-B14F-4D97-AF65-F5344CB8AC3E}">
        <p14:creationId xmlns:p14="http://schemas.microsoft.com/office/powerpoint/2010/main" val="354220572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5">
            <a:extLst>
              <a:ext uri="{FF2B5EF4-FFF2-40B4-BE49-F238E27FC236}">
                <a16:creationId xmlns:a16="http://schemas.microsoft.com/office/drawing/2014/main" id="{0A94CA5C-B0E3-C421-F219-A421C0D3B88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158305" y="3600013"/>
            <a:ext cx="8412415" cy="285369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734A3DF-5D86-4285-9517-A48D1DB56D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2198" y="846854"/>
            <a:ext cx="8764285" cy="1006479"/>
          </a:xfrm>
        </p:spPr>
        <p:txBody>
          <a:bodyPr anchor="ctr"/>
          <a:lstStyle/>
          <a:p>
            <a:r>
              <a:rPr lang="en-US" dirty="0"/>
              <a:t>Target Market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E4F2CB-E44F-762C-C04A-5CE96F4915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2198" y="1938840"/>
            <a:ext cx="10317497" cy="1490160"/>
          </a:xfrm>
        </p:spPr>
        <p:txBody>
          <a:bodyPr>
            <a:noAutofit/>
          </a:bodyPr>
          <a:lstStyle/>
          <a:p>
            <a:pPr algn="l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2200" dirty="0">
                <a:solidFill>
                  <a:schemeClr val="tx1">
                    <a:lumMod val="75000"/>
                    <a:lumOff val="25000"/>
                  </a:schemeClr>
                </a:solidFill>
                <a:cs typeface="Times New Roman" panose="02020603050405020304" pitchFamily="18" charset="0"/>
              </a:rPr>
              <a:t>Segmentation: by age</a:t>
            </a:r>
          </a:p>
          <a:p>
            <a:pPr algn="l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2200" dirty="0">
                <a:solidFill>
                  <a:schemeClr val="tx1">
                    <a:lumMod val="75000"/>
                    <a:lumOff val="25000"/>
                  </a:schemeClr>
                </a:solidFill>
                <a:cs typeface="Times New Roman" panose="02020603050405020304" pitchFamily="18" charset="0"/>
              </a:rPr>
              <a:t>Target market: 15 - 55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2200" dirty="0"/>
              <a:t>Social media coverage for this target market in HK: over </a:t>
            </a:r>
            <a:r>
              <a:rPr lang="en-US" sz="2200" b="1" dirty="0"/>
              <a:t>80% </a:t>
            </a:r>
            <a:r>
              <a:rPr lang="en-US" sz="2200" dirty="0"/>
              <a:t>distribution </a:t>
            </a:r>
          </a:p>
          <a:p>
            <a:pPr algn="l">
              <a:lnSpc>
                <a:spcPct val="90000"/>
              </a:lnSpc>
              <a:buFont typeface="Wingdings" panose="05000000000000000000" pitchFamily="2" charset="2"/>
              <a:buChar char="Ø"/>
            </a:pPr>
            <a:endParaRPr lang="en-US" sz="2200" dirty="0">
              <a:solidFill>
                <a:schemeClr val="tx1">
                  <a:lumMod val="75000"/>
                  <a:lumOff val="25000"/>
                </a:schemeClr>
              </a:solidFill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2200" dirty="0"/>
          </a:p>
          <a:p>
            <a:pPr marL="0" indent="0">
              <a:buNone/>
            </a:pPr>
            <a:endParaRPr lang="en-US" sz="2200" dirty="0"/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65F8587E-DE31-B12A-DCDD-3D8D071E2C20}"/>
              </a:ext>
            </a:extLst>
          </p:cNvPr>
          <p:cNvSpPr txBox="1">
            <a:spLocks/>
          </p:cNvSpPr>
          <p:nvPr/>
        </p:nvSpPr>
        <p:spPr>
          <a:xfrm>
            <a:off x="7406640" y="4222174"/>
            <a:ext cx="3922850" cy="293541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65760" indent="-365760" algn="l" defTabSz="914400" rtl="0" eaLnBrk="1" latinLnBrk="0" hangingPunct="1">
              <a:lnSpc>
                <a:spcPct val="105000"/>
              </a:lnSpc>
              <a:spcBef>
                <a:spcPts val="900"/>
              </a:spcBef>
              <a:buClr>
                <a:schemeClr val="accent5"/>
              </a:buClr>
              <a:buFont typeface="Avenir Next LT Pro" panose="020B0504020202020204" pitchFamily="34" charset="0"/>
              <a:buChar char="+"/>
              <a:defRPr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65760" indent="0" algn="l" defTabSz="914400" rtl="0" eaLnBrk="1" latinLnBrk="0" hangingPunct="1">
              <a:lnSpc>
                <a:spcPct val="105000"/>
              </a:lnSpc>
              <a:spcBef>
                <a:spcPts val="9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40080" indent="-274320" algn="l" defTabSz="914400" rtl="0" eaLnBrk="1" latinLnBrk="0" hangingPunct="1">
              <a:lnSpc>
                <a:spcPct val="105000"/>
              </a:lnSpc>
              <a:spcBef>
                <a:spcPts val="600"/>
              </a:spcBef>
              <a:buClr>
                <a:schemeClr val="accent5"/>
              </a:buClr>
              <a:buFont typeface="Avenir Next LT Pro" panose="020B0504020202020204" pitchFamily="34" charset="0"/>
              <a:buChar char="+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40080" indent="0" algn="l" defTabSz="914400" rtl="0" eaLnBrk="1" latinLnBrk="0" hangingPunct="1">
              <a:lnSpc>
                <a:spcPct val="105000"/>
              </a:lnSpc>
              <a:spcBef>
                <a:spcPts val="600"/>
              </a:spcBef>
              <a:buFontTx/>
              <a:buNone/>
              <a:defRPr sz="1800" i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886968" indent="-274320" algn="l" defTabSz="914400" rtl="0" eaLnBrk="1" latinLnBrk="0" hangingPunct="1">
              <a:lnSpc>
                <a:spcPct val="105000"/>
              </a:lnSpc>
              <a:spcBef>
                <a:spcPts val="600"/>
              </a:spcBef>
              <a:buClr>
                <a:schemeClr val="accent5"/>
              </a:buClr>
              <a:buFont typeface="Avenir Next LT Pro" panose="020B0504020202020204" pitchFamily="34" charset="0"/>
              <a:buChar char="+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220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A3DDFC3-6E75-1E26-2F1A-5EFA7DD1D7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449195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Content Placeholder 3">
            <a:extLst>
              <a:ext uri="{FF2B5EF4-FFF2-40B4-BE49-F238E27FC236}">
                <a16:creationId xmlns:a16="http://schemas.microsoft.com/office/drawing/2014/main" id="{B69D4EB9-7059-49EA-4034-9BD47D12AEEF}"/>
              </a:ext>
            </a:extLst>
          </p:cNvPr>
          <p:cNvSpPr txBox="1">
            <a:spLocks/>
          </p:cNvSpPr>
          <p:nvPr/>
        </p:nvSpPr>
        <p:spPr>
          <a:xfrm>
            <a:off x="1099930" y="1902587"/>
            <a:ext cx="9424161" cy="40395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65760" indent="-365760" algn="l" defTabSz="914400" rtl="0" eaLnBrk="1" latinLnBrk="0" hangingPunct="1">
              <a:lnSpc>
                <a:spcPct val="105000"/>
              </a:lnSpc>
              <a:spcBef>
                <a:spcPts val="900"/>
              </a:spcBef>
              <a:buClr>
                <a:schemeClr val="accent5"/>
              </a:buClr>
              <a:buFont typeface="Avenir Next LT Pro" panose="020B0504020202020204" pitchFamily="34" charset="0"/>
              <a:buChar char="+"/>
              <a:defRPr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65760" indent="0" algn="l" defTabSz="914400" rtl="0" eaLnBrk="1" latinLnBrk="0" hangingPunct="1">
              <a:lnSpc>
                <a:spcPct val="105000"/>
              </a:lnSpc>
              <a:spcBef>
                <a:spcPts val="9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40080" indent="-274320" algn="l" defTabSz="914400" rtl="0" eaLnBrk="1" latinLnBrk="0" hangingPunct="1">
              <a:lnSpc>
                <a:spcPct val="105000"/>
              </a:lnSpc>
              <a:spcBef>
                <a:spcPts val="600"/>
              </a:spcBef>
              <a:buClr>
                <a:schemeClr val="accent5"/>
              </a:buClr>
              <a:buFont typeface="Avenir Next LT Pro" panose="020B0504020202020204" pitchFamily="34" charset="0"/>
              <a:buChar char="+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40080" indent="0" algn="l" defTabSz="914400" rtl="0" eaLnBrk="1" latinLnBrk="0" hangingPunct="1">
              <a:lnSpc>
                <a:spcPct val="105000"/>
              </a:lnSpc>
              <a:spcBef>
                <a:spcPts val="600"/>
              </a:spcBef>
              <a:buFontTx/>
              <a:buNone/>
              <a:defRPr sz="1800" i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886968" indent="-274320" algn="l" defTabSz="914400" rtl="0" eaLnBrk="1" latinLnBrk="0" hangingPunct="1">
              <a:lnSpc>
                <a:spcPct val="105000"/>
              </a:lnSpc>
              <a:spcBef>
                <a:spcPts val="600"/>
              </a:spcBef>
              <a:buClr>
                <a:schemeClr val="accent5"/>
              </a:buClr>
              <a:buFont typeface="Avenir Next LT Pro" panose="020B0504020202020204" pitchFamily="34" charset="0"/>
              <a:buChar char="+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6.44 million of social media users in 2021 in HK (Kemp, 2021).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Number of view to provides the insight for measuring results.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Video is more attractive than other content (</a:t>
            </a:r>
            <a:r>
              <a:rPr lang="en-US" sz="2800" dirty="0">
                <a:solidFill>
                  <a:srgbClr val="000000"/>
                </a:solidFill>
              </a:rPr>
              <a:t>An, M. , 2018). </a:t>
            </a:r>
            <a:endParaRPr lang="en-US" dirty="0"/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Provides a communication platform between organization and customers.</a:t>
            </a:r>
          </a:p>
        </p:txBody>
      </p:sp>
      <p:sp>
        <p:nvSpPr>
          <p:cNvPr id="21" name="Title 1">
            <a:extLst>
              <a:ext uri="{FF2B5EF4-FFF2-40B4-BE49-F238E27FC236}">
                <a16:creationId xmlns:a16="http://schemas.microsoft.com/office/drawing/2014/main" id="{FB4EFB75-6AD4-A5DD-35EF-A9FFFAE175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3913" y="804736"/>
            <a:ext cx="10098157" cy="1197180"/>
          </a:xfrm>
        </p:spPr>
        <p:txBody>
          <a:bodyPr anchor="ctr"/>
          <a:lstStyle/>
          <a:p>
            <a:r>
              <a:rPr lang="en-US" dirty="0"/>
              <a:t>Social Media Market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88AAD42-1055-AB81-A76B-6743CC9E3A30}"/>
              </a:ext>
            </a:extLst>
          </p:cNvPr>
          <p:cNvGrpSpPr/>
          <p:nvPr/>
        </p:nvGrpSpPr>
        <p:grpSpPr>
          <a:xfrm>
            <a:off x="1188456" y="1994699"/>
            <a:ext cx="9038264" cy="4318217"/>
            <a:chOff x="3503741" y="1692277"/>
            <a:chExt cx="9038264" cy="4318217"/>
          </a:xfrm>
        </p:grpSpPr>
        <p:graphicFrame>
          <p:nvGraphicFramePr>
            <p:cNvPr id="8" name="Chart 7">
              <a:extLst>
                <a:ext uri="{FF2B5EF4-FFF2-40B4-BE49-F238E27FC236}">
                  <a16:creationId xmlns:a16="http://schemas.microsoft.com/office/drawing/2014/main" id="{165210C7-ED9A-8668-4BCA-F680F8B9C167}"/>
                </a:ext>
              </a:extLst>
            </p:cNvPr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1058955729"/>
                </p:ext>
              </p:extLst>
            </p:nvPr>
          </p:nvGraphicFramePr>
          <p:xfrm>
            <a:off x="3503741" y="1692277"/>
            <a:ext cx="9038264" cy="4266043"/>
          </p:xfrm>
          <a:graphic>
            <a:graphicData uri="http://schemas.openxmlformats.org/drawingml/2006/chart">
              <c:chart xmlns:c="http://schemas.openxmlformats.org/drawingml/2006/chart" xmlns:r="http://schemas.openxmlformats.org/officeDocument/2006/relationships" r:id="rId2"/>
            </a:graphicData>
          </a:graphic>
        </p:graphicFrame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066F2362-8623-ADEC-2E4A-6C584EFEF387}"/>
                </a:ext>
              </a:extLst>
            </p:cNvPr>
            <p:cNvSpPr txBox="1"/>
            <p:nvPr/>
          </p:nvSpPr>
          <p:spPr>
            <a:xfrm>
              <a:off x="8968742" y="5795050"/>
              <a:ext cx="2080471" cy="21544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indent="0">
                <a:buNone/>
              </a:pPr>
              <a:r>
                <a:rPr lang="en-US" sz="800" dirty="0"/>
                <a:t>Source: Figure is restructured by Author</a:t>
              </a:r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2EE0AD65-B8A1-4BFB-D6B0-7460BF36A9A3}"/>
              </a:ext>
            </a:extLst>
          </p:cNvPr>
          <p:cNvGrpSpPr/>
          <p:nvPr/>
        </p:nvGrpSpPr>
        <p:grpSpPr>
          <a:xfrm>
            <a:off x="1770229" y="2366197"/>
            <a:ext cx="6273629" cy="3575223"/>
            <a:chOff x="2400300" y="2250831"/>
            <a:chExt cx="6273629" cy="3575223"/>
          </a:xfrm>
        </p:grpSpPr>
        <p:sp>
          <p:nvSpPr>
            <p:cNvPr id="4" name="Rectangle: Rounded Corners 3">
              <a:extLst>
                <a:ext uri="{FF2B5EF4-FFF2-40B4-BE49-F238E27FC236}">
                  <a16:creationId xmlns:a16="http://schemas.microsoft.com/office/drawing/2014/main" id="{27E3C408-CBF0-EA59-F721-F1580B0987F3}"/>
                </a:ext>
              </a:extLst>
            </p:cNvPr>
            <p:cNvSpPr/>
            <p:nvPr/>
          </p:nvSpPr>
          <p:spPr>
            <a:xfrm>
              <a:off x="2400300" y="2250831"/>
              <a:ext cx="852854" cy="3575223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: Rounded Corners 10">
              <a:extLst>
                <a:ext uri="{FF2B5EF4-FFF2-40B4-BE49-F238E27FC236}">
                  <a16:creationId xmlns:a16="http://schemas.microsoft.com/office/drawing/2014/main" id="{7FDC99DC-4AA0-FEBD-9286-32EC135D429F}"/>
                </a:ext>
              </a:extLst>
            </p:cNvPr>
            <p:cNvSpPr/>
            <p:nvPr/>
          </p:nvSpPr>
          <p:spPr>
            <a:xfrm>
              <a:off x="5911232" y="2347546"/>
              <a:ext cx="852854" cy="3478508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: Rounded Corners 11">
              <a:extLst>
                <a:ext uri="{FF2B5EF4-FFF2-40B4-BE49-F238E27FC236}">
                  <a16:creationId xmlns:a16="http://schemas.microsoft.com/office/drawing/2014/main" id="{AE67C04A-4F23-3B5A-0B1F-7C50B6C56CA5}"/>
                </a:ext>
              </a:extLst>
            </p:cNvPr>
            <p:cNvSpPr/>
            <p:nvPr/>
          </p:nvSpPr>
          <p:spPr>
            <a:xfrm>
              <a:off x="7473462" y="3130062"/>
              <a:ext cx="1200467" cy="2695992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B5F5F98-6106-3C79-38AD-CB055F32AE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1851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Placeholder 11" descr="Image of a slice of lemon in some water">
            <a:extLst>
              <a:ext uri="{FF2B5EF4-FFF2-40B4-BE49-F238E27FC236}">
                <a16:creationId xmlns:a16="http://schemas.microsoft.com/office/drawing/2014/main" id="{0E7FD06F-FD7E-4F39-B40E-790316D5A615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46760" y="756284"/>
            <a:ext cx="10698480" cy="5349240"/>
          </a:xfr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AF764D8E-8D44-4B0E-A17E-DF05833AC7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1947" y="2265528"/>
            <a:ext cx="9472092" cy="1924335"/>
          </a:xfrm>
        </p:spPr>
        <p:txBody>
          <a:bodyPr anchor="b" anchorCtr="0">
            <a:normAutofit/>
          </a:bodyPr>
          <a:lstStyle/>
          <a:p>
            <a:pPr algn="ctr"/>
            <a:r>
              <a:rPr lang="en-HK" dirty="0"/>
              <a:t>Strategies and Tactics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923534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087FCA-F6C4-F9C5-0FD1-150DC42EE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4064" y="946404"/>
            <a:ext cx="10094976" cy="877634"/>
          </a:xfrm>
        </p:spPr>
        <p:txBody>
          <a:bodyPr/>
          <a:lstStyle/>
          <a:p>
            <a:r>
              <a:rPr lang="en-HK" dirty="0"/>
              <a:t>Social media Marketing</a:t>
            </a:r>
          </a:p>
        </p:txBody>
      </p:sp>
      <p:sp>
        <p:nvSpPr>
          <p:cNvPr id="16" name="Content Placeholder 3">
            <a:extLst>
              <a:ext uri="{FF2B5EF4-FFF2-40B4-BE49-F238E27FC236}">
                <a16:creationId xmlns:a16="http://schemas.microsoft.com/office/drawing/2014/main" id="{84051CE3-8F06-3517-601E-4F02B4AF80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8598" y="1824038"/>
            <a:ext cx="5344424" cy="4371022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dirty="0">
                <a:ln/>
              </a:rPr>
              <a:t>Social media: Facebook, Instagram (IG), and YouTube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endParaRPr lang="en-US" dirty="0">
              <a:ln/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dirty="0">
                <a:ln/>
              </a:rPr>
              <a:t>Promotion </a:t>
            </a:r>
          </a:p>
          <a:p>
            <a:pPr marL="708660" indent="-342900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sz="1800" dirty="0">
                <a:ln/>
              </a:rPr>
              <a:t>Increase the promotion view rate for the special campaign</a:t>
            </a:r>
          </a:p>
          <a:p>
            <a:pPr marL="708660" indent="-342900">
              <a:lnSpc>
                <a:spcPct val="90000"/>
              </a:lnSpc>
              <a:buFont typeface="Wingdings" panose="05000000000000000000" pitchFamily="2" charset="2"/>
              <a:buChar char="§"/>
            </a:pPr>
            <a:endParaRPr lang="en-US" sz="1800" dirty="0">
              <a:ln/>
            </a:endParaRPr>
          </a:p>
          <a:p>
            <a:pPr marL="708660" indent="-342900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sz="1800" dirty="0">
                <a:ln/>
              </a:rPr>
              <a:t>Provide update on products/services to customers</a:t>
            </a:r>
          </a:p>
          <a:p>
            <a:pPr marL="708660" indent="-342900">
              <a:lnSpc>
                <a:spcPct val="90000"/>
              </a:lnSpc>
              <a:buFont typeface="Wingdings" panose="05000000000000000000" pitchFamily="2" charset="2"/>
              <a:buChar char="§"/>
            </a:pPr>
            <a:endParaRPr lang="en-US" sz="1800" dirty="0">
              <a:ln/>
            </a:endParaRPr>
          </a:p>
          <a:p>
            <a:pPr marL="708660" indent="-342900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sz="1800" dirty="0">
                <a:ln/>
              </a:rPr>
              <a:t>A hyperlink for the customer to join member by posting the updated mobile app (Google pay / Apple pay)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endParaRPr lang="en-US" dirty="0">
              <a:ln/>
            </a:endParaRPr>
          </a:p>
          <a:p>
            <a:pPr marL="982980" lvl="2" indent="-342900">
              <a:lnSpc>
                <a:spcPct val="90000"/>
              </a:lnSpc>
              <a:buFont typeface="Wingdings" panose="05000000000000000000" pitchFamily="2" charset="2"/>
              <a:buChar char="§"/>
            </a:pPr>
            <a:endParaRPr lang="en-US" dirty="0">
              <a:ln/>
            </a:endParaRPr>
          </a:p>
          <a:p>
            <a:pPr marL="0" indent="0" algn="l">
              <a:lnSpc>
                <a:spcPct val="90000"/>
              </a:lnSpc>
              <a:buNone/>
            </a:pPr>
            <a:endParaRPr lang="en-US" sz="2200" b="1" dirty="0">
              <a:solidFill>
                <a:schemeClr val="tx1">
                  <a:lumMod val="75000"/>
                  <a:lumOff val="25000"/>
                </a:schemeClr>
              </a:solidFill>
              <a:cs typeface="Times New Roman" panose="02020603050405020304" pitchFamily="18" charset="0"/>
            </a:endParaRPr>
          </a:p>
          <a:p>
            <a:pPr algn="l">
              <a:lnSpc>
                <a:spcPct val="90000"/>
              </a:lnSpc>
              <a:buFont typeface="Wingdings" panose="05000000000000000000" pitchFamily="2" charset="2"/>
              <a:buChar char="Ø"/>
            </a:pPr>
            <a:endParaRPr lang="en-US" sz="2200" dirty="0">
              <a:solidFill>
                <a:schemeClr val="tx1">
                  <a:lumMod val="75000"/>
                  <a:lumOff val="25000"/>
                </a:schemeClr>
              </a:solidFill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2200" dirty="0"/>
          </a:p>
          <a:p>
            <a:pPr marL="0" indent="0">
              <a:buNone/>
            </a:pPr>
            <a:endParaRPr lang="en-US" sz="2200" dirty="0"/>
          </a:p>
        </p:txBody>
      </p:sp>
      <p:pic>
        <p:nvPicPr>
          <p:cNvPr id="17" name="Picture 16" descr="A table full of food&#10;&#10;Description automatically generated with low confidence">
            <a:extLst>
              <a:ext uri="{FF2B5EF4-FFF2-40B4-BE49-F238E27FC236}">
                <a16:creationId xmlns:a16="http://schemas.microsoft.com/office/drawing/2014/main" id="{4D39129D-88F2-1361-C9BB-1EC54128B43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399" r="-5" b="-5"/>
          <a:stretch/>
        </p:blipFill>
        <p:spPr>
          <a:xfrm>
            <a:off x="6377899" y="2023609"/>
            <a:ext cx="2319834" cy="3430585"/>
          </a:xfrm>
          <a:prstGeom prst="rect">
            <a:avLst/>
          </a:prstGeom>
        </p:spPr>
      </p:pic>
      <p:pic>
        <p:nvPicPr>
          <p:cNvPr id="18" name="Picture 17" descr="Qr code&#10;&#10;Description automatically generated">
            <a:extLst>
              <a:ext uri="{FF2B5EF4-FFF2-40B4-BE49-F238E27FC236}">
                <a16:creationId xmlns:a16="http://schemas.microsoft.com/office/drawing/2014/main" id="{A509C7E6-EF05-F6B8-D302-7DF125AA407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4" b="554"/>
          <a:stretch/>
        </p:blipFill>
        <p:spPr>
          <a:xfrm>
            <a:off x="8852610" y="1990271"/>
            <a:ext cx="2319834" cy="3430585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F8C30E8F-CDC9-F9C7-9A64-C0E0C11DB433}"/>
              </a:ext>
            </a:extLst>
          </p:cNvPr>
          <p:cNvSpPr txBox="1"/>
          <p:nvPr/>
        </p:nvSpPr>
        <p:spPr>
          <a:xfrm>
            <a:off x="6494158" y="5521559"/>
            <a:ext cx="45683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HK" dirty="0"/>
              <a:t>Sources: Fairwood Financial Report 2020/21 (</a:t>
            </a:r>
            <a:r>
              <a:rPr lang="en-HK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webb-site.com, 2021). </a:t>
            </a:r>
            <a:endParaRPr lang="en-HK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98DE6DA-D65D-30B5-F72E-3132301337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512739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448F47-26BC-FD10-F2D2-14DFFC29F5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992124"/>
            <a:ext cx="9144000" cy="585216"/>
          </a:xfrm>
        </p:spPr>
        <p:txBody>
          <a:bodyPr/>
          <a:lstStyle/>
          <a:p>
            <a:r>
              <a:rPr lang="en-HK" dirty="0"/>
              <a:t>Membership App Market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5D9990-5C2E-E2BA-4ED6-0F41C459EC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7904" y="1775460"/>
            <a:ext cx="9144000" cy="432358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dirty="0">
                <a:ln/>
              </a:rPr>
              <a:t>Membership Mobile App (CRM platform)</a:t>
            </a:r>
          </a:p>
          <a:p>
            <a:pPr marL="822960" indent="-4572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>
                <a:ln/>
              </a:rPr>
              <a:t>Convenience: food pre-order and takeaways services</a:t>
            </a:r>
          </a:p>
          <a:p>
            <a:pPr marL="822960" indent="-4572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>
                <a:ln/>
              </a:rPr>
              <a:t>Member can enjoy price discount by additional loyalty point</a:t>
            </a:r>
          </a:p>
          <a:p>
            <a:pPr marL="822960" indent="-4572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>
                <a:ln/>
              </a:rPr>
              <a:t>Fast food prices are elastic to demand. More consumption is expected</a:t>
            </a:r>
          </a:p>
          <a:p>
            <a:pPr marL="822960" indent="-4572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>
                <a:ln/>
              </a:rPr>
              <a:t>Personalize menu will be suggested based on customer behaviors/appetite </a:t>
            </a:r>
          </a:p>
          <a:p>
            <a:pPr marL="822960" indent="-4572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>
                <a:ln/>
              </a:rPr>
              <a:t>Birthday offers</a:t>
            </a:r>
          </a:p>
          <a:p>
            <a:pPr marL="982980" lvl="2" indent="-342900">
              <a:lnSpc>
                <a:spcPct val="90000"/>
              </a:lnSpc>
              <a:buFont typeface="Wingdings" panose="05000000000000000000" pitchFamily="2" charset="2"/>
              <a:buChar char="§"/>
            </a:pPr>
            <a:endParaRPr lang="en-US" dirty="0">
              <a:ln/>
            </a:endParaRPr>
          </a:p>
          <a:p>
            <a:pPr marL="708660" lvl="1" indent="-342900">
              <a:lnSpc>
                <a:spcPct val="90000"/>
              </a:lnSpc>
              <a:buFont typeface="Wingdings" panose="05000000000000000000" pitchFamily="2" charset="2"/>
              <a:buChar char="§"/>
            </a:pPr>
            <a:endParaRPr lang="en-US" dirty="0">
              <a:ln/>
            </a:endParaRPr>
          </a:p>
          <a:p>
            <a:pPr marL="982980" lvl="2" indent="-342900">
              <a:lnSpc>
                <a:spcPct val="90000"/>
              </a:lnSpc>
              <a:buFont typeface="Wingdings" panose="05000000000000000000" pitchFamily="2" charset="2"/>
              <a:buChar char="§"/>
            </a:pPr>
            <a:endParaRPr lang="en-US" dirty="0">
              <a:ln/>
            </a:endParaRPr>
          </a:p>
          <a:p>
            <a:endParaRPr lang="en-HK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E89659-491F-D4B4-DC42-F518C8F1D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241278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448F47-26BC-FD10-F2D2-14DFFC29F5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992124"/>
            <a:ext cx="9144000" cy="585216"/>
          </a:xfrm>
        </p:spPr>
        <p:txBody>
          <a:bodyPr/>
          <a:lstStyle/>
          <a:p>
            <a:r>
              <a:rPr lang="en-HK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5D9990-5C2E-E2BA-4ED6-0F41C459EC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903514" y="2177142"/>
            <a:ext cx="11565418" cy="3921905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US" dirty="0">
              <a:ln/>
            </a:endParaRPr>
          </a:p>
          <a:p>
            <a:pPr lvl="2" indent="0">
              <a:lnSpc>
                <a:spcPct val="90000"/>
              </a:lnSpc>
              <a:buNone/>
            </a:pPr>
            <a:endParaRPr lang="en-US" dirty="0">
              <a:ln/>
            </a:endParaRPr>
          </a:p>
          <a:p>
            <a:pPr marL="708660" lvl="1" indent="-342900">
              <a:lnSpc>
                <a:spcPct val="90000"/>
              </a:lnSpc>
              <a:buFont typeface="Wingdings" panose="05000000000000000000" pitchFamily="2" charset="2"/>
              <a:buChar char="§"/>
            </a:pPr>
            <a:endParaRPr lang="en-US" dirty="0">
              <a:ln/>
            </a:endParaRPr>
          </a:p>
          <a:p>
            <a:pPr marL="982980" lvl="2" indent="-342900">
              <a:lnSpc>
                <a:spcPct val="90000"/>
              </a:lnSpc>
              <a:buFont typeface="Wingdings" panose="05000000000000000000" pitchFamily="2" charset="2"/>
              <a:buChar char="§"/>
            </a:pPr>
            <a:endParaRPr lang="en-US" dirty="0">
              <a:ln/>
            </a:endParaRPr>
          </a:p>
          <a:p>
            <a:endParaRPr lang="en-HK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E89659-491F-D4B4-DC42-F518C8F1D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31</a:t>
            </a:fld>
            <a:endParaRPr lang="en-US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143BA82A-6EFD-5866-E51F-FF4D4BAEE3B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33657148"/>
              </p:ext>
            </p:extLst>
          </p:nvPr>
        </p:nvGraphicFramePr>
        <p:xfrm>
          <a:off x="2032000" y="1520456"/>
          <a:ext cx="7553251" cy="46178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A688DAB5-4965-514E-B87C-4330FB916A4A}"/>
              </a:ext>
            </a:extLst>
          </p:cNvPr>
          <p:cNvSpPr txBox="1"/>
          <p:nvPr/>
        </p:nvSpPr>
        <p:spPr>
          <a:xfrm>
            <a:off x="7987394" y="5729716"/>
            <a:ext cx="3823606" cy="369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HK" sz="1800" dirty="0"/>
              <a:t>Chart created by K.C (2022)</a:t>
            </a:r>
          </a:p>
        </p:txBody>
      </p:sp>
    </p:spTree>
    <p:extLst>
      <p:ext uri="{BB962C8B-B14F-4D97-AF65-F5344CB8AC3E}">
        <p14:creationId xmlns:p14="http://schemas.microsoft.com/office/powerpoint/2010/main" val="663040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F768259-5972-4E24-AF2C-4E6F7AF675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>
                                            <p:graphicEl>
                                              <a:dgm id="{AF768259-5972-4E24-AF2C-4E6F7AF6758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5B4D655-A24B-48B1-A136-6649209C1E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5">
                                            <p:graphicEl>
                                              <a:dgm id="{05B4D655-A24B-48B1-A136-6649209C1EE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89C8FA7-0C23-435C-8DC8-3D6257667B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5">
                                            <p:graphicEl>
                                              <a:dgm id="{689C8FA7-0C23-435C-8DC8-3D6257667B1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6D13A2D-DFB6-43A7-B11C-60B566DC0E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5">
                                            <p:graphicEl>
                                              <a:dgm id="{36D13A2D-DFB6-43A7-B11C-60B566DC0E4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B1E32CA-1CFB-49BC-907D-F6259B7EB8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5">
                                            <p:graphicEl>
                                              <a:dgm id="{2B1E32CA-1CFB-49BC-907D-F6259B7EB8E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B6AF49-FDE1-EBD4-9628-55FCAAC7D7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9694" y="965011"/>
            <a:ext cx="4844796" cy="632025"/>
          </a:xfrm>
        </p:spPr>
        <p:txBody>
          <a:bodyPr/>
          <a:lstStyle/>
          <a:p>
            <a:r>
              <a:rPr lang="en-US" altLang="zh-HK" dirty="0"/>
              <a:t>Content Marketing</a:t>
            </a:r>
            <a:br>
              <a:rPr lang="en-US" altLang="zh-HK" dirty="0"/>
            </a:br>
            <a:endParaRPr lang="zh-HK" alt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4191048-822F-8506-E0B1-CF0E3F6ECA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1A9FD-CDA2-4BA5-8C18-59D6F59EB34A}" type="slidenum">
              <a:rPr lang="en-US" smtClean="0"/>
              <a:pPr/>
              <a:t>32</a:t>
            </a:fld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081FE74-24A7-5A55-2684-1237784154EA}"/>
              </a:ext>
            </a:extLst>
          </p:cNvPr>
          <p:cNvSpPr txBox="1"/>
          <p:nvPr/>
        </p:nvSpPr>
        <p:spPr>
          <a:xfrm>
            <a:off x="926071" y="1570562"/>
            <a:ext cx="78649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1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Aims to create content that attracts the target audience and is cohesive, engaging, sustainable, and ultimately drives revenue </a:t>
            </a:r>
            <a:r>
              <a:rPr lang="en-US" altLang="en-US" sz="1400" dirty="0"/>
              <a:t>(Krusecontrolinc, 2022).</a:t>
            </a:r>
            <a:endParaRPr lang="en-US" altLang="en-US" sz="14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Block Arc 7">
            <a:extLst>
              <a:ext uri="{FF2B5EF4-FFF2-40B4-BE49-F238E27FC236}">
                <a16:creationId xmlns:a16="http://schemas.microsoft.com/office/drawing/2014/main" id="{0B5B14DF-9313-CC01-12E6-89265D436692}"/>
              </a:ext>
            </a:extLst>
          </p:cNvPr>
          <p:cNvSpPr/>
          <p:nvPr/>
        </p:nvSpPr>
        <p:spPr>
          <a:xfrm>
            <a:off x="4676863" y="2461638"/>
            <a:ext cx="3359543" cy="3359543"/>
          </a:xfrm>
          <a:prstGeom prst="blockArc">
            <a:avLst>
              <a:gd name="adj1" fmla="val 12600000"/>
              <a:gd name="adj2" fmla="val 16200000"/>
              <a:gd name="adj3" fmla="val 4522"/>
            </a:avLst>
          </a:prstGeom>
        </p:spPr>
        <p:style>
          <a:lnRef idx="0">
            <a:schemeClr val="accent4">
              <a:shade val="90000"/>
              <a:hueOff val="-858372"/>
              <a:satOff val="-9863"/>
              <a:lumOff val="39082"/>
              <a:alphaOff val="0"/>
            </a:schemeClr>
          </a:lnRef>
          <a:fillRef idx="3">
            <a:schemeClr val="accent4">
              <a:shade val="90000"/>
              <a:hueOff val="-858372"/>
              <a:satOff val="-9863"/>
              <a:lumOff val="39082"/>
              <a:alphaOff val="0"/>
            </a:schemeClr>
          </a:fillRef>
          <a:effectRef idx="2">
            <a:schemeClr val="accent4">
              <a:shade val="90000"/>
              <a:hueOff val="-858372"/>
              <a:satOff val="-9863"/>
              <a:lumOff val="39082"/>
              <a:alphaOff val="0"/>
            </a:schemeClr>
          </a:effectRef>
          <a:fontRef idx="minor">
            <a:schemeClr val="lt1"/>
          </a:fontRef>
        </p:style>
      </p:sp>
      <p:sp>
        <p:nvSpPr>
          <p:cNvPr id="9" name="Block Arc 8">
            <a:extLst>
              <a:ext uri="{FF2B5EF4-FFF2-40B4-BE49-F238E27FC236}">
                <a16:creationId xmlns:a16="http://schemas.microsoft.com/office/drawing/2014/main" id="{32A52AE4-47E3-5394-E778-0CDDBAAED28C}"/>
              </a:ext>
            </a:extLst>
          </p:cNvPr>
          <p:cNvSpPr/>
          <p:nvPr/>
        </p:nvSpPr>
        <p:spPr>
          <a:xfrm>
            <a:off x="4676863" y="2461638"/>
            <a:ext cx="3359543" cy="3359543"/>
          </a:xfrm>
          <a:prstGeom prst="blockArc">
            <a:avLst>
              <a:gd name="adj1" fmla="val 9000000"/>
              <a:gd name="adj2" fmla="val 12600000"/>
              <a:gd name="adj3" fmla="val 4522"/>
            </a:avLst>
          </a:prstGeom>
        </p:spPr>
        <p:style>
          <a:lnRef idx="0">
            <a:schemeClr val="accent4">
              <a:shade val="90000"/>
              <a:hueOff val="-686698"/>
              <a:satOff val="-7890"/>
              <a:lumOff val="31266"/>
              <a:alphaOff val="0"/>
            </a:schemeClr>
          </a:lnRef>
          <a:fillRef idx="3">
            <a:schemeClr val="accent4">
              <a:shade val="90000"/>
              <a:hueOff val="-686698"/>
              <a:satOff val="-7890"/>
              <a:lumOff val="31266"/>
              <a:alphaOff val="0"/>
            </a:schemeClr>
          </a:fillRef>
          <a:effectRef idx="2">
            <a:schemeClr val="accent4">
              <a:shade val="90000"/>
              <a:hueOff val="-686698"/>
              <a:satOff val="-7890"/>
              <a:lumOff val="31266"/>
              <a:alphaOff val="0"/>
            </a:schemeClr>
          </a:effectRef>
          <a:fontRef idx="minor">
            <a:schemeClr val="lt1"/>
          </a:fontRef>
        </p:style>
      </p:sp>
      <p:sp>
        <p:nvSpPr>
          <p:cNvPr id="10" name="Block Arc 9">
            <a:extLst>
              <a:ext uri="{FF2B5EF4-FFF2-40B4-BE49-F238E27FC236}">
                <a16:creationId xmlns:a16="http://schemas.microsoft.com/office/drawing/2014/main" id="{EF27267E-F6FA-857C-E223-BBEEC3557586}"/>
              </a:ext>
            </a:extLst>
          </p:cNvPr>
          <p:cNvSpPr/>
          <p:nvPr/>
        </p:nvSpPr>
        <p:spPr>
          <a:xfrm>
            <a:off x="4676863" y="2461638"/>
            <a:ext cx="3359543" cy="3359543"/>
          </a:xfrm>
          <a:prstGeom prst="blockArc">
            <a:avLst>
              <a:gd name="adj1" fmla="val 5400000"/>
              <a:gd name="adj2" fmla="val 9000000"/>
              <a:gd name="adj3" fmla="val 4522"/>
            </a:avLst>
          </a:prstGeom>
        </p:spPr>
        <p:style>
          <a:lnRef idx="0">
            <a:schemeClr val="accent4">
              <a:shade val="90000"/>
              <a:hueOff val="-515023"/>
              <a:satOff val="-5918"/>
              <a:lumOff val="23449"/>
              <a:alphaOff val="0"/>
            </a:schemeClr>
          </a:lnRef>
          <a:fillRef idx="3">
            <a:schemeClr val="accent4">
              <a:shade val="90000"/>
              <a:hueOff val="-515023"/>
              <a:satOff val="-5918"/>
              <a:lumOff val="23449"/>
              <a:alphaOff val="0"/>
            </a:schemeClr>
          </a:fillRef>
          <a:effectRef idx="2">
            <a:schemeClr val="accent4">
              <a:shade val="90000"/>
              <a:hueOff val="-515023"/>
              <a:satOff val="-5918"/>
              <a:lumOff val="23449"/>
              <a:alphaOff val="0"/>
            </a:schemeClr>
          </a:effectRef>
          <a:fontRef idx="minor">
            <a:schemeClr val="lt1"/>
          </a:fontRef>
        </p:style>
      </p:sp>
      <p:sp>
        <p:nvSpPr>
          <p:cNvPr id="11" name="Block Arc 10">
            <a:extLst>
              <a:ext uri="{FF2B5EF4-FFF2-40B4-BE49-F238E27FC236}">
                <a16:creationId xmlns:a16="http://schemas.microsoft.com/office/drawing/2014/main" id="{BC410324-BFFB-1917-B5A6-8A7BD1C377BD}"/>
              </a:ext>
            </a:extLst>
          </p:cNvPr>
          <p:cNvSpPr/>
          <p:nvPr/>
        </p:nvSpPr>
        <p:spPr>
          <a:xfrm>
            <a:off x="4676863" y="2461638"/>
            <a:ext cx="3359543" cy="3359543"/>
          </a:xfrm>
          <a:prstGeom prst="blockArc">
            <a:avLst>
              <a:gd name="adj1" fmla="val 1800000"/>
              <a:gd name="adj2" fmla="val 5400000"/>
              <a:gd name="adj3" fmla="val 4522"/>
            </a:avLst>
          </a:prstGeom>
        </p:spPr>
        <p:style>
          <a:lnRef idx="0">
            <a:schemeClr val="accent4">
              <a:shade val="90000"/>
              <a:hueOff val="-343349"/>
              <a:satOff val="-3945"/>
              <a:lumOff val="15633"/>
              <a:alphaOff val="0"/>
            </a:schemeClr>
          </a:lnRef>
          <a:fillRef idx="3">
            <a:schemeClr val="accent4">
              <a:shade val="90000"/>
              <a:hueOff val="-343349"/>
              <a:satOff val="-3945"/>
              <a:lumOff val="15633"/>
              <a:alphaOff val="0"/>
            </a:schemeClr>
          </a:fillRef>
          <a:effectRef idx="2">
            <a:schemeClr val="accent4">
              <a:shade val="90000"/>
              <a:hueOff val="-343349"/>
              <a:satOff val="-3945"/>
              <a:lumOff val="15633"/>
              <a:alphaOff val="0"/>
            </a:schemeClr>
          </a:effectRef>
          <a:fontRef idx="minor">
            <a:schemeClr val="lt1"/>
          </a:fontRef>
        </p:style>
      </p:sp>
      <p:sp>
        <p:nvSpPr>
          <p:cNvPr id="12" name="Block Arc 11">
            <a:extLst>
              <a:ext uri="{FF2B5EF4-FFF2-40B4-BE49-F238E27FC236}">
                <a16:creationId xmlns:a16="http://schemas.microsoft.com/office/drawing/2014/main" id="{3D580AB6-949B-43D3-96EA-6441F3B6F62D}"/>
              </a:ext>
            </a:extLst>
          </p:cNvPr>
          <p:cNvSpPr/>
          <p:nvPr/>
        </p:nvSpPr>
        <p:spPr>
          <a:xfrm>
            <a:off x="4676863" y="2461638"/>
            <a:ext cx="3359543" cy="3359543"/>
          </a:xfrm>
          <a:prstGeom prst="blockArc">
            <a:avLst>
              <a:gd name="adj1" fmla="val 19800000"/>
              <a:gd name="adj2" fmla="val 1800000"/>
              <a:gd name="adj3" fmla="val 4522"/>
            </a:avLst>
          </a:prstGeom>
        </p:spPr>
        <p:style>
          <a:lnRef idx="0">
            <a:schemeClr val="accent4">
              <a:shade val="90000"/>
              <a:hueOff val="-171674"/>
              <a:satOff val="-1973"/>
              <a:lumOff val="7816"/>
              <a:alphaOff val="0"/>
            </a:schemeClr>
          </a:lnRef>
          <a:fillRef idx="3">
            <a:schemeClr val="accent4">
              <a:shade val="90000"/>
              <a:hueOff val="-171674"/>
              <a:satOff val="-1973"/>
              <a:lumOff val="7816"/>
              <a:alphaOff val="0"/>
            </a:schemeClr>
          </a:fillRef>
          <a:effectRef idx="2">
            <a:schemeClr val="accent4">
              <a:shade val="90000"/>
              <a:hueOff val="-171674"/>
              <a:satOff val="-1973"/>
              <a:lumOff val="7816"/>
              <a:alphaOff val="0"/>
            </a:schemeClr>
          </a:effectRef>
          <a:fontRef idx="minor">
            <a:schemeClr val="lt1"/>
          </a:fontRef>
        </p:style>
      </p:sp>
      <p:sp>
        <p:nvSpPr>
          <p:cNvPr id="13" name="Block Arc 12">
            <a:extLst>
              <a:ext uri="{FF2B5EF4-FFF2-40B4-BE49-F238E27FC236}">
                <a16:creationId xmlns:a16="http://schemas.microsoft.com/office/drawing/2014/main" id="{74220F90-ABDE-AE7A-CD59-9C65C30DB1EB}"/>
              </a:ext>
            </a:extLst>
          </p:cNvPr>
          <p:cNvSpPr/>
          <p:nvPr/>
        </p:nvSpPr>
        <p:spPr>
          <a:xfrm>
            <a:off x="4676863" y="2461638"/>
            <a:ext cx="3359543" cy="3359543"/>
          </a:xfrm>
          <a:prstGeom prst="blockArc">
            <a:avLst>
              <a:gd name="adj1" fmla="val 16200000"/>
              <a:gd name="adj2" fmla="val 19800000"/>
              <a:gd name="adj3" fmla="val 4522"/>
            </a:avLst>
          </a:prstGeom>
        </p:spPr>
        <p:style>
          <a:lnRef idx="0">
            <a:schemeClr val="accent4">
              <a:shade val="90000"/>
              <a:hueOff val="0"/>
              <a:satOff val="0"/>
              <a:lumOff val="0"/>
              <a:alphaOff val="0"/>
            </a:schemeClr>
          </a:lnRef>
          <a:fillRef idx="3">
            <a:schemeClr val="accent4">
              <a:shade val="90000"/>
              <a:hueOff val="0"/>
              <a:satOff val="0"/>
              <a:lumOff val="0"/>
              <a:alphaOff val="0"/>
            </a:schemeClr>
          </a:fillRef>
          <a:effectRef idx="2">
            <a:schemeClr val="accent4">
              <a:shade val="90000"/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2DC85887-33BD-684C-0768-27A1EE6E0A9E}"/>
              </a:ext>
            </a:extLst>
          </p:cNvPr>
          <p:cNvSpPr/>
          <p:nvPr/>
        </p:nvSpPr>
        <p:spPr>
          <a:xfrm>
            <a:off x="5368091" y="3105950"/>
            <a:ext cx="1977087" cy="2070919"/>
          </a:xfrm>
          <a:custGeom>
            <a:avLst/>
            <a:gdLst>
              <a:gd name="connsiteX0" fmla="*/ 0 w 1977087"/>
              <a:gd name="connsiteY0" fmla="*/ 1035460 h 2070919"/>
              <a:gd name="connsiteX1" fmla="*/ 988544 w 1977087"/>
              <a:gd name="connsiteY1" fmla="*/ 0 h 2070919"/>
              <a:gd name="connsiteX2" fmla="*/ 1977088 w 1977087"/>
              <a:gd name="connsiteY2" fmla="*/ 1035460 h 2070919"/>
              <a:gd name="connsiteX3" fmla="*/ 988544 w 1977087"/>
              <a:gd name="connsiteY3" fmla="*/ 2070920 h 2070919"/>
              <a:gd name="connsiteX4" fmla="*/ 0 w 1977087"/>
              <a:gd name="connsiteY4" fmla="*/ 1035460 h 20709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77087" h="2070919">
                <a:moveTo>
                  <a:pt x="0" y="1035460"/>
                </a:moveTo>
                <a:cubicBezTo>
                  <a:pt x="0" y="463591"/>
                  <a:pt x="442586" y="0"/>
                  <a:pt x="988544" y="0"/>
                </a:cubicBezTo>
                <a:cubicBezTo>
                  <a:pt x="1534502" y="0"/>
                  <a:pt x="1977088" y="463591"/>
                  <a:pt x="1977088" y="1035460"/>
                </a:cubicBezTo>
                <a:cubicBezTo>
                  <a:pt x="1977088" y="1607329"/>
                  <a:pt x="1534502" y="2070920"/>
                  <a:pt x="988544" y="2070920"/>
                </a:cubicBezTo>
                <a:cubicBezTo>
                  <a:pt x="442586" y="2070920"/>
                  <a:pt x="0" y="1607329"/>
                  <a:pt x="0" y="1035460"/>
                </a:cubicBez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4">
              <a:alpha val="80000"/>
              <a:hueOff val="0"/>
              <a:satOff val="0"/>
              <a:lumOff val="0"/>
              <a:alphaOff val="0"/>
            </a:schemeClr>
          </a:fillRef>
          <a:effectRef idx="2">
            <a:schemeClr val="accent4">
              <a:alpha val="80000"/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312398" tIns="326139" rIns="312398" bIns="326139" numCol="1" spcCol="1270" anchor="ctr" anchorCtr="0">
            <a:noAutofit/>
          </a:bodyPr>
          <a:lstStyle/>
          <a:p>
            <a:pPr marL="0" lvl="0" indent="0" algn="ctr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altLang="zh-HK" sz="1800" b="1" i="1" kern="1200" dirty="0">
                <a:solidFill>
                  <a:schemeClr val="accent6">
                    <a:lumMod val="50000"/>
                  </a:schemeClr>
                </a:solidFill>
              </a:rPr>
              <a:t>U.S.P.</a:t>
            </a:r>
          </a:p>
          <a:p>
            <a:pPr marL="0" lvl="0" indent="0" algn="ctr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altLang="zh-HK" sz="1800" b="1" i="1" kern="1200" dirty="0">
                <a:solidFill>
                  <a:schemeClr val="accent6">
                    <a:lumMod val="50000"/>
                  </a:schemeClr>
                </a:solidFill>
              </a:rPr>
              <a:t>Convenient</a:t>
            </a:r>
          </a:p>
          <a:p>
            <a:pPr marL="0" lvl="0" indent="0" algn="ctr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altLang="zh-HK" b="1" i="1" dirty="0">
                <a:solidFill>
                  <a:schemeClr val="accent6">
                    <a:lumMod val="50000"/>
                  </a:schemeClr>
                </a:solidFill>
              </a:rPr>
              <a:t>Affordable </a:t>
            </a:r>
            <a:endParaRPr lang="en-US" altLang="zh-HK" sz="1800" b="1" i="1" kern="1200" dirty="0">
              <a:solidFill>
                <a:schemeClr val="accent6">
                  <a:lumMod val="50000"/>
                </a:schemeClr>
              </a:solidFill>
            </a:endParaRPr>
          </a:p>
          <a:p>
            <a:pPr marL="0" lvl="0" indent="0" algn="ctr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altLang="zh-HK" sz="1800" b="1" i="1" kern="1200" dirty="0">
                <a:solidFill>
                  <a:schemeClr val="accent6">
                    <a:lumMod val="50000"/>
                  </a:schemeClr>
                </a:solidFill>
              </a:rPr>
              <a:t>Chillax</a:t>
            </a:r>
          </a:p>
          <a:p>
            <a:pPr marL="0" lvl="0" indent="0" algn="ctr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altLang="zh-HK" sz="1200" i="1" dirty="0">
                <a:solidFill>
                  <a:schemeClr val="accent6">
                    <a:lumMod val="50000"/>
                  </a:schemeClr>
                </a:solidFill>
              </a:rPr>
              <a:t>(Chill + Relax) </a:t>
            </a:r>
            <a:endParaRPr lang="zh-HK" altLang="en-US" sz="1200" i="1" kern="12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E9C24BDF-5A60-1D4C-4DB2-AF218363CE9E}"/>
              </a:ext>
            </a:extLst>
          </p:cNvPr>
          <p:cNvSpPr/>
          <p:nvPr/>
        </p:nvSpPr>
        <p:spPr>
          <a:xfrm>
            <a:off x="5789819" y="1823254"/>
            <a:ext cx="1183022" cy="1171720"/>
          </a:xfrm>
          <a:custGeom>
            <a:avLst/>
            <a:gdLst>
              <a:gd name="connsiteX0" fmla="*/ 0 w 1054969"/>
              <a:gd name="connsiteY0" fmla="*/ 527485 h 1054969"/>
              <a:gd name="connsiteX1" fmla="*/ 527485 w 1054969"/>
              <a:gd name="connsiteY1" fmla="*/ 0 h 1054969"/>
              <a:gd name="connsiteX2" fmla="*/ 1054970 w 1054969"/>
              <a:gd name="connsiteY2" fmla="*/ 527485 h 1054969"/>
              <a:gd name="connsiteX3" fmla="*/ 527485 w 1054969"/>
              <a:gd name="connsiteY3" fmla="*/ 1054970 h 1054969"/>
              <a:gd name="connsiteX4" fmla="*/ 0 w 1054969"/>
              <a:gd name="connsiteY4" fmla="*/ 527485 h 10549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54969" h="1054969">
                <a:moveTo>
                  <a:pt x="0" y="527485"/>
                </a:moveTo>
                <a:cubicBezTo>
                  <a:pt x="0" y="236163"/>
                  <a:pt x="236163" y="0"/>
                  <a:pt x="527485" y="0"/>
                </a:cubicBezTo>
                <a:cubicBezTo>
                  <a:pt x="818807" y="0"/>
                  <a:pt x="1054970" y="236163"/>
                  <a:pt x="1054970" y="527485"/>
                </a:cubicBezTo>
                <a:cubicBezTo>
                  <a:pt x="1054970" y="818807"/>
                  <a:pt x="818807" y="1054970"/>
                  <a:pt x="527485" y="1054970"/>
                </a:cubicBezTo>
                <a:cubicBezTo>
                  <a:pt x="236163" y="1054970"/>
                  <a:pt x="0" y="818807"/>
                  <a:pt x="0" y="527485"/>
                </a:cubicBez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4">
              <a:alpha val="90000"/>
              <a:hueOff val="0"/>
              <a:satOff val="0"/>
              <a:lumOff val="0"/>
              <a:alphaOff val="0"/>
            </a:schemeClr>
          </a:fillRef>
          <a:effectRef idx="2">
            <a:schemeClr val="accent4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9737" tIns="169737" rIns="169737" bIns="169737" numCol="1" spcCol="1270" anchor="ctr" anchorCtr="0">
            <a:noAutofit/>
          </a:bodyPr>
          <a:lstStyle/>
          <a:p>
            <a:pPr marL="0" lvl="0" indent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altLang="zh-HK" sz="1200" kern="1200" dirty="0"/>
              <a:t>Goal:</a:t>
            </a:r>
          </a:p>
          <a:p>
            <a:pPr marL="0" lvl="0" indent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altLang="zh-HK" sz="1200" kern="1200" dirty="0"/>
              <a:t>200,000</a:t>
            </a:r>
          </a:p>
          <a:p>
            <a:pPr marL="0" lvl="0" indent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altLang="zh-HK" sz="1200" kern="1200" dirty="0"/>
              <a:t>members</a:t>
            </a:r>
            <a:endParaRPr lang="zh-HK" altLang="en-US" sz="1200" kern="1200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EBFC8F5F-7674-3BFE-223F-6DE564072484}"/>
              </a:ext>
            </a:extLst>
          </p:cNvPr>
          <p:cNvSpPr/>
          <p:nvPr/>
        </p:nvSpPr>
        <p:spPr>
          <a:xfrm>
            <a:off x="7199724" y="2480622"/>
            <a:ext cx="1238276" cy="1235610"/>
          </a:xfrm>
          <a:custGeom>
            <a:avLst/>
            <a:gdLst>
              <a:gd name="connsiteX0" fmla="*/ 0 w 1102811"/>
              <a:gd name="connsiteY0" fmla="*/ 550694 h 1101387"/>
              <a:gd name="connsiteX1" fmla="*/ 551406 w 1102811"/>
              <a:gd name="connsiteY1" fmla="*/ 0 h 1101387"/>
              <a:gd name="connsiteX2" fmla="*/ 1102812 w 1102811"/>
              <a:gd name="connsiteY2" fmla="*/ 550694 h 1101387"/>
              <a:gd name="connsiteX3" fmla="*/ 551406 w 1102811"/>
              <a:gd name="connsiteY3" fmla="*/ 1101388 h 1101387"/>
              <a:gd name="connsiteX4" fmla="*/ 0 w 1102811"/>
              <a:gd name="connsiteY4" fmla="*/ 550694 h 11013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02811" h="1101387">
                <a:moveTo>
                  <a:pt x="0" y="550694"/>
                </a:moveTo>
                <a:cubicBezTo>
                  <a:pt x="0" y="246554"/>
                  <a:pt x="246873" y="0"/>
                  <a:pt x="551406" y="0"/>
                </a:cubicBezTo>
                <a:cubicBezTo>
                  <a:pt x="855939" y="0"/>
                  <a:pt x="1102812" y="246554"/>
                  <a:pt x="1102812" y="550694"/>
                </a:cubicBezTo>
                <a:cubicBezTo>
                  <a:pt x="1102812" y="854834"/>
                  <a:pt x="855939" y="1101388"/>
                  <a:pt x="551406" y="1101388"/>
                </a:cubicBezTo>
                <a:cubicBezTo>
                  <a:pt x="246873" y="1101388"/>
                  <a:pt x="0" y="854834"/>
                  <a:pt x="0" y="550694"/>
                </a:cubicBez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4">
              <a:alpha val="90000"/>
              <a:hueOff val="0"/>
              <a:satOff val="0"/>
              <a:lumOff val="0"/>
              <a:alphaOff val="-8000"/>
            </a:schemeClr>
          </a:fillRef>
          <a:effectRef idx="2">
            <a:schemeClr val="accent4">
              <a:alpha val="90000"/>
              <a:hueOff val="0"/>
              <a:satOff val="0"/>
              <a:lumOff val="0"/>
              <a:alphaOff val="-8000"/>
            </a:schemeClr>
          </a:effectRef>
          <a:fontRef idx="minor">
            <a:schemeClr val="lt1"/>
          </a:fontRef>
        </p:style>
        <p:txBody>
          <a:bodyPr spcFirstLastPara="0" vert="horz" wrap="square" lIns="175473" tIns="175264" rIns="175473" bIns="175264" numCol="1" spcCol="1270" anchor="ctr" anchorCtr="0">
            <a:noAutofit/>
          </a:bodyPr>
          <a:lstStyle/>
          <a:p>
            <a:pPr marL="0" lvl="0" indent="0" algn="ctr" defTabSz="4889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altLang="zh-HK" sz="1200" kern="1200" dirty="0"/>
              <a:t>Target Audience:</a:t>
            </a:r>
          </a:p>
          <a:p>
            <a:pPr marL="0" lvl="0" indent="0" algn="ctr" defTabSz="4889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altLang="zh-HK" sz="1200" kern="1200" dirty="0"/>
              <a:t>15–55 </a:t>
            </a:r>
          </a:p>
          <a:p>
            <a:pPr marL="0" lvl="0" indent="0" algn="ctr" defTabSz="4889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altLang="zh-HK" sz="1100" kern="1200" dirty="0"/>
              <a:t>YOUNGSTER</a:t>
            </a:r>
            <a:endParaRPr lang="zh-HK" altLang="en-US" sz="1100" kern="1200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7760DE6E-E587-0F6B-EF13-610D8C6B4C61}"/>
              </a:ext>
            </a:extLst>
          </p:cNvPr>
          <p:cNvSpPr/>
          <p:nvPr/>
        </p:nvSpPr>
        <p:spPr>
          <a:xfrm>
            <a:off x="7261583" y="4466726"/>
            <a:ext cx="1176417" cy="1199553"/>
          </a:xfrm>
          <a:custGeom>
            <a:avLst/>
            <a:gdLst>
              <a:gd name="connsiteX0" fmla="*/ 0 w 1054969"/>
              <a:gd name="connsiteY0" fmla="*/ 527485 h 1054969"/>
              <a:gd name="connsiteX1" fmla="*/ 527485 w 1054969"/>
              <a:gd name="connsiteY1" fmla="*/ 0 h 1054969"/>
              <a:gd name="connsiteX2" fmla="*/ 1054970 w 1054969"/>
              <a:gd name="connsiteY2" fmla="*/ 527485 h 1054969"/>
              <a:gd name="connsiteX3" fmla="*/ 527485 w 1054969"/>
              <a:gd name="connsiteY3" fmla="*/ 1054970 h 1054969"/>
              <a:gd name="connsiteX4" fmla="*/ 0 w 1054969"/>
              <a:gd name="connsiteY4" fmla="*/ 527485 h 10549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54969" h="1054969">
                <a:moveTo>
                  <a:pt x="0" y="527485"/>
                </a:moveTo>
                <a:cubicBezTo>
                  <a:pt x="0" y="236163"/>
                  <a:pt x="236163" y="0"/>
                  <a:pt x="527485" y="0"/>
                </a:cubicBezTo>
                <a:cubicBezTo>
                  <a:pt x="818807" y="0"/>
                  <a:pt x="1054970" y="236163"/>
                  <a:pt x="1054970" y="527485"/>
                </a:cubicBezTo>
                <a:cubicBezTo>
                  <a:pt x="1054970" y="818807"/>
                  <a:pt x="818807" y="1054970"/>
                  <a:pt x="527485" y="1054970"/>
                </a:cubicBezTo>
                <a:cubicBezTo>
                  <a:pt x="236163" y="1054970"/>
                  <a:pt x="0" y="818807"/>
                  <a:pt x="0" y="527485"/>
                </a:cubicBez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4">
              <a:alpha val="90000"/>
              <a:hueOff val="0"/>
              <a:satOff val="0"/>
              <a:lumOff val="0"/>
              <a:alphaOff val="-16000"/>
            </a:schemeClr>
          </a:fillRef>
          <a:effectRef idx="2">
            <a:schemeClr val="accent4">
              <a:alpha val="90000"/>
              <a:hueOff val="0"/>
              <a:satOff val="0"/>
              <a:lumOff val="0"/>
              <a:alphaOff val="-16000"/>
            </a:schemeClr>
          </a:effectRef>
          <a:fontRef idx="minor">
            <a:schemeClr val="lt1"/>
          </a:fontRef>
        </p:style>
        <p:txBody>
          <a:bodyPr spcFirstLastPara="0" vert="horz" wrap="square" lIns="169737" tIns="169737" rIns="169737" bIns="169737" numCol="1" spcCol="1270" anchor="ctr" anchorCtr="0">
            <a:noAutofit/>
          </a:bodyPr>
          <a:lstStyle/>
          <a:p>
            <a:pPr marL="0" lvl="0" indent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altLang="zh-HK" sz="1200" kern="1200" dirty="0"/>
              <a:t>Issue:</a:t>
            </a:r>
          </a:p>
          <a:p>
            <a:pPr marL="0" lvl="0" indent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altLang="zh-HK" sz="1200" kern="1200" dirty="0"/>
              <a:t>Lack of Channels</a:t>
            </a:r>
            <a:endParaRPr lang="zh-HK" altLang="en-US" sz="1200" kern="120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9A9FD52-D2D7-BAEE-94AD-0968F5C32952}"/>
              </a:ext>
            </a:extLst>
          </p:cNvPr>
          <p:cNvSpPr/>
          <p:nvPr/>
        </p:nvSpPr>
        <p:spPr>
          <a:xfrm>
            <a:off x="5752907" y="5279344"/>
            <a:ext cx="1256846" cy="1292330"/>
          </a:xfrm>
          <a:custGeom>
            <a:avLst/>
            <a:gdLst>
              <a:gd name="connsiteX0" fmla="*/ 0 w 1054969"/>
              <a:gd name="connsiteY0" fmla="*/ 527485 h 1054969"/>
              <a:gd name="connsiteX1" fmla="*/ 527485 w 1054969"/>
              <a:gd name="connsiteY1" fmla="*/ 0 h 1054969"/>
              <a:gd name="connsiteX2" fmla="*/ 1054970 w 1054969"/>
              <a:gd name="connsiteY2" fmla="*/ 527485 h 1054969"/>
              <a:gd name="connsiteX3" fmla="*/ 527485 w 1054969"/>
              <a:gd name="connsiteY3" fmla="*/ 1054970 h 1054969"/>
              <a:gd name="connsiteX4" fmla="*/ 0 w 1054969"/>
              <a:gd name="connsiteY4" fmla="*/ 527485 h 10549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54969" h="1054969">
                <a:moveTo>
                  <a:pt x="0" y="527485"/>
                </a:moveTo>
                <a:cubicBezTo>
                  <a:pt x="0" y="236163"/>
                  <a:pt x="236163" y="0"/>
                  <a:pt x="527485" y="0"/>
                </a:cubicBezTo>
                <a:cubicBezTo>
                  <a:pt x="818807" y="0"/>
                  <a:pt x="1054970" y="236163"/>
                  <a:pt x="1054970" y="527485"/>
                </a:cubicBezTo>
                <a:cubicBezTo>
                  <a:pt x="1054970" y="818807"/>
                  <a:pt x="818807" y="1054970"/>
                  <a:pt x="527485" y="1054970"/>
                </a:cubicBezTo>
                <a:cubicBezTo>
                  <a:pt x="236163" y="1054970"/>
                  <a:pt x="0" y="818807"/>
                  <a:pt x="0" y="527485"/>
                </a:cubicBez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4">
              <a:alpha val="90000"/>
              <a:hueOff val="0"/>
              <a:satOff val="0"/>
              <a:lumOff val="0"/>
              <a:alphaOff val="-24000"/>
            </a:schemeClr>
          </a:fillRef>
          <a:effectRef idx="2">
            <a:schemeClr val="accent4">
              <a:alpha val="90000"/>
              <a:hueOff val="0"/>
              <a:satOff val="0"/>
              <a:lumOff val="0"/>
              <a:alphaOff val="-24000"/>
            </a:schemeClr>
          </a:effectRef>
          <a:fontRef idx="minor">
            <a:schemeClr val="lt1"/>
          </a:fontRef>
        </p:style>
        <p:txBody>
          <a:bodyPr spcFirstLastPara="0" vert="horz" wrap="square" lIns="167197" tIns="167197" rIns="167197" bIns="167197" numCol="1" spcCol="1270" anchor="ctr" anchorCtr="0">
            <a:noAutofit/>
          </a:bodyPr>
          <a:lstStyle/>
          <a:p>
            <a:pPr marL="0" lvl="0" indent="0" algn="ctr" defTabSz="4445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altLang="zh-HK" sz="1200" kern="1200" dirty="0"/>
              <a:t>Solution:</a:t>
            </a:r>
          </a:p>
          <a:p>
            <a:pPr marL="0" lvl="0" indent="0" algn="ctr" defTabSz="4445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altLang="zh-HK" sz="1200" kern="1200" dirty="0"/>
              <a:t>SOCIAL MEDIAS</a:t>
            </a:r>
          </a:p>
          <a:p>
            <a:pPr marL="0" lvl="0" indent="0" algn="ctr" defTabSz="4445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altLang="zh-HK" sz="1200" kern="1200" dirty="0"/>
              <a:t>App</a:t>
            </a:r>
            <a:endParaRPr lang="zh-HK" altLang="en-US" sz="1200" kern="1200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905C1C94-A39B-FDCF-66CC-C230A5690417}"/>
              </a:ext>
            </a:extLst>
          </p:cNvPr>
          <p:cNvSpPr/>
          <p:nvPr/>
        </p:nvSpPr>
        <p:spPr>
          <a:xfrm>
            <a:off x="4209416" y="4466726"/>
            <a:ext cx="1218758" cy="1199553"/>
          </a:xfrm>
          <a:custGeom>
            <a:avLst/>
            <a:gdLst>
              <a:gd name="connsiteX0" fmla="*/ 0 w 1054969"/>
              <a:gd name="connsiteY0" fmla="*/ 527485 h 1054969"/>
              <a:gd name="connsiteX1" fmla="*/ 527485 w 1054969"/>
              <a:gd name="connsiteY1" fmla="*/ 0 h 1054969"/>
              <a:gd name="connsiteX2" fmla="*/ 1054970 w 1054969"/>
              <a:gd name="connsiteY2" fmla="*/ 527485 h 1054969"/>
              <a:gd name="connsiteX3" fmla="*/ 527485 w 1054969"/>
              <a:gd name="connsiteY3" fmla="*/ 1054970 h 1054969"/>
              <a:gd name="connsiteX4" fmla="*/ 0 w 1054969"/>
              <a:gd name="connsiteY4" fmla="*/ 527485 h 10549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54969" h="1054969">
                <a:moveTo>
                  <a:pt x="0" y="527485"/>
                </a:moveTo>
                <a:cubicBezTo>
                  <a:pt x="0" y="236163"/>
                  <a:pt x="236163" y="0"/>
                  <a:pt x="527485" y="0"/>
                </a:cubicBezTo>
                <a:cubicBezTo>
                  <a:pt x="818807" y="0"/>
                  <a:pt x="1054970" y="236163"/>
                  <a:pt x="1054970" y="527485"/>
                </a:cubicBezTo>
                <a:cubicBezTo>
                  <a:pt x="1054970" y="818807"/>
                  <a:pt x="818807" y="1054970"/>
                  <a:pt x="527485" y="1054970"/>
                </a:cubicBezTo>
                <a:cubicBezTo>
                  <a:pt x="236163" y="1054970"/>
                  <a:pt x="0" y="818807"/>
                  <a:pt x="0" y="527485"/>
                </a:cubicBez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4">
              <a:alpha val="90000"/>
              <a:hueOff val="0"/>
              <a:satOff val="0"/>
              <a:lumOff val="0"/>
              <a:alphaOff val="-32000"/>
            </a:schemeClr>
          </a:fillRef>
          <a:effectRef idx="2">
            <a:schemeClr val="accent4">
              <a:alpha val="90000"/>
              <a:hueOff val="0"/>
              <a:satOff val="0"/>
              <a:lumOff val="0"/>
              <a:alphaOff val="-32000"/>
            </a:schemeClr>
          </a:effectRef>
          <a:fontRef idx="minor">
            <a:schemeClr val="lt1"/>
          </a:fontRef>
        </p:style>
        <p:txBody>
          <a:bodyPr spcFirstLastPara="0" vert="horz" wrap="square" lIns="169737" tIns="169737" rIns="169737" bIns="169737" numCol="1" spcCol="1270" anchor="ctr" anchorCtr="0">
            <a:noAutofit/>
          </a:bodyPr>
          <a:lstStyle/>
          <a:p>
            <a:pPr marL="0" lvl="0" indent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altLang="zh-HK" sz="1200" kern="1200" dirty="0"/>
              <a:t>Delivery:</a:t>
            </a:r>
          </a:p>
          <a:p>
            <a:pPr marL="0" lvl="0" indent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altLang="zh-HK" sz="1200" kern="1200" dirty="0"/>
              <a:t>Cross channels</a:t>
            </a:r>
            <a:endParaRPr lang="zh-HK" altLang="en-US" sz="1200" kern="1200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985A9711-5758-B052-4F62-BCBC2FF0DF2F}"/>
              </a:ext>
            </a:extLst>
          </p:cNvPr>
          <p:cNvSpPr/>
          <p:nvPr/>
        </p:nvSpPr>
        <p:spPr>
          <a:xfrm>
            <a:off x="4209416" y="2482978"/>
            <a:ext cx="1215685" cy="1245943"/>
          </a:xfrm>
          <a:custGeom>
            <a:avLst/>
            <a:gdLst>
              <a:gd name="connsiteX0" fmla="*/ 0 w 1054969"/>
              <a:gd name="connsiteY0" fmla="*/ 527485 h 1054969"/>
              <a:gd name="connsiteX1" fmla="*/ 527485 w 1054969"/>
              <a:gd name="connsiteY1" fmla="*/ 0 h 1054969"/>
              <a:gd name="connsiteX2" fmla="*/ 1054970 w 1054969"/>
              <a:gd name="connsiteY2" fmla="*/ 527485 h 1054969"/>
              <a:gd name="connsiteX3" fmla="*/ 527485 w 1054969"/>
              <a:gd name="connsiteY3" fmla="*/ 1054970 h 1054969"/>
              <a:gd name="connsiteX4" fmla="*/ 0 w 1054969"/>
              <a:gd name="connsiteY4" fmla="*/ 527485 h 10549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54969" h="1054969">
                <a:moveTo>
                  <a:pt x="0" y="527485"/>
                </a:moveTo>
                <a:cubicBezTo>
                  <a:pt x="0" y="236163"/>
                  <a:pt x="236163" y="0"/>
                  <a:pt x="527485" y="0"/>
                </a:cubicBezTo>
                <a:cubicBezTo>
                  <a:pt x="818807" y="0"/>
                  <a:pt x="1054970" y="236163"/>
                  <a:pt x="1054970" y="527485"/>
                </a:cubicBezTo>
                <a:cubicBezTo>
                  <a:pt x="1054970" y="818807"/>
                  <a:pt x="818807" y="1054970"/>
                  <a:pt x="527485" y="1054970"/>
                </a:cubicBezTo>
                <a:cubicBezTo>
                  <a:pt x="236163" y="1054970"/>
                  <a:pt x="0" y="818807"/>
                  <a:pt x="0" y="527485"/>
                </a:cubicBez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4">
              <a:alpha val="90000"/>
              <a:hueOff val="0"/>
              <a:satOff val="0"/>
              <a:lumOff val="0"/>
              <a:alphaOff val="-40000"/>
            </a:schemeClr>
          </a:fillRef>
          <a:effectRef idx="2">
            <a:schemeClr val="accent4">
              <a:alpha val="90000"/>
              <a:hueOff val="0"/>
              <a:satOff val="0"/>
              <a:lumOff val="0"/>
              <a:alphaOff val="-40000"/>
            </a:schemeClr>
          </a:effectRef>
          <a:fontRef idx="minor">
            <a:schemeClr val="lt1"/>
          </a:fontRef>
        </p:style>
        <p:txBody>
          <a:bodyPr spcFirstLastPara="0" vert="horz" wrap="square" lIns="168467" tIns="168467" rIns="168467" bIns="168467" numCol="1" spcCol="1270" anchor="ctr" anchorCtr="0">
            <a:noAutofit/>
          </a:bodyPr>
          <a:lstStyle/>
          <a:p>
            <a:pPr marL="0" lvl="0" indent="0" algn="ctr" defTabSz="4889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US" altLang="zh-HK" sz="1100" kern="1200" dirty="0"/>
          </a:p>
          <a:p>
            <a:pPr marL="0" lvl="0" indent="0" algn="ctr" defTabSz="4889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altLang="zh-HK" sz="1200" kern="1200" dirty="0"/>
              <a:t>Measure:</a:t>
            </a:r>
          </a:p>
          <a:p>
            <a:pPr marL="0" lvl="0" indent="0" algn="ctr" defTabSz="4889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altLang="zh-HK" sz="1200" kern="1200" dirty="0"/>
              <a:t>Back-end </a:t>
            </a:r>
          </a:p>
          <a:p>
            <a:pPr marL="0" lvl="0" indent="0" algn="ctr" defTabSz="4889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altLang="zh-HK" sz="1200" kern="1200" dirty="0"/>
              <a:t>data</a:t>
            </a:r>
          </a:p>
          <a:p>
            <a:pPr marL="0" lvl="0" indent="0" algn="ctr" defTabSz="4889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US" altLang="zh-HK" sz="800" kern="1200" dirty="0"/>
          </a:p>
          <a:p>
            <a:pPr marL="0" lvl="0" indent="0" algn="ctr" defTabSz="4889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zh-HK" altLang="en-US" sz="800" kern="12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636F11E-BAFE-65CF-1FD2-33AC39687FD1}"/>
              </a:ext>
            </a:extLst>
          </p:cNvPr>
          <p:cNvSpPr txBox="1"/>
          <p:nvPr/>
        </p:nvSpPr>
        <p:spPr>
          <a:xfrm>
            <a:off x="8608385" y="5925509"/>
            <a:ext cx="282161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en-US" sz="1800" dirty="0"/>
              <a:t>(</a:t>
            </a:r>
            <a:r>
              <a:rPr lang="en-US" altLang="en-US" sz="1800" dirty="0" err="1"/>
              <a:t>Krusecontrolinc</a:t>
            </a:r>
            <a:r>
              <a:rPr lang="en-US" altLang="en-US" sz="1800" dirty="0"/>
              <a:t>, 2022).</a:t>
            </a:r>
            <a:endParaRPr lang="zh-HK" altLang="en-US" dirty="0"/>
          </a:p>
        </p:txBody>
      </p:sp>
    </p:spTree>
    <p:extLst>
      <p:ext uri="{BB962C8B-B14F-4D97-AF65-F5344CB8AC3E}">
        <p14:creationId xmlns:p14="http://schemas.microsoft.com/office/powerpoint/2010/main" val="2060541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itle 17">
            <a:extLst>
              <a:ext uri="{FF2B5EF4-FFF2-40B4-BE49-F238E27FC236}">
                <a16:creationId xmlns:a16="http://schemas.microsoft.com/office/drawing/2014/main" id="{8421E936-FCB5-C14A-B9CF-422A73221A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3000" y="1763563"/>
            <a:ext cx="9144000" cy="1344168"/>
          </a:xfrm>
        </p:spPr>
        <p:txBody>
          <a:bodyPr/>
          <a:lstStyle/>
          <a:p>
            <a:r>
              <a:rPr lang="en-US" dirty="0"/>
              <a:t>Add a Slide Title - 1</a:t>
            </a:r>
          </a:p>
        </p:txBody>
      </p:sp>
      <p:graphicFrame>
        <p:nvGraphicFramePr>
          <p:cNvPr id="36" name="Table 35">
            <a:extLst>
              <a:ext uri="{FF2B5EF4-FFF2-40B4-BE49-F238E27FC236}">
                <a16:creationId xmlns:a16="http://schemas.microsoft.com/office/drawing/2014/main" id="{6B713E10-0068-234C-8B16-F537A4786AB7}"/>
              </a:ext>
            </a:extLst>
          </p:cNvPr>
          <p:cNvGraphicFramePr>
            <a:graphicFrameLocks noGrp="1"/>
          </p:cNvGraphicFramePr>
          <p:nvPr/>
        </p:nvGraphicFramePr>
        <p:xfrm>
          <a:off x="1135507" y="1436573"/>
          <a:ext cx="9093442" cy="528392"/>
        </p:xfrm>
        <a:graphic>
          <a:graphicData uri="http://schemas.openxmlformats.org/drawingml/2006/table">
            <a:tbl>
              <a:tblPr firstRow="1" bandRow="1">
                <a:effectLst>
                  <a:outerShdw blurRad="114300" dist="38100" dir="2700000" algn="tl" rotWithShape="0">
                    <a:prstClr val="black">
                      <a:alpha val="20000"/>
                    </a:prstClr>
                  </a:outerShdw>
                </a:effectLst>
                <a:tableStyleId>{5C22544A-7EE6-4342-B048-85BDC9FD1C3A}</a:tableStyleId>
              </a:tblPr>
              <a:tblGrid>
                <a:gridCol w="225388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83955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95402">
                <a:tc>
                  <a:txBody>
                    <a:bodyPr/>
                    <a:lstStyle/>
                    <a:p>
                      <a:pPr algn="ctr"/>
                      <a:r>
                        <a:rPr lang="en-US" sz="1900" b="1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Years</a:t>
                      </a:r>
                    </a:p>
                  </a:txBody>
                  <a:tcPr marL="101672" marR="101672" marT="50836" marB="50836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46E1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0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2022 </a:t>
                      </a:r>
                      <a:r>
                        <a:rPr lang="en-US" sz="2000" b="0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to</a:t>
                      </a:r>
                      <a:r>
                        <a:rPr lang="en-US" sz="2800" b="0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 2023</a:t>
                      </a: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46E1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24938677"/>
              </p:ext>
            </p:extLst>
          </p:nvPr>
        </p:nvGraphicFramePr>
        <p:xfrm>
          <a:off x="1135506" y="1947988"/>
          <a:ext cx="9093441" cy="4125680"/>
        </p:xfrm>
        <a:graphic>
          <a:graphicData uri="http://schemas.openxmlformats.org/drawingml/2006/table">
            <a:tbl>
              <a:tblPr firstRow="1" bandRow="1">
                <a:effectLst>
                  <a:outerShdw blurRad="114300" dist="38100" dir="2700000" algn="tl" rotWithShape="0">
                    <a:prstClr val="black">
                      <a:alpha val="20000"/>
                    </a:prstClr>
                  </a:outerShdw>
                </a:effectLst>
                <a:tableStyleId>{5C22544A-7EE6-4342-B048-85BDC9FD1C3A}</a:tableStyleId>
              </a:tblPr>
              <a:tblGrid>
                <a:gridCol w="225388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0050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0050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6385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56385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563854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563854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563854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563854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563854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563854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563854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  <a:gridCol w="563854">
                  <a:extLst>
                    <a:ext uri="{9D8B030D-6E8A-4147-A177-3AD203B41FA5}">
                      <a16:colId xmlns:a16="http://schemas.microsoft.com/office/drawing/2014/main" val="20012"/>
                    </a:ext>
                  </a:extLst>
                </a:gridCol>
              </a:tblGrid>
              <a:tr h="389968">
                <a:tc>
                  <a:txBody>
                    <a:bodyPr/>
                    <a:lstStyle/>
                    <a:p>
                      <a:pPr algn="ctr"/>
                      <a:r>
                        <a:rPr lang="en-US" sz="1200" b="1" dirty="0">
                          <a:solidFill>
                            <a:schemeClr val="tx1"/>
                          </a:solidFill>
                          <a:latin typeface="+mn-lt"/>
                        </a:rPr>
                        <a:t>                 Month</a:t>
                      </a:r>
                    </a:p>
                    <a:p>
                      <a:pPr algn="ctr"/>
                      <a:r>
                        <a:rPr lang="en-US" sz="1200" b="1" dirty="0">
                          <a:solidFill>
                            <a:schemeClr val="tx1"/>
                          </a:solidFill>
                          <a:latin typeface="+mn-lt"/>
                        </a:rPr>
                        <a:t>Action</a:t>
                      </a:r>
                    </a:p>
                  </a:txBody>
                  <a:tcPr marL="101672" marR="101672" marT="50836" marB="50836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chemeClr val="bg1"/>
                          </a:solidFill>
                          <a:latin typeface="Arial Narrow" pitchFamily="34" charset="0"/>
                        </a:rPr>
                        <a:t>J</a:t>
                      </a: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chemeClr val="bg1"/>
                          </a:solidFill>
                          <a:latin typeface="Arial Narrow" pitchFamily="34" charset="0"/>
                        </a:rPr>
                        <a:t>J</a:t>
                      </a: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chemeClr val="bg1"/>
                          </a:solidFill>
                          <a:latin typeface="Arial Narrow" pitchFamily="34" charset="0"/>
                        </a:rPr>
                        <a:t>A</a:t>
                      </a: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chemeClr val="bg1"/>
                          </a:solidFill>
                          <a:latin typeface="Arial Narrow" pitchFamily="34" charset="0"/>
                        </a:rPr>
                        <a:t>S</a:t>
                      </a: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chemeClr val="bg1"/>
                          </a:solidFill>
                          <a:latin typeface="Arial Narrow" pitchFamily="34" charset="0"/>
                        </a:rPr>
                        <a:t>O</a:t>
                      </a: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chemeClr val="bg1"/>
                          </a:solidFill>
                          <a:latin typeface="Arial Narrow" pitchFamily="34" charset="0"/>
                        </a:rPr>
                        <a:t>N</a:t>
                      </a: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D</a:t>
                      </a: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3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J</a:t>
                      </a: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3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F</a:t>
                      </a: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3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M</a:t>
                      </a: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3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A</a:t>
                      </a: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33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sz="1700" kern="1200" dirty="0">
                          <a:solidFill>
                            <a:schemeClr val="tx1"/>
                          </a:solidFill>
                          <a:latin typeface="Arial Narrow" pitchFamily="34" charset="0"/>
                          <a:ea typeface="+mn-ea"/>
                          <a:cs typeface="+mn-cs"/>
                        </a:rPr>
                        <a:t>M</a:t>
                      </a: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3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89968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>
                          <a:solidFill>
                            <a:schemeClr val="tx1"/>
                          </a:solidFill>
                          <a:latin typeface="+mn-lt"/>
                        </a:rPr>
                        <a:t>Develop APP</a:t>
                      </a:r>
                    </a:p>
                  </a:txBody>
                  <a:tcPr marL="101672" marR="101672" marT="50836" marB="50836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r" defTabSz="914400" rtl="0" eaLnBrk="1" latinLnBrk="0" hangingPunct="1"/>
                      <a:endParaRPr lang="en-US" sz="1700" kern="1200" dirty="0">
                        <a:solidFill>
                          <a:schemeClr val="accent4"/>
                        </a:solidFill>
                        <a:latin typeface="Arial Narrow" pitchFamily="34" charset="0"/>
                        <a:ea typeface="+mn-ea"/>
                        <a:cs typeface="+mn-cs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89968">
                <a:tc>
                  <a:txBody>
                    <a:bodyPr/>
                    <a:lstStyle/>
                    <a:p>
                      <a:pPr marL="117475" indent="0" algn="ctr"/>
                      <a:r>
                        <a:rPr lang="en-US" sz="1600" dirty="0">
                          <a:solidFill>
                            <a:schemeClr val="tx1"/>
                          </a:solidFill>
                          <a:latin typeface="+mn-lt"/>
                        </a:rPr>
                        <a:t>TESTING</a:t>
                      </a: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r" defTabSz="914400" rtl="0" eaLnBrk="1" latinLnBrk="0" hangingPunct="1"/>
                      <a:endParaRPr lang="en-US" sz="1700" kern="1200" dirty="0">
                        <a:solidFill>
                          <a:schemeClr val="accent4"/>
                        </a:solidFill>
                        <a:latin typeface="Arial Narrow" pitchFamily="34" charset="0"/>
                        <a:ea typeface="+mn-ea"/>
                        <a:cs typeface="+mn-cs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89968">
                <a:tc>
                  <a:txBody>
                    <a:bodyPr/>
                    <a:lstStyle/>
                    <a:p>
                      <a:pPr marL="117475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>
                          <a:solidFill>
                            <a:schemeClr val="tx1"/>
                          </a:solidFill>
                          <a:latin typeface="+mn-lt"/>
                        </a:rPr>
                        <a:t>IG</a:t>
                      </a: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r" defTabSz="914400" rtl="0" eaLnBrk="1" latinLnBrk="0" hangingPunct="1"/>
                      <a:endParaRPr lang="en-US" sz="1700" kern="1200">
                        <a:solidFill>
                          <a:schemeClr val="accent4"/>
                        </a:solidFill>
                        <a:latin typeface="Arial Narrow" pitchFamily="34" charset="0"/>
                        <a:ea typeface="+mn-ea"/>
                        <a:cs typeface="+mn-cs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89968">
                <a:tc>
                  <a:txBody>
                    <a:bodyPr/>
                    <a:lstStyle/>
                    <a:p>
                      <a:pPr marL="117475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>
                          <a:solidFill>
                            <a:schemeClr val="tx1"/>
                          </a:solidFill>
                          <a:latin typeface="+mn-lt"/>
                        </a:rPr>
                        <a:t>YOUTUBE</a:t>
                      </a: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r" defTabSz="914400" rtl="0" eaLnBrk="1" latinLnBrk="0" hangingPunct="1"/>
                      <a:endParaRPr lang="en-US" sz="1700" kern="1200">
                        <a:solidFill>
                          <a:schemeClr val="accent4"/>
                        </a:solidFill>
                        <a:latin typeface="Arial Narrow" pitchFamily="34" charset="0"/>
                        <a:ea typeface="+mn-ea"/>
                        <a:cs typeface="+mn-cs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89968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>
                          <a:solidFill>
                            <a:schemeClr val="tx1"/>
                          </a:solidFill>
                          <a:latin typeface="+mn-lt"/>
                        </a:rPr>
                        <a:t>FB</a:t>
                      </a: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89968">
                <a:tc>
                  <a:txBody>
                    <a:bodyPr/>
                    <a:lstStyle/>
                    <a:p>
                      <a:pPr algn="ctr"/>
                      <a:endParaRPr lang="en-US" sz="160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89968">
                <a:tc>
                  <a:txBody>
                    <a:bodyPr/>
                    <a:lstStyle/>
                    <a:p>
                      <a:pPr algn="ctr"/>
                      <a:endParaRPr lang="en-US" sz="160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89968">
                <a:tc>
                  <a:txBody>
                    <a:bodyPr/>
                    <a:lstStyle/>
                    <a:p>
                      <a:pPr algn="ctr"/>
                      <a:endParaRPr lang="en-US" sz="160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89968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>
                          <a:solidFill>
                            <a:schemeClr val="tx1"/>
                          </a:solidFill>
                          <a:latin typeface="+mn-lt"/>
                        </a:rPr>
                        <a:t>Delivery</a:t>
                      </a: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>
                        <a:latin typeface="Arial Narrow" pitchFamily="34" charset="0"/>
                      </a:endParaRPr>
                    </a:p>
                  </a:txBody>
                  <a:tcPr marL="101672" marR="101672" marT="50836" marB="50836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</a:tbl>
          </a:graphicData>
        </a:graphic>
      </p:graphicFrame>
      <p:grpSp>
        <p:nvGrpSpPr>
          <p:cNvPr id="3" name="Group 11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4003123" y="2808266"/>
            <a:ext cx="1134931" cy="270568"/>
            <a:chOff x="1371600" y="1905000"/>
            <a:chExt cx="2667000" cy="228600"/>
          </a:xfrm>
        </p:grpSpPr>
        <p:sp>
          <p:nvSpPr>
            <p:cNvPr id="39" name="Rounded Rectangle 38"/>
            <p:cNvSpPr/>
            <p:nvPr/>
          </p:nvSpPr>
          <p:spPr>
            <a:xfrm>
              <a:off x="1371600" y="1905000"/>
              <a:ext cx="2667000" cy="228600"/>
            </a:xfrm>
            <a:prstGeom prst="roundRect">
              <a:avLst>
                <a:gd name="adj" fmla="val 48717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lIns="18288" tIns="18288" rIns="18288" bIns="18288" anchor="ctr" anchorCtr="1"/>
            <a:lstStyle/>
            <a:p>
              <a:pPr algn="ctr">
                <a:lnSpc>
                  <a:spcPct val="85000"/>
                </a:lnSpc>
                <a:spcBef>
                  <a:spcPct val="20000"/>
                </a:spcBef>
              </a:pPr>
              <a:endParaRPr lang="en-US" sz="1600" b="1">
                <a:solidFill>
                  <a:schemeClr val="bg1"/>
                </a:solidFill>
                <a:latin typeface="Arial Narrow" pitchFamily="112" charset="0"/>
              </a:endParaRPr>
            </a:p>
          </p:txBody>
        </p:sp>
        <p:sp>
          <p:nvSpPr>
            <p:cNvPr id="41" name="Rounded Rectangle 40"/>
            <p:cNvSpPr/>
            <p:nvPr/>
          </p:nvSpPr>
          <p:spPr>
            <a:xfrm>
              <a:off x="1421674" y="1931126"/>
              <a:ext cx="2590800" cy="152400"/>
            </a:xfrm>
            <a:prstGeom prst="roundRect">
              <a:avLst>
                <a:gd name="adj" fmla="val 48717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>
                <a:lnSpc>
                  <a:spcPct val="85000"/>
                </a:lnSpc>
                <a:spcBef>
                  <a:spcPct val="20000"/>
                </a:spcBef>
              </a:pPr>
              <a:endParaRPr lang="en-US"/>
            </a:p>
          </p:txBody>
        </p:sp>
      </p:grpSp>
      <p:grpSp>
        <p:nvGrpSpPr>
          <p:cNvPr id="8" name="Group 27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3992750" y="4072800"/>
            <a:ext cx="1134186" cy="243386"/>
            <a:chOff x="1371600" y="1905000"/>
            <a:chExt cx="1828800" cy="228600"/>
          </a:xfrm>
        </p:grpSpPr>
        <p:sp>
          <p:nvSpPr>
            <p:cNvPr id="55" name="Rounded Rectangle 54"/>
            <p:cNvSpPr/>
            <p:nvPr/>
          </p:nvSpPr>
          <p:spPr>
            <a:xfrm>
              <a:off x="1371600" y="1905000"/>
              <a:ext cx="1828800" cy="228600"/>
            </a:xfrm>
            <a:prstGeom prst="roundRect">
              <a:avLst>
                <a:gd name="adj" fmla="val 48717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lIns="18288" tIns="18288" rIns="18288" bIns="18288" anchor="ctr" anchorCtr="1"/>
            <a:lstStyle/>
            <a:p>
              <a:pPr algn="ctr">
                <a:lnSpc>
                  <a:spcPct val="85000"/>
                </a:lnSpc>
                <a:spcBef>
                  <a:spcPct val="20000"/>
                </a:spcBef>
              </a:pPr>
              <a:endParaRPr lang="en-US" sz="1600" b="1">
                <a:solidFill>
                  <a:schemeClr val="bg1"/>
                </a:solidFill>
                <a:latin typeface="Arial Narrow" pitchFamily="112" charset="0"/>
              </a:endParaRPr>
            </a:p>
          </p:txBody>
        </p:sp>
        <p:sp>
          <p:nvSpPr>
            <p:cNvPr id="56" name="Rounded Rectangle 55"/>
            <p:cNvSpPr/>
            <p:nvPr/>
          </p:nvSpPr>
          <p:spPr>
            <a:xfrm>
              <a:off x="1421674" y="1931126"/>
              <a:ext cx="1737360" cy="152400"/>
            </a:xfrm>
            <a:prstGeom prst="roundRect">
              <a:avLst>
                <a:gd name="adj" fmla="val 48717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>
                <a:lnSpc>
                  <a:spcPct val="85000"/>
                </a:lnSpc>
                <a:spcBef>
                  <a:spcPct val="20000"/>
                </a:spcBef>
              </a:pPr>
              <a:endParaRPr lang="en-US"/>
            </a:p>
          </p:txBody>
        </p:sp>
      </p:grpSp>
      <p:sp>
        <p:nvSpPr>
          <p:cNvPr id="31" name="Title 1">
            <a:extLst>
              <a:ext uri="{FF2B5EF4-FFF2-40B4-BE49-F238E27FC236}">
                <a16:creationId xmlns:a16="http://schemas.microsoft.com/office/drawing/2014/main" id="{BD7CD09E-E10E-07D0-BC00-0A325968F705}"/>
              </a:ext>
            </a:extLst>
          </p:cNvPr>
          <p:cNvSpPr txBox="1">
            <a:spLocks/>
          </p:cNvSpPr>
          <p:nvPr/>
        </p:nvSpPr>
        <p:spPr>
          <a:xfrm>
            <a:off x="899496" y="909237"/>
            <a:ext cx="9144000" cy="55230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5000"/>
              </a:lnSpc>
              <a:spcBef>
                <a:spcPct val="0"/>
              </a:spcBef>
              <a:buNone/>
              <a:defRPr sz="4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Action Plan timeline: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B475D077-0015-8998-5DBE-B9E11ABA31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1A9FD-CDA2-4BA5-8C18-59D6F59EB34A}" type="slidenum">
              <a:rPr lang="en-US" smtClean="0"/>
              <a:pPr/>
              <a:t>33</a:t>
            </a:fld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28EB7DF-62BD-57AE-61DB-048B3E092A2D}"/>
              </a:ext>
            </a:extLst>
          </p:cNvPr>
          <p:cNvCxnSpPr>
            <a:cxnSpLocks/>
          </p:cNvCxnSpPr>
          <p:nvPr/>
        </p:nvCxnSpPr>
        <p:spPr>
          <a:xfrm>
            <a:off x="6838530" y="2060559"/>
            <a:ext cx="0" cy="4064720"/>
          </a:xfrm>
          <a:prstGeom prst="line">
            <a:avLst/>
          </a:prstGeom>
          <a:ln w="9525" cap="flat" cmpd="sng" algn="ctr">
            <a:solidFill>
              <a:schemeClr val="accent4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10" name="Arrow: Right 9">
            <a:extLst>
              <a:ext uri="{FF2B5EF4-FFF2-40B4-BE49-F238E27FC236}">
                <a16:creationId xmlns:a16="http://schemas.microsoft.com/office/drawing/2014/main" id="{F4A8D516-5BBD-DFE4-F175-368D6D7690F5}"/>
              </a:ext>
            </a:extLst>
          </p:cNvPr>
          <p:cNvSpPr/>
          <p:nvPr/>
        </p:nvSpPr>
        <p:spPr>
          <a:xfrm>
            <a:off x="5276342" y="5752296"/>
            <a:ext cx="4979186" cy="20645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HK" altLang="en-US"/>
          </a:p>
        </p:txBody>
      </p:sp>
      <p:sp>
        <p:nvSpPr>
          <p:cNvPr id="64" name="Flowchart: Decision 39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879982" y="5575655"/>
            <a:ext cx="271122" cy="451870"/>
          </a:xfrm>
          <a:prstGeom prst="flowChartDecision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63" name="Flowchart: Decision 36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9822265" y="5590471"/>
            <a:ext cx="271122" cy="451870"/>
          </a:xfrm>
          <a:prstGeom prst="flowChartDecision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32" name="Flowchart: Decision 39">
            <a:extLst>
              <a:ext uri="{FF2B5EF4-FFF2-40B4-BE49-F238E27FC236}">
                <a16:creationId xmlns:a16="http://schemas.microsoft.com/office/drawing/2014/main" id="{10AB8F7A-D88C-FD65-9977-47F70EA978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092700" y="5620104"/>
            <a:ext cx="271122" cy="451870"/>
          </a:xfrm>
          <a:prstGeom prst="flowChartDecision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20D6645-E98D-2201-8266-72AF536F3BAA}"/>
              </a:ext>
            </a:extLst>
          </p:cNvPr>
          <p:cNvSpPr txBox="1"/>
          <p:nvPr/>
        </p:nvSpPr>
        <p:spPr>
          <a:xfrm>
            <a:off x="5089453" y="6045325"/>
            <a:ext cx="3621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HK" dirty="0"/>
              <a:t>0</a:t>
            </a:r>
            <a:endParaRPr lang="zh-HK" altLang="en-US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7F5E1A4-B2C4-2983-6064-FDE3F11F66AA}"/>
              </a:ext>
            </a:extLst>
          </p:cNvPr>
          <p:cNvSpPr txBox="1"/>
          <p:nvPr/>
        </p:nvSpPr>
        <p:spPr>
          <a:xfrm>
            <a:off x="9211799" y="6102911"/>
            <a:ext cx="24521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HK" dirty="0"/>
              <a:t>200,000   members</a:t>
            </a:r>
            <a:endParaRPr lang="zh-HK" altLang="en-US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F989CA1-ED3F-7CF8-3EC4-1A628CD37415}"/>
              </a:ext>
            </a:extLst>
          </p:cNvPr>
          <p:cNvSpPr txBox="1"/>
          <p:nvPr/>
        </p:nvSpPr>
        <p:spPr>
          <a:xfrm>
            <a:off x="7492466" y="6130288"/>
            <a:ext cx="11376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HK" dirty="0"/>
              <a:t>100,000</a:t>
            </a:r>
            <a:endParaRPr lang="zh-HK" altLang="en-US" dirty="0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2C7347C9-3DA9-CF90-4CB3-681F70CCB65B}"/>
              </a:ext>
            </a:extLst>
          </p:cNvPr>
          <p:cNvSpPr txBox="1"/>
          <p:nvPr/>
        </p:nvSpPr>
        <p:spPr>
          <a:xfrm>
            <a:off x="10000990" y="3849579"/>
            <a:ext cx="16579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u="sng" dirty="0"/>
              <a:t>Milestones</a:t>
            </a:r>
          </a:p>
        </p:txBody>
      </p:sp>
      <p:sp>
        <p:nvSpPr>
          <p:cNvPr id="38" name="Flowchart: Decision 37">
            <a:extLst>
              <a:ext uri="{FF2B5EF4-FFF2-40B4-BE49-F238E27FC236}">
                <a16:creationId xmlns:a16="http://schemas.microsoft.com/office/drawing/2014/main" id="{8EE1C1B5-AEF8-4F98-3426-8C84D3DDB5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0742430" y="5507404"/>
            <a:ext cx="228600" cy="381000"/>
          </a:xfrm>
          <a:prstGeom prst="flowChartDecision">
            <a:avLst/>
          </a:prstGeom>
          <a:solidFill>
            <a:schemeClr val="accent5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40" name="Flowchart: Decision 39">
            <a:extLst>
              <a:ext uri="{FF2B5EF4-FFF2-40B4-BE49-F238E27FC236}">
                <a16:creationId xmlns:a16="http://schemas.microsoft.com/office/drawing/2014/main" id="{A8799DD3-459D-EE16-E817-365116F6A5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0721169" y="4841028"/>
            <a:ext cx="271122" cy="451870"/>
          </a:xfrm>
          <a:prstGeom prst="flowChartDecision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42" name="Flowchart: Decision 39">
            <a:extLst>
              <a:ext uri="{FF2B5EF4-FFF2-40B4-BE49-F238E27FC236}">
                <a16:creationId xmlns:a16="http://schemas.microsoft.com/office/drawing/2014/main" id="{68F2B750-0750-CA82-EF79-873992564A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0721169" y="4162237"/>
            <a:ext cx="271122" cy="451870"/>
          </a:xfrm>
          <a:prstGeom prst="flowChartDecision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F44B0738-790B-B5FD-DB81-1147CAD01092}"/>
              </a:ext>
            </a:extLst>
          </p:cNvPr>
          <p:cNvSpPr txBox="1"/>
          <p:nvPr/>
        </p:nvSpPr>
        <p:spPr>
          <a:xfrm>
            <a:off x="1897602" y="6184297"/>
            <a:ext cx="33729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HK" sz="1800" dirty="0"/>
              <a:t>Task bars (length = duration)</a:t>
            </a:r>
          </a:p>
        </p:txBody>
      </p:sp>
      <p:grpSp>
        <p:nvGrpSpPr>
          <p:cNvPr id="35" name="Group 11">
            <a:extLst>
              <a:ext uri="{FF2B5EF4-FFF2-40B4-BE49-F238E27FC236}">
                <a16:creationId xmlns:a16="http://schemas.microsoft.com/office/drawing/2014/main" id="{32E1D6EE-8FCD-FE72-029F-BC4C44B342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3390803" y="2424934"/>
            <a:ext cx="1224640" cy="270567"/>
            <a:chOff x="1371600" y="1905000"/>
            <a:chExt cx="2667000" cy="228600"/>
          </a:xfrm>
        </p:grpSpPr>
        <p:sp>
          <p:nvSpPr>
            <p:cNvPr id="43" name="Rounded Rectangle 38">
              <a:extLst>
                <a:ext uri="{FF2B5EF4-FFF2-40B4-BE49-F238E27FC236}">
                  <a16:creationId xmlns:a16="http://schemas.microsoft.com/office/drawing/2014/main" id="{11AFDFE0-60CA-E05E-4D01-56D7E8AB523D}"/>
                </a:ext>
              </a:extLst>
            </p:cNvPr>
            <p:cNvSpPr/>
            <p:nvPr/>
          </p:nvSpPr>
          <p:spPr>
            <a:xfrm>
              <a:off x="1371600" y="1905000"/>
              <a:ext cx="2667000" cy="228600"/>
            </a:xfrm>
            <a:prstGeom prst="roundRect">
              <a:avLst>
                <a:gd name="adj" fmla="val 48717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lIns="18288" tIns="18288" rIns="18288" bIns="18288" anchor="ctr" anchorCtr="1"/>
            <a:lstStyle/>
            <a:p>
              <a:pPr algn="ctr">
                <a:lnSpc>
                  <a:spcPct val="85000"/>
                </a:lnSpc>
                <a:spcBef>
                  <a:spcPct val="20000"/>
                </a:spcBef>
              </a:pPr>
              <a:endParaRPr lang="en-US" sz="1600" b="1">
                <a:solidFill>
                  <a:schemeClr val="bg1"/>
                </a:solidFill>
                <a:latin typeface="Arial Narrow" pitchFamily="112" charset="0"/>
              </a:endParaRPr>
            </a:p>
          </p:txBody>
        </p:sp>
        <p:sp>
          <p:nvSpPr>
            <p:cNvPr id="44" name="Rounded Rectangle 40">
              <a:extLst>
                <a:ext uri="{FF2B5EF4-FFF2-40B4-BE49-F238E27FC236}">
                  <a16:creationId xmlns:a16="http://schemas.microsoft.com/office/drawing/2014/main" id="{3F35FD72-7310-AF49-F23B-0A9842141811}"/>
                </a:ext>
              </a:extLst>
            </p:cNvPr>
            <p:cNvSpPr/>
            <p:nvPr/>
          </p:nvSpPr>
          <p:spPr>
            <a:xfrm>
              <a:off x="1421674" y="1931126"/>
              <a:ext cx="2590800" cy="152400"/>
            </a:xfrm>
            <a:prstGeom prst="roundRect">
              <a:avLst>
                <a:gd name="adj" fmla="val 48717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>
                <a:lnSpc>
                  <a:spcPct val="85000"/>
                </a:lnSpc>
                <a:spcBef>
                  <a:spcPct val="20000"/>
                </a:spcBef>
              </a:pPr>
              <a:endParaRPr lang="en-US"/>
            </a:p>
          </p:txBody>
        </p:sp>
      </p:grpSp>
      <p:grpSp>
        <p:nvGrpSpPr>
          <p:cNvPr id="48" name="Group 27">
            <a:extLst>
              <a:ext uri="{FF2B5EF4-FFF2-40B4-BE49-F238E27FC236}">
                <a16:creationId xmlns:a16="http://schemas.microsoft.com/office/drawing/2014/main" id="{5772929F-09AA-32B3-C1B4-D823E71DC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3997936" y="3230845"/>
            <a:ext cx="617507" cy="322978"/>
            <a:chOff x="1371600" y="1905000"/>
            <a:chExt cx="1828800" cy="228600"/>
          </a:xfrm>
        </p:grpSpPr>
        <p:sp>
          <p:nvSpPr>
            <p:cNvPr id="51" name="Rounded Rectangle 54">
              <a:extLst>
                <a:ext uri="{FF2B5EF4-FFF2-40B4-BE49-F238E27FC236}">
                  <a16:creationId xmlns:a16="http://schemas.microsoft.com/office/drawing/2014/main" id="{CF1DE6DA-7419-123C-498B-E9554A2C911A}"/>
                </a:ext>
              </a:extLst>
            </p:cNvPr>
            <p:cNvSpPr/>
            <p:nvPr/>
          </p:nvSpPr>
          <p:spPr>
            <a:xfrm>
              <a:off x="1371600" y="1905000"/>
              <a:ext cx="1828800" cy="228600"/>
            </a:xfrm>
            <a:prstGeom prst="roundRect">
              <a:avLst>
                <a:gd name="adj" fmla="val 48717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lIns="18288" tIns="18288" rIns="18288" bIns="18288" anchor="ctr" anchorCtr="1"/>
            <a:lstStyle/>
            <a:p>
              <a:pPr algn="ctr">
                <a:lnSpc>
                  <a:spcPct val="85000"/>
                </a:lnSpc>
                <a:spcBef>
                  <a:spcPct val="20000"/>
                </a:spcBef>
              </a:pPr>
              <a:endParaRPr lang="en-US" sz="1600" b="1">
                <a:solidFill>
                  <a:schemeClr val="bg1"/>
                </a:solidFill>
                <a:latin typeface="Arial Narrow" pitchFamily="112" charset="0"/>
              </a:endParaRPr>
            </a:p>
          </p:txBody>
        </p:sp>
        <p:sp>
          <p:nvSpPr>
            <p:cNvPr id="54" name="Rounded Rectangle 55">
              <a:extLst>
                <a:ext uri="{FF2B5EF4-FFF2-40B4-BE49-F238E27FC236}">
                  <a16:creationId xmlns:a16="http://schemas.microsoft.com/office/drawing/2014/main" id="{C1D3F8FA-821E-0038-61D4-801420BF033A}"/>
                </a:ext>
              </a:extLst>
            </p:cNvPr>
            <p:cNvSpPr/>
            <p:nvPr/>
          </p:nvSpPr>
          <p:spPr>
            <a:xfrm>
              <a:off x="1421674" y="1931126"/>
              <a:ext cx="1737360" cy="152400"/>
            </a:xfrm>
            <a:prstGeom prst="roundRect">
              <a:avLst>
                <a:gd name="adj" fmla="val 48717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>
                <a:lnSpc>
                  <a:spcPct val="85000"/>
                </a:lnSpc>
                <a:spcBef>
                  <a:spcPct val="20000"/>
                </a:spcBef>
              </a:pPr>
              <a:endParaRPr lang="en-US"/>
            </a:p>
          </p:txBody>
        </p:sp>
      </p:grpSp>
      <p:grpSp>
        <p:nvGrpSpPr>
          <p:cNvPr id="65" name="Group 27">
            <a:extLst>
              <a:ext uri="{FF2B5EF4-FFF2-40B4-BE49-F238E27FC236}">
                <a16:creationId xmlns:a16="http://schemas.microsoft.com/office/drawing/2014/main" id="{5A69E208-178C-29C7-333F-4C68B3882F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3986231" y="3645730"/>
            <a:ext cx="617507" cy="322978"/>
            <a:chOff x="1371600" y="1905000"/>
            <a:chExt cx="1828800" cy="228600"/>
          </a:xfrm>
        </p:grpSpPr>
        <p:sp>
          <p:nvSpPr>
            <p:cNvPr id="66" name="Rounded Rectangle 54">
              <a:extLst>
                <a:ext uri="{FF2B5EF4-FFF2-40B4-BE49-F238E27FC236}">
                  <a16:creationId xmlns:a16="http://schemas.microsoft.com/office/drawing/2014/main" id="{F286FF58-E89F-0215-6971-0E6B595CF94E}"/>
                </a:ext>
              </a:extLst>
            </p:cNvPr>
            <p:cNvSpPr/>
            <p:nvPr/>
          </p:nvSpPr>
          <p:spPr>
            <a:xfrm>
              <a:off x="1371600" y="1905000"/>
              <a:ext cx="1828800" cy="228600"/>
            </a:xfrm>
            <a:prstGeom prst="roundRect">
              <a:avLst>
                <a:gd name="adj" fmla="val 48717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lIns="18288" tIns="18288" rIns="18288" bIns="18288" anchor="ctr" anchorCtr="1"/>
            <a:lstStyle/>
            <a:p>
              <a:pPr algn="ctr">
                <a:lnSpc>
                  <a:spcPct val="85000"/>
                </a:lnSpc>
                <a:spcBef>
                  <a:spcPct val="20000"/>
                </a:spcBef>
              </a:pPr>
              <a:endParaRPr lang="en-US" sz="1600" b="1">
                <a:solidFill>
                  <a:schemeClr val="bg1"/>
                </a:solidFill>
                <a:latin typeface="Arial Narrow" pitchFamily="112" charset="0"/>
              </a:endParaRPr>
            </a:p>
          </p:txBody>
        </p:sp>
        <p:sp>
          <p:nvSpPr>
            <p:cNvPr id="67" name="Rounded Rectangle 55">
              <a:extLst>
                <a:ext uri="{FF2B5EF4-FFF2-40B4-BE49-F238E27FC236}">
                  <a16:creationId xmlns:a16="http://schemas.microsoft.com/office/drawing/2014/main" id="{CD307279-E4B8-FDF2-C485-AD0C1880928F}"/>
                </a:ext>
              </a:extLst>
            </p:cNvPr>
            <p:cNvSpPr/>
            <p:nvPr/>
          </p:nvSpPr>
          <p:spPr>
            <a:xfrm>
              <a:off x="1421674" y="1931126"/>
              <a:ext cx="1737360" cy="152400"/>
            </a:xfrm>
            <a:prstGeom prst="roundRect">
              <a:avLst>
                <a:gd name="adj" fmla="val 48717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>
                <a:lnSpc>
                  <a:spcPct val="85000"/>
                </a:lnSpc>
                <a:spcBef>
                  <a:spcPct val="20000"/>
                </a:spcBef>
              </a:pPr>
              <a:endParaRPr lang="en-US"/>
            </a:p>
          </p:txBody>
        </p:sp>
      </p:grpSp>
      <p:sp>
        <p:nvSpPr>
          <p:cNvPr id="68" name="TextBox 67">
            <a:extLst>
              <a:ext uri="{FF2B5EF4-FFF2-40B4-BE49-F238E27FC236}">
                <a16:creationId xmlns:a16="http://schemas.microsoft.com/office/drawing/2014/main" id="{097B06CF-3929-A8AE-FDAA-02C60ABC7C27}"/>
              </a:ext>
            </a:extLst>
          </p:cNvPr>
          <p:cNvSpPr txBox="1"/>
          <p:nvPr/>
        </p:nvSpPr>
        <p:spPr>
          <a:xfrm>
            <a:off x="4768179" y="5358185"/>
            <a:ext cx="7851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/>
              <a:t>Kick-Off</a:t>
            </a:r>
          </a:p>
          <a:p>
            <a:pPr algn="ctr"/>
            <a:endParaRPr lang="en-US" sz="1200" dirty="0"/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528CA142-2EC0-6645-17BE-E465B6B44A3C}"/>
              </a:ext>
            </a:extLst>
          </p:cNvPr>
          <p:cNvSpPr txBox="1"/>
          <p:nvPr/>
        </p:nvSpPr>
        <p:spPr>
          <a:xfrm>
            <a:off x="9565231" y="4942687"/>
            <a:ext cx="7851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/>
              <a:t>End of Year Review</a:t>
            </a:r>
          </a:p>
          <a:p>
            <a:pPr algn="ctr"/>
            <a:endParaRPr lang="en-US" sz="1200" dirty="0"/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AA903B9A-2909-FD85-7F3F-EDA85E7C88A9}"/>
              </a:ext>
            </a:extLst>
          </p:cNvPr>
          <p:cNvSpPr txBox="1"/>
          <p:nvPr/>
        </p:nvSpPr>
        <p:spPr>
          <a:xfrm>
            <a:off x="7562367" y="4921299"/>
            <a:ext cx="7851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/>
              <a:t>Half Year</a:t>
            </a:r>
          </a:p>
          <a:p>
            <a:pPr algn="ctr"/>
            <a:r>
              <a:rPr lang="en-US" sz="1200" dirty="0"/>
              <a:t>Review</a:t>
            </a:r>
          </a:p>
          <a:p>
            <a:pPr algn="ctr"/>
            <a:endParaRPr lang="en-US" sz="1200" dirty="0"/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D8EA4691-4C10-9AAF-2005-FA533C84AA9C}"/>
              </a:ext>
            </a:extLst>
          </p:cNvPr>
          <p:cNvSpPr txBox="1"/>
          <p:nvPr/>
        </p:nvSpPr>
        <p:spPr>
          <a:xfrm>
            <a:off x="7850676" y="779422"/>
            <a:ext cx="418555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HK" sz="1800" dirty="0"/>
              <a:t>Chart created by K.C (2022)</a:t>
            </a:r>
          </a:p>
        </p:txBody>
      </p:sp>
      <p:grpSp>
        <p:nvGrpSpPr>
          <p:cNvPr id="72" name="Group 27">
            <a:extLst>
              <a:ext uri="{FF2B5EF4-FFF2-40B4-BE49-F238E27FC236}">
                <a16:creationId xmlns:a16="http://schemas.microsoft.com/office/drawing/2014/main" id="{B5F4F4F9-573C-5CB5-9CC2-18678EE9D5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62733" y="6216134"/>
            <a:ext cx="775666" cy="322978"/>
            <a:chOff x="1371600" y="1905000"/>
            <a:chExt cx="1828800" cy="228600"/>
          </a:xfrm>
        </p:grpSpPr>
        <p:sp>
          <p:nvSpPr>
            <p:cNvPr id="73" name="Rounded Rectangle 54">
              <a:extLst>
                <a:ext uri="{FF2B5EF4-FFF2-40B4-BE49-F238E27FC236}">
                  <a16:creationId xmlns:a16="http://schemas.microsoft.com/office/drawing/2014/main" id="{7F506C65-89D3-5C8E-B71E-07D4E16BDDDE}"/>
                </a:ext>
              </a:extLst>
            </p:cNvPr>
            <p:cNvSpPr/>
            <p:nvPr/>
          </p:nvSpPr>
          <p:spPr>
            <a:xfrm>
              <a:off x="1371600" y="1905000"/>
              <a:ext cx="1828800" cy="228600"/>
            </a:xfrm>
            <a:prstGeom prst="roundRect">
              <a:avLst>
                <a:gd name="adj" fmla="val 48717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lIns="18288" tIns="18288" rIns="18288" bIns="18288" anchor="ctr" anchorCtr="1"/>
            <a:lstStyle/>
            <a:p>
              <a:pPr algn="ctr">
                <a:lnSpc>
                  <a:spcPct val="85000"/>
                </a:lnSpc>
                <a:spcBef>
                  <a:spcPct val="20000"/>
                </a:spcBef>
              </a:pPr>
              <a:endParaRPr lang="en-US" sz="1600" b="1">
                <a:solidFill>
                  <a:schemeClr val="bg1"/>
                </a:solidFill>
                <a:latin typeface="Arial Narrow" pitchFamily="112" charset="0"/>
              </a:endParaRPr>
            </a:p>
          </p:txBody>
        </p:sp>
        <p:sp>
          <p:nvSpPr>
            <p:cNvPr id="74" name="Rounded Rectangle 55">
              <a:extLst>
                <a:ext uri="{FF2B5EF4-FFF2-40B4-BE49-F238E27FC236}">
                  <a16:creationId xmlns:a16="http://schemas.microsoft.com/office/drawing/2014/main" id="{739AB109-E69A-B8F1-3271-72EDEC7CAEB3}"/>
                </a:ext>
              </a:extLst>
            </p:cNvPr>
            <p:cNvSpPr/>
            <p:nvPr/>
          </p:nvSpPr>
          <p:spPr>
            <a:xfrm>
              <a:off x="1421674" y="1931126"/>
              <a:ext cx="1737360" cy="152400"/>
            </a:xfrm>
            <a:prstGeom prst="roundRect">
              <a:avLst>
                <a:gd name="adj" fmla="val 48717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>
                <a:lnSpc>
                  <a:spcPct val="85000"/>
                </a:lnSpc>
                <a:spcBef>
                  <a:spcPct val="20000"/>
                </a:spcBef>
              </a:pPr>
              <a:endParaRPr lang="en-US"/>
            </a:p>
          </p:txBody>
        </p:sp>
      </p:grp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D72E49F5-BFB5-FC78-0157-39583AB17380}"/>
              </a:ext>
            </a:extLst>
          </p:cNvPr>
          <p:cNvCxnSpPr>
            <a:cxnSpLocks/>
          </p:cNvCxnSpPr>
          <p:nvPr/>
        </p:nvCxnSpPr>
        <p:spPr>
          <a:xfrm>
            <a:off x="1135507" y="1964965"/>
            <a:ext cx="2255296" cy="459969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4136905-015B-4510-B514-027CBA846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6CD0F97-2E5B-4E84-8544-EB24DED10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099048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DB667490-DB81-488B-B0E9-A2D13C48B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2000" y="758952"/>
            <a:ext cx="10668000" cy="5455920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34A3DF-5D86-4285-9517-A48D1DB56D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2565" y="1091601"/>
            <a:ext cx="5693692" cy="935981"/>
          </a:xfrm>
        </p:spPr>
        <p:txBody>
          <a:bodyPr>
            <a:normAutofit/>
          </a:bodyPr>
          <a:lstStyle/>
          <a:p>
            <a:r>
              <a:rPr lang="en-US" sz="2800" dirty="0"/>
              <a:t>Fairwood – Content of the new mobile application (A.K.A: app)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E4F2CB-E44F-762C-C04A-5CE96F4915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2565" y="2081361"/>
            <a:ext cx="5287378" cy="4083202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95000"/>
              </a:lnSpc>
              <a:buNone/>
            </a:pPr>
            <a:r>
              <a:rPr lang="en-US" sz="1700" dirty="0"/>
              <a:t>Fairwood is going to develop a new app to match the young customers with the following content:</a:t>
            </a:r>
          </a:p>
          <a:p>
            <a:pPr>
              <a:lnSpc>
                <a:spcPct val="95000"/>
              </a:lnSpc>
              <a:buFont typeface="Wingdings" panose="05000000000000000000" pitchFamily="2" charset="2"/>
              <a:buChar char="Ø"/>
            </a:pPr>
            <a:r>
              <a:rPr lang="en-US" sz="1700" dirty="0"/>
              <a:t>Jun to Aug to develop a new mobile app</a:t>
            </a:r>
          </a:p>
          <a:p>
            <a:pPr>
              <a:lnSpc>
                <a:spcPct val="95000"/>
              </a:lnSpc>
              <a:buFont typeface="Wingdings" panose="05000000000000000000" pitchFamily="2" charset="2"/>
              <a:buChar char="Ø"/>
            </a:pPr>
            <a:r>
              <a:rPr lang="en-US" sz="1700" dirty="0"/>
              <a:t>Jul to Aug for testing</a:t>
            </a:r>
          </a:p>
          <a:p>
            <a:pPr>
              <a:lnSpc>
                <a:spcPct val="95000"/>
              </a:lnSpc>
              <a:buFont typeface="Wingdings" panose="05000000000000000000" pitchFamily="2" charset="2"/>
              <a:buChar char="Ø"/>
            </a:pPr>
            <a:r>
              <a:rPr lang="en-US" altLang="zh-HK" sz="1700" i="1" dirty="0">
                <a:solidFill>
                  <a:srgbClr val="FF9933"/>
                </a:solidFill>
              </a:rPr>
              <a:t>New membership </a:t>
            </a:r>
            <a:r>
              <a:rPr lang="en-US" altLang="zh-HK" sz="1700" dirty="0"/>
              <a:t>reward </a:t>
            </a:r>
            <a:r>
              <a:rPr lang="en-US" altLang="zh-HK" sz="1700" i="1" dirty="0">
                <a:solidFill>
                  <a:srgbClr val="FF9933"/>
                </a:solidFill>
              </a:rPr>
              <a:t>50 points</a:t>
            </a:r>
            <a:endParaRPr lang="en-US" sz="1700" i="1" dirty="0">
              <a:solidFill>
                <a:srgbClr val="FF9933"/>
              </a:solidFill>
            </a:endParaRPr>
          </a:p>
          <a:p>
            <a:pPr>
              <a:lnSpc>
                <a:spcPct val="95000"/>
              </a:lnSpc>
              <a:buFont typeface="Wingdings" panose="05000000000000000000" pitchFamily="2" charset="2"/>
              <a:buChar char="Ø"/>
            </a:pPr>
            <a:r>
              <a:rPr lang="en-US" sz="1700" i="1" dirty="0">
                <a:solidFill>
                  <a:srgbClr val="FF9933"/>
                </a:solidFill>
              </a:rPr>
              <a:t>Old members </a:t>
            </a:r>
            <a:r>
              <a:rPr lang="en-US" sz="1700" dirty="0"/>
              <a:t>reward extra </a:t>
            </a:r>
            <a:r>
              <a:rPr lang="en-US" sz="1700" i="1" dirty="0">
                <a:solidFill>
                  <a:srgbClr val="FF9933"/>
                </a:solidFill>
              </a:rPr>
              <a:t>25 points</a:t>
            </a:r>
            <a:r>
              <a:rPr lang="en-US" sz="1700" i="1" dirty="0"/>
              <a:t> </a:t>
            </a:r>
            <a:r>
              <a:rPr lang="en-US" sz="1700" dirty="0"/>
              <a:t>for </a:t>
            </a:r>
          </a:p>
          <a:p>
            <a:pPr marL="0" indent="0">
              <a:lnSpc>
                <a:spcPct val="95000"/>
              </a:lnSpc>
              <a:buNone/>
            </a:pPr>
            <a:r>
              <a:rPr lang="en-US" sz="1700" dirty="0"/>
              <a:t>       using the </a:t>
            </a:r>
            <a:r>
              <a:rPr lang="en-US" sz="1700" i="1" dirty="0">
                <a:solidFill>
                  <a:srgbClr val="FF9933"/>
                </a:solidFill>
              </a:rPr>
              <a:t>new app</a:t>
            </a:r>
          </a:p>
          <a:p>
            <a:pPr>
              <a:lnSpc>
                <a:spcPct val="95000"/>
              </a:lnSpc>
              <a:buFont typeface="Wingdings" panose="05000000000000000000" pitchFamily="2" charset="2"/>
              <a:buChar char="Ø"/>
            </a:pPr>
            <a:r>
              <a:rPr lang="en-US" sz="1700" dirty="0"/>
              <a:t>Redemption system – </a:t>
            </a:r>
            <a:r>
              <a:rPr lang="en-US" sz="1700" i="1" dirty="0">
                <a:solidFill>
                  <a:srgbClr val="FF9933"/>
                </a:solidFill>
              </a:rPr>
              <a:t>HKD30 &gt; 1 point </a:t>
            </a:r>
          </a:p>
          <a:p>
            <a:pPr>
              <a:lnSpc>
                <a:spcPct val="95000"/>
              </a:lnSpc>
              <a:buFont typeface="Wingdings" panose="05000000000000000000" pitchFamily="2" charset="2"/>
              <a:buChar char="Ø"/>
            </a:pPr>
            <a:r>
              <a:rPr lang="en-US" sz="1700" i="1" dirty="0">
                <a:solidFill>
                  <a:srgbClr val="FF9933"/>
                </a:solidFill>
              </a:rPr>
              <a:t>10 points = HKD 1</a:t>
            </a:r>
          </a:p>
          <a:p>
            <a:pPr>
              <a:lnSpc>
                <a:spcPct val="95000"/>
              </a:lnSpc>
              <a:buFont typeface="Wingdings" panose="05000000000000000000" pitchFamily="2" charset="2"/>
              <a:buChar char="Ø"/>
            </a:pPr>
            <a:r>
              <a:rPr lang="en-US" sz="1700" i="1" dirty="0">
                <a:solidFill>
                  <a:srgbClr val="FF9933"/>
                </a:solidFill>
              </a:rPr>
              <a:t>Deposit $500 </a:t>
            </a:r>
            <a:r>
              <a:rPr lang="en-US" sz="1700" dirty="0"/>
              <a:t>reward </a:t>
            </a:r>
            <a:r>
              <a:rPr lang="en-US" sz="1700" i="1" dirty="0">
                <a:solidFill>
                  <a:srgbClr val="FF9933"/>
                </a:solidFill>
              </a:rPr>
              <a:t>1000 points </a:t>
            </a:r>
            <a:endParaRPr lang="en-US" sz="1700" i="1" dirty="0"/>
          </a:p>
          <a:p>
            <a:pPr>
              <a:lnSpc>
                <a:spcPct val="95000"/>
              </a:lnSpc>
              <a:buFont typeface="Wingdings" panose="05000000000000000000" pitchFamily="2" charset="2"/>
              <a:buChar char="Ø"/>
            </a:pPr>
            <a:r>
              <a:rPr lang="en-US" sz="1700" dirty="0"/>
              <a:t>Referral programme – encourage existing members to </a:t>
            </a:r>
            <a:r>
              <a:rPr lang="en-GB" sz="1700" i="1" dirty="0">
                <a:solidFill>
                  <a:srgbClr val="FF9933"/>
                </a:solidFill>
              </a:rPr>
              <a:t>enrol</a:t>
            </a:r>
            <a:r>
              <a:rPr lang="en-US" sz="1700" i="1" dirty="0">
                <a:solidFill>
                  <a:srgbClr val="FF9933"/>
                </a:solidFill>
              </a:rPr>
              <a:t> a new member</a:t>
            </a:r>
            <a:r>
              <a:rPr lang="en-US" sz="1700" dirty="0"/>
              <a:t>; each new member is going rewarded </a:t>
            </a:r>
            <a:r>
              <a:rPr lang="en-US" sz="1700" i="1" dirty="0">
                <a:solidFill>
                  <a:srgbClr val="FF9933"/>
                </a:solidFill>
              </a:rPr>
              <a:t>25 points</a:t>
            </a:r>
          </a:p>
          <a:p>
            <a:pPr marL="0" indent="0">
              <a:lnSpc>
                <a:spcPct val="95000"/>
              </a:lnSpc>
              <a:buNone/>
            </a:pPr>
            <a:endParaRPr lang="en-US" sz="1400" dirty="0"/>
          </a:p>
          <a:p>
            <a:pPr marL="0" indent="0">
              <a:lnSpc>
                <a:spcPct val="95000"/>
              </a:lnSpc>
              <a:buNone/>
            </a:pPr>
            <a:endParaRPr lang="en-US" sz="1400" dirty="0"/>
          </a:p>
        </p:txBody>
      </p:sp>
      <p:pic>
        <p:nvPicPr>
          <p:cNvPr id="5" name="Picture 4" descr="Calendar&#10;&#10;Description automatically generated">
            <a:extLst>
              <a:ext uri="{FF2B5EF4-FFF2-40B4-BE49-F238E27FC236}">
                <a16:creationId xmlns:a16="http://schemas.microsoft.com/office/drawing/2014/main" id="{82C54C6F-A1EA-2A4B-2E48-C3A8C0C6A04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4257" b="13338"/>
          <a:stretch/>
        </p:blipFill>
        <p:spPr>
          <a:xfrm>
            <a:off x="6998286" y="1517902"/>
            <a:ext cx="1881184" cy="2421461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1F571A4-CA0E-535A-06C0-B570DDA8DA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99648" y="6400800"/>
            <a:ext cx="530352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B1E4CB7-CB13-4810-BF18-BE31AFC64F93}" type="slidenum">
              <a:rPr lang="en-US" smtClean="0"/>
              <a:pPr>
                <a:spcAft>
                  <a:spcPts val="600"/>
                </a:spcAft>
              </a:pPr>
              <a:t>34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F58C155-2AF0-1474-E1E7-E455ED755D5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61499" y="3101200"/>
            <a:ext cx="1838149" cy="320752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A7BDCC0-6858-6E9E-9A18-293B189AD429}"/>
              </a:ext>
            </a:extLst>
          </p:cNvPr>
          <p:cNvSpPr txBox="1"/>
          <p:nvPr/>
        </p:nvSpPr>
        <p:spPr>
          <a:xfrm>
            <a:off x="6870521" y="3949507"/>
            <a:ext cx="219097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HK" sz="1200" dirty="0">
                <a:effectLst/>
                <a:ea typeface="Times New Roman" panose="02020603050405020304" pitchFamily="18" charset="0"/>
              </a:rPr>
              <a:t>(This can be seen clearly in Fairwood restaurant, 2022)</a:t>
            </a:r>
            <a:endParaRPr lang="en-US" altLang="zh-HK" sz="12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A7C45AB-F843-5A01-4F8D-E50F3F9884A1}"/>
              </a:ext>
            </a:extLst>
          </p:cNvPr>
          <p:cNvSpPr txBox="1"/>
          <p:nvPr/>
        </p:nvSpPr>
        <p:spPr>
          <a:xfrm>
            <a:off x="9475383" y="6038124"/>
            <a:ext cx="160629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HK" sz="1400" dirty="0">
                <a:effectLst/>
                <a:ea typeface="Times New Roman" panose="02020603050405020304" pitchFamily="18" charset="0"/>
              </a:rPr>
              <a:t>(Fairwood, 2022)</a:t>
            </a:r>
            <a:endParaRPr lang="en-US" altLang="zh-HK" sz="1400" dirty="0"/>
          </a:p>
        </p:txBody>
      </p:sp>
    </p:spTree>
    <p:extLst>
      <p:ext uri="{BB962C8B-B14F-4D97-AF65-F5344CB8AC3E}">
        <p14:creationId xmlns:p14="http://schemas.microsoft.com/office/powerpoint/2010/main" val="92908883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4136905-015B-4510-B514-027CBA846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6CD0F97-2E5B-4E84-8544-EB24DED10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099048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DB667490-DB81-488B-B0E9-A2D13C48B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2000" y="758952"/>
            <a:ext cx="10668000" cy="5455920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34A3DF-5D86-4285-9517-A48D1DB56D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2635" y="1024946"/>
            <a:ext cx="5804452" cy="1080638"/>
          </a:xfrm>
        </p:spPr>
        <p:txBody>
          <a:bodyPr>
            <a:normAutofit/>
          </a:bodyPr>
          <a:lstStyle/>
          <a:p>
            <a:r>
              <a:rPr lang="en-US" sz="2800" dirty="0"/>
              <a:t>Fairwood – Content of the new Instagram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E4F2CB-E44F-762C-C04A-5CE96F4915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6943" y="2221407"/>
            <a:ext cx="6210952" cy="3877641"/>
          </a:xfrm>
        </p:spPr>
        <p:txBody>
          <a:bodyPr>
            <a:normAutofit/>
          </a:bodyPr>
          <a:lstStyle/>
          <a:p>
            <a:pPr marL="0" indent="0">
              <a:lnSpc>
                <a:spcPct val="95000"/>
              </a:lnSpc>
              <a:buNone/>
            </a:pPr>
            <a:r>
              <a:rPr lang="en-US" sz="1800" dirty="0"/>
              <a:t>Fairwood is going to create an Instagram to match the young customers with the following content:</a:t>
            </a:r>
          </a:p>
          <a:p>
            <a:pPr>
              <a:lnSpc>
                <a:spcPct val="95000"/>
              </a:lnSpc>
              <a:buFont typeface="Wingdings" panose="05000000000000000000" pitchFamily="2" charset="2"/>
              <a:buChar char="Ø"/>
            </a:pPr>
            <a:r>
              <a:rPr lang="en-US" altLang="zh-HK" sz="1800" dirty="0"/>
              <a:t>New subscription (A.K.A: </a:t>
            </a:r>
            <a:r>
              <a:rPr lang="en-US" altLang="zh-HK" sz="1800" i="1" dirty="0">
                <a:solidFill>
                  <a:srgbClr val="FF9933"/>
                </a:solidFill>
              </a:rPr>
              <a:t>Follow</a:t>
            </a:r>
            <a:r>
              <a:rPr lang="en-US" altLang="zh-HK" sz="1800" dirty="0"/>
              <a:t>)</a:t>
            </a:r>
          </a:p>
          <a:p>
            <a:pPr>
              <a:lnSpc>
                <a:spcPct val="95000"/>
              </a:lnSpc>
              <a:buFont typeface="Wingdings" panose="05000000000000000000" pitchFamily="2" charset="2"/>
              <a:buChar char="Ø"/>
            </a:pPr>
            <a:r>
              <a:rPr lang="en-US" altLang="zh-HK" sz="1800" dirty="0">
                <a:solidFill>
                  <a:srgbClr val="FF9933"/>
                </a:solidFill>
              </a:rPr>
              <a:t>See First </a:t>
            </a:r>
          </a:p>
          <a:p>
            <a:pPr>
              <a:lnSpc>
                <a:spcPct val="95000"/>
              </a:lnSpc>
              <a:buFont typeface="Wingdings" panose="05000000000000000000" pitchFamily="2" charset="2"/>
              <a:buChar char="Ø"/>
            </a:pPr>
            <a:r>
              <a:rPr lang="en-US" altLang="zh-HK" sz="1800" i="1" dirty="0">
                <a:solidFill>
                  <a:srgbClr val="FF9933"/>
                </a:solidFill>
              </a:rPr>
              <a:t>Share</a:t>
            </a:r>
            <a:r>
              <a:rPr lang="en-US" altLang="zh-HK" sz="1800" dirty="0"/>
              <a:t> new official IG</a:t>
            </a:r>
            <a:endParaRPr lang="en-US" altLang="zh-HK" sz="1800" b="1" dirty="0">
              <a:solidFill>
                <a:srgbClr val="FF9933"/>
              </a:solidFill>
            </a:endParaRPr>
          </a:p>
          <a:p>
            <a:pPr>
              <a:lnSpc>
                <a:spcPct val="95000"/>
              </a:lnSpc>
              <a:buFont typeface="Wingdings" panose="05000000000000000000" pitchFamily="2" charset="2"/>
              <a:buChar char="Ø"/>
            </a:pPr>
            <a:r>
              <a:rPr lang="en-US" altLang="zh-HK" sz="1800" i="1" dirty="0">
                <a:solidFill>
                  <a:srgbClr val="FF9933"/>
                </a:solidFill>
              </a:rPr>
              <a:t>Hashtag 5 people </a:t>
            </a:r>
          </a:p>
          <a:p>
            <a:pPr>
              <a:lnSpc>
                <a:spcPct val="95000"/>
              </a:lnSpc>
              <a:buFont typeface="Wingdings" panose="05000000000000000000" pitchFamily="2" charset="2"/>
              <a:buChar char="Ø"/>
            </a:pPr>
            <a:r>
              <a:rPr lang="en-US" altLang="zh-HK" sz="1800" dirty="0"/>
              <a:t>Leave a message </a:t>
            </a:r>
            <a:r>
              <a:rPr lang="en-US" altLang="zh-HK" sz="1800" i="1" dirty="0">
                <a:solidFill>
                  <a:srgbClr val="FF9933"/>
                </a:solidFill>
              </a:rPr>
              <a:t>“Click &amp; Order app” </a:t>
            </a:r>
          </a:p>
          <a:p>
            <a:pPr>
              <a:lnSpc>
                <a:spcPct val="95000"/>
              </a:lnSpc>
              <a:buFont typeface="Wingdings" panose="05000000000000000000" pitchFamily="2" charset="2"/>
              <a:buChar char="Ø"/>
            </a:pPr>
            <a:r>
              <a:rPr lang="en-US" altLang="zh-HK" sz="1800" dirty="0"/>
              <a:t>And download the </a:t>
            </a:r>
            <a:r>
              <a:rPr lang="en-US" altLang="zh-HK" sz="1800" i="1" dirty="0">
                <a:solidFill>
                  <a:srgbClr val="FF9933"/>
                </a:solidFill>
              </a:rPr>
              <a:t>new app </a:t>
            </a:r>
            <a:r>
              <a:rPr lang="en-US" altLang="zh-HK" sz="1800" dirty="0"/>
              <a:t>rewards </a:t>
            </a:r>
            <a:r>
              <a:rPr lang="en-US" altLang="zh-HK" sz="1800" i="1" dirty="0">
                <a:solidFill>
                  <a:srgbClr val="FF9933"/>
                </a:solidFill>
              </a:rPr>
              <a:t>100 points</a:t>
            </a:r>
          </a:p>
          <a:p>
            <a:pPr>
              <a:lnSpc>
                <a:spcPct val="95000"/>
              </a:lnSpc>
              <a:buFont typeface="Wingdings" panose="05000000000000000000" pitchFamily="2" charset="2"/>
              <a:buChar char="Ø"/>
            </a:pPr>
            <a:r>
              <a:rPr lang="en-US" altLang="zh-HK" sz="1800" dirty="0"/>
              <a:t>From 1 Jul ~ 31 Jan, achieve </a:t>
            </a:r>
            <a:r>
              <a:rPr lang="en-US" altLang="zh-HK" sz="1800" i="1" dirty="0">
                <a:solidFill>
                  <a:srgbClr val="FF9933"/>
                </a:solidFill>
              </a:rPr>
              <a:t>100,000 new members on </a:t>
            </a:r>
            <a:r>
              <a:rPr lang="en-US" altLang="zh-HK" sz="1800" dirty="0"/>
              <a:t>mobile apps, and members will reward </a:t>
            </a:r>
            <a:r>
              <a:rPr lang="en-US" altLang="zh-HK" sz="1800" i="1" dirty="0">
                <a:solidFill>
                  <a:srgbClr val="FF9933"/>
                </a:solidFill>
              </a:rPr>
              <a:t>100 points</a:t>
            </a:r>
            <a:endParaRPr lang="en-US" sz="1800" dirty="0"/>
          </a:p>
          <a:p>
            <a:pPr marL="0" indent="0">
              <a:lnSpc>
                <a:spcPct val="95000"/>
              </a:lnSpc>
              <a:buNone/>
            </a:pPr>
            <a:endParaRPr lang="en-US" sz="140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4EB2B45-CA2D-F5C0-2B44-05EDD83A64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99648" y="6400800"/>
            <a:ext cx="530352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B1E4CB7-CB13-4810-BF18-BE31AFC64F93}" type="slidenum">
              <a:rPr lang="en-US" smtClean="0"/>
              <a:pPr>
                <a:spcAft>
                  <a:spcPts val="600"/>
                </a:spcAft>
              </a:pPr>
              <a:t>35</a:t>
            </a:fld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2BF45FA-BF38-5523-274D-C45C4E102C45}"/>
              </a:ext>
            </a:extLst>
          </p:cNvPr>
          <p:cNvSpPr txBox="1"/>
          <p:nvPr/>
        </p:nvSpPr>
        <p:spPr>
          <a:xfrm>
            <a:off x="7972783" y="6076372"/>
            <a:ext cx="196347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HK" sz="1200" dirty="0"/>
              <a:t>(Café De Carol, 2022)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C2A1121-B929-A3EF-9449-FDE9FB9BAE7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7947" t="12778" r="39420" b="10284"/>
          <a:stretch/>
        </p:blipFill>
        <p:spPr>
          <a:xfrm>
            <a:off x="8744482" y="1227382"/>
            <a:ext cx="1623742" cy="310470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EA7AC1A3-5074-994C-3E84-4B742095C50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8202" t="28651" r="17722" b="33333"/>
          <a:stretch/>
        </p:blipFill>
        <p:spPr>
          <a:xfrm>
            <a:off x="7892143" y="4268299"/>
            <a:ext cx="3328420" cy="1614864"/>
          </a:xfrm>
          <a:prstGeom prst="rect">
            <a:avLst/>
          </a:prstGeom>
        </p:spPr>
      </p:pic>
      <p:sp>
        <p:nvSpPr>
          <p:cNvPr id="17" name="Rectangle 1">
            <a:extLst>
              <a:ext uri="{FF2B5EF4-FFF2-40B4-BE49-F238E27FC236}">
                <a16:creationId xmlns:a16="http://schemas.microsoft.com/office/drawing/2014/main" id="{F1B8ACC1-4EE4-7AA5-4277-A2850084B3A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38499"/>
            <a:ext cx="65" cy="276999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zh-HK" altLang="zh-HK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6842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4136905-015B-4510-B514-027CBA846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6CD0F97-2E5B-4E84-8544-EB24DED10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099048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DB667490-DB81-488B-B0E9-A2D13C48B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2000" y="758952"/>
            <a:ext cx="10668000" cy="5455920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34A3DF-5D86-4285-9517-A48D1DB56D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8403" y="1057193"/>
            <a:ext cx="5739293" cy="1345115"/>
          </a:xfrm>
        </p:spPr>
        <p:txBody>
          <a:bodyPr>
            <a:normAutofit/>
          </a:bodyPr>
          <a:lstStyle/>
          <a:p>
            <a:r>
              <a:rPr lang="en-US" sz="2800" dirty="0"/>
              <a:t>Fairwood – Content of the official YouTube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E4F2CB-E44F-762C-C04A-5CE96F4915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6569" y="2227147"/>
            <a:ext cx="5874876" cy="3774850"/>
          </a:xfrm>
        </p:spPr>
        <p:txBody>
          <a:bodyPr>
            <a:normAutofit/>
          </a:bodyPr>
          <a:lstStyle/>
          <a:p>
            <a:pPr marL="0" indent="0">
              <a:lnSpc>
                <a:spcPct val="95000"/>
              </a:lnSpc>
              <a:buNone/>
            </a:pPr>
            <a:r>
              <a:rPr lang="en-US" sz="1600" dirty="0"/>
              <a:t>Fairwood is going to develop a new app to match the young customers with the following content:</a:t>
            </a:r>
          </a:p>
          <a:p>
            <a:pPr>
              <a:lnSpc>
                <a:spcPct val="95000"/>
              </a:lnSpc>
              <a:buFont typeface="Wingdings" panose="05000000000000000000" pitchFamily="2" charset="2"/>
              <a:buChar char="Ø"/>
            </a:pPr>
            <a:r>
              <a:rPr lang="en-US" altLang="zh-HK" sz="1800" dirty="0"/>
              <a:t>New subscription (A.K.A: </a:t>
            </a:r>
            <a:r>
              <a:rPr lang="en-US" altLang="zh-HK" sz="1800" i="1" dirty="0">
                <a:solidFill>
                  <a:srgbClr val="FF9933"/>
                </a:solidFill>
              </a:rPr>
              <a:t>Subscribe</a:t>
            </a:r>
            <a:r>
              <a:rPr lang="en-US" altLang="zh-HK" sz="1800" dirty="0"/>
              <a:t>)</a:t>
            </a:r>
          </a:p>
          <a:p>
            <a:pPr>
              <a:lnSpc>
                <a:spcPct val="95000"/>
              </a:lnSpc>
              <a:buFont typeface="Wingdings" panose="05000000000000000000" pitchFamily="2" charset="2"/>
              <a:buChar char="Ø"/>
            </a:pPr>
            <a:r>
              <a:rPr lang="en-US" altLang="zh-HK" sz="1800" i="1" dirty="0">
                <a:solidFill>
                  <a:srgbClr val="FF9933"/>
                </a:solidFill>
              </a:rPr>
              <a:t>Food, Order, App </a:t>
            </a:r>
            <a:r>
              <a:rPr lang="en-US" altLang="zh-HK" sz="1800" dirty="0"/>
              <a:t>as keywords</a:t>
            </a:r>
          </a:p>
          <a:p>
            <a:pPr>
              <a:lnSpc>
                <a:spcPct val="95000"/>
              </a:lnSpc>
              <a:buFont typeface="Wingdings" panose="05000000000000000000" pitchFamily="2" charset="2"/>
              <a:buChar char="Ø"/>
            </a:pPr>
            <a:r>
              <a:rPr lang="en-US" altLang="zh-HK" sz="1800" i="1" dirty="0">
                <a:solidFill>
                  <a:srgbClr val="FF9933"/>
                </a:solidFill>
              </a:rPr>
              <a:t>Cross advertise on FB and IG</a:t>
            </a:r>
          </a:p>
          <a:p>
            <a:pPr>
              <a:lnSpc>
                <a:spcPct val="95000"/>
              </a:lnSpc>
              <a:buFont typeface="Wingdings" panose="05000000000000000000" pitchFamily="2" charset="2"/>
              <a:buChar char="Ø"/>
            </a:pPr>
            <a:r>
              <a:rPr lang="en-US" altLang="zh-HK" sz="1800" i="1" dirty="0">
                <a:solidFill>
                  <a:srgbClr val="FF9933"/>
                </a:solidFill>
              </a:rPr>
              <a:t>Like, share</a:t>
            </a:r>
            <a:r>
              <a:rPr lang="en-US" altLang="zh-HK" sz="1800" i="1" dirty="0"/>
              <a:t> and </a:t>
            </a:r>
            <a:r>
              <a:rPr lang="en-US" altLang="zh-HK" sz="1800" i="1" dirty="0">
                <a:solidFill>
                  <a:srgbClr val="FF9933"/>
                </a:solidFill>
              </a:rPr>
              <a:t>notice </a:t>
            </a:r>
            <a:endParaRPr lang="en-US" altLang="zh-HK" sz="1800" dirty="0">
              <a:solidFill>
                <a:srgbClr val="FF9933"/>
              </a:solidFill>
            </a:endParaRPr>
          </a:p>
          <a:p>
            <a:pPr>
              <a:lnSpc>
                <a:spcPct val="95000"/>
              </a:lnSpc>
              <a:buFont typeface="Wingdings" panose="05000000000000000000" pitchFamily="2" charset="2"/>
              <a:buChar char="Ø"/>
            </a:pPr>
            <a:r>
              <a:rPr lang="en-US" altLang="zh-HK" sz="1800" dirty="0"/>
              <a:t>Leave a message </a:t>
            </a:r>
            <a:r>
              <a:rPr lang="en-US" altLang="zh-HK" sz="1800" i="1" dirty="0">
                <a:solidFill>
                  <a:srgbClr val="FF9933"/>
                </a:solidFill>
              </a:rPr>
              <a:t>“Click &amp; Order app” </a:t>
            </a:r>
          </a:p>
          <a:p>
            <a:pPr>
              <a:lnSpc>
                <a:spcPct val="95000"/>
              </a:lnSpc>
              <a:buFont typeface="Wingdings" panose="05000000000000000000" pitchFamily="2" charset="2"/>
              <a:buChar char="Ø"/>
            </a:pPr>
            <a:r>
              <a:rPr lang="en-US" altLang="zh-HK" sz="1800" dirty="0"/>
              <a:t>And download the </a:t>
            </a:r>
            <a:r>
              <a:rPr lang="en-US" altLang="zh-HK" sz="1800" i="1" dirty="0">
                <a:solidFill>
                  <a:srgbClr val="FF9933"/>
                </a:solidFill>
              </a:rPr>
              <a:t>new app </a:t>
            </a:r>
            <a:r>
              <a:rPr lang="en-US" altLang="zh-HK" sz="1800" dirty="0"/>
              <a:t>rewards </a:t>
            </a:r>
            <a:r>
              <a:rPr lang="en-US" altLang="zh-HK" sz="1800" i="1" dirty="0">
                <a:solidFill>
                  <a:srgbClr val="FF9933"/>
                </a:solidFill>
              </a:rPr>
              <a:t>100 points</a:t>
            </a:r>
          </a:p>
          <a:p>
            <a:pPr>
              <a:lnSpc>
                <a:spcPct val="95000"/>
              </a:lnSpc>
              <a:buFont typeface="Wingdings" panose="05000000000000000000" pitchFamily="2" charset="2"/>
              <a:buChar char="Ø"/>
            </a:pPr>
            <a:r>
              <a:rPr lang="en-US" altLang="zh-HK" sz="1800" dirty="0"/>
              <a:t>From 1 Jul ~ 31 Jan, achieve </a:t>
            </a:r>
            <a:r>
              <a:rPr lang="en-US" altLang="zh-HK" sz="1800" i="1" dirty="0">
                <a:solidFill>
                  <a:srgbClr val="FF9933"/>
                </a:solidFill>
              </a:rPr>
              <a:t>100,000 new members on </a:t>
            </a:r>
            <a:r>
              <a:rPr lang="en-US" altLang="zh-HK" sz="1800" dirty="0"/>
              <a:t>mobile apps, and members will reward </a:t>
            </a:r>
            <a:r>
              <a:rPr lang="en-US" altLang="zh-HK" sz="1800" i="1" dirty="0">
                <a:solidFill>
                  <a:srgbClr val="FF9933"/>
                </a:solidFill>
              </a:rPr>
              <a:t>100 points</a:t>
            </a:r>
            <a:endParaRPr lang="en-US" altLang="zh-HK" sz="1800" dirty="0"/>
          </a:p>
          <a:p>
            <a:pPr>
              <a:lnSpc>
                <a:spcPct val="95000"/>
              </a:lnSpc>
              <a:buFont typeface="Wingdings" panose="05000000000000000000" pitchFamily="2" charset="2"/>
              <a:buChar char="Ø"/>
            </a:pPr>
            <a:endParaRPr lang="en-US" sz="1400" dirty="0"/>
          </a:p>
          <a:p>
            <a:pPr marL="0" indent="0">
              <a:lnSpc>
                <a:spcPct val="95000"/>
              </a:lnSpc>
              <a:buNone/>
            </a:pPr>
            <a:endParaRPr lang="en-US" sz="1400" dirty="0"/>
          </a:p>
          <a:p>
            <a:pPr marL="0" indent="0">
              <a:lnSpc>
                <a:spcPct val="95000"/>
              </a:lnSpc>
              <a:buNone/>
            </a:pPr>
            <a:endParaRPr lang="en-US" sz="1400" dirty="0"/>
          </a:p>
          <a:p>
            <a:pPr marL="0" indent="0">
              <a:lnSpc>
                <a:spcPct val="95000"/>
              </a:lnSpc>
              <a:buNone/>
            </a:pPr>
            <a:endParaRPr lang="en-US" sz="140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4EB2B45-CA2D-F5C0-2B44-05EDD83A64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99648" y="6400800"/>
            <a:ext cx="530352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B1E4CB7-CB13-4810-BF18-BE31AFC64F93}" type="slidenum">
              <a:rPr lang="en-US" smtClean="0"/>
              <a:pPr>
                <a:spcAft>
                  <a:spcPts val="600"/>
                </a:spcAft>
              </a:pPr>
              <a:t>36</a:t>
            </a:fld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417EBA9-EB26-A7CD-B441-19CD3CDD60FD}"/>
              </a:ext>
            </a:extLst>
          </p:cNvPr>
          <p:cNvSpPr txBox="1"/>
          <p:nvPr/>
        </p:nvSpPr>
        <p:spPr>
          <a:xfrm>
            <a:off x="9460256" y="3002873"/>
            <a:ext cx="19293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HK" dirty="0"/>
              <a:t>(Fairwood, 2021)</a:t>
            </a:r>
            <a:endParaRPr lang="zh-HK" alt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2299BC1-0EBA-F5B2-8EFF-3D1FE6355C3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9241" t="21111" r="49018" b="25079"/>
          <a:stretch/>
        </p:blipFill>
        <p:spPr>
          <a:xfrm>
            <a:off x="7041445" y="1317704"/>
            <a:ext cx="2378420" cy="21692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D93F5002-FE20-A7A9-4B12-116E7CDE6B4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0009" t="20238" r="30293" b="5079"/>
          <a:stretch/>
        </p:blipFill>
        <p:spPr>
          <a:xfrm>
            <a:off x="7811314" y="3509169"/>
            <a:ext cx="3555128" cy="2492828"/>
          </a:xfrm>
          <a:prstGeom prst="rect">
            <a:avLst/>
          </a:prstGeom>
        </p:spPr>
      </p:pic>
      <p:pic>
        <p:nvPicPr>
          <p:cNvPr id="19" name="Graphic 18" descr="Ringer outline">
            <a:extLst>
              <a:ext uri="{FF2B5EF4-FFF2-40B4-BE49-F238E27FC236}">
                <a16:creationId xmlns:a16="http://schemas.microsoft.com/office/drawing/2014/main" id="{0235485C-A9FA-8151-BFA0-AA644E33F36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861994" y="3411344"/>
            <a:ext cx="224485" cy="2244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835169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4136905-015B-4510-B514-027CBA846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6CD0F97-2E5B-4E84-8544-EB24DED10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099048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DB667490-DB81-488B-B0E9-A2D13C48B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2000" y="758952"/>
            <a:ext cx="10668000" cy="5455920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34A3DF-5D86-4285-9517-A48D1DB56D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9304" y="972415"/>
            <a:ext cx="4512858" cy="1345115"/>
          </a:xfrm>
        </p:spPr>
        <p:txBody>
          <a:bodyPr>
            <a:normAutofit/>
          </a:bodyPr>
          <a:lstStyle/>
          <a:p>
            <a:r>
              <a:rPr lang="en-US" sz="2900" dirty="0"/>
              <a:t>Fairwood – Content of the new official Facebook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E4F2CB-E44F-762C-C04A-5CE96F4915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5673" y="1943163"/>
            <a:ext cx="5857127" cy="4155885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95000"/>
              </a:lnSpc>
              <a:buNone/>
            </a:pPr>
            <a:r>
              <a:rPr lang="en-US" sz="1800" dirty="0"/>
              <a:t>Fairwood is going to develop an official Facebook to match the young customers with the following content:</a:t>
            </a:r>
          </a:p>
          <a:p>
            <a:pPr>
              <a:lnSpc>
                <a:spcPct val="95000"/>
              </a:lnSpc>
              <a:buFont typeface="Wingdings" panose="05000000000000000000" pitchFamily="2" charset="2"/>
              <a:buChar char="Ø"/>
            </a:pPr>
            <a:r>
              <a:rPr lang="en-US" sz="1800" dirty="0"/>
              <a:t>New subscription (A.K.A: </a:t>
            </a:r>
            <a:r>
              <a:rPr lang="en-US" sz="1800" i="1" dirty="0">
                <a:solidFill>
                  <a:srgbClr val="FF9933"/>
                </a:solidFill>
              </a:rPr>
              <a:t>LIKE</a:t>
            </a:r>
            <a:r>
              <a:rPr lang="en-US" sz="1800" dirty="0"/>
              <a:t>)</a:t>
            </a:r>
            <a:endParaRPr lang="en-US" sz="1800" b="1" dirty="0">
              <a:solidFill>
                <a:srgbClr val="FF9933"/>
              </a:solidFill>
            </a:endParaRPr>
          </a:p>
          <a:p>
            <a:pPr>
              <a:lnSpc>
                <a:spcPct val="95000"/>
              </a:lnSpc>
              <a:buFont typeface="Wingdings" panose="05000000000000000000" pitchFamily="2" charset="2"/>
              <a:buChar char="Ø"/>
            </a:pPr>
            <a:r>
              <a:rPr lang="en-US" sz="1800" i="1" dirty="0">
                <a:solidFill>
                  <a:srgbClr val="FF9933"/>
                </a:solidFill>
              </a:rPr>
              <a:t>Forward</a:t>
            </a:r>
            <a:r>
              <a:rPr lang="en-US" sz="1800" dirty="0"/>
              <a:t> new official FB</a:t>
            </a:r>
            <a:endParaRPr lang="en-US" sz="1800" b="1" dirty="0">
              <a:solidFill>
                <a:srgbClr val="FF9933"/>
              </a:solidFill>
            </a:endParaRPr>
          </a:p>
          <a:p>
            <a:pPr>
              <a:lnSpc>
                <a:spcPct val="95000"/>
              </a:lnSpc>
              <a:buFont typeface="Wingdings" panose="05000000000000000000" pitchFamily="2" charset="2"/>
              <a:buChar char="Ø"/>
            </a:pPr>
            <a:r>
              <a:rPr lang="en-US" sz="1800" i="1" dirty="0">
                <a:solidFill>
                  <a:srgbClr val="FF9933"/>
                </a:solidFill>
              </a:rPr>
              <a:t>Tag 5 people </a:t>
            </a:r>
          </a:p>
          <a:p>
            <a:pPr>
              <a:lnSpc>
                <a:spcPct val="95000"/>
              </a:lnSpc>
              <a:buFont typeface="Wingdings" panose="05000000000000000000" pitchFamily="2" charset="2"/>
              <a:buChar char="Ø"/>
            </a:pPr>
            <a:r>
              <a:rPr lang="en-US" sz="1800" dirty="0"/>
              <a:t>Leave a message </a:t>
            </a:r>
            <a:r>
              <a:rPr lang="en-US" sz="1800" i="1" dirty="0">
                <a:solidFill>
                  <a:srgbClr val="FF9933"/>
                </a:solidFill>
              </a:rPr>
              <a:t>“Click &amp; Order app” </a:t>
            </a:r>
          </a:p>
          <a:p>
            <a:pPr>
              <a:lnSpc>
                <a:spcPct val="95000"/>
              </a:lnSpc>
              <a:buFont typeface="Wingdings" panose="05000000000000000000" pitchFamily="2" charset="2"/>
              <a:buChar char="Ø"/>
            </a:pPr>
            <a:r>
              <a:rPr lang="en-US" sz="1800" dirty="0"/>
              <a:t>And download the </a:t>
            </a:r>
            <a:r>
              <a:rPr lang="en-US" sz="1800" i="1" dirty="0">
                <a:solidFill>
                  <a:srgbClr val="FF9933"/>
                </a:solidFill>
              </a:rPr>
              <a:t>new app </a:t>
            </a:r>
            <a:r>
              <a:rPr lang="en-US" sz="1800" dirty="0"/>
              <a:t>rewards </a:t>
            </a:r>
            <a:r>
              <a:rPr lang="en-US" sz="1800" i="1" dirty="0">
                <a:solidFill>
                  <a:srgbClr val="FF9933"/>
                </a:solidFill>
              </a:rPr>
              <a:t>100 points</a:t>
            </a:r>
          </a:p>
          <a:p>
            <a:pPr>
              <a:lnSpc>
                <a:spcPct val="95000"/>
              </a:lnSpc>
              <a:buFont typeface="Wingdings" panose="05000000000000000000" pitchFamily="2" charset="2"/>
              <a:buChar char="Ø"/>
            </a:pPr>
            <a:r>
              <a:rPr lang="en-US" sz="1800" dirty="0"/>
              <a:t>Cooperate with </a:t>
            </a:r>
            <a:r>
              <a:rPr lang="en-US" sz="1800" i="1" dirty="0">
                <a:solidFill>
                  <a:srgbClr val="FF9933"/>
                </a:solidFill>
              </a:rPr>
              <a:t>FAIRWOOD FANS</a:t>
            </a:r>
            <a:r>
              <a:rPr lang="en-US" sz="1800" dirty="0"/>
              <a:t> to promote our new official Facebook with extra </a:t>
            </a:r>
            <a:r>
              <a:rPr lang="en-US" sz="1800" i="1" dirty="0">
                <a:solidFill>
                  <a:srgbClr val="FF9933"/>
                </a:solidFill>
              </a:rPr>
              <a:t>100 points</a:t>
            </a:r>
          </a:p>
          <a:p>
            <a:pPr>
              <a:lnSpc>
                <a:spcPct val="95000"/>
              </a:lnSpc>
              <a:buFont typeface="Wingdings" panose="05000000000000000000" pitchFamily="2" charset="2"/>
              <a:buChar char="Ø"/>
            </a:pPr>
            <a:r>
              <a:rPr lang="en-US" sz="1800" dirty="0"/>
              <a:t>From 1 Jul ~ 31 Jan, achieve </a:t>
            </a:r>
            <a:r>
              <a:rPr lang="en-US" sz="1800" i="1" dirty="0">
                <a:solidFill>
                  <a:srgbClr val="FF9933"/>
                </a:solidFill>
              </a:rPr>
              <a:t>100,000 new members on </a:t>
            </a:r>
            <a:r>
              <a:rPr lang="en-US" sz="1800" dirty="0"/>
              <a:t>mobile apps, and members will reward </a:t>
            </a:r>
            <a:r>
              <a:rPr lang="en-US" sz="1800" i="1" dirty="0">
                <a:solidFill>
                  <a:srgbClr val="FF9933"/>
                </a:solidFill>
              </a:rPr>
              <a:t>100 points</a:t>
            </a:r>
          </a:p>
          <a:p>
            <a:pPr marL="0" indent="0">
              <a:lnSpc>
                <a:spcPct val="95000"/>
              </a:lnSpc>
              <a:buNone/>
            </a:pPr>
            <a:endParaRPr lang="en-US" sz="1400" dirty="0"/>
          </a:p>
          <a:p>
            <a:pPr marL="0" indent="0">
              <a:lnSpc>
                <a:spcPct val="95000"/>
              </a:lnSpc>
              <a:buNone/>
            </a:pPr>
            <a:endParaRPr lang="en-US" sz="1400" dirty="0"/>
          </a:p>
          <a:p>
            <a:pPr marL="0" indent="0">
              <a:lnSpc>
                <a:spcPct val="95000"/>
              </a:lnSpc>
              <a:buNone/>
            </a:pPr>
            <a:endParaRPr lang="en-US" sz="140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4EB2B45-CA2D-F5C0-2B44-05EDD83A64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99648" y="6400800"/>
            <a:ext cx="530352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B1E4CB7-CB13-4810-BF18-BE31AFC64F93}" type="slidenum">
              <a:rPr lang="en-US" smtClean="0"/>
              <a:pPr>
                <a:spcAft>
                  <a:spcPts val="600"/>
                </a:spcAft>
              </a:pPr>
              <a:t>37</a:t>
            </a:fld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252D414-BBD3-108E-613C-7449D8FB656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9462" t="20568" r="20988" b="17829"/>
          <a:stretch/>
        </p:blipFill>
        <p:spPr>
          <a:xfrm>
            <a:off x="7017359" y="1094656"/>
            <a:ext cx="2855904" cy="250219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6A5147C-E36B-9CE2-F6EF-76D17214FE7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0582" t="17158" r="22791" b="11938"/>
          <a:stretch/>
        </p:blipFill>
        <p:spPr>
          <a:xfrm>
            <a:off x="7825653" y="3650511"/>
            <a:ext cx="3552680" cy="2502196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02BF45FA-BF38-5523-274D-C45C4E102C45}"/>
              </a:ext>
            </a:extLst>
          </p:cNvPr>
          <p:cNvSpPr txBox="1"/>
          <p:nvPr/>
        </p:nvSpPr>
        <p:spPr>
          <a:xfrm>
            <a:off x="9762983" y="3275111"/>
            <a:ext cx="187334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HK" sz="1400" dirty="0"/>
              <a:t>(Fairwood, 2022)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7EEF100-2137-E528-D8BC-DFD9C0AB8318}"/>
              </a:ext>
            </a:extLst>
          </p:cNvPr>
          <p:cNvSpPr txBox="1"/>
          <p:nvPr/>
        </p:nvSpPr>
        <p:spPr>
          <a:xfrm>
            <a:off x="8820290" y="6222256"/>
            <a:ext cx="24481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HK" sz="1400" dirty="0"/>
              <a:t>(Fairwood Fans, 2022)</a:t>
            </a:r>
            <a:endParaRPr lang="zh-HK" altLang="en-US" sz="1400" dirty="0"/>
          </a:p>
        </p:txBody>
      </p:sp>
    </p:spTree>
    <p:extLst>
      <p:ext uri="{BB962C8B-B14F-4D97-AF65-F5344CB8AC3E}">
        <p14:creationId xmlns:p14="http://schemas.microsoft.com/office/powerpoint/2010/main" val="302168990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4136905-015B-4510-B514-027CBA846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6CD0F97-2E5B-4E84-8544-EB24DED10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099048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DB667490-DB81-488B-B0E9-A2D13C48B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2000" y="758952"/>
            <a:ext cx="10668000" cy="5455920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34A3DF-5D86-4285-9517-A48D1DB56D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7808" y="938946"/>
            <a:ext cx="5955139" cy="970748"/>
          </a:xfrm>
        </p:spPr>
        <p:txBody>
          <a:bodyPr>
            <a:normAutofit/>
          </a:bodyPr>
          <a:lstStyle/>
          <a:p>
            <a:r>
              <a:rPr lang="en-US" altLang="zh-HK" sz="2600" dirty="0"/>
              <a:t>Fairwood – Promotion of the new official Facebook and Instagram</a:t>
            </a:r>
            <a:endParaRPr lang="en-US" sz="26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E4F2CB-E44F-762C-C04A-5CE96F4915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5674" y="1943163"/>
            <a:ext cx="5650298" cy="370051"/>
          </a:xfrm>
        </p:spPr>
        <p:txBody>
          <a:bodyPr>
            <a:normAutofit/>
          </a:bodyPr>
          <a:lstStyle/>
          <a:p>
            <a:pPr>
              <a:lnSpc>
                <a:spcPct val="95000"/>
              </a:lnSpc>
              <a:buFont typeface="Wingdings" panose="05000000000000000000" pitchFamily="2" charset="2"/>
              <a:buChar char="Ø"/>
            </a:pPr>
            <a:r>
              <a:rPr lang="en-US" sz="1800" dirty="0"/>
              <a:t>Advertising on Facebook and IG</a:t>
            </a:r>
            <a:endParaRPr lang="en-US" sz="1400" dirty="0"/>
          </a:p>
          <a:p>
            <a:pPr marL="0" indent="0">
              <a:lnSpc>
                <a:spcPct val="95000"/>
              </a:lnSpc>
              <a:buNone/>
            </a:pPr>
            <a:endParaRPr lang="en-US" sz="1400" dirty="0"/>
          </a:p>
          <a:p>
            <a:pPr marL="0" indent="0">
              <a:lnSpc>
                <a:spcPct val="95000"/>
              </a:lnSpc>
              <a:buNone/>
            </a:pPr>
            <a:endParaRPr lang="en-US" sz="140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4EB2B45-CA2D-F5C0-2B44-05EDD83A64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99648" y="6400800"/>
            <a:ext cx="530352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B1E4CB7-CB13-4810-BF18-BE31AFC64F93}" type="slidenum">
              <a:rPr lang="en-US" smtClean="0"/>
              <a:pPr>
                <a:spcAft>
                  <a:spcPts val="600"/>
                </a:spcAft>
              </a:pPr>
              <a:t>38</a:t>
            </a:fld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2BF45FA-BF38-5523-274D-C45C4E102C45}"/>
              </a:ext>
            </a:extLst>
          </p:cNvPr>
          <p:cNvSpPr txBox="1"/>
          <p:nvPr/>
        </p:nvSpPr>
        <p:spPr>
          <a:xfrm>
            <a:off x="5375380" y="5961894"/>
            <a:ext cx="23325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HK" sz="1400" dirty="0"/>
              <a:t>(Meta, 2022)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BF37277-A70F-C295-1171-6EC4E78365B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839" t="22619" r="5000" b="10864"/>
          <a:stretch/>
        </p:blipFill>
        <p:spPr>
          <a:xfrm>
            <a:off x="2591873" y="2313214"/>
            <a:ext cx="7296969" cy="35848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882574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4136905-015B-4510-B514-027CBA846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6CD0F97-2E5B-4E84-8544-EB24DED10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099048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DB667490-DB81-488B-B0E9-A2D13C48B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2000" y="758952"/>
            <a:ext cx="10668000" cy="5455920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34A3DF-5D86-4285-9517-A48D1DB56D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7808" y="938946"/>
            <a:ext cx="6294992" cy="970748"/>
          </a:xfrm>
        </p:spPr>
        <p:txBody>
          <a:bodyPr>
            <a:normAutofit/>
          </a:bodyPr>
          <a:lstStyle/>
          <a:p>
            <a:r>
              <a:rPr lang="en-US" altLang="zh-HK" sz="2600" dirty="0"/>
              <a:t>Fairwood – Promotion of the new official Facebook and Instagram  (Cont.)</a:t>
            </a:r>
            <a:endParaRPr lang="en-US" sz="26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E4F2CB-E44F-762C-C04A-5CE96F4915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5673" y="1943163"/>
            <a:ext cx="5857127" cy="4155885"/>
          </a:xfrm>
        </p:spPr>
        <p:txBody>
          <a:bodyPr>
            <a:normAutofit/>
          </a:bodyPr>
          <a:lstStyle/>
          <a:p>
            <a:pPr>
              <a:lnSpc>
                <a:spcPct val="95000"/>
              </a:lnSpc>
              <a:buFont typeface="Wingdings" panose="05000000000000000000" pitchFamily="2" charset="2"/>
              <a:buChar char="Ø"/>
            </a:pPr>
            <a:r>
              <a:rPr lang="en-US" sz="1800" dirty="0"/>
              <a:t>Advertising on Facebook and IG</a:t>
            </a:r>
            <a:endParaRPr lang="en-US" sz="1400" dirty="0"/>
          </a:p>
          <a:p>
            <a:pPr marL="0" indent="0">
              <a:lnSpc>
                <a:spcPct val="95000"/>
              </a:lnSpc>
              <a:buNone/>
            </a:pPr>
            <a:r>
              <a:rPr lang="en-US" sz="1400" dirty="0" err="1"/>
              <a:t>agram</a:t>
            </a:r>
            <a:endParaRPr lang="en-US" sz="1400" dirty="0"/>
          </a:p>
          <a:p>
            <a:pPr marL="0" indent="0">
              <a:lnSpc>
                <a:spcPct val="95000"/>
              </a:lnSpc>
              <a:buNone/>
            </a:pPr>
            <a:endParaRPr lang="en-US" sz="140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4EB2B45-CA2D-F5C0-2B44-05EDD83A64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99648" y="6400800"/>
            <a:ext cx="530352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B1E4CB7-CB13-4810-BF18-BE31AFC64F93}" type="slidenum">
              <a:rPr lang="en-US" smtClean="0"/>
              <a:pPr>
                <a:spcAft>
                  <a:spcPts val="600"/>
                </a:spcAft>
              </a:pPr>
              <a:t>39</a:t>
            </a:fld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2BF45FA-BF38-5523-274D-C45C4E102C45}"/>
              </a:ext>
            </a:extLst>
          </p:cNvPr>
          <p:cNvSpPr txBox="1"/>
          <p:nvPr/>
        </p:nvSpPr>
        <p:spPr>
          <a:xfrm>
            <a:off x="7633302" y="6331592"/>
            <a:ext cx="23325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HK" sz="1400" dirty="0"/>
              <a:t>(Business Facebook, 2022)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8892BCD-9979-B22F-5462-0CCD0C15FB8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2767" t="18175" r="34384" b="11067"/>
          <a:stretch/>
        </p:blipFill>
        <p:spPr>
          <a:xfrm>
            <a:off x="6750616" y="1660230"/>
            <a:ext cx="3414554" cy="374368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180E668-1AEC-4BD0-CD5D-5152059ABDF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3334" t="18274" r="34419" b="11067"/>
          <a:stretch/>
        </p:blipFill>
        <p:spPr>
          <a:xfrm>
            <a:off x="8797746" y="3380290"/>
            <a:ext cx="2630277" cy="2976146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5B36820C-C451-B586-A2CB-EF31647F20D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697" t="14841" r="6250" b="6842"/>
          <a:stretch/>
        </p:blipFill>
        <p:spPr>
          <a:xfrm>
            <a:off x="763977" y="2334275"/>
            <a:ext cx="5823549" cy="3729959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D9263A10-6FE8-AB6E-E923-58260D9FFCEF}"/>
              </a:ext>
            </a:extLst>
          </p:cNvPr>
          <p:cNvSpPr txBox="1"/>
          <p:nvPr/>
        </p:nvSpPr>
        <p:spPr>
          <a:xfrm>
            <a:off x="3189361" y="6087089"/>
            <a:ext cx="159051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HK" sz="1400" dirty="0"/>
              <a:t>(Meta, 2022)</a:t>
            </a:r>
            <a:endParaRPr lang="zh-HK" altLang="en-US" sz="1400" dirty="0"/>
          </a:p>
        </p:txBody>
      </p:sp>
    </p:spTree>
    <p:extLst>
      <p:ext uri="{BB962C8B-B14F-4D97-AF65-F5344CB8AC3E}">
        <p14:creationId xmlns:p14="http://schemas.microsoft.com/office/powerpoint/2010/main" val="258960141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4136905-015B-4510-B514-027CBA846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6CD0F97-2E5B-4E84-8544-EB24DED10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099048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DB667490-DB81-488B-B0E9-A2D13C48B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2000" y="758952"/>
            <a:ext cx="10668000" cy="5455920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34A3DF-5D86-4285-9517-A48D1DB56D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2989" y="810270"/>
            <a:ext cx="6117351" cy="954332"/>
          </a:xfrm>
        </p:spPr>
        <p:txBody>
          <a:bodyPr>
            <a:normAutofit fontScale="90000"/>
          </a:bodyPr>
          <a:lstStyle/>
          <a:p>
            <a:r>
              <a:rPr lang="en-US" sz="2900" dirty="0"/>
              <a:t>Fairwood – Promotion of the new official Facebook and </a:t>
            </a:r>
            <a:r>
              <a:rPr lang="en-US" altLang="zh-HK" sz="2600" dirty="0"/>
              <a:t>Instagram (Cont.)</a:t>
            </a:r>
            <a:endParaRPr lang="en-US" sz="26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E4F2CB-E44F-762C-C04A-5CE96F4915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5329" y="1674402"/>
            <a:ext cx="5857127" cy="4155885"/>
          </a:xfrm>
        </p:spPr>
        <p:txBody>
          <a:bodyPr>
            <a:normAutofit/>
          </a:bodyPr>
          <a:lstStyle/>
          <a:p>
            <a:pPr>
              <a:lnSpc>
                <a:spcPct val="95000"/>
              </a:lnSpc>
              <a:buFont typeface="Wingdings" panose="05000000000000000000" pitchFamily="2" charset="2"/>
              <a:buChar char="Ø"/>
            </a:pPr>
            <a:r>
              <a:rPr lang="en-US" sz="1800" dirty="0"/>
              <a:t>Create the contents of FB and IG </a:t>
            </a:r>
            <a:endParaRPr lang="en-US" sz="1800" b="1" dirty="0">
              <a:solidFill>
                <a:srgbClr val="FF9933"/>
              </a:solidFill>
            </a:endParaRPr>
          </a:p>
          <a:p>
            <a:pPr marL="0" indent="0">
              <a:lnSpc>
                <a:spcPct val="95000"/>
              </a:lnSpc>
              <a:buNone/>
            </a:pPr>
            <a:endParaRPr lang="en-US" sz="1400" dirty="0"/>
          </a:p>
          <a:p>
            <a:pPr marL="0" indent="0">
              <a:lnSpc>
                <a:spcPct val="95000"/>
              </a:lnSpc>
              <a:buNone/>
            </a:pPr>
            <a:endParaRPr lang="en-US" sz="1400" dirty="0"/>
          </a:p>
          <a:p>
            <a:pPr marL="0" indent="0">
              <a:lnSpc>
                <a:spcPct val="95000"/>
              </a:lnSpc>
              <a:buNone/>
            </a:pPr>
            <a:endParaRPr lang="en-US" sz="140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4EB2B45-CA2D-F5C0-2B44-05EDD83A64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99648" y="6400800"/>
            <a:ext cx="530352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B1E4CB7-CB13-4810-BF18-BE31AFC64F93}" type="slidenum">
              <a:rPr lang="en-US" smtClean="0"/>
              <a:pPr>
                <a:spcAft>
                  <a:spcPts val="600"/>
                </a:spcAft>
              </a:pPr>
              <a:t>40</a:t>
            </a:fld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2BF45FA-BF38-5523-274D-C45C4E102C45}"/>
              </a:ext>
            </a:extLst>
          </p:cNvPr>
          <p:cNvSpPr txBox="1"/>
          <p:nvPr/>
        </p:nvSpPr>
        <p:spPr>
          <a:xfrm>
            <a:off x="5911712" y="5985994"/>
            <a:ext cx="229842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HK" sz="1400" dirty="0"/>
              <a:t>(Business Facebook, 2022)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62D545E9-A3BE-F395-D1D6-BC629E173F4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402" t="18413" r="15804" b="6265"/>
          <a:stretch/>
        </p:blipFill>
        <p:spPr>
          <a:xfrm>
            <a:off x="1196892" y="2121634"/>
            <a:ext cx="6166757" cy="3797934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0E0E464A-70B5-A23E-EEA8-79573D4EDD5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5982" t="19286" r="45482" b="5238"/>
          <a:stretch/>
        </p:blipFill>
        <p:spPr>
          <a:xfrm>
            <a:off x="7652656" y="953675"/>
            <a:ext cx="3739243" cy="51047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308267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Picture Placeholder 12">
            <a:extLst>
              <a:ext uri="{FF2B5EF4-FFF2-40B4-BE49-F238E27FC236}">
                <a16:creationId xmlns:a16="http://schemas.microsoft.com/office/drawing/2014/main" id="{BF204D11-D8EF-A8D5-B617-7BDE19ECCD57}"/>
              </a:ext>
            </a:extLst>
          </p:cNvPr>
          <p:cNvGraphicFramePr>
            <a:graphicFrameLocks noGrp="1" noChangeAspect="1"/>
          </p:cNvGraphicFramePr>
          <p:nvPr>
            <p:ph type="pic" sz="quarter" idx="13"/>
          </p:nvPr>
        </p:nvGraphicFramePr>
        <p:xfrm>
          <a:off x="7031555" y="1901468"/>
          <a:ext cx="4260587" cy="442607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Acrobat Document" r:id="rId3" imgW="5757102" imgH="5981469" progId="Acrobat.Document.DC">
                  <p:embed/>
                </p:oleObj>
              </mc:Choice>
              <mc:Fallback>
                <p:oleObj name="Acrobat Document" r:id="rId3" imgW="5757102" imgH="5981469" progId="Acrobat.Document.DC">
                  <p:embed/>
                  <p:pic>
                    <p:nvPicPr>
                      <p:cNvPr id="13" name="Picture Placeholder 12">
                        <a:extLst>
                          <a:ext uri="{FF2B5EF4-FFF2-40B4-BE49-F238E27FC236}">
                            <a16:creationId xmlns:a16="http://schemas.microsoft.com/office/drawing/2014/main" id="{BF204D11-D8EF-A8D5-B617-7BDE19ECCD57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7031555" y="1901468"/>
                        <a:ext cx="4260587" cy="442607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5" name="Picture 14">
            <a:extLst>
              <a:ext uri="{FF2B5EF4-FFF2-40B4-BE49-F238E27FC236}">
                <a16:creationId xmlns:a16="http://schemas.microsoft.com/office/drawing/2014/main" id="{A428AA69-F95A-22BB-6FFF-AB59B6046A9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1464" t="18631" r="19613" b="5254"/>
          <a:stretch/>
        </p:blipFill>
        <p:spPr>
          <a:xfrm>
            <a:off x="757824" y="1901468"/>
            <a:ext cx="6048703" cy="4190495"/>
          </a:xfrm>
          <a:prstGeom prst="rect">
            <a:avLst/>
          </a:prstGeom>
        </p:spPr>
      </p:pic>
      <p:sp>
        <p:nvSpPr>
          <p:cNvPr id="16" name="Title 1">
            <a:extLst>
              <a:ext uri="{FF2B5EF4-FFF2-40B4-BE49-F238E27FC236}">
                <a16:creationId xmlns:a16="http://schemas.microsoft.com/office/drawing/2014/main" id="{37A54836-EB57-98C4-92BF-6FD782CBCD11}"/>
              </a:ext>
            </a:extLst>
          </p:cNvPr>
          <p:cNvSpPr txBox="1">
            <a:spLocks/>
          </p:cNvSpPr>
          <p:nvPr/>
        </p:nvSpPr>
        <p:spPr>
          <a:xfrm>
            <a:off x="993913" y="908344"/>
            <a:ext cx="10098157" cy="90287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0000" lnSpcReduction="20000"/>
          </a:bodyPr>
          <a:lstStyle>
            <a:lvl1pPr algn="l" defTabSz="914400" rtl="0" eaLnBrk="1" latinLnBrk="0" hangingPunct="1">
              <a:lnSpc>
                <a:spcPct val="95000"/>
              </a:lnSpc>
              <a:spcBef>
                <a:spcPct val="0"/>
              </a:spcBef>
              <a:buNone/>
              <a:defRPr sz="60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Promotion measurement (Facebook)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3768293-0F70-AB7B-3B67-64BB07CBBBC5}"/>
              </a:ext>
            </a:extLst>
          </p:cNvPr>
          <p:cNvSpPr txBox="1"/>
          <p:nvPr/>
        </p:nvSpPr>
        <p:spPr>
          <a:xfrm>
            <a:off x="5638800" y="2973572"/>
            <a:ext cx="914400" cy="91440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zh-HK" alt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62C6D31-B4C2-A9E6-4DAE-3E1A9F966FA7}"/>
              </a:ext>
            </a:extLst>
          </p:cNvPr>
          <p:cNvSpPr txBox="1"/>
          <p:nvPr/>
        </p:nvSpPr>
        <p:spPr>
          <a:xfrm>
            <a:off x="5241853" y="6233127"/>
            <a:ext cx="29664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HK" dirty="0"/>
              <a:t>(Business Facebook, 2022)</a:t>
            </a:r>
            <a:endParaRPr lang="zh-HK" altLang="en-US" dirty="0"/>
          </a:p>
        </p:txBody>
      </p:sp>
    </p:spTree>
    <p:extLst>
      <p:ext uri="{BB962C8B-B14F-4D97-AF65-F5344CB8AC3E}">
        <p14:creationId xmlns:p14="http://schemas.microsoft.com/office/powerpoint/2010/main" val="416240567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41D28D5C-95D3-1D27-09F2-F92EE44E594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3762" t="10751" r="6581" b="13026"/>
          <a:stretch/>
        </p:blipFill>
        <p:spPr>
          <a:xfrm>
            <a:off x="900692" y="2096552"/>
            <a:ext cx="5541973" cy="392956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56305F3-5C2A-574C-5727-A4BADF5D4B5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4004" t="19523" r="20019" b="15433"/>
          <a:stretch/>
        </p:blipFill>
        <p:spPr>
          <a:xfrm>
            <a:off x="6442665" y="2010670"/>
            <a:ext cx="4565499" cy="3648758"/>
          </a:xfrm>
          <a:prstGeom prst="rect">
            <a:avLst/>
          </a:prstGeom>
        </p:spPr>
      </p:pic>
      <p:sp>
        <p:nvSpPr>
          <p:cNvPr id="16" name="Title 1">
            <a:extLst>
              <a:ext uri="{FF2B5EF4-FFF2-40B4-BE49-F238E27FC236}">
                <a16:creationId xmlns:a16="http://schemas.microsoft.com/office/drawing/2014/main" id="{CE143AE7-181D-A52C-E462-A5303441C6F7}"/>
              </a:ext>
            </a:extLst>
          </p:cNvPr>
          <p:cNvSpPr txBox="1">
            <a:spLocks/>
          </p:cNvSpPr>
          <p:nvPr/>
        </p:nvSpPr>
        <p:spPr>
          <a:xfrm>
            <a:off x="993913" y="908344"/>
            <a:ext cx="10098157" cy="90287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0000" lnSpcReduction="20000"/>
          </a:bodyPr>
          <a:lstStyle>
            <a:lvl1pPr algn="l" defTabSz="914400" rtl="0" eaLnBrk="1" latinLnBrk="0" hangingPunct="1">
              <a:lnSpc>
                <a:spcPct val="95000"/>
              </a:lnSpc>
              <a:spcBef>
                <a:spcPct val="0"/>
              </a:spcBef>
              <a:buNone/>
              <a:defRPr sz="60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Promotion measurement (Facebook)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78A25D4-00F6-1925-82CE-5B1EC7A659AF}"/>
              </a:ext>
            </a:extLst>
          </p:cNvPr>
          <p:cNvSpPr txBox="1"/>
          <p:nvPr/>
        </p:nvSpPr>
        <p:spPr>
          <a:xfrm>
            <a:off x="4667695" y="6026114"/>
            <a:ext cx="29664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HK" dirty="0"/>
              <a:t>(Business Facebook, 2022)</a:t>
            </a:r>
            <a:endParaRPr lang="zh-HK" altLang="en-US" dirty="0"/>
          </a:p>
        </p:txBody>
      </p:sp>
    </p:spTree>
    <p:extLst>
      <p:ext uri="{BB962C8B-B14F-4D97-AF65-F5344CB8AC3E}">
        <p14:creationId xmlns:p14="http://schemas.microsoft.com/office/powerpoint/2010/main" val="366194654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49306479-8C4D-4E4A-A330-DFC80A8A01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358B6E23-8493-4A0F-9409-1BB1B3567C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C99238EC-3EDA-4FF6-9F43-081294A93F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9524"/>
            <a:ext cx="12192000" cy="6105524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rgbClr val="FCEA37"/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2" name="Freeform: Shape 41">
            <a:extLst>
              <a:ext uri="{FF2B5EF4-FFF2-40B4-BE49-F238E27FC236}">
                <a16:creationId xmlns:a16="http://schemas.microsoft.com/office/drawing/2014/main" id="{427E16CF-C6DB-47B1-991B-8CA464EA27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-9523"/>
            <a:ext cx="11430001" cy="6105523"/>
          </a:xfrm>
          <a:custGeom>
            <a:avLst/>
            <a:gdLst>
              <a:gd name="connsiteX0" fmla="*/ 0 w 11430001"/>
              <a:gd name="connsiteY0" fmla="*/ 0 h 6105523"/>
              <a:gd name="connsiteX1" fmla="*/ 7874003 w 11430001"/>
              <a:gd name="connsiteY1" fmla="*/ 0 h 6105523"/>
              <a:gd name="connsiteX2" fmla="*/ 7874003 w 11430001"/>
              <a:gd name="connsiteY2" fmla="*/ 771522 h 6105523"/>
              <a:gd name="connsiteX3" fmla="*/ 11430001 w 11430001"/>
              <a:gd name="connsiteY3" fmla="*/ 771522 h 6105523"/>
              <a:gd name="connsiteX4" fmla="*/ 11430001 w 11430001"/>
              <a:gd name="connsiteY4" fmla="*/ 6105523 h 6105523"/>
              <a:gd name="connsiteX5" fmla="*/ 7874003 w 11430001"/>
              <a:gd name="connsiteY5" fmla="*/ 6105523 h 6105523"/>
              <a:gd name="connsiteX6" fmla="*/ 5334002 w 11430001"/>
              <a:gd name="connsiteY6" fmla="*/ 6105523 h 6105523"/>
              <a:gd name="connsiteX7" fmla="*/ 0 w 11430001"/>
              <a:gd name="connsiteY7" fmla="*/ 6105523 h 61055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430001" h="6105523">
                <a:moveTo>
                  <a:pt x="0" y="0"/>
                </a:moveTo>
                <a:lnTo>
                  <a:pt x="7874003" y="0"/>
                </a:lnTo>
                <a:lnTo>
                  <a:pt x="7874003" y="771522"/>
                </a:lnTo>
                <a:lnTo>
                  <a:pt x="11430001" y="771522"/>
                </a:lnTo>
                <a:lnTo>
                  <a:pt x="11430001" y="6105523"/>
                </a:lnTo>
                <a:lnTo>
                  <a:pt x="7874003" y="6105523"/>
                </a:lnTo>
                <a:lnTo>
                  <a:pt x="5334002" y="6105523"/>
                </a:lnTo>
                <a:lnTo>
                  <a:pt x="0" y="6105523"/>
                </a:lnTo>
                <a:close/>
              </a:path>
            </a:pathLst>
          </a:custGeom>
          <a:ln w="508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FC2480-21DF-4547-B928-8E2BEDC475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6828" y="3779980"/>
            <a:ext cx="4599214" cy="1226644"/>
          </a:xfrm>
          <a:ln>
            <a:solidFill>
              <a:srgbClr val="FFFFFF"/>
            </a:solidFill>
          </a:ln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 dirty="0"/>
              <a:t>Thank you</a:t>
            </a:r>
          </a:p>
        </p:txBody>
      </p:sp>
      <p:pic>
        <p:nvPicPr>
          <p:cNvPr id="29" name="Picture Placeholder 28" descr="Graphical user interface&#10;&#10;Description automatically generated">
            <a:extLst>
              <a:ext uri="{FF2B5EF4-FFF2-40B4-BE49-F238E27FC236}">
                <a16:creationId xmlns:a16="http://schemas.microsoft.com/office/drawing/2014/main" id="{A476491D-6524-5995-F27D-B6967F05144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/>
          <a:srcRect l="20961" r="20964" b="3"/>
          <a:stretch/>
        </p:blipFill>
        <p:spPr>
          <a:xfrm>
            <a:off x="759969" y="762000"/>
            <a:ext cx="3557016" cy="2664217"/>
          </a:xfrm>
          <a:prstGeom prst="rect">
            <a:avLst/>
          </a:prstGeom>
        </p:spPr>
      </p:pic>
      <p:pic>
        <p:nvPicPr>
          <p:cNvPr id="6" name="Picture 5" descr="A picture containing food, plate, dish, several&#10;&#10;Description automatically generated">
            <a:extLst>
              <a:ext uri="{FF2B5EF4-FFF2-40B4-BE49-F238E27FC236}">
                <a16:creationId xmlns:a16="http://schemas.microsoft.com/office/drawing/2014/main" id="{4D751027-85C2-D4F0-8A39-201C5ADC425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577" r="23347" b="3"/>
          <a:stretch/>
        </p:blipFill>
        <p:spPr>
          <a:xfrm>
            <a:off x="7875017" y="742954"/>
            <a:ext cx="3557016" cy="2664217"/>
          </a:xfrm>
          <a:prstGeom prst="rect">
            <a:avLst/>
          </a:prstGeom>
        </p:spPr>
      </p:pic>
      <p:pic>
        <p:nvPicPr>
          <p:cNvPr id="15" name="Picture Placeholder 14" descr="Logo, company name&#10;&#10;Description automatically generated">
            <a:extLst>
              <a:ext uri="{FF2B5EF4-FFF2-40B4-BE49-F238E27FC236}">
                <a16:creationId xmlns:a16="http://schemas.microsoft.com/office/drawing/2014/main" id="{0A297A7D-1281-5D07-027A-479C985C81D5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4"/>
          <a:srcRect l="9684" r="20115" b="1"/>
          <a:stretch/>
        </p:blipFill>
        <p:spPr>
          <a:xfrm>
            <a:off x="4316984" y="761999"/>
            <a:ext cx="3557016" cy="2664218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741D894-0E1D-EA80-2EBB-7BAF3BF702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99648" y="6400800"/>
            <a:ext cx="530352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CB1E4CB7-CB13-4810-BF18-BE31AFC64F93}" type="slidenum">
              <a:rPr lang="en-US" smtClean="0"/>
              <a:pPr>
                <a:spcAft>
                  <a:spcPts val="600"/>
                </a:spcAft>
              </a:pPr>
              <a:t>43</a:t>
            </a:fld>
            <a:endParaRPr lang="en-US"/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010F5236-B4E7-A2F6-5C6D-5067CB641DE0}"/>
              </a:ext>
            </a:extLst>
          </p:cNvPr>
          <p:cNvSpPr txBox="1"/>
          <p:nvPr/>
        </p:nvSpPr>
        <p:spPr>
          <a:xfrm>
            <a:off x="5513288" y="3445329"/>
            <a:ext cx="160629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HK" sz="1400" dirty="0">
                <a:effectLst/>
                <a:ea typeface="Times New Roman" panose="02020603050405020304" pitchFamily="18" charset="0"/>
              </a:rPr>
              <a:t>(Fairwood, 2022)</a:t>
            </a:r>
            <a:endParaRPr lang="en-US" altLang="zh-HK" sz="1400" dirty="0"/>
          </a:p>
        </p:txBody>
      </p:sp>
    </p:spTree>
    <p:extLst>
      <p:ext uri="{BB962C8B-B14F-4D97-AF65-F5344CB8AC3E}">
        <p14:creationId xmlns:p14="http://schemas.microsoft.com/office/powerpoint/2010/main" val="387289496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B1994B-F63E-2F25-713A-8AEBF02E3D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8408" y="908304"/>
            <a:ext cx="9683496" cy="641096"/>
          </a:xfrm>
        </p:spPr>
        <p:txBody>
          <a:bodyPr/>
          <a:lstStyle/>
          <a:p>
            <a:r>
              <a:rPr lang="en-HK" dirty="0"/>
              <a:t>Reference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5085410-21CB-A678-1523-4701744DDE7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978408" y="1549401"/>
            <a:ext cx="10139727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HK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AASTOCKS.COM. (2022).</a:t>
            </a:r>
            <a:r>
              <a:rPr lang="zh-TW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《盈警響號》大快活</a:t>
            </a:r>
            <a:r>
              <a:rPr lang="en-US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(00052.</a:t>
            </a:r>
            <a:r>
              <a:rPr lang="en-HK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HK)</a:t>
            </a:r>
            <a:r>
              <a:rPr lang="zh-TW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料年度溢利按年跌約</a:t>
            </a:r>
            <a:r>
              <a:rPr lang="en-US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70% </a:t>
            </a:r>
            <a:r>
              <a:rPr lang="zh-TW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受累第五波疫情</a:t>
            </a: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. [</a:t>
            </a:r>
            <a:r>
              <a:rPr lang="en-HK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online] Available at: </a:t>
            </a:r>
            <a:r>
              <a:rPr lang="en-HK" sz="10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  <a:hlinkClick r:id="rId2"/>
              </a:rPr>
              <a:t>http://www.aastocks.com/tc/stocks/analysis/stock-aafn-con/00052/HK6/NOW.1186188/all</a:t>
            </a:r>
            <a:r>
              <a:rPr lang="en-HK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  [Accessed 8 Jun. 2022].</a:t>
            </a:r>
          </a:p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AM730 (2021) </a:t>
            </a:r>
            <a:r>
              <a:rPr lang="zh-TW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大家樂招牌焗素豬扒飯 試食價</a:t>
            </a:r>
            <a:r>
              <a:rPr lang="en-US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$49</a:t>
            </a:r>
            <a:r>
              <a:rPr lang="zh-TW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起</a:t>
            </a: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, </a:t>
            </a:r>
            <a:r>
              <a:rPr lang="en-US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am730</a:t>
            </a: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. Available at: https://www.am730.com.hk/%E7%94%9F%E6%B4%BB/%E6%97%85%E9%81%8A%E9%A3%B2%E9%A3%9F/%E5%A4%A7%E5%AE%B6%E6%A8%82%E6%8B%9B%E7%89%8C%E7%84%97%E7%B4%A0%E8%B1%AC%E6%89%92%E9%A3%AF-%E8%A9%A6%E9%A3%9F%E5%83%B9-49%E8%B5%B7/279651 (Accessed: June 18, 2022).</a:t>
            </a:r>
          </a:p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AMA (2019) </a:t>
            </a:r>
            <a:r>
              <a:rPr lang="en-US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What is Marketing? — The Definition of Marketing — AMA</a:t>
            </a: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, </a:t>
            </a:r>
            <a:r>
              <a:rPr lang="en-US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American Marketing Association</a:t>
            </a: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. Available at: https://www.ama.org/the-definition-of-marketing-what-is-marketing/ (Accessed: June 17, 2022).</a:t>
            </a:r>
          </a:p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An, M. (2018). </a:t>
            </a:r>
            <a:r>
              <a:rPr lang="en-US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Content Trends: Global Preferences</a:t>
            </a: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. blog.hubspot.com. Available at: </a:t>
            </a:r>
            <a:r>
              <a:rPr lang="en-US" sz="10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  <a:hlinkClick r:id="rId3"/>
              </a:rPr>
              <a:t>https://blog.hubspot.com/marketing/content-trends-global-preferences</a:t>
            </a: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.  </a:t>
            </a:r>
            <a:r>
              <a:rPr lang="en-HK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(Accessed 19 Jun. 2022)</a:t>
            </a:r>
            <a:endParaRPr lang="en-US" sz="1000" dirty="0">
              <a:effectLst/>
              <a:latin typeface="Calibri" panose="020F050202020403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Athens, J.K., Duncan, D.T. and </a:t>
            </a:r>
            <a:r>
              <a:rPr lang="en-US" sz="1000" dirty="0" err="1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Elbel</a:t>
            </a: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, B. (2016). Proximity to Fast-Food Outlets and Supermarkets as Predictors of Fast-Food Dining Frequency. </a:t>
            </a:r>
            <a:r>
              <a:rPr lang="en-US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Journal of the Academy of Nutrition and Dietetics</a:t>
            </a: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, [online] 116(8), pp.1266–1275. doi:10.1016/j.jand.2015.12.022.</a:t>
            </a:r>
          </a:p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HK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Business Facebook (2022) </a:t>
            </a:r>
            <a:r>
              <a:rPr lang="en-HK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Audience</a:t>
            </a:r>
            <a:r>
              <a:rPr lang="en-HK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 Available at: </a:t>
            </a:r>
            <a:r>
              <a:rPr lang="en-HK" sz="10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  <a:hlinkClick r:id="rId4"/>
              </a:rPr>
              <a:t>https://business.facebook.com/latest/insights/people?asset_id=299826833480734&amp;nav_ref=pages_classic_isolated_section_insights</a:t>
            </a:r>
            <a:r>
              <a:rPr lang="en-HK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 (Accessed 18 Jun. 2022).</a:t>
            </a:r>
            <a:endParaRPr lang="en-US" sz="1000" dirty="0">
              <a:effectLst/>
              <a:latin typeface="Calibri" panose="020F050202020403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HK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Business Facebook (2022) </a:t>
            </a:r>
            <a:r>
              <a:rPr lang="en-HK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Overview</a:t>
            </a:r>
            <a:r>
              <a:rPr lang="en-HK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 Available at: </a:t>
            </a:r>
            <a:r>
              <a:rPr lang="en-HK" sz="10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  <a:hlinkClick r:id="rId5"/>
              </a:rPr>
              <a:t>https://business.facebook.com/latest/insights/overview?asset_id=299826833480734&amp;nav_ref=pages_classic_isolated_section_insights</a:t>
            </a: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 </a:t>
            </a:r>
            <a:r>
              <a:rPr lang="en-HK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(Accessed 18 Jun. 2022).</a:t>
            </a:r>
          </a:p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HK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Cafe De Coral - Financial Report. (n.d.). Available at: </a:t>
            </a:r>
            <a:r>
              <a:rPr lang="en-HK" sz="10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  <a:hlinkClick r:id="rId6"/>
              </a:rPr>
              <a:t>https://www.cafedecoral.com/eng/investor-relations/financial-reports/index.jsp</a:t>
            </a:r>
            <a:r>
              <a:rPr lang="en-HK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  [Accessed 7 Jun. 2022)</a:t>
            </a:r>
            <a:endParaRPr lang="en-US" sz="1000" dirty="0">
              <a:effectLst/>
              <a:latin typeface="Calibri" panose="020F050202020403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Café de Coral Holdings Limited (2022a) </a:t>
            </a:r>
            <a:r>
              <a:rPr lang="en-US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Annual Report 2020-21</a:t>
            </a: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. Available at: https://www.cafedecoral.com/eng/investor-relations/financial-reports/images/Annual%20Report%20(Eng).pdf (Accessed: June 17, 2022).</a:t>
            </a:r>
          </a:p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Café de Coral Holdings Limited (2022b) </a:t>
            </a:r>
            <a:r>
              <a:rPr lang="en-US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Cafe De Coral Fast Food</a:t>
            </a: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, </a:t>
            </a:r>
            <a:r>
              <a:rPr lang="en-US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Cafe De Coral Fast Food</a:t>
            </a: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. Available at: https://www.cafedecoralfastfood.com/ (Accessed: June 17, 2022).</a:t>
            </a:r>
            <a:endParaRPr lang="en-HK" sz="100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5370CD8-1312-E5F2-F6F8-E68702B067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014190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B1994B-F63E-2F25-713A-8AEBF02E3D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8408" y="908304"/>
            <a:ext cx="9683496" cy="641096"/>
          </a:xfrm>
        </p:spPr>
        <p:txBody>
          <a:bodyPr/>
          <a:lstStyle/>
          <a:p>
            <a:r>
              <a:rPr lang="en-HK" dirty="0"/>
              <a:t>Reference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5085410-21CB-A678-1523-4701744DDE7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978408" y="1549400"/>
            <a:ext cx="10296144" cy="45662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lnSpc>
                <a:spcPct val="107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US" sz="1000" dirty="0" err="1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Cafedecoralfastfood</a:t>
            </a: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 (2022) </a:t>
            </a:r>
            <a:r>
              <a:rPr lang="en-US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Café de Coral</a:t>
            </a: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. Available at: </a:t>
            </a:r>
            <a:r>
              <a:rPr lang="en-US" sz="10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  <a:hlinkClick r:id="rId2"/>
              </a:rPr>
              <a:t>https://www.cafedecoralfastfood.com/companyinfo.php?lang=b5</a:t>
            </a: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   (Accessed 18 June 2022).</a:t>
            </a:r>
          </a:p>
          <a:p>
            <a:pPr marL="0" indent="0">
              <a:lnSpc>
                <a:spcPct val="107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US" sz="1000" dirty="0" err="1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CafedeCoralfastfood</a:t>
            </a: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 (2022) </a:t>
            </a:r>
            <a:r>
              <a:rPr lang="en-US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Facebook</a:t>
            </a: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, </a:t>
            </a:r>
            <a:r>
              <a:rPr lang="en-US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Facebook.com</a:t>
            </a: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. Available at: https://www.facebook.com/CafedeCoralfastfood/ (Accessed: June 18, 2022).</a:t>
            </a:r>
          </a:p>
          <a:p>
            <a:pPr marL="0" indent="0">
              <a:lnSpc>
                <a:spcPct val="107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US" sz="1000" dirty="0" err="1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CafedeCoralHK</a:t>
            </a: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 (2022a) </a:t>
            </a:r>
            <a:r>
              <a:rPr lang="en-US" sz="1000" i="1" dirty="0" err="1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CafedeCoralHK</a:t>
            </a: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. </a:t>
            </a:r>
            <a:r>
              <a:rPr lang="en-US" sz="1000" dirty="0" err="1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Youtube</a:t>
            </a: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. Available at: https://www.youtube.com/user/CafedeCoralHK (Accessed: June 18, 2022).</a:t>
            </a:r>
          </a:p>
          <a:p>
            <a:pPr marL="0" indent="0">
              <a:lnSpc>
                <a:spcPct val="107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US" sz="1000" dirty="0" err="1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CafedeCoralHK</a:t>
            </a: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 (2022b) </a:t>
            </a:r>
            <a:r>
              <a:rPr lang="en-US" sz="1000" i="1" dirty="0" err="1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CafedeCoralHK</a:t>
            </a: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, </a:t>
            </a:r>
            <a:r>
              <a:rPr lang="en-US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Instagram</a:t>
            </a: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. Available at: https://www.instagram.com/cafedecoralhk/ (Accessed: June 18, 2022).</a:t>
            </a:r>
          </a:p>
          <a:p>
            <a:pPr marL="0" indent="0">
              <a:lnSpc>
                <a:spcPct val="107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HK" sz="1000" dirty="0" err="1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CTgoodjobs</a:t>
            </a:r>
            <a:r>
              <a:rPr lang="en-HK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 (2022) </a:t>
            </a:r>
            <a:r>
              <a:rPr lang="zh-TW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大家樂建立快樂企業文化 著重員工成長 承傳溫暖人情味</a:t>
            </a:r>
            <a:r>
              <a:rPr lang="en-US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  </a:t>
            </a:r>
            <a:r>
              <a:rPr lang="en-HK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Available at: &lt;https://www.ctgoodjobs.hk/article/%E5%A4%A7%E5%AE%B6%E6%A8%82%E5%BB%BA%E7%AB%8B%E5%BF%AB%E6%A8%82%E4%BC%81%E6%A5%AD%E6%96%87%E5%8C%96-%E8%91%97%E9%87%8D%E5%93%A1%E5%B7%A5%E6%88%90%E9%95%B7-%E6%89%BF%E5%82%B3%E6%BA%AB%E6%9A%96%E4%BA%BA%E6%83%85%E5%91%B3/1228-23766&gt; (Accessed 18 June 2022).</a:t>
            </a:r>
            <a:endParaRPr lang="en-US" sz="1000" dirty="0">
              <a:effectLst/>
              <a:latin typeface="Calibri" panose="020F050202020403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US" sz="1000" dirty="0" err="1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Eatcdc</a:t>
            </a: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 (2022) </a:t>
            </a:r>
            <a:r>
              <a:rPr lang="en-US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Cafe de Coral Online Order</a:t>
            </a: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, </a:t>
            </a:r>
            <a:r>
              <a:rPr lang="en-US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Eatcdc.com</a:t>
            </a: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. Available at: https://www.eatcdc.com/eng/home/?index=D758663541597394759457 (Accessed: June 18, 2022). </a:t>
            </a:r>
          </a:p>
          <a:p>
            <a:pPr marL="0" indent="0">
              <a:lnSpc>
                <a:spcPct val="107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US" sz="1000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Meta (2022) </a:t>
            </a:r>
            <a:r>
              <a:rPr lang="en-US" sz="1000" i="1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Company Info.</a:t>
            </a:r>
            <a:r>
              <a:rPr lang="en-US" sz="1000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 Available at: </a:t>
            </a:r>
            <a:r>
              <a:rPr lang="en-GB" altLang="zh-HK" sz="100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https://about.facebook.com/company-info/</a:t>
            </a:r>
            <a:r>
              <a:rPr lang="en-US" altLang="zh-HK" sz="1000" dirty="0">
                <a:latin typeface="Calibri" panose="020F0502020204030204" pitchFamily="34" charset="0"/>
                <a:cs typeface="Calibri" panose="020F0502020204030204" pitchFamily="34" charset="0"/>
              </a:rPr>
              <a:t>  </a:t>
            </a:r>
            <a:r>
              <a:rPr lang="en-US" altLang="zh-HK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 (Accessed: June 18, 2022). </a:t>
            </a:r>
          </a:p>
          <a:p>
            <a:pPr marL="0" indent="0">
              <a:lnSpc>
                <a:spcPct val="107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HK" altLang="zh-HK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Meta (2022) </a:t>
            </a:r>
            <a:r>
              <a:rPr lang="en-US" altLang="zh-HK" sz="1000" b="0" i="1" dirty="0">
                <a:solidFill>
                  <a:srgbClr val="344854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Grow your business across Facebook, Messenger, Instagram, WhatsApp and Quest</a:t>
            </a:r>
            <a:r>
              <a:rPr lang="en-US" altLang="zh-HK" sz="800" b="0" i="1" dirty="0">
                <a:solidFill>
                  <a:srgbClr val="344854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en-HK" altLang="zh-HK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Available at: </a:t>
            </a:r>
            <a:r>
              <a:rPr lang="en-HK" altLang="zh-HK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  <a:hlinkClick r:id="rId4"/>
              </a:rPr>
              <a:t>https://www.facebook.com/business/</a:t>
            </a:r>
            <a:r>
              <a:rPr lang="en-HK" altLang="zh-HK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 (Accessed 18 Jun. 2022).</a:t>
            </a:r>
            <a:endParaRPr lang="en-US" sz="1000" dirty="0">
              <a:effectLst/>
              <a:latin typeface="Calibri" panose="020F0502020204030204" pitchFamily="34" charset="0"/>
              <a:ea typeface="PMingLiU" panose="02020500000000000000" pitchFamily="18" charset="-120"/>
              <a:cs typeface="Calibri" panose="020F0502020204030204" pitchFamily="34" charset="0"/>
            </a:endParaRPr>
          </a:p>
          <a:p>
            <a:pPr marL="0" indent="0">
              <a:lnSpc>
                <a:spcPct val="107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Fairwood (2022) [Facebook] 18. June </a:t>
            </a:r>
            <a:r>
              <a:rPr lang="en-GB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Search </a:t>
            </a:r>
            <a:r>
              <a:rPr lang="zh-TW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大快活 </a:t>
            </a:r>
            <a:r>
              <a:rPr lang="en-GB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Available at: </a:t>
            </a:r>
            <a:r>
              <a:rPr lang="en-GB" sz="10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  <a:hlinkClick r:id="rId5"/>
              </a:rPr>
              <a:t>https://www.facebook.com/search/top?q=</a:t>
            </a:r>
            <a:r>
              <a:rPr lang="zh-TW" sz="10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  <a:hlinkClick r:id="rId5"/>
              </a:rPr>
              <a:t>大快活</a:t>
            </a: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  </a:t>
            </a:r>
            <a:r>
              <a:rPr lang="en-HK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(Accessed 18 Jun. 2022).</a:t>
            </a:r>
            <a:endParaRPr lang="en-US" sz="1000" dirty="0">
              <a:effectLst/>
              <a:latin typeface="Calibri" panose="020F050202020403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Fairwood (2022) [Facebook] 18.June </a:t>
            </a:r>
            <a:r>
              <a:rPr lang="en-GB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Fairwood fans </a:t>
            </a:r>
            <a:r>
              <a:rPr lang="en-GB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Available at: </a:t>
            </a:r>
            <a:r>
              <a:rPr lang="en-GB" sz="10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  <a:hlinkClick r:id="rId6"/>
              </a:rPr>
              <a:t>https://www.facebook.com/fairwoodfans</a:t>
            </a:r>
            <a:r>
              <a:rPr lang="en-GB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 (</a:t>
            </a:r>
            <a:r>
              <a:rPr lang="en-HK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Accessed 18 Jun. 2022).</a:t>
            </a:r>
            <a:endParaRPr lang="en-US" sz="1000" dirty="0">
              <a:effectLst/>
              <a:latin typeface="Calibri" panose="020F050202020403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Fairwood (2022) [Instagram] 21.Jun Available at: </a:t>
            </a:r>
            <a:r>
              <a:rPr lang="en-GB" sz="10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  <a:hlinkClick r:id="rId7"/>
              </a:rPr>
              <a:t>https://www.instagram.com/cafedecoralhk/</a:t>
            </a: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 </a:t>
            </a:r>
            <a:r>
              <a:rPr lang="en-HK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(Accessed 21 Jun. 2022). </a:t>
            </a:r>
            <a:endParaRPr lang="en-US" sz="1000" dirty="0">
              <a:effectLst/>
              <a:latin typeface="Calibri" panose="020F050202020403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Fairwood (2021) [YouTube] 18. June</a:t>
            </a:r>
            <a:r>
              <a:rPr lang="en-GB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 Fairwood </a:t>
            </a:r>
            <a:r>
              <a:rPr lang="zh-TW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大快活 </a:t>
            </a:r>
            <a:r>
              <a:rPr lang="en-GB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Available at: </a:t>
            </a:r>
            <a:r>
              <a:rPr lang="en-GB" sz="10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  <a:hlinkClick r:id="rId8"/>
              </a:rPr>
              <a:t>https://www.youtube.com/watch?v=wJ6ydGsL8T0</a:t>
            </a: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 </a:t>
            </a:r>
            <a:r>
              <a:rPr lang="en-HK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(Accessed 18 Jun. 2022)</a:t>
            </a:r>
            <a:endParaRPr lang="en-US" sz="1000" dirty="0">
              <a:effectLst/>
              <a:latin typeface="Calibri" panose="020F050202020403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Fairwood (2022</a:t>
            </a:r>
            <a:r>
              <a:rPr lang="en-US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) About us </a:t>
            </a: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Available at: </a:t>
            </a:r>
            <a:r>
              <a:rPr lang="en-US" sz="10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  <a:hlinkClick r:id="rId9"/>
              </a:rPr>
              <a:t>https://www.fairwoodholdings.com.hk/en/about</a:t>
            </a: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  (Accessed 18 June 2022).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5370CD8-1312-E5F2-F6F8-E68702B067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45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89664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B1994B-F63E-2F25-713A-8AEBF02E3D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8408" y="908304"/>
            <a:ext cx="9683496" cy="641096"/>
          </a:xfrm>
        </p:spPr>
        <p:txBody>
          <a:bodyPr/>
          <a:lstStyle/>
          <a:p>
            <a:r>
              <a:rPr lang="en-HK" dirty="0"/>
              <a:t>Reference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5085410-21CB-A678-1523-4701744DDE7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978408" y="1549400"/>
            <a:ext cx="10296144" cy="42584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lnSpc>
                <a:spcPct val="107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HK" altLang="zh-HK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Fairwood (2022) </a:t>
            </a:r>
            <a:r>
              <a:rPr lang="en-HK" altLang="zh-HK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Click and Collect. </a:t>
            </a:r>
            <a:r>
              <a:rPr lang="en-HK" altLang="zh-HK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Available at: </a:t>
            </a:r>
            <a:r>
              <a:rPr lang="en-HK" altLang="zh-HK" sz="10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  <a:hlinkClick r:id="rId2"/>
              </a:rPr>
              <a:t>https://fairwood.order.place/crm/brand/600001/home</a:t>
            </a:r>
            <a:r>
              <a:rPr lang="en-HK" altLang="zh-HK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 (Accessed 21 Jun. 2022).</a:t>
            </a:r>
            <a:endParaRPr lang="en-US" altLang="zh-HK" sz="1000" dirty="0">
              <a:effectLst/>
              <a:latin typeface="Calibri" panose="020F050202020403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HK" altLang="zh-HK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Fairwood (2022) Restaurant [Advertisement] North Point, Hong Kong. (Viewed: 18 Jun. 2022).</a:t>
            </a:r>
            <a:endParaRPr lang="en-HK" altLang="zh-HK" sz="1000" dirty="0"/>
          </a:p>
          <a:p>
            <a:pPr marL="0" indent="0">
              <a:lnSpc>
                <a:spcPct val="107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Fairwood (2022) </a:t>
            </a:r>
            <a:r>
              <a:rPr lang="en-US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Click-and-collect</a:t>
            </a: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, </a:t>
            </a:r>
            <a:r>
              <a:rPr lang="en-US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Fairwood</a:t>
            </a: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. Available at: https://www.fairwood.com.hk/en/articles/10 (Accessed: June 18, 2022).</a:t>
            </a:r>
          </a:p>
          <a:p>
            <a:pPr marL="0" indent="0">
              <a:lnSpc>
                <a:spcPct val="107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Fairwood Group (2022) </a:t>
            </a:r>
            <a:r>
              <a:rPr lang="en-US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Fairwood Group</a:t>
            </a: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, </a:t>
            </a:r>
            <a:r>
              <a:rPr lang="en-US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Fairwood Group</a:t>
            </a: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. Available at: https://www.fairwood.com.hk (Accessed: June 17, 2022).</a:t>
            </a:r>
          </a:p>
          <a:p>
            <a:pPr marL="0" indent="0">
              <a:lnSpc>
                <a:spcPct val="107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HK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Food (2021) </a:t>
            </a:r>
            <a:r>
              <a:rPr lang="zh-TW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【品牌故事】大家樂／大快活／維他奶是兄弟　均來自香港望族羅氏家族</a:t>
            </a:r>
            <a:r>
              <a:rPr lang="en-US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  </a:t>
            </a:r>
            <a:r>
              <a:rPr lang="en-HK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Available at: https://food.ulifestyle.com.hk/restaurant/news/detail/2350483/%E5%93%81%E7%89%8C%E6%95%85%E4%BA%8B-%E5%A4%A7%E5%AE%B6%E6%A8%82-%E5%A4%A7%E5%BF%AB%E6%B4%BB-%E7%B6%AD%E4%BB%96%E5%A5%B6%E6%98%AF%E5%85%84%E5%BC%9F-%E5%9D%87%E4%BE%86%E8%87%AA%E9%A6%99%E6%B8%AF%E6%9C%9B%E6%97%8F%E7%BE%85%E6%B0%8F%E5%AE%B6%E6%97%8F%7D/  </a:t>
            </a: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(Accessed 18 June 2022).</a:t>
            </a:r>
          </a:p>
          <a:p>
            <a:pPr marL="0" indent="0">
              <a:lnSpc>
                <a:spcPct val="107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Half-yearly Economic Report. (2021). Available at: </a:t>
            </a:r>
            <a:r>
              <a:rPr lang="en-US" sz="10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  <a:hlinkClick r:id="rId3"/>
              </a:rPr>
              <a:t>https://www.hkeconomy.gov.hk/en/pdf/box-21q2-5-1.pdf</a:t>
            </a: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  (Accessed 7 Jun. 2022).</a:t>
            </a:r>
          </a:p>
          <a:p>
            <a:pPr marL="0" indent="0">
              <a:lnSpc>
                <a:spcPct val="107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HK Money Club (2022) </a:t>
            </a:r>
            <a:r>
              <a:rPr lang="en-US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Better Buy: Café de Coral vs Fairwood</a:t>
            </a: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. Available at: </a:t>
            </a:r>
            <a:r>
              <a:rPr lang="en-US" sz="10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  <a:hlinkClick r:id="rId4"/>
              </a:rPr>
              <a:t>https://www.hkmoneyclub.com/en/2020/04/11/better-buy-cafe-de-coral-vs-fairwood/</a:t>
            </a: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  (Accessed 18 June 2022).</a:t>
            </a:r>
          </a:p>
          <a:p>
            <a:pPr marL="0" indent="0">
              <a:lnSpc>
                <a:spcPct val="107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HK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Investing.com </a:t>
            </a: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(</a:t>
            </a:r>
            <a:r>
              <a:rPr lang="en-HK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2020)</a:t>
            </a:r>
            <a:r>
              <a:rPr lang="zh-TW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大家樂</a:t>
            </a:r>
            <a:r>
              <a:rPr lang="en-HK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Vs</a:t>
            </a:r>
            <a:r>
              <a:rPr lang="zh-TW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大快活 如何二選一？ 提供者 萬里富</a:t>
            </a: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. </a:t>
            </a:r>
            <a:r>
              <a:rPr lang="en-HK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Available at: </a:t>
            </a:r>
            <a:r>
              <a:rPr lang="en-HK" sz="10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  <a:hlinkClick r:id="rId5"/>
              </a:rPr>
              <a:t>https://m.hk.investing.com/news/stock-market-news/article-106707?ampMode=1</a:t>
            </a:r>
            <a:r>
              <a:rPr lang="en-HK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  (Accessed 7 Jun. 2022)</a:t>
            </a:r>
            <a:endParaRPr lang="en-US" sz="1000" dirty="0">
              <a:effectLst/>
              <a:latin typeface="Calibri" panose="020F050202020403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Kemp, S. (2021) </a:t>
            </a:r>
            <a:r>
              <a:rPr lang="en-US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Digital in Hong Kong: All the statistics you need in 2021 — </a:t>
            </a:r>
            <a:r>
              <a:rPr lang="en-US" sz="1000" i="1" dirty="0" err="1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DataReportal</a:t>
            </a:r>
            <a:r>
              <a:rPr lang="en-US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 – global digital insights</a:t>
            </a: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, </a:t>
            </a:r>
            <a:r>
              <a:rPr lang="en-US" sz="1000" i="1" dirty="0" err="1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DataReportal</a:t>
            </a:r>
            <a:r>
              <a:rPr lang="en-US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 – Global Digital Insights</a:t>
            </a: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. Available at: https://datareportal.com/reports/digital-2021-hong-kong (Accessed: June 3, 2022).</a:t>
            </a:r>
          </a:p>
          <a:p>
            <a:pPr marL="0" indent="0">
              <a:lnSpc>
                <a:spcPct val="107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US" sz="1000" dirty="0" err="1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Krusecontrolinc</a:t>
            </a: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 (2022) </a:t>
            </a:r>
            <a:r>
              <a:rPr lang="en-US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What is Content Strategy and Why Do I Need It? </a:t>
            </a:r>
            <a:r>
              <a:rPr lang="en-HK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Available at: </a:t>
            </a:r>
            <a:r>
              <a:rPr lang="en-HK" sz="10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  <a:hlinkClick r:id="rId6"/>
              </a:rPr>
              <a:t>https://www.krusecontrolinc.com/what-is-content-strategy-why-do-i-need-it/</a:t>
            </a:r>
            <a:r>
              <a:rPr lang="en-HK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 (Accessed 18 Jun. 2022). </a:t>
            </a:r>
            <a:endParaRPr lang="en-US" sz="1000" dirty="0">
              <a:effectLst/>
              <a:latin typeface="Calibri" panose="020F050202020403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Li, F., </a:t>
            </a:r>
            <a:r>
              <a:rPr lang="en-US" sz="1000" dirty="0" err="1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Larimo</a:t>
            </a: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, J. and </a:t>
            </a:r>
            <a:r>
              <a:rPr lang="en-US" sz="1000" dirty="0" err="1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Leonidou</a:t>
            </a: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, L. C. (2021) “Social media marketing strategy: definition, conceptualization, taxonomy, validation, and future agenda,” </a:t>
            </a:r>
            <a:r>
              <a:rPr lang="en-US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Journal of the Academy of Marketing Science</a:t>
            </a: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, 49(1), pp. 51–70. </a:t>
            </a:r>
            <a:r>
              <a:rPr lang="en-US" sz="1000" dirty="0" err="1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doi</a:t>
            </a: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: 10.1007/s11747-020-00733-3.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5370CD8-1312-E5F2-F6F8-E68702B067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0690138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B1994B-F63E-2F25-713A-8AEBF02E3D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8408" y="908304"/>
            <a:ext cx="9683496" cy="641096"/>
          </a:xfrm>
        </p:spPr>
        <p:txBody>
          <a:bodyPr/>
          <a:lstStyle/>
          <a:p>
            <a:r>
              <a:rPr lang="en-HK" dirty="0"/>
              <a:t>Reference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5085410-21CB-A678-1523-4701744DDE7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978408" y="1549400"/>
            <a:ext cx="10296144" cy="5062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altLang="zh-HK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MTRAdvertising (2020) </a:t>
            </a:r>
            <a:r>
              <a:rPr lang="en-US" altLang="zh-HK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MTR Advertising</a:t>
            </a:r>
            <a:r>
              <a:rPr lang="en-US" altLang="zh-HK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, </a:t>
            </a:r>
            <a:r>
              <a:rPr lang="en-US" altLang="zh-HK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Facebook</a:t>
            </a:r>
            <a:r>
              <a:rPr lang="en-US" altLang="zh-HK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. Available at: https://m.facebook.com/watch/?v=2662460750736571&amp;_rdr (Accessed: June 18, 2022).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altLang="zh-HK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Sandal (2022) The rise of the ‘solo economy’ is driving new consumption patterns. </a:t>
            </a:r>
            <a:r>
              <a:rPr lang="en-US" altLang="zh-HK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Available at: </a:t>
            </a:r>
            <a:r>
              <a:rPr lang="en-US" altLang="zh-HK" sz="10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  <a:hlinkClick r:id="rId2"/>
              </a:rPr>
              <a:t>https://www.futuresplatform.com/blog/solo-economy-new-consumption-patterns</a:t>
            </a:r>
            <a:r>
              <a:rPr lang="en-US" altLang="zh-HK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 </a:t>
            </a:r>
            <a:r>
              <a:rPr lang="en-HK" altLang="zh-HK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(Accessed 18 Jun. 2022). </a:t>
            </a:r>
            <a:endParaRPr lang="en-GB" sz="1000" dirty="0">
              <a:effectLst/>
              <a:latin typeface="Calibri" panose="020F050202020403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Schooley (2022 </a:t>
            </a:r>
            <a:r>
              <a:rPr lang="en-GB" sz="1000" b="1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) </a:t>
            </a:r>
            <a:r>
              <a:rPr lang="en-US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SWOT Analysis: What It Is and When to Use It </a:t>
            </a:r>
            <a:r>
              <a:rPr lang="en-GB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Available at:  </a:t>
            </a:r>
            <a:r>
              <a:rPr lang="en-HK" sz="10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  <a:hlinkClick r:id="rId3"/>
              </a:rPr>
              <a:t>https://www.businessnewsdaily.com/4245-swot-analysis.html</a:t>
            </a: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  </a:t>
            </a:r>
            <a:r>
              <a:rPr lang="en-HK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(Accessed 18 Jun. 2022).</a:t>
            </a:r>
            <a:endParaRPr lang="en-US" sz="1000" dirty="0">
              <a:effectLst/>
              <a:latin typeface="Calibri" panose="020F050202020403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HK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SME Lab</a:t>
            </a: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 (2022) </a:t>
            </a:r>
            <a:r>
              <a:rPr lang="zh-TW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大快活的品牌重塑故事：小丑如何蛻變成火柴人？ </a:t>
            </a:r>
            <a:r>
              <a:rPr lang="en-US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- </a:t>
            </a:r>
            <a:r>
              <a:rPr lang="en-HK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SME Lab </a:t>
            </a:r>
            <a:r>
              <a:rPr lang="zh-TW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中小企研究所</a:t>
            </a: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. </a:t>
            </a:r>
            <a:r>
              <a:rPr lang="en-HK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Available at: </a:t>
            </a:r>
            <a:r>
              <a:rPr lang="en-HK" sz="10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  <a:hlinkClick r:id="rId4"/>
              </a:rPr>
              <a:t>https://smelab.com.hk/partner-paragon-%E5%A4%A7%E5%BF%AB%E6%B4%BB%E7%9A%84%E5%93%81%E7%89%8C%E9%87%8D%E5%A1%91%E6%95%85%E4%BA%8B/</a:t>
            </a:r>
            <a:r>
              <a:rPr lang="en-HK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 (Accessed 18 June 2022).</a:t>
            </a:r>
            <a:endParaRPr lang="en-US" sz="1000" dirty="0">
              <a:effectLst/>
              <a:latin typeface="Calibri" panose="020F050202020403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Thetutorshelp.com. (n.d.). </a:t>
            </a:r>
            <a:r>
              <a:rPr lang="en-US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Target Market Analysis of Fast-Food Restaurants</a:t>
            </a: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. Available at: </a:t>
            </a:r>
            <a:r>
              <a:rPr lang="en-US" sz="10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  <a:hlinkClick r:id="rId5"/>
              </a:rPr>
              <a:t>https://www.thetutorshelp.com/samples/target-market-analysis-of-fast-food-restaurants.php</a:t>
            </a: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  (Accessed 7 Jun. 2022)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TVB Entertainment News (2022) </a:t>
            </a:r>
            <a:r>
              <a:rPr lang="zh-TW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《大家樂呈獻</a:t>
            </a:r>
            <a:r>
              <a:rPr lang="en-US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-</a:t>
            </a:r>
            <a:r>
              <a:rPr lang="zh-TW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聲夢傳奇</a:t>
            </a:r>
            <a:r>
              <a:rPr lang="en-US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2</a:t>
            </a:r>
            <a:r>
              <a:rPr lang="zh-TW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》記者會</a:t>
            </a: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. YouTube. Available at: https://www.youtube.com/watch?v=V0ZvqkkfoVg (Accessed: June 18, 2022).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Ward, S. (2020) </a:t>
            </a:r>
            <a:r>
              <a:rPr lang="en-US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What Is Promotion?</a:t>
            </a: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, </a:t>
            </a:r>
            <a:r>
              <a:rPr lang="en-US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The Balance Small Business</a:t>
            </a: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. Available at: https://www.thebalancesmb.com/business-promotion-definition-2947189 (Accessed: June 18, 2022).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HK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Webb-site.com. (2021). </a:t>
            </a:r>
            <a:r>
              <a:rPr lang="en-HK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Financial reports: FAIRWOOD HOLDINGS LIMITED </a:t>
            </a:r>
            <a:r>
              <a:rPr lang="zh-TW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大快活集團有限公司</a:t>
            </a: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. </a:t>
            </a:r>
            <a:r>
              <a:rPr lang="en-HK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Available at: </a:t>
            </a:r>
            <a:r>
              <a:rPr lang="en-HK" sz="10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  <a:hlinkClick r:id="rId6"/>
              </a:rPr>
              <a:t>https://webb-site.com/dbpub/docs.asp?p=4830</a:t>
            </a:r>
            <a:r>
              <a:rPr lang="en-HK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  (Accessed 7 Jun. 2022)</a:t>
            </a:r>
            <a:endParaRPr lang="en-US" sz="1000" dirty="0">
              <a:effectLst/>
              <a:latin typeface="Calibri" panose="020F050202020403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sz="1000" dirty="0" err="1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Weekendhk</a:t>
            </a: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 (2022) </a:t>
            </a:r>
            <a:r>
              <a:rPr lang="zh-TW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維他奶、大家樂、大快活原來是三兄弟創立 首間港式快餐店的品牌故事｜網絡熱話 </a:t>
            </a:r>
            <a:r>
              <a:rPr lang="en-US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| </a:t>
            </a:r>
            <a:r>
              <a:rPr lang="zh-TW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飲食 </a:t>
            </a:r>
            <a:r>
              <a:rPr lang="en-US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| </a:t>
            </a:r>
            <a:r>
              <a:rPr lang="zh-TW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新假期</a:t>
            </a: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. </a:t>
            </a:r>
            <a:r>
              <a:rPr lang="en-HK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 Available at: </a:t>
            </a:r>
            <a:r>
              <a:rPr lang="en-HK" sz="10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  <a:hlinkClick r:id="rId7"/>
              </a:rPr>
              <a:t>https://www.weekendhk.com/dining/%E7%B6%AD%E4%BB%96%E5%A5%B6-%E5%A4%A7%E5%AE%B6%E6%A8%82-%E5%A4%A7%E5%BF%AB%E6%B4%BB-%E5%BF%AB%E9%A4%90%E5%BA%97-992576/</a:t>
            </a:r>
            <a:r>
              <a:rPr lang="en-HK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  (Accessed 18 June 2022).</a:t>
            </a:r>
            <a:endParaRPr lang="en-US" sz="1000" dirty="0">
              <a:effectLst/>
              <a:latin typeface="Calibri" panose="020F050202020403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Yuen, S. (2022) </a:t>
            </a:r>
            <a:r>
              <a:rPr lang="en-US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Study: Which type of social platforms are Hongkongers using for brand research?</a:t>
            </a: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, </a:t>
            </a:r>
            <a:r>
              <a:rPr lang="en-US" sz="1000" i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Marketing-interactive.com</a:t>
            </a:r>
            <a:r>
              <a:rPr lang="en-US" sz="10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. Available at: https://www.marketing-interactive.com/social-media-in-hk-continues-to-surge (Accessed: June 3, 2022).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HK" sz="100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5370CD8-1312-E5F2-F6F8-E68702B067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47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982434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C51563-D2BC-7578-BB5B-254F1F8196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4553" y="979741"/>
            <a:ext cx="10019762" cy="1344168"/>
          </a:xfrm>
        </p:spPr>
        <p:txBody>
          <a:bodyPr/>
          <a:lstStyle/>
          <a:p>
            <a:r>
              <a:rPr lang="en-HK" dirty="0">
                <a:cs typeface="Times New Roman" panose="02020603050405020304" pitchFamily="18" charset="0"/>
              </a:rPr>
              <a:t>Appendix A – 2021 Financial report for Fairwood (</a:t>
            </a:r>
            <a:r>
              <a:rPr lang="en-HK" sz="4400" b="0" i="0" dirty="0">
                <a:effectLst/>
                <a:cs typeface="Times New Roman" panose="02020603050405020304" pitchFamily="18" charset="0"/>
              </a:rPr>
              <a:t>webb-site.com, 2021)</a:t>
            </a:r>
            <a:endParaRPr lang="en-HK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5826303-0D53-0480-7622-6723B19452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0125" y="2592583"/>
            <a:ext cx="3690150" cy="380821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7A1AA63-C4FA-6E56-9E4A-63BBA349CA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3318" y="2555706"/>
            <a:ext cx="2846564" cy="4104762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FD45818-9EA4-EAEF-366C-D1EC6265B2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48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9993671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C51563-D2BC-7578-BB5B-254F1F8196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6145" y="708338"/>
            <a:ext cx="10407263" cy="1699598"/>
          </a:xfrm>
        </p:spPr>
        <p:txBody>
          <a:bodyPr/>
          <a:lstStyle/>
          <a:p>
            <a:r>
              <a:rPr lang="en-US" sz="3600" dirty="0">
                <a:cs typeface="Times New Roman" panose="02020603050405020304" pitchFamily="18" charset="0"/>
              </a:rPr>
              <a:t>Appendix B - Café De Coral – Annual Report 2020/21 (</a:t>
            </a:r>
            <a:r>
              <a:rPr lang="en-HK" sz="3600" b="0" i="0" dirty="0">
                <a:effectLst/>
                <a:cs typeface="Times New Roman" panose="02020603050405020304" pitchFamily="18" charset="0"/>
              </a:rPr>
              <a:t>Cafe De Coral - Financial Report, n.d.)</a:t>
            </a:r>
            <a:endParaRPr lang="en-HK" sz="36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EBDF086-F3F3-D015-538E-FEB0FB1DC4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47912" y="2407936"/>
            <a:ext cx="8793126" cy="4252311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A4CA43C-21F7-D0D9-B83B-4FBF332189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49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7508770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171155-D8FC-BA09-3066-995BBDD24E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4248" y="770058"/>
            <a:ext cx="10605752" cy="1344168"/>
          </a:xfrm>
        </p:spPr>
        <p:txBody>
          <a:bodyPr/>
          <a:lstStyle/>
          <a:p>
            <a:r>
              <a:rPr lang="en-HK" sz="3600" dirty="0">
                <a:cs typeface="Times New Roman" panose="02020603050405020304" pitchFamily="18" charset="0"/>
              </a:rPr>
              <a:t>Appendix C – Revenue Fairwood during downturn 2008/09 &amp; 2003/04 financial report (</a:t>
            </a:r>
            <a:r>
              <a:rPr lang="en-HK" sz="3600" b="0" i="0" dirty="0">
                <a:effectLst/>
                <a:cs typeface="Times New Roman" panose="02020603050405020304" pitchFamily="18" charset="0"/>
              </a:rPr>
              <a:t>webb-site.com, n.d.)</a:t>
            </a:r>
            <a:endParaRPr lang="en-HK" sz="3600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47E27082-0580-F7FF-6DC0-DE7815B5CF22}"/>
              </a:ext>
            </a:extLst>
          </p:cNvPr>
          <p:cNvSpPr txBox="1">
            <a:spLocks/>
          </p:cNvSpPr>
          <p:nvPr/>
        </p:nvSpPr>
        <p:spPr>
          <a:xfrm>
            <a:off x="2862263" y="4552950"/>
            <a:ext cx="7200900" cy="2000250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HK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2126F24-8FDC-8C61-0C1D-CADB564AC7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9565" y="2826877"/>
            <a:ext cx="2589232" cy="340050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F641A72-94CD-22B2-9935-2CF37445B6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81324" y="2952669"/>
            <a:ext cx="2440560" cy="310598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2671212-1C8E-301E-0507-AA89BE1B7B8E}"/>
              </a:ext>
            </a:extLst>
          </p:cNvPr>
          <p:cNvSpPr txBox="1"/>
          <p:nvPr/>
        </p:nvSpPr>
        <p:spPr>
          <a:xfrm>
            <a:off x="776911" y="2920903"/>
            <a:ext cx="248245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HK" dirty="0"/>
              <a:t>Source: Fairwood 2009 annual report.</a:t>
            </a:r>
          </a:p>
          <a:p>
            <a:endParaRPr lang="en-HK" dirty="0"/>
          </a:p>
          <a:p>
            <a:r>
              <a:rPr lang="en-HK" dirty="0"/>
              <a:t>Revenue increased by 2% after the financial tsunami in Sep 2008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89533007-14C3-2B92-C570-07681950498C}"/>
                  </a:ext>
                </a:extLst>
              </p14:cNvPr>
              <p14:cNvContentPartPr/>
              <p14:nvPr/>
            </p14:nvContentPartPr>
            <p14:xfrm>
              <a:off x="2018141" y="6355191"/>
              <a:ext cx="45719" cy="45719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89533007-14C3-2B92-C570-07681950498C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875166" y="5212216"/>
                <a:ext cx="2285950" cy="228595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9368020B-540B-1C76-D309-ADE154606BBB}"/>
                  </a:ext>
                </a:extLst>
              </p14:cNvPr>
              <p14:cNvContentPartPr/>
              <p14:nvPr/>
            </p14:nvContentPartPr>
            <p14:xfrm>
              <a:off x="2093741" y="6456711"/>
              <a:ext cx="45719" cy="45719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9368020B-540B-1C76-D309-ADE154606BBB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950766" y="5313736"/>
                <a:ext cx="2285950" cy="228595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70745DEB-8E88-8046-BEFF-6D6F65F2FD50}"/>
                  </a:ext>
                </a:extLst>
              </p14:cNvPr>
              <p14:cNvContentPartPr/>
              <p14:nvPr/>
            </p14:nvContentPartPr>
            <p14:xfrm>
              <a:off x="2100221" y="6399111"/>
              <a:ext cx="45719" cy="45719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70745DEB-8E88-8046-BEFF-6D6F65F2FD50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957246" y="5256136"/>
                <a:ext cx="2285950" cy="228595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65D59786-4BCD-9573-201A-E6F7C09950EC}"/>
                  </a:ext>
                </a:extLst>
              </p14:cNvPr>
              <p14:cNvContentPartPr/>
              <p14:nvPr/>
            </p14:nvContentPartPr>
            <p14:xfrm>
              <a:off x="3516461" y="6367431"/>
              <a:ext cx="45719" cy="45719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65D59786-4BCD-9573-201A-E6F7C09950EC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2373486" y="5224456"/>
                <a:ext cx="2285950" cy="2285950"/>
              </a:xfrm>
              <a:prstGeom prst="rect">
                <a:avLst/>
              </a:prstGeom>
            </p:spPr>
          </p:pic>
        </mc:Fallback>
      </mc:AlternateContent>
      <p:sp>
        <p:nvSpPr>
          <p:cNvPr id="15" name="TextBox 14">
            <a:extLst>
              <a:ext uri="{FF2B5EF4-FFF2-40B4-BE49-F238E27FC236}">
                <a16:creationId xmlns:a16="http://schemas.microsoft.com/office/drawing/2014/main" id="{038DF57C-60CB-EF2F-87ED-E58281E9C839}"/>
              </a:ext>
            </a:extLst>
          </p:cNvPr>
          <p:cNvSpPr txBox="1"/>
          <p:nvPr/>
        </p:nvSpPr>
        <p:spPr>
          <a:xfrm>
            <a:off x="5866098" y="2999115"/>
            <a:ext cx="311522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HK" dirty="0"/>
              <a:t>Source: Fairwood 2004 annual report</a:t>
            </a:r>
          </a:p>
          <a:p>
            <a:br>
              <a:rPr lang="en-HK" dirty="0"/>
            </a:br>
            <a:r>
              <a:rPr lang="en-HK" dirty="0"/>
              <a:t>Revenue increased by 2% after the SARS outbreak in May 2003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DC6EA58-C45F-A800-C530-5C3A809FF6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50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5986591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04656C-420E-68D6-6AD5-59B2BB019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642" y="804672"/>
            <a:ext cx="10431887" cy="1344168"/>
          </a:xfrm>
        </p:spPr>
        <p:txBody>
          <a:bodyPr/>
          <a:lstStyle/>
          <a:p>
            <a:r>
              <a:rPr lang="en-HK" sz="3600" dirty="0">
                <a:cs typeface="Times New Roman" panose="02020603050405020304" pitchFamily="18" charset="0"/>
              </a:rPr>
              <a:t>Appendix D – Revenue Café De Coral during downturn 2008/09 </a:t>
            </a:r>
            <a:r>
              <a:rPr lang="en-US" sz="3600" dirty="0">
                <a:cs typeface="Times New Roman" panose="02020603050405020304" pitchFamily="18" charset="0"/>
              </a:rPr>
              <a:t>(</a:t>
            </a:r>
            <a:r>
              <a:rPr lang="en-HK" sz="3600" b="0" i="0" dirty="0">
                <a:effectLst/>
                <a:cs typeface="Times New Roman" panose="02020603050405020304" pitchFamily="18" charset="0"/>
              </a:rPr>
              <a:t>Cafe De Coral - Financial Report, n.d.)</a:t>
            </a:r>
            <a:endParaRPr lang="en-HK" sz="36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9BC329E-7763-9B74-D5A4-4FA29618D7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9020" y="2240761"/>
            <a:ext cx="5110614" cy="385380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9FDD260-5DF8-6D6F-0A07-297E3B8AE7E9}"/>
              </a:ext>
            </a:extLst>
          </p:cNvPr>
          <p:cNvSpPr txBox="1"/>
          <p:nvPr/>
        </p:nvSpPr>
        <p:spPr>
          <a:xfrm>
            <a:off x="1489209" y="3132786"/>
            <a:ext cx="42786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HK" dirty="0"/>
              <a:t>Source: Café De Coral 2009 annual report.</a:t>
            </a:r>
          </a:p>
          <a:p>
            <a:endParaRPr lang="en-HK" dirty="0"/>
          </a:p>
          <a:p>
            <a:r>
              <a:rPr lang="en-HK" dirty="0"/>
              <a:t>Revenue increased by 9% after the financial tsunami in Sep 2008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A2255D0-760D-5F22-7AF7-B0624365C4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51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9263213"/>
      </p:ext>
    </p:extLst>
  </p:cSld>
  <p:clrMapOvr>
    <a:masterClrMapping/>
  </p:clrMapOvr>
</p:sld>
</file>

<file path=ppt/theme/theme1.xml><?xml version="1.0" encoding="utf-8"?>
<a:theme xmlns:a="http://schemas.openxmlformats.org/drawingml/2006/main" name="PrismaticVTI">
  <a:themeElements>
    <a:clrScheme name="Prismatic">
      <a:dk1>
        <a:sysClr val="windowText" lastClr="000000"/>
      </a:dk1>
      <a:lt1>
        <a:sysClr val="window" lastClr="FFFFFF"/>
      </a:lt1>
      <a:dk2>
        <a:srgbClr val="131523"/>
      </a:dk2>
      <a:lt2>
        <a:srgbClr val="E7E6E6"/>
      </a:lt2>
      <a:accent1>
        <a:srgbClr val="42B3BD"/>
      </a:accent1>
      <a:accent2>
        <a:srgbClr val="51B851"/>
      </a:accent2>
      <a:accent3>
        <a:srgbClr val="B5A603"/>
      </a:accent3>
      <a:accent4>
        <a:srgbClr val="F58505"/>
      </a:accent4>
      <a:accent5>
        <a:srgbClr val="FA2481"/>
      </a:accent5>
      <a:accent6>
        <a:srgbClr val="9CA2AB"/>
      </a:accent6>
      <a:hlink>
        <a:srgbClr val="FA2481"/>
      </a:hlink>
      <a:folHlink>
        <a:srgbClr val="57618E"/>
      </a:folHlink>
    </a:clrScheme>
    <a:fontScheme name="Custom 166">
      <a:majorFont>
        <a:latin typeface="Aharoni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ismaticVTI" id="{DA44D624-A564-4DE8-8446-0CD5C485C979}" vid="{8B2B1550-B69C-4156-BAEC-B2E559F94BD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6B19C5C-61AD-4793-BB9D-6401AD34A775}">
  <ds:schemaRefs>
    <ds:schemaRef ds:uri="http://schemas.microsoft.com/office/infopath/2007/PartnerControls"/>
    <ds:schemaRef ds:uri="230e9df3-be65-4c73-a93b-d1236ebd677e"/>
    <ds:schemaRef ds:uri="http://purl.org/dc/dcmitype/"/>
    <ds:schemaRef ds:uri="http://purl.org/dc/elements/1.1/"/>
    <ds:schemaRef ds:uri="http://www.w3.org/XML/1998/namespace"/>
    <ds:schemaRef ds:uri="16c05727-aa75-4e4a-9b5f-8a80a1165891"/>
    <ds:schemaRef ds:uri="71af3243-3dd4-4a8d-8c0d-dd76da1f02a5"/>
    <ds:schemaRef ds:uri="http://schemas.microsoft.com/office/2006/documentManagement/types"/>
    <ds:schemaRef ds:uri="http://schemas.microsoft.com/office/2006/metadata/properties"/>
    <ds:schemaRef ds:uri="http://schemas.openxmlformats.org/package/2006/metadata/core-properties"/>
    <ds:schemaRef ds:uri="http://schemas.microsoft.com/sharepoint/v3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F6272451-D558-4710-AF52-0EC1BD4C424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3076797-8467-41BB-91A7-9AE8328A6850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Prismatic design</Template>
  <TotalTime>2203</TotalTime>
  <Words>4360</Words>
  <Application>Microsoft Office PowerPoint</Application>
  <PresentationFormat>Widescreen</PresentationFormat>
  <Paragraphs>565</Paragraphs>
  <Slides>51</Slides>
  <Notes>31</Notes>
  <HiddenSlides>0</HiddenSlides>
  <MMClips>0</MMClips>
  <ScaleCrop>false</ScaleCrop>
  <HeadingPairs>
    <vt:vector size="8" baseType="variant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51</vt:i4>
      </vt:variant>
    </vt:vector>
  </HeadingPairs>
  <TitlesOfParts>
    <vt:vector size="65" baseType="lpstr">
      <vt:lpstr>Avenir Next LT Pro (Body)</vt:lpstr>
      <vt:lpstr>Aharoni</vt:lpstr>
      <vt:lpstr>Arial</vt:lpstr>
      <vt:lpstr>Arial Narrow</vt:lpstr>
      <vt:lpstr>Avenir Next LT Pro</vt:lpstr>
      <vt:lpstr>Calibri</vt:lpstr>
      <vt:lpstr>Georgia</vt:lpstr>
      <vt:lpstr>Quattrocento</vt:lpstr>
      <vt:lpstr>Times New Roman</vt:lpstr>
      <vt:lpstr>Wingdings</vt:lpstr>
      <vt:lpstr>Wingdings 2</vt:lpstr>
      <vt:lpstr>Wingdings 3</vt:lpstr>
      <vt:lpstr>PrismaticVTI</vt:lpstr>
      <vt:lpstr>Acrobat Document</vt:lpstr>
      <vt:lpstr>Fairwood Marketing Promotion</vt:lpstr>
      <vt:lpstr>Agenda</vt:lpstr>
      <vt:lpstr>Overview</vt:lpstr>
      <vt:lpstr>Fairwood Background</vt:lpstr>
      <vt:lpstr>Fairwood Background</vt:lpstr>
      <vt:lpstr>Fairwood Background</vt:lpstr>
      <vt:lpstr>Five Force Model of Fairwood</vt:lpstr>
      <vt:lpstr>Business Situation &amp; Goal</vt:lpstr>
      <vt:lpstr>Current Business Situation</vt:lpstr>
      <vt:lpstr>Current Business Issues</vt:lpstr>
      <vt:lpstr>PowerPoint Presentation</vt:lpstr>
      <vt:lpstr>Fairwood  Current Market and Promotion</vt:lpstr>
      <vt:lpstr>PowerPoint Presentation</vt:lpstr>
      <vt:lpstr>PowerPoint Presentation</vt:lpstr>
      <vt:lpstr>Major Competitor </vt:lpstr>
      <vt:lpstr>Major Competitor - Café de Coral</vt:lpstr>
      <vt:lpstr>Café de Coral – Promotional Channels</vt:lpstr>
      <vt:lpstr>Café de Coral – Promotional Channels</vt:lpstr>
      <vt:lpstr>Café de Coral–Sales Promotion &amp; Technology</vt:lpstr>
      <vt:lpstr>Café de Coral Membership</vt:lpstr>
      <vt:lpstr>Café de Coral - Marketing</vt:lpstr>
      <vt:lpstr>Digital marketing and Service delivery comparison</vt:lpstr>
      <vt:lpstr>Business Analysis</vt:lpstr>
      <vt:lpstr>PowerPoint Presentation</vt:lpstr>
      <vt:lpstr>Development of digital marketing strategy (Ansoff Matrix)</vt:lpstr>
      <vt:lpstr>Target Market</vt:lpstr>
      <vt:lpstr>Social Media Market</vt:lpstr>
      <vt:lpstr>Strategies and Tactics</vt:lpstr>
      <vt:lpstr>Social media Marketing</vt:lpstr>
      <vt:lpstr>Membership App Market</vt:lpstr>
      <vt:lpstr>Conclusion </vt:lpstr>
      <vt:lpstr>Content Marketing </vt:lpstr>
      <vt:lpstr>Add a Slide Title - 1</vt:lpstr>
      <vt:lpstr>Fairwood – Content of the new mobile application (A.K.A: app)</vt:lpstr>
      <vt:lpstr>Fairwood – Content of the new Instagram</vt:lpstr>
      <vt:lpstr>Fairwood – Content of the official YouTube</vt:lpstr>
      <vt:lpstr>Fairwood – Content of the new official Facebook</vt:lpstr>
      <vt:lpstr>Fairwood – Promotion of the new official Facebook and Instagram</vt:lpstr>
      <vt:lpstr>Fairwood – Promotion of the new official Facebook and Instagram  (Cont.)</vt:lpstr>
      <vt:lpstr>Fairwood – Promotion of the new official Facebook and Instagram (Cont.)</vt:lpstr>
      <vt:lpstr>PowerPoint Presentation</vt:lpstr>
      <vt:lpstr>PowerPoint Presentation</vt:lpstr>
      <vt:lpstr>Thank you</vt:lpstr>
      <vt:lpstr>Reference</vt:lpstr>
      <vt:lpstr>Reference</vt:lpstr>
      <vt:lpstr>Reference</vt:lpstr>
      <vt:lpstr>Reference</vt:lpstr>
      <vt:lpstr>Appendix A – 2021 Financial report for Fairwood (webb-site.com, 2021)</vt:lpstr>
      <vt:lpstr>Appendix B - Café De Coral – Annual Report 2020/21 (Cafe De Coral - Financial Report, n.d.)</vt:lpstr>
      <vt:lpstr>Appendix C – Revenue Fairwood during downturn 2008/09 &amp; 2003/04 financial report (webb-site.com, n.d.)</vt:lpstr>
      <vt:lpstr>Appendix D – Revenue Café De Coral during downturn 2008/09 (Cafe De Coral - Financial Report, n.d.)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title</dc:title>
  <dc:creator>Anne Li</dc:creator>
  <cp:lastModifiedBy>Anne Li</cp:lastModifiedBy>
  <cp:revision>200</cp:revision>
  <dcterms:created xsi:type="dcterms:W3CDTF">2022-06-01T07:16:26Z</dcterms:created>
  <dcterms:modified xsi:type="dcterms:W3CDTF">2022-06-24T13:42:46Z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