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0" r:id="rId4"/>
    <p:sldMasterId id="214748365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</p:sldIdLst>
  <p:sldSz cy="6858000" cx="12192000"/>
  <p:notesSz cx="6858000" cy="9144000"/>
  <p:embeddedFontLst>
    <p:embeddedFont>
      <p:font typeface="Play"/>
      <p:regular r:id="rId23"/>
      <p:bold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886006E-9D39-4232-B1A9-9363495CD990}">
  <a:tblStyle styleId="{F886006E-9D39-4232-B1A9-9363495CD990}" styleName="Table_0">
    <a:wholeTbl>
      <a:tcTxStyle b="off" i="off">
        <a:font>
          <a:latin typeface="Arial"/>
          <a:ea typeface="Arial"/>
          <a:cs typeface="Arial"/>
        </a:font>
        <a:srgbClr val="000000"/>
      </a:tcTx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22" Type="http://schemas.openxmlformats.org/officeDocument/2006/relationships/slide" Target="slides/slide16.xml"/><Relationship Id="rId10" Type="http://schemas.openxmlformats.org/officeDocument/2006/relationships/slide" Target="slides/slide4.xml"/><Relationship Id="rId21" Type="http://schemas.openxmlformats.org/officeDocument/2006/relationships/slide" Target="slides/slide15.xml"/><Relationship Id="rId13" Type="http://schemas.openxmlformats.org/officeDocument/2006/relationships/slide" Target="slides/slide7.xml"/><Relationship Id="rId24" Type="http://schemas.openxmlformats.org/officeDocument/2006/relationships/font" Target="fonts/Play-bold.fntdata"/><Relationship Id="rId12" Type="http://schemas.openxmlformats.org/officeDocument/2006/relationships/slide" Target="slides/slide6.xml"/><Relationship Id="rId23" Type="http://schemas.openxmlformats.org/officeDocument/2006/relationships/font" Target="fonts/Play-regular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2" y="0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2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2" y="8685212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3" name="Google Shape;33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g3f4a26f5da3_5_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0" name="Google Shape;40;g3f4a26f5da3_5_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3f4a26f5da3_5_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7" name="Google Shape;47;g3f4a26f5da3_5_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8" name="Google Shape;48;g3f4a26f5da3_5_7:notes"/>
          <p:cNvSpPr txBox="1"/>
          <p:nvPr/>
        </p:nvSpPr>
        <p:spPr>
          <a:xfrm>
            <a:off x="3884612" y="8685212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g3f4a26f5da3_5_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3" name="Google Shape;53;g3f4a26f5da3_5_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3f4a26f5da3_5_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0" name="Google Shape;60;g3f4a26f5da3_5_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f4a26f5da3_5_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6" name="Google Shape;66;g3f4a26f5da3_5_2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f4a26f5da3_5_3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  <p:sp>
        <p:nvSpPr>
          <p:cNvPr id="75" name="Google Shape;75;g3f4a26f5da3_5_3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76" name="Google Shape;76;g3f4a26f5da3_5_31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f4a26f5da3_5_3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  <p:sp>
        <p:nvSpPr>
          <p:cNvPr id="81" name="Google Shape;81;g3f4a26f5da3_5_3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82" name="Google Shape;82;g3f4a26f5da3_5_36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f4a26f5da3_5_4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0"/>
            <a:headEnd len="sm" w="sm" type="none"/>
            <a:tailEnd len="sm" w="sm" type="none"/>
          </a:ln>
        </p:spPr>
      </p:sp>
      <p:sp>
        <p:nvSpPr>
          <p:cNvPr id="87" name="Google Shape;87;g3f4a26f5da3_5_4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88" name="Google Shape;88;g3f4a26f5da3_5_41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3" name="Google Shape;93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94" name="Google Shape;94;p2:notes"/>
          <p:cNvSpPr txBox="1"/>
          <p:nvPr/>
        </p:nvSpPr>
        <p:spPr>
          <a:xfrm>
            <a:off x="3884612" y="8685212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99" name="Google Shape;9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6" name="Google Shape;106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2" name="Google Shape;11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21" name="Google Shape;121;p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22" name="Google Shape;122;p6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28" name="Google Shape;128;p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29" name="Google Shape;129;p7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34" name="Google Shape;134;p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35" name="Google Shape;135;p8:notes"/>
          <p:cNvSpPr txBox="1"/>
          <p:nvPr>
            <p:ph idx="12" type="sldNum"/>
          </p:nvPr>
        </p:nvSpPr>
        <p:spPr>
          <a:xfrm>
            <a:off x="3884612" y="8685212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 sz="1400"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76767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76767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400">
              <a:solidFill>
                <a:srgbClr val="000000"/>
              </a:solidFill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838200" y="365125"/>
            <a:ext cx="10515600" cy="13255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838200" y="1825625"/>
            <a:ext cx="1051560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67676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sz="1400">
              <a:solidFill>
                <a:srgbClr val="000000"/>
              </a:solidFill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excel.cloud.microsoft/create/en/schedule-templates/" TargetMode="External"/><Relationship Id="rId4" Type="http://schemas.openxmlformats.org/officeDocument/2006/relationships/hyperlink" Target="https://excel.cloud.microsoft/create/en/schedule-templates/" TargetMode="Externa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hiqa.ie/system/files/inspectionreports/273-Riverdale-Nursing-Home-30.09.2015_0.pdf" TargetMode="External"/><Relationship Id="rId4" Type="http://schemas.openxmlformats.org/officeDocument/2006/relationships/hyperlink" Target="https://www.hiqa.ie/system/files/inspectionreports/273-Riverdale-Nursing-Home-30.09.2015_0.pdf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hiqa.ie/system/files/inspectionreports/273-Riverdale-Nursing-Home-30.09.2015_0.pdf" TargetMode="External"/><Relationship Id="rId4" Type="http://schemas.openxmlformats.org/officeDocument/2006/relationships/hyperlink" Target="https://www.hiqa.ie/system/files/inspectionreports/273-Riverdale-Nursing-Home-30.09.2015_0.pdf" TargetMode="External"/><Relationship Id="rId5" Type="http://schemas.openxmlformats.org/officeDocument/2006/relationships/hyperlink" Target="https://excel.cloud.microsoft/create/en/schedule-templates/" TargetMode="External"/><Relationship Id="rId6" Type="http://schemas.openxmlformats.org/officeDocument/2006/relationships/hyperlink" Target="https://excel.cloud.microsoft/create/en/schedule-templates/" TargetMode="External"/><Relationship Id="rId7" Type="http://schemas.openxmlformats.org/officeDocument/2006/relationships/hyperlink" Target="https://support.nhs.net/knowledge-base/using-ms-shifts-to-roster-health-and-care-staff/" TargetMode="External"/><Relationship Id="rId8" Type="http://schemas.openxmlformats.org/officeDocument/2006/relationships/hyperlink" Target="https://support.nhs.net/knowledge-base/using-ms-shifts-to-roster-health-and-care-staff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excel.cloud.microsoft/create/en/schedule-templates/" TargetMode="External"/><Relationship Id="rId4" Type="http://schemas.openxmlformats.org/officeDocument/2006/relationships/hyperlink" Target="https://excel.cloud.microsoft/create/en/schedule-templates/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7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www.hiqa.ie/system/files/inspectionreports/273-Riverdale-Nursing-Home-30.09.2015_0.pdf" TargetMode="External"/><Relationship Id="rId4" Type="http://schemas.openxmlformats.org/officeDocument/2006/relationships/hyperlink" Target="https://www.hiqa.ie/system/files/inspectionreports/273-Riverdale-Nursing-Home-30.09.2015_0.pdf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hiqa.ie/system/files/inspectionreports/273-Riverdale-Nursing-Home-30.09.2015_0.pdf" TargetMode="External"/><Relationship Id="rId4" Type="http://schemas.openxmlformats.org/officeDocument/2006/relationships/hyperlink" Target="https://www.hiqa.ie/system/files/inspectionreports/273-Riverdale-Nursing-Home-30.09.2015_0.pdf" TargetMode="External"/><Relationship Id="rId5" Type="http://schemas.openxmlformats.org/officeDocument/2006/relationships/hyperlink" Target="https://excel.cloud.microsoft/create/en/schedule-templates/" TargetMode="External"/><Relationship Id="rId6" Type="http://schemas.openxmlformats.org/officeDocument/2006/relationships/hyperlink" Target="https://excel.cloud.microsoft/create/en/schedule-templates/" TargetMode="External"/><Relationship Id="rId7" Type="http://schemas.openxmlformats.org/officeDocument/2006/relationships/hyperlink" Target="https://support.nhs.net/knowledge-base/using-ms-shifts-to-roster-health-and-care-staff/" TargetMode="External"/><Relationship Id="rId8" Type="http://schemas.openxmlformats.org/officeDocument/2006/relationships/hyperlink" Target="https://support.nhs.net/knowledge-base/using-ms-shifts-to-roster-health-and-care-staf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 txBox="1"/>
          <p:nvPr>
            <p:ph type="ctrTitle"/>
          </p:nvPr>
        </p:nvSpPr>
        <p:spPr>
          <a:xfrm>
            <a:off x="1524000" y="1122362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</a:pPr>
            <a:r>
              <a:t/>
            </a:r>
            <a:endParaRPr sz="6000"/>
          </a:p>
        </p:txBody>
      </p:sp>
      <p:sp>
        <p:nvSpPr>
          <p:cNvPr id="36" name="Google Shape;36;p5"/>
          <p:cNvSpPr txBox="1"/>
          <p:nvPr>
            <p:ph idx="1" type="subTitle"/>
          </p:nvPr>
        </p:nvSpPr>
        <p:spPr>
          <a:xfrm>
            <a:off x="1524000" y="3867150"/>
            <a:ext cx="9144000" cy="267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Digital</a:t>
            </a:r>
            <a:r>
              <a:rPr b="1" i="0" lang="en-US" sz="2400" u="none">
                <a:solidFill>
                  <a:schemeClr val="dk1"/>
                </a:solidFill>
              </a:rPr>
              <a:t> Skills and Research Methods</a:t>
            </a:r>
            <a:endParaRPr b="1" i="0" sz="2400" u="none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Module code</a:t>
            </a:r>
            <a:r>
              <a:rPr lang="en-US"/>
              <a:t>:LCHS4007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Assignment Title</a:t>
            </a:r>
            <a:r>
              <a:rPr lang="en-US"/>
              <a:t>: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Component 1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Topic:</a:t>
            </a:r>
            <a:r>
              <a:rPr lang="en-US"/>
              <a:t> Staff Rotas &amp; </a:t>
            </a:r>
            <a:r>
              <a:rPr lang="en-US"/>
              <a:t>Schedules</a:t>
            </a:r>
            <a:r>
              <a:rPr lang="en-US"/>
              <a:t> on Excel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Student Name: Daniel Williams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Student ID: 2539038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Lecturer: Amitave Banik 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b="0" i="0" sz="240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Google Shape;37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24300" y="1036850"/>
            <a:ext cx="9343700" cy="2544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6"/>
          <p:cNvSpPr txBox="1"/>
          <p:nvPr>
            <p:ph type="ctrTitle"/>
          </p:nvPr>
        </p:nvSpPr>
        <p:spPr>
          <a:xfrm>
            <a:off x="1524000" y="1122362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</a:pPr>
            <a:r>
              <a:t/>
            </a:r>
            <a:endParaRPr sz="6000"/>
          </a:p>
        </p:txBody>
      </p:sp>
      <p:sp>
        <p:nvSpPr>
          <p:cNvPr id="43" name="Google Shape;43;p6"/>
          <p:cNvSpPr txBox="1"/>
          <p:nvPr>
            <p:ph idx="1" type="subTitle"/>
          </p:nvPr>
        </p:nvSpPr>
        <p:spPr>
          <a:xfrm>
            <a:off x="1524000" y="3867150"/>
            <a:ext cx="9144000" cy="267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Digital</a:t>
            </a:r>
            <a:r>
              <a:rPr b="1" i="0" lang="en-US" sz="2400" u="none">
                <a:solidFill>
                  <a:schemeClr val="dk1"/>
                </a:solidFill>
              </a:rPr>
              <a:t> Skills and Research Methods</a:t>
            </a:r>
            <a:endParaRPr b="1" i="0" sz="2400" u="none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Module code</a:t>
            </a:r>
            <a:r>
              <a:rPr lang="en-US"/>
              <a:t>:LCHS4007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Assignment Title</a:t>
            </a:r>
            <a:r>
              <a:rPr lang="en-US"/>
              <a:t>: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Component 1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/>
              <a:t>Topic:</a:t>
            </a:r>
            <a:r>
              <a:rPr lang="en-US"/>
              <a:t> Staff Rotas &amp; Schedules on Excel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Student Name: Daniel Williams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Student ID: 2539038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/>
              <a:t>Lecturer: Amitave Banik 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b="0" i="0" sz="240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4" name="Google Shape;44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24300" y="1036850"/>
            <a:ext cx="9343700" cy="2544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/>
          <p:nvPr/>
        </p:nvSpPr>
        <p:spPr>
          <a:xfrm>
            <a:off x="1392900" y="942975"/>
            <a:ext cx="9017700" cy="354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ACKNOWLEDGEMENT OF THE USE OF AI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confirm that I have not presented any AI generated texts as my own work. I confirm I have copies of my draft, notes, and other resources I used before, and after the use of AI tools which I may be asked to provide in evidence . 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/>
        </p:nvSpPr>
        <p:spPr>
          <a:xfrm>
            <a:off x="514575" y="321625"/>
            <a:ext cx="10930200" cy="1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Staff scheduling /Rotas at Riverside Hospital </a:t>
            </a:r>
            <a:endParaRPr b="1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6" name="Google Shape;56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362150" y="793850"/>
            <a:ext cx="7295100" cy="6338475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8"/>
          <p:cNvSpPr txBox="1"/>
          <p:nvPr/>
        </p:nvSpPr>
        <p:spPr>
          <a:xfrm>
            <a:off x="5448575" y="1040525"/>
            <a:ext cx="5921400" cy="751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scheduling ensures there is no confusion regarding the days and times of shifts.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Rotas ensure that shift changes are done efficiently.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staff are aware of their duties and responsibilities 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Holiday requests. time off and staff sickness should be part of the work contract. 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Rotas by law cannot discriminate or show prejudice to certain groups of society. (Equality Act 2010)                                             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" name="Google Shape;62;p9"/>
          <p:cNvGraphicFramePr/>
          <p:nvPr/>
        </p:nvGraphicFramePr>
        <p:xfrm>
          <a:off x="1340238" y="598200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  <a:tableStyleId>{F886006E-9D39-4232-B1A9-9363495CD990}</a:tableStyleId>
              </a:tblPr>
              <a:tblGrid>
                <a:gridCol w="1152975"/>
                <a:gridCol w="1619250"/>
                <a:gridCol w="1042700"/>
                <a:gridCol w="5374900"/>
              </a:tblGrid>
              <a:tr h="5691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highlight>
                            <a:srgbClr val="FFFFFF"/>
                          </a:highlight>
                        </a:rPr>
                        <a:t>                      Names</a:t>
                      </a:r>
                      <a:endParaRPr b="1" sz="1400" u="none" cap="none" strike="noStrike">
                        <a:highlight>
                          <a:srgbClr val="FFFFFF"/>
                        </a:highlight>
                      </a:endParaRPr>
                    </a:p>
                  </a:txBody>
                  <a:tcPr marT="9525" marB="91425" marR="9525" marL="9525" anchor="b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highlight>
                            <a:srgbClr val="FFFFFF"/>
                          </a:highlight>
                        </a:rPr>
                        <a:t>Job/Role</a:t>
                      </a:r>
                      <a:endParaRPr b="1" sz="1400" u="none" cap="none" strike="noStrike">
                        <a:highlight>
                          <a:srgbClr val="FFFFFF"/>
                        </a:highlight>
                      </a:endParaRPr>
                    </a:p>
                  </a:txBody>
                  <a:tcPr marT="9525" marB="91425" marR="9525" marL="9525" anchor="b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highlight>
                            <a:srgbClr val="FFFFFF"/>
                          </a:highlight>
                        </a:rPr>
                        <a:t>                 Time/Am/M </a:t>
                      </a:r>
                      <a:endParaRPr b="1" sz="1400" u="none" cap="none" strike="noStrike">
                        <a:highlight>
                          <a:srgbClr val="FFFFFF"/>
                        </a:highlight>
                      </a:endParaRPr>
                    </a:p>
                  </a:txBody>
                  <a:tcPr marT="9525" marB="91425" marR="9525" marL="9525" anchor="b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-US" sz="1400" u="none" cap="none" strike="noStrike">
                          <a:highlight>
                            <a:srgbClr val="FFFFFF"/>
                          </a:highlight>
                        </a:rPr>
                        <a:t>                    Location </a:t>
                      </a:r>
                      <a:endParaRPr b="1" sz="1400" u="none" cap="none" strike="noStrike">
                        <a:highlight>
                          <a:srgbClr val="FFFFFF"/>
                        </a:highlight>
                      </a:endParaRPr>
                    </a:p>
                  </a:txBody>
                  <a:tcPr marT="9525" marB="91425" marR="9525" marL="9525" anchor="b"/>
                </a:tc>
              </a:tr>
            </a:tbl>
          </a:graphicData>
        </a:graphic>
      </p:graphicFrame>
      <p:sp>
        <p:nvSpPr>
          <p:cNvPr id="63" name="Google Shape;63;p9"/>
          <p:cNvSpPr txBox="1"/>
          <p:nvPr/>
        </p:nvSpPr>
        <p:spPr>
          <a:xfrm>
            <a:off x="908100" y="2894550"/>
            <a:ext cx="8172900" cy="37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is an example of a staff time table in Excel that has been created and customised to show each team member, their role , designated area and contractual hours of work.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* helps with the staffing organisation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* staff working hours are tracked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* flexibility for staff sickness and holidays can be adjusted as needed.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b="0" i="1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Free Excel scheduling templates</a:t>
            </a:r>
            <a:r>
              <a:rPr b="0" i="0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Microsoft Create. Available at:</a:t>
            </a:r>
            <a:r>
              <a:rPr b="0" i="0" lang="en-US" sz="13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13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https://excel.cloud.microsoft/create/en/schedule-templates/</a:t>
            </a:r>
            <a:r>
              <a:rPr b="0" i="0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13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0"/>
          <p:cNvSpPr txBox="1"/>
          <p:nvPr/>
        </p:nvSpPr>
        <p:spPr>
          <a:xfrm>
            <a:off x="1948625" y="1215450"/>
            <a:ext cx="7331400" cy="353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lipart Excel - Icon Of Microsoft Excel - Free Transparent PNG Clipart  Images Download" id="69" name="Google Shape;69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338800" y="1132225"/>
            <a:ext cx="7514401" cy="314702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0"/>
          <p:cNvSpPr txBox="1"/>
          <p:nvPr/>
        </p:nvSpPr>
        <p:spPr>
          <a:xfrm>
            <a:off x="1392900" y="350000"/>
            <a:ext cx="92439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Advantages and Limitations of Using MS Excel 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Google Shape;71;p10"/>
          <p:cNvSpPr txBox="1"/>
          <p:nvPr/>
        </p:nvSpPr>
        <p:spPr>
          <a:xfrm>
            <a:off x="1667925" y="6157125"/>
            <a:ext cx="8827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" name="Google Shape;72;p10"/>
          <p:cNvSpPr txBox="1"/>
          <p:nvPr/>
        </p:nvSpPr>
        <p:spPr>
          <a:xfrm>
            <a:off x="2386550" y="4445875"/>
            <a:ext cx="7195200" cy="233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Advantages</a:t>
            </a:r>
            <a:endParaRPr b="1" i="0" sz="1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Beginners &amp; novices can navigate their ideas to present their data 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is community support and tutorials for beginners if needed\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Formats can be easily sent (PDF, Attachments etc) 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Compatible with most android, ios, mac and pcs 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Disadvantages</a:t>
            </a:r>
            <a:endParaRPr b="1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Large data files can sometimes cause lagging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order to access some Microsoft software such as excel, powerpoint, and word will incur a fee. 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Complex tasks cannot be done by beginners </a:t>
            </a:r>
            <a:endParaRPr b="0" i="0" sz="14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1"/>
          <p:cNvSpPr txBox="1"/>
          <p:nvPr/>
        </p:nvSpPr>
        <p:spPr>
          <a:xfrm>
            <a:off x="1362150" y="945925"/>
            <a:ext cx="9816300" cy="475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Improving Efficiency/Communications via Excel</a:t>
            </a:r>
            <a:endParaRPr b="1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is a communication tool that people can follow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improves efficiency for staff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can access training , meetings and site locations they are allocated to.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are made aware of who they are on shift with: either working alone or within a team, making it easier to coordinate tasks.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1" lang="en-US" sz="17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, England, 2022. </a:t>
            </a:r>
            <a:endParaRPr b="0" i="1" sz="17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2"/>
          <p:cNvSpPr txBox="1"/>
          <p:nvPr/>
        </p:nvSpPr>
        <p:spPr>
          <a:xfrm>
            <a:off x="1659050" y="780725"/>
            <a:ext cx="9457500" cy="531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 </a:t>
            </a:r>
            <a:endParaRPr b="1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is a key tool for any business needing to create a staff rota and working schedule.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stores everything in one place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the Riverdale inspection Report (2015), it was recommended its benefits inorder for patients to receive the appropriate care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Health Information and Quality Authority (HIQA) (2015)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1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Inspection Report: Riverdale Nursing Home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b="0" i="0" lang="en-US" sz="1100" u="none" cap="none" strike="noStrike">
                <a:solidFill>
                  <a:schemeClr val="dk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11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https://www.hiqa.ie/system/files/inspectionreports/273-Riverdale-Nursing-Home-30.09.2015_0.pdf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3"/>
          <p:cNvSpPr txBox="1"/>
          <p:nvPr/>
        </p:nvSpPr>
        <p:spPr>
          <a:xfrm>
            <a:off x="674275" y="372625"/>
            <a:ext cx="11072100" cy="61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References 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Information and Quality Authority (HIQA) (2015)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0" i="1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Inspection Report: Riverdale Nursing Home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https://www.hiqa.ie/system/files/inspectionreports/273-Riverdale-Nursing-Home-30.09.2015_0.pdf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Char char="●"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Free Excel scheduling templates. Microsoft Create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https://excel.cloud.microsoft/create/en/schedule-templates/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Char char="●"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NHSmail. (2022). </a:t>
            </a:r>
            <a:r>
              <a:rPr b="1" i="1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MS Shifts to roster health and care staff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https://support.nhs.net/knowledge-base/using-ms-shifts-to-roster-health-and-care-staff/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4"/>
          <p:cNvSpPr txBox="1"/>
          <p:nvPr/>
        </p:nvSpPr>
        <p:spPr>
          <a:xfrm>
            <a:off x="1392900" y="942975"/>
            <a:ext cx="9017700" cy="17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</a:rPr>
              <a:t>ACKNOWLEDGEMENT OF THE USE OF AI</a:t>
            </a:r>
            <a:endParaRPr b="1" i="0" sz="1800" u="none" cap="none" strike="noStrike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confirm that I have not presented any AI generated texts as my own work. I confirm I have copies of my draft, notes, and other resources I used before, and after the use of AI tools which I may be asked to provide in evidence . 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5"/>
          <p:cNvSpPr txBox="1"/>
          <p:nvPr/>
        </p:nvSpPr>
        <p:spPr>
          <a:xfrm>
            <a:off x="514575" y="321625"/>
            <a:ext cx="10930200" cy="1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</a:rPr>
              <a:t>Staff scheduling /Rotas at Riverside Hospital </a:t>
            </a:r>
            <a:endParaRPr b="1" i="0" sz="2800" u="none" cap="none" strike="noStrike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2" name="Google Shape;102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287975" y="936475"/>
            <a:ext cx="5450075" cy="5921525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5"/>
          <p:cNvSpPr txBox="1"/>
          <p:nvPr/>
        </p:nvSpPr>
        <p:spPr>
          <a:xfrm>
            <a:off x="3935075" y="936475"/>
            <a:ext cx="7028400" cy="708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scheduling ensures there is no confusion regarding the days and times of shifts.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Rotas ensure that shift changes are done efficiently.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staff are aware of their duties and responsibilities 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oliday requests. time off and staff sickness should be part of the work contract. 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Rotas by law cannot discriminate or show prejudice to certain groups of society. (Equality Act 2010)                                             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6"/>
          <p:cNvSpPr txBox="1"/>
          <p:nvPr/>
        </p:nvSpPr>
        <p:spPr>
          <a:xfrm>
            <a:off x="908100" y="2610775"/>
            <a:ext cx="8172900" cy="402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is an example of a staff time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</a:t>
            </a: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Excel that has been created and customised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show each team member, their role , des</a:t>
            </a: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ignated area and contractual hours of work.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elps with the staffing organisation </a:t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w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orking hours are tracked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flexibility for staff sickness and holidays can be adjusted as needed.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b="0" i="1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Free Excel scheduling templates</a:t>
            </a:r>
            <a:r>
              <a:rPr b="0" i="0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Microsoft Create. Available at:</a:t>
            </a:r>
            <a:r>
              <a:rPr b="0" i="0" lang="en-US" sz="13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13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https://excel.cloud.microsoft/create/en/schedule-templates/</a:t>
            </a:r>
            <a:r>
              <a:rPr b="0" i="0" lang="en-US" sz="13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13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6"/>
          <p:cNvSpPr txBox="1"/>
          <p:nvPr/>
        </p:nvSpPr>
        <p:spPr>
          <a:xfrm>
            <a:off x="1049975" y="737825"/>
            <a:ext cx="7879500" cy="178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dk1"/>
                </a:solidFill>
              </a:rPr>
              <a:t>Name	</a:t>
            </a:r>
            <a:r>
              <a:rPr lang="en-US">
                <a:solidFill>
                  <a:schemeClr val="dk1"/>
                </a:solidFill>
              </a:rPr>
              <a:t>		</a:t>
            </a:r>
            <a:r>
              <a:rPr b="1" lang="en-US">
                <a:solidFill>
                  <a:schemeClr val="dk1"/>
                </a:solidFill>
              </a:rPr>
              <a:t>Role	</a:t>
            </a:r>
            <a:r>
              <a:rPr lang="en-US">
                <a:solidFill>
                  <a:schemeClr val="dk1"/>
                </a:solidFill>
              </a:rPr>
              <a:t>		</a:t>
            </a:r>
            <a:r>
              <a:rPr b="1" lang="en-US">
                <a:solidFill>
                  <a:schemeClr val="dk1"/>
                </a:solidFill>
              </a:rPr>
              <a:t>Start Time /  Finish </a:t>
            </a:r>
            <a:r>
              <a:rPr lang="en-US">
                <a:solidFill>
                  <a:schemeClr val="dk1"/>
                </a:solidFill>
              </a:rPr>
              <a:t>	</a:t>
            </a:r>
            <a:r>
              <a:rPr b="1" lang="en-US">
                <a:solidFill>
                  <a:schemeClr val="dk1"/>
                </a:solidFill>
              </a:rPr>
              <a:t>Location </a:t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John Black 		Chef			06:</a:t>
            </a:r>
            <a:r>
              <a:rPr lang="en-US">
                <a:solidFill>
                  <a:schemeClr val="dk1"/>
                </a:solidFill>
              </a:rPr>
              <a:t>30 am</a:t>
            </a:r>
            <a:r>
              <a:rPr lang="en-US">
                <a:solidFill>
                  <a:schemeClr val="dk1"/>
                </a:solidFill>
              </a:rPr>
              <a:t>	18:00</a:t>
            </a:r>
            <a:r>
              <a:rPr b="1" lang="en-US">
                <a:solidFill>
                  <a:schemeClr val="dk1"/>
                </a:solidFill>
              </a:rPr>
              <a:t>	</a:t>
            </a:r>
            <a:r>
              <a:rPr lang="en-US">
                <a:solidFill>
                  <a:schemeClr val="dk1"/>
                </a:solidFill>
              </a:rPr>
              <a:t>	Ground Floor/ Kitchen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Francis Anderson	Caretaker		06:</a:t>
            </a:r>
            <a:r>
              <a:rPr lang="en-US">
                <a:solidFill>
                  <a:schemeClr val="dk1"/>
                </a:solidFill>
              </a:rPr>
              <a:t>00 am	18:30         Hospital Grounds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Melissa George		Receptionist 	09:00 am 	17:30		Front of House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Nicholas Alan		Porter 		07:00 am 	19:00		Emergency area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Clarissa Parker		Care Manager     08:00 am    20:00         Whole of Hospital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7"/>
          <p:cNvSpPr txBox="1"/>
          <p:nvPr/>
        </p:nvSpPr>
        <p:spPr>
          <a:xfrm>
            <a:off x="1948625" y="1215450"/>
            <a:ext cx="7331400" cy="353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lipart Excel - Icon Of Microsoft Excel - Free Transparent PNG Clipart  Images Download" id="115" name="Google Shape;11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200300" y="561025"/>
            <a:ext cx="7580624" cy="3724049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7"/>
          <p:cNvSpPr txBox="1"/>
          <p:nvPr/>
        </p:nvSpPr>
        <p:spPr>
          <a:xfrm>
            <a:off x="1392900" y="416975"/>
            <a:ext cx="92439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Advantages and Limitations of Using MS Excel 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7"/>
          <p:cNvSpPr txBox="1"/>
          <p:nvPr/>
        </p:nvSpPr>
        <p:spPr>
          <a:xfrm>
            <a:off x="1667925" y="6157125"/>
            <a:ext cx="8827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17"/>
          <p:cNvSpPr txBox="1"/>
          <p:nvPr/>
        </p:nvSpPr>
        <p:spPr>
          <a:xfrm>
            <a:off x="2386550" y="4445875"/>
            <a:ext cx="7195200" cy="233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Advantages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Beginners &amp; novices can navigate their ideas to present their data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There is community support and tutorials for beginners if needed\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Formats can be easily sent (PDF, Attachments etc)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Compatible with most android, ios, mac and pcs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Disadvantages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Large data files can sometimes cause lagging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 order to access some Microsoft software such as excel, powerpoint, and word will incur a fee.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Complex tasks cannot be done by beginners 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8"/>
          <p:cNvSpPr txBox="1"/>
          <p:nvPr/>
        </p:nvSpPr>
        <p:spPr>
          <a:xfrm>
            <a:off x="212925" y="0"/>
            <a:ext cx="10965600" cy="68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Improving Efficiency/Communications via Exce</a:t>
            </a: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 </a:t>
            </a:r>
            <a:endParaRPr b="1"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1"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is a communication tool that people can follow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improves efficiency for staff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can access training , meetings and site locations they are allocated to.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are made aware of who they are on shift with: either working alone or within a team, making it easier to coordinate tasks.</a:t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</a:t>
            </a: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chedules improves the communication and cohesion amongst the team members.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</a:rPr>
              <a:t>(</a:t>
            </a:r>
            <a:r>
              <a:rPr b="1" lang="en-US" sz="1100">
                <a:solidFill>
                  <a:schemeClr val="dk1"/>
                </a:solidFill>
              </a:rPr>
              <a:t>NHSmail Support (2022</a:t>
            </a:r>
            <a:r>
              <a:rPr lang="en-US" sz="1100">
                <a:solidFill>
                  <a:schemeClr val="dk1"/>
                </a:solidFill>
              </a:rPr>
              <a:t>). </a:t>
            </a:r>
            <a:r>
              <a:rPr i="1" lang="en-US" sz="1100">
                <a:solidFill>
                  <a:schemeClr val="dk1"/>
                </a:solidFill>
              </a:rPr>
              <a:t>Using MS Shifts to roster health and care staff.(5th July 2022) </a:t>
            </a:r>
            <a:endParaRPr i="1" sz="1100">
              <a:solidFill>
                <a:schemeClr val="dk1"/>
              </a:solidFill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time management clipart task checklist calendar clock and pen illustration, Time Management, Clipart Task Checklist Calendar, Clock And Pen Illustration PNG Image and Clipart" id="125" name="Google Shape;12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33650" y="3925625"/>
            <a:ext cx="4616150" cy="280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9"/>
          <p:cNvSpPr txBox="1"/>
          <p:nvPr/>
        </p:nvSpPr>
        <p:spPr>
          <a:xfrm>
            <a:off x="406750" y="217575"/>
            <a:ext cx="10537800" cy="647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 </a:t>
            </a:r>
            <a:endParaRPr b="1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this presentation, the main focus was on Excel and the benefits of using it for staff rotas and scheduling. 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stores everything in one place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the Riverdale inspection Report (2015), it was recommended its benefits inorder for patients to receive the appropriate care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also used Microsoft word to draft my ideas and </a:t>
            </a: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powerpoint to present. </a:t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added icons and cliparts to make it more colourful and interesting from google.</a:t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064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shows how different applications within Microsoft work together. </a:t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Health Information and Quality Authority (HIQA) (2015)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1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Inspection Report: Riverdale Nursing Home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b="0" i="0" lang="en-US" sz="1100" u="none" cap="none" strike="noStrike">
                <a:solidFill>
                  <a:schemeClr val="dk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11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https://www.hiqa.ie/system/files/inspectionreports/273-Riverdale-Nursing-Home-30.09.2015_0.pdf</a:t>
            </a:r>
            <a:r>
              <a:rPr b="0" i="0" lang="en-US" sz="1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/>
          <p:nvPr/>
        </p:nvSpPr>
        <p:spPr>
          <a:xfrm>
            <a:off x="85125" y="372625"/>
            <a:ext cx="11483700" cy="613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References 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Information and Quality Authority (HIQA) (2015)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0" i="1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Inspection Report: Riverdale Nursing Home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https://www.hiqa.ie/system/files/inspectionreports/273-Riverdale-Nursing-Home-30.09.2015_0.pdf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Free Excel scheduling templates. Microsoft Create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https://excel.cloud.microsoft/create/en/schedule-templates/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NHSmail. (2022). </a:t>
            </a:r>
            <a:r>
              <a:rPr b="1" i="1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MS Shifts to roster health and care staff</a:t>
            </a: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b="0" i="0" lang="en-US" sz="2800" u="none" cap="none" strike="noStrike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https://support.nhs.net/knowledge-base/using-ms-shifts-to-roster-health-and-care-staff/</a:t>
            </a:r>
            <a:r>
              <a:rPr b="0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9 July 2026)</a:t>
            </a:r>
            <a:endParaRPr b="0" i="0" sz="28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1_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7_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