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notesMasterIdLst>
    <p:notesMasterId r:id="rId29"/>
  </p:notesMasterIdLst>
  <p:sldIdLst>
    <p:sldId id="256" r:id="rId2"/>
    <p:sldId id="257" r:id="rId3"/>
    <p:sldId id="258" r:id="rId4"/>
    <p:sldId id="270"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81"/>
    <p:restoredTop sz="94694"/>
  </p:normalViewPr>
  <p:slideViewPr>
    <p:cSldViewPr snapToGrid="0">
      <p:cViewPr varScale="1">
        <p:scale>
          <a:sx n="121" d="100"/>
          <a:sy n="121" d="100"/>
        </p:scale>
        <p:origin x="4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34F405-FD15-497C-B1ED-6ABDD42F500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99B60B4-6ED5-4693-ABC8-87822BBDE1C3}">
      <dgm:prSet/>
      <dgm:spPr/>
      <dgm:t>
        <a:bodyPr/>
        <a:lstStyle/>
        <a:p>
          <a:r>
            <a:rPr lang="en-US" b="1" i="1" dirty="0">
              <a:solidFill>
                <a:schemeClr val="bg1"/>
              </a:solidFill>
            </a:rPr>
            <a:t>Ivan </a:t>
          </a:r>
          <a:r>
            <a:rPr lang="en-US" b="1" i="1" dirty="0" err="1">
              <a:solidFill>
                <a:schemeClr val="bg1"/>
              </a:solidFill>
            </a:rPr>
            <a:t>Sendrev</a:t>
          </a:r>
          <a:r>
            <a:rPr lang="en-US" b="1" i="1" dirty="0">
              <a:solidFill>
                <a:schemeClr val="bg1"/>
              </a:solidFill>
            </a:rPr>
            <a:t> (2235334) (slides 6-10)</a:t>
          </a:r>
          <a:endParaRPr lang="en-US" dirty="0">
            <a:solidFill>
              <a:schemeClr val="bg1"/>
            </a:solidFill>
          </a:endParaRPr>
        </a:p>
      </dgm:t>
    </dgm:pt>
    <dgm:pt modelId="{1A660E17-6E74-41DE-929F-B0E088C80170}" type="parTrans" cxnId="{527B6D14-EE55-4393-9E85-A3296681D692}">
      <dgm:prSet/>
      <dgm:spPr/>
      <dgm:t>
        <a:bodyPr/>
        <a:lstStyle/>
        <a:p>
          <a:endParaRPr lang="en-US"/>
        </a:p>
      </dgm:t>
    </dgm:pt>
    <dgm:pt modelId="{76134118-36DA-4D22-83CA-A4CD6E7F79FE}" type="sibTrans" cxnId="{527B6D14-EE55-4393-9E85-A3296681D692}">
      <dgm:prSet/>
      <dgm:spPr/>
      <dgm:t>
        <a:bodyPr/>
        <a:lstStyle/>
        <a:p>
          <a:endParaRPr lang="en-US"/>
        </a:p>
      </dgm:t>
    </dgm:pt>
    <dgm:pt modelId="{7EF5F513-9C72-4D4D-9042-8274B031E4A6}">
      <dgm:prSet/>
      <dgm:spPr/>
      <dgm:t>
        <a:bodyPr/>
        <a:lstStyle/>
        <a:p>
          <a:r>
            <a:rPr lang="en-US" b="1" i="1" dirty="0" err="1">
              <a:solidFill>
                <a:schemeClr val="bg1"/>
              </a:solidFill>
            </a:rPr>
            <a:t>Ivelina</a:t>
          </a:r>
          <a:r>
            <a:rPr lang="en-US" b="1" i="1" dirty="0">
              <a:solidFill>
                <a:schemeClr val="bg1"/>
              </a:solidFill>
            </a:rPr>
            <a:t> Georgieva </a:t>
          </a:r>
          <a:r>
            <a:rPr lang="en-US" b="1" i="1" dirty="0" err="1">
              <a:solidFill>
                <a:schemeClr val="bg1"/>
              </a:solidFill>
            </a:rPr>
            <a:t>Draganova</a:t>
          </a:r>
          <a:r>
            <a:rPr lang="en-US" b="1" i="1" dirty="0">
              <a:solidFill>
                <a:schemeClr val="bg1"/>
              </a:solidFill>
            </a:rPr>
            <a:t> (2235428) (slides 11-14)</a:t>
          </a:r>
          <a:endParaRPr lang="en-US" dirty="0">
            <a:solidFill>
              <a:schemeClr val="bg1"/>
            </a:solidFill>
          </a:endParaRPr>
        </a:p>
      </dgm:t>
    </dgm:pt>
    <dgm:pt modelId="{DD44A53B-622C-4FC8-8857-BFFF519BCC8B}" type="parTrans" cxnId="{F07DF1E1-9A84-4E10-AFDF-6805A549E19B}">
      <dgm:prSet/>
      <dgm:spPr/>
      <dgm:t>
        <a:bodyPr/>
        <a:lstStyle/>
        <a:p>
          <a:endParaRPr lang="en-US"/>
        </a:p>
      </dgm:t>
    </dgm:pt>
    <dgm:pt modelId="{EE97154A-95EF-4CC7-B9A9-D790036EF574}" type="sibTrans" cxnId="{F07DF1E1-9A84-4E10-AFDF-6805A549E19B}">
      <dgm:prSet/>
      <dgm:spPr/>
      <dgm:t>
        <a:bodyPr/>
        <a:lstStyle/>
        <a:p>
          <a:endParaRPr lang="en-US"/>
        </a:p>
      </dgm:t>
    </dgm:pt>
    <dgm:pt modelId="{7A45257F-3DD3-45A9-80DB-BE264371B29D}">
      <dgm:prSet/>
      <dgm:spPr/>
      <dgm:t>
        <a:bodyPr/>
        <a:lstStyle/>
        <a:p>
          <a:r>
            <a:rPr lang="en-US" b="1" i="1" dirty="0">
              <a:solidFill>
                <a:schemeClr val="bg1"/>
              </a:solidFill>
            </a:rPr>
            <a:t>Inna </a:t>
          </a:r>
          <a:r>
            <a:rPr lang="en-US" b="1" i="1" dirty="0" err="1">
              <a:solidFill>
                <a:schemeClr val="bg1"/>
              </a:solidFill>
            </a:rPr>
            <a:t>Paligorova</a:t>
          </a:r>
          <a:r>
            <a:rPr lang="en-US" b="1" i="1" dirty="0">
              <a:solidFill>
                <a:schemeClr val="bg1"/>
              </a:solidFill>
            </a:rPr>
            <a:t> (2223752) (slides 15-18)</a:t>
          </a:r>
          <a:endParaRPr lang="en-US" dirty="0">
            <a:solidFill>
              <a:schemeClr val="bg1"/>
            </a:solidFill>
          </a:endParaRPr>
        </a:p>
      </dgm:t>
    </dgm:pt>
    <dgm:pt modelId="{7C4085C4-862A-4BD6-91FE-9BC205B505AF}" type="parTrans" cxnId="{57292EFA-BA62-42FC-B63D-5488D0A8FD34}">
      <dgm:prSet/>
      <dgm:spPr/>
      <dgm:t>
        <a:bodyPr/>
        <a:lstStyle/>
        <a:p>
          <a:endParaRPr lang="en-US"/>
        </a:p>
      </dgm:t>
    </dgm:pt>
    <dgm:pt modelId="{24B6ACBC-C795-4150-8F33-018EC35FA2B5}" type="sibTrans" cxnId="{57292EFA-BA62-42FC-B63D-5488D0A8FD34}">
      <dgm:prSet/>
      <dgm:spPr/>
      <dgm:t>
        <a:bodyPr/>
        <a:lstStyle/>
        <a:p>
          <a:endParaRPr lang="en-US"/>
        </a:p>
      </dgm:t>
    </dgm:pt>
    <dgm:pt modelId="{B93AB634-CCCC-7541-84FC-7D10EF541625}">
      <dgm:prSet/>
      <dgm:spPr/>
      <dgm:t>
        <a:bodyPr/>
        <a:lstStyle/>
        <a:p>
          <a:r>
            <a:rPr lang="en-US" b="1" i="1" dirty="0">
              <a:solidFill>
                <a:schemeClr val="bg1"/>
              </a:solidFill>
            </a:rPr>
            <a:t>Lyubomir </a:t>
          </a:r>
          <a:r>
            <a:rPr lang="en-US" b="1" i="1" dirty="0" err="1">
              <a:solidFill>
                <a:schemeClr val="bg1"/>
              </a:solidFill>
            </a:rPr>
            <a:t>Mihaylov</a:t>
          </a:r>
          <a:r>
            <a:rPr lang="en-US" b="1" i="1" dirty="0">
              <a:solidFill>
                <a:schemeClr val="bg1"/>
              </a:solidFill>
            </a:rPr>
            <a:t> (2029614) (slides 19-22)</a:t>
          </a:r>
        </a:p>
      </dgm:t>
    </dgm:pt>
    <dgm:pt modelId="{833E2CC7-880F-2942-86D4-ED6BD2800514}" type="parTrans" cxnId="{0CD80832-C7C1-9C44-A5EA-2A23E3E82262}">
      <dgm:prSet/>
      <dgm:spPr/>
      <dgm:t>
        <a:bodyPr/>
        <a:lstStyle/>
        <a:p>
          <a:endParaRPr lang="en-GB"/>
        </a:p>
      </dgm:t>
    </dgm:pt>
    <dgm:pt modelId="{CAF28252-39F8-A747-B756-B7D55684F402}" type="sibTrans" cxnId="{0CD80832-C7C1-9C44-A5EA-2A23E3E82262}">
      <dgm:prSet/>
      <dgm:spPr/>
      <dgm:t>
        <a:bodyPr/>
        <a:lstStyle/>
        <a:p>
          <a:endParaRPr lang="en-GB"/>
        </a:p>
      </dgm:t>
    </dgm:pt>
    <dgm:pt modelId="{78FED99B-EE23-4C9B-A12E-64F5C2334AD6}">
      <dgm:prSet/>
      <dgm:spPr/>
      <dgm:t>
        <a:bodyPr/>
        <a:lstStyle/>
        <a:p>
          <a:r>
            <a:rPr lang="en-US" b="1" i="1" dirty="0">
              <a:solidFill>
                <a:schemeClr val="bg1"/>
              </a:solidFill>
            </a:rPr>
            <a:t>Proletina Petkova (2233645) (slides 3-5 and 23) </a:t>
          </a:r>
          <a:endParaRPr lang="en-US" dirty="0">
            <a:solidFill>
              <a:schemeClr val="bg1"/>
            </a:solidFill>
          </a:endParaRPr>
        </a:p>
      </dgm:t>
    </dgm:pt>
    <dgm:pt modelId="{74BEE663-6381-472C-936D-DF8A77B06E26}" type="sibTrans" cxnId="{940642AC-C917-401F-B527-AD021D6B7C6C}">
      <dgm:prSet/>
      <dgm:spPr/>
      <dgm:t>
        <a:bodyPr/>
        <a:lstStyle/>
        <a:p>
          <a:endParaRPr lang="en-US"/>
        </a:p>
      </dgm:t>
    </dgm:pt>
    <dgm:pt modelId="{2C542DA3-5C31-489D-9CEB-CCB070AE5ADD}" type="parTrans" cxnId="{940642AC-C917-401F-B527-AD021D6B7C6C}">
      <dgm:prSet/>
      <dgm:spPr/>
      <dgm:t>
        <a:bodyPr/>
        <a:lstStyle/>
        <a:p>
          <a:endParaRPr lang="en-US"/>
        </a:p>
      </dgm:t>
    </dgm:pt>
    <dgm:pt modelId="{F323A363-A957-2D48-AE7F-4B34C229DE14}" type="pres">
      <dgm:prSet presAssocID="{3934F405-FD15-497C-B1ED-6ABDD42F500E}" presName="linear" presStyleCnt="0">
        <dgm:presLayoutVars>
          <dgm:animLvl val="lvl"/>
          <dgm:resizeHandles val="exact"/>
        </dgm:presLayoutVars>
      </dgm:prSet>
      <dgm:spPr/>
    </dgm:pt>
    <dgm:pt modelId="{EAD18942-117B-674B-9EC5-4E46E2A7D657}" type="pres">
      <dgm:prSet presAssocID="{78FED99B-EE23-4C9B-A12E-64F5C2334AD6}" presName="parentText" presStyleLbl="node1" presStyleIdx="0" presStyleCnt="5" custScaleX="100000" custScaleY="109981">
        <dgm:presLayoutVars>
          <dgm:chMax val="0"/>
          <dgm:bulletEnabled val="1"/>
        </dgm:presLayoutVars>
      </dgm:prSet>
      <dgm:spPr/>
    </dgm:pt>
    <dgm:pt modelId="{6EC0257F-9ECA-EC40-9DC2-53F00AAD6BFC}" type="pres">
      <dgm:prSet presAssocID="{74BEE663-6381-472C-936D-DF8A77B06E26}" presName="spacer" presStyleCnt="0"/>
      <dgm:spPr/>
    </dgm:pt>
    <dgm:pt modelId="{CEC8098A-A21D-1A4A-8838-37DA6D01B51E}" type="pres">
      <dgm:prSet presAssocID="{B99B60B4-6ED5-4693-ABC8-87822BBDE1C3}" presName="parentText" presStyleLbl="node1" presStyleIdx="1" presStyleCnt="5" custScaleX="100000" custScaleY="100938">
        <dgm:presLayoutVars>
          <dgm:chMax val="0"/>
          <dgm:bulletEnabled val="1"/>
        </dgm:presLayoutVars>
      </dgm:prSet>
      <dgm:spPr/>
    </dgm:pt>
    <dgm:pt modelId="{2523EE0C-130E-FF4E-A319-07CA343EADA0}" type="pres">
      <dgm:prSet presAssocID="{76134118-36DA-4D22-83CA-A4CD6E7F79FE}" presName="spacer" presStyleCnt="0"/>
      <dgm:spPr/>
    </dgm:pt>
    <dgm:pt modelId="{3D6E08E8-B054-F047-B2FA-3FC2C4A46F86}" type="pres">
      <dgm:prSet presAssocID="{7EF5F513-9C72-4D4D-9042-8274B031E4A6}" presName="parentText" presStyleLbl="node1" presStyleIdx="2" presStyleCnt="5" custScaleY="112321">
        <dgm:presLayoutVars>
          <dgm:chMax val="0"/>
          <dgm:bulletEnabled val="1"/>
        </dgm:presLayoutVars>
      </dgm:prSet>
      <dgm:spPr/>
    </dgm:pt>
    <dgm:pt modelId="{64B1F15B-6157-9641-9FD4-C5D6E8D59DAA}" type="pres">
      <dgm:prSet presAssocID="{EE97154A-95EF-4CC7-B9A9-D790036EF574}" presName="spacer" presStyleCnt="0"/>
      <dgm:spPr/>
    </dgm:pt>
    <dgm:pt modelId="{26CA3D42-A532-8C4C-9214-2C95A96639B8}" type="pres">
      <dgm:prSet presAssocID="{7A45257F-3DD3-45A9-80DB-BE264371B29D}" presName="parentText" presStyleLbl="node1" presStyleIdx="3" presStyleCnt="5" custScaleX="100000" custScaleY="114492">
        <dgm:presLayoutVars>
          <dgm:chMax val="0"/>
          <dgm:bulletEnabled val="1"/>
        </dgm:presLayoutVars>
      </dgm:prSet>
      <dgm:spPr/>
    </dgm:pt>
    <dgm:pt modelId="{BBAC7D66-3AAD-594A-90C8-FB5DE446F3B0}" type="pres">
      <dgm:prSet presAssocID="{24B6ACBC-C795-4150-8F33-018EC35FA2B5}" presName="spacer" presStyleCnt="0"/>
      <dgm:spPr/>
    </dgm:pt>
    <dgm:pt modelId="{CFEABD56-82BD-2A44-885B-B503C231E32E}" type="pres">
      <dgm:prSet presAssocID="{B93AB634-CCCC-7541-84FC-7D10EF541625}" presName="parentText" presStyleLbl="node1" presStyleIdx="4" presStyleCnt="5" custScaleX="100000" custScaleY="105978">
        <dgm:presLayoutVars>
          <dgm:chMax val="0"/>
          <dgm:bulletEnabled val="1"/>
        </dgm:presLayoutVars>
      </dgm:prSet>
      <dgm:spPr/>
    </dgm:pt>
  </dgm:ptLst>
  <dgm:cxnLst>
    <dgm:cxn modelId="{527B6D14-EE55-4393-9E85-A3296681D692}" srcId="{3934F405-FD15-497C-B1ED-6ABDD42F500E}" destId="{B99B60B4-6ED5-4693-ABC8-87822BBDE1C3}" srcOrd="1" destOrd="0" parTransId="{1A660E17-6E74-41DE-929F-B0E088C80170}" sibTransId="{76134118-36DA-4D22-83CA-A4CD6E7F79FE}"/>
    <dgm:cxn modelId="{47110A31-ACDE-5745-B433-AC1A97D558A7}" type="presOf" srcId="{B99B60B4-6ED5-4693-ABC8-87822BBDE1C3}" destId="{CEC8098A-A21D-1A4A-8838-37DA6D01B51E}" srcOrd="0" destOrd="0" presId="urn:microsoft.com/office/officeart/2005/8/layout/vList2"/>
    <dgm:cxn modelId="{0CD80832-C7C1-9C44-A5EA-2A23E3E82262}" srcId="{3934F405-FD15-497C-B1ED-6ABDD42F500E}" destId="{B93AB634-CCCC-7541-84FC-7D10EF541625}" srcOrd="4" destOrd="0" parTransId="{833E2CC7-880F-2942-86D4-ED6BD2800514}" sibTransId="{CAF28252-39F8-A747-B756-B7D55684F402}"/>
    <dgm:cxn modelId="{287A9042-62A5-7B4D-8F77-87251A56C6E0}" type="presOf" srcId="{B93AB634-CCCC-7541-84FC-7D10EF541625}" destId="{CFEABD56-82BD-2A44-885B-B503C231E32E}" srcOrd="0" destOrd="0" presId="urn:microsoft.com/office/officeart/2005/8/layout/vList2"/>
    <dgm:cxn modelId="{04D348A1-3E04-7C47-8F53-E30DE06521D6}" type="presOf" srcId="{7EF5F513-9C72-4D4D-9042-8274B031E4A6}" destId="{3D6E08E8-B054-F047-B2FA-3FC2C4A46F86}" srcOrd="0" destOrd="0" presId="urn:microsoft.com/office/officeart/2005/8/layout/vList2"/>
    <dgm:cxn modelId="{940642AC-C917-401F-B527-AD021D6B7C6C}" srcId="{3934F405-FD15-497C-B1ED-6ABDD42F500E}" destId="{78FED99B-EE23-4C9B-A12E-64F5C2334AD6}" srcOrd="0" destOrd="0" parTransId="{2C542DA3-5C31-489D-9CEB-CCB070AE5ADD}" sibTransId="{74BEE663-6381-472C-936D-DF8A77B06E26}"/>
    <dgm:cxn modelId="{E364B3C0-91CD-DD40-A293-B06CEEB5A0A0}" type="presOf" srcId="{3934F405-FD15-497C-B1ED-6ABDD42F500E}" destId="{F323A363-A957-2D48-AE7F-4B34C229DE14}" srcOrd="0" destOrd="0" presId="urn:microsoft.com/office/officeart/2005/8/layout/vList2"/>
    <dgm:cxn modelId="{2034C1E0-2A39-EA41-955E-AE06848B0FEB}" type="presOf" srcId="{78FED99B-EE23-4C9B-A12E-64F5C2334AD6}" destId="{EAD18942-117B-674B-9EC5-4E46E2A7D657}" srcOrd="0" destOrd="0" presId="urn:microsoft.com/office/officeart/2005/8/layout/vList2"/>
    <dgm:cxn modelId="{F07DF1E1-9A84-4E10-AFDF-6805A549E19B}" srcId="{3934F405-FD15-497C-B1ED-6ABDD42F500E}" destId="{7EF5F513-9C72-4D4D-9042-8274B031E4A6}" srcOrd="2" destOrd="0" parTransId="{DD44A53B-622C-4FC8-8857-BFFF519BCC8B}" sibTransId="{EE97154A-95EF-4CC7-B9A9-D790036EF574}"/>
    <dgm:cxn modelId="{BB8BBEE7-DC19-C44F-AC9D-DE882587A5B2}" type="presOf" srcId="{7A45257F-3DD3-45A9-80DB-BE264371B29D}" destId="{26CA3D42-A532-8C4C-9214-2C95A96639B8}" srcOrd="0" destOrd="0" presId="urn:microsoft.com/office/officeart/2005/8/layout/vList2"/>
    <dgm:cxn modelId="{57292EFA-BA62-42FC-B63D-5488D0A8FD34}" srcId="{3934F405-FD15-497C-B1ED-6ABDD42F500E}" destId="{7A45257F-3DD3-45A9-80DB-BE264371B29D}" srcOrd="3" destOrd="0" parTransId="{7C4085C4-862A-4BD6-91FE-9BC205B505AF}" sibTransId="{24B6ACBC-C795-4150-8F33-018EC35FA2B5}"/>
    <dgm:cxn modelId="{2E369BB0-F0EA-BA45-B957-DC6C4DC1AE93}" type="presParOf" srcId="{F323A363-A957-2D48-AE7F-4B34C229DE14}" destId="{EAD18942-117B-674B-9EC5-4E46E2A7D657}" srcOrd="0" destOrd="0" presId="urn:microsoft.com/office/officeart/2005/8/layout/vList2"/>
    <dgm:cxn modelId="{0EF4E37E-19A1-AA46-8879-769CBE11B5FA}" type="presParOf" srcId="{F323A363-A957-2D48-AE7F-4B34C229DE14}" destId="{6EC0257F-9ECA-EC40-9DC2-53F00AAD6BFC}" srcOrd="1" destOrd="0" presId="urn:microsoft.com/office/officeart/2005/8/layout/vList2"/>
    <dgm:cxn modelId="{92BA84D7-80E8-5B48-AAA0-E6CF1AB7AAC9}" type="presParOf" srcId="{F323A363-A957-2D48-AE7F-4B34C229DE14}" destId="{CEC8098A-A21D-1A4A-8838-37DA6D01B51E}" srcOrd="2" destOrd="0" presId="urn:microsoft.com/office/officeart/2005/8/layout/vList2"/>
    <dgm:cxn modelId="{6730E69B-5D3D-1549-B353-87A2F4193F27}" type="presParOf" srcId="{F323A363-A957-2D48-AE7F-4B34C229DE14}" destId="{2523EE0C-130E-FF4E-A319-07CA343EADA0}" srcOrd="3" destOrd="0" presId="urn:microsoft.com/office/officeart/2005/8/layout/vList2"/>
    <dgm:cxn modelId="{43803845-4EB8-D147-A9C7-4389A5CEE0C2}" type="presParOf" srcId="{F323A363-A957-2D48-AE7F-4B34C229DE14}" destId="{3D6E08E8-B054-F047-B2FA-3FC2C4A46F86}" srcOrd="4" destOrd="0" presId="urn:microsoft.com/office/officeart/2005/8/layout/vList2"/>
    <dgm:cxn modelId="{0FDFDD88-ECB6-6542-8D30-3B26BF609158}" type="presParOf" srcId="{F323A363-A957-2D48-AE7F-4B34C229DE14}" destId="{64B1F15B-6157-9641-9FD4-C5D6E8D59DAA}" srcOrd="5" destOrd="0" presId="urn:microsoft.com/office/officeart/2005/8/layout/vList2"/>
    <dgm:cxn modelId="{6DCA48CB-2CE6-1049-BB33-3BBA7760B070}" type="presParOf" srcId="{F323A363-A957-2D48-AE7F-4B34C229DE14}" destId="{26CA3D42-A532-8C4C-9214-2C95A96639B8}" srcOrd="6" destOrd="0" presId="urn:microsoft.com/office/officeart/2005/8/layout/vList2"/>
    <dgm:cxn modelId="{4A50689B-CA27-3E4C-9D7B-C601FCE8EC34}" type="presParOf" srcId="{F323A363-A957-2D48-AE7F-4B34C229DE14}" destId="{BBAC7D66-3AAD-594A-90C8-FB5DE446F3B0}" srcOrd="7" destOrd="0" presId="urn:microsoft.com/office/officeart/2005/8/layout/vList2"/>
    <dgm:cxn modelId="{23DBE913-2D6E-A140-BBA7-8F1D91F2F904}" type="presParOf" srcId="{F323A363-A957-2D48-AE7F-4B34C229DE14}" destId="{CFEABD56-82BD-2A44-885B-B503C231E32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8E7B6E-7198-48EA-9375-6F111E4A58D4}"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3189246-1786-408B-A187-F1871C17B0AC}">
      <dgm:prSet custT="1"/>
      <dgm:spPr/>
      <dgm:t>
        <a:bodyPr/>
        <a:lstStyle/>
        <a:p>
          <a:pPr algn="l"/>
          <a:r>
            <a:rPr lang="en-US" sz="2100" b="1" i="1" dirty="0"/>
            <a:t>Tesco PLC- Brief History</a:t>
          </a:r>
        </a:p>
      </dgm:t>
    </dgm:pt>
    <dgm:pt modelId="{3B11CACA-5AB7-41AA-8036-19D8D65D2910}" type="parTrans" cxnId="{CDBB50DF-74B2-4A2F-92DE-97BA9AF8E77E}">
      <dgm:prSet/>
      <dgm:spPr/>
      <dgm:t>
        <a:bodyPr/>
        <a:lstStyle/>
        <a:p>
          <a:pPr algn="l"/>
          <a:endParaRPr lang="en-US" sz="2100" b="1" i="1"/>
        </a:p>
      </dgm:t>
    </dgm:pt>
    <dgm:pt modelId="{92E0BF9F-8DD8-471C-91AC-E88EBB621F57}" type="sibTrans" cxnId="{CDBB50DF-74B2-4A2F-92DE-97BA9AF8E77E}">
      <dgm:prSet/>
      <dgm:spPr/>
      <dgm:t>
        <a:bodyPr/>
        <a:lstStyle/>
        <a:p>
          <a:pPr algn="l"/>
          <a:endParaRPr lang="en-US" sz="2100" b="1" i="1"/>
        </a:p>
      </dgm:t>
    </dgm:pt>
    <dgm:pt modelId="{0E35D668-F19C-4C00-9CFC-9CC5BC078F8A}">
      <dgm:prSet custT="1"/>
      <dgm:spPr/>
      <dgm:t>
        <a:bodyPr/>
        <a:lstStyle/>
        <a:p>
          <a:pPr algn="l"/>
          <a:r>
            <a:rPr lang="en-US" sz="2100" b="1" i="1" dirty="0"/>
            <a:t>Tesco’s Main Competitors</a:t>
          </a:r>
        </a:p>
      </dgm:t>
    </dgm:pt>
    <dgm:pt modelId="{93C3D99E-4D25-45AE-9EDC-B65F10948F41}" type="parTrans" cxnId="{8AFC7D93-E16A-4831-82F9-E71A12EBCB10}">
      <dgm:prSet/>
      <dgm:spPr/>
      <dgm:t>
        <a:bodyPr/>
        <a:lstStyle/>
        <a:p>
          <a:pPr algn="l"/>
          <a:endParaRPr lang="en-US" sz="2100" b="1" i="1"/>
        </a:p>
      </dgm:t>
    </dgm:pt>
    <dgm:pt modelId="{0FC977D5-8F78-4380-9265-EF1E54F38A8A}" type="sibTrans" cxnId="{8AFC7D93-E16A-4831-82F9-E71A12EBCB10}">
      <dgm:prSet/>
      <dgm:spPr/>
      <dgm:t>
        <a:bodyPr/>
        <a:lstStyle/>
        <a:p>
          <a:pPr algn="l"/>
          <a:endParaRPr lang="en-US" sz="2100" b="1" i="1"/>
        </a:p>
      </dgm:t>
    </dgm:pt>
    <dgm:pt modelId="{AC75EACB-B434-4313-A549-5B5143D37349}">
      <dgm:prSet custT="1"/>
      <dgm:spPr/>
      <dgm:t>
        <a:bodyPr/>
        <a:lstStyle/>
        <a:p>
          <a:pPr algn="l"/>
          <a:r>
            <a:rPr lang="en-US" sz="2100" b="1" i="1" dirty="0"/>
            <a:t>Tesco’s Performance</a:t>
          </a:r>
        </a:p>
      </dgm:t>
    </dgm:pt>
    <dgm:pt modelId="{25FD588A-352A-49F2-88B1-440726487B79}" type="parTrans" cxnId="{2F2FB773-461E-4CE9-9E1F-B1B13F9C3631}">
      <dgm:prSet/>
      <dgm:spPr/>
      <dgm:t>
        <a:bodyPr/>
        <a:lstStyle/>
        <a:p>
          <a:pPr algn="l"/>
          <a:endParaRPr lang="en-US" sz="2100" b="1" i="1"/>
        </a:p>
      </dgm:t>
    </dgm:pt>
    <dgm:pt modelId="{E098AA0F-AF85-41AD-887A-A362A0877AFF}" type="sibTrans" cxnId="{2F2FB773-461E-4CE9-9E1F-B1B13F9C3631}">
      <dgm:prSet/>
      <dgm:spPr/>
      <dgm:t>
        <a:bodyPr/>
        <a:lstStyle/>
        <a:p>
          <a:pPr algn="l"/>
          <a:endParaRPr lang="en-US" sz="2100" b="1" i="1"/>
        </a:p>
      </dgm:t>
    </dgm:pt>
    <dgm:pt modelId="{33293A68-FF98-421A-AF77-BAAD8B6DCABD}">
      <dgm:prSet custT="1"/>
      <dgm:spPr/>
      <dgm:t>
        <a:bodyPr/>
        <a:lstStyle/>
        <a:p>
          <a:pPr algn="l"/>
          <a:r>
            <a:rPr lang="en-US" sz="2100" b="1" i="1" dirty="0"/>
            <a:t>Concept of organizational structure</a:t>
          </a:r>
        </a:p>
      </dgm:t>
    </dgm:pt>
    <dgm:pt modelId="{5FC713BA-D64A-4D57-BB08-320A42A28725}" type="parTrans" cxnId="{F0F32A11-4C5D-4EF1-BC0F-84AFA60B03BD}">
      <dgm:prSet/>
      <dgm:spPr/>
      <dgm:t>
        <a:bodyPr/>
        <a:lstStyle/>
        <a:p>
          <a:pPr algn="l"/>
          <a:endParaRPr lang="en-US" sz="2100" b="1" i="1"/>
        </a:p>
      </dgm:t>
    </dgm:pt>
    <dgm:pt modelId="{4B5DAAC7-E0EF-4B3D-9F48-0B183D5B0956}" type="sibTrans" cxnId="{F0F32A11-4C5D-4EF1-BC0F-84AFA60B03BD}">
      <dgm:prSet/>
      <dgm:spPr/>
      <dgm:t>
        <a:bodyPr/>
        <a:lstStyle/>
        <a:p>
          <a:pPr algn="l"/>
          <a:endParaRPr lang="en-US" sz="2100" b="1" i="1"/>
        </a:p>
      </dgm:t>
    </dgm:pt>
    <dgm:pt modelId="{DB2C0BE6-E533-47B9-B3E0-DE02794ABDB4}">
      <dgm:prSet custT="1"/>
      <dgm:spPr/>
      <dgm:t>
        <a:bodyPr/>
        <a:lstStyle/>
        <a:p>
          <a:pPr algn="l"/>
          <a:r>
            <a:rPr lang="en-US" sz="2100" b="1" i="1" dirty="0"/>
            <a:t>Organizational structure at Tesco</a:t>
          </a:r>
        </a:p>
      </dgm:t>
    </dgm:pt>
    <dgm:pt modelId="{A77CD334-8774-4F1F-8497-76D31A0862F5}" type="parTrans" cxnId="{818EFB4E-C39F-49F6-A77E-6066ACEF16E7}">
      <dgm:prSet/>
      <dgm:spPr/>
      <dgm:t>
        <a:bodyPr/>
        <a:lstStyle/>
        <a:p>
          <a:pPr algn="l"/>
          <a:endParaRPr lang="en-US" sz="2100" b="1" i="1"/>
        </a:p>
      </dgm:t>
    </dgm:pt>
    <dgm:pt modelId="{7F4C2FEB-54C7-46C7-B00E-D75FC0F4FC70}" type="sibTrans" cxnId="{818EFB4E-C39F-49F6-A77E-6066ACEF16E7}">
      <dgm:prSet/>
      <dgm:spPr/>
      <dgm:t>
        <a:bodyPr/>
        <a:lstStyle/>
        <a:p>
          <a:pPr algn="l"/>
          <a:endParaRPr lang="en-US" sz="2100" b="1" i="1"/>
        </a:p>
      </dgm:t>
    </dgm:pt>
    <dgm:pt modelId="{6F2EBF5A-C142-48A0-9FD1-6EB497030E72}">
      <dgm:prSet custT="1"/>
      <dgm:spPr/>
      <dgm:t>
        <a:bodyPr/>
        <a:lstStyle/>
        <a:p>
          <a:pPr algn="l"/>
          <a:r>
            <a:rPr lang="en-US" sz="2100" b="1" i="1" dirty="0"/>
            <a:t>Advantages of using hierarchical structure for Tesco</a:t>
          </a:r>
        </a:p>
      </dgm:t>
    </dgm:pt>
    <dgm:pt modelId="{A8082343-8B77-4C25-A45B-63CAA0DEEBD1}" type="parTrans" cxnId="{AEE3C189-D09C-421D-B9A3-1C66C9C539C1}">
      <dgm:prSet/>
      <dgm:spPr/>
      <dgm:t>
        <a:bodyPr/>
        <a:lstStyle/>
        <a:p>
          <a:pPr algn="l"/>
          <a:endParaRPr lang="en-US" sz="2100" b="1" i="1"/>
        </a:p>
      </dgm:t>
    </dgm:pt>
    <dgm:pt modelId="{D1BD57A9-E93D-4F64-A147-B15FBD977887}" type="sibTrans" cxnId="{AEE3C189-D09C-421D-B9A3-1C66C9C539C1}">
      <dgm:prSet/>
      <dgm:spPr/>
      <dgm:t>
        <a:bodyPr/>
        <a:lstStyle/>
        <a:p>
          <a:pPr algn="l"/>
          <a:endParaRPr lang="en-US" sz="2100" b="1" i="1"/>
        </a:p>
      </dgm:t>
    </dgm:pt>
    <dgm:pt modelId="{741F8AD3-C4B4-4919-A241-31032578726F}">
      <dgm:prSet custT="1"/>
      <dgm:spPr/>
      <dgm:t>
        <a:bodyPr/>
        <a:lstStyle/>
        <a:p>
          <a:pPr algn="l"/>
          <a:r>
            <a:rPr lang="en-US" sz="2100" b="1" i="1" dirty="0"/>
            <a:t>Relationship between organizational structure and Tesco’s performance</a:t>
          </a:r>
        </a:p>
      </dgm:t>
    </dgm:pt>
    <dgm:pt modelId="{CBD4E596-3703-41DE-B2BB-CD12296F73F4}" type="parTrans" cxnId="{E794113A-9AD7-45A2-96C9-DA6799D0FCBF}">
      <dgm:prSet/>
      <dgm:spPr/>
      <dgm:t>
        <a:bodyPr/>
        <a:lstStyle/>
        <a:p>
          <a:pPr algn="l"/>
          <a:endParaRPr lang="en-US" sz="2100" b="1" i="1"/>
        </a:p>
      </dgm:t>
    </dgm:pt>
    <dgm:pt modelId="{D3E60935-50C3-497D-B43F-741649F4B287}" type="sibTrans" cxnId="{E794113A-9AD7-45A2-96C9-DA6799D0FCBF}">
      <dgm:prSet/>
      <dgm:spPr/>
      <dgm:t>
        <a:bodyPr/>
        <a:lstStyle/>
        <a:p>
          <a:pPr algn="l"/>
          <a:endParaRPr lang="en-US" sz="2100" b="1" i="1"/>
        </a:p>
      </dgm:t>
    </dgm:pt>
    <dgm:pt modelId="{98EBD5CA-691E-421F-AD34-2DCBC625B4B0}">
      <dgm:prSet custT="1"/>
      <dgm:spPr/>
      <dgm:t>
        <a:bodyPr/>
        <a:lstStyle/>
        <a:p>
          <a:pPr algn="l"/>
          <a:r>
            <a:rPr lang="en-US" sz="2100" b="1" i="1" dirty="0"/>
            <a:t>Tasks of a Tesco PLC manager</a:t>
          </a:r>
        </a:p>
      </dgm:t>
    </dgm:pt>
    <dgm:pt modelId="{8B6031EC-F34A-4A2A-855A-CE11AB6ABCED}" type="parTrans" cxnId="{714B307C-1285-4D91-AE18-7526636E14FA}">
      <dgm:prSet/>
      <dgm:spPr/>
      <dgm:t>
        <a:bodyPr/>
        <a:lstStyle/>
        <a:p>
          <a:pPr algn="l"/>
          <a:endParaRPr lang="en-US" sz="2100" b="1" i="1"/>
        </a:p>
      </dgm:t>
    </dgm:pt>
    <dgm:pt modelId="{DF169FA9-ADBD-4C4C-A02C-1A855EDDF2F0}" type="sibTrans" cxnId="{714B307C-1285-4D91-AE18-7526636E14FA}">
      <dgm:prSet/>
      <dgm:spPr/>
      <dgm:t>
        <a:bodyPr/>
        <a:lstStyle/>
        <a:p>
          <a:pPr algn="l"/>
          <a:endParaRPr lang="en-US" sz="2100" b="1" i="1"/>
        </a:p>
      </dgm:t>
    </dgm:pt>
    <dgm:pt modelId="{823D3E23-907E-4021-9FCB-1426342F83C5}">
      <dgm:prSet custT="1"/>
      <dgm:spPr/>
      <dgm:t>
        <a:bodyPr/>
        <a:lstStyle/>
        <a:p>
          <a:pPr algn="l"/>
          <a:r>
            <a:rPr lang="en-US" sz="2100" b="1" i="1" dirty="0"/>
            <a:t>Hard skills for Tesco PLC manager</a:t>
          </a:r>
        </a:p>
      </dgm:t>
    </dgm:pt>
    <dgm:pt modelId="{9C17DB8A-7DE3-47DC-9D2A-241ED60A3EB5}" type="parTrans" cxnId="{B1D5030C-122A-4844-85C5-1143B94052E3}">
      <dgm:prSet/>
      <dgm:spPr/>
      <dgm:t>
        <a:bodyPr/>
        <a:lstStyle/>
        <a:p>
          <a:pPr algn="l"/>
          <a:endParaRPr lang="en-US" sz="2100" b="1" i="1"/>
        </a:p>
      </dgm:t>
    </dgm:pt>
    <dgm:pt modelId="{C2BDE3C9-5B40-4B56-B9EA-32F21AB1F981}" type="sibTrans" cxnId="{B1D5030C-122A-4844-85C5-1143B94052E3}">
      <dgm:prSet/>
      <dgm:spPr/>
      <dgm:t>
        <a:bodyPr/>
        <a:lstStyle/>
        <a:p>
          <a:pPr algn="l"/>
          <a:endParaRPr lang="en-US" sz="2100" b="1" i="1"/>
        </a:p>
      </dgm:t>
    </dgm:pt>
    <dgm:pt modelId="{9BEC42C6-3D19-4119-B784-F37A3E587AAE}">
      <dgm:prSet custT="1"/>
      <dgm:spPr/>
      <dgm:t>
        <a:bodyPr/>
        <a:lstStyle/>
        <a:p>
          <a:pPr algn="l"/>
          <a:r>
            <a:rPr lang="en-US" sz="2100" b="1" i="1" dirty="0"/>
            <a:t>Soft skills for Tesco PLC manager</a:t>
          </a:r>
        </a:p>
      </dgm:t>
    </dgm:pt>
    <dgm:pt modelId="{91775831-3D7E-4977-80F1-C3CF63D7185E}" type="parTrans" cxnId="{80B3138A-AFB3-4FB4-9B52-FA75D830CDB7}">
      <dgm:prSet/>
      <dgm:spPr/>
      <dgm:t>
        <a:bodyPr/>
        <a:lstStyle/>
        <a:p>
          <a:pPr algn="l"/>
          <a:endParaRPr lang="en-US" sz="2100" b="1" i="1"/>
        </a:p>
      </dgm:t>
    </dgm:pt>
    <dgm:pt modelId="{98E2328B-89A8-41B8-ADA0-14AD165253F0}" type="sibTrans" cxnId="{80B3138A-AFB3-4FB4-9B52-FA75D830CDB7}">
      <dgm:prSet/>
      <dgm:spPr/>
      <dgm:t>
        <a:bodyPr/>
        <a:lstStyle/>
        <a:p>
          <a:pPr algn="l"/>
          <a:endParaRPr lang="en-US" sz="2100" b="1" i="1"/>
        </a:p>
      </dgm:t>
    </dgm:pt>
    <dgm:pt modelId="{BA235FC4-294C-B84D-94FB-F86A6FA66CE9}">
      <dgm:prSet custT="1"/>
      <dgm:spPr/>
      <dgm:t>
        <a:bodyPr/>
        <a:lstStyle/>
        <a:p>
          <a:pPr algn="l">
            <a:buNone/>
          </a:pPr>
          <a:r>
            <a:rPr lang="en-US" sz="2100" b="1" i="1" dirty="0">
              <a:solidFill>
                <a:schemeClr val="tx2"/>
              </a:solidFill>
              <a:latin typeface="Arial" panose="020B0604020202020204" pitchFamily="34" charset="0"/>
              <a:cs typeface="Arial" panose="020B0604020202020204" pitchFamily="34" charset="0"/>
            </a:rPr>
            <a:t>How leadership theories can be applied on Tesco PLC?</a:t>
          </a:r>
          <a:endParaRPr lang="en-US" sz="2100" b="1" i="1" dirty="0"/>
        </a:p>
      </dgm:t>
    </dgm:pt>
    <dgm:pt modelId="{3F1C283F-18E6-4E44-B8A7-344A34CCCC3E}" type="parTrans" cxnId="{6A2B79AD-D65E-CC4D-8293-DAE91B2C346A}">
      <dgm:prSet/>
      <dgm:spPr/>
      <dgm:t>
        <a:bodyPr/>
        <a:lstStyle/>
        <a:p>
          <a:pPr algn="l"/>
          <a:endParaRPr lang="en-GB" sz="2100" b="1" i="1"/>
        </a:p>
      </dgm:t>
    </dgm:pt>
    <dgm:pt modelId="{F8EA304C-1BAA-EA47-9A69-A3775251EAAB}" type="sibTrans" cxnId="{6A2B79AD-D65E-CC4D-8293-DAE91B2C346A}">
      <dgm:prSet/>
      <dgm:spPr/>
      <dgm:t>
        <a:bodyPr/>
        <a:lstStyle/>
        <a:p>
          <a:pPr algn="l"/>
          <a:endParaRPr lang="en-GB" sz="2100" b="1" i="1"/>
        </a:p>
      </dgm:t>
    </dgm:pt>
    <dgm:pt modelId="{EF61F392-62CB-5548-BCBC-B659EA771E08}">
      <dgm:prSet custT="1"/>
      <dgm:spPr/>
      <dgm:t>
        <a:bodyPr/>
        <a:lstStyle/>
        <a:p>
          <a:pPr algn="l"/>
          <a:r>
            <a:rPr lang="en-GB" sz="2100" b="1" i="1" dirty="0"/>
            <a:t>Behavioural Theories</a:t>
          </a:r>
        </a:p>
      </dgm:t>
    </dgm:pt>
    <dgm:pt modelId="{B1A068BE-D830-9141-A682-5E73BF012D63}" type="parTrans" cxnId="{C3FE0D48-5E9A-0340-AD95-164F2D404CC2}">
      <dgm:prSet/>
      <dgm:spPr/>
      <dgm:t>
        <a:bodyPr/>
        <a:lstStyle/>
        <a:p>
          <a:pPr algn="l"/>
          <a:endParaRPr lang="en-GB" sz="2100" b="1" i="1"/>
        </a:p>
      </dgm:t>
    </dgm:pt>
    <dgm:pt modelId="{7B627A1F-A777-D14B-BDCC-B34F3102B0F6}" type="sibTrans" cxnId="{C3FE0D48-5E9A-0340-AD95-164F2D404CC2}">
      <dgm:prSet/>
      <dgm:spPr/>
      <dgm:t>
        <a:bodyPr/>
        <a:lstStyle/>
        <a:p>
          <a:pPr algn="l"/>
          <a:endParaRPr lang="en-GB" sz="2100" b="1" i="1"/>
        </a:p>
      </dgm:t>
    </dgm:pt>
    <dgm:pt modelId="{D219554B-0DDF-9C49-ADA9-A730E3845996}">
      <dgm:prSet custT="1"/>
      <dgm:spPr/>
      <dgm:t>
        <a:bodyPr/>
        <a:lstStyle/>
        <a:p>
          <a:pPr algn="l"/>
          <a:r>
            <a:rPr lang="en-GB" sz="2100" b="1" i="1" dirty="0"/>
            <a:t>Trait theories</a:t>
          </a:r>
        </a:p>
      </dgm:t>
    </dgm:pt>
    <dgm:pt modelId="{842CF046-BA0C-0744-B42C-F980C2E439C6}" type="parTrans" cxnId="{A279FFAC-5F16-E344-A5CB-723F09D13BFD}">
      <dgm:prSet/>
      <dgm:spPr/>
      <dgm:t>
        <a:bodyPr/>
        <a:lstStyle/>
        <a:p>
          <a:pPr algn="l"/>
          <a:endParaRPr lang="en-GB" sz="2100" b="1" i="1"/>
        </a:p>
      </dgm:t>
    </dgm:pt>
    <dgm:pt modelId="{52341CDF-7D74-904D-BDF2-9FBE89CE8833}" type="sibTrans" cxnId="{A279FFAC-5F16-E344-A5CB-723F09D13BFD}">
      <dgm:prSet/>
      <dgm:spPr/>
      <dgm:t>
        <a:bodyPr/>
        <a:lstStyle/>
        <a:p>
          <a:pPr algn="l"/>
          <a:endParaRPr lang="en-GB" sz="2100" b="1" i="1"/>
        </a:p>
      </dgm:t>
    </dgm:pt>
    <dgm:pt modelId="{48B6585A-916D-8149-9B75-A969AC5CC9B5}">
      <dgm:prSet custT="1"/>
      <dgm:spPr/>
      <dgm:t>
        <a:bodyPr/>
        <a:lstStyle/>
        <a:p>
          <a:pPr algn="l"/>
          <a:r>
            <a:rPr lang="en-GB" sz="2100" b="1" i="1" dirty="0"/>
            <a:t>Contingency theories</a:t>
          </a:r>
        </a:p>
      </dgm:t>
    </dgm:pt>
    <dgm:pt modelId="{46CC584C-5390-194E-B498-AB40E3FCF506}" type="parTrans" cxnId="{A29C8718-CEF3-B643-BF02-7CC53AE37870}">
      <dgm:prSet/>
      <dgm:spPr/>
      <dgm:t>
        <a:bodyPr/>
        <a:lstStyle/>
        <a:p>
          <a:pPr algn="l"/>
          <a:endParaRPr lang="en-GB" sz="2100" b="1" i="1"/>
        </a:p>
      </dgm:t>
    </dgm:pt>
    <dgm:pt modelId="{D92BA97E-AA31-9147-B398-002E7A25513A}" type="sibTrans" cxnId="{A29C8718-CEF3-B643-BF02-7CC53AE37870}">
      <dgm:prSet/>
      <dgm:spPr/>
      <dgm:t>
        <a:bodyPr/>
        <a:lstStyle/>
        <a:p>
          <a:pPr algn="l"/>
          <a:endParaRPr lang="en-GB" sz="2100" b="1" i="1"/>
        </a:p>
      </dgm:t>
    </dgm:pt>
    <dgm:pt modelId="{4A408CD5-80B5-BC44-8C09-B3B3318A387A}">
      <dgm:prSet custT="1"/>
      <dgm:spPr/>
      <dgm:t>
        <a:bodyPr/>
        <a:lstStyle/>
        <a:p>
          <a:pPr algn="l"/>
          <a:r>
            <a:rPr lang="en-GB" sz="2100" b="1" i="1" dirty="0"/>
            <a:t>Factors influencing the team behaviour at Tesco</a:t>
          </a:r>
        </a:p>
      </dgm:t>
    </dgm:pt>
    <dgm:pt modelId="{26860DC5-67C7-4A4E-B865-40914BBFA7E4}" type="parTrans" cxnId="{664CE890-BBE8-BB4A-AC16-8D939702B8D4}">
      <dgm:prSet/>
      <dgm:spPr/>
      <dgm:t>
        <a:bodyPr/>
        <a:lstStyle/>
        <a:p>
          <a:pPr algn="l"/>
          <a:endParaRPr lang="en-GB" sz="2100" b="1" i="1"/>
        </a:p>
      </dgm:t>
    </dgm:pt>
    <dgm:pt modelId="{7E3CE1B2-2924-DB46-8786-305D7F530766}" type="sibTrans" cxnId="{664CE890-BBE8-BB4A-AC16-8D939702B8D4}">
      <dgm:prSet/>
      <dgm:spPr/>
      <dgm:t>
        <a:bodyPr/>
        <a:lstStyle/>
        <a:p>
          <a:pPr algn="l"/>
          <a:endParaRPr lang="en-GB" sz="2100" b="1" i="1"/>
        </a:p>
      </dgm:t>
    </dgm:pt>
    <dgm:pt modelId="{548C9958-DB7A-504F-9EE8-6F2D8B7E3AE1}">
      <dgm:prSet custT="1"/>
      <dgm:spPr/>
      <dgm:t>
        <a:bodyPr/>
        <a:lstStyle/>
        <a:p>
          <a:pPr algn="l"/>
          <a:r>
            <a:rPr lang="en-GB" sz="2100" b="1" i="1" dirty="0"/>
            <a:t>Internal factors influencing individual and team behaviour at Tesco</a:t>
          </a:r>
        </a:p>
      </dgm:t>
    </dgm:pt>
    <dgm:pt modelId="{F15E6E4E-BA5D-474D-8693-397D78D010C8}" type="parTrans" cxnId="{528449C9-8355-1849-AB05-705B589683A6}">
      <dgm:prSet/>
      <dgm:spPr/>
      <dgm:t>
        <a:bodyPr/>
        <a:lstStyle/>
        <a:p>
          <a:pPr algn="l"/>
          <a:endParaRPr lang="en-GB" sz="2100" b="1" i="1"/>
        </a:p>
      </dgm:t>
    </dgm:pt>
    <dgm:pt modelId="{98AFE857-5875-3F45-B644-BB32DFA312B4}" type="sibTrans" cxnId="{528449C9-8355-1849-AB05-705B589683A6}">
      <dgm:prSet/>
      <dgm:spPr/>
      <dgm:t>
        <a:bodyPr/>
        <a:lstStyle/>
        <a:p>
          <a:pPr algn="l"/>
          <a:endParaRPr lang="en-GB" sz="2100" b="1" i="1"/>
        </a:p>
      </dgm:t>
    </dgm:pt>
    <dgm:pt modelId="{A578FAD0-7D7C-F444-AA77-EFF8941F84A4}">
      <dgm:prSet custT="1"/>
      <dgm:spPr/>
      <dgm:t>
        <a:bodyPr/>
        <a:lstStyle/>
        <a:p>
          <a:pPr algn="l"/>
          <a:r>
            <a:rPr lang="en-GB" sz="2100" b="1" i="1" dirty="0"/>
            <a:t>External factors influencing individual and team behaviour at Tesco</a:t>
          </a:r>
        </a:p>
      </dgm:t>
    </dgm:pt>
    <dgm:pt modelId="{5B1FA1EE-9967-E043-8B58-7947DD7726B2}" type="parTrans" cxnId="{FD160E4E-EBBE-E749-B2C4-7B504FF4E065}">
      <dgm:prSet/>
      <dgm:spPr/>
      <dgm:t>
        <a:bodyPr/>
        <a:lstStyle/>
        <a:p>
          <a:pPr algn="l"/>
          <a:endParaRPr lang="en-GB" sz="2100" b="1" i="1"/>
        </a:p>
      </dgm:t>
    </dgm:pt>
    <dgm:pt modelId="{B75E248C-964C-4C44-8994-656892C04EE5}" type="sibTrans" cxnId="{FD160E4E-EBBE-E749-B2C4-7B504FF4E065}">
      <dgm:prSet/>
      <dgm:spPr/>
      <dgm:t>
        <a:bodyPr/>
        <a:lstStyle/>
        <a:p>
          <a:pPr algn="l"/>
          <a:endParaRPr lang="en-GB" sz="2100" b="1" i="1"/>
        </a:p>
      </dgm:t>
    </dgm:pt>
    <dgm:pt modelId="{2AA5E11E-7E3A-8C43-BB26-E302C351B040}">
      <dgm:prSet custT="1"/>
      <dgm:spPr/>
      <dgm:t>
        <a:bodyPr/>
        <a:lstStyle/>
        <a:p>
          <a:pPr algn="l"/>
          <a:r>
            <a:rPr lang="en-GB" sz="2100" b="1" i="1" dirty="0"/>
            <a:t>Motivational theory used by Tesco</a:t>
          </a:r>
        </a:p>
      </dgm:t>
    </dgm:pt>
    <dgm:pt modelId="{06F49280-8F5F-9642-BFEF-BA7A8D4CB23D}" type="parTrans" cxnId="{8524974E-EC5C-D949-8EA4-54AAF040674B}">
      <dgm:prSet/>
      <dgm:spPr/>
      <dgm:t>
        <a:bodyPr/>
        <a:lstStyle/>
        <a:p>
          <a:pPr algn="l"/>
          <a:endParaRPr lang="en-GB" sz="2100" b="1" i="1"/>
        </a:p>
      </dgm:t>
    </dgm:pt>
    <dgm:pt modelId="{5FAC6D2D-F318-A749-8B01-74F584F30D16}" type="sibTrans" cxnId="{8524974E-EC5C-D949-8EA4-54AAF040674B}">
      <dgm:prSet/>
      <dgm:spPr/>
      <dgm:t>
        <a:bodyPr/>
        <a:lstStyle/>
        <a:p>
          <a:pPr algn="l"/>
          <a:endParaRPr lang="en-GB" sz="2100" b="1" i="1"/>
        </a:p>
      </dgm:t>
    </dgm:pt>
    <dgm:pt modelId="{70A2D3E0-EE66-0540-9522-DA387F93B741}">
      <dgm:prSet custT="1"/>
      <dgm:spPr/>
      <dgm:t>
        <a:bodyPr/>
        <a:lstStyle/>
        <a:p>
          <a:pPr algn="l"/>
          <a:r>
            <a:rPr lang="en-GB" sz="2100" b="1" i="1" dirty="0"/>
            <a:t>Conclusion</a:t>
          </a:r>
        </a:p>
      </dgm:t>
    </dgm:pt>
    <dgm:pt modelId="{773956D0-3E8D-7D4C-8BD0-EE395D96154A}" type="parTrans" cxnId="{42275DD0-1949-6444-BE35-70704DAD905B}">
      <dgm:prSet/>
      <dgm:spPr/>
      <dgm:t>
        <a:bodyPr/>
        <a:lstStyle/>
        <a:p>
          <a:pPr algn="l"/>
          <a:endParaRPr lang="en-GB" sz="2100" b="1" i="1"/>
        </a:p>
      </dgm:t>
    </dgm:pt>
    <dgm:pt modelId="{7D66012A-DAB8-8E48-AEE7-417393FEC1E7}" type="sibTrans" cxnId="{42275DD0-1949-6444-BE35-70704DAD905B}">
      <dgm:prSet/>
      <dgm:spPr/>
      <dgm:t>
        <a:bodyPr/>
        <a:lstStyle/>
        <a:p>
          <a:pPr algn="l"/>
          <a:endParaRPr lang="en-GB" sz="2100" b="1" i="1"/>
        </a:p>
      </dgm:t>
    </dgm:pt>
    <dgm:pt modelId="{11B84B15-8A80-0F44-AAAC-D3EB6A790F39}">
      <dgm:prSet custT="1"/>
      <dgm:spPr/>
      <dgm:t>
        <a:bodyPr/>
        <a:lstStyle/>
        <a:p>
          <a:pPr algn="l"/>
          <a:r>
            <a:rPr lang="en-GB" sz="2100" b="1" i="1" dirty="0"/>
            <a:t>References</a:t>
          </a:r>
        </a:p>
      </dgm:t>
    </dgm:pt>
    <dgm:pt modelId="{F31C3D02-5BF5-F949-BE8E-4306875F3871}" type="parTrans" cxnId="{4CB5CA69-50FF-5A4D-B848-D6F2AD4B8754}">
      <dgm:prSet/>
      <dgm:spPr/>
      <dgm:t>
        <a:bodyPr/>
        <a:lstStyle/>
        <a:p>
          <a:pPr algn="l"/>
          <a:endParaRPr lang="en-GB" sz="2100" b="1" i="1"/>
        </a:p>
      </dgm:t>
    </dgm:pt>
    <dgm:pt modelId="{B1E33FE1-35CC-0644-ACBE-FF1DC7717F66}" type="sibTrans" cxnId="{4CB5CA69-50FF-5A4D-B848-D6F2AD4B8754}">
      <dgm:prSet/>
      <dgm:spPr/>
      <dgm:t>
        <a:bodyPr/>
        <a:lstStyle/>
        <a:p>
          <a:pPr algn="l"/>
          <a:endParaRPr lang="en-GB" sz="2100" b="1" i="1"/>
        </a:p>
      </dgm:t>
    </dgm:pt>
    <dgm:pt modelId="{FAFBA73B-87BA-B343-BA75-E3A8D39B6167}" type="pres">
      <dgm:prSet presAssocID="{BF8E7B6E-7198-48EA-9375-6F111E4A58D4}" presName="vert0" presStyleCnt="0">
        <dgm:presLayoutVars>
          <dgm:dir/>
          <dgm:animOne val="branch"/>
          <dgm:animLvl val="lvl"/>
        </dgm:presLayoutVars>
      </dgm:prSet>
      <dgm:spPr/>
    </dgm:pt>
    <dgm:pt modelId="{6702BACA-C83D-3E4C-BA43-EBBAE61E3471}" type="pres">
      <dgm:prSet presAssocID="{23189246-1786-408B-A187-F1871C17B0AC}" presName="thickLine" presStyleLbl="alignNode1" presStyleIdx="0" presStyleCnt="20"/>
      <dgm:spPr/>
    </dgm:pt>
    <dgm:pt modelId="{C58E2720-B786-FA48-B9A0-841BB7DA9117}" type="pres">
      <dgm:prSet presAssocID="{23189246-1786-408B-A187-F1871C17B0AC}" presName="horz1" presStyleCnt="0"/>
      <dgm:spPr/>
    </dgm:pt>
    <dgm:pt modelId="{3EB21376-FC0D-3E40-96F5-F819AF8F3C9A}" type="pres">
      <dgm:prSet presAssocID="{23189246-1786-408B-A187-F1871C17B0AC}" presName="tx1" presStyleLbl="revTx" presStyleIdx="0" presStyleCnt="20"/>
      <dgm:spPr/>
    </dgm:pt>
    <dgm:pt modelId="{98E2AD8E-9F7D-0B42-8E1D-FD6875645A34}" type="pres">
      <dgm:prSet presAssocID="{23189246-1786-408B-A187-F1871C17B0AC}" presName="vert1" presStyleCnt="0"/>
      <dgm:spPr/>
    </dgm:pt>
    <dgm:pt modelId="{A0C27C74-50C9-0449-AA55-B4D8F20197B8}" type="pres">
      <dgm:prSet presAssocID="{0E35D668-F19C-4C00-9CFC-9CC5BC078F8A}" presName="thickLine" presStyleLbl="alignNode1" presStyleIdx="1" presStyleCnt="20"/>
      <dgm:spPr/>
    </dgm:pt>
    <dgm:pt modelId="{7C801F77-9330-2C49-92B1-F56F73822DDF}" type="pres">
      <dgm:prSet presAssocID="{0E35D668-F19C-4C00-9CFC-9CC5BC078F8A}" presName="horz1" presStyleCnt="0"/>
      <dgm:spPr/>
    </dgm:pt>
    <dgm:pt modelId="{1057128B-51CD-7A4F-9FF1-CC3F93526B9C}" type="pres">
      <dgm:prSet presAssocID="{0E35D668-F19C-4C00-9CFC-9CC5BC078F8A}" presName="tx1" presStyleLbl="revTx" presStyleIdx="1" presStyleCnt="20"/>
      <dgm:spPr/>
    </dgm:pt>
    <dgm:pt modelId="{FA9754D4-5D5E-7D40-ADB5-606EB4CAD74D}" type="pres">
      <dgm:prSet presAssocID="{0E35D668-F19C-4C00-9CFC-9CC5BC078F8A}" presName="vert1" presStyleCnt="0"/>
      <dgm:spPr/>
    </dgm:pt>
    <dgm:pt modelId="{AC007105-3452-FA4B-8129-A9BFA2148FE4}" type="pres">
      <dgm:prSet presAssocID="{AC75EACB-B434-4313-A549-5B5143D37349}" presName="thickLine" presStyleLbl="alignNode1" presStyleIdx="2" presStyleCnt="20"/>
      <dgm:spPr/>
    </dgm:pt>
    <dgm:pt modelId="{714C87A1-FF8E-5445-8330-EB021628C00C}" type="pres">
      <dgm:prSet presAssocID="{AC75EACB-B434-4313-A549-5B5143D37349}" presName="horz1" presStyleCnt="0"/>
      <dgm:spPr/>
    </dgm:pt>
    <dgm:pt modelId="{59E4B67A-9422-A346-8B27-69A0B8796D60}" type="pres">
      <dgm:prSet presAssocID="{AC75EACB-B434-4313-A549-5B5143D37349}" presName="tx1" presStyleLbl="revTx" presStyleIdx="2" presStyleCnt="20"/>
      <dgm:spPr/>
    </dgm:pt>
    <dgm:pt modelId="{B08177CC-59A4-A841-85C0-4E925B415953}" type="pres">
      <dgm:prSet presAssocID="{AC75EACB-B434-4313-A549-5B5143D37349}" presName="vert1" presStyleCnt="0"/>
      <dgm:spPr/>
    </dgm:pt>
    <dgm:pt modelId="{F3E29833-4033-DD4F-990F-07B2EC778531}" type="pres">
      <dgm:prSet presAssocID="{33293A68-FF98-421A-AF77-BAAD8B6DCABD}" presName="thickLine" presStyleLbl="alignNode1" presStyleIdx="3" presStyleCnt="20"/>
      <dgm:spPr/>
    </dgm:pt>
    <dgm:pt modelId="{0D4A4994-C910-5340-B491-4E1EC8804DD0}" type="pres">
      <dgm:prSet presAssocID="{33293A68-FF98-421A-AF77-BAAD8B6DCABD}" presName="horz1" presStyleCnt="0"/>
      <dgm:spPr/>
    </dgm:pt>
    <dgm:pt modelId="{B7381C44-2752-4246-8353-31E88DAD3148}" type="pres">
      <dgm:prSet presAssocID="{33293A68-FF98-421A-AF77-BAAD8B6DCABD}" presName="tx1" presStyleLbl="revTx" presStyleIdx="3" presStyleCnt="20"/>
      <dgm:spPr/>
    </dgm:pt>
    <dgm:pt modelId="{1E93589B-E2B1-8E48-9B93-47CED7A5C1FA}" type="pres">
      <dgm:prSet presAssocID="{33293A68-FF98-421A-AF77-BAAD8B6DCABD}" presName="vert1" presStyleCnt="0"/>
      <dgm:spPr/>
    </dgm:pt>
    <dgm:pt modelId="{D0CD8117-8366-6F46-9D41-628EA2E4140E}" type="pres">
      <dgm:prSet presAssocID="{DB2C0BE6-E533-47B9-B3E0-DE02794ABDB4}" presName="thickLine" presStyleLbl="alignNode1" presStyleIdx="4" presStyleCnt="20"/>
      <dgm:spPr/>
    </dgm:pt>
    <dgm:pt modelId="{B91ADD81-E0E2-AF42-9210-6A21CFF1440C}" type="pres">
      <dgm:prSet presAssocID="{DB2C0BE6-E533-47B9-B3E0-DE02794ABDB4}" presName="horz1" presStyleCnt="0"/>
      <dgm:spPr/>
    </dgm:pt>
    <dgm:pt modelId="{D29611F1-1711-7947-B0EA-6AD272E95771}" type="pres">
      <dgm:prSet presAssocID="{DB2C0BE6-E533-47B9-B3E0-DE02794ABDB4}" presName="tx1" presStyleLbl="revTx" presStyleIdx="4" presStyleCnt="20"/>
      <dgm:spPr/>
    </dgm:pt>
    <dgm:pt modelId="{BC399D3D-1B72-894E-ABE9-959B7265B6BA}" type="pres">
      <dgm:prSet presAssocID="{DB2C0BE6-E533-47B9-B3E0-DE02794ABDB4}" presName="vert1" presStyleCnt="0"/>
      <dgm:spPr/>
    </dgm:pt>
    <dgm:pt modelId="{3317CB62-9B2D-7340-B1C8-F72883AA4238}" type="pres">
      <dgm:prSet presAssocID="{6F2EBF5A-C142-48A0-9FD1-6EB497030E72}" presName="thickLine" presStyleLbl="alignNode1" presStyleIdx="5" presStyleCnt="20"/>
      <dgm:spPr/>
    </dgm:pt>
    <dgm:pt modelId="{4D7CCDF1-D722-B747-B33E-9B776717C442}" type="pres">
      <dgm:prSet presAssocID="{6F2EBF5A-C142-48A0-9FD1-6EB497030E72}" presName="horz1" presStyleCnt="0"/>
      <dgm:spPr/>
    </dgm:pt>
    <dgm:pt modelId="{1E6BE654-0B69-9D49-B578-177660D77502}" type="pres">
      <dgm:prSet presAssocID="{6F2EBF5A-C142-48A0-9FD1-6EB497030E72}" presName="tx1" presStyleLbl="revTx" presStyleIdx="5" presStyleCnt="20"/>
      <dgm:spPr/>
    </dgm:pt>
    <dgm:pt modelId="{20D1F6B1-40AD-4F4F-9CB3-AD67F84EE327}" type="pres">
      <dgm:prSet presAssocID="{6F2EBF5A-C142-48A0-9FD1-6EB497030E72}" presName="vert1" presStyleCnt="0"/>
      <dgm:spPr/>
    </dgm:pt>
    <dgm:pt modelId="{EEB2CE86-D700-2448-A7AC-5A1F5C845208}" type="pres">
      <dgm:prSet presAssocID="{741F8AD3-C4B4-4919-A241-31032578726F}" presName="thickLine" presStyleLbl="alignNode1" presStyleIdx="6" presStyleCnt="20"/>
      <dgm:spPr/>
    </dgm:pt>
    <dgm:pt modelId="{24A99E46-B0D0-0840-9862-D082BCA2C0A5}" type="pres">
      <dgm:prSet presAssocID="{741F8AD3-C4B4-4919-A241-31032578726F}" presName="horz1" presStyleCnt="0"/>
      <dgm:spPr/>
    </dgm:pt>
    <dgm:pt modelId="{8A3E06F6-8DA6-4B4A-A0B6-CABF8D75F6EB}" type="pres">
      <dgm:prSet presAssocID="{741F8AD3-C4B4-4919-A241-31032578726F}" presName="tx1" presStyleLbl="revTx" presStyleIdx="6" presStyleCnt="20"/>
      <dgm:spPr/>
    </dgm:pt>
    <dgm:pt modelId="{29C0A4B7-DA89-D64B-AF67-90683BD8B313}" type="pres">
      <dgm:prSet presAssocID="{741F8AD3-C4B4-4919-A241-31032578726F}" presName="vert1" presStyleCnt="0"/>
      <dgm:spPr/>
    </dgm:pt>
    <dgm:pt modelId="{8072C086-9D73-464E-A4C9-D365172874C1}" type="pres">
      <dgm:prSet presAssocID="{98EBD5CA-691E-421F-AD34-2DCBC625B4B0}" presName="thickLine" presStyleLbl="alignNode1" presStyleIdx="7" presStyleCnt="20"/>
      <dgm:spPr/>
    </dgm:pt>
    <dgm:pt modelId="{3642CB68-F56F-B048-9F26-924904EBFBFE}" type="pres">
      <dgm:prSet presAssocID="{98EBD5CA-691E-421F-AD34-2DCBC625B4B0}" presName="horz1" presStyleCnt="0"/>
      <dgm:spPr/>
    </dgm:pt>
    <dgm:pt modelId="{A17DFF53-85F5-D947-B2FC-C76AB63FD378}" type="pres">
      <dgm:prSet presAssocID="{98EBD5CA-691E-421F-AD34-2DCBC625B4B0}" presName="tx1" presStyleLbl="revTx" presStyleIdx="7" presStyleCnt="20"/>
      <dgm:spPr/>
    </dgm:pt>
    <dgm:pt modelId="{FD3F6B3D-215C-DB4E-8143-A34D39CA7F9E}" type="pres">
      <dgm:prSet presAssocID="{98EBD5CA-691E-421F-AD34-2DCBC625B4B0}" presName="vert1" presStyleCnt="0"/>
      <dgm:spPr/>
    </dgm:pt>
    <dgm:pt modelId="{EC908182-9D4D-0240-BD5C-DA11C050A6E1}" type="pres">
      <dgm:prSet presAssocID="{823D3E23-907E-4021-9FCB-1426342F83C5}" presName="thickLine" presStyleLbl="alignNode1" presStyleIdx="8" presStyleCnt="20"/>
      <dgm:spPr/>
    </dgm:pt>
    <dgm:pt modelId="{BB217F63-B05C-CA42-B242-F0896812F33B}" type="pres">
      <dgm:prSet presAssocID="{823D3E23-907E-4021-9FCB-1426342F83C5}" presName="horz1" presStyleCnt="0"/>
      <dgm:spPr/>
    </dgm:pt>
    <dgm:pt modelId="{8557738C-151F-924B-B790-4B111AF50501}" type="pres">
      <dgm:prSet presAssocID="{823D3E23-907E-4021-9FCB-1426342F83C5}" presName="tx1" presStyleLbl="revTx" presStyleIdx="8" presStyleCnt="20"/>
      <dgm:spPr/>
    </dgm:pt>
    <dgm:pt modelId="{E49D17A9-F62C-194A-A844-6A5E0EEC8D8F}" type="pres">
      <dgm:prSet presAssocID="{823D3E23-907E-4021-9FCB-1426342F83C5}" presName="vert1" presStyleCnt="0"/>
      <dgm:spPr/>
    </dgm:pt>
    <dgm:pt modelId="{E6D56BE2-E77D-AF4D-9D62-A8244CD75F79}" type="pres">
      <dgm:prSet presAssocID="{9BEC42C6-3D19-4119-B784-F37A3E587AAE}" presName="thickLine" presStyleLbl="alignNode1" presStyleIdx="9" presStyleCnt="20"/>
      <dgm:spPr/>
    </dgm:pt>
    <dgm:pt modelId="{367F9F3A-4A75-E544-B1CB-944553ED4BF6}" type="pres">
      <dgm:prSet presAssocID="{9BEC42C6-3D19-4119-B784-F37A3E587AAE}" presName="horz1" presStyleCnt="0"/>
      <dgm:spPr/>
    </dgm:pt>
    <dgm:pt modelId="{3617FBD1-99E8-1546-9330-D0E4375E378A}" type="pres">
      <dgm:prSet presAssocID="{9BEC42C6-3D19-4119-B784-F37A3E587AAE}" presName="tx1" presStyleLbl="revTx" presStyleIdx="9" presStyleCnt="20"/>
      <dgm:spPr/>
    </dgm:pt>
    <dgm:pt modelId="{C292FC22-C44A-A44F-9527-A5E3804D4C1E}" type="pres">
      <dgm:prSet presAssocID="{9BEC42C6-3D19-4119-B784-F37A3E587AAE}" presName="vert1" presStyleCnt="0"/>
      <dgm:spPr/>
    </dgm:pt>
    <dgm:pt modelId="{F0BDB819-2C3E-A640-873B-9FC62714AF2F}" type="pres">
      <dgm:prSet presAssocID="{BA235FC4-294C-B84D-94FB-F86A6FA66CE9}" presName="thickLine" presStyleLbl="alignNode1" presStyleIdx="10" presStyleCnt="20"/>
      <dgm:spPr/>
    </dgm:pt>
    <dgm:pt modelId="{CB0C7382-0313-D247-A323-B4D0F5F41AE6}" type="pres">
      <dgm:prSet presAssocID="{BA235FC4-294C-B84D-94FB-F86A6FA66CE9}" presName="horz1" presStyleCnt="0"/>
      <dgm:spPr/>
    </dgm:pt>
    <dgm:pt modelId="{30EEFB6D-C8EA-E34D-8011-ED89C7184DA7}" type="pres">
      <dgm:prSet presAssocID="{BA235FC4-294C-B84D-94FB-F86A6FA66CE9}" presName="tx1" presStyleLbl="revTx" presStyleIdx="10" presStyleCnt="20"/>
      <dgm:spPr/>
    </dgm:pt>
    <dgm:pt modelId="{DFB85DB6-D01F-0342-BC7E-F49DDBEF9889}" type="pres">
      <dgm:prSet presAssocID="{BA235FC4-294C-B84D-94FB-F86A6FA66CE9}" presName="vert1" presStyleCnt="0"/>
      <dgm:spPr/>
    </dgm:pt>
    <dgm:pt modelId="{852284A6-0C42-EE4E-B681-5757E2903E0B}" type="pres">
      <dgm:prSet presAssocID="{EF61F392-62CB-5548-BCBC-B659EA771E08}" presName="thickLine" presStyleLbl="alignNode1" presStyleIdx="11" presStyleCnt="20"/>
      <dgm:spPr/>
    </dgm:pt>
    <dgm:pt modelId="{369941AA-1FC5-9F4C-AE40-3DBCD908B45F}" type="pres">
      <dgm:prSet presAssocID="{EF61F392-62CB-5548-BCBC-B659EA771E08}" presName="horz1" presStyleCnt="0"/>
      <dgm:spPr/>
    </dgm:pt>
    <dgm:pt modelId="{F82648C3-73EC-0548-91FD-51DC61EA76D7}" type="pres">
      <dgm:prSet presAssocID="{EF61F392-62CB-5548-BCBC-B659EA771E08}" presName="tx1" presStyleLbl="revTx" presStyleIdx="11" presStyleCnt="20"/>
      <dgm:spPr/>
    </dgm:pt>
    <dgm:pt modelId="{4ED5D863-0811-684B-BF51-16CE3B3A812A}" type="pres">
      <dgm:prSet presAssocID="{EF61F392-62CB-5548-BCBC-B659EA771E08}" presName="vert1" presStyleCnt="0"/>
      <dgm:spPr/>
    </dgm:pt>
    <dgm:pt modelId="{46A501B1-6B53-3F4E-881B-8E18A1AF4D00}" type="pres">
      <dgm:prSet presAssocID="{D219554B-0DDF-9C49-ADA9-A730E3845996}" presName="thickLine" presStyleLbl="alignNode1" presStyleIdx="12" presStyleCnt="20"/>
      <dgm:spPr/>
    </dgm:pt>
    <dgm:pt modelId="{1A8178B8-CC2D-3E41-898F-F13CDCF0F35B}" type="pres">
      <dgm:prSet presAssocID="{D219554B-0DDF-9C49-ADA9-A730E3845996}" presName="horz1" presStyleCnt="0"/>
      <dgm:spPr/>
    </dgm:pt>
    <dgm:pt modelId="{47C2257E-8900-864E-B140-C95850C5A763}" type="pres">
      <dgm:prSet presAssocID="{D219554B-0DDF-9C49-ADA9-A730E3845996}" presName="tx1" presStyleLbl="revTx" presStyleIdx="12" presStyleCnt="20"/>
      <dgm:spPr/>
    </dgm:pt>
    <dgm:pt modelId="{9196E39B-F2A6-174D-9201-6E64F153B3C1}" type="pres">
      <dgm:prSet presAssocID="{D219554B-0DDF-9C49-ADA9-A730E3845996}" presName="vert1" presStyleCnt="0"/>
      <dgm:spPr/>
    </dgm:pt>
    <dgm:pt modelId="{4A8CECF7-52EF-B241-9E63-810EE9076462}" type="pres">
      <dgm:prSet presAssocID="{48B6585A-916D-8149-9B75-A969AC5CC9B5}" presName="thickLine" presStyleLbl="alignNode1" presStyleIdx="13" presStyleCnt="20"/>
      <dgm:spPr/>
    </dgm:pt>
    <dgm:pt modelId="{AA900884-500A-7E4F-A069-66E8A0D92342}" type="pres">
      <dgm:prSet presAssocID="{48B6585A-916D-8149-9B75-A969AC5CC9B5}" presName="horz1" presStyleCnt="0"/>
      <dgm:spPr/>
    </dgm:pt>
    <dgm:pt modelId="{AB9AC706-A555-CA45-9105-5FEB3834851B}" type="pres">
      <dgm:prSet presAssocID="{48B6585A-916D-8149-9B75-A969AC5CC9B5}" presName="tx1" presStyleLbl="revTx" presStyleIdx="13" presStyleCnt="20"/>
      <dgm:spPr/>
    </dgm:pt>
    <dgm:pt modelId="{2B09FAE2-C205-0C43-AC84-247B4052A600}" type="pres">
      <dgm:prSet presAssocID="{48B6585A-916D-8149-9B75-A969AC5CC9B5}" presName="vert1" presStyleCnt="0"/>
      <dgm:spPr/>
    </dgm:pt>
    <dgm:pt modelId="{81786B78-B745-9340-A344-999C1F649486}" type="pres">
      <dgm:prSet presAssocID="{4A408CD5-80B5-BC44-8C09-B3B3318A387A}" presName="thickLine" presStyleLbl="alignNode1" presStyleIdx="14" presStyleCnt="20"/>
      <dgm:spPr/>
    </dgm:pt>
    <dgm:pt modelId="{A60B74E2-6BD1-A64B-99A3-D2DEE6DF2673}" type="pres">
      <dgm:prSet presAssocID="{4A408CD5-80B5-BC44-8C09-B3B3318A387A}" presName="horz1" presStyleCnt="0"/>
      <dgm:spPr/>
    </dgm:pt>
    <dgm:pt modelId="{DB18D5B2-333F-DA42-AC58-2BBB82F55407}" type="pres">
      <dgm:prSet presAssocID="{4A408CD5-80B5-BC44-8C09-B3B3318A387A}" presName="tx1" presStyleLbl="revTx" presStyleIdx="14" presStyleCnt="20"/>
      <dgm:spPr/>
    </dgm:pt>
    <dgm:pt modelId="{3C3ADB54-6291-2B48-9D76-940F2BF4E78B}" type="pres">
      <dgm:prSet presAssocID="{4A408CD5-80B5-BC44-8C09-B3B3318A387A}" presName="vert1" presStyleCnt="0"/>
      <dgm:spPr/>
    </dgm:pt>
    <dgm:pt modelId="{8E17FD76-676E-0D47-88C9-5764A1912CC8}" type="pres">
      <dgm:prSet presAssocID="{548C9958-DB7A-504F-9EE8-6F2D8B7E3AE1}" presName="thickLine" presStyleLbl="alignNode1" presStyleIdx="15" presStyleCnt="20"/>
      <dgm:spPr/>
    </dgm:pt>
    <dgm:pt modelId="{1963635F-E859-4A4B-92B1-93346CEF2F43}" type="pres">
      <dgm:prSet presAssocID="{548C9958-DB7A-504F-9EE8-6F2D8B7E3AE1}" presName="horz1" presStyleCnt="0"/>
      <dgm:spPr/>
    </dgm:pt>
    <dgm:pt modelId="{1C37052E-367B-4A40-A4BC-E8D61C5D63C9}" type="pres">
      <dgm:prSet presAssocID="{548C9958-DB7A-504F-9EE8-6F2D8B7E3AE1}" presName="tx1" presStyleLbl="revTx" presStyleIdx="15" presStyleCnt="20"/>
      <dgm:spPr/>
    </dgm:pt>
    <dgm:pt modelId="{B4390583-A73F-A34A-B52C-CE1C4FB96087}" type="pres">
      <dgm:prSet presAssocID="{548C9958-DB7A-504F-9EE8-6F2D8B7E3AE1}" presName="vert1" presStyleCnt="0"/>
      <dgm:spPr/>
    </dgm:pt>
    <dgm:pt modelId="{BA6CF3A3-555D-F243-9F11-0EE7F0456905}" type="pres">
      <dgm:prSet presAssocID="{A578FAD0-7D7C-F444-AA77-EFF8941F84A4}" presName="thickLine" presStyleLbl="alignNode1" presStyleIdx="16" presStyleCnt="20"/>
      <dgm:spPr/>
    </dgm:pt>
    <dgm:pt modelId="{0281DFFA-6890-9E4B-BD2E-DFDD775D04D0}" type="pres">
      <dgm:prSet presAssocID="{A578FAD0-7D7C-F444-AA77-EFF8941F84A4}" presName="horz1" presStyleCnt="0"/>
      <dgm:spPr/>
    </dgm:pt>
    <dgm:pt modelId="{9BB5E0A8-7DC8-5E45-9ACF-05FBAC8EB848}" type="pres">
      <dgm:prSet presAssocID="{A578FAD0-7D7C-F444-AA77-EFF8941F84A4}" presName="tx1" presStyleLbl="revTx" presStyleIdx="16" presStyleCnt="20"/>
      <dgm:spPr/>
    </dgm:pt>
    <dgm:pt modelId="{DC3105CC-92A1-AD4C-9066-85A519EC0235}" type="pres">
      <dgm:prSet presAssocID="{A578FAD0-7D7C-F444-AA77-EFF8941F84A4}" presName="vert1" presStyleCnt="0"/>
      <dgm:spPr/>
    </dgm:pt>
    <dgm:pt modelId="{1FF85998-7FE2-0B4E-9560-910F66899901}" type="pres">
      <dgm:prSet presAssocID="{2AA5E11E-7E3A-8C43-BB26-E302C351B040}" presName="thickLine" presStyleLbl="alignNode1" presStyleIdx="17" presStyleCnt="20"/>
      <dgm:spPr/>
    </dgm:pt>
    <dgm:pt modelId="{3E7FC333-33D7-DB4C-917D-361795B0A0C8}" type="pres">
      <dgm:prSet presAssocID="{2AA5E11E-7E3A-8C43-BB26-E302C351B040}" presName="horz1" presStyleCnt="0"/>
      <dgm:spPr/>
    </dgm:pt>
    <dgm:pt modelId="{3255A0C0-E7EF-3143-80B7-CE3F4AB96891}" type="pres">
      <dgm:prSet presAssocID="{2AA5E11E-7E3A-8C43-BB26-E302C351B040}" presName="tx1" presStyleLbl="revTx" presStyleIdx="17" presStyleCnt="20"/>
      <dgm:spPr/>
    </dgm:pt>
    <dgm:pt modelId="{817F107D-2DD8-3B43-B3AB-9E3E0091CB51}" type="pres">
      <dgm:prSet presAssocID="{2AA5E11E-7E3A-8C43-BB26-E302C351B040}" presName="vert1" presStyleCnt="0"/>
      <dgm:spPr/>
    </dgm:pt>
    <dgm:pt modelId="{333A525F-0F46-884F-8B98-916E25A1B7B5}" type="pres">
      <dgm:prSet presAssocID="{70A2D3E0-EE66-0540-9522-DA387F93B741}" presName="thickLine" presStyleLbl="alignNode1" presStyleIdx="18" presStyleCnt="20"/>
      <dgm:spPr/>
    </dgm:pt>
    <dgm:pt modelId="{9918DD70-FCEA-3548-9FE3-1AEF958E2DA2}" type="pres">
      <dgm:prSet presAssocID="{70A2D3E0-EE66-0540-9522-DA387F93B741}" presName="horz1" presStyleCnt="0"/>
      <dgm:spPr/>
    </dgm:pt>
    <dgm:pt modelId="{5C4AA7E0-D2F2-AC4F-9E83-7C6C159F06BD}" type="pres">
      <dgm:prSet presAssocID="{70A2D3E0-EE66-0540-9522-DA387F93B741}" presName="tx1" presStyleLbl="revTx" presStyleIdx="18" presStyleCnt="20"/>
      <dgm:spPr/>
    </dgm:pt>
    <dgm:pt modelId="{FAEDF99D-FA9D-7E47-ABFE-FB1FF79CACBE}" type="pres">
      <dgm:prSet presAssocID="{70A2D3E0-EE66-0540-9522-DA387F93B741}" presName="vert1" presStyleCnt="0"/>
      <dgm:spPr/>
    </dgm:pt>
    <dgm:pt modelId="{0798D72F-D25C-104B-8A7F-7992945A0988}" type="pres">
      <dgm:prSet presAssocID="{11B84B15-8A80-0F44-AAAC-D3EB6A790F39}" presName="thickLine" presStyleLbl="alignNode1" presStyleIdx="19" presStyleCnt="20"/>
      <dgm:spPr/>
    </dgm:pt>
    <dgm:pt modelId="{063A1D52-01C4-4F4A-AD78-98F3AF577EF6}" type="pres">
      <dgm:prSet presAssocID="{11B84B15-8A80-0F44-AAAC-D3EB6A790F39}" presName="horz1" presStyleCnt="0"/>
      <dgm:spPr/>
    </dgm:pt>
    <dgm:pt modelId="{5C17F4F9-7641-3846-A1D3-96DDE2BB16E4}" type="pres">
      <dgm:prSet presAssocID="{11B84B15-8A80-0F44-AAAC-D3EB6A790F39}" presName="tx1" presStyleLbl="revTx" presStyleIdx="19" presStyleCnt="20"/>
      <dgm:spPr/>
    </dgm:pt>
    <dgm:pt modelId="{0C5A67B6-5C9E-3B45-9A01-B0DD0192B448}" type="pres">
      <dgm:prSet presAssocID="{11B84B15-8A80-0F44-AAAC-D3EB6A790F39}" presName="vert1" presStyleCnt="0"/>
      <dgm:spPr/>
    </dgm:pt>
  </dgm:ptLst>
  <dgm:cxnLst>
    <dgm:cxn modelId="{B1D5030C-122A-4844-85C5-1143B94052E3}" srcId="{BF8E7B6E-7198-48EA-9375-6F111E4A58D4}" destId="{823D3E23-907E-4021-9FCB-1426342F83C5}" srcOrd="8" destOrd="0" parTransId="{9C17DB8A-7DE3-47DC-9D2A-241ED60A3EB5}" sibTransId="{C2BDE3C9-5B40-4B56-B9EA-32F21AB1F981}"/>
    <dgm:cxn modelId="{D3E3420E-69DE-C246-BE70-897ADFB54A4F}" type="presOf" srcId="{4A408CD5-80B5-BC44-8C09-B3B3318A387A}" destId="{DB18D5B2-333F-DA42-AC58-2BBB82F55407}" srcOrd="0" destOrd="0" presId="urn:microsoft.com/office/officeart/2008/layout/LinedList"/>
    <dgm:cxn modelId="{D7807F10-3F46-444F-9E29-4A9D48D1EF76}" type="presOf" srcId="{823D3E23-907E-4021-9FCB-1426342F83C5}" destId="{8557738C-151F-924B-B790-4B111AF50501}" srcOrd="0" destOrd="0" presId="urn:microsoft.com/office/officeart/2008/layout/LinedList"/>
    <dgm:cxn modelId="{F0F32A11-4C5D-4EF1-BC0F-84AFA60B03BD}" srcId="{BF8E7B6E-7198-48EA-9375-6F111E4A58D4}" destId="{33293A68-FF98-421A-AF77-BAAD8B6DCABD}" srcOrd="3" destOrd="0" parTransId="{5FC713BA-D64A-4D57-BB08-320A42A28725}" sibTransId="{4B5DAAC7-E0EF-4B3D-9F48-0B183D5B0956}"/>
    <dgm:cxn modelId="{E4B4CC14-D6C6-AF42-8952-93F8719F0B01}" type="presOf" srcId="{548C9958-DB7A-504F-9EE8-6F2D8B7E3AE1}" destId="{1C37052E-367B-4A40-A4BC-E8D61C5D63C9}" srcOrd="0" destOrd="0" presId="urn:microsoft.com/office/officeart/2008/layout/LinedList"/>
    <dgm:cxn modelId="{A29C8718-CEF3-B643-BF02-7CC53AE37870}" srcId="{BF8E7B6E-7198-48EA-9375-6F111E4A58D4}" destId="{48B6585A-916D-8149-9B75-A969AC5CC9B5}" srcOrd="13" destOrd="0" parTransId="{46CC584C-5390-194E-B498-AB40E3FCF506}" sibTransId="{D92BA97E-AA31-9147-B398-002E7A25513A}"/>
    <dgm:cxn modelId="{B63C8920-F444-0E4B-8FB6-32AC61E80382}" type="presOf" srcId="{EF61F392-62CB-5548-BCBC-B659EA771E08}" destId="{F82648C3-73EC-0548-91FD-51DC61EA76D7}" srcOrd="0" destOrd="0" presId="urn:microsoft.com/office/officeart/2008/layout/LinedList"/>
    <dgm:cxn modelId="{B63EEA22-37FB-A941-A751-D598E0686E22}" type="presOf" srcId="{6F2EBF5A-C142-48A0-9FD1-6EB497030E72}" destId="{1E6BE654-0B69-9D49-B578-177660D77502}" srcOrd="0" destOrd="0" presId="urn:microsoft.com/office/officeart/2008/layout/LinedList"/>
    <dgm:cxn modelId="{BD7E1735-049A-5142-B29B-93B8EAC28DB7}" type="presOf" srcId="{70A2D3E0-EE66-0540-9522-DA387F93B741}" destId="{5C4AA7E0-D2F2-AC4F-9E83-7C6C159F06BD}" srcOrd="0" destOrd="0" presId="urn:microsoft.com/office/officeart/2008/layout/LinedList"/>
    <dgm:cxn modelId="{E794113A-9AD7-45A2-96C9-DA6799D0FCBF}" srcId="{BF8E7B6E-7198-48EA-9375-6F111E4A58D4}" destId="{741F8AD3-C4B4-4919-A241-31032578726F}" srcOrd="6" destOrd="0" parTransId="{CBD4E596-3703-41DE-B2BB-CD12296F73F4}" sibTransId="{D3E60935-50C3-497D-B43F-741649F4B287}"/>
    <dgm:cxn modelId="{B218483B-302F-8648-9385-37740DF16343}" type="presOf" srcId="{2AA5E11E-7E3A-8C43-BB26-E302C351B040}" destId="{3255A0C0-E7EF-3143-80B7-CE3F4AB96891}" srcOrd="0" destOrd="0" presId="urn:microsoft.com/office/officeart/2008/layout/LinedList"/>
    <dgm:cxn modelId="{C3FE0D48-5E9A-0340-AD95-164F2D404CC2}" srcId="{BF8E7B6E-7198-48EA-9375-6F111E4A58D4}" destId="{EF61F392-62CB-5548-BCBC-B659EA771E08}" srcOrd="11" destOrd="0" parTransId="{B1A068BE-D830-9141-A682-5E73BF012D63}" sibTransId="{7B627A1F-A777-D14B-BDCC-B34F3102B0F6}"/>
    <dgm:cxn modelId="{FD160E4E-EBBE-E749-B2C4-7B504FF4E065}" srcId="{BF8E7B6E-7198-48EA-9375-6F111E4A58D4}" destId="{A578FAD0-7D7C-F444-AA77-EFF8941F84A4}" srcOrd="16" destOrd="0" parTransId="{5B1FA1EE-9967-E043-8B58-7947DD7726B2}" sibTransId="{B75E248C-964C-4C44-8994-656892C04EE5}"/>
    <dgm:cxn modelId="{8524974E-EC5C-D949-8EA4-54AAF040674B}" srcId="{BF8E7B6E-7198-48EA-9375-6F111E4A58D4}" destId="{2AA5E11E-7E3A-8C43-BB26-E302C351B040}" srcOrd="17" destOrd="0" parTransId="{06F49280-8F5F-9642-BFEF-BA7A8D4CB23D}" sibTransId="{5FAC6D2D-F318-A749-8B01-74F584F30D16}"/>
    <dgm:cxn modelId="{818EFB4E-C39F-49F6-A77E-6066ACEF16E7}" srcId="{BF8E7B6E-7198-48EA-9375-6F111E4A58D4}" destId="{DB2C0BE6-E533-47B9-B3E0-DE02794ABDB4}" srcOrd="4" destOrd="0" parTransId="{A77CD334-8774-4F1F-8497-76D31A0862F5}" sibTransId="{7F4C2FEB-54C7-46C7-B00E-D75FC0F4FC70}"/>
    <dgm:cxn modelId="{573C9451-D5DB-BE49-8AEA-EDCA1F9D55FE}" type="presOf" srcId="{A578FAD0-7D7C-F444-AA77-EFF8941F84A4}" destId="{9BB5E0A8-7DC8-5E45-9ACF-05FBAC8EB848}" srcOrd="0" destOrd="0" presId="urn:microsoft.com/office/officeart/2008/layout/LinedList"/>
    <dgm:cxn modelId="{0ADB1C57-0002-6F40-9A1F-CFC7D331E873}" type="presOf" srcId="{BF8E7B6E-7198-48EA-9375-6F111E4A58D4}" destId="{FAFBA73B-87BA-B343-BA75-E3A8D39B6167}" srcOrd="0" destOrd="0" presId="urn:microsoft.com/office/officeart/2008/layout/LinedList"/>
    <dgm:cxn modelId="{B90AFF5C-F3F3-774C-948C-659961B27904}" type="presOf" srcId="{23189246-1786-408B-A187-F1871C17B0AC}" destId="{3EB21376-FC0D-3E40-96F5-F819AF8F3C9A}" srcOrd="0" destOrd="0" presId="urn:microsoft.com/office/officeart/2008/layout/LinedList"/>
    <dgm:cxn modelId="{4CB5CA69-50FF-5A4D-B848-D6F2AD4B8754}" srcId="{BF8E7B6E-7198-48EA-9375-6F111E4A58D4}" destId="{11B84B15-8A80-0F44-AAAC-D3EB6A790F39}" srcOrd="19" destOrd="0" parTransId="{F31C3D02-5BF5-F949-BE8E-4306875F3871}" sibTransId="{B1E33FE1-35CC-0644-ACBE-FF1DC7717F66}"/>
    <dgm:cxn modelId="{57CDED6F-3A33-D341-AE3B-09B5BE98171A}" type="presOf" srcId="{BA235FC4-294C-B84D-94FB-F86A6FA66CE9}" destId="{30EEFB6D-C8EA-E34D-8011-ED89C7184DA7}" srcOrd="0" destOrd="0" presId="urn:microsoft.com/office/officeart/2008/layout/LinedList"/>
    <dgm:cxn modelId="{2F2FB773-461E-4CE9-9E1F-B1B13F9C3631}" srcId="{BF8E7B6E-7198-48EA-9375-6F111E4A58D4}" destId="{AC75EACB-B434-4313-A549-5B5143D37349}" srcOrd="2" destOrd="0" parTransId="{25FD588A-352A-49F2-88B1-440726487B79}" sibTransId="{E098AA0F-AF85-41AD-887A-A362A0877AFF}"/>
    <dgm:cxn modelId="{4971E673-5CA6-4943-8318-36B8FF9F3A10}" type="presOf" srcId="{9BEC42C6-3D19-4119-B784-F37A3E587AAE}" destId="{3617FBD1-99E8-1546-9330-D0E4375E378A}" srcOrd="0" destOrd="0" presId="urn:microsoft.com/office/officeart/2008/layout/LinedList"/>
    <dgm:cxn modelId="{714B307C-1285-4D91-AE18-7526636E14FA}" srcId="{BF8E7B6E-7198-48EA-9375-6F111E4A58D4}" destId="{98EBD5CA-691E-421F-AD34-2DCBC625B4B0}" srcOrd="7" destOrd="0" parTransId="{8B6031EC-F34A-4A2A-855A-CE11AB6ABCED}" sibTransId="{DF169FA9-ADBD-4C4C-A02C-1A855EDDF2F0}"/>
    <dgm:cxn modelId="{AEE3C189-D09C-421D-B9A3-1C66C9C539C1}" srcId="{BF8E7B6E-7198-48EA-9375-6F111E4A58D4}" destId="{6F2EBF5A-C142-48A0-9FD1-6EB497030E72}" srcOrd="5" destOrd="0" parTransId="{A8082343-8B77-4C25-A45B-63CAA0DEEBD1}" sibTransId="{D1BD57A9-E93D-4F64-A147-B15FBD977887}"/>
    <dgm:cxn modelId="{80B3138A-AFB3-4FB4-9B52-FA75D830CDB7}" srcId="{BF8E7B6E-7198-48EA-9375-6F111E4A58D4}" destId="{9BEC42C6-3D19-4119-B784-F37A3E587AAE}" srcOrd="9" destOrd="0" parTransId="{91775831-3D7E-4977-80F1-C3CF63D7185E}" sibTransId="{98E2328B-89A8-41B8-ADA0-14AD165253F0}"/>
    <dgm:cxn modelId="{2FF72F8F-E672-F342-8B64-C228809C5F73}" type="presOf" srcId="{D219554B-0DDF-9C49-ADA9-A730E3845996}" destId="{47C2257E-8900-864E-B140-C95850C5A763}" srcOrd="0" destOrd="0" presId="urn:microsoft.com/office/officeart/2008/layout/LinedList"/>
    <dgm:cxn modelId="{19BACE90-512B-0E44-823A-FB6B8E3606F8}" type="presOf" srcId="{11B84B15-8A80-0F44-AAAC-D3EB6A790F39}" destId="{5C17F4F9-7641-3846-A1D3-96DDE2BB16E4}" srcOrd="0" destOrd="0" presId="urn:microsoft.com/office/officeart/2008/layout/LinedList"/>
    <dgm:cxn modelId="{664CE890-BBE8-BB4A-AC16-8D939702B8D4}" srcId="{BF8E7B6E-7198-48EA-9375-6F111E4A58D4}" destId="{4A408CD5-80B5-BC44-8C09-B3B3318A387A}" srcOrd="14" destOrd="0" parTransId="{26860DC5-67C7-4A4E-B865-40914BBFA7E4}" sibTransId="{7E3CE1B2-2924-DB46-8786-305D7F530766}"/>
    <dgm:cxn modelId="{8AFC7D93-E16A-4831-82F9-E71A12EBCB10}" srcId="{BF8E7B6E-7198-48EA-9375-6F111E4A58D4}" destId="{0E35D668-F19C-4C00-9CFC-9CC5BC078F8A}" srcOrd="1" destOrd="0" parTransId="{93C3D99E-4D25-45AE-9EDC-B65F10948F41}" sibTransId="{0FC977D5-8F78-4380-9265-EF1E54F38A8A}"/>
    <dgm:cxn modelId="{288A8894-DAD8-FA44-A734-7824B631804D}" type="presOf" srcId="{0E35D668-F19C-4C00-9CFC-9CC5BC078F8A}" destId="{1057128B-51CD-7A4F-9FF1-CC3F93526B9C}" srcOrd="0" destOrd="0" presId="urn:microsoft.com/office/officeart/2008/layout/LinedList"/>
    <dgm:cxn modelId="{B6871397-6308-3A4D-BA63-F7CDFBE632C2}" type="presOf" srcId="{741F8AD3-C4B4-4919-A241-31032578726F}" destId="{8A3E06F6-8DA6-4B4A-A0B6-CABF8D75F6EB}" srcOrd="0" destOrd="0" presId="urn:microsoft.com/office/officeart/2008/layout/LinedList"/>
    <dgm:cxn modelId="{39A4D49D-5CE9-084C-BBC4-57289A09D915}" type="presOf" srcId="{DB2C0BE6-E533-47B9-B3E0-DE02794ABDB4}" destId="{D29611F1-1711-7947-B0EA-6AD272E95771}" srcOrd="0" destOrd="0" presId="urn:microsoft.com/office/officeart/2008/layout/LinedList"/>
    <dgm:cxn modelId="{A279FFAC-5F16-E344-A5CB-723F09D13BFD}" srcId="{BF8E7B6E-7198-48EA-9375-6F111E4A58D4}" destId="{D219554B-0DDF-9C49-ADA9-A730E3845996}" srcOrd="12" destOrd="0" parTransId="{842CF046-BA0C-0744-B42C-F980C2E439C6}" sibTransId="{52341CDF-7D74-904D-BDF2-9FBE89CE8833}"/>
    <dgm:cxn modelId="{6A2B79AD-D65E-CC4D-8293-DAE91B2C346A}" srcId="{BF8E7B6E-7198-48EA-9375-6F111E4A58D4}" destId="{BA235FC4-294C-B84D-94FB-F86A6FA66CE9}" srcOrd="10" destOrd="0" parTransId="{3F1C283F-18E6-4E44-B8A7-344A34CCCC3E}" sibTransId="{F8EA304C-1BAA-EA47-9A69-A3775251EAAB}"/>
    <dgm:cxn modelId="{528449C9-8355-1849-AB05-705B589683A6}" srcId="{BF8E7B6E-7198-48EA-9375-6F111E4A58D4}" destId="{548C9958-DB7A-504F-9EE8-6F2D8B7E3AE1}" srcOrd="15" destOrd="0" parTransId="{F15E6E4E-BA5D-474D-8693-397D78D010C8}" sibTransId="{98AFE857-5875-3F45-B644-BB32DFA312B4}"/>
    <dgm:cxn modelId="{42275DD0-1949-6444-BE35-70704DAD905B}" srcId="{BF8E7B6E-7198-48EA-9375-6F111E4A58D4}" destId="{70A2D3E0-EE66-0540-9522-DA387F93B741}" srcOrd="18" destOrd="0" parTransId="{773956D0-3E8D-7D4C-8BD0-EE395D96154A}" sibTransId="{7D66012A-DAB8-8E48-AEE7-417393FEC1E7}"/>
    <dgm:cxn modelId="{0FFB34D5-3525-F244-BADD-838B83463A0C}" type="presOf" srcId="{AC75EACB-B434-4313-A549-5B5143D37349}" destId="{59E4B67A-9422-A346-8B27-69A0B8796D60}" srcOrd="0" destOrd="0" presId="urn:microsoft.com/office/officeart/2008/layout/LinedList"/>
    <dgm:cxn modelId="{CDBB50DF-74B2-4A2F-92DE-97BA9AF8E77E}" srcId="{BF8E7B6E-7198-48EA-9375-6F111E4A58D4}" destId="{23189246-1786-408B-A187-F1871C17B0AC}" srcOrd="0" destOrd="0" parTransId="{3B11CACA-5AB7-41AA-8036-19D8D65D2910}" sibTransId="{92E0BF9F-8DD8-471C-91AC-E88EBB621F57}"/>
    <dgm:cxn modelId="{D9E07BEE-2CFD-0B4B-A293-E9A49DDDFEEF}" type="presOf" srcId="{33293A68-FF98-421A-AF77-BAAD8B6DCABD}" destId="{B7381C44-2752-4246-8353-31E88DAD3148}" srcOrd="0" destOrd="0" presId="urn:microsoft.com/office/officeart/2008/layout/LinedList"/>
    <dgm:cxn modelId="{B18537F3-3234-EE49-9123-3BB885C7811A}" type="presOf" srcId="{98EBD5CA-691E-421F-AD34-2DCBC625B4B0}" destId="{A17DFF53-85F5-D947-B2FC-C76AB63FD378}" srcOrd="0" destOrd="0" presId="urn:microsoft.com/office/officeart/2008/layout/LinedList"/>
    <dgm:cxn modelId="{4B9229F5-9AF2-924F-8037-818A2F83705C}" type="presOf" srcId="{48B6585A-916D-8149-9B75-A969AC5CC9B5}" destId="{AB9AC706-A555-CA45-9105-5FEB3834851B}" srcOrd="0" destOrd="0" presId="urn:microsoft.com/office/officeart/2008/layout/LinedList"/>
    <dgm:cxn modelId="{B2B47BCC-FF30-DC4D-AB21-F728BFE916E2}" type="presParOf" srcId="{FAFBA73B-87BA-B343-BA75-E3A8D39B6167}" destId="{6702BACA-C83D-3E4C-BA43-EBBAE61E3471}" srcOrd="0" destOrd="0" presId="urn:microsoft.com/office/officeart/2008/layout/LinedList"/>
    <dgm:cxn modelId="{9291DE3F-278D-8C49-AA6B-F4074FEA9479}" type="presParOf" srcId="{FAFBA73B-87BA-B343-BA75-E3A8D39B6167}" destId="{C58E2720-B786-FA48-B9A0-841BB7DA9117}" srcOrd="1" destOrd="0" presId="urn:microsoft.com/office/officeart/2008/layout/LinedList"/>
    <dgm:cxn modelId="{AA58B347-CE71-3F4A-BF6E-10C393C404C3}" type="presParOf" srcId="{C58E2720-B786-FA48-B9A0-841BB7DA9117}" destId="{3EB21376-FC0D-3E40-96F5-F819AF8F3C9A}" srcOrd="0" destOrd="0" presId="urn:microsoft.com/office/officeart/2008/layout/LinedList"/>
    <dgm:cxn modelId="{81AF1781-DD5C-3640-AE5F-6AACF85829CF}" type="presParOf" srcId="{C58E2720-B786-FA48-B9A0-841BB7DA9117}" destId="{98E2AD8E-9F7D-0B42-8E1D-FD6875645A34}" srcOrd="1" destOrd="0" presId="urn:microsoft.com/office/officeart/2008/layout/LinedList"/>
    <dgm:cxn modelId="{D1625080-E2B0-D447-A31A-202651CED348}" type="presParOf" srcId="{FAFBA73B-87BA-B343-BA75-E3A8D39B6167}" destId="{A0C27C74-50C9-0449-AA55-B4D8F20197B8}" srcOrd="2" destOrd="0" presId="urn:microsoft.com/office/officeart/2008/layout/LinedList"/>
    <dgm:cxn modelId="{D908861E-2AC5-0947-AA63-0FB184911CFC}" type="presParOf" srcId="{FAFBA73B-87BA-B343-BA75-E3A8D39B6167}" destId="{7C801F77-9330-2C49-92B1-F56F73822DDF}" srcOrd="3" destOrd="0" presId="urn:microsoft.com/office/officeart/2008/layout/LinedList"/>
    <dgm:cxn modelId="{8DE5EA04-B123-4F4D-BD4B-131C8EB415C5}" type="presParOf" srcId="{7C801F77-9330-2C49-92B1-F56F73822DDF}" destId="{1057128B-51CD-7A4F-9FF1-CC3F93526B9C}" srcOrd="0" destOrd="0" presId="urn:microsoft.com/office/officeart/2008/layout/LinedList"/>
    <dgm:cxn modelId="{D498EACA-F0B1-324B-82CC-72D461A07222}" type="presParOf" srcId="{7C801F77-9330-2C49-92B1-F56F73822DDF}" destId="{FA9754D4-5D5E-7D40-ADB5-606EB4CAD74D}" srcOrd="1" destOrd="0" presId="urn:microsoft.com/office/officeart/2008/layout/LinedList"/>
    <dgm:cxn modelId="{D9F6A268-DBE0-0C48-AD9A-CEA9B23BBCA1}" type="presParOf" srcId="{FAFBA73B-87BA-B343-BA75-E3A8D39B6167}" destId="{AC007105-3452-FA4B-8129-A9BFA2148FE4}" srcOrd="4" destOrd="0" presId="urn:microsoft.com/office/officeart/2008/layout/LinedList"/>
    <dgm:cxn modelId="{512C999A-3D8A-9243-9FD7-86960E9542EB}" type="presParOf" srcId="{FAFBA73B-87BA-B343-BA75-E3A8D39B6167}" destId="{714C87A1-FF8E-5445-8330-EB021628C00C}" srcOrd="5" destOrd="0" presId="urn:microsoft.com/office/officeart/2008/layout/LinedList"/>
    <dgm:cxn modelId="{F84494A0-A347-4F45-8F4A-CB1CC19D6432}" type="presParOf" srcId="{714C87A1-FF8E-5445-8330-EB021628C00C}" destId="{59E4B67A-9422-A346-8B27-69A0B8796D60}" srcOrd="0" destOrd="0" presId="urn:microsoft.com/office/officeart/2008/layout/LinedList"/>
    <dgm:cxn modelId="{0AD100BD-A03C-904C-A521-B3B72B6C1F5F}" type="presParOf" srcId="{714C87A1-FF8E-5445-8330-EB021628C00C}" destId="{B08177CC-59A4-A841-85C0-4E925B415953}" srcOrd="1" destOrd="0" presId="urn:microsoft.com/office/officeart/2008/layout/LinedList"/>
    <dgm:cxn modelId="{038B4BA0-6718-8A4D-ADAF-872BD7088801}" type="presParOf" srcId="{FAFBA73B-87BA-B343-BA75-E3A8D39B6167}" destId="{F3E29833-4033-DD4F-990F-07B2EC778531}" srcOrd="6" destOrd="0" presId="urn:microsoft.com/office/officeart/2008/layout/LinedList"/>
    <dgm:cxn modelId="{17323819-C3C5-8F48-BE13-98D75E1808B7}" type="presParOf" srcId="{FAFBA73B-87BA-B343-BA75-E3A8D39B6167}" destId="{0D4A4994-C910-5340-B491-4E1EC8804DD0}" srcOrd="7" destOrd="0" presId="urn:microsoft.com/office/officeart/2008/layout/LinedList"/>
    <dgm:cxn modelId="{4DEAD6F1-FB8C-664E-BE9F-EBB22C6BD380}" type="presParOf" srcId="{0D4A4994-C910-5340-B491-4E1EC8804DD0}" destId="{B7381C44-2752-4246-8353-31E88DAD3148}" srcOrd="0" destOrd="0" presId="urn:microsoft.com/office/officeart/2008/layout/LinedList"/>
    <dgm:cxn modelId="{D78BF0FB-8EDE-EF49-8EE9-7C8AB502FB4E}" type="presParOf" srcId="{0D4A4994-C910-5340-B491-4E1EC8804DD0}" destId="{1E93589B-E2B1-8E48-9B93-47CED7A5C1FA}" srcOrd="1" destOrd="0" presId="urn:microsoft.com/office/officeart/2008/layout/LinedList"/>
    <dgm:cxn modelId="{3608231D-50FA-D744-A68E-BB2E1C2664EE}" type="presParOf" srcId="{FAFBA73B-87BA-B343-BA75-E3A8D39B6167}" destId="{D0CD8117-8366-6F46-9D41-628EA2E4140E}" srcOrd="8" destOrd="0" presId="urn:microsoft.com/office/officeart/2008/layout/LinedList"/>
    <dgm:cxn modelId="{4375BA9C-66C8-8F4B-9D66-D2304E9A9DCB}" type="presParOf" srcId="{FAFBA73B-87BA-B343-BA75-E3A8D39B6167}" destId="{B91ADD81-E0E2-AF42-9210-6A21CFF1440C}" srcOrd="9" destOrd="0" presId="urn:microsoft.com/office/officeart/2008/layout/LinedList"/>
    <dgm:cxn modelId="{FDB4952F-ABDB-134C-A2E4-6034575EE841}" type="presParOf" srcId="{B91ADD81-E0E2-AF42-9210-6A21CFF1440C}" destId="{D29611F1-1711-7947-B0EA-6AD272E95771}" srcOrd="0" destOrd="0" presId="urn:microsoft.com/office/officeart/2008/layout/LinedList"/>
    <dgm:cxn modelId="{77EEB2FB-9CA2-2F4A-A306-BD9CFFE08B8A}" type="presParOf" srcId="{B91ADD81-E0E2-AF42-9210-6A21CFF1440C}" destId="{BC399D3D-1B72-894E-ABE9-959B7265B6BA}" srcOrd="1" destOrd="0" presId="urn:microsoft.com/office/officeart/2008/layout/LinedList"/>
    <dgm:cxn modelId="{8E0E1ABA-56D3-9443-8960-B0E8DC7CD9B6}" type="presParOf" srcId="{FAFBA73B-87BA-B343-BA75-E3A8D39B6167}" destId="{3317CB62-9B2D-7340-B1C8-F72883AA4238}" srcOrd="10" destOrd="0" presId="urn:microsoft.com/office/officeart/2008/layout/LinedList"/>
    <dgm:cxn modelId="{D254F2AD-C609-B742-AE4F-0C2EA7178D50}" type="presParOf" srcId="{FAFBA73B-87BA-B343-BA75-E3A8D39B6167}" destId="{4D7CCDF1-D722-B747-B33E-9B776717C442}" srcOrd="11" destOrd="0" presId="urn:microsoft.com/office/officeart/2008/layout/LinedList"/>
    <dgm:cxn modelId="{38EEF12F-7A5D-BB42-9D51-7C990BA75319}" type="presParOf" srcId="{4D7CCDF1-D722-B747-B33E-9B776717C442}" destId="{1E6BE654-0B69-9D49-B578-177660D77502}" srcOrd="0" destOrd="0" presId="urn:microsoft.com/office/officeart/2008/layout/LinedList"/>
    <dgm:cxn modelId="{793A9242-6A67-3341-A3E1-00636C0C28A2}" type="presParOf" srcId="{4D7CCDF1-D722-B747-B33E-9B776717C442}" destId="{20D1F6B1-40AD-4F4F-9CB3-AD67F84EE327}" srcOrd="1" destOrd="0" presId="urn:microsoft.com/office/officeart/2008/layout/LinedList"/>
    <dgm:cxn modelId="{1100196A-2C12-F34D-A73B-E6604796ABFC}" type="presParOf" srcId="{FAFBA73B-87BA-B343-BA75-E3A8D39B6167}" destId="{EEB2CE86-D700-2448-A7AC-5A1F5C845208}" srcOrd="12" destOrd="0" presId="urn:microsoft.com/office/officeart/2008/layout/LinedList"/>
    <dgm:cxn modelId="{C0508440-A882-BC46-BA98-D783A10FABAA}" type="presParOf" srcId="{FAFBA73B-87BA-B343-BA75-E3A8D39B6167}" destId="{24A99E46-B0D0-0840-9862-D082BCA2C0A5}" srcOrd="13" destOrd="0" presId="urn:microsoft.com/office/officeart/2008/layout/LinedList"/>
    <dgm:cxn modelId="{65564D90-27F0-0144-BA97-8986B4021B2B}" type="presParOf" srcId="{24A99E46-B0D0-0840-9862-D082BCA2C0A5}" destId="{8A3E06F6-8DA6-4B4A-A0B6-CABF8D75F6EB}" srcOrd="0" destOrd="0" presId="urn:microsoft.com/office/officeart/2008/layout/LinedList"/>
    <dgm:cxn modelId="{408C4A51-34C2-4B45-BC94-3512C4AE75F5}" type="presParOf" srcId="{24A99E46-B0D0-0840-9862-D082BCA2C0A5}" destId="{29C0A4B7-DA89-D64B-AF67-90683BD8B313}" srcOrd="1" destOrd="0" presId="urn:microsoft.com/office/officeart/2008/layout/LinedList"/>
    <dgm:cxn modelId="{371DF817-1705-674A-9366-A2A3FE4B6561}" type="presParOf" srcId="{FAFBA73B-87BA-B343-BA75-E3A8D39B6167}" destId="{8072C086-9D73-464E-A4C9-D365172874C1}" srcOrd="14" destOrd="0" presId="urn:microsoft.com/office/officeart/2008/layout/LinedList"/>
    <dgm:cxn modelId="{3865121B-2CE3-E242-AB90-CA820DC45014}" type="presParOf" srcId="{FAFBA73B-87BA-B343-BA75-E3A8D39B6167}" destId="{3642CB68-F56F-B048-9F26-924904EBFBFE}" srcOrd="15" destOrd="0" presId="urn:microsoft.com/office/officeart/2008/layout/LinedList"/>
    <dgm:cxn modelId="{20B07D13-23ED-5A47-ACAD-4F6D1BA893FC}" type="presParOf" srcId="{3642CB68-F56F-B048-9F26-924904EBFBFE}" destId="{A17DFF53-85F5-D947-B2FC-C76AB63FD378}" srcOrd="0" destOrd="0" presId="urn:microsoft.com/office/officeart/2008/layout/LinedList"/>
    <dgm:cxn modelId="{6D264304-F57A-A149-8C50-0D4FD989C8CB}" type="presParOf" srcId="{3642CB68-F56F-B048-9F26-924904EBFBFE}" destId="{FD3F6B3D-215C-DB4E-8143-A34D39CA7F9E}" srcOrd="1" destOrd="0" presId="urn:microsoft.com/office/officeart/2008/layout/LinedList"/>
    <dgm:cxn modelId="{8E0E2000-E7B5-C245-955C-17D1A5E0752E}" type="presParOf" srcId="{FAFBA73B-87BA-B343-BA75-E3A8D39B6167}" destId="{EC908182-9D4D-0240-BD5C-DA11C050A6E1}" srcOrd="16" destOrd="0" presId="urn:microsoft.com/office/officeart/2008/layout/LinedList"/>
    <dgm:cxn modelId="{7B7E8D25-A159-C14B-88A8-D101A4167B49}" type="presParOf" srcId="{FAFBA73B-87BA-B343-BA75-E3A8D39B6167}" destId="{BB217F63-B05C-CA42-B242-F0896812F33B}" srcOrd="17" destOrd="0" presId="urn:microsoft.com/office/officeart/2008/layout/LinedList"/>
    <dgm:cxn modelId="{1116DB5D-3E13-6644-BCF4-5188385F8240}" type="presParOf" srcId="{BB217F63-B05C-CA42-B242-F0896812F33B}" destId="{8557738C-151F-924B-B790-4B111AF50501}" srcOrd="0" destOrd="0" presId="urn:microsoft.com/office/officeart/2008/layout/LinedList"/>
    <dgm:cxn modelId="{76D5C122-F549-8D47-8E65-D57DDDF93756}" type="presParOf" srcId="{BB217F63-B05C-CA42-B242-F0896812F33B}" destId="{E49D17A9-F62C-194A-A844-6A5E0EEC8D8F}" srcOrd="1" destOrd="0" presId="urn:microsoft.com/office/officeart/2008/layout/LinedList"/>
    <dgm:cxn modelId="{F2346BED-CF21-8C4E-B82E-5AD42C771DD1}" type="presParOf" srcId="{FAFBA73B-87BA-B343-BA75-E3A8D39B6167}" destId="{E6D56BE2-E77D-AF4D-9D62-A8244CD75F79}" srcOrd="18" destOrd="0" presId="urn:microsoft.com/office/officeart/2008/layout/LinedList"/>
    <dgm:cxn modelId="{F359E26C-FE39-F14B-8FEB-EA6E4CE26D80}" type="presParOf" srcId="{FAFBA73B-87BA-B343-BA75-E3A8D39B6167}" destId="{367F9F3A-4A75-E544-B1CB-944553ED4BF6}" srcOrd="19" destOrd="0" presId="urn:microsoft.com/office/officeart/2008/layout/LinedList"/>
    <dgm:cxn modelId="{442BFB12-CD06-3C46-B244-DBC7F1C8DA04}" type="presParOf" srcId="{367F9F3A-4A75-E544-B1CB-944553ED4BF6}" destId="{3617FBD1-99E8-1546-9330-D0E4375E378A}" srcOrd="0" destOrd="0" presId="urn:microsoft.com/office/officeart/2008/layout/LinedList"/>
    <dgm:cxn modelId="{50BD7187-C29D-4B49-8D72-1BD8B610F2DD}" type="presParOf" srcId="{367F9F3A-4A75-E544-B1CB-944553ED4BF6}" destId="{C292FC22-C44A-A44F-9527-A5E3804D4C1E}" srcOrd="1" destOrd="0" presId="urn:microsoft.com/office/officeart/2008/layout/LinedList"/>
    <dgm:cxn modelId="{7B4A3F8C-0E3A-CE4C-85F2-BDB95E436C59}" type="presParOf" srcId="{FAFBA73B-87BA-B343-BA75-E3A8D39B6167}" destId="{F0BDB819-2C3E-A640-873B-9FC62714AF2F}" srcOrd="20" destOrd="0" presId="urn:microsoft.com/office/officeart/2008/layout/LinedList"/>
    <dgm:cxn modelId="{ABE5729F-2325-7343-B644-70144094E28E}" type="presParOf" srcId="{FAFBA73B-87BA-B343-BA75-E3A8D39B6167}" destId="{CB0C7382-0313-D247-A323-B4D0F5F41AE6}" srcOrd="21" destOrd="0" presId="urn:microsoft.com/office/officeart/2008/layout/LinedList"/>
    <dgm:cxn modelId="{FA4437EB-3542-8745-AE0D-B6B864B7556B}" type="presParOf" srcId="{CB0C7382-0313-D247-A323-B4D0F5F41AE6}" destId="{30EEFB6D-C8EA-E34D-8011-ED89C7184DA7}" srcOrd="0" destOrd="0" presId="urn:microsoft.com/office/officeart/2008/layout/LinedList"/>
    <dgm:cxn modelId="{FE2B8D7C-9D95-A643-BEFE-4A25DE05B7F0}" type="presParOf" srcId="{CB0C7382-0313-D247-A323-B4D0F5F41AE6}" destId="{DFB85DB6-D01F-0342-BC7E-F49DDBEF9889}" srcOrd="1" destOrd="0" presId="urn:microsoft.com/office/officeart/2008/layout/LinedList"/>
    <dgm:cxn modelId="{BE3FA6F9-6E13-4D45-BC90-6EA47CC8D65E}" type="presParOf" srcId="{FAFBA73B-87BA-B343-BA75-E3A8D39B6167}" destId="{852284A6-0C42-EE4E-B681-5757E2903E0B}" srcOrd="22" destOrd="0" presId="urn:microsoft.com/office/officeart/2008/layout/LinedList"/>
    <dgm:cxn modelId="{8E6E2DA6-8504-034B-ACDC-03B25ECBA727}" type="presParOf" srcId="{FAFBA73B-87BA-B343-BA75-E3A8D39B6167}" destId="{369941AA-1FC5-9F4C-AE40-3DBCD908B45F}" srcOrd="23" destOrd="0" presId="urn:microsoft.com/office/officeart/2008/layout/LinedList"/>
    <dgm:cxn modelId="{413DB1F8-169F-E34D-898D-EFE74593EF10}" type="presParOf" srcId="{369941AA-1FC5-9F4C-AE40-3DBCD908B45F}" destId="{F82648C3-73EC-0548-91FD-51DC61EA76D7}" srcOrd="0" destOrd="0" presId="urn:microsoft.com/office/officeart/2008/layout/LinedList"/>
    <dgm:cxn modelId="{8F2F8002-ABB9-3148-B8DC-57789CB7FD12}" type="presParOf" srcId="{369941AA-1FC5-9F4C-AE40-3DBCD908B45F}" destId="{4ED5D863-0811-684B-BF51-16CE3B3A812A}" srcOrd="1" destOrd="0" presId="urn:microsoft.com/office/officeart/2008/layout/LinedList"/>
    <dgm:cxn modelId="{90D2DD7D-6751-C54F-BF6B-B79392EC6CE5}" type="presParOf" srcId="{FAFBA73B-87BA-B343-BA75-E3A8D39B6167}" destId="{46A501B1-6B53-3F4E-881B-8E18A1AF4D00}" srcOrd="24" destOrd="0" presId="urn:microsoft.com/office/officeart/2008/layout/LinedList"/>
    <dgm:cxn modelId="{711EB767-AC83-ED4C-A25F-F8817CFF41FE}" type="presParOf" srcId="{FAFBA73B-87BA-B343-BA75-E3A8D39B6167}" destId="{1A8178B8-CC2D-3E41-898F-F13CDCF0F35B}" srcOrd="25" destOrd="0" presId="urn:microsoft.com/office/officeart/2008/layout/LinedList"/>
    <dgm:cxn modelId="{6E50955C-56F6-8646-83FB-9C1802C17C29}" type="presParOf" srcId="{1A8178B8-CC2D-3E41-898F-F13CDCF0F35B}" destId="{47C2257E-8900-864E-B140-C95850C5A763}" srcOrd="0" destOrd="0" presId="urn:microsoft.com/office/officeart/2008/layout/LinedList"/>
    <dgm:cxn modelId="{6A7E7F11-2759-3645-8C95-EA43AF6FB570}" type="presParOf" srcId="{1A8178B8-CC2D-3E41-898F-F13CDCF0F35B}" destId="{9196E39B-F2A6-174D-9201-6E64F153B3C1}" srcOrd="1" destOrd="0" presId="urn:microsoft.com/office/officeart/2008/layout/LinedList"/>
    <dgm:cxn modelId="{7C4952AD-77C3-C840-A8A1-582575D23EB8}" type="presParOf" srcId="{FAFBA73B-87BA-B343-BA75-E3A8D39B6167}" destId="{4A8CECF7-52EF-B241-9E63-810EE9076462}" srcOrd="26" destOrd="0" presId="urn:microsoft.com/office/officeart/2008/layout/LinedList"/>
    <dgm:cxn modelId="{AA7A2BB1-A9A0-E641-9383-6B13A84F288B}" type="presParOf" srcId="{FAFBA73B-87BA-B343-BA75-E3A8D39B6167}" destId="{AA900884-500A-7E4F-A069-66E8A0D92342}" srcOrd="27" destOrd="0" presId="urn:microsoft.com/office/officeart/2008/layout/LinedList"/>
    <dgm:cxn modelId="{33773093-7994-644E-8FB6-ED2473551291}" type="presParOf" srcId="{AA900884-500A-7E4F-A069-66E8A0D92342}" destId="{AB9AC706-A555-CA45-9105-5FEB3834851B}" srcOrd="0" destOrd="0" presId="urn:microsoft.com/office/officeart/2008/layout/LinedList"/>
    <dgm:cxn modelId="{93EF99AA-9876-0947-8DC0-24B15610CAAF}" type="presParOf" srcId="{AA900884-500A-7E4F-A069-66E8A0D92342}" destId="{2B09FAE2-C205-0C43-AC84-247B4052A600}" srcOrd="1" destOrd="0" presId="urn:microsoft.com/office/officeart/2008/layout/LinedList"/>
    <dgm:cxn modelId="{3C12406D-03A8-8C4D-A7B9-9D8887A6CC09}" type="presParOf" srcId="{FAFBA73B-87BA-B343-BA75-E3A8D39B6167}" destId="{81786B78-B745-9340-A344-999C1F649486}" srcOrd="28" destOrd="0" presId="urn:microsoft.com/office/officeart/2008/layout/LinedList"/>
    <dgm:cxn modelId="{5BE5FD2A-0F23-6C4C-816A-7FB393EE1629}" type="presParOf" srcId="{FAFBA73B-87BA-B343-BA75-E3A8D39B6167}" destId="{A60B74E2-6BD1-A64B-99A3-D2DEE6DF2673}" srcOrd="29" destOrd="0" presId="urn:microsoft.com/office/officeart/2008/layout/LinedList"/>
    <dgm:cxn modelId="{F15D7FE0-1A3C-5A40-B00B-8E466454B3D8}" type="presParOf" srcId="{A60B74E2-6BD1-A64B-99A3-D2DEE6DF2673}" destId="{DB18D5B2-333F-DA42-AC58-2BBB82F55407}" srcOrd="0" destOrd="0" presId="urn:microsoft.com/office/officeart/2008/layout/LinedList"/>
    <dgm:cxn modelId="{30D45EDD-85D3-8C49-B51A-EFFAA0C9A0F1}" type="presParOf" srcId="{A60B74E2-6BD1-A64B-99A3-D2DEE6DF2673}" destId="{3C3ADB54-6291-2B48-9D76-940F2BF4E78B}" srcOrd="1" destOrd="0" presId="urn:microsoft.com/office/officeart/2008/layout/LinedList"/>
    <dgm:cxn modelId="{C8838F5C-2FA2-1740-AE2B-CF1DA4CEFD89}" type="presParOf" srcId="{FAFBA73B-87BA-B343-BA75-E3A8D39B6167}" destId="{8E17FD76-676E-0D47-88C9-5764A1912CC8}" srcOrd="30" destOrd="0" presId="urn:microsoft.com/office/officeart/2008/layout/LinedList"/>
    <dgm:cxn modelId="{633E3531-07B7-7D42-A648-3BD589BE06F1}" type="presParOf" srcId="{FAFBA73B-87BA-B343-BA75-E3A8D39B6167}" destId="{1963635F-E859-4A4B-92B1-93346CEF2F43}" srcOrd="31" destOrd="0" presId="urn:microsoft.com/office/officeart/2008/layout/LinedList"/>
    <dgm:cxn modelId="{32B1BBA6-3352-C64F-8F98-9655DFA5B908}" type="presParOf" srcId="{1963635F-E859-4A4B-92B1-93346CEF2F43}" destId="{1C37052E-367B-4A40-A4BC-E8D61C5D63C9}" srcOrd="0" destOrd="0" presId="urn:microsoft.com/office/officeart/2008/layout/LinedList"/>
    <dgm:cxn modelId="{54BA1C1C-E19D-0D4F-B82A-49267C360E6C}" type="presParOf" srcId="{1963635F-E859-4A4B-92B1-93346CEF2F43}" destId="{B4390583-A73F-A34A-B52C-CE1C4FB96087}" srcOrd="1" destOrd="0" presId="urn:microsoft.com/office/officeart/2008/layout/LinedList"/>
    <dgm:cxn modelId="{8C59BA8D-D363-0240-A2B4-06FD84BEAEE6}" type="presParOf" srcId="{FAFBA73B-87BA-B343-BA75-E3A8D39B6167}" destId="{BA6CF3A3-555D-F243-9F11-0EE7F0456905}" srcOrd="32" destOrd="0" presId="urn:microsoft.com/office/officeart/2008/layout/LinedList"/>
    <dgm:cxn modelId="{0D7EFF65-A167-804C-89B8-3A5EA6D3276D}" type="presParOf" srcId="{FAFBA73B-87BA-B343-BA75-E3A8D39B6167}" destId="{0281DFFA-6890-9E4B-BD2E-DFDD775D04D0}" srcOrd="33" destOrd="0" presId="urn:microsoft.com/office/officeart/2008/layout/LinedList"/>
    <dgm:cxn modelId="{4B898607-AAB2-E64E-9974-4998D729D79E}" type="presParOf" srcId="{0281DFFA-6890-9E4B-BD2E-DFDD775D04D0}" destId="{9BB5E0A8-7DC8-5E45-9ACF-05FBAC8EB848}" srcOrd="0" destOrd="0" presId="urn:microsoft.com/office/officeart/2008/layout/LinedList"/>
    <dgm:cxn modelId="{54F47E3E-B2EC-184C-8FC2-B5F14040639C}" type="presParOf" srcId="{0281DFFA-6890-9E4B-BD2E-DFDD775D04D0}" destId="{DC3105CC-92A1-AD4C-9066-85A519EC0235}" srcOrd="1" destOrd="0" presId="urn:microsoft.com/office/officeart/2008/layout/LinedList"/>
    <dgm:cxn modelId="{DE1313B7-AC81-7340-AFA4-317FA17E1E5F}" type="presParOf" srcId="{FAFBA73B-87BA-B343-BA75-E3A8D39B6167}" destId="{1FF85998-7FE2-0B4E-9560-910F66899901}" srcOrd="34" destOrd="0" presId="urn:microsoft.com/office/officeart/2008/layout/LinedList"/>
    <dgm:cxn modelId="{3805BA38-06A0-E44F-9C73-2F01B86113AA}" type="presParOf" srcId="{FAFBA73B-87BA-B343-BA75-E3A8D39B6167}" destId="{3E7FC333-33D7-DB4C-917D-361795B0A0C8}" srcOrd="35" destOrd="0" presId="urn:microsoft.com/office/officeart/2008/layout/LinedList"/>
    <dgm:cxn modelId="{4AD721F2-555C-5042-A7B0-2475D6B4693A}" type="presParOf" srcId="{3E7FC333-33D7-DB4C-917D-361795B0A0C8}" destId="{3255A0C0-E7EF-3143-80B7-CE3F4AB96891}" srcOrd="0" destOrd="0" presId="urn:microsoft.com/office/officeart/2008/layout/LinedList"/>
    <dgm:cxn modelId="{99FC4FC1-76F5-8C48-BF28-F385D2469650}" type="presParOf" srcId="{3E7FC333-33D7-DB4C-917D-361795B0A0C8}" destId="{817F107D-2DD8-3B43-B3AB-9E3E0091CB51}" srcOrd="1" destOrd="0" presId="urn:microsoft.com/office/officeart/2008/layout/LinedList"/>
    <dgm:cxn modelId="{3FB899C9-71EA-9946-A12E-1446351BD7A0}" type="presParOf" srcId="{FAFBA73B-87BA-B343-BA75-E3A8D39B6167}" destId="{333A525F-0F46-884F-8B98-916E25A1B7B5}" srcOrd="36" destOrd="0" presId="urn:microsoft.com/office/officeart/2008/layout/LinedList"/>
    <dgm:cxn modelId="{3380E1EB-3AB6-5F48-922B-D47EF7B1B8A4}" type="presParOf" srcId="{FAFBA73B-87BA-B343-BA75-E3A8D39B6167}" destId="{9918DD70-FCEA-3548-9FE3-1AEF958E2DA2}" srcOrd="37" destOrd="0" presId="urn:microsoft.com/office/officeart/2008/layout/LinedList"/>
    <dgm:cxn modelId="{C9EE3B85-B09E-E345-A6A6-00B7A051B7DC}" type="presParOf" srcId="{9918DD70-FCEA-3548-9FE3-1AEF958E2DA2}" destId="{5C4AA7E0-D2F2-AC4F-9E83-7C6C159F06BD}" srcOrd="0" destOrd="0" presId="urn:microsoft.com/office/officeart/2008/layout/LinedList"/>
    <dgm:cxn modelId="{5CC0E6E1-DD2E-614C-849C-4DB1F4A4D600}" type="presParOf" srcId="{9918DD70-FCEA-3548-9FE3-1AEF958E2DA2}" destId="{FAEDF99D-FA9D-7E47-ABFE-FB1FF79CACBE}" srcOrd="1" destOrd="0" presId="urn:microsoft.com/office/officeart/2008/layout/LinedList"/>
    <dgm:cxn modelId="{51D96B37-FC9A-AF45-BC02-D3511AEE4CCD}" type="presParOf" srcId="{FAFBA73B-87BA-B343-BA75-E3A8D39B6167}" destId="{0798D72F-D25C-104B-8A7F-7992945A0988}" srcOrd="38" destOrd="0" presId="urn:microsoft.com/office/officeart/2008/layout/LinedList"/>
    <dgm:cxn modelId="{F0F4AB16-065A-8944-B5DA-4E54B2461C8C}" type="presParOf" srcId="{FAFBA73B-87BA-B343-BA75-E3A8D39B6167}" destId="{063A1D52-01C4-4F4A-AD78-98F3AF577EF6}" srcOrd="39" destOrd="0" presId="urn:microsoft.com/office/officeart/2008/layout/LinedList"/>
    <dgm:cxn modelId="{82A0F7C7-596B-544C-8B5A-F8F7970033FE}" type="presParOf" srcId="{063A1D52-01C4-4F4A-AD78-98F3AF577EF6}" destId="{5C17F4F9-7641-3846-A1D3-96DDE2BB16E4}" srcOrd="0" destOrd="0" presId="urn:microsoft.com/office/officeart/2008/layout/LinedList"/>
    <dgm:cxn modelId="{046717B9-384E-A14D-A3B3-AAB2634648A4}" type="presParOf" srcId="{063A1D52-01C4-4F4A-AD78-98F3AF577EF6}" destId="{0C5A67B6-5C9E-3B45-9A01-B0DD0192B4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B091BC-5D8F-446D-8F3B-4B2FE5CB06E7}"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C7238528-CA6C-40CA-8C47-8A9A27765F97}">
      <dgm:prSet custT="1"/>
      <dgm:spPr/>
      <dgm:t>
        <a:bodyPr/>
        <a:lstStyle/>
        <a:p>
          <a:r>
            <a:rPr lang="en-GB" sz="2400" dirty="0">
              <a:latin typeface="Arial" panose="020B0604020202020204" pitchFamily="34" charset="0"/>
              <a:cs typeface="Arial" panose="020B0604020202020204" pitchFamily="34" charset="0"/>
            </a:rPr>
            <a:t>Hierarchical structure at Tesco can help its employees to easily understand different levels of leadership and communication.</a:t>
          </a:r>
          <a:endParaRPr lang="en-US" sz="2400" dirty="0">
            <a:latin typeface="Arial" panose="020B0604020202020204" pitchFamily="34" charset="0"/>
            <a:cs typeface="Arial" panose="020B0604020202020204" pitchFamily="34" charset="0"/>
          </a:endParaRPr>
        </a:p>
      </dgm:t>
    </dgm:pt>
    <dgm:pt modelId="{C16E0B91-C734-49D6-905B-AC20C2086C6F}" type="parTrans" cxnId="{429ED581-07DF-43B3-9C88-99C284D548A6}">
      <dgm:prSet/>
      <dgm:spPr/>
      <dgm:t>
        <a:bodyPr/>
        <a:lstStyle/>
        <a:p>
          <a:endParaRPr lang="en-US"/>
        </a:p>
      </dgm:t>
    </dgm:pt>
    <dgm:pt modelId="{C82FA20B-7C47-4047-963E-F40438C01F3E}" type="sibTrans" cxnId="{429ED581-07DF-43B3-9C88-99C284D548A6}">
      <dgm:prSet/>
      <dgm:spPr/>
      <dgm:t>
        <a:bodyPr/>
        <a:lstStyle/>
        <a:p>
          <a:endParaRPr lang="en-US"/>
        </a:p>
      </dgm:t>
    </dgm:pt>
    <dgm:pt modelId="{7CEBEB0C-5553-40EE-AD2F-0DDFAFD19A2B}">
      <dgm:prSet custT="1"/>
      <dgm:spPr/>
      <dgm:t>
        <a:bodyPr/>
        <a:lstStyle/>
        <a:p>
          <a:r>
            <a:rPr lang="en-GB" sz="2400" dirty="0">
              <a:latin typeface="Arial" panose="020B0604020202020204" pitchFamily="34" charset="0"/>
              <a:cs typeface="Arial" panose="020B0604020202020204" pitchFamily="34" charset="0"/>
            </a:rPr>
            <a:t>By having different departments in the hierarchy structure, the employees at  Tesco will get the opportunity to become specialized in their own field and specialization, which will help the organisation in getting high quality work from their employees.</a:t>
          </a:r>
          <a:endParaRPr lang="en-US" sz="2400" dirty="0">
            <a:latin typeface="Arial" panose="020B0604020202020204" pitchFamily="34" charset="0"/>
            <a:cs typeface="Arial" panose="020B0604020202020204" pitchFamily="34" charset="0"/>
          </a:endParaRPr>
        </a:p>
      </dgm:t>
    </dgm:pt>
    <dgm:pt modelId="{ABAFA706-04E5-4E7F-92E9-2EFB9CFED1F2}" type="parTrans" cxnId="{ADE7640B-A232-464B-BACD-47FA2193DBA5}">
      <dgm:prSet/>
      <dgm:spPr/>
      <dgm:t>
        <a:bodyPr/>
        <a:lstStyle/>
        <a:p>
          <a:endParaRPr lang="en-US"/>
        </a:p>
      </dgm:t>
    </dgm:pt>
    <dgm:pt modelId="{BC16DA2D-9D87-499C-ABAD-9075A23C21A7}" type="sibTrans" cxnId="{ADE7640B-A232-464B-BACD-47FA2193DBA5}">
      <dgm:prSet/>
      <dgm:spPr/>
      <dgm:t>
        <a:bodyPr/>
        <a:lstStyle/>
        <a:p>
          <a:endParaRPr lang="en-US"/>
        </a:p>
      </dgm:t>
    </dgm:pt>
    <dgm:pt modelId="{A8B307F9-A270-B749-8FB4-E21B6142A78C}" type="pres">
      <dgm:prSet presAssocID="{93B091BC-5D8F-446D-8F3B-4B2FE5CB06E7}" presName="diagram" presStyleCnt="0">
        <dgm:presLayoutVars>
          <dgm:chPref val="1"/>
          <dgm:dir/>
          <dgm:animOne val="branch"/>
          <dgm:animLvl val="lvl"/>
          <dgm:resizeHandles/>
        </dgm:presLayoutVars>
      </dgm:prSet>
      <dgm:spPr/>
    </dgm:pt>
    <dgm:pt modelId="{077F9ABF-AE63-374C-AF5F-B4BD90222902}" type="pres">
      <dgm:prSet presAssocID="{C7238528-CA6C-40CA-8C47-8A9A27765F97}" presName="root" presStyleCnt="0"/>
      <dgm:spPr/>
    </dgm:pt>
    <dgm:pt modelId="{52FE36A8-464D-3D41-8920-9BDE61F8BA5A}" type="pres">
      <dgm:prSet presAssocID="{C7238528-CA6C-40CA-8C47-8A9A27765F97}" presName="rootComposite" presStyleCnt="0"/>
      <dgm:spPr/>
    </dgm:pt>
    <dgm:pt modelId="{F778F0B9-3E6B-5943-8F1A-47CE8FEB520B}" type="pres">
      <dgm:prSet presAssocID="{C7238528-CA6C-40CA-8C47-8A9A27765F97}" presName="rootText" presStyleLbl="node1" presStyleIdx="0" presStyleCnt="2" custScaleX="104795" custScaleY="119926"/>
      <dgm:spPr/>
    </dgm:pt>
    <dgm:pt modelId="{B9C9FC3B-3211-E043-A886-7AC63F60ECEF}" type="pres">
      <dgm:prSet presAssocID="{C7238528-CA6C-40CA-8C47-8A9A27765F97}" presName="rootConnector" presStyleLbl="node1" presStyleIdx="0" presStyleCnt="2"/>
      <dgm:spPr/>
    </dgm:pt>
    <dgm:pt modelId="{04762F98-EABF-CB4C-8BE4-A27ED5D37CA6}" type="pres">
      <dgm:prSet presAssocID="{C7238528-CA6C-40CA-8C47-8A9A27765F97}" presName="childShape" presStyleCnt="0"/>
      <dgm:spPr/>
    </dgm:pt>
    <dgm:pt modelId="{609AB2CF-F564-7C4C-8417-93717B44531E}" type="pres">
      <dgm:prSet presAssocID="{7CEBEB0C-5553-40EE-AD2F-0DDFAFD19A2B}" presName="root" presStyleCnt="0"/>
      <dgm:spPr/>
    </dgm:pt>
    <dgm:pt modelId="{B8AD363E-C4A5-7145-8A2F-2B312EF86622}" type="pres">
      <dgm:prSet presAssocID="{7CEBEB0C-5553-40EE-AD2F-0DDFAFD19A2B}" presName="rootComposite" presStyleCnt="0"/>
      <dgm:spPr/>
    </dgm:pt>
    <dgm:pt modelId="{3E343BC2-3470-DC4E-B20B-2353C7FBFA56}" type="pres">
      <dgm:prSet presAssocID="{7CEBEB0C-5553-40EE-AD2F-0DDFAFD19A2B}" presName="rootText" presStyleLbl="node1" presStyleIdx="1" presStyleCnt="2" custScaleX="118381" custScaleY="119926"/>
      <dgm:spPr/>
    </dgm:pt>
    <dgm:pt modelId="{26EFB93F-6A9A-2849-A80B-E118D84EB312}" type="pres">
      <dgm:prSet presAssocID="{7CEBEB0C-5553-40EE-AD2F-0DDFAFD19A2B}" presName="rootConnector" presStyleLbl="node1" presStyleIdx="1" presStyleCnt="2"/>
      <dgm:spPr/>
    </dgm:pt>
    <dgm:pt modelId="{9633E5F9-6A73-B742-BE31-1168C1C7F18E}" type="pres">
      <dgm:prSet presAssocID="{7CEBEB0C-5553-40EE-AD2F-0DDFAFD19A2B}" presName="childShape" presStyleCnt="0"/>
      <dgm:spPr/>
    </dgm:pt>
  </dgm:ptLst>
  <dgm:cxnLst>
    <dgm:cxn modelId="{ADE7640B-A232-464B-BACD-47FA2193DBA5}" srcId="{93B091BC-5D8F-446D-8F3B-4B2FE5CB06E7}" destId="{7CEBEB0C-5553-40EE-AD2F-0DDFAFD19A2B}" srcOrd="1" destOrd="0" parTransId="{ABAFA706-04E5-4E7F-92E9-2EFB9CFED1F2}" sibTransId="{BC16DA2D-9D87-499C-ABAD-9075A23C21A7}"/>
    <dgm:cxn modelId="{78D42144-609C-BB45-8011-06A6AE2E11DB}" type="presOf" srcId="{93B091BC-5D8F-446D-8F3B-4B2FE5CB06E7}" destId="{A8B307F9-A270-B749-8FB4-E21B6142A78C}" srcOrd="0" destOrd="0" presId="urn:microsoft.com/office/officeart/2005/8/layout/hierarchy3"/>
    <dgm:cxn modelId="{4D4FA94B-F0EE-FF45-A8D8-FA1D08241239}" type="presOf" srcId="{7CEBEB0C-5553-40EE-AD2F-0DDFAFD19A2B}" destId="{3E343BC2-3470-DC4E-B20B-2353C7FBFA56}" srcOrd="0" destOrd="0" presId="urn:microsoft.com/office/officeart/2005/8/layout/hierarchy3"/>
    <dgm:cxn modelId="{3B507376-A9D3-724A-A189-F5B8187FE5F7}" type="presOf" srcId="{C7238528-CA6C-40CA-8C47-8A9A27765F97}" destId="{F778F0B9-3E6B-5943-8F1A-47CE8FEB520B}" srcOrd="0" destOrd="0" presId="urn:microsoft.com/office/officeart/2005/8/layout/hierarchy3"/>
    <dgm:cxn modelId="{429ED581-07DF-43B3-9C88-99C284D548A6}" srcId="{93B091BC-5D8F-446D-8F3B-4B2FE5CB06E7}" destId="{C7238528-CA6C-40CA-8C47-8A9A27765F97}" srcOrd="0" destOrd="0" parTransId="{C16E0B91-C734-49D6-905B-AC20C2086C6F}" sibTransId="{C82FA20B-7C47-4047-963E-F40438C01F3E}"/>
    <dgm:cxn modelId="{BDA94396-E0D1-A746-9DDA-4039AF7FDE3D}" type="presOf" srcId="{7CEBEB0C-5553-40EE-AD2F-0DDFAFD19A2B}" destId="{26EFB93F-6A9A-2849-A80B-E118D84EB312}" srcOrd="1" destOrd="0" presId="urn:microsoft.com/office/officeart/2005/8/layout/hierarchy3"/>
    <dgm:cxn modelId="{F9CB0EF5-D207-C64A-9CFA-FBDFA95E8299}" type="presOf" srcId="{C7238528-CA6C-40CA-8C47-8A9A27765F97}" destId="{B9C9FC3B-3211-E043-A886-7AC63F60ECEF}" srcOrd="1" destOrd="0" presId="urn:microsoft.com/office/officeart/2005/8/layout/hierarchy3"/>
    <dgm:cxn modelId="{DA7DB273-1726-294F-AF0E-85ED52139577}" type="presParOf" srcId="{A8B307F9-A270-B749-8FB4-E21B6142A78C}" destId="{077F9ABF-AE63-374C-AF5F-B4BD90222902}" srcOrd="0" destOrd="0" presId="urn:microsoft.com/office/officeart/2005/8/layout/hierarchy3"/>
    <dgm:cxn modelId="{60037313-54EC-5447-AC60-462B4029CC49}" type="presParOf" srcId="{077F9ABF-AE63-374C-AF5F-B4BD90222902}" destId="{52FE36A8-464D-3D41-8920-9BDE61F8BA5A}" srcOrd="0" destOrd="0" presId="urn:microsoft.com/office/officeart/2005/8/layout/hierarchy3"/>
    <dgm:cxn modelId="{4676C9D2-0A82-A94B-B203-DE22042BCE50}" type="presParOf" srcId="{52FE36A8-464D-3D41-8920-9BDE61F8BA5A}" destId="{F778F0B9-3E6B-5943-8F1A-47CE8FEB520B}" srcOrd="0" destOrd="0" presId="urn:microsoft.com/office/officeart/2005/8/layout/hierarchy3"/>
    <dgm:cxn modelId="{B69C7592-B9E2-6843-AE35-D913871EDBFE}" type="presParOf" srcId="{52FE36A8-464D-3D41-8920-9BDE61F8BA5A}" destId="{B9C9FC3B-3211-E043-A886-7AC63F60ECEF}" srcOrd="1" destOrd="0" presId="urn:microsoft.com/office/officeart/2005/8/layout/hierarchy3"/>
    <dgm:cxn modelId="{312E2F25-D645-7043-9606-5E471884A529}" type="presParOf" srcId="{077F9ABF-AE63-374C-AF5F-B4BD90222902}" destId="{04762F98-EABF-CB4C-8BE4-A27ED5D37CA6}" srcOrd="1" destOrd="0" presId="urn:microsoft.com/office/officeart/2005/8/layout/hierarchy3"/>
    <dgm:cxn modelId="{2FA7C2E2-16E0-7747-9EBB-C3C481FC8FAE}" type="presParOf" srcId="{A8B307F9-A270-B749-8FB4-E21B6142A78C}" destId="{609AB2CF-F564-7C4C-8417-93717B44531E}" srcOrd="1" destOrd="0" presId="urn:microsoft.com/office/officeart/2005/8/layout/hierarchy3"/>
    <dgm:cxn modelId="{34848577-1002-2E42-B589-BF96FA44F50B}" type="presParOf" srcId="{609AB2CF-F564-7C4C-8417-93717B44531E}" destId="{B8AD363E-C4A5-7145-8A2F-2B312EF86622}" srcOrd="0" destOrd="0" presId="urn:microsoft.com/office/officeart/2005/8/layout/hierarchy3"/>
    <dgm:cxn modelId="{A2D47899-22D4-F245-9BF8-517106544B4B}" type="presParOf" srcId="{B8AD363E-C4A5-7145-8A2F-2B312EF86622}" destId="{3E343BC2-3470-DC4E-B20B-2353C7FBFA56}" srcOrd="0" destOrd="0" presId="urn:microsoft.com/office/officeart/2005/8/layout/hierarchy3"/>
    <dgm:cxn modelId="{7969DC68-402E-FD49-A5AD-2C64531DC833}" type="presParOf" srcId="{B8AD363E-C4A5-7145-8A2F-2B312EF86622}" destId="{26EFB93F-6A9A-2849-A80B-E118D84EB312}" srcOrd="1" destOrd="0" presId="urn:microsoft.com/office/officeart/2005/8/layout/hierarchy3"/>
    <dgm:cxn modelId="{B5BDAE3E-E8E1-4641-A8F0-2E5FFB580726}" type="presParOf" srcId="{609AB2CF-F564-7C4C-8417-93717B44531E}" destId="{9633E5F9-6A73-B742-BE31-1168C1C7F18E}"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7A13C4-C887-4F26-BD3F-2D61F07FE77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F7D6E30-183B-4364-BE3A-06C74F4FFB6C}">
      <dgm:prSet custT="1"/>
      <dgm:spPr/>
      <dgm:t>
        <a:bodyPr/>
        <a:lstStyle/>
        <a:p>
          <a:pPr>
            <a:lnSpc>
              <a:spcPct val="100000"/>
            </a:lnSpc>
          </a:pPr>
          <a:r>
            <a:rPr lang="en-GB" sz="2000" dirty="0"/>
            <a:t>Clear hierarchy</a:t>
          </a:r>
          <a:endParaRPr lang="en-US" sz="2000" dirty="0"/>
        </a:p>
      </dgm:t>
    </dgm:pt>
    <dgm:pt modelId="{FBB09212-F064-4C40-BFE7-E72F7F24EB00}" type="parTrans" cxnId="{87D74FE6-F6C2-47E0-B7D5-2E61965C6ADB}">
      <dgm:prSet/>
      <dgm:spPr/>
      <dgm:t>
        <a:bodyPr/>
        <a:lstStyle/>
        <a:p>
          <a:endParaRPr lang="en-US"/>
        </a:p>
      </dgm:t>
    </dgm:pt>
    <dgm:pt modelId="{08F34F85-C2E5-4F3E-AAE6-3830179A3E2F}" type="sibTrans" cxnId="{87D74FE6-F6C2-47E0-B7D5-2E61965C6ADB}">
      <dgm:prSet/>
      <dgm:spPr/>
      <dgm:t>
        <a:bodyPr/>
        <a:lstStyle/>
        <a:p>
          <a:endParaRPr lang="en-US"/>
        </a:p>
      </dgm:t>
    </dgm:pt>
    <dgm:pt modelId="{4DEC59A5-4154-4838-8234-AA46319F2406}">
      <dgm:prSet custT="1"/>
      <dgm:spPr/>
      <dgm:t>
        <a:bodyPr/>
        <a:lstStyle/>
        <a:p>
          <a:pPr>
            <a:lnSpc>
              <a:spcPct val="100000"/>
            </a:lnSpc>
          </a:pPr>
          <a:r>
            <a:rPr lang="en-GB" sz="2000" dirty="0"/>
            <a:t>Specialization</a:t>
          </a:r>
          <a:endParaRPr lang="en-US" sz="2000" dirty="0"/>
        </a:p>
      </dgm:t>
    </dgm:pt>
    <dgm:pt modelId="{40AA957B-AC81-4458-BEC7-822DE8861664}" type="parTrans" cxnId="{289F465A-5AE6-4A53-96B9-53DB37A689FF}">
      <dgm:prSet/>
      <dgm:spPr/>
      <dgm:t>
        <a:bodyPr/>
        <a:lstStyle/>
        <a:p>
          <a:endParaRPr lang="en-US"/>
        </a:p>
      </dgm:t>
    </dgm:pt>
    <dgm:pt modelId="{2AB91BA8-D65B-4224-83E2-7FF98610BC1F}" type="sibTrans" cxnId="{289F465A-5AE6-4A53-96B9-53DB37A689FF}">
      <dgm:prSet/>
      <dgm:spPr/>
      <dgm:t>
        <a:bodyPr/>
        <a:lstStyle/>
        <a:p>
          <a:endParaRPr lang="en-US"/>
        </a:p>
      </dgm:t>
    </dgm:pt>
    <dgm:pt modelId="{B92A2248-2AC3-45A9-AA21-C882023B5EBD}">
      <dgm:prSet custT="1"/>
      <dgm:spPr/>
      <dgm:t>
        <a:bodyPr/>
        <a:lstStyle/>
        <a:p>
          <a:pPr>
            <a:lnSpc>
              <a:spcPct val="100000"/>
            </a:lnSpc>
          </a:pPr>
          <a:r>
            <a:rPr lang="en-GB" sz="2000" dirty="0"/>
            <a:t>Centralized control</a:t>
          </a:r>
          <a:endParaRPr lang="en-US" sz="2000" dirty="0"/>
        </a:p>
      </dgm:t>
    </dgm:pt>
    <dgm:pt modelId="{EACADDC0-16B8-4AFF-AB63-11FE06F0BDA9}" type="parTrans" cxnId="{9500DFE4-32A9-4BFC-B147-22864822B727}">
      <dgm:prSet/>
      <dgm:spPr/>
      <dgm:t>
        <a:bodyPr/>
        <a:lstStyle/>
        <a:p>
          <a:endParaRPr lang="en-US"/>
        </a:p>
      </dgm:t>
    </dgm:pt>
    <dgm:pt modelId="{F3B0F09D-CFC9-45ED-9B30-A56B7F99EADC}" type="sibTrans" cxnId="{9500DFE4-32A9-4BFC-B147-22864822B727}">
      <dgm:prSet/>
      <dgm:spPr/>
      <dgm:t>
        <a:bodyPr/>
        <a:lstStyle/>
        <a:p>
          <a:endParaRPr lang="en-US"/>
        </a:p>
      </dgm:t>
    </dgm:pt>
    <dgm:pt modelId="{4AB4643B-E5A1-4C6C-AE77-F31707B819A9}">
      <dgm:prSet custT="1"/>
      <dgm:spPr/>
      <dgm:t>
        <a:bodyPr/>
        <a:lstStyle/>
        <a:p>
          <a:pPr>
            <a:lnSpc>
              <a:spcPct val="100000"/>
            </a:lnSpc>
          </a:pPr>
          <a:r>
            <a:rPr lang="en-GB" sz="2000" dirty="0"/>
            <a:t>Standardization</a:t>
          </a:r>
          <a:endParaRPr lang="en-US" sz="2000" dirty="0"/>
        </a:p>
      </dgm:t>
    </dgm:pt>
    <dgm:pt modelId="{3E7D80A3-77AA-4491-B652-99B4311FA5A4}" type="parTrans" cxnId="{0092BC94-A6A4-402B-BA4D-C1F2B2643259}">
      <dgm:prSet/>
      <dgm:spPr/>
      <dgm:t>
        <a:bodyPr/>
        <a:lstStyle/>
        <a:p>
          <a:endParaRPr lang="en-US"/>
        </a:p>
      </dgm:t>
    </dgm:pt>
    <dgm:pt modelId="{0D4CEB4E-3CB2-4A8A-9F78-EF64D379EA77}" type="sibTrans" cxnId="{0092BC94-A6A4-402B-BA4D-C1F2B2643259}">
      <dgm:prSet/>
      <dgm:spPr/>
      <dgm:t>
        <a:bodyPr/>
        <a:lstStyle/>
        <a:p>
          <a:endParaRPr lang="en-US"/>
        </a:p>
      </dgm:t>
    </dgm:pt>
    <dgm:pt modelId="{64ED3030-2735-41B6-83D6-1E474E3F6EDA}">
      <dgm:prSet custT="1"/>
      <dgm:spPr/>
      <dgm:t>
        <a:bodyPr/>
        <a:lstStyle/>
        <a:p>
          <a:pPr>
            <a:lnSpc>
              <a:spcPct val="100000"/>
            </a:lnSpc>
          </a:pPr>
          <a:r>
            <a:rPr lang="en-GB" sz="2000" dirty="0"/>
            <a:t>Customer Focus</a:t>
          </a:r>
          <a:endParaRPr lang="en-US" sz="2000" dirty="0"/>
        </a:p>
      </dgm:t>
    </dgm:pt>
    <dgm:pt modelId="{E59E29AE-EDD9-43D1-9286-358A76ABAEE5}" type="parTrans" cxnId="{E186868B-41FF-4192-827A-6E70F606C3B7}">
      <dgm:prSet/>
      <dgm:spPr/>
      <dgm:t>
        <a:bodyPr/>
        <a:lstStyle/>
        <a:p>
          <a:endParaRPr lang="en-US"/>
        </a:p>
      </dgm:t>
    </dgm:pt>
    <dgm:pt modelId="{A3842FCE-F14E-4A76-9398-82B41658FD91}" type="sibTrans" cxnId="{E186868B-41FF-4192-827A-6E70F606C3B7}">
      <dgm:prSet/>
      <dgm:spPr/>
      <dgm:t>
        <a:bodyPr/>
        <a:lstStyle/>
        <a:p>
          <a:endParaRPr lang="en-US"/>
        </a:p>
      </dgm:t>
    </dgm:pt>
    <dgm:pt modelId="{DEB6C230-B282-4342-9E87-E0AE66A890C7}">
      <dgm:prSet/>
      <dgm:spPr/>
      <dgm:t>
        <a:bodyPr/>
        <a:lstStyle/>
        <a:p>
          <a:pPr>
            <a:lnSpc>
              <a:spcPct val="100000"/>
            </a:lnSpc>
          </a:pPr>
          <a:endParaRPr lang="en-GB" dirty="0"/>
        </a:p>
      </dgm:t>
    </dgm:pt>
    <dgm:pt modelId="{3DD65B5B-8DB5-2C4A-83DB-0FEBDB8457B8}" type="parTrans" cxnId="{A4BF46C1-542C-5D46-9EF5-E98D5FD18E28}">
      <dgm:prSet/>
      <dgm:spPr/>
      <dgm:t>
        <a:bodyPr/>
        <a:lstStyle/>
        <a:p>
          <a:endParaRPr lang="en-GB"/>
        </a:p>
      </dgm:t>
    </dgm:pt>
    <dgm:pt modelId="{D204DA9E-E482-8648-959D-D81E744CC03E}" type="sibTrans" cxnId="{A4BF46C1-542C-5D46-9EF5-E98D5FD18E28}">
      <dgm:prSet/>
      <dgm:spPr/>
      <dgm:t>
        <a:bodyPr/>
        <a:lstStyle/>
        <a:p>
          <a:endParaRPr lang="en-GB"/>
        </a:p>
      </dgm:t>
    </dgm:pt>
    <dgm:pt modelId="{0EB35F66-BDF4-408D-8EAB-39D22F8C0E56}" type="pres">
      <dgm:prSet presAssocID="{C87A13C4-C887-4F26-BD3F-2D61F07FE77D}" presName="root" presStyleCnt="0">
        <dgm:presLayoutVars>
          <dgm:dir/>
          <dgm:resizeHandles val="exact"/>
        </dgm:presLayoutVars>
      </dgm:prSet>
      <dgm:spPr/>
    </dgm:pt>
    <dgm:pt modelId="{94D18A36-90AB-264E-AD0A-91CE09BF1272}" type="pres">
      <dgm:prSet presAssocID="{DEB6C230-B282-4342-9E87-E0AE66A890C7}" presName="compNode" presStyleCnt="0"/>
      <dgm:spPr/>
    </dgm:pt>
    <dgm:pt modelId="{798AA87D-342B-1E41-8372-16AC8A5BA693}" type="pres">
      <dgm:prSet presAssocID="{DEB6C230-B282-4342-9E87-E0AE66A890C7}" presName="iconRect" presStyleLbl="node1" presStyleIdx="0" presStyleCnt="6" custScaleX="3769" custScaleY="1885" custLinFactX="-1455362" custLinFactY="-11280041" custLinFactNeighborX="-1500000" custLinFactNeighborY="-11300000"/>
      <dgm:spPr>
        <a:noFill/>
      </dgm:spPr>
    </dgm:pt>
    <dgm:pt modelId="{8F532B60-3E21-F045-A565-A09CD3C20CD6}" type="pres">
      <dgm:prSet presAssocID="{DEB6C230-B282-4342-9E87-E0AE66A890C7}" presName="spaceRect" presStyleCnt="0"/>
      <dgm:spPr/>
    </dgm:pt>
    <dgm:pt modelId="{F81DDE29-5F3F-C643-84BC-7451645F4831}" type="pres">
      <dgm:prSet presAssocID="{DEB6C230-B282-4342-9E87-E0AE66A890C7}" presName="textRect" presStyleLbl="revTx" presStyleIdx="0" presStyleCnt="6">
        <dgm:presLayoutVars>
          <dgm:chMax val="1"/>
          <dgm:chPref val="1"/>
        </dgm:presLayoutVars>
      </dgm:prSet>
      <dgm:spPr/>
    </dgm:pt>
    <dgm:pt modelId="{71C216BD-451A-1D43-B3A5-7E3B3D66F1DA}" type="pres">
      <dgm:prSet presAssocID="{D204DA9E-E482-8648-959D-D81E744CC03E}" presName="sibTrans" presStyleCnt="0"/>
      <dgm:spPr/>
    </dgm:pt>
    <dgm:pt modelId="{9F576089-56C6-4B2F-8371-44832DF26589}" type="pres">
      <dgm:prSet presAssocID="{64ED3030-2735-41B6-83D6-1E474E3F6EDA}" presName="compNode" presStyleCnt="0"/>
      <dgm:spPr/>
    </dgm:pt>
    <dgm:pt modelId="{9F0EEA02-92CF-4C0E-87D4-AE99B3368431}" type="pres">
      <dgm:prSet presAssocID="{64ED3030-2735-41B6-83D6-1E474E3F6EDA}" presName="iconRect" presStyleLbl="node1" presStyleIdx="1" presStyleCnt="6" custLinFactX="-100000" custLinFactNeighborX="-124824" custLinFactNeighborY="1140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D9B28A44-2290-4E6E-887D-AE141DC0A154}" type="pres">
      <dgm:prSet presAssocID="{64ED3030-2735-41B6-83D6-1E474E3F6EDA}" presName="spaceRect" presStyleCnt="0"/>
      <dgm:spPr/>
    </dgm:pt>
    <dgm:pt modelId="{6C9E0058-92B4-4804-8CE1-B0C86817E1BA}" type="pres">
      <dgm:prSet presAssocID="{64ED3030-2735-41B6-83D6-1E474E3F6EDA}" presName="textRect" presStyleLbl="revTx" presStyleIdx="1" presStyleCnt="6" custLinFactNeighborX="-93463" custLinFactNeighborY="-9081">
        <dgm:presLayoutVars>
          <dgm:chMax val="1"/>
          <dgm:chPref val="1"/>
        </dgm:presLayoutVars>
      </dgm:prSet>
      <dgm:spPr/>
    </dgm:pt>
    <dgm:pt modelId="{23D487E4-9522-974A-9FDC-81F11322DC32}" type="pres">
      <dgm:prSet presAssocID="{A3842FCE-F14E-4A76-9398-82B41658FD91}" presName="sibTrans" presStyleCnt="0"/>
      <dgm:spPr/>
    </dgm:pt>
    <dgm:pt modelId="{1FA75725-2BF0-4BCA-9556-08E3C5AF7FF3}" type="pres">
      <dgm:prSet presAssocID="{5F7D6E30-183B-4364-BE3A-06C74F4FFB6C}" presName="compNode" presStyleCnt="0"/>
      <dgm:spPr/>
    </dgm:pt>
    <dgm:pt modelId="{F512D21D-EA9B-4278-849D-44912FD2E342}" type="pres">
      <dgm:prSet presAssocID="{5F7D6E30-183B-4364-BE3A-06C74F4FFB6C}" presName="iconRect" presStyleLbl="node1" presStyleIdx="2" presStyleCnt="6" custLinFactX="-11342" custLinFactNeighborX="-100000" custLinFactNeighborY="1140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73E42059-8F66-497C-B51F-52448FE4A2BA}" type="pres">
      <dgm:prSet presAssocID="{5F7D6E30-183B-4364-BE3A-06C74F4FFB6C}" presName="spaceRect" presStyleCnt="0"/>
      <dgm:spPr/>
    </dgm:pt>
    <dgm:pt modelId="{8F7C7E42-F347-4B1D-AD64-C43BF8183B8E}" type="pres">
      <dgm:prSet presAssocID="{5F7D6E30-183B-4364-BE3A-06C74F4FFB6C}" presName="textRect" presStyleLbl="revTx" presStyleIdx="2" presStyleCnt="6" custLinFactNeighborX="-48177" custLinFactNeighborY="-9081">
        <dgm:presLayoutVars>
          <dgm:chMax val="1"/>
          <dgm:chPref val="1"/>
        </dgm:presLayoutVars>
      </dgm:prSet>
      <dgm:spPr/>
    </dgm:pt>
    <dgm:pt modelId="{AF87505B-0BA7-4506-AC30-8340987B1636}" type="pres">
      <dgm:prSet presAssocID="{08F34F85-C2E5-4F3E-AAE6-3830179A3E2F}" presName="sibTrans" presStyleCnt="0"/>
      <dgm:spPr/>
    </dgm:pt>
    <dgm:pt modelId="{570239DB-AF34-4A50-836B-8C60A2324799}" type="pres">
      <dgm:prSet presAssocID="{4DEC59A5-4154-4838-8234-AA46319F2406}" presName="compNode" presStyleCnt="0"/>
      <dgm:spPr/>
    </dgm:pt>
    <dgm:pt modelId="{ECF06B6B-6E7E-4D2D-B8C8-7D94B5A87C8E}" type="pres">
      <dgm:prSet presAssocID="{4DEC59A5-4154-4838-8234-AA46319F2406}" presName="iconRect" presStyleLbl="node1" presStyleIdx="3"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BEAE0EDF-1516-4E0B-AD83-B91FF5E29849}" type="pres">
      <dgm:prSet presAssocID="{4DEC59A5-4154-4838-8234-AA46319F2406}" presName="spaceRect" presStyleCnt="0"/>
      <dgm:spPr/>
    </dgm:pt>
    <dgm:pt modelId="{48E36625-D8BF-4600-8200-48359D03F400}" type="pres">
      <dgm:prSet presAssocID="{4DEC59A5-4154-4838-8234-AA46319F2406}" presName="textRect" presStyleLbl="revTx" presStyleIdx="3" presStyleCnt="6">
        <dgm:presLayoutVars>
          <dgm:chMax val="1"/>
          <dgm:chPref val="1"/>
        </dgm:presLayoutVars>
      </dgm:prSet>
      <dgm:spPr/>
    </dgm:pt>
    <dgm:pt modelId="{CEBC06CA-DFD6-4E88-A666-C55612B5DBE0}" type="pres">
      <dgm:prSet presAssocID="{2AB91BA8-D65B-4224-83E2-7FF98610BC1F}" presName="sibTrans" presStyleCnt="0"/>
      <dgm:spPr/>
    </dgm:pt>
    <dgm:pt modelId="{3B11E563-0BD4-4857-ABC0-EDE40FECFE29}" type="pres">
      <dgm:prSet presAssocID="{B92A2248-2AC3-45A9-AA21-C882023B5EBD}" presName="compNode" presStyleCnt="0"/>
      <dgm:spPr/>
    </dgm:pt>
    <dgm:pt modelId="{84557D73-E2B3-4B7E-9E44-4D82EDAE4798}" type="pres">
      <dgm:prSet presAssocID="{B92A2248-2AC3-45A9-AA21-C882023B5EBD}" presName="iconRect" presStyleLbl="node1" presStyleIdx="4"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etwork"/>
        </a:ext>
      </dgm:extLst>
    </dgm:pt>
    <dgm:pt modelId="{E2AF215F-75D5-4103-860B-D9EE940BB663}" type="pres">
      <dgm:prSet presAssocID="{B92A2248-2AC3-45A9-AA21-C882023B5EBD}" presName="spaceRect" presStyleCnt="0"/>
      <dgm:spPr/>
    </dgm:pt>
    <dgm:pt modelId="{2CFDEF2E-2048-496A-9BE5-369135AE457C}" type="pres">
      <dgm:prSet presAssocID="{B92A2248-2AC3-45A9-AA21-C882023B5EBD}" presName="textRect" presStyleLbl="revTx" presStyleIdx="4" presStyleCnt="6">
        <dgm:presLayoutVars>
          <dgm:chMax val="1"/>
          <dgm:chPref val="1"/>
        </dgm:presLayoutVars>
      </dgm:prSet>
      <dgm:spPr/>
    </dgm:pt>
    <dgm:pt modelId="{B3DF64A1-B55C-4758-8FE2-61DEB148498B}" type="pres">
      <dgm:prSet presAssocID="{F3B0F09D-CFC9-45ED-9B30-A56B7F99EADC}" presName="sibTrans" presStyleCnt="0"/>
      <dgm:spPr/>
    </dgm:pt>
    <dgm:pt modelId="{51B03A1E-7230-4375-AD83-1B65F5BF0667}" type="pres">
      <dgm:prSet presAssocID="{4AB4643B-E5A1-4C6C-AE77-F31707B819A9}" presName="compNode" presStyleCnt="0"/>
      <dgm:spPr/>
    </dgm:pt>
    <dgm:pt modelId="{AB4CD294-5D2C-4C50-8889-30D674315EBE}" type="pres">
      <dgm:prSet presAssocID="{4AB4643B-E5A1-4C6C-AE77-F31707B819A9}" presName="iconRect" presStyleLbl="node1" presStyleIdx="5"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List"/>
        </a:ext>
      </dgm:extLst>
    </dgm:pt>
    <dgm:pt modelId="{3D7412CB-A2FB-47B7-93B9-5B4A7EDF7111}" type="pres">
      <dgm:prSet presAssocID="{4AB4643B-E5A1-4C6C-AE77-F31707B819A9}" presName="spaceRect" presStyleCnt="0"/>
      <dgm:spPr/>
    </dgm:pt>
    <dgm:pt modelId="{1F844D23-ED01-4CE0-99C1-ADCF3B9443AD}" type="pres">
      <dgm:prSet presAssocID="{4AB4643B-E5A1-4C6C-AE77-F31707B819A9}" presName="textRect" presStyleLbl="revTx" presStyleIdx="5" presStyleCnt="6" custScaleX="170098" custLinFactNeighborX="-12526" custLinFactNeighborY="-2409">
        <dgm:presLayoutVars>
          <dgm:chMax val="1"/>
          <dgm:chPref val="1"/>
        </dgm:presLayoutVars>
      </dgm:prSet>
      <dgm:spPr/>
    </dgm:pt>
  </dgm:ptLst>
  <dgm:cxnLst>
    <dgm:cxn modelId="{BE1CB123-CF15-C043-BA37-5A747A8AAB75}" type="presOf" srcId="{4DEC59A5-4154-4838-8234-AA46319F2406}" destId="{48E36625-D8BF-4600-8200-48359D03F400}" srcOrd="0" destOrd="0" presId="urn:microsoft.com/office/officeart/2018/2/layout/IconLabelList"/>
    <dgm:cxn modelId="{289F465A-5AE6-4A53-96B9-53DB37A689FF}" srcId="{C87A13C4-C887-4F26-BD3F-2D61F07FE77D}" destId="{4DEC59A5-4154-4838-8234-AA46319F2406}" srcOrd="3" destOrd="0" parTransId="{40AA957B-AC81-4458-BEC7-822DE8861664}" sibTransId="{2AB91BA8-D65B-4224-83E2-7FF98610BC1F}"/>
    <dgm:cxn modelId="{8CF16D5A-D69B-0B42-A436-305ABAEE6182}" type="presOf" srcId="{DEB6C230-B282-4342-9E87-E0AE66A890C7}" destId="{F81DDE29-5F3F-C643-84BC-7451645F4831}" srcOrd="0" destOrd="0" presId="urn:microsoft.com/office/officeart/2018/2/layout/IconLabelList"/>
    <dgm:cxn modelId="{ACBA1665-7CDA-C14A-83FA-58AAB4C508E4}" type="presOf" srcId="{64ED3030-2735-41B6-83D6-1E474E3F6EDA}" destId="{6C9E0058-92B4-4804-8CE1-B0C86817E1BA}" srcOrd="0" destOrd="0" presId="urn:microsoft.com/office/officeart/2018/2/layout/IconLabelList"/>
    <dgm:cxn modelId="{1AA30789-FC80-6E4F-83B0-DDB8A2CB72F7}" type="presOf" srcId="{5F7D6E30-183B-4364-BE3A-06C74F4FFB6C}" destId="{8F7C7E42-F347-4B1D-AD64-C43BF8183B8E}" srcOrd="0" destOrd="0" presId="urn:microsoft.com/office/officeart/2018/2/layout/IconLabelList"/>
    <dgm:cxn modelId="{E186868B-41FF-4192-827A-6E70F606C3B7}" srcId="{C87A13C4-C887-4F26-BD3F-2D61F07FE77D}" destId="{64ED3030-2735-41B6-83D6-1E474E3F6EDA}" srcOrd="1" destOrd="0" parTransId="{E59E29AE-EDD9-43D1-9286-358A76ABAEE5}" sibTransId="{A3842FCE-F14E-4A76-9398-82B41658FD91}"/>
    <dgm:cxn modelId="{0092BC94-A6A4-402B-BA4D-C1F2B2643259}" srcId="{C87A13C4-C887-4F26-BD3F-2D61F07FE77D}" destId="{4AB4643B-E5A1-4C6C-AE77-F31707B819A9}" srcOrd="5" destOrd="0" parTransId="{3E7D80A3-77AA-4491-B652-99B4311FA5A4}" sibTransId="{0D4CEB4E-3CB2-4A8A-9F78-EF64D379EA77}"/>
    <dgm:cxn modelId="{FCC021A3-15FA-46D3-9DA7-C2022D974A77}" type="presOf" srcId="{C87A13C4-C887-4F26-BD3F-2D61F07FE77D}" destId="{0EB35F66-BDF4-408D-8EAB-39D22F8C0E56}" srcOrd="0" destOrd="0" presId="urn:microsoft.com/office/officeart/2018/2/layout/IconLabelList"/>
    <dgm:cxn modelId="{9B56C1A5-0A38-A744-93D8-DC59C1ADD4A9}" type="presOf" srcId="{4AB4643B-E5A1-4C6C-AE77-F31707B819A9}" destId="{1F844D23-ED01-4CE0-99C1-ADCF3B9443AD}" srcOrd="0" destOrd="0" presId="urn:microsoft.com/office/officeart/2018/2/layout/IconLabelList"/>
    <dgm:cxn modelId="{A4BF46C1-542C-5D46-9EF5-E98D5FD18E28}" srcId="{C87A13C4-C887-4F26-BD3F-2D61F07FE77D}" destId="{DEB6C230-B282-4342-9E87-E0AE66A890C7}" srcOrd="0" destOrd="0" parTransId="{3DD65B5B-8DB5-2C4A-83DB-0FEBDB8457B8}" sibTransId="{D204DA9E-E482-8648-959D-D81E744CC03E}"/>
    <dgm:cxn modelId="{6D45B9C4-B2BA-174C-8D5F-D63147B08EE3}" type="presOf" srcId="{B92A2248-2AC3-45A9-AA21-C882023B5EBD}" destId="{2CFDEF2E-2048-496A-9BE5-369135AE457C}" srcOrd="0" destOrd="0" presId="urn:microsoft.com/office/officeart/2018/2/layout/IconLabelList"/>
    <dgm:cxn modelId="{9500DFE4-32A9-4BFC-B147-22864822B727}" srcId="{C87A13C4-C887-4F26-BD3F-2D61F07FE77D}" destId="{B92A2248-2AC3-45A9-AA21-C882023B5EBD}" srcOrd="4" destOrd="0" parTransId="{EACADDC0-16B8-4AFF-AB63-11FE06F0BDA9}" sibTransId="{F3B0F09D-CFC9-45ED-9B30-A56B7F99EADC}"/>
    <dgm:cxn modelId="{87D74FE6-F6C2-47E0-B7D5-2E61965C6ADB}" srcId="{C87A13C4-C887-4F26-BD3F-2D61F07FE77D}" destId="{5F7D6E30-183B-4364-BE3A-06C74F4FFB6C}" srcOrd="2" destOrd="0" parTransId="{FBB09212-F064-4C40-BFE7-E72F7F24EB00}" sibTransId="{08F34F85-C2E5-4F3E-AAE6-3830179A3E2F}"/>
    <dgm:cxn modelId="{6A79518A-7CD5-4B46-A254-A4A5B35C78DB}" type="presParOf" srcId="{0EB35F66-BDF4-408D-8EAB-39D22F8C0E56}" destId="{94D18A36-90AB-264E-AD0A-91CE09BF1272}" srcOrd="0" destOrd="0" presId="urn:microsoft.com/office/officeart/2018/2/layout/IconLabelList"/>
    <dgm:cxn modelId="{95082065-0ECC-E049-A8D1-57805D11EBD4}" type="presParOf" srcId="{94D18A36-90AB-264E-AD0A-91CE09BF1272}" destId="{798AA87D-342B-1E41-8372-16AC8A5BA693}" srcOrd="0" destOrd="0" presId="urn:microsoft.com/office/officeart/2018/2/layout/IconLabelList"/>
    <dgm:cxn modelId="{33EEC4DA-4D81-E04E-9260-14093E87B12E}" type="presParOf" srcId="{94D18A36-90AB-264E-AD0A-91CE09BF1272}" destId="{8F532B60-3E21-F045-A565-A09CD3C20CD6}" srcOrd="1" destOrd="0" presId="urn:microsoft.com/office/officeart/2018/2/layout/IconLabelList"/>
    <dgm:cxn modelId="{6FF107A1-FE4D-CA4F-B557-07B103EC2BF5}" type="presParOf" srcId="{94D18A36-90AB-264E-AD0A-91CE09BF1272}" destId="{F81DDE29-5F3F-C643-84BC-7451645F4831}" srcOrd="2" destOrd="0" presId="urn:microsoft.com/office/officeart/2018/2/layout/IconLabelList"/>
    <dgm:cxn modelId="{8509F9E2-2B2F-354C-A346-691918A09043}" type="presParOf" srcId="{0EB35F66-BDF4-408D-8EAB-39D22F8C0E56}" destId="{71C216BD-451A-1D43-B3A5-7E3B3D66F1DA}" srcOrd="1" destOrd="0" presId="urn:microsoft.com/office/officeart/2018/2/layout/IconLabelList"/>
    <dgm:cxn modelId="{DB721D56-1D22-0145-99AF-FBCB98EA2CBD}" type="presParOf" srcId="{0EB35F66-BDF4-408D-8EAB-39D22F8C0E56}" destId="{9F576089-56C6-4B2F-8371-44832DF26589}" srcOrd="2" destOrd="0" presId="urn:microsoft.com/office/officeart/2018/2/layout/IconLabelList"/>
    <dgm:cxn modelId="{06113E2F-6384-5C45-BABA-0DA93291BF72}" type="presParOf" srcId="{9F576089-56C6-4B2F-8371-44832DF26589}" destId="{9F0EEA02-92CF-4C0E-87D4-AE99B3368431}" srcOrd="0" destOrd="0" presId="urn:microsoft.com/office/officeart/2018/2/layout/IconLabelList"/>
    <dgm:cxn modelId="{3AB7507A-09C9-AA4F-9982-BF4E7CC7A020}" type="presParOf" srcId="{9F576089-56C6-4B2F-8371-44832DF26589}" destId="{D9B28A44-2290-4E6E-887D-AE141DC0A154}" srcOrd="1" destOrd="0" presId="urn:microsoft.com/office/officeart/2018/2/layout/IconLabelList"/>
    <dgm:cxn modelId="{F2E2256B-E508-334F-A8C6-4A3B5FCC1B5D}" type="presParOf" srcId="{9F576089-56C6-4B2F-8371-44832DF26589}" destId="{6C9E0058-92B4-4804-8CE1-B0C86817E1BA}" srcOrd="2" destOrd="0" presId="urn:microsoft.com/office/officeart/2018/2/layout/IconLabelList"/>
    <dgm:cxn modelId="{FD15457F-6484-6840-B2B0-4BC056E2C458}" type="presParOf" srcId="{0EB35F66-BDF4-408D-8EAB-39D22F8C0E56}" destId="{23D487E4-9522-974A-9FDC-81F11322DC32}" srcOrd="3" destOrd="0" presId="urn:microsoft.com/office/officeart/2018/2/layout/IconLabelList"/>
    <dgm:cxn modelId="{133F90E9-1A09-1041-81B1-67D231A01732}" type="presParOf" srcId="{0EB35F66-BDF4-408D-8EAB-39D22F8C0E56}" destId="{1FA75725-2BF0-4BCA-9556-08E3C5AF7FF3}" srcOrd="4" destOrd="0" presId="urn:microsoft.com/office/officeart/2018/2/layout/IconLabelList"/>
    <dgm:cxn modelId="{A802CB82-4C99-384F-961A-ECDDD64359E5}" type="presParOf" srcId="{1FA75725-2BF0-4BCA-9556-08E3C5AF7FF3}" destId="{F512D21D-EA9B-4278-849D-44912FD2E342}" srcOrd="0" destOrd="0" presId="urn:microsoft.com/office/officeart/2018/2/layout/IconLabelList"/>
    <dgm:cxn modelId="{79F778A5-2B6B-874E-8091-3C5BEFDC828A}" type="presParOf" srcId="{1FA75725-2BF0-4BCA-9556-08E3C5AF7FF3}" destId="{73E42059-8F66-497C-B51F-52448FE4A2BA}" srcOrd="1" destOrd="0" presId="urn:microsoft.com/office/officeart/2018/2/layout/IconLabelList"/>
    <dgm:cxn modelId="{DDC199BD-481A-E94B-915E-E742077BE9B2}" type="presParOf" srcId="{1FA75725-2BF0-4BCA-9556-08E3C5AF7FF3}" destId="{8F7C7E42-F347-4B1D-AD64-C43BF8183B8E}" srcOrd="2" destOrd="0" presId="urn:microsoft.com/office/officeart/2018/2/layout/IconLabelList"/>
    <dgm:cxn modelId="{0D581B12-06D9-0F49-B211-64F7BEB242E0}" type="presParOf" srcId="{0EB35F66-BDF4-408D-8EAB-39D22F8C0E56}" destId="{AF87505B-0BA7-4506-AC30-8340987B1636}" srcOrd="5" destOrd="0" presId="urn:microsoft.com/office/officeart/2018/2/layout/IconLabelList"/>
    <dgm:cxn modelId="{CC9BF708-52FF-AD46-9A30-5CFAA7309E86}" type="presParOf" srcId="{0EB35F66-BDF4-408D-8EAB-39D22F8C0E56}" destId="{570239DB-AF34-4A50-836B-8C60A2324799}" srcOrd="6" destOrd="0" presId="urn:microsoft.com/office/officeart/2018/2/layout/IconLabelList"/>
    <dgm:cxn modelId="{1016D6D3-29AB-9B44-9E50-396CE506AC62}" type="presParOf" srcId="{570239DB-AF34-4A50-836B-8C60A2324799}" destId="{ECF06B6B-6E7E-4D2D-B8C8-7D94B5A87C8E}" srcOrd="0" destOrd="0" presId="urn:microsoft.com/office/officeart/2018/2/layout/IconLabelList"/>
    <dgm:cxn modelId="{83FADD74-ACEE-3E44-8139-44BFCD228A33}" type="presParOf" srcId="{570239DB-AF34-4A50-836B-8C60A2324799}" destId="{BEAE0EDF-1516-4E0B-AD83-B91FF5E29849}" srcOrd="1" destOrd="0" presId="urn:microsoft.com/office/officeart/2018/2/layout/IconLabelList"/>
    <dgm:cxn modelId="{A8CF2E97-1220-C749-A7F1-FDEFE8BE70B4}" type="presParOf" srcId="{570239DB-AF34-4A50-836B-8C60A2324799}" destId="{48E36625-D8BF-4600-8200-48359D03F400}" srcOrd="2" destOrd="0" presId="urn:microsoft.com/office/officeart/2018/2/layout/IconLabelList"/>
    <dgm:cxn modelId="{668C785F-7975-874B-ADBE-96B649273ECD}" type="presParOf" srcId="{0EB35F66-BDF4-408D-8EAB-39D22F8C0E56}" destId="{CEBC06CA-DFD6-4E88-A666-C55612B5DBE0}" srcOrd="7" destOrd="0" presId="urn:microsoft.com/office/officeart/2018/2/layout/IconLabelList"/>
    <dgm:cxn modelId="{938294C9-BE16-1344-AA2A-07AF35F4C0CC}" type="presParOf" srcId="{0EB35F66-BDF4-408D-8EAB-39D22F8C0E56}" destId="{3B11E563-0BD4-4857-ABC0-EDE40FECFE29}" srcOrd="8" destOrd="0" presId="urn:microsoft.com/office/officeart/2018/2/layout/IconLabelList"/>
    <dgm:cxn modelId="{1C613329-70AC-6D49-BFBA-4A1C62989753}" type="presParOf" srcId="{3B11E563-0BD4-4857-ABC0-EDE40FECFE29}" destId="{84557D73-E2B3-4B7E-9E44-4D82EDAE4798}" srcOrd="0" destOrd="0" presId="urn:microsoft.com/office/officeart/2018/2/layout/IconLabelList"/>
    <dgm:cxn modelId="{9C4583B0-91A3-2941-A03D-954E594FE119}" type="presParOf" srcId="{3B11E563-0BD4-4857-ABC0-EDE40FECFE29}" destId="{E2AF215F-75D5-4103-860B-D9EE940BB663}" srcOrd="1" destOrd="0" presId="urn:microsoft.com/office/officeart/2018/2/layout/IconLabelList"/>
    <dgm:cxn modelId="{28BA101D-EA59-8F40-B637-F1F628F03636}" type="presParOf" srcId="{3B11E563-0BD4-4857-ABC0-EDE40FECFE29}" destId="{2CFDEF2E-2048-496A-9BE5-369135AE457C}" srcOrd="2" destOrd="0" presId="urn:microsoft.com/office/officeart/2018/2/layout/IconLabelList"/>
    <dgm:cxn modelId="{3F412F9A-5662-E94A-BFD0-E0B3955D48CD}" type="presParOf" srcId="{0EB35F66-BDF4-408D-8EAB-39D22F8C0E56}" destId="{B3DF64A1-B55C-4758-8FE2-61DEB148498B}" srcOrd="9" destOrd="0" presId="urn:microsoft.com/office/officeart/2018/2/layout/IconLabelList"/>
    <dgm:cxn modelId="{7031D3BB-2860-8442-96F1-B2C74F74A521}" type="presParOf" srcId="{0EB35F66-BDF4-408D-8EAB-39D22F8C0E56}" destId="{51B03A1E-7230-4375-AD83-1B65F5BF0667}" srcOrd="10" destOrd="0" presId="urn:microsoft.com/office/officeart/2018/2/layout/IconLabelList"/>
    <dgm:cxn modelId="{3929659E-B0FC-2249-8618-E8211E982694}" type="presParOf" srcId="{51B03A1E-7230-4375-AD83-1B65F5BF0667}" destId="{AB4CD294-5D2C-4C50-8889-30D674315EBE}" srcOrd="0" destOrd="0" presId="urn:microsoft.com/office/officeart/2018/2/layout/IconLabelList"/>
    <dgm:cxn modelId="{29AC952E-6DCE-D046-B35F-01C9226997B8}" type="presParOf" srcId="{51B03A1E-7230-4375-AD83-1B65F5BF0667}" destId="{3D7412CB-A2FB-47B7-93B9-5B4A7EDF7111}" srcOrd="1" destOrd="0" presId="urn:microsoft.com/office/officeart/2018/2/layout/IconLabelList"/>
    <dgm:cxn modelId="{5BE9B4A0-F06A-4644-9789-D5CA00E3763A}" type="presParOf" srcId="{51B03A1E-7230-4375-AD83-1B65F5BF0667}" destId="{1F844D23-ED01-4CE0-99C1-ADCF3B9443A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63D8F0-588F-4EBB-A86A-D3338E835A8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E0BF01D-041A-46C4-BB65-A9DF46F5C49D}">
      <dgm:prSet custT="1"/>
      <dgm:spPr/>
      <dgm:t>
        <a:bodyPr/>
        <a:lstStyle/>
        <a:p>
          <a:pPr>
            <a:lnSpc>
              <a:spcPct val="100000"/>
            </a:lnSpc>
          </a:pPr>
          <a:r>
            <a:rPr lang="en-GB" sz="2400" dirty="0">
              <a:latin typeface="Arial" panose="020B0604020202020204" pitchFamily="34" charset="0"/>
              <a:cs typeface="Arial" panose="020B0604020202020204" pitchFamily="34" charset="0"/>
            </a:rPr>
            <a:t>Leadership and motivation is all about leading the team towards achieving the common goals and motivating and supporting individual staff members.</a:t>
          </a:r>
          <a:endParaRPr lang="en-US" sz="2400" dirty="0">
            <a:latin typeface="Arial" panose="020B0604020202020204" pitchFamily="34" charset="0"/>
            <a:cs typeface="Arial" panose="020B0604020202020204" pitchFamily="34" charset="0"/>
          </a:endParaRPr>
        </a:p>
      </dgm:t>
    </dgm:pt>
    <dgm:pt modelId="{E8471BDB-6032-4BD9-B9FD-B06D2A547606}" type="parTrans" cxnId="{9A683AE2-A5E2-4E12-AC0C-F528D73B4712}">
      <dgm:prSet/>
      <dgm:spPr/>
      <dgm:t>
        <a:bodyPr/>
        <a:lstStyle/>
        <a:p>
          <a:endParaRPr lang="en-US"/>
        </a:p>
      </dgm:t>
    </dgm:pt>
    <dgm:pt modelId="{9D36D887-C776-434D-806F-CC937D2E66E8}" type="sibTrans" cxnId="{9A683AE2-A5E2-4E12-AC0C-F528D73B4712}">
      <dgm:prSet/>
      <dgm:spPr/>
      <dgm:t>
        <a:bodyPr/>
        <a:lstStyle/>
        <a:p>
          <a:pPr>
            <a:lnSpc>
              <a:spcPct val="100000"/>
            </a:lnSpc>
          </a:pPr>
          <a:endParaRPr lang="en-US"/>
        </a:p>
      </dgm:t>
    </dgm:pt>
    <dgm:pt modelId="{9F30EFBB-8224-47E1-AFEB-318805A2CAA6}">
      <dgm:prSet custT="1"/>
      <dgm:spPr/>
      <dgm:t>
        <a:bodyPr/>
        <a:lstStyle/>
        <a:p>
          <a:pPr>
            <a:lnSpc>
              <a:spcPct val="100000"/>
            </a:lnSpc>
          </a:pPr>
          <a:r>
            <a:rPr lang="en-GB" sz="2400" dirty="0">
              <a:latin typeface="Arial" panose="020B0604020202020204" pitchFamily="34" charset="0"/>
              <a:cs typeface="Arial" panose="020B0604020202020204" pitchFamily="34" charset="0"/>
            </a:rPr>
            <a:t>Problem-solving and adaptability are essential skills, which allow managers to deal with surprising challenges and they are crucial for maintaining great performance when it comes to Tesco's operations.</a:t>
          </a:r>
          <a:endParaRPr lang="en-US" sz="2400" dirty="0">
            <a:latin typeface="Arial" panose="020B0604020202020204" pitchFamily="34" charset="0"/>
            <a:cs typeface="Arial" panose="020B0604020202020204" pitchFamily="34" charset="0"/>
          </a:endParaRPr>
        </a:p>
      </dgm:t>
    </dgm:pt>
    <dgm:pt modelId="{9F0E3137-DBEE-4525-9C40-70375BC104B8}" type="parTrans" cxnId="{CC3F0111-7AC1-4BB0-8AD2-5F52426D0872}">
      <dgm:prSet/>
      <dgm:spPr/>
      <dgm:t>
        <a:bodyPr/>
        <a:lstStyle/>
        <a:p>
          <a:endParaRPr lang="en-US"/>
        </a:p>
      </dgm:t>
    </dgm:pt>
    <dgm:pt modelId="{EA547A0C-3CE8-4AD6-9953-C5B4B7B7A536}" type="sibTrans" cxnId="{CC3F0111-7AC1-4BB0-8AD2-5F52426D0872}">
      <dgm:prSet/>
      <dgm:spPr/>
      <dgm:t>
        <a:bodyPr/>
        <a:lstStyle/>
        <a:p>
          <a:pPr>
            <a:lnSpc>
              <a:spcPct val="100000"/>
            </a:lnSpc>
          </a:pPr>
          <a:endParaRPr lang="en-US"/>
        </a:p>
      </dgm:t>
    </dgm:pt>
    <dgm:pt modelId="{AF683A69-9D7A-4353-9954-8EDE5FCC30B0}">
      <dgm:prSet custT="1"/>
      <dgm:spPr/>
      <dgm:t>
        <a:bodyPr/>
        <a:lstStyle/>
        <a:p>
          <a:pPr>
            <a:lnSpc>
              <a:spcPct val="100000"/>
            </a:lnSpc>
          </a:pPr>
          <a:r>
            <a:rPr lang="en-GB" sz="2400" dirty="0">
              <a:latin typeface="Arial" panose="020B0604020202020204" pitchFamily="34" charset="0"/>
              <a:cs typeface="Arial" panose="020B0604020202020204" pitchFamily="34" charset="0"/>
            </a:rPr>
            <a:t>Communication and interpersonal skills are helping with giving feedback and creating a positive and collaborative work environment.</a:t>
          </a:r>
          <a:endParaRPr lang="en-US" sz="2400" dirty="0">
            <a:latin typeface="Arial" panose="020B0604020202020204" pitchFamily="34" charset="0"/>
            <a:cs typeface="Arial" panose="020B0604020202020204" pitchFamily="34" charset="0"/>
          </a:endParaRPr>
        </a:p>
      </dgm:t>
    </dgm:pt>
    <dgm:pt modelId="{974779ED-7548-45B8-BBC1-C2BBB0EBE414}" type="parTrans" cxnId="{1C2B0D1F-CD99-49B1-8116-E28043DAE2A6}">
      <dgm:prSet/>
      <dgm:spPr/>
      <dgm:t>
        <a:bodyPr/>
        <a:lstStyle/>
        <a:p>
          <a:endParaRPr lang="en-US"/>
        </a:p>
      </dgm:t>
    </dgm:pt>
    <dgm:pt modelId="{D14C18FD-C7CD-40A0-82DD-E642DB03125C}" type="sibTrans" cxnId="{1C2B0D1F-CD99-49B1-8116-E28043DAE2A6}">
      <dgm:prSet/>
      <dgm:spPr/>
      <dgm:t>
        <a:bodyPr/>
        <a:lstStyle/>
        <a:p>
          <a:pPr>
            <a:lnSpc>
              <a:spcPct val="100000"/>
            </a:lnSpc>
          </a:pPr>
          <a:endParaRPr lang="en-US"/>
        </a:p>
      </dgm:t>
    </dgm:pt>
    <dgm:pt modelId="{229FCBF6-8605-461B-820D-6BC174EABA43}">
      <dgm:prSet custT="1"/>
      <dgm:spPr/>
      <dgm:t>
        <a:bodyPr/>
        <a:lstStyle/>
        <a:p>
          <a:pPr>
            <a:lnSpc>
              <a:spcPct val="100000"/>
            </a:lnSpc>
          </a:pPr>
          <a:r>
            <a:rPr lang="en-GB" sz="2400" dirty="0">
              <a:latin typeface="Arial" panose="020B0604020202020204" pitchFamily="34" charset="0"/>
              <a:cs typeface="Arial" panose="020B0604020202020204" pitchFamily="34" charset="0"/>
            </a:rPr>
            <a:t>Emotional intelligence is the ability to know and manage our own emotions. It has been found that managers with good emotional intelligence can deal better with the complexities of team dynamics, client's interactions, and stakeholder relationships.</a:t>
          </a:r>
          <a:endParaRPr lang="en-US" sz="2400" dirty="0">
            <a:latin typeface="Arial" panose="020B0604020202020204" pitchFamily="34" charset="0"/>
            <a:cs typeface="Arial" panose="020B0604020202020204" pitchFamily="34" charset="0"/>
          </a:endParaRPr>
        </a:p>
      </dgm:t>
    </dgm:pt>
    <dgm:pt modelId="{70680742-BCB2-4A2F-AD47-A6963F02A502}" type="parTrans" cxnId="{7624EABE-0DCD-44C3-BBEC-113DB54B9EAC}">
      <dgm:prSet/>
      <dgm:spPr/>
      <dgm:t>
        <a:bodyPr/>
        <a:lstStyle/>
        <a:p>
          <a:endParaRPr lang="en-US"/>
        </a:p>
      </dgm:t>
    </dgm:pt>
    <dgm:pt modelId="{40C0976E-39ED-4619-9480-95181BD65010}" type="sibTrans" cxnId="{7624EABE-0DCD-44C3-BBEC-113DB54B9EAC}">
      <dgm:prSet/>
      <dgm:spPr/>
      <dgm:t>
        <a:bodyPr/>
        <a:lstStyle/>
        <a:p>
          <a:endParaRPr lang="en-US"/>
        </a:p>
      </dgm:t>
    </dgm:pt>
    <dgm:pt modelId="{88D76DA7-0C7F-47F7-825B-69FF96238159}" type="pres">
      <dgm:prSet presAssocID="{0263D8F0-588F-4EBB-A86A-D3338E835A85}" presName="root" presStyleCnt="0">
        <dgm:presLayoutVars>
          <dgm:dir/>
          <dgm:resizeHandles val="exact"/>
        </dgm:presLayoutVars>
      </dgm:prSet>
      <dgm:spPr/>
    </dgm:pt>
    <dgm:pt modelId="{8F95F8DC-D502-4A4F-887F-D83E21FBA327}" type="pres">
      <dgm:prSet presAssocID="{0263D8F0-588F-4EBB-A86A-D3338E835A85}" presName="container" presStyleCnt="0">
        <dgm:presLayoutVars>
          <dgm:dir/>
          <dgm:resizeHandles val="exact"/>
        </dgm:presLayoutVars>
      </dgm:prSet>
      <dgm:spPr/>
    </dgm:pt>
    <dgm:pt modelId="{0C9F48D7-3636-4E29-A367-5F167F72C50E}" type="pres">
      <dgm:prSet presAssocID="{EE0BF01D-041A-46C4-BB65-A9DF46F5C49D}" presName="compNode" presStyleCnt="0"/>
      <dgm:spPr/>
    </dgm:pt>
    <dgm:pt modelId="{59E7BD38-A2B8-4CE1-ACDF-5FD8E2919AD0}" type="pres">
      <dgm:prSet presAssocID="{EE0BF01D-041A-46C4-BB65-A9DF46F5C49D}" presName="iconBgRect" presStyleLbl="bgShp" presStyleIdx="0" presStyleCnt="4" custScaleX="55954" custScaleY="68470"/>
      <dgm:spPr/>
    </dgm:pt>
    <dgm:pt modelId="{38BD0619-5E3F-4C36-BD07-DAE5A8643801}" type="pres">
      <dgm:prSet presAssocID="{EE0BF01D-041A-46C4-BB65-A9DF46F5C49D}" presName="iconRect" presStyleLbl="node1" presStyleIdx="0" presStyleCnt="4" custLinFactNeighborX="-2112" custLinFactNeighborY="467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DD073594-00D1-4001-9122-0AD1FDA9AF9C}" type="pres">
      <dgm:prSet presAssocID="{EE0BF01D-041A-46C4-BB65-A9DF46F5C49D}" presName="spaceRect" presStyleCnt="0"/>
      <dgm:spPr/>
    </dgm:pt>
    <dgm:pt modelId="{2C3DC4F2-5509-480E-B47E-559907958991}" type="pres">
      <dgm:prSet presAssocID="{EE0BF01D-041A-46C4-BB65-A9DF46F5C49D}" presName="textRect" presStyleLbl="revTx" presStyleIdx="0" presStyleCnt="4" custScaleX="74568" custScaleY="124840" custLinFactNeighborX="-20098" custLinFactNeighborY="27305">
        <dgm:presLayoutVars>
          <dgm:chMax val="1"/>
          <dgm:chPref val="1"/>
        </dgm:presLayoutVars>
      </dgm:prSet>
      <dgm:spPr/>
    </dgm:pt>
    <dgm:pt modelId="{648A3C72-5381-4923-ADDB-81196E9C2EC3}" type="pres">
      <dgm:prSet presAssocID="{9D36D887-C776-434D-806F-CC937D2E66E8}" presName="sibTrans" presStyleLbl="sibTrans2D1" presStyleIdx="0" presStyleCnt="0"/>
      <dgm:spPr/>
    </dgm:pt>
    <dgm:pt modelId="{AC232A2D-54E5-4430-9913-FD429E9DD448}" type="pres">
      <dgm:prSet presAssocID="{9F30EFBB-8224-47E1-AFEB-318805A2CAA6}" presName="compNode" presStyleCnt="0"/>
      <dgm:spPr/>
    </dgm:pt>
    <dgm:pt modelId="{6D8D2C5A-78DE-490B-A5DD-78C07663D322}" type="pres">
      <dgm:prSet presAssocID="{9F30EFBB-8224-47E1-AFEB-318805A2CAA6}" presName="iconBgRect" presStyleLbl="bgShp" presStyleIdx="1" presStyleCnt="4" custScaleX="62257" custScaleY="78368" custLinFactNeighborX="-36745" custLinFactNeighborY="-1458"/>
      <dgm:spPr/>
    </dgm:pt>
    <dgm:pt modelId="{7F2247F5-6FC4-4D04-BAAB-5CEB9967F82F}" type="pres">
      <dgm:prSet presAssocID="{9F30EFBB-8224-47E1-AFEB-318805A2CAA6}" presName="iconRect" presStyleLbl="node1" presStyleIdx="1" presStyleCnt="4" custLinFactNeighborX="-63354" custLinFactNeighborY="-312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81E3927-FBEE-4C2F-BA28-554BA2CD2E1A}" type="pres">
      <dgm:prSet presAssocID="{9F30EFBB-8224-47E1-AFEB-318805A2CAA6}" presName="spaceRect" presStyleCnt="0"/>
      <dgm:spPr/>
    </dgm:pt>
    <dgm:pt modelId="{AAB81179-19ED-4D90-8C95-5A18E56F175D}" type="pres">
      <dgm:prSet presAssocID="{9F30EFBB-8224-47E1-AFEB-318805A2CAA6}" presName="textRect" presStyleLbl="revTx" presStyleIdx="1" presStyleCnt="4" custScaleX="138918" custScaleY="100835" custLinFactNeighborX="-1177" custLinFactNeighborY="7582">
        <dgm:presLayoutVars>
          <dgm:chMax val="1"/>
          <dgm:chPref val="1"/>
        </dgm:presLayoutVars>
      </dgm:prSet>
      <dgm:spPr/>
    </dgm:pt>
    <dgm:pt modelId="{F8FB89A0-4D3D-4309-9111-17E359EACC2F}" type="pres">
      <dgm:prSet presAssocID="{EA547A0C-3CE8-4AD6-9953-C5B4B7B7A536}" presName="sibTrans" presStyleLbl="sibTrans2D1" presStyleIdx="0" presStyleCnt="0"/>
      <dgm:spPr/>
    </dgm:pt>
    <dgm:pt modelId="{FECE814E-2158-4D6B-86C3-F06FCECFB49A}" type="pres">
      <dgm:prSet presAssocID="{AF683A69-9D7A-4353-9954-8EDE5FCC30B0}" presName="compNode" presStyleCnt="0"/>
      <dgm:spPr/>
    </dgm:pt>
    <dgm:pt modelId="{E722AE4B-4B3A-43E0-843F-8A6491378446}" type="pres">
      <dgm:prSet presAssocID="{AF683A69-9D7A-4353-9954-8EDE5FCC30B0}" presName="iconBgRect" presStyleLbl="bgShp" presStyleIdx="2" presStyleCnt="4" custScaleX="67684" custScaleY="77453"/>
      <dgm:spPr/>
    </dgm:pt>
    <dgm:pt modelId="{A57E5A65-C310-4D17-B8DC-FE589CA64C51}" type="pres">
      <dgm:prSet presAssocID="{AF683A69-9D7A-4353-9954-8EDE5FCC30B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944A5271-5F70-410D-B4DE-D51F6FCE2AF7}" type="pres">
      <dgm:prSet presAssocID="{AF683A69-9D7A-4353-9954-8EDE5FCC30B0}" presName="spaceRect" presStyleCnt="0"/>
      <dgm:spPr/>
    </dgm:pt>
    <dgm:pt modelId="{40A3F975-EF35-4EC2-A6D9-6857FE677283}" type="pres">
      <dgm:prSet presAssocID="{AF683A69-9D7A-4353-9954-8EDE5FCC30B0}" presName="textRect" presStyleLbl="revTx" presStyleIdx="2" presStyleCnt="4" custScaleX="74424" custScaleY="94983" custLinFactNeighborX="-24544" custLinFactNeighborY="6314">
        <dgm:presLayoutVars>
          <dgm:chMax val="1"/>
          <dgm:chPref val="1"/>
        </dgm:presLayoutVars>
      </dgm:prSet>
      <dgm:spPr/>
    </dgm:pt>
    <dgm:pt modelId="{0E04CDB2-644B-4D00-AA00-E8AF5EFEB840}" type="pres">
      <dgm:prSet presAssocID="{D14C18FD-C7CD-40A0-82DD-E642DB03125C}" presName="sibTrans" presStyleLbl="sibTrans2D1" presStyleIdx="0" presStyleCnt="0"/>
      <dgm:spPr/>
    </dgm:pt>
    <dgm:pt modelId="{B175B716-E2FE-4834-B137-8C5D165085C9}" type="pres">
      <dgm:prSet presAssocID="{229FCBF6-8605-461B-820D-6BC174EABA43}" presName="compNode" presStyleCnt="0"/>
      <dgm:spPr/>
    </dgm:pt>
    <dgm:pt modelId="{097194B3-2D0A-4AFE-83AF-B28C6860E789}" type="pres">
      <dgm:prSet presAssocID="{229FCBF6-8605-461B-820D-6BC174EABA43}" presName="iconBgRect" presStyleLbl="bgShp" presStyleIdx="3" presStyleCnt="4" custScaleX="72299" custScaleY="81170" custLinFactNeighborX="-27121" custLinFactNeighborY="-11752"/>
      <dgm:spPr/>
    </dgm:pt>
    <dgm:pt modelId="{F14A7874-EE7A-41C3-9CA4-7C17AC8291B1}" type="pres">
      <dgm:prSet presAssocID="{229FCBF6-8605-461B-820D-6BC174EABA43}" presName="iconRect" presStyleLbl="node1" presStyleIdx="3" presStyleCnt="4" custLinFactNeighborX="-52372" custLinFactNeighborY="-2182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ongue Face with Solid Fill"/>
        </a:ext>
      </dgm:extLst>
    </dgm:pt>
    <dgm:pt modelId="{51339F00-2425-4E5F-B5F3-217C7DE00404}" type="pres">
      <dgm:prSet presAssocID="{229FCBF6-8605-461B-820D-6BC174EABA43}" presName="spaceRect" presStyleCnt="0"/>
      <dgm:spPr/>
    </dgm:pt>
    <dgm:pt modelId="{A79F850C-353A-4133-B824-20EAB7932CC7}" type="pres">
      <dgm:prSet presAssocID="{229FCBF6-8605-461B-820D-6BC174EABA43}" presName="textRect" presStyleLbl="revTx" presStyleIdx="3" presStyleCnt="4" custScaleX="125532" custScaleY="180586" custLinFactNeighborX="-9128" custLinFactNeighborY="2093">
        <dgm:presLayoutVars>
          <dgm:chMax val="1"/>
          <dgm:chPref val="1"/>
        </dgm:presLayoutVars>
      </dgm:prSet>
      <dgm:spPr/>
    </dgm:pt>
  </dgm:ptLst>
  <dgm:cxnLst>
    <dgm:cxn modelId="{CC3F0111-7AC1-4BB0-8AD2-5F52426D0872}" srcId="{0263D8F0-588F-4EBB-A86A-D3338E835A85}" destId="{9F30EFBB-8224-47E1-AFEB-318805A2CAA6}" srcOrd="1" destOrd="0" parTransId="{9F0E3137-DBEE-4525-9C40-70375BC104B8}" sibTransId="{EA547A0C-3CE8-4AD6-9953-C5B4B7B7A536}"/>
    <dgm:cxn modelId="{1C2B0D1F-CD99-49B1-8116-E28043DAE2A6}" srcId="{0263D8F0-588F-4EBB-A86A-D3338E835A85}" destId="{AF683A69-9D7A-4353-9954-8EDE5FCC30B0}" srcOrd="2" destOrd="0" parTransId="{974779ED-7548-45B8-BBC1-C2BBB0EBE414}" sibTransId="{D14C18FD-C7CD-40A0-82DD-E642DB03125C}"/>
    <dgm:cxn modelId="{8D89F834-D056-EB4C-913F-99D1FE89F6D8}" type="presOf" srcId="{229FCBF6-8605-461B-820D-6BC174EABA43}" destId="{A79F850C-353A-4133-B824-20EAB7932CC7}" srcOrd="0" destOrd="0" presId="urn:microsoft.com/office/officeart/2018/2/layout/IconCircleList"/>
    <dgm:cxn modelId="{2F589748-35D4-9046-AA60-CDC3934C974F}" type="presOf" srcId="{9F30EFBB-8224-47E1-AFEB-318805A2CAA6}" destId="{AAB81179-19ED-4D90-8C95-5A18E56F175D}" srcOrd="0" destOrd="0" presId="urn:microsoft.com/office/officeart/2018/2/layout/IconCircleList"/>
    <dgm:cxn modelId="{6E02B34E-E67E-9542-BF95-82F611844263}" type="presOf" srcId="{D14C18FD-C7CD-40A0-82DD-E642DB03125C}" destId="{0E04CDB2-644B-4D00-AA00-E8AF5EFEB840}" srcOrd="0" destOrd="0" presId="urn:microsoft.com/office/officeart/2018/2/layout/IconCircleList"/>
    <dgm:cxn modelId="{B9181C83-721E-C34D-A58D-BCE335E14DD6}" type="presOf" srcId="{EE0BF01D-041A-46C4-BB65-A9DF46F5C49D}" destId="{2C3DC4F2-5509-480E-B47E-559907958991}" srcOrd="0" destOrd="0" presId="urn:microsoft.com/office/officeart/2018/2/layout/IconCircleList"/>
    <dgm:cxn modelId="{61DD0894-1448-2047-B4C5-722C20B13266}" type="presOf" srcId="{AF683A69-9D7A-4353-9954-8EDE5FCC30B0}" destId="{40A3F975-EF35-4EC2-A6D9-6857FE677283}" srcOrd="0" destOrd="0" presId="urn:microsoft.com/office/officeart/2018/2/layout/IconCircleList"/>
    <dgm:cxn modelId="{2E82FFAA-B3ED-4347-831F-CB66DFED840C}" type="presOf" srcId="{EA547A0C-3CE8-4AD6-9953-C5B4B7B7A536}" destId="{F8FB89A0-4D3D-4309-9111-17E359EACC2F}" srcOrd="0" destOrd="0" presId="urn:microsoft.com/office/officeart/2018/2/layout/IconCircleList"/>
    <dgm:cxn modelId="{04D34ABE-EB95-D94F-96C6-4EE638E4ED9D}" type="presOf" srcId="{9D36D887-C776-434D-806F-CC937D2E66E8}" destId="{648A3C72-5381-4923-ADDB-81196E9C2EC3}" srcOrd="0" destOrd="0" presId="urn:microsoft.com/office/officeart/2018/2/layout/IconCircleList"/>
    <dgm:cxn modelId="{7624EABE-0DCD-44C3-BBEC-113DB54B9EAC}" srcId="{0263D8F0-588F-4EBB-A86A-D3338E835A85}" destId="{229FCBF6-8605-461B-820D-6BC174EABA43}" srcOrd="3" destOrd="0" parTransId="{70680742-BCB2-4A2F-AD47-A6963F02A502}" sibTransId="{40C0976E-39ED-4619-9480-95181BD65010}"/>
    <dgm:cxn modelId="{9A683AE2-A5E2-4E12-AC0C-F528D73B4712}" srcId="{0263D8F0-588F-4EBB-A86A-D3338E835A85}" destId="{EE0BF01D-041A-46C4-BB65-A9DF46F5C49D}" srcOrd="0" destOrd="0" parTransId="{E8471BDB-6032-4BD9-B9FD-B06D2A547606}" sibTransId="{9D36D887-C776-434D-806F-CC937D2E66E8}"/>
    <dgm:cxn modelId="{1A34DAF2-A94D-0248-9D1E-E7DB1D55725D}" type="presOf" srcId="{0263D8F0-588F-4EBB-A86A-D3338E835A85}" destId="{88D76DA7-0C7F-47F7-825B-69FF96238159}" srcOrd="0" destOrd="0" presId="urn:microsoft.com/office/officeart/2018/2/layout/IconCircleList"/>
    <dgm:cxn modelId="{0B7E0164-6E1C-2C4A-BB45-77ECEE7FD846}" type="presParOf" srcId="{88D76DA7-0C7F-47F7-825B-69FF96238159}" destId="{8F95F8DC-D502-4A4F-887F-D83E21FBA327}" srcOrd="0" destOrd="0" presId="urn:microsoft.com/office/officeart/2018/2/layout/IconCircleList"/>
    <dgm:cxn modelId="{9182C99A-921A-7549-9852-BCFC300AF7D4}" type="presParOf" srcId="{8F95F8DC-D502-4A4F-887F-D83E21FBA327}" destId="{0C9F48D7-3636-4E29-A367-5F167F72C50E}" srcOrd="0" destOrd="0" presId="urn:microsoft.com/office/officeart/2018/2/layout/IconCircleList"/>
    <dgm:cxn modelId="{DA4D86A2-09CE-A14A-9236-2493A1F019A2}" type="presParOf" srcId="{0C9F48D7-3636-4E29-A367-5F167F72C50E}" destId="{59E7BD38-A2B8-4CE1-ACDF-5FD8E2919AD0}" srcOrd="0" destOrd="0" presId="urn:microsoft.com/office/officeart/2018/2/layout/IconCircleList"/>
    <dgm:cxn modelId="{525703B2-4F35-7747-8C14-6708957B9BFB}" type="presParOf" srcId="{0C9F48D7-3636-4E29-A367-5F167F72C50E}" destId="{38BD0619-5E3F-4C36-BD07-DAE5A8643801}" srcOrd="1" destOrd="0" presId="urn:microsoft.com/office/officeart/2018/2/layout/IconCircleList"/>
    <dgm:cxn modelId="{76CF1B5C-701A-C641-97E5-63448EBF4FB4}" type="presParOf" srcId="{0C9F48D7-3636-4E29-A367-5F167F72C50E}" destId="{DD073594-00D1-4001-9122-0AD1FDA9AF9C}" srcOrd="2" destOrd="0" presId="urn:microsoft.com/office/officeart/2018/2/layout/IconCircleList"/>
    <dgm:cxn modelId="{FF265C83-981E-FE46-88F3-F0E152F36D28}" type="presParOf" srcId="{0C9F48D7-3636-4E29-A367-5F167F72C50E}" destId="{2C3DC4F2-5509-480E-B47E-559907958991}" srcOrd="3" destOrd="0" presId="urn:microsoft.com/office/officeart/2018/2/layout/IconCircleList"/>
    <dgm:cxn modelId="{19BD92DA-7CEC-DF40-A6B4-CD40BF645F31}" type="presParOf" srcId="{8F95F8DC-D502-4A4F-887F-D83E21FBA327}" destId="{648A3C72-5381-4923-ADDB-81196E9C2EC3}" srcOrd="1" destOrd="0" presId="urn:microsoft.com/office/officeart/2018/2/layout/IconCircleList"/>
    <dgm:cxn modelId="{C6D8DB32-ECD9-1B46-B8D6-75F368215FC2}" type="presParOf" srcId="{8F95F8DC-D502-4A4F-887F-D83E21FBA327}" destId="{AC232A2D-54E5-4430-9913-FD429E9DD448}" srcOrd="2" destOrd="0" presId="urn:microsoft.com/office/officeart/2018/2/layout/IconCircleList"/>
    <dgm:cxn modelId="{F249E80D-3475-754C-8E4A-4C6DCB88671A}" type="presParOf" srcId="{AC232A2D-54E5-4430-9913-FD429E9DD448}" destId="{6D8D2C5A-78DE-490B-A5DD-78C07663D322}" srcOrd="0" destOrd="0" presId="urn:microsoft.com/office/officeart/2018/2/layout/IconCircleList"/>
    <dgm:cxn modelId="{D644A9BD-D45A-FF4A-BD84-EEAAC0051FBA}" type="presParOf" srcId="{AC232A2D-54E5-4430-9913-FD429E9DD448}" destId="{7F2247F5-6FC4-4D04-BAAB-5CEB9967F82F}" srcOrd="1" destOrd="0" presId="urn:microsoft.com/office/officeart/2018/2/layout/IconCircleList"/>
    <dgm:cxn modelId="{055F0953-5D2F-E447-BFCE-6A3002BB93F5}" type="presParOf" srcId="{AC232A2D-54E5-4430-9913-FD429E9DD448}" destId="{381E3927-FBEE-4C2F-BA28-554BA2CD2E1A}" srcOrd="2" destOrd="0" presId="urn:microsoft.com/office/officeart/2018/2/layout/IconCircleList"/>
    <dgm:cxn modelId="{400D1510-B977-2A47-97A3-3418F9FE7374}" type="presParOf" srcId="{AC232A2D-54E5-4430-9913-FD429E9DD448}" destId="{AAB81179-19ED-4D90-8C95-5A18E56F175D}" srcOrd="3" destOrd="0" presId="urn:microsoft.com/office/officeart/2018/2/layout/IconCircleList"/>
    <dgm:cxn modelId="{680A4879-FC2C-C247-A728-5F44AF7F42D8}" type="presParOf" srcId="{8F95F8DC-D502-4A4F-887F-D83E21FBA327}" destId="{F8FB89A0-4D3D-4309-9111-17E359EACC2F}" srcOrd="3" destOrd="0" presId="urn:microsoft.com/office/officeart/2018/2/layout/IconCircleList"/>
    <dgm:cxn modelId="{EC7FC6D9-44F3-6642-9097-19386E18BD1A}" type="presParOf" srcId="{8F95F8DC-D502-4A4F-887F-D83E21FBA327}" destId="{FECE814E-2158-4D6B-86C3-F06FCECFB49A}" srcOrd="4" destOrd="0" presId="urn:microsoft.com/office/officeart/2018/2/layout/IconCircleList"/>
    <dgm:cxn modelId="{3E9B993E-258F-B54B-B9F0-6E74B59448C7}" type="presParOf" srcId="{FECE814E-2158-4D6B-86C3-F06FCECFB49A}" destId="{E722AE4B-4B3A-43E0-843F-8A6491378446}" srcOrd="0" destOrd="0" presId="urn:microsoft.com/office/officeart/2018/2/layout/IconCircleList"/>
    <dgm:cxn modelId="{177ED005-5D5E-744F-859D-068054033EB0}" type="presParOf" srcId="{FECE814E-2158-4D6B-86C3-F06FCECFB49A}" destId="{A57E5A65-C310-4D17-B8DC-FE589CA64C51}" srcOrd="1" destOrd="0" presId="urn:microsoft.com/office/officeart/2018/2/layout/IconCircleList"/>
    <dgm:cxn modelId="{DDA7C779-F7A1-E64A-B725-32EF26E6A2EC}" type="presParOf" srcId="{FECE814E-2158-4D6B-86C3-F06FCECFB49A}" destId="{944A5271-5F70-410D-B4DE-D51F6FCE2AF7}" srcOrd="2" destOrd="0" presId="urn:microsoft.com/office/officeart/2018/2/layout/IconCircleList"/>
    <dgm:cxn modelId="{65224F14-D62E-E14D-A58B-7D0984375A28}" type="presParOf" srcId="{FECE814E-2158-4D6B-86C3-F06FCECFB49A}" destId="{40A3F975-EF35-4EC2-A6D9-6857FE677283}" srcOrd="3" destOrd="0" presId="urn:microsoft.com/office/officeart/2018/2/layout/IconCircleList"/>
    <dgm:cxn modelId="{12567DC6-F047-BA4B-B479-C262D8FCFACA}" type="presParOf" srcId="{8F95F8DC-D502-4A4F-887F-D83E21FBA327}" destId="{0E04CDB2-644B-4D00-AA00-E8AF5EFEB840}" srcOrd="5" destOrd="0" presId="urn:microsoft.com/office/officeart/2018/2/layout/IconCircleList"/>
    <dgm:cxn modelId="{D4A94281-47D9-634D-8505-C2723E7DA338}" type="presParOf" srcId="{8F95F8DC-D502-4A4F-887F-D83E21FBA327}" destId="{B175B716-E2FE-4834-B137-8C5D165085C9}" srcOrd="6" destOrd="0" presId="urn:microsoft.com/office/officeart/2018/2/layout/IconCircleList"/>
    <dgm:cxn modelId="{FA8606DB-4679-A44E-8296-4B9BD9F2126E}" type="presParOf" srcId="{B175B716-E2FE-4834-B137-8C5D165085C9}" destId="{097194B3-2D0A-4AFE-83AF-B28C6860E789}" srcOrd="0" destOrd="0" presId="urn:microsoft.com/office/officeart/2018/2/layout/IconCircleList"/>
    <dgm:cxn modelId="{C931CB26-3720-184B-8EFD-AE1B84321173}" type="presParOf" srcId="{B175B716-E2FE-4834-B137-8C5D165085C9}" destId="{F14A7874-EE7A-41C3-9CA4-7C17AC8291B1}" srcOrd="1" destOrd="0" presId="urn:microsoft.com/office/officeart/2018/2/layout/IconCircleList"/>
    <dgm:cxn modelId="{57F59893-0F18-A348-B53E-010DBC347B8C}" type="presParOf" srcId="{B175B716-E2FE-4834-B137-8C5D165085C9}" destId="{51339F00-2425-4E5F-B5F3-217C7DE00404}" srcOrd="2" destOrd="0" presId="urn:microsoft.com/office/officeart/2018/2/layout/IconCircleList"/>
    <dgm:cxn modelId="{E04D827A-955D-634F-AB96-AF19D8F258AE}" type="presParOf" srcId="{B175B716-E2FE-4834-B137-8C5D165085C9}" destId="{A79F850C-353A-4133-B824-20EAB7932CC7}" srcOrd="3" destOrd="0" presId="urn:microsoft.com/office/officeart/2018/2/layout/IconCircleList"/>
  </dgm:cxnLst>
  <dgm:bg>
    <a:gradFill>
      <a:gsLst>
        <a:gs pos="0">
          <a:schemeClr val="accent1">
            <a:lumMod val="5000"/>
            <a:lumOff val="95000"/>
          </a:schemeClr>
        </a:gs>
        <a:gs pos="18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D18942-117B-674B-9EC5-4E46E2A7D657}">
      <dsp:nvSpPr>
        <dsp:cNvPr id="0" name=""/>
        <dsp:cNvSpPr/>
      </dsp:nvSpPr>
      <dsp:spPr>
        <a:xfrm>
          <a:off x="0" y="247336"/>
          <a:ext cx="7440118" cy="659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i="1" kern="1200" dirty="0">
              <a:solidFill>
                <a:schemeClr val="bg1"/>
              </a:solidFill>
            </a:rPr>
            <a:t>Proletina Petkova (2233645) (slides 3-5 and 23) </a:t>
          </a:r>
          <a:endParaRPr lang="en-US" sz="2500" kern="1200" dirty="0">
            <a:solidFill>
              <a:schemeClr val="bg1"/>
            </a:solidFill>
          </a:endParaRPr>
        </a:p>
      </dsp:txBody>
      <dsp:txXfrm>
        <a:off x="32193" y="279529"/>
        <a:ext cx="7375732" cy="595087"/>
      </dsp:txXfrm>
    </dsp:sp>
    <dsp:sp modelId="{CEC8098A-A21D-1A4A-8838-37DA6D01B51E}">
      <dsp:nvSpPr>
        <dsp:cNvPr id="0" name=""/>
        <dsp:cNvSpPr/>
      </dsp:nvSpPr>
      <dsp:spPr>
        <a:xfrm>
          <a:off x="0" y="978810"/>
          <a:ext cx="7440118" cy="6052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i="1" kern="1200" dirty="0">
              <a:solidFill>
                <a:schemeClr val="bg1"/>
              </a:solidFill>
            </a:rPr>
            <a:t>Ivan </a:t>
          </a:r>
          <a:r>
            <a:rPr lang="en-US" sz="2500" b="1" i="1" kern="1200" dirty="0" err="1">
              <a:solidFill>
                <a:schemeClr val="bg1"/>
              </a:solidFill>
            </a:rPr>
            <a:t>Sendrev</a:t>
          </a:r>
          <a:r>
            <a:rPr lang="en-US" sz="2500" b="1" i="1" kern="1200" dirty="0">
              <a:solidFill>
                <a:schemeClr val="bg1"/>
              </a:solidFill>
            </a:rPr>
            <a:t> (2235334) (slides 6-10)</a:t>
          </a:r>
          <a:endParaRPr lang="en-US" sz="2500" kern="1200" dirty="0">
            <a:solidFill>
              <a:schemeClr val="bg1"/>
            </a:solidFill>
          </a:endParaRPr>
        </a:p>
      </dsp:txBody>
      <dsp:txXfrm>
        <a:off x="29546" y="1008356"/>
        <a:ext cx="7381026" cy="546157"/>
      </dsp:txXfrm>
    </dsp:sp>
    <dsp:sp modelId="{3D6E08E8-B054-F047-B2FA-3FC2C4A46F86}">
      <dsp:nvSpPr>
        <dsp:cNvPr id="0" name=""/>
        <dsp:cNvSpPr/>
      </dsp:nvSpPr>
      <dsp:spPr>
        <a:xfrm>
          <a:off x="0" y="1656059"/>
          <a:ext cx="7440118" cy="6735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i="1" kern="1200" dirty="0" err="1">
              <a:solidFill>
                <a:schemeClr val="bg1"/>
              </a:solidFill>
            </a:rPr>
            <a:t>Ivelina</a:t>
          </a:r>
          <a:r>
            <a:rPr lang="en-US" sz="2500" b="1" i="1" kern="1200" dirty="0">
              <a:solidFill>
                <a:schemeClr val="bg1"/>
              </a:solidFill>
            </a:rPr>
            <a:t> Georgieva </a:t>
          </a:r>
          <a:r>
            <a:rPr lang="en-US" sz="2500" b="1" i="1" kern="1200" dirty="0" err="1">
              <a:solidFill>
                <a:schemeClr val="bg1"/>
              </a:solidFill>
            </a:rPr>
            <a:t>Draganova</a:t>
          </a:r>
          <a:r>
            <a:rPr lang="en-US" sz="2500" b="1" i="1" kern="1200" dirty="0">
              <a:solidFill>
                <a:schemeClr val="bg1"/>
              </a:solidFill>
            </a:rPr>
            <a:t> (2235428) (slides 11-14)</a:t>
          </a:r>
          <a:endParaRPr lang="en-US" sz="2500" kern="1200" dirty="0">
            <a:solidFill>
              <a:schemeClr val="bg1"/>
            </a:solidFill>
          </a:endParaRPr>
        </a:p>
      </dsp:txBody>
      <dsp:txXfrm>
        <a:off x="32878" y="1688937"/>
        <a:ext cx="7374362" cy="607748"/>
      </dsp:txXfrm>
    </dsp:sp>
    <dsp:sp modelId="{26CA3D42-A532-8C4C-9214-2C95A96639B8}">
      <dsp:nvSpPr>
        <dsp:cNvPr id="0" name=""/>
        <dsp:cNvSpPr/>
      </dsp:nvSpPr>
      <dsp:spPr>
        <a:xfrm>
          <a:off x="0" y="2401564"/>
          <a:ext cx="7440118" cy="6865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i="1" kern="1200" dirty="0">
              <a:solidFill>
                <a:schemeClr val="bg1"/>
              </a:solidFill>
            </a:rPr>
            <a:t>Inna </a:t>
          </a:r>
          <a:r>
            <a:rPr lang="en-US" sz="2500" b="1" i="1" kern="1200" dirty="0" err="1">
              <a:solidFill>
                <a:schemeClr val="bg1"/>
              </a:solidFill>
            </a:rPr>
            <a:t>Paligorova</a:t>
          </a:r>
          <a:r>
            <a:rPr lang="en-US" sz="2500" b="1" i="1" kern="1200" dirty="0">
              <a:solidFill>
                <a:schemeClr val="bg1"/>
              </a:solidFill>
            </a:rPr>
            <a:t> (2223752) (slides 15-18)</a:t>
          </a:r>
          <a:endParaRPr lang="en-US" sz="2500" kern="1200" dirty="0">
            <a:solidFill>
              <a:schemeClr val="bg1"/>
            </a:solidFill>
          </a:endParaRPr>
        </a:p>
      </dsp:txBody>
      <dsp:txXfrm>
        <a:off x="33513" y="2435077"/>
        <a:ext cx="7373092" cy="619496"/>
      </dsp:txXfrm>
    </dsp:sp>
    <dsp:sp modelId="{CFEABD56-82BD-2A44-885B-B503C231E32E}">
      <dsp:nvSpPr>
        <dsp:cNvPr id="0" name=""/>
        <dsp:cNvSpPr/>
      </dsp:nvSpPr>
      <dsp:spPr>
        <a:xfrm>
          <a:off x="0" y="3160086"/>
          <a:ext cx="7440118" cy="6354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i="1" kern="1200" dirty="0">
              <a:solidFill>
                <a:schemeClr val="bg1"/>
              </a:solidFill>
            </a:rPr>
            <a:t>Lyubomir </a:t>
          </a:r>
          <a:r>
            <a:rPr lang="en-US" sz="2500" b="1" i="1" kern="1200" dirty="0" err="1">
              <a:solidFill>
                <a:schemeClr val="bg1"/>
              </a:solidFill>
            </a:rPr>
            <a:t>Mihaylov</a:t>
          </a:r>
          <a:r>
            <a:rPr lang="en-US" sz="2500" b="1" i="1" kern="1200" dirty="0">
              <a:solidFill>
                <a:schemeClr val="bg1"/>
              </a:solidFill>
            </a:rPr>
            <a:t> (2029614) (slides 19-22)</a:t>
          </a:r>
        </a:p>
      </dsp:txBody>
      <dsp:txXfrm>
        <a:off x="31021" y="3191107"/>
        <a:ext cx="7378076" cy="5734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2BACA-C83D-3E4C-BA43-EBBAE61E3471}">
      <dsp:nvSpPr>
        <dsp:cNvPr id="0" name=""/>
        <dsp:cNvSpPr/>
      </dsp:nvSpPr>
      <dsp:spPr>
        <a:xfrm>
          <a:off x="0" y="837"/>
          <a:ext cx="813716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21376-FC0D-3E40-96F5-F819AF8F3C9A}">
      <dsp:nvSpPr>
        <dsp:cNvPr id="0" name=""/>
        <dsp:cNvSpPr/>
      </dsp:nvSpPr>
      <dsp:spPr>
        <a:xfrm>
          <a:off x="0" y="837"/>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Tesco PLC- Brief History</a:t>
          </a:r>
        </a:p>
      </dsp:txBody>
      <dsp:txXfrm>
        <a:off x="0" y="837"/>
        <a:ext cx="8137161" cy="342794"/>
      </dsp:txXfrm>
    </dsp:sp>
    <dsp:sp modelId="{A0C27C74-50C9-0449-AA55-B4D8F20197B8}">
      <dsp:nvSpPr>
        <dsp:cNvPr id="0" name=""/>
        <dsp:cNvSpPr/>
      </dsp:nvSpPr>
      <dsp:spPr>
        <a:xfrm>
          <a:off x="0" y="343631"/>
          <a:ext cx="8137161" cy="0"/>
        </a:xfrm>
        <a:prstGeom prst="line">
          <a:avLst/>
        </a:prstGeom>
        <a:solidFill>
          <a:schemeClr val="accent2">
            <a:hueOff val="335077"/>
            <a:satOff val="568"/>
            <a:lumOff val="-21"/>
            <a:alphaOff val="0"/>
          </a:schemeClr>
        </a:solidFill>
        <a:ln w="12700" cap="flat" cmpd="sng" algn="ctr">
          <a:solidFill>
            <a:schemeClr val="accent2">
              <a:hueOff val="335077"/>
              <a:satOff val="568"/>
              <a:lumOff val="-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57128B-51CD-7A4F-9FF1-CC3F93526B9C}">
      <dsp:nvSpPr>
        <dsp:cNvPr id="0" name=""/>
        <dsp:cNvSpPr/>
      </dsp:nvSpPr>
      <dsp:spPr>
        <a:xfrm>
          <a:off x="0" y="343631"/>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Tesco’s Main Competitors</a:t>
          </a:r>
        </a:p>
      </dsp:txBody>
      <dsp:txXfrm>
        <a:off x="0" y="343631"/>
        <a:ext cx="8137161" cy="342794"/>
      </dsp:txXfrm>
    </dsp:sp>
    <dsp:sp modelId="{AC007105-3452-FA4B-8129-A9BFA2148FE4}">
      <dsp:nvSpPr>
        <dsp:cNvPr id="0" name=""/>
        <dsp:cNvSpPr/>
      </dsp:nvSpPr>
      <dsp:spPr>
        <a:xfrm>
          <a:off x="0" y="686426"/>
          <a:ext cx="8137161" cy="0"/>
        </a:xfrm>
        <a:prstGeom prst="line">
          <a:avLst/>
        </a:prstGeom>
        <a:solidFill>
          <a:schemeClr val="accent2">
            <a:hueOff val="670154"/>
            <a:satOff val="1137"/>
            <a:lumOff val="-41"/>
            <a:alphaOff val="0"/>
          </a:schemeClr>
        </a:solidFill>
        <a:ln w="12700" cap="flat" cmpd="sng" algn="ctr">
          <a:solidFill>
            <a:schemeClr val="accent2">
              <a:hueOff val="670154"/>
              <a:satOff val="1137"/>
              <a:lumOff val="-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4B67A-9422-A346-8B27-69A0B8796D60}">
      <dsp:nvSpPr>
        <dsp:cNvPr id="0" name=""/>
        <dsp:cNvSpPr/>
      </dsp:nvSpPr>
      <dsp:spPr>
        <a:xfrm>
          <a:off x="0" y="686426"/>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Tesco’s Performance</a:t>
          </a:r>
        </a:p>
      </dsp:txBody>
      <dsp:txXfrm>
        <a:off x="0" y="686426"/>
        <a:ext cx="8137161" cy="342794"/>
      </dsp:txXfrm>
    </dsp:sp>
    <dsp:sp modelId="{F3E29833-4033-DD4F-990F-07B2EC778531}">
      <dsp:nvSpPr>
        <dsp:cNvPr id="0" name=""/>
        <dsp:cNvSpPr/>
      </dsp:nvSpPr>
      <dsp:spPr>
        <a:xfrm>
          <a:off x="0" y="1029221"/>
          <a:ext cx="8137161" cy="0"/>
        </a:xfrm>
        <a:prstGeom prst="line">
          <a:avLst/>
        </a:prstGeom>
        <a:solidFill>
          <a:schemeClr val="accent2">
            <a:hueOff val="1005231"/>
            <a:satOff val="1705"/>
            <a:lumOff val="-62"/>
            <a:alphaOff val="0"/>
          </a:schemeClr>
        </a:solidFill>
        <a:ln w="12700" cap="flat" cmpd="sng" algn="ctr">
          <a:solidFill>
            <a:schemeClr val="accent2">
              <a:hueOff val="1005231"/>
              <a:satOff val="1705"/>
              <a:lumOff val="-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381C44-2752-4246-8353-31E88DAD3148}">
      <dsp:nvSpPr>
        <dsp:cNvPr id="0" name=""/>
        <dsp:cNvSpPr/>
      </dsp:nvSpPr>
      <dsp:spPr>
        <a:xfrm>
          <a:off x="0" y="1029221"/>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Concept of organizational structure</a:t>
          </a:r>
        </a:p>
      </dsp:txBody>
      <dsp:txXfrm>
        <a:off x="0" y="1029221"/>
        <a:ext cx="8137161" cy="342794"/>
      </dsp:txXfrm>
    </dsp:sp>
    <dsp:sp modelId="{D0CD8117-8366-6F46-9D41-628EA2E4140E}">
      <dsp:nvSpPr>
        <dsp:cNvPr id="0" name=""/>
        <dsp:cNvSpPr/>
      </dsp:nvSpPr>
      <dsp:spPr>
        <a:xfrm>
          <a:off x="0" y="1372016"/>
          <a:ext cx="8137161" cy="0"/>
        </a:xfrm>
        <a:prstGeom prst="line">
          <a:avLst/>
        </a:prstGeom>
        <a:solidFill>
          <a:schemeClr val="accent2">
            <a:hueOff val="1340308"/>
            <a:satOff val="2274"/>
            <a:lumOff val="-83"/>
            <a:alphaOff val="0"/>
          </a:schemeClr>
        </a:solidFill>
        <a:ln w="12700" cap="flat" cmpd="sng" algn="ctr">
          <a:solidFill>
            <a:schemeClr val="accent2">
              <a:hueOff val="1340308"/>
              <a:satOff val="2274"/>
              <a:lumOff val="-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611F1-1711-7947-B0EA-6AD272E95771}">
      <dsp:nvSpPr>
        <dsp:cNvPr id="0" name=""/>
        <dsp:cNvSpPr/>
      </dsp:nvSpPr>
      <dsp:spPr>
        <a:xfrm>
          <a:off x="0" y="1372016"/>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Organizational structure at Tesco</a:t>
          </a:r>
        </a:p>
      </dsp:txBody>
      <dsp:txXfrm>
        <a:off x="0" y="1372016"/>
        <a:ext cx="8137161" cy="342794"/>
      </dsp:txXfrm>
    </dsp:sp>
    <dsp:sp modelId="{3317CB62-9B2D-7340-B1C8-F72883AA4238}">
      <dsp:nvSpPr>
        <dsp:cNvPr id="0" name=""/>
        <dsp:cNvSpPr/>
      </dsp:nvSpPr>
      <dsp:spPr>
        <a:xfrm>
          <a:off x="0" y="1714811"/>
          <a:ext cx="8137161" cy="0"/>
        </a:xfrm>
        <a:prstGeom prst="line">
          <a:avLst/>
        </a:prstGeom>
        <a:solidFill>
          <a:schemeClr val="accent2">
            <a:hueOff val="1675385"/>
            <a:satOff val="2842"/>
            <a:lumOff val="-103"/>
            <a:alphaOff val="0"/>
          </a:schemeClr>
        </a:solidFill>
        <a:ln w="12700" cap="flat" cmpd="sng" algn="ctr">
          <a:solidFill>
            <a:schemeClr val="accent2">
              <a:hueOff val="1675385"/>
              <a:satOff val="2842"/>
              <a:lumOff val="-1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BE654-0B69-9D49-B578-177660D77502}">
      <dsp:nvSpPr>
        <dsp:cNvPr id="0" name=""/>
        <dsp:cNvSpPr/>
      </dsp:nvSpPr>
      <dsp:spPr>
        <a:xfrm>
          <a:off x="0" y="1714811"/>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Advantages of using hierarchical structure for Tesco</a:t>
          </a:r>
        </a:p>
      </dsp:txBody>
      <dsp:txXfrm>
        <a:off x="0" y="1714811"/>
        <a:ext cx="8137161" cy="342794"/>
      </dsp:txXfrm>
    </dsp:sp>
    <dsp:sp modelId="{EEB2CE86-D700-2448-A7AC-5A1F5C845208}">
      <dsp:nvSpPr>
        <dsp:cNvPr id="0" name=""/>
        <dsp:cNvSpPr/>
      </dsp:nvSpPr>
      <dsp:spPr>
        <a:xfrm>
          <a:off x="0" y="2057606"/>
          <a:ext cx="8137161" cy="0"/>
        </a:xfrm>
        <a:prstGeom prst="line">
          <a:avLst/>
        </a:prstGeom>
        <a:solidFill>
          <a:schemeClr val="accent2">
            <a:hueOff val="2010461"/>
            <a:satOff val="3411"/>
            <a:lumOff val="-124"/>
            <a:alphaOff val="0"/>
          </a:schemeClr>
        </a:solidFill>
        <a:ln w="12700" cap="flat" cmpd="sng" algn="ctr">
          <a:solidFill>
            <a:schemeClr val="accent2">
              <a:hueOff val="2010461"/>
              <a:satOff val="3411"/>
              <a:lumOff val="-1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3E06F6-8DA6-4B4A-A0B6-CABF8D75F6EB}">
      <dsp:nvSpPr>
        <dsp:cNvPr id="0" name=""/>
        <dsp:cNvSpPr/>
      </dsp:nvSpPr>
      <dsp:spPr>
        <a:xfrm>
          <a:off x="0" y="2057606"/>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Relationship between organizational structure and Tesco’s performance</a:t>
          </a:r>
        </a:p>
      </dsp:txBody>
      <dsp:txXfrm>
        <a:off x="0" y="2057606"/>
        <a:ext cx="8137161" cy="342794"/>
      </dsp:txXfrm>
    </dsp:sp>
    <dsp:sp modelId="{8072C086-9D73-464E-A4C9-D365172874C1}">
      <dsp:nvSpPr>
        <dsp:cNvPr id="0" name=""/>
        <dsp:cNvSpPr/>
      </dsp:nvSpPr>
      <dsp:spPr>
        <a:xfrm>
          <a:off x="0" y="2400401"/>
          <a:ext cx="8137161" cy="0"/>
        </a:xfrm>
        <a:prstGeom prst="line">
          <a:avLst/>
        </a:prstGeom>
        <a:solidFill>
          <a:schemeClr val="accent2">
            <a:hueOff val="2345538"/>
            <a:satOff val="3979"/>
            <a:lumOff val="-144"/>
            <a:alphaOff val="0"/>
          </a:schemeClr>
        </a:solidFill>
        <a:ln w="12700" cap="flat" cmpd="sng" algn="ctr">
          <a:solidFill>
            <a:schemeClr val="accent2">
              <a:hueOff val="2345538"/>
              <a:satOff val="3979"/>
              <a:lumOff val="-1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FF53-85F5-D947-B2FC-C76AB63FD378}">
      <dsp:nvSpPr>
        <dsp:cNvPr id="0" name=""/>
        <dsp:cNvSpPr/>
      </dsp:nvSpPr>
      <dsp:spPr>
        <a:xfrm>
          <a:off x="0" y="2400401"/>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Tasks of a Tesco PLC manager</a:t>
          </a:r>
        </a:p>
      </dsp:txBody>
      <dsp:txXfrm>
        <a:off x="0" y="2400401"/>
        <a:ext cx="8137161" cy="342794"/>
      </dsp:txXfrm>
    </dsp:sp>
    <dsp:sp modelId="{EC908182-9D4D-0240-BD5C-DA11C050A6E1}">
      <dsp:nvSpPr>
        <dsp:cNvPr id="0" name=""/>
        <dsp:cNvSpPr/>
      </dsp:nvSpPr>
      <dsp:spPr>
        <a:xfrm>
          <a:off x="0" y="2743196"/>
          <a:ext cx="8137161" cy="0"/>
        </a:xfrm>
        <a:prstGeom prst="line">
          <a:avLst/>
        </a:prstGeom>
        <a:solidFill>
          <a:schemeClr val="accent2">
            <a:hueOff val="2680615"/>
            <a:satOff val="4547"/>
            <a:lumOff val="-165"/>
            <a:alphaOff val="0"/>
          </a:schemeClr>
        </a:solidFill>
        <a:ln w="12700" cap="flat" cmpd="sng" algn="ctr">
          <a:solidFill>
            <a:schemeClr val="accent2">
              <a:hueOff val="2680615"/>
              <a:satOff val="4547"/>
              <a:lumOff val="-1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57738C-151F-924B-B790-4B111AF50501}">
      <dsp:nvSpPr>
        <dsp:cNvPr id="0" name=""/>
        <dsp:cNvSpPr/>
      </dsp:nvSpPr>
      <dsp:spPr>
        <a:xfrm>
          <a:off x="0" y="2743196"/>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Hard skills for Tesco PLC manager</a:t>
          </a:r>
        </a:p>
      </dsp:txBody>
      <dsp:txXfrm>
        <a:off x="0" y="2743196"/>
        <a:ext cx="8137161" cy="342794"/>
      </dsp:txXfrm>
    </dsp:sp>
    <dsp:sp modelId="{E6D56BE2-E77D-AF4D-9D62-A8244CD75F79}">
      <dsp:nvSpPr>
        <dsp:cNvPr id="0" name=""/>
        <dsp:cNvSpPr/>
      </dsp:nvSpPr>
      <dsp:spPr>
        <a:xfrm>
          <a:off x="0" y="3085991"/>
          <a:ext cx="8137161" cy="0"/>
        </a:xfrm>
        <a:prstGeom prst="line">
          <a:avLst/>
        </a:prstGeom>
        <a:solidFill>
          <a:schemeClr val="accent2">
            <a:hueOff val="3015692"/>
            <a:satOff val="5116"/>
            <a:lumOff val="-186"/>
            <a:alphaOff val="0"/>
          </a:schemeClr>
        </a:solidFill>
        <a:ln w="12700" cap="flat" cmpd="sng" algn="ctr">
          <a:solidFill>
            <a:schemeClr val="accent2">
              <a:hueOff val="3015692"/>
              <a:satOff val="5116"/>
              <a:lumOff val="-1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7FBD1-99E8-1546-9330-D0E4375E378A}">
      <dsp:nvSpPr>
        <dsp:cNvPr id="0" name=""/>
        <dsp:cNvSpPr/>
      </dsp:nvSpPr>
      <dsp:spPr>
        <a:xfrm>
          <a:off x="0" y="3085991"/>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t>Soft skills for Tesco PLC manager</a:t>
          </a:r>
        </a:p>
      </dsp:txBody>
      <dsp:txXfrm>
        <a:off x="0" y="3085991"/>
        <a:ext cx="8137161" cy="342794"/>
      </dsp:txXfrm>
    </dsp:sp>
    <dsp:sp modelId="{F0BDB819-2C3E-A640-873B-9FC62714AF2F}">
      <dsp:nvSpPr>
        <dsp:cNvPr id="0" name=""/>
        <dsp:cNvSpPr/>
      </dsp:nvSpPr>
      <dsp:spPr>
        <a:xfrm>
          <a:off x="0" y="3428786"/>
          <a:ext cx="8137161" cy="0"/>
        </a:xfrm>
        <a:prstGeom prst="line">
          <a:avLst/>
        </a:prstGeom>
        <a:solidFill>
          <a:schemeClr val="accent2">
            <a:hueOff val="3350769"/>
            <a:satOff val="5684"/>
            <a:lumOff val="-206"/>
            <a:alphaOff val="0"/>
          </a:schemeClr>
        </a:solidFill>
        <a:ln w="12700" cap="flat" cmpd="sng" algn="ctr">
          <a:solidFill>
            <a:schemeClr val="accent2">
              <a:hueOff val="3350769"/>
              <a:satOff val="5684"/>
              <a:lumOff val="-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EEFB6D-C8EA-E34D-8011-ED89C7184DA7}">
      <dsp:nvSpPr>
        <dsp:cNvPr id="0" name=""/>
        <dsp:cNvSpPr/>
      </dsp:nvSpPr>
      <dsp:spPr>
        <a:xfrm>
          <a:off x="0" y="3428786"/>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i="1" kern="1200" dirty="0">
              <a:solidFill>
                <a:schemeClr val="tx2"/>
              </a:solidFill>
              <a:latin typeface="Arial" panose="020B0604020202020204" pitchFamily="34" charset="0"/>
              <a:cs typeface="Arial" panose="020B0604020202020204" pitchFamily="34" charset="0"/>
            </a:rPr>
            <a:t>How leadership theories can be applied on Tesco PLC?</a:t>
          </a:r>
          <a:endParaRPr lang="en-US" sz="2100" b="1" i="1" kern="1200" dirty="0"/>
        </a:p>
      </dsp:txBody>
      <dsp:txXfrm>
        <a:off x="0" y="3428786"/>
        <a:ext cx="8137161" cy="342794"/>
      </dsp:txXfrm>
    </dsp:sp>
    <dsp:sp modelId="{852284A6-0C42-EE4E-B681-5757E2903E0B}">
      <dsp:nvSpPr>
        <dsp:cNvPr id="0" name=""/>
        <dsp:cNvSpPr/>
      </dsp:nvSpPr>
      <dsp:spPr>
        <a:xfrm>
          <a:off x="0" y="3771580"/>
          <a:ext cx="8137161" cy="0"/>
        </a:xfrm>
        <a:prstGeom prst="line">
          <a:avLst/>
        </a:prstGeom>
        <a:solidFill>
          <a:schemeClr val="accent2">
            <a:hueOff val="3685846"/>
            <a:satOff val="6253"/>
            <a:lumOff val="-227"/>
            <a:alphaOff val="0"/>
          </a:schemeClr>
        </a:solidFill>
        <a:ln w="12700" cap="flat" cmpd="sng" algn="ctr">
          <a:solidFill>
            <a:schemeClr val="accent2">
              <a:hueOff val="3685846"/>
              <a:satOff val="6253"/>
              <a:lumOff val="-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2648C3-73EC-0548-91FD-51DC61EA76D7}">
      <dsp:nvSpPr>
        <dsp:cNvPr id="0" name=""/>
        <dsp:cNvSpPr/>
      </dsp:nvSpPr>
      <dsp:spPr>
        <a:xfrm>
          <a:off x="0" y="3771580"/>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Behavioural Theories</a:t>
          </a:r>
        </a:p>
      </dsp:txBody>
      <dsp:txXfrm>
        <a:off x="0" y="3771580"/>
        <a:ext cx="8137161" cy="342794"/>
      </dsp:txXfrm>
    </dsp:sp>
    <dsp:sp modelId="{46A501B1-6B53-3F4E-881B-8E18A1AF4D00}">
      <dsp:nvSpPr>
        <dsp:cNvPr id="0" name=""/>
        <dsp:cNvSpPr/>
      </dsp:nvSpPr>
      <dsp:spPr>
        <a:xfrm>
          <a:off x="0" y="4114375"/>
          <a:ext cx="8137161" cy="0"/>
        </a:xfrm>
        <a:prstGeom prst="line">
          <a:avLst/>
        </a:prstGeom>
        <a:solidFill>
          <a:schemeClr val="accent2">
            <a:hueOff val="4020923"/>
            <a:satOff val="6821"/>
            <a:lumOff val="-248"/>
            <a:alphaOff val="0"/>
          </a:schemeClr>
        </a:solidFill>
        <a:ln w="12700" cap="flat" cmpd="sng" algn="ctr">
          <a:solidFill>
            <a:schemeClr val="accent2">
              <a:hueOff val="4020923"/>
              <a:satOff val="6821"/>
              <a:lumOff val="-24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2257E-8900-864E-B140-C95850C5A763}">
      <dsp:nvSpPr>
        <dsp:cNvPr id="0" name=""/>
        <dsp:cNvSpPr/>
      </dsp:nvSpPr>
      <dsp:spPr>
        <a:xfrm>
          <a:off x="0" y="4114375"/>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Trait theories</a:t>
          </a:r>
        </a:p>
      </dsp:txBody>
      <dsp:txXfrm>
        <a:off x="0" y="4114375"/>
        <a:ext cx="8137161" cy="342794"/>
      </dsp:txXfrm>
    </dsp:sp>
    <dsp:sp modelId="{4A8CECF7-52EF-B241-9E63-810EE9076462}">
      <dsp:nvSpPr>
        <dsp:cNvPr id="0" name=""/>
        <dsp:cNvSpPr/>
      </dsp:nvSpPr>
      <dsp:spPr>
        <a:xfrm>
          <a:off x="0" y="4457170"/>
          <a:ext cx="8137161" cy="0"/>
        </a:xfrm>
        <a:prstGeom prst="line">
          <a:avLst/>
        </a:prstGeom>
        <a:solidFill>
          <a:schemeClr val="accent2">
            <a:hueOff val="4356000"/>
            <a:satOff val="7389"/>
            <a:lumOff val="-268"/>
            <a:alphaOff val="0"/>
          </a:schemeClr>
        </a:solidFill>
        <a:ln w="12700" cap="flat" cmpd="sng" algn="ctr">
          <a:solidFill>
            <a:schemeClr val="accent2">
              <a:hueOff val="4356000"/>
              <a:satOff val="7389"/>
              <a:lumOff val="-2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AC706-A555-CA45-9105-5FEB3834851B}">
      <dsp:nvSpPr>
        <dsp:cNvPr id="0" name=""/>
        <dsp:cNvSpPr/>
      </dsp:nvSpPr>
      <dsp:spPr>
        <a:xfrm>
          <a:off x="0" y="4457170"/>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Contingency theories</a:t>
          </a:r>
        </a:p>
      </dsp:txBody>
      <dsp:txXfrm>
        <a:off x="0" y="4457170"/>
        <a:ext cx="8137161" cy="342794"/>
      </dsp:txXfrm>
    </dsp:sp>
    <dsp:sp modelId="{81786B78-B745-9340-A344-999C1F649486}">
      <dsp:nvSpPr>
        <dsp:cNvPr id="0" name=""/>
        <dsp:cNvSpPr/>
      </dsp:nvSpPr>
      <dsp:spPr>
        <a:xfrm>
          <a:off x="0" y="4799965"/>
          <a:ext cx="8137161" cy="0"/>
        </a:xfrm>
        <a:prstGeom prst="line">
          <a:avLst/>
        </a:prstGeom>
        <a:solidFill>
          <a:schemeClr val="accent2">
            <a:hueOff val="4691077"/>
            <a:satOff val="7958"/>
            <a:lumOff val="-289"/>
            <a:alphaOff val="0"/>
          </a:schemeClr>
        </a:solidFill>
        <a:ln w="12700" cap="flat" cmpd="sng" algn="ctr">
          <a:solidFill>
            <a:schemeClr val="accent2">
              <a:hueOff val="4691077"/>
              <a:satOff val="7958"/>
              <a:lumOff val="-28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18D5B2-333F-DA42-AC58-2BBB82F55407}">
      <dsp:nvSpPr>
        <dsp:cNvPr id="0" name=""/>
        <dsp:cNvSpPr/>
      </dsp:nvSpPr>
      <dsp:spPr>
        <a:xfrm>
          <a:off x="0" y="4799965"/>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Factors influencing the team behaviour at Tesco</a:t>
          </a:r>
        </a:p>
      </dsp:txBody>
      <dsp:txXfrm>
        <a:off x="0" y="4799965"/>
        <a:ext cx="8137161" cy="342794"/>
      </dsp:txXfrm>
    </dsp:sp>
    <dsp:sp modelId="{8E17FD76-676E-0D47-88C9-5764A1912CC8}">
      <dsp:nvSpPr>
        <dsp:cNvPr id="0" name=""/>
        <dsp:cNvSpPr/>
      </dsp:nvSpPr>
      <dsp:spPr>
        <a:xfrm>
          <a:off x="0" y="5142760"/>
          <a:ext cx="8137161" cy="0"/>
        </a:xfrm>
        <a:prstGeom prst="line">
          <a:avLst/>
        </a:prstGeom>
        <a:solidFill>
          <a:schemeClr val="accent2">
            <a:hueOff val="5026154"/>
            <a:satOff val="8526"/>
            <a:lumOff val="-309"/>
            <a:alphaOff val="0"/>
          </a:schemeClr>
        </a:solidFill>
        <a:ln w="12700" cap="flat" cmpd="sng" algn="ctr">
          <a:solidFill>
            <a:schemeClr val="accent2">
              <a:hueOff val="5026154"/>
              <a:satOff val="8526"/>
              <a:lumOff val="-3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37052E-367B-4A40-A4BC-E8D61C5D63C9}">
      <dsp:nvSpPr>
        <dsp:cNvPr id="0" name=""/>
        <dsp:cNvSpPr/>
      </dsp:nvSpPr>
      <dsp:spPr>
        <a:xfrm>
          <a:off x="0" y="5142760"/>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Internal factors influencing individual and team behaviour at Tesco</a:t>
          </a:r>
        </a:p>
      </dsp:txBody>
      <dsp:txXfrm>
        <a:off x="0" y="5142760"/>
        <a:ext cx="8137161" cy="342794"/>
      </dsp:txXfrm>
    </dsp:sp>
    <dsp:sp modelId="{BA6CF3A3-555D-F243-9F11-0EE7F0456905}">
      <dsp:nvSpPr>
        <dsp:cNvPr id="0" name=""/>
        <dsp:cNvSpPr/>
      </dsp:nvSpPr>
      <dsp:spPr>
        <a:xfrm>
          <a:off x="0" y="5485555"/>
          <a:ext cx="8137161" cy="0"/>
        </a:xfrm>
        <a:prstGeom prst="line">
          <a:avLst/>
        </a:prstGeom>
        <a:solidFill>
          <a:schemeClr val="accent2">
            <a:hueOff val="5361231"/>
            <a:satOff val="9095"/>
            <a:lumOff val="-330"/>
            <a:alphaOff val="0"/>
          </a:schemeClr>
        </a:solidFill>
        <a:ln w="12700" cap="flat" cmpd="sng" algn="ctr">
          <a:solidFill>
            <a:schemeClr val="accent2">
              <a:hueOff val="5361231"/>
              <a:satOff val="9095"/>
              <a:lumOff val="-3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B5E0A8-7DC8-5E45-9ACF-05FBAC8EB848}">
      <dsp:nvSpPr>
        <dsp:cNvPr id="0" name=""/>
        <dsp:cNvSpPr/>
      </dsp:nvSpPr>
      <dsp:spPr>
        <a:xfrm>
          <a:off x="0" y="5485555"/>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External factors influencing individual and team behaviour at Tesco</a:t>
          </a:r>
        </a:p>
      </dsp:txBody>
      <dsp:txXfrm>
        <a:off x="0" y="5485555"/>
        <a:ext cx="8137161" cy="342794"/>
      </dsp:txXfrm>
    </dsp:sp>
    <dsp:sp modelId="{1FF85998-7FE2-0B4E-9560-910F66899901}">
      <dsp:nvSpPr>
        <dsp:cNvPr id="0" name=""/>
        <dsp:cNvSpPr/>
      </dsp:nvSpPr>
      <dsp:spPr>
        <a:xfrm>
          <a:off x="0" y="5828350"/>
          <a:ext cx="8137161" cy="0"/>
        </a:xfrm>
        <a:prstGeom prst="line">
          <a:avLst/>
        </a:prstGeom>
        <a:solidFill>
          <a:schemeClr val="accent2">
            <a:hueOff val="5696307"/>
            <a:satOff val="9663"/>
            <a:lumOff val="-351"/>
            <a:alphaOff val="0"/>
          </a:schemeClr>
        </a:solidFill>
        <a:ln w="12700" cap="flat" cmpd="sng" algn="ctr">
          <a:solidFill>
            <a:schemeClr val="accent2">
              <a:hueOff val="5696307"/>
              <a:satOff val="9663"/>
              <a:lumOff val="-3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55A0C0-E7EF-3143-80B7-CE3F4AB96891}">
      <dsp:nvSpPr>
        <dsp:cNvPr id="0" name=""/>
        <dsp:cNvSpPr/>
      </dsp:nvSpPr>
      <dsp:spPr>
        <a:xfrm>
          <a:off x="0" y="5828350"/>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Motivational theory used by Tesco</a:t>
          </a:r>
        </a:p>
      </dsp:txBody>
      <dsp:txXfrm>
        <a:off x="0" y="5828350"/>
        <a:ext cx="8137161" cy="342794"/>
      </dsp:txXfrm>
    </dsp:sp>
    <dsp:sp modelId="{333A525F-0F46-884F-8B98-916E25A1B7B5}">
      <dsp:nvSpPr>
        <dsp:cNvPr id="0" name=""/>
        <dsp:cNvSpPr/>
      </dsp:nvSpPr>
      <dsp:spPr>
        <a:xfrm>
          <a:off x="0" y="6171145"/>
          <a:ext cx="8137161" cy="0"/>
        </a:xfrm>
        <a:prstGeom prst="line">
          <a:avLst/>
        </a:prstGeom>
        <a:solidFill>
          <a:schemeClr val="accent2">
            <a:hueOff val="6031385"/>
            <a:satOff val="10232"/>
            <a:lumOff val="-371"/>
            <a:alphaOff val="0"/>
          </a:schemeClr>
        </a:solidFill>
        <a:ln w="12700" cap="flat" cmpd="sng" algn="ctr">
          <a:solidFill>
            <a:schemeClr val="accent2">
              <a:hueOff val="6031385"/>
              <a:satOff val="10232"/>
              <a:lumOff val="-3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AA7E0-D2F2-AC4F-9E83-7C6C159F06BD}">
      <dsp:nvSpPr>
        <dsp:cNvPr id="0" name=""/>
        <dsp:cNvSpPr/>
      </dsp:nvSpPr>
      <dsp:spPr>
        <a:xfrm>
          <a:off x="0" y="6171145"/>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Conclusion</a:t>
          </a:r>
        </a:p>
      </dsp:txBody>
      <dsp:txXfrm>
        <a:off x="0" y="6171145"/>
        <a:ext cx="8137161" cy="342794"/>
      </dsp:txXfrm>
    </dsp:sp>
    <dsp:sp modelId="{0798D72F-D25C-104B-8A7F-7992945A0988}">
      <dsp:nvSpPr>
        <dsp:cNvPr id="0" name=""/>
        <dsp:cNvSpPr/>
      </dsp:nvSpPr>
      <dsp:spPr>
        <a:xfrm>
          <a:off x="0" y="6513940"/>
          <a:ext cx="8137161" cy="0"/>
        </a:xfrm>
        <a:prstGeom prst="line">
          <a:avLst/>
        </a:prstGeom>
        <a:solidFill>
          <a:schemeClr val="accent2">
            <a:hueOff val="6366461"/>
            <a:satOff val="10800"/>
            <a:lumOff val="-392"/>
            <a:alphaOff val="0"/>
          </a:schemeClr>
        </a:solidFill>
        <a:ln w="12700" cap="flat" cmpd="sng" algn="ctr">
          <a:solidFill>
            <a:schemeClr val="accent2">
              <a:hueOff val="6366461"/>
              <a:satOff val="1080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7F4F9-7641-3846-A1D3-96DDE2BB16E4}">
      <dsp:nvSpPr>
        <dsp:cNvPr id="0" name=""/>
        <dsp:cNvSpPr/>
      </dsp:nvSpPr>
      <dsp:spPr>
        <a:xfrm>
          <a:off x="0" y="6513940"/>
          <a:ext cx="8137161" cy="342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i="1" kern="1200" dirty="0"/>
            <a:t>References</a:t>
          </a:r>
        </a:p>
      </dsp:txBody>
      <dsp:txXfrm>
        <a:off x="0" y="6513940"/>
        <a:ext cx="8137161" cy="342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8F0B9-3E6B-5943-8F1A-47CE8FEB520B}">
      <dsp:nvSpPr>
        <dsp:cNvPr id="0" name=""/>
        <dsp:cNvSpPr/>
      </dsp:nvSpPr>
      <dsp:spPr>
        <a:xfrm>
          <a:off x="1531" y="291787"/>
          <a:ext cx="4830998" cy="2764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Hierarchical structure at Tesco can help its employees to easily understand different levels of leadership and communication.</a:t>
          </a:r>
          <a:endParaRPr lang="en-US" sz="2400" kern="1200" dirty="0">
            <a:latin typeface="Arial" panose="020B0604020202020204" pitchFamily="34" charset="0"/>
            <a:cs typeface="Arial" panose="020B0604020202020204" pitchFamily="34" charset="0"/>
          </a:endParaRPr>
        </a:p>
      </dsp:txBody>
      <dsp:txXfrm>
        <a:off x="82494" y="372750"/>
        <a:ext cx="4669072" cy="2602338"/>
      </dsp:txXfrm>
    </dsp:sp>
    <dsp:sp modelId="{3E343BC2-3470-DC4E-B20B-2353C7FBFA56}">
      <dsp:nvSpPr>
        <dsp:cNvPr id="0" name=""/>
        <dsp:cNvSpPr/>
      </dsp:nvSpPr>
      <dsp:spPr>
        <a:xfrm>
          <a:off x="5985016" y="291787"/>
          <a:ext cx="5457306" cy="2764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By having different departments in the hierarchy structure, the employees at  Tesco will get the opportunity to become specialized in their own field and specialization, which will help the organisation in getting high quality work from their employees.</a:t>
          </a:r>
          <a:endParaRPr lang="en-US" sz="2400" kern="1200" dirty="0">
            <a:latin typeface="Arial" panose="020B0604020202020204" pitchFamily="34" charset="0"/>
            <a:cs typeface="Arial" panose="020B0604020202020204" pitchFamily="34" charset="0"/>
          </a:endParaRPr>
        </a:p>
      </dsp:txBody>
      <dsp:txXfrm>
        <a:off x="6065979" y="372750"/>
        <a:ext cx="5295380" cy="26023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AA87D-342B-1E41-8372-16AC8A5BA693}">
      <dsp:nvSpPr>
        <dsp:cNvPr id="0" name=""/>
        <dsp:cNvSpPr/>
      </dsp:nvSpPr>
      <dsp:spPr>
        <a:xfrm>
          <a:off x="0" y="0"/>
          <a:ext cx="20183" cy="10094"/>
        </a:xfrm>
        <a:prstGeom prst="rect">
          <a:avLst/>
        </a:prstGeom>
        <a:no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1DDE29-5F3F-C643-84BC-7451645F4831}">
      <dsp:nvSpPr>
        <dsp:cNvPr id="0" name=""/>
        <dsp:cNvSpPr/>
      </dsp:nvSpPr>
      <dsp:spPr>
        <a:xfrm>
          <a:off x="417374" y="1238928"/>
          <a:ext cx="1190039" cy="47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endParaRPr lang="en-GB" sz="2400" kern="1200" dirty="0"/>
        </a:p>
      </dsp:txBody>
      <dsp:txXfrm>
        <a:off x="417374" y="1238928"/>
        <a:ext cx="1190039" cy="476015"/>
      </dsp:txXfrm>
    </dsp:sp>
    <dsp:sp modelId="{9F0EEA02-92CF-4C0E-87D4-AE99B3368431}">
      <dsp:nvSpPr>
        <dsp:cNvPr id="0" name=""/>
        <dsp:cNvSpPr/>
      </dsp:nvSpPr>
      <dsp:spPr>
        <a:xfrm>
          <a:off x="938959" y="693516"/>
          <a:ext cx="535517" cy="5355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E0058-92B4-4804-8CE1-B0C86817E1BA}">
      <dsp:nvSpPr>
        <dsp:cNvPr id="0" name=""/>
        <dsp:cNvSpPr/>
      </dsp:nvSpPr>
      <dsp:spPr>
        <a:xfrm>
          <a:off x="703424" y="1327057"/>
          <a:ext cx="1190039" cy="47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Customer Focus</a:t>
          </a:r>
          <a:endParaRPr lang="en-US" sz="2000" kern="1200" dirty="0"/>
        </a:p>
      </dsp:txBody>
      <dsp:txXfrm>
        <a:off x="703424" y="1327057"/>
        <a:ext cx="1190039" cy="476015"/>
      </dsp:txXfrm>
    </dsp:sp>
    <dsp:sp modelId="{F512D21D-EA9B-4278-849D-44912FD2E342}">
      <dsp:nvSpPr>
        <dsp:cNvPr id="0" name=""/>
        <dsp:cNvSpPr/>
      </dsp:nvSpPr>
      <dsp:spPr>
        <a:xfrm>
          <a:off x="2944971" y="693516"/>
          <a:ext cx="535517" cy="5355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7C7E42-F347-4B1D-AD64-C43BF8183B8E}">
      <dsp:nvSpPr>
        <dsp:cNvPr id="0" name=""/>
        <dsp:cNvSpPr/>
      </dsp:nvSpPr>
      <dsp:spPr>
        <a:xfrm>
          <a:off x="2640641" y="1327057"/>
          <a:ext cx="1190039" cy="47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Clear hierarchy</a:t>
          </a:r>
          <a:endParaRPr lang="en-US" sz="2000" kern="1200" dirty="0"/>
        </a:p>
      </dsp:txBody>
      <dsp:txXfrm>
        <a:off x="2640641" y="1327057"/>
        <a:ext cx="1190039" cy="476015"/>
      </dsp:txXfrm>
    </dsp:sp>
    <dsp:sp modelId="{ECF06B6B-6E7E-4D2D-B8C8-7D94B5A87C8E}">
      <dsp:nvSpPr>
        <dsp:cNvPr id="0" name=""/>
        <dsp:cNvSpPr/>
      </dsp:nvSpPr>
      <dsp:spPr>
        <a:xfrm>
          <a:off x="327538" y="2143809"/>
          <a:ext cx="535517" cy="5355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E36625-D8BF-4600-8200-48359D03F400}">
      <dsp:nvSpPr>
        <dsp:cNvPr id="0" name=""/>
        <dsp:cNvSpPr/>
      </dsp:nvSpPr>
      <dsp:spPr>
        <a:xfrm>
          <a:off x="277" y="2881647"/>
          <a:ext cx="1190039" cy="47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Specialization</a:t>
          </a:r>
          <a:endParaRPr lang="en-US" sz="2000" kern="1200" dirty="0"/>
        </a:p>
      </dsp:txBody>
      <dsp:txXfrm>
        <a:off x="277" y="2881647"/>
        <a:ext cx="1190039" cy="476015"/>
      </dsp:txXfrm>
    </dsp:sp>
    <dsp:sp modelId="{84557D73-E2B3-4B7E-9E44-4D82EDAE4798}">
      <dsp:nvSpPr>
        <dsp:cNvPr id="0" name=""/>
        <dsp:cNvSpPr/>
      </dsp:nvSpPr>
      <dsp:spPr>
        <a:xfrm>
          <a:off x="1725834" y="2143809"/>
          <a:ext cx="535517" cy="5355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FDEF2E-2048-496A-9BE5-369135AE457C}">
      <dsp:nvSpPr>
        <dsp:cNvPr id="0" name=""/>
        <dsp:cNvSpPr/>
      </dsp:nvSpPr>
      <dsp:spPr>
        <a:xfrm>
          <a:off x="1398573" y="2881647"/>
          <a:ext cx="1190039" cy="47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Centralized control</a:t>
          </a:r>
          <a:endParaRPr lang="en-US" sz="2000" kern="1200" dirty="0"/>
        </a:p>
      </dsp:txBody>
      <dsp:txXfrm>
        <a:off x="1398573" y="2881647"/>
        <a:ext cx="1190039" cy="476015"/>
      </dsp:txXfrm>
    </dsp:sp>
    <dsp:sp modelId="{AB4CD294-5D2C-4C50-8889-30D674315EBE}">
      <dsp:nvSpPr>
        <dsp:cNvPr id="0" name=""/>
        <dsp:cNvSpPr/>
      </dsp:nvSpPr>
      <dsp:spPr>
        <a:xfrm>
          <a:off x="3541227" y="2143809"/>
          <a:ext cx="535517" cy="5355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44D23-ED01-4CE0-99C1-ADCF3B9443AD}">
      <dsp:nvSpPr>
        <dsp:cNvPr id="0" name=""/>
        <dsp:cNvSpPr/>
      </dsp:nvSpPr>
      <dsp:spPr>
        <a:xfrm>
          <a:off x="2647805" y="2870180"/>
          <a:ext cx="2024232" cy="476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Standardization</a:t>
          </a:r>
          <a:endParaRPr lang="en-US" sz="2000" kern="1200" dirty="0"/>
        </a:p>
      </dsp:txBody>
      <dsp:txXfrm>
        <a:off x="2647805" y="2870180"/>
        <a:ext cx="2024232" cy="4760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7BD38-A2B8-4CE1-ACDF-5FD8E2919AD0}">
      <dsp:nvSpPr>
        <dsp:cNvPr id="0" name=""/>
        <dsp:cNvSpPr/>
      </dsp:nvSpPr>
      <dsp:spPr>
        <a:xfrm>
          <a:off x="49238" y="559375"/>
          <a:ext cx="927806" cy="11353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BD0619-5E3F-4C36-BD07-DAE5A8643801}">
      <dsp:nvSpPr>
        <dsp:cNvPr id="0" name=""/>
        <dsp:cNvSpPr/>
      </dsp:nvSpPr>
      <dsp:spPr>
        <a:xfrm>
          <a:off x="11964" y="691150"/>
          <a:ext cx="961732" cy="9617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3DC4F2-5509-480E-B47E-559907958991}">
      <dsp:nvSpPr>
        <dsp:cNvPr id="0" name=""/>
        <dsp:cNvSpPr/>
      </dsp:nvSpPr>
      <dsp:spPr>
        <a:xfrm>
          <a:off x="1409015" y="544783"/>
          <a:ext cx="2914505" cy="2070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Leadership and motivation is all about leading the team towards achieving the common goals and motivating and supporting individual staff members.</a:t>
          </a:r>
          <a:endParaRPr lang="en-US" sz="2400" kern="1200" dirty="0">
            <a:latin typeface="Arial" panose="020B0604020202020204" pitchFamily="34" charset="0"/>
            <a:cs typeface="Arial" panose="020B0604020202020204" pitchFamily="34" charset="0"/>
          </a:endParaRPr>
        </a:p>
      </dsp:txBody>
      <dsp:txXfrm>
        <a:off x="1409015" y="544783"/>
        <a:ext cx="2914505" cy="2070046"/>
      </dsp:txXfrm>
    </dsp:sp>
    <dsp:sp modelId="{6D8D2C5A-78DE-490B-A5DD-78C07663D322}">
      <dsp:nvSpPr>
        <dsp:cNvPr id="0" name=""/>
        <dsp:cNvSpPr/>
      </dsp:nvSpPr>
      <dsp:spPr>
        <a:xfrm>
          <a:off x="5180793" y="453137"/>
          <a:ext cx="1032320" cy="129946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247F5-6FC4-4D04-BAAB-5CEB9967F82F}">
      <dsp:nvSpPr>
        <dsp:cNvPr id="0" name=""/>
        <dsp:cNvSpPr/>
      </dsp:nvSpPr>
      <dsp:spPr>
        <a:xfrm>
          <a:off x="5216082" y="616164"/>
          <a:ext cx="961732" cy="9617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81179-19ED-4D90-8C95-5A18E56F175D}">
      <dsp:nvSpPr>
        <dsp:cNvPr id="0" name=""/>
        <dsp:cNvSpPr/>
      </dsp:nvSpPr>
      <dsp:spPr>
        <a:xfrm>
          <a:off x="6684083" y="416765"/>
          <a:ext cx="5429637" cy="167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Problem-solving and adaptability are essential skills, which allow managers to deal with surprising challenges and they are crucial for maintaining great performance when it comes to Tesco's operations.</a:t>
          </a:r>
          <a:endParaRPr lang="en-US" sz="2400" kern="1200" dirty="0">
            <a:latin typeface="Arial" panose="020B0604020202020204" pitchFamily="34" charset="0"/>
            <a:cs typeface="Arial" panose="020B0604020202020204" pitchFamily="34" charset="0"/>
          </a:endParaRPr>
        </a:p>
      </dsp:txBody>
      <dsp:txXfrm>
        <a:off x="6684083" y="416765"/>
        <a:ext cx="5429637" cy="1672005"/>
      </dsp:txXfrm>
    </dsp:sp>
    <dsp:sp modelId="{E722AE4B-4B3A-43E0-843F-8A6491378446}">
      <dsp:nvSpPr>
        <dsp:cNvPr id="0" name=""/>
        <dsp:cNvSpPr/>
      </dsp:nvSpPr>
      <dsp:spPr>
        <a:xfrm>
          <a:off x="32275" y="4092118"/>
          <a:ext cx="1122309" cy="128429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7E5A65-C310-4D17-B8DC-FE589CA64C51}">
      <dsp:nvSpPr>
        <dsp:cNvPr id="0" name=""/>
        <dsp:cNvSpPr/>
      </dsp:nvSpPr>
      <dsp:spPr>
        <a:xfrm>
          <a:off x="112563" y="4253399"/>
          <a:ext cx="961732" cy="9617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A3F975-EF35-4EC2-A6D9-6857FE677283}">
      <dsp:nvSpPr>
        <dsp:cNvPr id="0" name=""/>
        <dsp:cNvSpPr/>
      </dsp:nvSpPr>
      <dsp:spPr>
        <a:xfrm>
          <a:off x="1318344" y="4051477"/>
          <a:ext cx="2908876" cy="1574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Communication and interpersonal skills are helping with giving feedback and creating a positive and collaborative work environment.</a:t>
          </a:r>
          <a:endParaRPr lang="en-US" sz="2400" kern="1200" dirty="0">
            <a:latin typeface="Arial" panose="020B0604020202020204" pitchFamily="34" charset="0"/>
            <a:cs typeface="Arial" panose="020B0604020202020204" pitchFamily="34" charset="0"/>
          </a:endParaRPr>
        </a:p>
      </dsp:txBody>
      <dsp:txXfrm>
        <a:off x="1318344" y="4051477"/>
        <a:ext cx="2908876" cy="1574970"/>
      </dsp:txXfrm>
    </dsp:sp>
    <dsp:sp modelId="{097194B3-2D0A-4AFE-83AF-B28C6860E789}">
      <dsp:nvSpPr>
        <dsp:cNvPr id="0" name=""/>
        <dsp:cNvSpPr/>
      </dsp:nvSpPr>
      <dsp:spPr>
        <a:xfrm>
          <a:off x="5417849" y="3866435"/>
          <a:ext cx="1198833" cy="134592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4A7874-EE7A-41C3-9CA4-7C17AC8291B1}">
      <dsp:nvSpPr>
        <dsp:cNvPr id="0" name=""/>
        <dsp:cNvSpPr/>
      </dsp:nvSpPr>
      <dsp:spPr>
        <a:xfrm>
          <a:off x="5482430" y="4043540"/>
          <a:ext cx="961732" cy="9617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F850C-353A-4133-B824-20EAB7932CC7}">
      <dsp:nvSpPr>
        <dsp:cNvPr id="0" name=""/>
        <dsp:cNvSpPr/>
      </dsp:nvSpPr>
      <dsp:spPr>
        <a:xfrm>
          <a:off x="6795644" y="3271769"/>
          <a:ext cx="4906443" cy="2994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Arial" panose="020B0604020202020204" pitchFamily="34" charset="0"/>
              <a:cs typeface="Arial" panose="020B0604020202020204" pitchFamily="34" charset="0"/>
            </a:rPr>
            <a:t>Emotional intelligence is the ability to know and manage our own emotions. It has been found that managers with good emotional intelligence can deal better with the complexities of team dynamics, client's interactions, and stakeholder relationships.</a:t>
          </a:r>
          <a:endParaRPr lang="en-US" sz="2400" kern="1200" dirty="0">
            <a:latin typeface="Arial" panose="020B0604020202020204" pitchFamily="34" charset="0"/>
            <a:cs typeface="Arial" panose="020B0604020202020204" pitchFamily="34" charset="0"/>
          </a:endParaRPr>
        </a:p>
      </dsp:txBody>
      <dsp:txXfrm>
        <a:off x="6795644" y="3271769"/>
        <a:ext cx="4906443" cy="29944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321D01-8511-A14C-AE69-BA6C081B6E6D}" type="datetimeFigureOut">
              <a:rPr lang="en-US" smtClean="0"/>
              <a:t>11/25/23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FC474-71CE-F244-95D7-9D27008CAD60}" type="slidenum">
              <a:rPr lang="en-US" smtClean="0"/>
              <a:t>‹#›</a:t>
            </a:fld>
            <a:endParaRPr lang="en-US"/>
          </a:p>
        </p:txBody>
      </p:sp>
    </p:spTree>
    <p:extLst>
      <p:ext uri="{BB962C8B-B14F-4D97-AF65-F5344CB8AC3E}">
        <p14:creationId xmlns:p14="http://schemas.microsoft.com/office/powerpoint/2010/main" val="192632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rPr>
              <a:t>Direct Competitors of Tesco in the UK</a:t>
            </a:r>
          </a:p>
          <a:p>
            <a:pPr algn="l"/>
            <a:r>
              <a:rPr lang="en-GB" b="0" i="0" u="none" strike="noStrike" dirty="0">
                <a:solidFill>
                  <a:srgbClr val="000000"/>
                </a:solidFill>
                <a:effectLst/>
              </a:rPr>
              <a:t>Tesco is the market leader in the UK's grocery and supermarket industry, with a significant market share of 27.5%. However, it faces strong competition from several direct competitors. These competitors include:</a:t>
            </a:r>
          </a:p>
          <a:p>
            <a:pPr algn="l"/>
            <a:r>
              <a:rPr lang="en-GB" b="0" i="0" u="none" strike="noStrike" dirty="0">
                <a:solidFill>
                  <a:srgbClr val="000000"/>
                </a:solidFill>
                <a:effectLst/>
              </a:rPr>
              <a:t>1. Sainsbury’s: Sainsbury’s is the second-largest supermarket in the UK, with a slightly different target audience compared to Tesco. Sainsbury's focuses on more affluent customers and offers a broader range of premium products. It also has a strong online presence, offering delivery and click-and-collect services.</a:t>
            </a:r>
          </a:p>
          <a:p>
            <a:pPr algn="l"/>
            <a:r>
              <a:rPr lang="en-GB" b="0" i="0" u="none" strike="noStrike" dirty="0">
                <a:solidFill>
                  <a:srgbClr val="000000"/>
                </a:solidFill>
                <a:effectLst/>
              </a:rPr>
              <a:t>2. Asda: Asda is the third-largest supermarket in the UK, targeting value-conscious customers who are looking for the lowest prices. Asda has also been investing heavily in its online presence, offering delivery and click-and-collect services.</a:t>
            </a:r>
          </a:p>
          <a:p>
            <a:pPr algn="l"/>
            <a:r>
              <a:rPr lang="en-GB" b="0" i="0" u="none" strike="noStrike" dirty="0">
                <a:solidFill>
                  <a:srgbClr val="000000"/>
                </a:solidFill>
                <a:effectLst/>
              </a:rPr>
              <a:t>3. Aldi and Morrisons: The battle for the 4th position in the UK's grocery and supermarket industry is a neck-and-neck race between Aldi and Morrisons. Both supermarket chains cater to a similar customer base, focusing on value-conscious customers.</a:t>
            </a:r>
          </a:p>
          <a:p>
            <a:pPr algn="l"/>
            <a:r>
              <a:rPr lang="en-GB" b="0" i="0" u="none" strike="noStrike" dirty="0">
                <a:solidFill>
                  <a:srgbClr val="000000"/>
                </a:solidFill>
                <a:effectLst/>
              </a:rPr>
              <a:t>These direct competitors pose a significant challenge to Tesco, and any one of them could potentially overtake the top spot in the market. Tesco's position as the market leader is not without competition, and it is crucial for the company to continue innovating and adapting to changing consumer preferences to maintain its position.</a:t>
            </a:r>
          </a:p>
          <a:p>
            <a:endParaRPr lang="en-US" dirty="0"/>
          </a:p>
        </p:txBody>
      </p:sp>
      <p:sp>
        <p:nvSpPr>
          <p:cNvPr id="4" name="Slide Number Placeholder 3"/>
          <p:cNvSpPr>
            <a:spLocks noGrp="1"/>
          </p:cNvSpPr>
          <p:nvPr>
            <p:ph type="sldNum" sz="quarter" idx="5"/>
          </p:nvPr>
        </p:nvSpPr>
        <p:spPr/>
        <p:txBody>
          <a:bodyPr/>
          <a:lstStyle/>
          <a:p>
            <a:fld id="{CC5FC474-71CE-F244-95D7-9D27008CAD60}" type="slidenum">
              <a:rPr lang="en-US" smtClean="0"/>
              <a:t>4</a:t>
            </a:fld>
            <a:endParaRPr lang="en-US"/>
          </a:p>
        </p:txBody>
      </p:sp>
    </p:spTree>
    <p:extLst>
      <p:ext uri="{BB962C8B-B14F-4D97-AF65-F5344CB8AC3E}">
        <p14:creationId xmlns:p14="http://schemas.microsoft.com/office/powerpoint/2010/main" val="739435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Clear hierarchy- Hierarchical structure helps in providing a clear chain of command and decision making to its employees which can lead to create effective communication among the employees working at different hierarchy level (Andersson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2019). This will help the company to manage and perform their day today operation along with making sure that all the important task are being completed in proper manner.</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Specialization- In Tesco different hierarchical levels helps the company to get specialisation in different roles and responsibilities further result in improving productivity efficiency and leading expertise in different functional areas. The different functional areas in Tesco are supply chain, marketing, finance. The employees working in these areas will become specialised in their job role.</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Centralized control- By implementing and hierarchical organizational structure decision making is often takes place at the top level of the organization. This will result in providing a fast and consistent decision making in Tesco. But it have some consequences also, such as it may restrict the innovation as employees have to take permission from their top level to execute their plans as they are provided with less power to take initiatives (Yun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Standardization- In Tesco different department is performing different procedures and processes to achieve their goals and target. Hierarchical structure of the company can result in leading standardization of their procedures and processes which can further result in improving and enhancing the quality control processes and can help in maintaining consistency of of their operations.</a:t>
            </a:r>
            <a:endParaRPr lang="en-US"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Customer Focus: The hierarchical structure of Tesco can impact the ways in which customers feedback is being addressed and incorporated in the decision making process of the organization. Such as if decisions are only taken at the top level then it will become difficult for the medium level and bottom level employees to this respond to the changing needs of the customers.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C5FC474-71CE-F244-95D7-9D27008CAD60}" type="slidenum">
              <a:rPr lang="en-US" smtClean="0"/>
              <a:t>10</a:t>
            </a:fld>
            <a:endParaRPr lang="en-US"/>
          </a:p>
        </p:txBody>
      </p:sp>
    </p:spTree>
    <p:extLst>
      <p:ext uri="{BB962C8B-B14F-4D97-AF65-F5344CB8AC3E}">
        <p14:creationId xmlns:p14="http://schemas.microsoft.com/office/powerpoint/2010/main" val="3811359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l" rtl="0">
              <a:spcBef>
                <a:spcPts val="0"/>
              </a:spcBef>
              <a:spcAft>
                <a:spcPts val="0"/>
              </a:spcAft>
              <a:buClr>
                <a:schemeClr val="dk1"/>
              </a:buClr>
              <a:buSzPts val="1100"/>
              <a:buFont typeface="Arial"/>
              <a:buNone/>
            </a:pPr>
            <a:r>
              <a:rPr lang="en-GB"/>
              <a:t>§The </a:t>
            </a:r>
            <a:r>
              <a:rPr lang="en-GB" dirty="0"/>
              <a:t>role of a Tesco manager includes a number of important tasks that are related to both the day-to-day operations and the strategic management of the shop. Some typical examples are: Operational management; Strategic decision-making; Stakeholder engagement; Performance monitoring</a:t>
            </a:r>
          </a:p>
          <a:p>
            <a:pPr marL="0" lvl="0" indent="0" algn="l" rtl="0">
              <a:spcBef>
                <a:spcPts val="0"/>
              </a:spcBef>
              <a:spcAft>
                <a:spcPts val="0"/>
              </a:spcAft>
              <a:buClr>
                <a:schemeClr val="dk1"/>
              </a:buClr>
              <a:buSzPts val="1100"/>
              <a:buFont typeface="Arial"/>
              <a:buNone/>
            </a:pPr>
            <a:r>
              <a:rPr lang="en-GB" dirty="0"/>
              <a:t>Operational management is about the daily operations of the manager, making sure that all processes are running efficiently and meet excellent standards of customer satisfaction. In fact, this task is paramount in the fast-paced retail business environment (Kozlowski &amp; Bell, 2003). Good examples of operational management tasks include managing the schedules of staff members, keeping good inventory levels, as well as overseeing the shop supply chain.</a:t>
            </a:r>
          </a:p>
          <a:p>
            <a:pPr marL="0" lvl="0" indent="0" algn="l" rtl="0">
              <a:spcBef>
                <a:spcPts val="0"/>
              </a:spcBef>
              <a:spcAft>
                <a:spcPts val="0"/>
              </a:spcAft>
              <a:buClr>
                <a:schemeClr val="dk1"/>
              </a:buClr>
              <a:buSzPts val="1100"/>
              <a:buFont typeface="Arial"/>
              <a:buNone/>
            </a:pPr>
            <a:r>
              <a:rPr lang="en-GB" dirty="0"/>
              <a:t>Strategic decision-making is another important task of a Tesco manager. It is about developing and implementing plans that are in line with the company goals, and creating competitive strategies in order to maintain and strengthen Tesco’s market positioning (Porter, 1996).</a:t>
            </a:r>
          </a:p>
          <a:p>
            <a:pPr marL="0" lvl="0" indent="0" algn="l" rtl="0">
              <a:spcBef>
                <a:spcPts val="0"/>
              </a:spcBef>
              <a:spcAft>
                <a:spcPts val="0"/>
              </a:spcAft>
              <a:buClr>
                <a:schemeClr val="dk1"/>
              </a:buClr>
              <a:buSzPts val="1100"/>
              <a:buFont typeface="Arial"/>
              <a:buNone/>
            </a:pPr>
            <a:r>
              <a:rPr lang="en-GB" dirty="0"/>
              <a:t>Finally, performance monitoring is another task which is critical for the evaluation of business practices. For example, Tesco managers use key performance indicators (KPIs) to measure company success and find areas for improvement, and to adapt the shop strategies to meet the set benchmarks.</a:t>
            </a:r>
          </a:p>
          <a:p>
            <a:pPr marL="0" lvl="0" indent="0" algn="l" rtl="0">
              <a:spcBef>
                <a:spcPts val="0"/>
              </a:spcBef>
              <a:spcAft>
                <a:spcPts val="0"/>
              </a:spcAft>
              <a:buClr>
                <a:schemeClr val="dk1"/>
              </a:buClr>
              <a:buSzPts val="1100"/>
              <a:buFont typeface="Arial"/>
              <a:buNone/>
            </a:pPr>
            <a:r>
              <a:rPr lang="en-GB" dirty="0"/>
              <a:t>Stakeholder engagement is yet another essential task that a Tesco manager usually performs. It is about fostering positive relationships with stakeholders and ensuring the company’s mission is upheld properly (Freeman, 2010).</a:t>
            </a:r>
          </a:p>
          <a:p>
            <a:endParaRPr lang="en-US" dirty="0"/>
          </a:p>
        </p:txBody>
      </p:sp>
      <p:sp>
        <p:nvSpPr>
          <p:cNvPr id="4" name="Slide Number Placeholder 3"/>
          <p:cNvSpPr>
            <a:spLocks noGrp="1"/>
          </p:cNvSpPr>
          <p:nvPr>
            <p:ph type="sldNum" sz="quarter" idx="5"/>
          </p:nvPr>
        </p:nvSpPr>
        <p:spPr/>
        <p:txBody>
          <a:bodyPr/>
          <a:lstStyle/>
          <a:p>
            <a:fld id="{CC5FC474-71CE-F244-95D7-9D27008CAD60}" type="slidenum">
              <a:rPr lang="en-US" smtClean="0"/>
              <a:t>11</a:t>
            </a:fld>
            <a:endParaRPr lang="en-US"/>
          </a:p>
        </p:txBody>
      </p:sp>
    </p:spTree>
    <p:extLst>
      <p:ext uri="{BB962C8B-B14F-4D97-AF65-F5344CB8AC3E}">
        <p14:creationId xmlns:p14="http://schemas.microsoft.com/office/powerpoint/2010/main" val="2610733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FC474-71CE-F244-95D7-9D27008CAD60}" type="slidenum">
              <a:rPr lang="en-US" smtClean="0"/>
              <a:t>14</a:t>
            </a:fld>
            <a:endParaRPr lang="en-US"/>
          </a:p>
        </p:txBody>
      </p:sp>
    </p:spTree>
    <p:extLst>
      <p:ext uri="{BB962C8B-B14F-4D97-AF65-F5344CB8AC3E}">
        <p14:creationId xmlns:p14="http://schemas.microsoft.com/office/powerpoint/2010/main" val="4059789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7DFDF72-4F98-A042-A7E4-8FAD1DDAE3D4}" type="datetime2">
              <a:rPr lang="en-GB" smtClean="0"/>
              <a:t>Saturday, 25 November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35732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A7473E-734C-DF4B-8694-8C78C648FD9C}" type="datetime2">
              <a:rPr lang="en-GB" smtClean="0"/>
              <a:t>Saturday, 25 November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94975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B87169-F206-0B4A-8265-CE3A52680CBF}" type="datetime2">
              <a:rPr lang="en-GB" smtClean="0"/>
              <a:t>Saturday, 25 November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7562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01762B3-8F3A-6C40-AB83-5A9EED4BC028}" type="datetime2">
              <a:rPr lang="en-GB" smtClean="0"/>
              <a:t>Saturday, 25 November 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81406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68DCAC6-BBBF-9048-9CEC-73232577B4A1}" type="datetime2">
              <a:rPr lang="en-GB" smtClean="0"/>
              <a:t>Saturday, 25 November 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56704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D720BD5-F799-0E4C-899C-6C7A583FC653}" type="datetime2">
              <a:rPr lang="en-GB" smtClean="0"/>
              <a:t>Saturday, 25 November 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60222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371341-925E-444B-A677-C80F7658571E}" type="datetime2">
              <a:rPr lang="en-GB" smtClean="0"/>
              <a:t>Saturday, 25 November 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591566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F94AB05-C48D-AC4C-A588-C28CC49F120D}" type="datetime2">
              <a:rPr lang="en-GB" smtClean="0"/>
              <a:t>Saturday, 25 November 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085450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F2B0BE5-1271-C744-BC83-D5E2633269C5}" type="datetime2">
              <a:rPr lang="en-GB" smtClean="0"/>
              <a:t>Saturday, 25 November 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98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A0F2A2B-1149-6E43-A31B-908BE3311DE1}" type="datetime2">
              <a:rPr lang="en-GB" smtClean="0"/>
              <a:t>Saturday, 25 November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2982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8FEE1C-44D5-5748-8778-32C30DAD1C64}" type="datetime2">
              <a:rPr lang="en-GB" smtClean="0"/>
              <a:t>Saturday, 25 November 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71361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B27031-62ED-314C-8E77-8885004B2803}" type="datetime2">
              <a:rPr lang="en-GB" smtClean="0"/>
              <a:t>Saturday, 25 November 2023</a:t>
            </a:fld>
            <a:endParaRPr lang="en-US" cap="all"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990641354"/>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13"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hyperlink" Target="https://freepngimg.com/png/83671-logo-text-tesco-area-retail-free-transparent-image-hd" TargetMode="External"/><Relationship Id="rId12" Type="http://schemas.openxmlformats.org/officeDocument/2006/relationships/image" Target="../media/image7.png"/><Relationship Id="rId2" Type="http://schemas.openxmlformats.org/officeDocument/2006/relationships/notesSlide" Target="../notesSlides/notesSlide1.xml"/><Relationship Id="rId16" Type="http://schemas.openxmlformats.org/officeDocument/2006/relationships/hyperlink" Target="https://www.pngall.com/versus-png/" TargetMode="Externa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6.png"/><Relationship Id="rId5" Type="http://schemas.openxmlformats.org/officeDocument/2006/relationships/hyperlink" Target="https://acanovasvalero.blogspot.com/2016/08/" TargetMode="External"/><Relationship Id="rId15" Type="http://schemas.openxmlformats.org/officeDocument/2006/relationships/image" Target="../media/image9.png"/><Relationship Id="rId10" Type="http://schemas.openxmlformats.org/officeDocument/2006/relationships/hyperlink" Target="https://corporatewatch.org/sainsburys-company-profile/" TargetMode="External"/><Relationship Id="rId4" Type="http://schemas.microsoft.com/office/2007/relationships/hdphoto" Target="../media/hdphoto1.wdp"/><Relationship Id="rId9" Type="http://schemas.openxmlformats.org/officeDocument/2006/relationships/image" Target="../media/image5.jpg"/><Relationship Id="rId14" Type="http://schemas.openxmlformats.org/officeDocument/2006/relationships/hyperlink" Target="https://www.freepngimg.com/png/19967-winner-picture"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tescoplc.com/investors/corporate-governanc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52000">
              <a:schemeClr val="accent1">
                <a:lumMod val="45000"/>
                <a:lumOff val="55000"/>
              </a:schemeClr>
            </a:gs>
            <a:gs pos="83000">
              <a:schemeClr val="accent4">
                <a:lumMod val="60000"/>
                <a:lumOff val="40000"/>
              </a:schemeClr>
            </a:gs>
            <a:gs pos="63005">
              <a:srgbClr val="83E8CC"/>
            </a:gs>
            <a:gs pos="25000">
              <a:schemeClr val="bg2"/>
            </a:gs>
          </a:gsLst>
          <a:lin ang="5400000" scaled="1"/>
        </a:gradFill>
        <a:effectLst/>
      </p:bgPr>
    </p:bg>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E2417DB7-2209-27F4-512F-2C355882AC30}"/>
              </a:ext>
            </a:extLst>
          </p:cNvPr>
          <p:cNvPicPr>
            <a:picLocks noChangeAspect="1"/>
          </p:cNvPicPr>
          <p:nvPr/>
        </p:nvPicPr>
        <p:blipFill rotWithShape="1">
          <a:blip r:embed="rId2"/>
          <a:srcRect l="49891" r="5454" b="-1"/>
          <a:stretch/>
        </p:blipFill>
        <p:spPr>
          <a:xfrm>
            <a:off x="-1" y="10"/>
            <a:ext cx="4587901" cy="6857990"/>
          </a:xfrm>
          <a:prstGeom prst="rect">
            <a:avLst/>
          </a:prstGeom>
        </p:spPr>
      </p:pic>
      <p:sp>
        <p:nvSpPr>
          <p:cNvPr id="2" name="Title 1">
            <a:extLst>
              <a:ext uri="{FF2B5EF4-FFF2-40B4-BE49-F238E27FC236}">
                <a16:creationId xmlns:a16="http://schemas.microsoft.com/office/drawing/2014/main" id="{CFA3A8D7-94F4-EDF8-9D22-703491EF20CF}"/>
              </a:ext>
            </a:extLst>
          </p:cNvPr>
          <p:cNvSpPr>
            <a:spLocks noGrp="1"/>
          </p:cNvSpPr>
          <p:nvPr>
            <p:ph type="ctrTitle"/>
          </p:nvPr>
        </p:nvSpPr>
        <p:spPr>
          <a:xfrm>
            <a:off x="5367777" y="136525"/>
            <a:ext cx="5831190" cy="1211212"/>
          </a:xfrm>
          <a:noFill/>
        </p:spPr>
        <p:txBody>
          <a:bodyPr>
            <a:normAutofit/>
          </a:bodyPr>
          <a:lstStyle/>
          <a:p>
            <a:r>
              <a:rPr lang="en-US" sz="3200" b="1" i="1" dirty="0">
                <a:latin typeface="Arial" panose="020B0604020202020204" pitchFamily="34" charset="0"/>
                <a:cs typeface="Arial" panose="020B0604020202020204" pitchFamily="34" charset="0"/>
              </a:rPr>
              <a:t>Introducing the modern workplace</a:t>
            </a:r>
          </a:p>
        </p:txBody>
      </p:sp>
      <p:sp>
        <p:nvSpPr>
          <p:cNvPr id="3" name="Subtitle 2">
            <a:extLst>
              <a:ext uri="{FF2B5EF4-FFF2-40B4-BE49-F238E27FC236}">
                <a16:creationId xmlns:a16="http://schemas.microsoft.com/office/drawing/2014/main" id="{158B8661-B214-CECF-677B-F35303F78353}"/>
              </a:ext>
            </a:extLst>
          </p:cNvPr>
          <p:cNvSpPr>
            <a:spLocks noGrp="1"/>
          </p:cNvSpPr>
          <p:nvPr>
            <p:ph type="subTitle" idx="1"/>
          </p:nvPr>
        </p:nvSpPr>
        <p:spPr>
          <a:xfrm>
            <a:off x="5847926" y="1555388"/>
            <a:ext cx="4870891" cy="487649"/>
          </a:xfrm>
        </p:spPr>
        <p:txBody>
          <a:bodyPr>
            <a:normAutofit/>
          </a:bodyPr>
          <a:lstStyle/>
          <a:p>
            <a:r>
              <a:rPr lang="en-US" sz="2800" b="1" i="1" dirty="0">
                <a:latin typeface="Arial" panose="020B0604020202020204" pitchFamily="34" charset="0"/>
                <a:cs typeface="Arial" panose="020B0604020202020204" pitchFamily="34" charset="0"/>
              </a:rPr>
              <a:t>Group Presentation</a:t>
            </a:r>
          </a:p>
        </p:txBody>
      </p:sp>
      <p:sp>
        <p:nvSpPr>
          <p:cNvPr id="6" name="Slide Number Placeholder 5">
            <a:extLst>
              <a:ext uri="{FF2B5EF4-FFF2-40B4-BE49-F238E27FC236}">
                <a16:creationId xmlns:a16="http://schemas.microsoft.com/office/drawing/2014/main" id="{81F23A9C-ECC2-1E28-5E50-92695E0ACE0C}"/>
              </a:ext>
            </a:extLst>
          </p:cNvPr>
          <p:cNvSpPr>
            <a:spLocks noGrp="1"/>
          </p:cNvSpPr>
          <p:nvPr>
            <p:ph type="sldNum" sz="quarter" idx="12"/>
          </p:nvPr>
        </p:nvSpPr>
        <p:spPr/>
        <p:txBody>
          <a:bodyPr/>
          <a:lstStyle/>
          <a:p>
            <a:fld id="{C01389E6-C847-4AD0-B56D-D205B2EAB1EE}" type="slidenum">
              <a:rPr lang="en-US" smtClean="0"/>
              <a:t>1</a:t>
            </a:fld>
            <a:endParaRPr lang="en-US"/>
          </a:p>
        </p:txBody>
      </p:sp>
      <p:graphicFrame>
        <p:nvGraphicFramePr>
          <p:cNvPr id="12" name="TextBox 4">
            <a:extLst>
              <a:ext uri="{FF2B5EF4-FFF2-40B4-BE49-F238E27FC236}">
                <a16:creationId xmlns:a16="http://schemas.microsoft.com/office/drawing/2014/main" id="{5956B1D1-7271-0000-BD7A-7BB5D6298FFE}"/>
              </a:ext>
            </a:extLst>
          </p:cNvPr>
          <p:cNvGraphicFramePr/>
          <p:nvPr>
            <p:extLst>
              <p:ext uri="{D42A27DB-BD31-4B8C-83A1-F6EECF244321}">
                <p14:modId xmlns:p14="http://schemas.microsoft.com/office/powerpoint/2010/main" val="1069816807"/>
              </p:ext>
            </p:extLst>
          </p:nvPr>
        </p:nvGraphicFramePr>
        <p:xfrm>
          <a:off x="4751882" y="2815106"/>
          <a:ext cx="7440118" cy="40428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E530A57-03B6-75B0-E382-3FC9DA40B048}"/>
              </a:ext>
            </a:extLst>
          </p:cNvPr>
          <p:cNvSpPr txBox="1"/>
          <p:nvPr/>
        </p:nvSpPr>
        <p:spPr>
          <a:xfrm>
            <a:off x="5847926" y="2119806"/>
            <a:ext cx="4870891" cy="492443"/>
          </a:xfrm>
          <a:prstGeom prst="rect">
            <a:avLst/>
          </a:prstGeom>
          <a:noFill/>
        </p:spPr>
        <p:txBody>
          <a:bodyPr wrap="square" rtlCol="0">
            <a:spAutoFit/>
          </a:bodyPr>
          <a:lstStyle/>
          <a:p>
            <a:pPr algn="ctr"/>
            <a:r>
              <a:rPr lang="en-US" sz="2600" b="1" i="1" dirty="0"/>
              <a:t>TESCO PLC</a:t>
            </a:r>
          </a:p>
        </p:txBody>
      </p:sp>
    </p:spTree>
    <p:extLst>
      <p:ext uri="{BB962C8B-B14F-4D97-AF65-F5344CB8AC3E}">
        <p14:creationId xmlns:p14="http://schemas.microsoft.com/office/powerpoint/2010/main" val="367352574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84000">
              <a:schemeClr val="accent1">
                <a:lumMod val="45000"/>
                <a:lumOff val="55000"/>
              </a:schemeClr>
            </a:gs>
            <a:gs pos="83000">
              <a:schemeClr val="accent1">
                <a:lumMod val="45000"/>
                <a:lumOff val="55000"/>
              </a:schemeClr>
            </a:gs>
            <a:gs pos="25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1D1A-91C1-DA97-223F-3BB69B460EC1}"/>
              </a:ext>
            </a:extLst>
          </p:cNvPr>
          <p:cNvSpPr>
            <a:spLocks noGrp="1"/>
          </p:cNvSpPr>
          <p:nvPr>
            <p:ph type="title"/>
          </p:nvPr>
        </p:nvSpPr>
        <p:spPr>
          <a:xfrm>
            <a:off x="0" y="838300"/>
            <a:ext cx="3410262" cy="3363597"/>
          </a:xfrm>
        </p:spPr>
        <p:txBody>
          <a:bodyPr>
            <a:normAutofit/>
          </a:bodyPr>
          <a:lstStyle/>
          <a:p>
            <a:pPr algn="r"/>
            <a:r>
              <a:rPr lang="en-US" sz="3200" dirty="0">
                <a:latin typeface="Arial" panose="020B0604020202020204" pitchFamily="34" charset="0"/>
                <a:cs typeface="Arial" panose="020B0604020202020204" pitchFamily="34" charset="0"/>
              </a:rPr>
              <a:t>Table of contents</a:t>
            </a:r>
          </a:p>
        </p:txBody>
      </p:sp>
      <p:graphicFrame>
        <p:nvGraphicFramePr>
          <p:cNvPr id="70" name="Content Placeholder 2">
            <a:extLst>
              <a:ext uri="{FF2B5EF4-FFF2-40B4-BE49-F238E27FC236}">
                <a16:creationId xmlns:a16="http://schemas.microsoft.com/office/drawing/2014/main" id="{1EBA3BDA-10E8-C6F4-DCE7-00A1C05FCCCE}"/>
              </a:ext>
            </a:extLst>
          </p:cNvPr>
          <p:cNvGraphicFramePr>
            <a:graphicFrameLocks noGrp="1"/>
          </p:cNvGraphicFramePr>
          <p:nvPr>
            <p:ph idx="1"/>
            <p:extLst>
              <p:ext uri="{D42A27DB-BD31-4B8C-83A1-F6EECF244321}">
                <p14:modId xmlns:p14="http://schemas.microsoft.com/office/powerpoint/2010/main" val="2836310356"/>
              </p:ext>
            </p:extLst>
          </p:nvPr>
        </p:nvGraphicFramePr>
        <p:xfrm>
          <a:off x="3597638" y="0"/>
          <a:ext cx="8137161" cy="6857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69EBBFED-6F61-B28A-3517-7CE37475F300}"/>
              </a:ext>
            </a:extLst>
          </p:cNvPr>
          <p:cNvSpPr>
            <a:spLocks noGrp="1"/>
          </p:cNvSpPr>
          <p:nvPr>
            <p:ph type="sldNum" sz="quarter" idx="12"/>
          </p:nvPr>
        </p:nvSpPr>
        <p:spPr>
          <a:xfrm>
            <a:off x="11669678" y="6408742"/>
            <a:ext cx="438652" cy="448830"/>
          </a:xfrm>
        </p:spPr>
        <p:txBody>
          <a:bodyPr>
            <a:normAutofit/>
          </a:bodyPr>
          <a:lstStyle/>
          <a:p>
            <a:pPr>
              <a:spcAft>
                <a:spcPts val="600"/>
              </a:spcAft>
            </a:pPr>
            <a:fld id="{C01389E6-C847-4AD0-B56D-D205B2EAB1EE}" type="slidenum">
              <a:rPr lang="en-US">
                <a:solidFill>
                  <a:schemeClr val="tx1"/>
                </a:solidFill>
              </a:rPr>
              <a:pPr>
                <a:spcAft>
                  <a:spcPts val="600"/>
                </a:spcAft>
              </a:pPr>
              <a:t>2</a:t>
            </a:fld>
            <a:endParaRPr lang="en-US">
              <a:solidFill>
                <a:schemeClr val="tx1"/>
              </a:solidFill>
            </a:endParaRPr>
          </a:p>
        </p:txBody>
      </p:sp>
    </p:spTree>
    <p:extLst>
      <p:ext uri="{BB962C8B-B14F-4D97-AF65-F5344CB8AC3E}">
        <p14:creationId xmlns:p14="http://schemas.microsoft.com/office/powerpoint/2010/main" val="414635794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85000">
              <a:schemeClr val="accent6">
                <a:lumMod val="60000"/>
                <a:lumOff val="40000"/>
              </a:schemeClr>
            </a:gs>
            <a:gs pos="62997">
              <a:srgbClr val="B7DFE7"/>
            </a:gs>
            <a:gs pos="63000">
              <a:schemeClr val="accent6">
                <a:lumMod val="60000"/>
                <a:lumOff val="40000"/>
              </a:schemeClr>
            </a:gs>
            <a:gs pos="36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1407E-7BC0-4133-2B5B-DCA94E5420CA}"/>
              </a:ext>
            </a:extLst>
          </p:cNvPr>
          <p:cNvSpPr>
            <a:spLocks noGrp="1"/>
          </p:cNvSpPr>
          <p:nvPr>
            <p:ph type="title"/>
          </p:nvPr>
        </p:nvSpPr>
        <p:spPr>
          <a:xfrm>
            <a:off x="1269400" y="1"/>
            <a:ext cx="5929422" cy="941152"/>
          </a:xfrm>
        </p:spPr>
        <p:txBody>
          <a:bodyPr>
            <a:normAutofit/>
          </a:bodyPr>
          <a:lstStyle/>
          <a:p>
            <a:pPr algn="ctr"/>
            <a:r>
              <a:rPr lang="en-US" sz="3200" b="1" dirty="0">
                <a:latin typeface="Arial" panose="020B0604020202020204" pitchFamily="34" charset="0"/>
                <a:cs typeface="Arial" panose="020B0604020202020204" pitchFamily="34" charset="0"/>
              </a:rPr>
              <a:t>Tesco Plc – Brief History</a:t>
            </a:r>
          </a:p>
        </p:txBody>
      </p:sp>
      <p:sp>
        <p:nvSpPr>
          <p:cNvPr id="3" name="Content Placeholder 2">
            <a:extLst>
              <a:ext uri="{FF2B5EF4-FFF2-40B4-BE49-F238E27FC236}">
                <a16:creationId xmlns:a16="http://schemas.microsoft.com/office/drawing/2014/main" id="{403852C0-CC5F-A0CE-E831-7A3BE4EB199B}"/>
              </a:ext>
            </a:extLst>
          </p:cNvPr>
          <p:cNvSpPr>
            <a:spLocks noGrp="1"/>
          </p:cNvSpPr>
          <p:nvPr>
            <p:ph idx="1"/>
          </p:nvPr>
        </p:nvSpPr>
        <p:spPr>
          <a:xfrm>
            <a:off x="-68079" y="1077678"/>
            <a:ext cx="8289561" cy="5643797"/>
          </a:xfrm>
        </p:spPr>
        <p:txBody>
          <a:bodyPr>
            <a:noAutofit/>
          </a:bodyPr>
          <a:lstStyle/>
          <a:p>
            <a:pPr>
              <a:lnSpc>
                <a:spcPct val="150000"/>
              </a:lnSpc>
              <a:buFont typeface="Wingdings" pitchFamily="2" charset="2"/>
              <a:buChar char="Ø"/>
            </a:pPr>
            <a:r>
              <a:rPr lang="en-US" sz="2600" dirty="0">
                <a:latin typeface="Arial" panose="020B0604020202020204" pitchFamily="34" charset="0"/>
                <a:cs typeface="Arial" panose="020B0604020202020204" pitchFamily="34" charset="0"/>
              </a:rPr>
              <a:t> Tesco was found by John Cohen in 1919 in London.</a:t>
            </a:r>
          </a:p>
          <a:p>
            <a:pPr>
              <a:lnSpc>
                <a:spcPct val="150000"/>
              </a:lnSpc>
              <a:buFont typeface="Wingdings" pitchFamily="2" charset="2"/>
              <a:buChar char="Ø"/>
            </a:pPr>
            <a:r>
              <a:rPr lang="en-US" sz="2600" dirty="0">
                <a:latin typeface="Arial" panose="020B0604020202020204" pitchFamily="34" charset="0"/>
                <a:cs typeface="Arial" panose="020B0604020202020204" pitchFamily="34" charset="0"/>
              </a:rPr>
              <a:t> Nowadays the company has more than 330 000 employees.</a:t>
            </a:r>
          </a:p>
          <a:p>
            <a:pPr>
              <a:lnSpc>
                <a:spcPct val="150000"/>
              </a:lnSpc>
              <a:buFont typeface="Wingdings" pitchFamily="2" charset="2"/>
              <a:buChar char="Ø"/>
            </a:pPr>
            <a:r>
              <a:rPr lang="en-US" sz="2600" dirty="0">
                <a:latin typeface="Arial" panose="020B0604020202020204" pitchFamily="34" charset="0"/>
                <a:cs typeface="Arial" panose="020B0604020202020204" pitchFamily="34" charset="0"/>
              </a:rPr>
              <a:t> Tesco is one of the UK’s market leader of groceries , but also operates successfully in other countries in Asia and Europe.</a:t>
            </a:r>
          </a:p>
          <a:p>
            <a:pPr>
              <a:lnSpc>
                <a:spcPct val="150000"/>
              </a:lnSpc>
              <a:buFont typeface="Wingdings" pitchFamily="2" charset="2"/>
              <a:buChar char="Ø"/>
            </a:pPr>
            <a:r>
              <a:rPr lang="en-US" sz="2600" dirty="0">
                <a:latin typeface="Arial" panose="020B0604020202020204" pitchFamily="34" charset="0"/>
                <a:cs typeface="Arial" panose="020B0604020202020204" pitchFamily="34" charset="0"/>
              </a:rPr>
              <a:t>The company offers variety of different products such as clothes, food, home appliances and financial services.</a:t>
            </a:r>
          </a:p>
          <a:p>
            <a:pPr>
              <a:buFont typeface="Wingdings" pitchFamily="2" charset="2"/>
              <a:buChar char="Ø"/>
            </a:pPr>
            <a:endParaRPr lang="en-US" sz="2600" dirty="0"/>
          </a:p>
        </p:txBody>
      </p:sp>
      <p:sp>
        <p:nvSpPr>
          <p:cNvPr id="4" name="Slide Number Placeholder 3">
            <a:extLst>
              <a:ext uri="{FF2B5EF4-FFF2-40B4-BE49-F238E27FC236}">
                <a16:creationId xmlns:a16="http://schemas.microsoft.com/office/drawing/2014/main" id="{4E1EC680-FD21-38FC-CC0F-21C351F81DD2}"/>
              </a:ext>
            </a:extLst>
          </p:cNvPr>
          <p:cNvSpPr>
            <a:spLocks noGrp="1"/>
          </p:cNvSpPr>
          <p:nvPr>
            <p:ph type="sldNum" sz="quarter" idx="12"/>
          </p:nvPr>
        </p:nvSpPr>
        <p:spPr/>
        <p:txBody>
          <a:bodyPr/>
          <a:lstStyle/>
          <a:p>
            <a:fld id="{C01389E6-C847-4AD0-B56D-D205B2EAB1EE}" type="slidenum">
              <a:rPr lang="en-US" smtClean="0"/>
              <a:t>3</a:t>
            </a:fld>
            <a:endParaRPr lang="en-US"/>
          </a:p>
        </p:txBody>
      </p:sp>
      <p:pic>
        <p:nvPicPr>
          <p:cNvPr id="5" name="Picture 4" descr="Vegetables on display at a market">
            <a:extLst>
              <a:ext uri="{FF2B5EF4-FFF2-40B4-BE49-F238E27FC236}">
                <a16:creationId xmlns:a16="http://schemas.microsoft.com/office/drawing/2014/main" id="{F581B8F5-307C-2DDA-3072-ADE41C3E9C06}"/>
              </a:ext>
            </a:extLst>
          </p:cNvPr>
          <p:cNvPicPr>
            <a:picLocks noChangeAspect="1"/>
          </p:cNvPicPr>
          <p:nvPr/>
        </p:nvPicPr>
        <p:blipFill rotWithShape="1">
          <a:blip r:embed="rId2"/>
          <a:srcRect l="34382" r="23223" b="1"/>
          <a:stretch/>
        </p:blipFill>
        <p:spPr>
          <a:xfrm>
            <a:off x="8115299" y="-12515"/>
            <a:ext cx="4435113" cy="6870515"/>
          </a:xfrm>
          <a:prstGeom prst="rect">
            <a:avLst/>
          </a:prstGeom>
        </p:spPr>
      </p:pic>
    </p:spTree>
    <p:extLst>
      <p:ext uri="{BB962C8B-B14F-4D97-AF65-F5344CB8AC3E}">
        <p14:creationId xmlns:p14="http://schemas.microsoft.com/office/powerpoint/2010/main" val="226494488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pic>
        <p:nvPicPr>
          <p:cNvPr id="6" name="Content Placeholder 5" descr="A cartoon of men pulling a rope&#10;&#10;Description automatically generated">
            <a:extLst>
              <a:ext uri="{FF2B5EF4-FFF2-40B4-BE49-F238E27FC236}">
                <a16:creationId xmlns:a16="http://schemas.microsoft.com/office/drawing/2014/main" id="{E03F7757-47A8-CAD1-901D-564498A93798}"/>
              </a:ext>
            </a:extLst>
          </p:cNvPr>
          <p:cNvPicPr>
            <a:picLocks noGrp="1" noChangeAspect="1"/>
          </p:cNvPicPr>
          <p:nvPr>
            <p:ph idx="1"/>
          </p:nvPr>
        </p:nvPicPr>
        <p:blipFill rotWithShape="1">
          <a:blip r:embed="rId3">
            <a:alphaModFix/>
            <a:extLst>
              <a:ext uri="{BEBA8EAE-BF5A-486C-A8C5-ECC9F3942E4B}">
                <a14:imgProps xmlns:a14="http://schemas.microsoft.com/office/drawing/2010/main">
                  <a14:imgLayer r:embed="rId4">
                    <a14:imgEffect>
                      <a14:brightnessContrast bright="5000"/>
                    </a14:imgEffect>
                  </a14:imgLayer>
                </a14:imgProps>
              </a:ext>
              <a:ext uri="{837473B0-CC2E-450A-ABE3-18F120FF3D39}">
                <a1611:picAttrSrcUrl xmlns:a1611="http://schemas.microsoft.com/office/drawing/2016/11/main" r:id="rId5"/>
              </a:ext>
            </a:extLst>
          </a:blip>
          <a:srcRect t="7386" b="12272"/>
          <a:stretch/>
        </p:blipFill>
        <p:spPr>
          <a:xfrm>
            <a:off x="0" y="0"/>
            <a:ext cx="12191980" cy="6856718"/>
          </a:xfrm>
          <a:prstGeom prst="rect">
            <a:avLst/>
          </a:prstGeom>
          <a:solidFill>
            <a:srgbClr val="FFFFFF">
              <a:shade val="85000"/>
            </a:srgbClr>
          </a:solidFill>
          <a:effectLst>
            <a:reflection endPos="0" dir="5400000" sy="-100000" algn="bl" rotWithShape="0"/>
          </a:effectLst>
          <a:scene3d>
            <a:camera prst="orthographicFront"/>
            <a:lightRig rig="twoPt" dir="t">
              <a:rot lat="0" lon="0" rev="7800000"/>
            </a:lightRig>
          </a:scene3d>
          <a:sp3d contourW="6350">
            <a:bevelT w="50800" h="16510"/>
            <a:contourClr>
              <a:srgbClr val="C0C0C0"/>
            </a:contourClr>
          </a:sp3d>
        </p:spPr>
      </p:pic>
      <p:sp>
        <p:nvSpPr>
          <p:cNvPr id="4" name="Slide Number Placeholder 3">
            <a:extLst>
              <a:ext uri="{FF2B5EF4-FFF2-40B4-BE49-F238E27FC236}">
                <a16:creationId xmlns:a16="http://schemas.microsoft.com/office/drawing/2014/main" id="{873437A5-12F4-1C82-9977-42DC98A8B5B7}"/>
              </a:ext>
            </a:extLst>
          </p:cNvPr>
          <p:cNvSpPr>
            <a:spLocks noGrp="1"/>
          </p:cNvSpPr>
          <p:nvPr>
            <p:ph type="sldNum" sz="quarter" idx="12"/>
          </p:nvPr>
        </p:nvSpPr>
        <p:spPr/>
        <p:txBody>
          <a:bodyPr vert="horz" lIns="91440" tIns="45720" rIns="91440" bIns="45720" rtlCol="0" anchor="ctr">
            <a:normAutofit/>
          </a:bodyPr>
          <a:lstStyle/>
          <a:p>
            <a:pPr>
              <a:spcAft>
                <a:spcPts val="600"/>
              </a:spcAft>
            </a:pPr>
            <a:fld id="{C01389E6-C847-4AD0-B56D-D205B2EAB1EE}" type="slidenum">
              <a:rPr lang="en-US">
                <a:solidFill>
                  <a:srgbClr val="FFFFFF"/>
                </a:solidFill>
              </a:rPr>
              <a:pPr>
                <a:spcAft>
                  <a:spcPts val="600"/>
                </a:spcAft>
              </a:pPr>
              <a:t>4</a:t>
            </a:fld>
            <a:endParaRPr lang="en-US">
              <a:solidFill>
                <a:srgbClr val="FFFFFF"/>
              </a:solidFill>
            </a:endParaRPr>
          </a:p>
        </p:txBody>
      </p:sp>
      <p:pic>
        <p:nvPicPr>
          <p:cNvPr id="45" name="Picture 44" descr="A red and blue text on a black background&#10;&#10;Description automatically generated">
            <a:extLst>
              <a:ext uri="{FF2B5EF4-FFF2-40B4-BE49-F238E27FC236}">
                <a16:creationId xmlns:a16="http://schemas.microsoft.com/office/drawing/2014/main" id="{E6093094-A879-43A7-B9E5-6024062B580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137546" y="4495048"/>
            <a:ext cx="3054454" cy="803803"/>
          </a:xfrm>
          <a:prstGeom prst="rect">
            <a:avLst/>
          </a:prstGeom>
        </p:spPr>
      </p:pic>
      <p:sp>
        <p:nvSpPr>
          <p:cNvPr id="46" name="TextBox 45">
            <a:extLst>
              <a:ext uri="{FF2B5EF4-FFF2-40B4-BE49-F238E27FC236}">
                <a16:creationId xmlns:a16="http://schemas.microsoft.com/office/drawing/2014/main" id="{2B1092DD-5B7C-5822-E79F-799395003106}"/>
              </a:ext>
            </a:extLst>
          </p:cNvPr>
          <p:cNvSpPr txBox="1"/>
          <p:nvPr/>
        </p:nvSpPr>
        <p:spPr>
          <a:xfrm>
            <a:off x="8029389" y="6604391"/>
            <a:ext cx="3054454" cy="230832"/>
          </a:xfrm>
          <a:prstGeom prst="rect">
            <a:avLst/>
          </a:prstGeom>
          <a:noFill/>
        </p:spPr>
        <p:txBody>
          <a:bodyPr wrap="square" rtlCol="0">
            <a:spAutoFit/>
          </a:bodyPr>
          <a:lstStyle/>
          <a:p>
            <a:r>
              <a:rPr lang="en-US" sz="900" dirty="0">
                <a:hlinkClick r:id="rId7" tooltip="https://freepngimg.com/png/83671-logo-text-tesco-area-retail-free-transparent-image-hd"/>
              </a:rPr>
              <a:t>This Photo</a:t>
            </a:r>
            <a:r>
              <a:rPr lang="en-US" sz="900" dirty="0"/>
              <a:t> by Unknown Author is licensed under </a:t>
            </a:r>
            <a:r>
              <a:rPr lang="en-US" sz="900" dirty="0">
                <a:hlinkClick r:id="rId8" tooltip="https://creativecommons.org/licenses/by-nc/3.0/"/>
              </a:rPr>
              <a:t>CC BY-NC</a:t>
            </a:r>
            <a:endParaRPr lang="en-US" sz="900" dirty="0"/>
          </a:p>
        </p:txBody>
      </p:sp>
      <p:pic>
        <p:nvPicPr>
          <p:cNvPr id="48" name="Picture 47" descr="A logo of a company&#10;&#10;Description automatically generated">
            <a:extLst>
              <a:ext uri="{FF2B5EF4-FFF2-40B4-BE49-F238E27FC236}">
                <a16:creationId xmlns:a16="http://schemas.microsoft.com/office/drawing/2014/main" id="{E5C86606-893D-D562-09D4-4975ED7FCA13}"/>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rot="19161831">
            <a:off x="43424" y="4490377"/>
            <a:ext cx="2151653" cy="930109"/>
          </a:xfrm>
          <a:prstGeom prst="rect">
            <a:avLst/>
          </a:prstGeom>
        </p:spPr>
      </p:pic>
      <p:pic>
        <p:nvPicPr>
          <p:cNvPr id="51" name="Picture 50" descr="A green logo with white text&#10;&#10;Description automatically generated">
            <a:extLst>
              <a:ext uri="{FF2B5EF4-FFF2-40B4-BE49-F238E27FC236}">
                <a16:creationId xmlns:a16="http://schemas.microsoft.com/office/drawing/2014/main" id="{7796DB22-14AD-67E1-3E4F-1E33F02952F0}"/>
              </a:ext>
            </a:extLst>
          </p:cNvPr>
          <p:cNvPicPr>
            <a:picLocks noChangeAspect="1"/>
          </p:cNvPicPr>
          <p:nvPr/>
        </p:nvPicPr>
        <p:blipFill>
          <a:blip r:embed="rId11"/>
          <a:stretch>
            <a:fillRect/>
          </a:stretch>
        </p:blipFill>
        <p:spPr>
          <a:xfrm rot="19133929">
            <a:off x="-57985" y="815017"/>
            <a:ext cx="2280401" cy="678558"/>
          </a:xfrm>
          <a:prstGeom prst="rect">
            <a:avLst/>
          </a:prstGeom>
          <a:pattFill prst="ltUpDiag">
            <a:fgClr>
              <a:srgbClr val="FFFFFF">
                <a:shade val="85000"/>
              </a:srgbClr>
            </a:fgClr>
            <a:bgClr>
              <a:schemeClr val="bg1"/>
            </a:bgClr>
          </a:pattFill>
          <a:ln>
            <a:solidFill>
              <a:schemeClr val="bg1">
                <a:lumMod val="85000"/>
              </a:schemeClr>
            </a:solidFill>
          </a:ln>
        </p:spPr>
      </p:pic>
      <p:pic>
        <p:nvPicPr>
          <p:cNvPr id="53" name="Picture 52" descr="A logo with green text&#10;&#10;Description automatically generated">
            <a:extLst>
              <a:ext uri="{FF2B5EF4-FFF2-40B4-BE49-F238E27FC236}">
                <a16:creationId xmlns:a16="http://schemas.microsoft.com/office/drawing/2014/main" id="{27B6A501-B29E-7DE1-F788-A183A93EC6E6}"/>
              </a:ext>
            </a:extLst>
          </p:cNvPr>
          <p:cNvPicPr>
            <a:picLocks noChangeAspect="1"/>
          </p:cNvPicPr>
          <p:nvPr/>
        </p:nvPicPr>
        <p:blipFill>
          <a:blip r:embed="rId12"/>
          <a:stretch>
            <a:fillRect/>
          </a:stretch>
        </p:blipFill>
        <p:spPr>
          <a:xfrm rot="18733571">
            <a:off x="2530962" y="680992"/>
            <a:ext cx="1909279" cy="1291571"/>
          </a:xfrm>
          <a:prstGeom prst="rect">
            <a:avLst/>
          </a:prstGeom>
        </p:spPr>
      </p:pic>
      <p:pic>
        <p:nvPicPr>
          <p:cNvPr id="58" name="Picture 57" descr="A red stamp with black background&#10;&#10;Description automatically generated">
            <a:extLst>
              <a:ext uri="{FF2B5EF4-FFF2-40B4-BE49-F238E27FC236}">
                <a16:creationId xmlns:a16="http://schemas.microsoft.com/office/drawing/2014/main" id="{F72D0B0D-6190-3AEB-EC6E-8D3164DD6DE7}"/>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9667823" y="2959321"/>
            <a:ext cx="2524177" cy="1309181"/>
          </a:xfrm>
          <a:prstGeom prst="rect">
            <a:avLst/>
          </a:prstGeom>
        </p:spPr>
      </p:pic>
      <p:pic>
        <p:nvPicPr>
          <p:cNvPr id="61" name="Picture 60" descr="A red and yellow letters&#10;&#10;Description automatically generated">
            <a:extLst>
              <a:ext uri="{FF2B5EF4-FFF2-40B4-BE49-F238E27FC236}">
                <a16:creationId xmlns:a16="http://schemas.microsoft.com/office/drawing/2014/main" id="{B44CA5EF-CD22-A0AB-46DB-EC1E39376204}"/>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5333911" y="1913713"/>
            <a:ext cx="1758914" cy="1802668"/>
          </a:xfrm>
          <a:prstGeom prst="rect">
            <a:avLst/>
          </a:prstGeom>
        </p:spPr>
      </p:pic>
      <p:sp>
        <p:nvSpPr>
          <p:cNvPr id="63" name="TextBox 62">
            <a:extLst>
              <a:ext uri="{FF2B5EF4-FFF2-40B4-BE49-F238E27FC236}">
                <a16:creationId xmlns:a16="http://schemas.microsoft.com/office/drawing/2014/main" id="{87E44DDE-3CCE-9A9B-F573-E672A5D17842}"/>
              </a:ext>
            </a:extLst>
          </p:cNvPr>
          <p:cNvSpPr txBox="1"/>
          <p:nvPr/>
        </p:nvSpPr>
        <p:spPr>
          <a:xfrm>
            <a:off x="3186717" y="77078"/>
            <a:ext cx="6565191" cy="1077218"/>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TESCO’S COMPETITORS</a:t>
            </a:r>
          </a:p>
          <a:p>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630256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08F8CF4-58FE-FEDC-F09A-9D57F9D6A7F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Tesco’s performance</a:t>
            </a:r>
          </a:p>
        </p:txBody>
      </p:sp>
      <p:pic>
        <p:nvPicPr>
          <p:cNvPr id="4" name="Content Placeholder 3" descr="A graph of blue bars with numbers&#10;&#10;Description automatically generated">
            <a:extLst>
              <a:ext uri="{FF2B5EF4-FFF2-40B4-BE49-F238E27FC236}">
                <a16:creationId xmlns:a16="http://schemas.microsoft.com/office/drawing/2014/main" id="{316B2ECC-38D0-1261-69DE-D87368CB29A2}"/>
              </a:ext>
            </a:extLst>
          </p:cNvPr>
          <p:cNvPicPr>
            <a:picLocks noGrp="1" noChangeAspect="1"/>
          </p:cNvPicPr>
          <p:nvPr>
            <p:ph idx="1"/>
          </p:nvPr>
        </p:nvPicPr>
        <p:blipFill>
          <a:blip r:embed="rId2"/>
          <a:stretch>
            <a:fillRect/>
          </a:stretch>
        </p:blipFill>
        <p:spPr>
          <a:xfrm>
            <a:off x="4346678" y="37212"/>
            <a:ext cx="7690424" cy="6273648"/>
          </a:xfrm>
          <a:prstGeom prst="rect">
            <a:avLst/>
          </a:prstGeom>
        </p:spPr>
      </p:pic>
      <p:sp>
        <p:nvSpPr>
          <p:cNvPr id="10" name="Slide Number Placeholder 9">
            <a:extLst>
              <a:ext uri="{FF2B5EF4-FFF2-40B4-BE49-F238E27FC236}">
                <a16:creationId xmlns:a16="http://schemas.microsoft.com/office/drawing/2014/main" id="{3217615D-69F2-B7DF-5EA7-990A27E03958}"/>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defTabSz="914400">
              <a:spcAft>
                <a:spcPts val="600"/>
              </a:spcAft>
            </a:pPr>
            <a:fld id="{C01389E6-C847-4AD0-B56D-D205B2EAB1EE}" type="slidenum">
              <a:rPr lang="en-US" sz="1100">
                <a:solidFill>
                  <a:schemeClr val="tx1">
                    <a:lumMod val="50000"/>
                    <a:lumOff val="50000"/>
                  </a:schemeClr>
                </a:solidFill>
              </a:rPr>
              <a:pPr defTabSz="914400">
                <a:spcAft>
                  <a:spcPts val="600"/>
                </a:spcAft>
              </a:pPr>
              <a:t>5</a:t>
            </a:fld>
            <a:endParaRPr lang="en-US" sz="1100">
              <a:solidFill>
                <a:schemeClr val="tx1">
                  <a:lumMod val="50000"/>
                  <a:lumOff val="50000"/>
                </a:schemeClr>
              </a:solidFill>
            </a:endParaRPr>
          </a:p>
        </p:txBody>
      </p:sp>
      <p:sp>
        <p:nvSpPr>
          <p:cNvPr id="5" name="TextBox 4">
            <a:extLst>
              <a:ext uri="{FF2B5EF4-FFF2-40B4-BE49-F238E27FC236}">
                <a16:creationId xmlns:a16="http://schemas.microsoft.com/office/drawing/2014/main" id="{44B38872-58C5-A9EC-653C-08452213C476}"/>
              </a:ext>
            </a:extLst>
          </p:cNvPr>
          <p:cNvSpPr txBox="1"/>
          <p:nvPr/>
        </p:nvSpPr>
        <p:spPr>
          <a:xfrm>
            <a:off x="7884826" y="6455664"/>
            <a:ext cx="2383436" cy="369332"/>
          </a:xfrm>
          <a:prstGeom prst="rect">
            <a:avLst/>
          </a:prstGeom>
          <a:noFill/>
        </p:spPr>
        <p:txBody>
          <a:bodyPr wrap="square" rtlCol="0">
            <a:spAutoFit/>
          </a:bodyPr>
          <a:lstStyle/>
          <a:p>
            <a:r>
              <a:rPr lang="en-US" dirty="0"/>
              <a:t>Source: (Statista,2023)</a:t>
            </a:r>
          </a:p>
        </p:txBody>
      </p:sp>
    </p:spTree>
    <p:extLst>
      <p:ext uri="{BB962C8B-B14F-4D97-AF65-F5344CB8AC3E}">
        <p14:creationId xmlns:p14="http://schemas.microsoft.com/office/powerpoint/2010/main" val="345911105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27000">
              <a:schemeClr val="accent1">
                <a:lumMod val="5000"/>
                <a:lumOff val="95000"/>
              </a:schemeClr>
            </a:gs>
            <a:gs pos="76000">
              <a:schemeClr val="accent6">
                <a:lumMod val="60000"/>
                <a:lumOff val="40000"/>
              </a:schemeClr>
            </a:gs>
            <a:gs pos="46000">
              <a:srgbClr val="B7DFE7"/>
            </a:gs>
            <a:gs pos="0">
              <a:srgbClr val="0070C0"/>
            </a:gs>
            <a:gs pos="76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34D50-0F93-3015-2317-D2155E995543}"/>
              </a:ext>
            </a:extLst>
          </p:cNvPr>
          <p:cNvSpPr>
            <a:spLocks noGrp="1"/>
          </p:cNvSpPr>
          <p:nvPr>
            <p:ph type="title"/>
          </p:nvPr>
        </p:nvSpPr>
        <p:spPr>
          <a:xfrm>
            <a:off x="-374076" y="-28730"/>
            <a:ext cx="9781310" cy="1318819"/>
          </a:xfrm>
        </p:spPr>
        <p:txBody>
          <a:bodyPr>
            <a:normAutofit/>
          </a:bodyPr>
          <a:lstStyle/>
          <a:p>
            <a:pPr algn="ctr"/>
            <a:r>
              <a:rPr lang="en-GB" sz="3200" b="1" dirty="0">
                <a:latin typeface="Arial" panose="020B0604020202020204" pitchFamily="34" charset="0"/>
                <a:cs typeface="Arial" panose="020B0604020202020204" pitchFamily="34" charset="0"/>
              </a:rPr>
              <a:t>Concept of organizational structure</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F4C081-EEEA-4ED7-53F6-7C56CFC91EEF}"/>
              </a:ext>
            </a:extLst>
          </p:cNvPr>
          <p:cNvSpPr>
            <a:spLocks noGrp="1"/>
          </p:cNvSpPr>
          <p:nvPr>
            <p:ph idx="1"/>
          </p:nvPr>
        </p:nvSpPr>
        <p:spPr>
          <a:xfrm>
            <a:off x="8662" y="1573967"/>
            <a:ext cx="8940466" cy="5029717"/>
          </a:xfrm>
        </p:spPr>
        <p:txBody>
          <a:bodyPr>
            <a:normAutofit fontScale="62500" lnSpcReduction="20000"/>
          </a:bodyPr>
          <a:lstStyle/>
          <a:p>
            <a:pPr marL="0" indent="0">
              <a:lnSpc>
                <a:spcPct val="150000"/>
              </a:lnSpc>
              <a:buNone/>
            </a:pPr>
            <a:r>
              <a:rPr lang="en-GB" sz="4200" dirty="0">
                <a:latin typeface="Arial" panose="020B0604020202020204" pitchFamily="34" charset="0"/>
                <a:cs typeface="Arial" panose="020B0604020202020204" pitchFamily="34" charset="0"/>
              </a:rPr>
              <a:t>An organisational structure can be defined as a system, which helps in outlining how certain activities are being conducted in an organisation, in order to achieve their organisational goal. Businesses of all the sizes and shapes need organisational structure, because it helps in determining a specific hierarchy within the organisation. It further assist in providing the organisation with the visual representation of how the company is working towards its organisational goals.</a:t>
            </a:r>
            <a:endParaRPr lang="en-US" sz="4200" dirty="0">
              <a:latin typeface="Arial" panose="020B0604020202020204" pitchFamily="34" charset="0"/>
              <a:cs typeface="Arial" panose="020B0604020202020204" pitchFamily="34" charset="0"/>
            </a:endParaRPr>
          </a:p>
          <a:p>
            <a:pPr marL="0" indent="0">
              <a:buNone/>
            </a:pPr>
            <a:endParaRPr lang="en-US" sz="1800" dirty="0"/>
          </a:p>
        </p:txBody>
      </p:sp>
      <p:sp>
        <p:nvSpPr>
          <p:cNvPr id="4" name="Slide Number Placeholder 3">
            <a:extLst>
              <a:ext uri="{FF2B5EF4-FFF2-40B4-BE49-F238E27FC236}">
                <a16:creationId xmlns:a16="http://schemas.microsoft.com/office/drawing/2014/main" id="{6272F0DA-2CEA-23E1-D7C8-BA7B1D4834D1}"/>
              </a:ext>
            </a:extLst>
          </p:cNvPr>
          <p:cNvSpPr>
            <a:spLocks noGrp="1"/>
          </p:cNvSpPr>
          <p:nvPr>
            <p:ph type="sldNum" sz="quarter" idx="12"/>
          </p:nvPr>
        </p:nvSpPr>
        <p:spPr/>
        <p:txBody>
          <a:bodyPr/>
          <a:lstStyle/>
          <a:p>
            <a:fld id="{C01389E6-C847-4AD0-B56D-D205B2EAB1EE}" type="slidenum">
              <a:rPr lang="en-US" smtClean="0"/>
              <a:t>6</a:t>
            </a:fld>
            <a:endParaRPr lang="en-US"/>
          </a:p>
        </p:txBody>
      </p:sp>
      <p:pic>
        <p:nvPicPr>
          <p:cNvPr id="5" name="Picture 4" descr="3D spheres connected with a red line">
            <a:extLst>
              <a:ext uri="{FF2B5EF4-FFF2-40B4-BE49-F238E27FC236}">
                <a16:creationId xmlns:a16="http://schemas.microsoft.com/office/drawing/2014/main" id="{5B764DAE-8A47-C9AF-17D0-0EBD13B9D90B}"/>
              </a:ext>
            </a:extLst>
          </p:cNvPr>
          <p:cNvPicPr>
            <a:picLocks noChangeAspect="1"/>
          </p:cNvPicPr>
          <p:nvPr/>
        </p:nvPicPr>
        <p:blipFill rotWithShape="1">
          <a:blip r:embed="rId2"/>
          <a:srcRect l="29126" r="23238" b="-2"/>
          <a:stretch/>
        </p:blipFill>
        <p:spPr>
          <a:xfrm>
            <a:off x="8788975" y="-26881"/>
            <a:ext cx="3394363" cy="6884881"/>
          </a:xfrm>
          <a:prstGeom prst="rect">
            <a:avLst/>
          </a:prstGeom>
        </p:spPr>
      </p:pic>
    </p:spTree>
    <p:extLst>
      <p:ext uri="{BB962C8B-B14F-4D97-AF65-F5344CB8AC3E}">
        <p14:creationId xmlns:p14="http://schemas.microsoft.com/office/powerpoint/2010/main" val="33235751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97000">
              <a:schemeClr val="accent6">
                <a:lumMod val="60000"/>
                <a:lumOff val="40000"/>
              </a:schemeClr>
            </a:gs>
            <a:gs pos="62997">
              <a:srgbClr val="B7DFE7"/>
            </a:gs>
            <a:gs pos="63000">
              <a:schemeClr val="accent6">
                <a:lumMod val="60000"/>
                <a:lumOff val="40000"/>
              </a:schemeClr>
            </a:gs>
            <a:gs pos="22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18C25-255D-319C-37A7-F990E7E99AAF}"/>
              </a:ext>
            </a:extLst>
          </p:cNvPr>
          <p:cNvSpPr>
            <a:spLocks noGrp="1"/>
          </p:cNvSpPr>
          <p:nvPr>
            <p:ph type="title"/>
          </p:nvPr>
        </p:nvSpPr>
        <p:spPr>
          <a:xfrm>
            <a:off x="512618" y="336696"/>
            <a:ext cx="10709564" cy="1030720"/>
          </a:xfrm>
        </p:spPr>
        <p:txBody>
          <a:bodyPr anchor="b">
            <a:normAutofit/>
          </a:bodyPr>
          <a:lstStyle/>
          <a:p>
            <a:pPr algn="ctr">
              <a:lnSpc>
                <a:spcPct val="90000"/>
              </a:lnSpc>
            </a:pPr>
            <a:r>
              <a:rPr lang="en-GB" sz="3600" b="1" dirty="0">
                <a:latin typeface="Arial" panose="020B0604020202020204" pitchFamily="34" charset="0"/>
                <a:cs typeface="Arial" panose="020B0604020202020204" pitchFamily="34" charset="0"/>
              </a:rPr>
              <a:t>Organizational structure at Tesco</a:t>
            </a:r>
            <a:br>
              <a:rPr lang="en-US" sz="2800" dirty="0">
                <a:latin typeface="Times New Roman" panose="02020603050405020304" pitchFamily="18" charset="0"/>
                <a:cs typeface="Times New Roman" panose="02020603050405020304" pitchFamily="18" charset="0"/>
              </a:rPr>
            </a:br>
            <a:endParaRPr lang="en-US" sz="2800" dirty="0"/>
          </a:p>
        </p:txBody>
      </p:sp>
      <p:sp>
        <p:nvSpPr>
          <p:cNvPr id="3" name="Content Placeholder 2">
            <a:extLst>
              <a:ext uri="{FF2B5EF4-FFF2-40B4-BE49-F238E27FC236}">
                <a16:creationId xmlns:a16="http://schemas.microsoft.com/office/drawing/2014/main" id="{0BA30219-4325-DFC5-9B63-BBE239B1BC1A}"/>
              </a:ext>
            </a:extLst>
          </p:cNvPr>
          <p:cNvSpPr>
            <a:spLocks noGrp="1"/>
          </p:cNvSpPr>
          <p:nvPr>
            <p:ph idx="1"/>
          </p:nvPr>
        </p:nvSpPr>
        <p:spPr>
          <a:xfrm>
            <a:off x="58885" y="1593273"/>
            <a:ext cx="11933246" cy="4946071"/>
          </a:xfrm>
        </p:spPr>
        <p:txBody>
          <a:bodyPr anchor="t">
            <a:noAutofit/>
          </a:bodyPr>
          <a:lstStyle/>
          <a:p>
            <a:pPr marL="0" indent="0" algn="ctr">
              <a:lnSpc>
                <a:spcPct val="150000"/>
              </a:lnSpc>
              <a:buNone/>
            </a:pPr>
            <a:r>
              <a:rPr lang="en-GB" sz="2600" dirty="0">
                <a:latin typeface="Arial" panose="020B0604020202020204" pitchFamily="34" charset="0"/>
                <a:cs typeface="Arial" panose="020B0604020202020204" pitchFamily="34" charset="0"/>
              </a:rPr>
              <a:t>Tesco is following a hierarchy organisational structure. Those employees who are at the top of the hierarchical chart have most of the role responsibilities and authorities. This type of organisational structure is mainly followed in big organisations, in order to provide a direct chain of command from on the top level to the bottom level. Here all the critical decisions are being taken by the senior managers at Tesco. Then their decisions are being communicated to the lower levels as per the hierarchy structure.</a:t>
            </a:r>
            <a:endParaRPr lang="en-US" sz="2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799CF32-652C-D628-6D9F-AC6A5A11F324}"/>
              </a:ext>
            </a:extLst>
          </p:cNvPr>
          <p:cNvSpPr>
            <a:spLocks noGrp="1"/>
          </p:cNvSpPr>
          <p:nvPr>
            <p:ph type="sldNum" sz="quarter" idx="12"/>
          </p:nvPr>
        </p:nvSpPr>
        <p:spPr/>
        <p:txBody>
          <a:bodyPr/>
          <a:lstStyle/>
          <a:p>
            <a:fld id="{C01389E6-C847-4AD0-B56D-D205B2EAB1EE}" type="slidenum">
              <a:rPr lang="en-US" smtClean="0"/>
              <a:t>7</a:t>
            </a:fld>
            <a:endParaRPr lang="en-US"/>
          </a:p>
        </p:txBody>
      </p:sp>
    </p:spTree>
    <p:extLst>
      <p:ext uri="{BB962C8B-B14F-4D97-AF65-F5344CB8AC3E}">
        <p14:creationId xmlns:p14="http://schemas.microsoft.com/office/powerpoint/2010/main" val="388488039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88C3A2E7-CEA7-254E-ED6D-9665914DF7D5}"/>
              </a:ext>
            </a:extLst>
          </p:cNvPr>
          <p:cNvSpPr txBox="1"/>
          <p:nvPr/>
        </p:nvSpPr>
        <p:spPr>
          <a:xfrm>
            <a:off x="5239511" y="266075"/>
            <a:ext cx="6712746" cy="2061148"/>
          </a:xfrm>
          <a:prstGeom prst="rect">
            <a:avLst/>
          </a:prstGeom>
        </p:spPr>
        <p:txBody>
          <a:bodyPr vert="horz" lIns="91440" tIns="45720" rIns="91440" bIns="45720" rtlCol="0" anchor="ctr">
            <a:noAutofit/>
          </a:bodyPr>
          <a:lstStyle/>
          <a:p>
            <a:pPr indent="-228600" defTabSz="914400">
              <a:lnSpc>
                <a:spcPct val="90000"/>
              </a:lnSpc>
              <a:spcAft>
                <a:spcPts val="600"/>
              </a:spcAft>
              <a:buFont typeface="Arial" panose="020B0604020202020204" pitchFamily="34" charset="0"/>
              <a:buChar char="•"/>
            </a:pPr>
            <a:r>
              <a:rPr lang="en-US" sz="2600" dirty="0"/>
              <a:t>At top levels there are 10 board of directors along with the CEO who is Ken Murphy. In the middle level there are five </a:t>
            </a:r>
            <a:r>
              <a:rPr lang="en-US" sz="2600" dirty="0" err="1"/>
              <a:t>committees.Then</a:t>
            </a:r>
            <a:r>
              <a:rPr lang="en-US" sz="2600" dirty="0"/>
              <a:t> at the lower level all the employees are divided into different </a:t>
            </a:r>
            <a:r>
              <a:rPr lang="en-GB" sz="2600" dirty="0"/>
              <a:t>re</a:t>
            </a:r>
            <a:r>
              <a:rPr lang="en-US" sz="2600" dirty="0" err="1"/>
              <a:t>gions</a:t>
            </a:r>
            <a:r>
              <a:rPr lang="en-US" sz="2600" dirty="0"/>
              <a:t>.</a:t>
            </a:r>
          </a:p>
        </p:txBody>
      </p:sp>
      <p:pic>
        <p:nvPicPr>
          <p:cNvPr id="6" name="Picture 5">
            <a:extLst>
              <a:ext uri="{FF2B5EF4-FFF2-40B4-BE49-F238E27FC236}">
                <a16:creationId xmlns:a16="http://schemas.microsoft.com/office/drawing/2014/main" id="{A06ECE73-44E6-5281-E0AF-7F7F56976ED5}"/>
              </a:ext>
            </a:extLst>
          </p:cNvPr>
          <p:cNvPicPr>
            <a:picLocks noChangeAspect="1"/>
          </p:cNvPicPr>
          <p:nvPr/>
        </p:nvPicPr>
        <p:blipFill>
          <a:blip r:embed="rId2"/>
          <a:stretch>
            <a:fillRect/>
          </a:stretch>
        </p:blipFill>
        <p:spPr>
          <a:xfrm>
            <a:off x="11239" y="2199132"/>
            <a:ext cx="5923217" cy="4201667"/>
          </a:xfrm>
          <a:prstGeom prst="rect">
            <a:avLst/>
          </a:prstGeom>
        </p:spPr>
      </p:pic>
      <p:pic>
        <p:nvPicPr>
          <p:cNvPr id="4" name="Content Placeholder 5">
            <a:extLst>
              <a:ext uri="{FF2B5EF4-FFF2-40B4-BE49-F238E27FC236}">
                <a16:creationId xmlns:a16="http://schemas.microsoft.com/office/drawing/2014/main" id="{9655D430-5FAC-1FC9-8F89-C7BD4BCA55C7}"/>
              </a:ext>
            </a:extLst>
          </p:cNvPr>
          <p:cNvPicPr>
            <a:picLocks noGrp="1" noChangeAspect="1"/>
          </p:cNvPicPr>
          <p:nvPr>
            <p:ph idx="1"/>
          </p:nvPr>
        </p:nvPicPr>
        <p:blipFill>
          <a:blip r:embed="rId3"/>
          <a:stretch>
            <a:fillRect/>
          </a:stretch>
        </p:blipFill>
        <p:spPr>
          <a:xfrm>
            <a:off x="5945695" y="2843785"/>
            <a:ext cx="5776913" cy="2717566"/>
          </a:xfrm>
          <a:prstGeom prst="rect">
            <a:avLst/>
          </a:prstGeom>
        </p:spPr>
      </p:pic>
      <p:sp>
        <p:nvSpPr>
          <p:cNvPr id="8" name="Slide Number Placeholder 7">
            <a:extLst>
              <a:ext uri="{FF2B5EF4-FFF2-40B4-BE49-F238E27FC236}">
                <a16:creationId xmlns:a16="http://schemas.microsoft.com/office/drawing/2014/main" id="{A2A78087-DE4A-3691-7745-9D767E79E75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pPr>
            <a:fld id="{C01389E6-C847-4AD0-B56D-D205B2EAB1EE}" type="slidenum">
              <a:rPr lang="en-US" smtClean="0"/>
              <a:pPr defTabSz="914400">
                <a:spcAft>
                  <a:spcPts val="600"/>
                </a:spcAft>
              </a:pPr>
              <a:t>8</a:t>
            </a:fld>
            <a:endParaRPr lang="en-US"/>
          </a:p>
        </p:txBody>
      </p:sp>
    </p:spTree>
    <p:extLst>
      <p:ext uri="{BB962C8B-B14F-4D97-AF65-F5344CB8AC3E}">
        <p14:creationId xmlns:p14="http://schemas.microsoft.com/office/powerpoint/2010/main" val="3700493357"/>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85000">
              <a:schemeClr val="accent6">
                <a:lumMod val="60000"/>
                <a:lumOff val="40000"/>
              </a:schemeClr>
            </a:gs>
            <a:gs pos="62997">
              <a:srgbClr val="B7DFE7"/>
            </a:gs>
            <a:gs pos="63000">
              <a:schemeClr val="accent6">
                <a:lumMod val="60000"/>
                <a:lumOff val="40000"/>
              </a:schemeClr>
            </a:gs>
            <a:gs pos="36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1DCE-F589-D269-9E78-83B02945BE0E}"/>
              </a:ext>
            </a:extLst>
          </p:cNvPr>
          <p:cNvSpPr>
            <a:spLocks noGrp="1"/>
          </p:cNvSpPr>
          <p:nvPr>
            <p:ph type="title"/>
          </p:nvPr>
        </p:nvSpPr>
        <p:spPr>
          <a:xfrm>
            <a:off x="1482437" y="411718"/>
            <a:ext cx="8825345" cy="1417082"/>
          </a:xfrm>
        </p:spPr>
        <p:txBody>
          <a:bodyPr vert="horz" lIns="0" tIns="0" rIns="0" bIns="0" rtlCol="0" anchor="ctr">
            <a:noAutofit/>
          </a:bodyPr>
          <a:lstStyle/>
          <a:p>
            <a:pPr algn="ctr"/>
            <a:r>
              <a:rPr lang="en-GB" sz="3200" b="1" dirty="0">
                <a:latin typeface="Arial" panose="020B0604020202020204" pitchFamily="34" charset="0"/>
                <a:cs typeface="Arial" panose="020B0604020202020204" pitchFamily="34" charset="0"/>
              </a:rPr>
              <a:t>Advantages of using hierarchical structure for Tesco</a:t>
            </a:r>
            <a:endParaRPr lang="en-US" sz="3200" spc="750" dirty="0">
              <a:solidFill>
                <a:schemeClr val="bg1"/>
              </a:solidFill>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A3B324EE-B3FD-2703-3183-037A27A3FBE9}"/>
              </a:ext>
            </a:extLst>
          </p:cNvPr>
          <p:cNvSpPr>
            <a:spLocks noGrp="1"/>
          </p:cNvSpPr>
          <p:nvPr>
            <p:ph type="sldNum" sz="quarter" idx="12"/>
          </p:nvPr>
        </p:nvSpPr>
        <p:spPr/>
        <p:txBody>
          <a:bodyPr/>
          <a:lstStyle/>
          <a:p>
            <a:fld id="{C01389E6-C847-4AD0-B56D-D205B2EAB1EE}" type="slidenum">
              <a:rPr lang="en-US" smtClean="0"/>
              <a:t>9</a:t>
            </a:fld>
            <a:endParaRPr lang="en-US"/>
          </a:p>
        </p:txBody>
      </p:sp>
      <p:graphicFrame>
        <p:nvGraphicFramePr>
          <p:cNvPr id="22" name="TextBox 3">
            <a:extLst>
              <a:ext uri="{FF2B5EF4-FFF2-40B4-BE49-F238E27FC236}">
                <a16:creationId xmlns:a16="http://schemas.microsoft.com/office/drawing/2014/main" id="{95D5EE4C-16AD-9FB5-C67D-EFEF88A2F4C9}"/>
              </a:ext>
            </a:extLst>
          </p:cNvPr>
          <p:cNvGraphicFramePr/>
          <p:nvPr>
            <p:extLst>
              <p:ext uri="{D42A27DB-BD31-4B8C-83A1-F6EECF244321}">
                <p14:modId xmlns:p14="http://schemas.microsoft.com/office/powerpoint/2010/main" val="2052377636"/>
              </p:ext>
            </p:extLst>
          </p:nvPr>
        </p:nvGraphicFramePr>
        <p:xfrm>
          <a:off x="304801" y="2119744"/>
          <a:ext cx="11443854" cy="334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5443116"/>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85000">
              <a:schemeClr val="accent6">
                <a:lumMod val="60000"/>
                <a:lumOff val="40000"/>
              </a:schemeClr>
            </a:gs>
            <a:gs pos="62997">
              <a:srgbClr val="B7DFE7"/>
            </a:gs>
            <a:gs pos="63000">
              <a:schemeClr val="accent6">
                <a:lumMod val="60000"/>
                <a:lumOff val="40000"/>
              </a:schemeClr>
            </a:gs>
            <a:gs pos="36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7584-0692-4984-17AF-B97E64A1FD40}"/>
              </a:ext>
            </a:extLst>
          </p:cNvPr>
          <p:cNvSpPr>
            <a:spLocks noGrp="1"/>
          </p:cNvSpPr>
          <p:nvPr>
            <p:ph type="title"/>
          </p:nvPr>
        </p:nvSpPr>
        <p:spPr>
          <a:xfrm>
            <a:off x="734291" y="138545"/>
            <a:ext cx="10681854" cy="2105892"/>
          </a:xfrm>
        </p:spPr>
        <p:txBody>
          <a:bodyPr>
            <a:normAutofit/>
          </a:bodyPr>
          <a:lstStyle/>
          <a:p>
            <a:pPr algn="ctr"/>
            <a:r>
              <a:rPr lang="en-GB" sz="3200" b="1" dirty="0">
                <a:latin typeface="Arial" panose="020B0604020202020204" pitchFamily="34" charset="0"/>
                <a:cs typeface="Arial" panose="020B0604020202020204" pitchFamily="34" charset="0"/>
              </a:rPr>
              <a:t>Relationship between organizational structure and Tesco performance</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6FBE2A99-9FCA-BFB2-A50D-25C723CEBD25}"/>
              </a:ext>
            </a:extLst>
          </p:cNvPr>
          <p:cNvGraphicFramePr>
            <a:graphicFrameLocks noGrp="1"/>
          </p:cNvGraphicFramePr>
          <p:nvPr>
            <p:ph idx="1"/>
            <p:extLst>
              <p:ext uri="{D42A27DB-BD31-4B8C-83A1-F6EECF244321}">
                <p14:modId xmlns:p14="http://schemas.microsoft.com/office/powerpoint/2010/main" val="4270895219"/>
              </p:ext>
            </p:extLst>
          </p:nvPr>
        </p:nvGraphicFramePr>
        <p:xfrm>
          <a:off x="775856" y="1953491"/>
          <a:ext cx="4821380" cy="3990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448638E6-DC73-8627-2A03-4ABB2CE634C9}"/>
              </a:ext>
            </a:extLst>
          </p:cNvPr>
          <p:cNvSpPr>
            <a:spLocks noGrp="1"/>
          </p:cNvSpPr>
          <p:nvPr>
            <p:ph type="sldNum" sz="quarter" idx="12"/>
          </p:nvPr>
        </p:nvSpPr>
        <p:spPr/>
        <p:txBody>
          <a:bodyPr/>
          <a:lstStyle/>
          <a:p>
            <a:fld id="{C01389E6-C847-4AD0-B56D-D205B2EAB1EE}" type="slidenum">
              <a:rPr lang="en-US" smtClean="0"/>
              <a:t>10</a:t>
            </a:fld>
            <a:endParaRPr lang="en-US"/>
          </a:p>
        </p:txBody>
      </p:sp>
      <p:sp>
        <p:nvSpPr>
          <p:cNvPr id="4" name="TextBox 3">
            <a:extLst>
              <a:ext uri="{FF2B5EF4-FFF2-40B4-BE49-F238E27FC236}">
                <a16:creationId xmlns:a16="http://schemas.microsoft.com/office/drawing/2014/main" id="{AAB3C5A5-C8CF-F034-CA3F-DB181C1E78F1}"/>
              </a:ext>
            </a:extLst>
          </p:cNvPr>
          <p:cNvSpPr txBox="1"/>
          <p:nvPr/>
        </p:nvSpPr>
        <p:spPr>
          <a:xfrm>
            <a:off x="5818908" y="2216728"/>
            <a:ext cx="6012873" cy="3018968"/>
          </a:xfrm>
          <a:prstGeom prst="rect">
            <a:avLst/>
          </a:prstGeom>
          <a:noFill/>
        </p:spPr>
        <p:txBody>
          <a:bodyPr wrap="square" rtlCol="0">
            <a:spAutoFit/>
          </a:bodyPr>
          <a:lstStyle/>
          <a:p>
            <a:pPr marL="0" indent="0" algn="just">
              <a:lnSpc>
                <a:spcPct val="150000"/>
              </a:lnSpc>
              <a:buNone/>
            </a:pPr>
            <a:r>
              <a:rPr lang="en-GB" sz="2600" dirty="0">
                <a:latin typeface="Arial" panose="020B0604020202020204" pitchFamily="34" charset="0"/>
                <a:cs typeface="Arial" panose="020B0604020202020204" pitchFamily="34" charset="0"/>
              </a:rPr>
              <a:t>Tesco is following a hierarchical organisational structure and there are several based through, which its structure can impact its performance in positive or in negative manner.</a:t>
            </a:r>
          </a:p>
        </p:txBody>
      </p:sp>
    </p:spTree>
    <p:extLst>
      <p:ext uri="{BB962C8B-B14F-4D97-AF65-F5344CB8AC3E}">
        <p14:creationId xmlns:p14="http://schemas.microsoft.com/office/powerpoint/2010/main" val="30110053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85000">
              <a:schemeClr val="accent6">
                <a:lumMod val="60000"/>
                <a:lumOff val="40000"/>
              </a:schemeClr>
            </a:gs>
            <a:gs pos="62997">
              <a:srgbClr val="B7DFE7"/>
            </a:gs>
            <a:gs pos="63000">
              <a:schemeClr val="accent6">
                <a:lumMod val="60000"/>
                <a:lumOff val="40000"/>
              </a:schemeClr>
            </a:gs>
            <a:gs pos="22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70079-C121-86F1-41BF-B9225562E225}"/>
              </a:ext>
            </a:extLst>
          </p:cNvPr>
          <p:cNvSpPr>
            <a:spLocks noGrp="1"/>
          </p:cNvSpPr>
          <p:nvPr>
            <p:ph type="title"/>
          </p:nvPr>
        </p:nvSpPr>
        <p:spPr>
          <a:xfrm>
            <a:off x="152400" y="286601"/>
            <a:ext cx="7157258" cy="1029581"/>
          </a:xfrm>
        </p:spPr>
        <p:txBody>
          <a:bodyPr>
            <a:normAutofit/>
          </a:bodyPr>
          <a:lstStyle/>
          <a:p>
            <a:pPr algn="ctr"/>
            <a:r>
              <a:rPr lang="en" sz="3200" b="1" dirty="0">
                <a:latin typeface="Arial" panose="020B0604020202020204" pitchFamily="34" charset="0"/>
                <a:cs typeface="Arial" panose="020B0604020202020204" pitchFamily="34" charset="0"/>
              </a:rPr>
              <a:t>Tasks of a Tesco Plc Manager</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AB54A3-9352-9383-2CCB-E76CADE442FD}"/>
              </a:ext>
            </a:extLst>
          </p:cNvPr>
          <p:cNvSpPr>
            <a:spLocks noGrp="1"/>
          </p:cNvSpPr>
          <p:nvPr>
            <p:ph idx="1"/>
          </p:nvPr>
        </p:nvSpPr>
        <p:spPr>
          <a:xfrm>
            <a:off x="0" y="1901546"/>
            <a:ext cx="7716982" cy="4298092"/>
          </a:xfrm>
        </p:spPr>
        <p:txBody>
          <a:bodyPr>
            <a:normAutofit/>
          </a:bodyPr>
          <a:lstStyle/>
          <a:p>
            <a:pPr>
              <a:lnSpc>
                <a:spcPct val="150000"/>
              </a:lnSpc>
            </a:pPr>
            <a:r>
              <a:rPr lang="en" sz="2600" dirty="0">
                <a:latin typeface="Arial" panose="020B0604020202020204" pitchFamily="34" charset="0"/>
                <a:cs typeface="Arial" panose="020B0604020202020204" pitchFamily="34" charset="0"/>
              </a:rPr>
              <a:t>Operational management</a:t>
            </a:r>
          </a:p>
          <a:p>
            <a:pPr>
              <a:lnSpc>
                <a:spcPct val="150000"/>
              </a:lnSpc>
            </a:pPr>
            <a:r>
              <a:rPr lang="en" sz="2600" dirty="0">
                <a:latin typeface="Arial" panose="020B0604020202020204" pitchFamily="34" charset="0"/>
                <a:cs typeface="Arial" panose="020B0604020202020204" pitchFamily="34" charset="0"/>
              </a:rPr>
              <a:t>Strategic decision making</a:t>
            </a:r>
          </a:p>
          <a:p>
            <a:pPr>
              <a:lnSpc>
                <a:spcPct val="150000"/>
              </a:lnSpc>
            </a:pPr>
            <a:r>
              <a:rPr lang="en" sz="2600" dirty="0">
                <a:latin typeface="Arial" panose="020B0604020202020204" pitchFamily="34" charset="0"/>
                <a:cs typeface="Arial" panose="020B0604020202020204" pitchFamily="34" charset="0"/>
              </a:rPr>
              <a:t>Performance monitoring</a:t>
            </a:r>
          </a:p>
          <a:p>
            <a:pPr>
              <a:lnSpc>
                <a:spcPct val="150000"/>
              </a:lnSpc>
            </a:pPr>
            <a:r>
              <a:rPr lang="en" sz="2600" dirty="0">
                <a:latin typeface="Arial" panose="020B0604020202020204" pitchFamily="34" charset="0"/>
                <a:cs typeface="Arial" panose="020B0604020202020204" pitchFamily="34" charset="0"/>
              </a:rPr>
              <a:t>Stakeholder engagement</a:t>
            </a:r>
          </a:p>
          <a:p>
            <a:pPr marL="0" indent="0">
              <a:buNone/>
            </a:pPr>
            <a:endParaRPr lang="en-US" sz="1800" dirty="0"/>
          </a:p>
        </p:txBody>
      </p:sp>
      <p:sp>
        <p:nvSpPr>
          <p:cNvPr id="4" name="Slide Number Placeholder 3">
            <a:extLst>
              <a:ext uri="{FF2B5EF4-FFF2-40B4-BE49-F238E27FC236}">
                <a16:creationId xmlns:a16="http://schemas.microsoft.com/office/drawing/2014/main" id="{52FAA83A-29C3-B6DB-2409-2359A04541CF}"/>
              </a:ext>
            </a:extLst>
          </p:cNvPr>
          <p:cNvSpPr>
            <a:spLocks noGrp="1"/>
          </p:cNvSpPr>
          <p:nvPr>
            <p:ph type="sldNum" sz="quarter" idx="12"/>
          </p:nvPr>
        </p:nvSpPr>
        <p:spPr>
          <a:xfrm>
            <a:off x="11669678" y="6408742"/>
            <a:ext cx="438652" cy="448830"/>
          </a:xfrm>
        </p:spPr>
        <p:txBody>
          <a:bodyPr>
            <a:normAutofit/>
          </a:bodyPr>
          <a:lstStyle/>
          <a:p>
            <a:pPr>
              <a:spcAft>
                <a:spcPts val="600"/>
              </a:spcAft>
            </a:pPr>
            <a:fld id="{C01389E6-C847-4AD0-B56D-D205B2EAB1EE}" type="slidenum">
              <a:rPr lang="en-US" smtClean="0"/>
              <a:pPr>
                <a:spcAft>
                  <a:spcPts val="600"/>
                </a:spcAft>
              </a:pPr>
              <a:t>11</a:t>
            </a:fld>
            <a:endParaRPr lang="en-US"/>
          </a:p>
        </p:txBody>
      </p:sp>
      <p:pic>
        <p:nvPicPr>
          <p:cNvPr id="5" name="Google Shape;56;p13">
            <a:extLst>
              <a:ext uri="{FF2B5EF4-FFF2-40B4-BE49-F238E27FC236}">
                <a16:creationId xmlns:a16="http://schemas.microsoft.com/office/drawing/2014/main" id="{F1B91AF5-49AA-E80E-7DF0-A9BFEA73E603}"/>
              </a:ext>
            </a:extLst>
          </p:cNvPr>
          <p:cNvPicPr preferRelativeResize="0"/>
          <p:nvPr/>
        </p:nvPicPr>
        <p:blipFill rotWithShape="1">
          <a:blip r:embed="rId3"/>
          <a:srcRect l="15367" r="21121" b="3"/>
          <a:stretch/>
        </p:blipFill>
        <p:spPr>
          <a:xfrm>
            <a:off x="7716982" y="-12515"/>
            <a:ext cx="4475018" cy="6870515"/>
          </a:xfrm>
          <a:prstGeom prst="rect">
            <a:avLst/>
          </a:prstGeom>
          <a:noFill/>
        </p:spPr>
      </p:pic>
    </p:spTree>
    <p:extLst>
      <p:ext uri="{BB962C8B-B14F-4D97-AF65-F5344CB8AC3E}">
        <p14:creationId xmlns:p14="http://schemas.microsoft.com/office/powerpoint/2010/main" val="121859092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85000">
              <a:schemeClr val="accent6">
                <a:lumMod val="60000"/>
                <a:lumOff val="40000"/>
              </a:schemeClr>
            </a:gs>
            <a:gs pos="62997">
              <a:srgbClr val="B7DFE7"/>
            </a:gs>
            <a:gs pos="63000">
              <a:schemeClr val="accent6">
                <a:lumMod val="60000"/>
                <a:lumOff val="40000"/>
              </a:schemeClr>
            </a:gs>
            <a:gs pos="36000">
              <a:schemeClr val="accent1">
                <a:lumMod val="45000"/>
                <a:lumOff val="55000"/>
              </a:schemeClr>
            </a:gs>
          </a:gsLst>
          <a:lin ang="5400000" scaled="1"/>
        </a:gra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B5B10-31C4-F40C-7D71-1D0028C60EE8}"/>
              </a:ext>
            </a:extLst>
          </p:cNvPr>
          <p:cNvSpPr>
            <a:spLocks noGrp="1"/>
          </p:cNvSpPr>
          <p:nvPr>
            <p:ph type="title"/>
          </p:nvPr>
        </p:nvSpPr>
        <p:spPr>
          <a:xfrm>
            <a:off x="686834" y="1153572"/>
            <a:ext cx="3200400" cy="4461163"/>
          </a:xfrm>
        </p:spPr>
        <p:txBody>
          <a:bodyPr>
            <a:normAutofit/>
          </a:bodyPr>
          <a:lstStyle/>
          <a:p>
            <a:r>
              <a:rPr lang="en" b="1">
                <a:solidFill>
                  <a:srgbClr val="FFFFFF"/>
                </a:solidFill>
                <a:latin typeface="Arial" panose="020B0604020202020204" pitchFamily="34" charset="0"/>
                <a:cs typeface="Arial" panose="020B0604020202020204" pitchFamily="34" charset="0"/>
              </a:rPr>
              <a:t>Hard Skills for Tesco Plc Managers</a:t>
            </a:r>
            <a:endParaRPr lang="en-US">
              <a:solidFill>
                <a:srgbClr val="FFFFFF"/>
              </a:solidFill>
              <a:latin typeface="Arial" panose="020B0604020202020204" pitchFamily="34" charset="0"/>
              <a:cs typeface="Arial" panose="020B0604020202020204" pitchFamily="34" charset="0"/>
            </a:endParaRPr>
          </a:p>
        </p:txBody>
      </p:sp>
      <p:sp>
        <p:nvSpPr>
          <p:cNvPr id="42" name="Arc 4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636976C-9734-1D87-A9C9-94E352E744A8}"/>
              </a:ext>
            </a:extLst>
          </p:cNvPr>
          <p:cNvSpPr>
            <a:spLocks noGrp="1"/>
          </p:cNvSpPr>
          <p:nvPr>
            <p:ph idx="1"/>
          </p:nvPr>
        </p:nvSpPr>
        <p:spPr>
          <a:xfrm>
            <a:off x="4447308" y="591344"/>
            <a:ext cx="6906491" cy="6130131"/>
          </a:xfrm>
        </p:spPr>
        <p:txBody>
          <a:bodyPr anchor="ctr">
            <a:normAutofit/>
          </a:bodyPr>
          <a:lstStyle/>
          <a:p>
            <a:pPr marL="0" indent="0">
              <a:buNone/>
            </a:pPr>
            <a:r>
              <a:rPr lang="en-GB" sz="2600" dirty="0">
                <a:latin typeface="Arial" panose="020B0604020202020204" pitchFamily="34" charset="0"/>
                <a:cs typeface="Arial" panose="020B0604020202020204" pitchFamily="34" charset="0"/>
              </a:rPr>
              <a:t>The managers of Tesco Plc must possess various hard skills, in order to manage their departments successfully, such as:</a:t>
            </a:r>
          </a:p>
          <a:p>
            <a:r>
              <a:rPr lang="en-GB" sz="2600" dirty="0">
                <a:latin typeface="Arial" panose="020B0604020202020204" pitchFamily="34" charset="0"/>
                <a:cs typeface="Arial" panose="020B0604020202020204" pitchFamily="34" charset="0"/>
              </a:rPr>
              <a:t>Supply chain management </a:t>
            </a:r>
          </a:p>
          <a:p>
            <a:r>
              <a:rPr lang="en-GB" sz="2600" dirty="0">
                <a:latin typeface="Arial" panose="020B0604020202020204" pitchFamily="34" charset="0"/>
                <a:cs typeface="Arial" panose="020B0604020202020204" pitchFamily="34" charset="0"/>
              </a:rPr>
              <a:t>Data analysis and interpretation</a:t>
            </a:r>
          </a:p>
          <a:p>
            <a:r>
              <a:rPr lang="en-GB" sz="2600" dirty="0">
                <a:latin typeface="Arial" panose="020B0604020202020204" pitchFamily="34" charset="0"/>
                <a:cs typeface="Arial" panose="020B0604020202020204" pitchFamily="34" charset="0"/>
              </a:rPr>
              <a:t>Marketing and sales expertise</a:t>
            </a:r>
          </a:p>
          <a:p>
            <a:r>
              <a:rPr lang="en-GB" sz="2600" dirty="0">
                <a:latin typeface="Arial" panose="020B0604020202020204" pitchFamily="34" charset="0"/>
                <a:cs typeface="Arial" panose="020B0604020202020204" pitchFamily="34" charset="0"/>
              </a:rPr>
              <a:t>Financial acumen</a:t>
            </a:r>
          </a:p>
          <a:p>
            <a:pPr marL="0" indent="0">
              <a:buNone/>
            </a:pPr>
            <a:endParaRPr lang="en-GB" dirty="0"/>
          </a:p>
          <a:p>
            <a:endParaRPr lang="en-US" dirty="0"/>
          </a:p>
        </p:txBody>
      </p:sp>
      <p:sp>
        <p:nvSpPr>
          <p:cNvPr id="4" name="Slide Number Placeholder 3">
            <a:extLst>
              <a:ext uri="{FF2B5EF4-FFF2-40B4-BE49-F238E27FC236}">
                <a16:creationId xmlns:a16="http://schemas.microsoft.com/office/drawing/2014/main" id="{C6FF962D-881F-F204-F809-9E21D7FA29B5}"/>
              </a:ext>
            </a:extLst>
          </p:cNvPr>
          <p:cNvSpPr>
            <a:spLocks noGrp="1"/>
          </p:cNvSpPr>
          <p:nvPr>
            <p:ph type="sldNum" sz="quarter" idx="12"/>
          </p:nvPr>
        </p:nvSpPr>
        <p:spPr>
          <a:xfrm>
            <a:off x="9541564" y="6356350"/>
            <a:ext cx="1812235" cy="365125"/>
          </a:xfrm>
        </p:spPr>
        <p:txBody>
          <a:bodyPr>
            <a:normAutofit/>
          </a:bodyPr>
          <a:lstStyle/>
          <a:p>
            <a:pPr>
              <a:spcAft>
                <a:spcPts val="600"/>
              </a:spcAft>
            </a:pPr>
            <a:fld id="{C01389E6-C847-4AD0-B56D-D205B2EAB1EE}" type="slidenum">
              <a:rPr lang="en-US" smtClean="0"/>
              <a:pPr>
                <a:spcAft>
                  <a:spcPts val="600"/>
                </a:spcAft>
              </a:pPr>
              <a:t>12</a:t>
            </a:fld>
            <a:endParaRPr lang="en-US"/>
          </a:p>
        </p:txBody>
      </p:sp>
    </p:spTree>
    <p:extLst>
      <p:ext uri="{BB962C8B-B14F-4D97-AF65-F5344CB8AC3E}">
        <p14:creationId xmlns:p14="http://schemas.microsoft.com/office/powerpoint/2010/main" val="90962984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51000">
              <a:schemeClr val="accent1">
                <a:lumMod val="45000"/>
                <a:lumOff val="55000"/>
              </a:schemeClr>
            </a:gs>
            <a:gs pos="91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BE8E8-0805-A982-2965-78581D15565B}"/>
              </a:ext>
            </a:extLst>
          </p:cNvPr>
          <p:cNvSpPr>
            <a:spLocks noGrp="1"/>
          </p:cNvSpPr>
          <p:nvPr>
            <p:ph type="title"/>
          </p:nvPr>
        </p:nvSpPr>
        <p:spPr>
          <a:xfrm>
            <a:off x="0" y="286601"/>
            <a:ext cx="7309658" cy="1084999"/>
          </a:xfrm>
        </p:spPr>
        <p:txBody>
          <a:bodyPr>
            <a:normAutofit/>
          </a:bodyPr>
          <a:lstStyle/>
          <a:p>
            <a:pPr algn="ctr"/>
            <a:r>
              <a:rPr lang="en" sz="3200" b="1" dirty="0">
                <a:latin typeface="Arial" panose="020B0604020202020204" pitchFamily="34" charset="0"/>
                <a:cs typeface="Arial" panose="020B0604020202020204" pitchFamily="34" charset="0"/>
              </a:rPr>
              <a:t>Soft Skills for Tesco Plc Managers</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3FF3466-B4EC-C5C6-1C70-B292A4A5ED64}"/>
              </a:ext>
            </a:extLst>
          </p:cNvPr>
          <p:cNvSpPr>
            <a:spLocks noGrp="1"/>
          </p:cNvSpPr>
          <p:nvPr>
            <p:ph idx="1"/>
          </p:nvPr>
        </p:nvSpPr>
        <p:spPr>
          <a:xfrm>
            <a:off x="209862" y="1648918"/>
            <a:ext cx="7809875" cy="4354643"/>
          </a:xfrm>
        </p:spPr>
        <p:txBody>
          <a:bodyPr>
            <a:normAutofit lnSpcReduction="10000"/>
          </a:bodyPr>
          <a:lstStyle/>
          <a:p>
            <a:pPr marL="0" indent="0">
              <a:lnSpc>
                <a:spcPct val="150000"/>
              </a:lnSpc>
              <a:buNone/>
            </a:pPr>
            <a:r>
              <a:rPr lang="en" sz="3000" dirty="0">
                <a:latin typeface="Arial" panose="020B0604020202020204" pitchFamily="34" charset="0"/>
                <a:cs typeface="Arial" panose="020B0604020202020204" pitchFamily="34" charset="0"/>
              </a:rPr>
              <a:t>Four of the most important soft skills a Tesco manager should possess include:</a:t>
            </a:r>
          </a:p>
          <a:p>
            <a:pPr>
              <a:lnSpc>
                <a:spcPct val="150000"/>
              </a:lnSpc>
            </a:pPr>
            <a:r>
              <a:rPr lang="en" dirty="0">
                <a:latin typeface="Arial" panose="020B0604020202020204" pitchFamily="34" charset="0"/>
                <a:cs typeface="Arial" panose="020B0604020202020204" pitchFamily="34" charset="0"/>
              </a:rPr>
              <a:t>Leadership and motivation</a:t>
            </a:r>
          </a:p>
          <a:p>
            <a:pPr>
              <a:lnSpc>
                <a:spcPct val="150000"/>
              </a:lnSpc>
            </a:pPr>
            <a:r>
              <a:rPr lang="en" dirty="0">
                <a:latin typeface="Arial" panose="020B0604020202020204" pitchFamily="34" charset="0"/>
                <a:cs typeface="Arial" panose="020B0604020202020204" pitchFamily="34" charset="0"/>
              </a:rPr>
              <a:t>Problem-solving and adaptability</a:t>
            </a:r>
          </a:p>
          <a:p>
            <a:pPr>
              <a:lnSpc>
                <a:spcPct val="150000"/>
              </a:lnSpc>
            </a:pPr>
            <a:r>
              <a:rPr lang="en" dirty="0">
                <a:latin typeface="Arial" panose="020B0604020202020204" pitchFamily="34" charset="0"/>
                <a:cs typeface="Arial" panose="020B0604020202020204" pitchFamily="34" charset="0"/>
              </a:rPr>
              <a:t>Communication and </a:t>
            </a:r>
            <a:r>
              <a:rPr lang="en" dirty="0" err="1">
                <a:latin typeface="Arial" panose="020B0604020202020204" pitchFamily="34" charset="0"/>
                <a:cs typeface="Arial" panose="020B0604020202020204" pitchFamily="34" charset="0"/>
              </a:rPr>
              <a:t>interp</a:t>
            </a:r>
            <a:r>
              <a:rPr lang="en-GB" dirty="0">
                <a:latin typeface="Arial" panose="020B0604020202020204" pitchFamily="34" charset="0"/>
                <a:cs typeface="Arial" panose="020B0604020202020204" pitchFamily="34" charset="0"/>
              </a:rPr>
              <a:t>e</a:t>
            </a:r>
            <a:r>
              <a:rPr lang="en" dirty="0" err="1">
                <a:latin typeface="Arial" panose="020B0604020202020204" pitchFamily="34" charset="0"/>
                <a:cs typeface="Arial" panose="020B0604020202020204" pitchFamily="34" charset="0"/>
              </a:rPr>
              <a:t>rsonal</a:t>
            </a:r>
            <a:r>
              <a:rPr lang="en" dirty="0">
                <a:latin typeface="Arial" panose="020B0604020202020204" pitchFamily="34" charset="0"/>
                <a:cs typeface="Arial" panose="020B0604020202020204" pitchFamily="34" charset="0"/>
              </a:rPr>
              <a:t> skills</a:t>
            </a:r>
          </a:p>
          <a:p>
            <a:pPr>
              <a:lnSpc>
                <a:spcPct val="150000"/>
              </a:lnSpc>
            </a:pPr>
            <a:r>
              <a:rPr lang="en" dirty="0">
                <a:latin typeface="Arial" panose="020B0604020202020204" pitchFamily="34" charset="0"/>
                <a:cs typeface="Arial" panose="020B0604020202020204" pitchFamily="34" charset="0"/>
              </a:rPr>
              <a:t>Emotional intel</a:t>
            </a:r>
            <a:r>
              <a:rPr lang="en-GB" dirty="0">
                <a:latin typeface="Arial" panose="020B0604020202020204" pitchFamily="34" charset="0"/>
                <a:cs typeface="Arial" panose="020B0604020202020204" pitchFamily="34" charset="0"/>
              </a:rPr>
              <a:t>l</a:t>
            </a:r>
            <a:r>
              <a:rPr lang="en" dirty="0" err="1">
                <a:latin typeface="Arial" panose="020B0604020202020204" pitchFamily="34" charset="0"/>
                <a:cs typeface="Arial" panose="020B0604020202020204" pitchFamily="34" charset="0"/>
              </a:rPr>
              <a:t>igence</a:t>
            </a:r>
            <a:r>
              <a:rPr lang="en" dirty="0">
                <a:latin typeface="Arial" panose="020B0604020202020204" pitchFamily="34" charset="0"/>
                <a:cs typeface="Arial" panose="020B0604020202020204" pitchFamily="34" charset="0"/>
              </a:rPr>
              <a:t> </a:t>
            </a:r>
          </a:p>
          <a:p>
            <a:endParaRPr lang="en" sz="1800" dirty="0"/>
          </a:p>
          <a:p>
            <a:pPr marL="0" indent="0">
              <a:buNone/>
            </a:pPr>
            <a:endParaRPr lang="en-US" sz="1800" dirty="0"/>
          </a:p>
        </p:txBody>
      </p:sp>
      <p:sp>
        <p:nvSpPr>
          <p:cNvPr id="4" name="Slide Number Placeholder 3">
            <a:extLst>
              <a:ext uri="{FF2B5EF4-FFF2-40B4-BE49-F238E27FC236}">
                <a16:creationId xmlns:a16="http://schemas.microsoft.com/office/drawing/2014/main" id="{BA9CFF1E-3C70-1014-6F01-E4673E528057}"/>
              </a:ext>
            </a:extLst>
          </p:cNvPr>
          <p:cNvSpPr>
            <a:spLocks noGrp="1"/>
          </p:cNvSpPr>
          <p:nvPr>
            <p:ph type="sldNum" sz="quarter" idx="12"/>
          </p:nvPr>
        </p:nvSpPr>
        <p:spPr>
          <a:xfrm>
            <a:off x="11669678" y="6408742"/>
            <a:ext cx="438652" cy="448830"/>
          </a:xfrm>
        </p:spPr>
        <p:txBody>
          <a:bodyPr>
            <a:normAutofit/>
          </a:bodyPr>
          <a:lstStyle/>
          <a:p>
            <a:pPr>
              <a:spcAft>
                <a:spcPts val="600"/>
              </a:spcAft>
            </a:pPr>
            <a:fld id="{C01389E6-C847-4AD0-B56D-D205B2EAB1EE}" type="slidenum">
              <a:rPr lang="en-US" smtClean="0"/>
              <a:pPr>
                <a:spcAft>
                  <a:spcPts val="600"/>
                </a:spcAft>
              </a:pPr>
              <a:t>13</a:t>
            </a:fld>
            <a:endParaRPr lang="en-US"/>
          </a:p>
        </p:txBody>
      </p:sp>
      <p:pic>
        <p:nvPicPr>
          <p:cNvPr id="33" name="Picture 32" descr="White bulbs with a yellow one standing out">
            <a:extLst>
              <a:ext uri="{FF2B5EF4-FFF2-40B4-BE49-F238E27FC236}">
                <a16:creationId xmlns:a16="http://schemas.microsoft.com/office/drawing/2014/main" id="{65A9ECA9-0B80-959C-9066-F5C9E7B5E5C0}"/>
              </a:ext>
            </a:extLst>
          </p:cNvPr>
          <p:cNvPicPr>
            <a:picLocks noChangeAspect="1"/>
          </p:cNvPicPr>
          <p:nvPr/>
        </p:nvPicPr>
        <p:blipFill rotWithShape="1">
          <a:blip r:embed="rId2"/>
          <a:srcRect l="20867" r="36738" b="1"/>
          <a:stretch/>
        </p:blipFill>
        <p:spPr>
          <a:xfrm>
            <a:off x="7809875" y="-12515"/>
            <a:ext cx="4382125" cy="6899512"/>
          </a:xfrm>
          <a:prstGeom prst="rect">
            <a:avLst/>
          </a:prstGeom>
        </p:spPr>
      </p:pic>
    </p:spTree>
    <p:extLst>
      <p:ext uri="{BB962C8B-B14F-4D97-AF65-F5344CB8AC3E}">
        <p14:creationId xmlns:p14="http://schemas.microsoft.com/office/powerpoint/2010/main" val="270707480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10000">
              <a:srgbClr val="0070C0"/>
            </a:gs>
            <a:gs pos="43000">
              <a:schemeClr val="accent1">
                <a:lumMod val="45000"/>
                <a:lumOff val="55000"/>
              </a:schemeClr>
            </a:gs>
            <a:gs pos="52000">
              <a:schemeClr val="accent1">
                <a:lumMod val="45000"/>
                <a:lumOff val="55000"/>
              </a:schemeClr>
            </a:gs>
            <a:gs pos="92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020D-373E-8137-8526-58A508C53E54}"/>
              </a:ext>
            </a:extLst>
          </p:cNvPr>
          <p:cNvSpPr>
            <a:spLocks noGrp="1"/>
          </p:cNvSpPr>
          <p:nvPr>
            <p:ph type="title"/>
          </p:nvPr>
        </p:nvSpPr>
        <p:spPr>
          <a:xfrm>
            <a:off x="975360" y="0"/>
            <a:ext cx="10241280" cy="534508"/>
          </a:xfrm>
        </p:spPr>
        <p:txBody>
          <a:bodyPr>
            <a:normAutofit/>
          </a:bodyPr>
          <a:lstStyle/>
          <a:p>
            <a:pPr algn="ctr"/>
            <a:r>
              <a:rPr lang="en-US" sz="3200" dirty="0">
                <a:latin typeface="Arial" panose="020B0604020202020204" pitchFamily="34" charset="0"/>
                <a:cs typeface="Arial" panose="020B0604020202020204" pitchFamily="34" charset="0"/>
              </a:rPr>
              <a:t>Continue</a:t>
            </a:r>
          </a:p>
        </p:txBody>
      </p:sp>
      <p:graphicFrame>
        <p:nvGraphicFramePr>
          <p:cNvPr id="8" name="Content Placeholder 2">
            <a:extLst>
              <a:ext uri="{FF2B5EF4-FFF2-40B4-BE49-F238E27FC236}">
                <a16:creationId xmlns:a16="http://schemas.microsoft.com/office/drawing/2014/main" id="{DB9B6E9B-5433-F052-7E8E-A784B5431FB2}"/>
              </a:ext>
            </a:extLst>
          </p:cNvPr>
          <p:cNvGraphicFramePr>
            <a:graphicFrameLocks noGrp="1"/>
          </p:cNvGraphicFramePr>
          <p:nvPr>
            <p:ph idx="1"/>
            <p:extLst>
              <p:ext uri="{D42A27DB-BD31-4B8C-83A1-F6EECF244321}">
                <p14:modId xmlns:p14="http://schemas.microsoft.com/office/powerpoint/2010/main" val="871754107"/>
              </p:ext>
            </p:extLst>
          </p:nvPr>
        </p:nvGraphicFramePr>
        <p:xfrm>
          <a:off x="0" y="534508"/>
          <a:ext cx="12192000" cy="6323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FC67A9C-A953-0690-67CD-C161158F64B5}"/>
              </a:ext>
            </a:extLst>
          </p:cNvPr>
          <p:cNvSpPr>
            <a:spLocks noGrp="1"/>
          </p:cNvSpPr>
          <p:nvPr>
            <p:ph type="sldNum" sz="quarter" idx="12"/>
          </p:nvPr>
        </p:nvSpPr>
        <p:spPr/>
        <p:txBody>
          <a:bodyPr/>
          <a:lstStyle/>
          <a:p>
            <a:fld id="{C01389E6-C847-4AD0-B56D-D205B2EAB1EE}" type="slidenum">
              <a:rPr lang="en-US" smtClean="0"/>
              <a:t>14</a:t>
            </a:fld>
            <a:endParaRPr lang="en-US"/>
          </a:p>
        </p:txBody>
      </p:sp>
    </p:spTree>
    <p:extLst>
      <p:ext uri="{BB962C8B-B14F-4D97-AF65-F5344CB8AC3E}">
        <p14:creationId xmlns:p14="http://schemas.microsoft.com/office/powerpoint/2010/main" val="2770908064"/>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30" name="Freeform: Shape 29">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 name="Graphic 8" descr="Head with Gears">
            <a:extLst>
              <a:ext uri="{FF2B5EF4-FFF2-40B4-BE49-F238E27FC236}">
                <a16:creationId xmlns:a16="http://schemas.microsoft.com/office/drawing/2014/main" id="{D65183BE-16DA-C1C3-9814-41E6CA57BD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28383" y="1171290"/>
            <a:ext cx="4300119" cy="4300119"/>
          </a:xfrm>
          <a:prstGeom prst="rect">
            <a:avLst/>
          </a:prstGeom>
        </p:spPr>
      </p:pic>
      <p:sp>
        <p:nvSpPr>
          <p:cNvPr id="4" name="Slide Number Placeholder 3">
            <a:extLst>
              <a:ext uri="{FF2B5EF4-FFF2-40B4-BE49-F238E27FC236}">
                <a16:creationId xmlns:a16="http://schemas.microsoft.com/office/drawing/2014/main" id="{B0A6874A-F90B-64D1-18E9-ADEED0B8727A}"/>
              </a:ext>
            </a:extLst>
          </p:cNvPr>
          <p:cNvSpPr>
            <a:spLocks noGrp="1"/>
          </p:cNvSpPr>
          <p:nvPr>
            <p:ph type="sldNum" sz="quarter" idx="12"/>
          </p:nvPr>
        </p:nvSpPr>
        <p:spPr>
          <a:xfrm>
            <a:off x="8610600" y="6356350"/>
            <a:ext cx="2743200" cy="365125"/>
          </a:xfrm>
        </p:spPr>
        <p:txBody>
          <a:bodyPr>
            <a:normAutofit/>
          </a:bodyPr>
          <a:lstStyle/>
          <a:p>
            <a:pPr>
              <a:spcAft>
                <a:spcPts val="600"/>
              </a:spcAft>
            </a:pPr>
            <a:fld id="{C01389E6-C847-4AD0-B56D-D205B2EAB1EE}" type="slidenum">
              <a:rPr lang="en-US" smtClean="0"/>
              <a:pPr>
                <a:spcAft>
                  <a:spcPts val="600"/>
                </a:spcAft>
              </a:pPr>
              <a:t>15</a:t>
            </a:fld>
            <a:endParaRPr lang="en-US"/>
          </a:p>
        </p:txBody>
      </p:sp>
      <p:sp>
        <p:nvSpPr>
          <p:cNvPr id="10" name="TextBox 9">
            <a:extLst>
              <a:ext uri="{FF2B5EF4-FFF2-40B4-BE49-F238E27FC236}">
                <a16:creationId xmlns:a16="http://schemas.microsoft.com/office/drawing/2014/main" id="{D5553CAE-4DF6-2F38-5004-7643AA494125}"/>
              </a:ext>
            </a:extLst>
          </p:cNvPr>
          <p:cNvSpPr txBox="1"/>
          <p:nvPr/>
        </p:nvSpPr>
        <p:spPr>
          <a:xfrm>
            <a:off x="344775" y="2657728"/>
            <a:ext cx="4946754" cy="2062103"/>
          </a:xfrm>
          <a:prstGeom prst="rect">
            <a:avLst/>
          </a:prstGeom>
          <a:noFill/>
        </p:spPr>
        <p:txBody>
          <a:bodyPr wrap="square" rtlCol="0">
            <a:spAutoFit/>
          </a:bodyPr>
          <a:lstStyle/>
          <a:p>
            <a:pPr marL="0" indent="0">
              <a:buNone/>
            </a:pPr>
            <a:r>
              <a:rPr lang="en-US" sz="3200" b="1" kern="1200" dirty="0">
                <a:solidFill>
                  <a:schemeClr val="tx2"/>
                </a:solidFill>
                <a:latin typeface="+mj-lt"/>
                <a:ea typeface="+mj-ea"/>
                <a:cs typeface="+mj-cs"/>
              </a:rPr>
              <a:t>How important are leadership skills and how leadership theories can be applied on Tesco Plc.? </a:t>
            </a:r>
            <a:endParaRPr lang="en-US" sz="3200" b="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4329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52000">
              <a:schemeClr val="accent1">
                <a:lumMod val="45000"/>
                <a:lumOff val="55000"/>
              </a:schemeClr>
            </a:gs>
            <a:gs pos="83000">
              <a:schemeClr val="accent1">
                <a:lumMod val="45000"/>
                <a:lumOff val="55000"/>
              </a:schemeClr>
            </a:gs>
            <a:gs pos="93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05314F0-21DC-6D00-052C-9A62D819EB60}"/>
              </a:ext>
            </a:extLst>
          </p:cNvPr>
          <p:cNvSpPr>
            <a:spLocks noGrp="1"/>
          </p:cNvSpPr>
          <p:nvPr>
            <p:ph type="title"/>
          </p:nvPr>
        </p:nvSpPr>
        <p:spPr>
          <a:xfrm>
            <a:off x="838200" y="365125"/>
            <a:ext cx="7091597" cy="634553"/>
          </a:xfrm>
        </p:spPr>
        <p:txBody>
          <a:bodyPr>
            <a:normAutofit/>
          </a:bodyPr>
          <a:lstStyle/>
          <a:p>
            <a:r>
              <a:rPr lang="en-US" sz="3200" b="1" dirty="0">
                <a:latin typeface="Arial" panose="020B0604020202020204" pitchFamily="34" charset="0"/>
                <a:cs typeface="Arial" panose="020B0604020202020204" pitchFamily="34" charset="0"/>
              </a:rPr>
              <a:t>Behavioral Theories</a:t>
            </a:r>
          </a:p>
        </p:txBody>
      </p:sp>
      <p:sp>
        <p:nvSpPr>
          <p:cNvPr id="3" name="Content Placeholder 2">
            <a:extLst>
              <a:ext uri="{FF2B5EF4-FFF2-40B4-BE49-F238E27FC236}">
                <a16:creationId xmlns:a16="http://schemas.microsoft.com/office/drawing/2014/main" id="{2D73ECE9-50B2-9836-B20E-AD1960EF4808}"/>
              </a:ext>
            </a:extLst>
          </p:cNvPr>
          <p:cNvSpPr>
            <a:spLocks noGrp="1"/>
          </p:cNvSpPr>
          <p:nvPr>
            <p:ph idx="1"/>
          </p:nvPr>
        </p:nvSpPr>
        <p:spPr>
          <a:xfrm>
            <a:off x="82538" y="1131226"/>
            <a:ext cx="7772400" cy="5462301"/>
          </a:xfrm>
        </p:spPr>
        <p:txBody>
          <a:bodyPr>
            <a:normAutofit fontScale="92500" lnSpcReduction="10000"/>
          </a:bodyPr>
          <a:lstStyle/>
          <a:p>
            <a:pPr marL="0" indent="0">
              <a:buNone/>
            </a:pPr>
            <a:r>
              <a:rPr lang="en-GB" sz="2800" b="1" i="0" u="none" strike="noStrike" dirty="0">
                <a:effectLst/>
                <a:latin typeface="Arial" panose="020B0604020202020204" pitchFamily="34" charset="0"/>
                <a:cs typeface="Arial" panose="020B0604020202020204" pitchFamily="34" charset="0"/>
              </a:rPr>
              <a:t>Behavioural</a:t>
            </a:r>
            <a:r>
              <a:rPr lang="en-GB" sz="2800" b="0" i="0" u="none" strike="noStrike" dirty="0">
                <a:effectLst/>
                <a:latin typeface="Arial" panose="020B0604020202020204" pitchFamily="34" charset="0"/>
                <a:cs typeface="Arial" panose="020B0604020202020204" pitchFamily="34" charset="0"/>
              </a:rPr>
              <a:t> theories are based on how leaders should act and behave. Such as should leaders direct and dictate what action to take and whether to expect cooperation.</a:t>
            </a:r>
          </a:p>
          <a:p>
            <a:pPr marL="0" indent="0">
              <a:buNone/>
            </a:pPr>
            <a:endParaRPr lang="en-GB" sz="2800" dirty="0">
              <a:latin typeface="Arial" panose="020B0604020202020204" pitchFamily="34" charset="0"/>
              <a:cs typeface="Arial" panose="020B0604020202020204" pitchFamily="34" charset="0"/>
            </a:endParaRPr>
          </a:p>
          <a:p>
            <a:r>
              <a:rPr lang="en-GB" sz="2800" b="1" i="0" u="none" strike="noStrike" dirty="0">
                <a:effectLst/>
                <a:latin typeface="Arial" panose="020B0604020202020204" pitchFamily="34" charset="0"/>
                <a:cs typeface="Arial" panose="020B0604020202020204" pitchFamily="34" charset="0"/>
              </a:rPr>
              <a:t>Autocratic leaders</a:t>
            </a:r>
            <a:r>
              <a:rPr lang="en-GB" sz="2800" dirty="0">
                <a:latin typeface="Arial" panose="020B0604020202020204" pitchFamily="34" charset="0"/>
                <a:cs typeface="Arial" panose="020B0604020202020204" pitchFamily="34" charset="0"/>
              </a:rPr>
              <a:t> do not need to consult their team when making decisions. When important decisions need to be made </a:t>
            </a:r>
            <a:r>
              <a:rPr lang="en-GB" sz="2800" dirty="0" err="1">
                <a:latin typeface="Arial" panose="020B0604020202020204" pitchFamily="34" charset="0"/>
                <a:cs typeface="Arial" panose="020B0604020202020204" pitchFamily="34" charset="0"/>
              </a:rPr>
              <a:t>quikly</a:t>
            </a:r>
            <a:r>
              <a:rPr lang="en-GB" sz="2800" dirty="0">
                <a:latin typeface="Arial" panose="020B0604020202020204" pitchFamily="34" charset="0"/>
                <a:cs typeface="Arial" panose="020B0604020202020204" pitchFamily="34" charset="0"/>
              </a:rPr>
              <a:t>, this type of leader is best suited.</a:t>
            </a:r>
            <a:endParaRPr lang="en-GB" sz="2800" b="0" i="0" u="none" strike="noStrike" dirty="0">
              <a:effectLst/>
              <a:latin typeface="Arial" panose="020B0604020202020204" pitchFamily="34" charset="0"/>
              <a:cs typeface="Arial" panose="020B0604020202020204" pitchFamily="34" charset="0"/>
            </a:endParaRPr>
          </a:p>
          <a:p>
            <a:r>
              <a:rPr lang="en-GB" sz="2800" b="1" i="0" u="none" strike="noStrike" dirty="0">
                <a:effectLst/>
                <a:latin typeface="Arial" panose="020B0604020202020204" pitchFamily="34" charset="0"/>
                <a:cs typeface="Arial" panose="020B0604020202020204" pitchFamily="34" charset="0"/>
              </a:rPr>
              <a:t>Democratic leaders</a:t>
            </a:r>
            <a:r>
              <a:rPr lang="en-GB" sz="2800" b="0" i="0" u="none" strike="noStrike" dirty="0">
                <a:effectLst/>
                <a:latin typeface="Arial" panose="020B0604020202020204" pitchFamily="34" charset="0"/>
                <a:cs typeface="Arial" panose="020B0604020202020204" pitchFamily="34" charset="0"/>
              </a:rPr>
              <a:t> allow the team to contribute, before a decision is made, although the extent of this varies from leader to leader.</a:t>
            </a:r>
          </a:p>
          <a:p>
            <a:r>
              <a:rPr lang="en-GB" sz="2800" b="1" i="0" u="none" strike="noStrike" dirty="0">
                <a:effectLst/>
                <a:latin typeface="Arial" panose="020B0604020202020204" pitchFamily="34" charset="0"/>
                <a:cs typeface="Arial" panose="020B0604020202020204" pitchFamily="34" charset="0"/>
              </a:rPr>
              <a:t>Laissez-faire leaders</a:t>
            </a:r>
            <a:r>
              <a:rPr lang="en-GB" sz="2800" b="0" i="0" u="none" strike="noStrike" dirty="0">
                <a:effectLst/>
                <a:latin typeface="Arial" panose="020B0604020202020204" pitchFamily="34" charset="0"/>
                <a:cs typeface="Arial" panose="020B0604020202020204" pitchFamily="34" charset="0"/>
              </a:rPr>
              <a:t> don't </a:t>
            </a:r>
            <a:r>
              <a:rPr lang="en-GB" sz="2800" b="0" i="0" u="none" strike="noStrike" dirty="0" err="1">
                <a:effectLst/>
                <a:latin typeface="Arial" panose="020B0604020202020204" pitchFamily="34" charset="0"/>
                <a:cs typeface="Arial" panose="020B0604020202020204" pitchFamily="34" charset="0"/>
              </a:rPr>
              <a:t>interfere,because</a:t>
            </a:r>
            <a:r>
              <a:rPr lang="en-GB" sz="2800" b="0" i="0" u="none" strike="noStrike" dirty="0">
                <a:effectLst/>
                <a:latin typeface="Arial" panose="020B0604020202020204" pitchFamily="34" charset="0"/>
                <a:cs typeface="Arial" panose="020B0604020202020204" pitchFamily="34" charset="0"/>
              </a:rPr>
              <a:t> they let the people on the team make most of the decisions.</a:t>
            </a:r>
          </a:p>
          <a:p>
            <a:pPr marL="0" indent="0">
              <a:lnSpc>
                <a:spcPct val="120000"/>
              </a:lnSpc>
              <a:buNone/>
            </a:pPr>
            <a:endParaRPr lang="en-GB" sz="2600" b="0" i="0" u="none" strike="noStrike" dirty="0">
              <a:effectLst/>
              <a:latin typeface="Arial" panose="020B0604020202020204" pitchFamily="34" charset="0"/>
              <a:cs typeface="Arial" panose="020B0604020202020204" pitchFamily="34" charset="0"/>
            </a:endParaRPr>
          </a:p>
          <a:p>
            <a:endParaRPr lang="en-GB" sz="1800" b="0" i="0" u="none" strike="noStrike" dirty="0">
              <a:effectLst/>
              <a:latin typeface="Arial" panose="020B0604020202020204" pitchFamily="34" charset="0"/>
              <a:cs typeface="Arial" panose="020B0604020202020204" pitchFamily="34" charset="0"/>
            </a:endParaRPr>
          </a:p>
          <a:p>
            <a:pPr marL="0" indent="0">
              <a:buNone/>
            </a:pPr>
            <a:endParaRPr lang="en-US" sz="1800" dirty="0"/>
          </a:p>
        </p:txBody>
      </p:sp>
      <p:pic>
        <p:nvPicPr>
          <p:cNvPr id="6" name="Picture 5" descr="White puzzle with one red piece">
            <a:extLst>
              <a:ext uri="{FF2B5EF4-FFF2-40B4-BE49-F238E27FC236}">
                <a16:creationId xmlns:a16="http://schemas.microsoft.com/office/drawing/2014/main" id="{AAC9898B-7C2E-B1F9-927F-E827FE71BF7B}"/>
              </a:ext>
            </a:extLst>
          </p:cNvPr>
          <p:cNvPicPr>
            <a:picLocks noChangeAspect="1"/>
          </p:cNvPicPr>
          <p:nvPr/>
        </p:nvPicPr>
        <p:blipFill rotWithShape="1">
          <a:blip r:embed="rId2"/>
          <a:srcRect l="22624" r="21127" b="2"/>
          <a:stretch/>
        </p:blipFill>
        <p:spPr>
          <a:xfrm>
            <a:off x="7775568" y="1810419"/>
            <a:ext cx="3718888" cy="385492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 name="Slide Number Placeholder 3">
            <a:extLst>
              <a:ext uri="{FF2B5EF4-FFF2-40B4-BE49-F238E27FC236}">
                <a16:creationId xmlns:a16="http://schemas.microsoft.com/office/drawing/2014/main" id="{691008A1-53F3-4010-E086-7375D7EBDDD6}"/>
              </a:ext>
            </a:extLst>
          </p:cNvPr>
          <p:cNvSpPr>
            <a:spLocks noGrp="1"/>
          </p:cNvSpPr>
          <p:nvPr>
            <p:ph type="sldNum" sz="quarter" idx="12"/>
          </p:nvPr>
        </p:nvSpPr>
        <p:spPr>
          <a:xfrm>
            <a:off x="8610600" y="6356350"/>
            <a:ext cx="2743200" cy="365125"/>
          </a:xfrm>
        </p:spPr>
        <p:txBody>
          <a:bodyPr>
            <a:normAutofit/>
          </a:bodyPr>
          <a:lstStyle/>
          <a:p>
            <a:pPr>
              <a:spcAft>
                <a:spcPts val="600"/>
              </a:spcAft>
            </a:pPr>
            <a:fld id="{C01389E6-C847-4AD0-B56D-D205B2EAB1EE}" type="slidenum">
              <a:rPr lang="en-US" smtClean="0"/>
              <a:pPr>
                <a:spcAft>
                  <a:spcPts val="600"/>
                </a:spcAft>
              </a:pPr>
              <a:t>16</a:t>
            </a:fld>
            <a:endParaRPr lang="en-US"/>
          </a:p>
        </p:txBody>
      </p:sp>
      <p:sp>
        <p:nvSpPr>
          <p:cNvPr id="8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9504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52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C1518-D61F-998C-FB0B-7CC743820E77}"/>
              </a:ext>
            </a:extLst>
          </p:cNvPr>
          <p:cNvSpPr>
            <a:spLocks noGrp="1"/>
          </p:cNvSpPr>
          <p:nvPr>
            <p:ph type="title"/>
          </p:nvPr>
        </p:nvSpPr>
        <p:spPr>
          <a:xfrm>
            <a:off x="524656" y="320676"/>
            <a:ext cx="10829144" cy="663254"/>
          </a:xfrm>
        </p:spPr>
        <p:txBody>
          <a:bodyPr>
            <a:normAutofit fontScale="90000"/>
          </a:bodyPr>
          <a:lstStyle/>
          <a:p>
            <a:pPr algn="ctr"/>
            <a:r>
              <a:rPr lang="en-GB" sz="3200" b="1" i="0" u="none" strike="noStrike" dirty="0">
                <a:effectLst/>
                <a:latin typeface="Arial" panose="020B0604020202020204" pitchFamily="34" charset="0"/>
                <a:cs typeface="Arial" panose="020B0604020202020204" pitchFamily="34" charset="0"/>
              </a:rPr>
              <a:t>Trait Theories</a:t>
            </a:r>
            <a:br>
              <a:rPr lang="en-GB" sz="3200" b="1" i="0" u="none" strike="noStrike" dirty="0">
                <a:effectLst/>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E536FB-6D65-F451-3C34-0624E640F3C8}"/>
              </a:ext>
            </a:extLst>
          </p:cNvPr>
          <p:cNvSpPr>
            <a:spLocks noGrp="1"/>
          </p:cNvSpPr>
          <p:nvPr>
            <p:ph idx="1"/>
          </p:nvPr>
        </p:nvSpPr>
        <p:spPr>
          <a:xfrm>
            <a:off x="104931" y="983929"/>
            <a:ext cx="12087069" cy="5737545"/>
          </a:xfrm>
        </p:spPr>
        <p:txBody>
          <a:bodyPr>
            <a:normAutofit/>
          </a:bodyPr>
          <a:lstStyle/>
          <a:p>
            <a:pPr marL="0" indent="0">
              <a:lnSpc>
                <a:spcPct val="150000"/>
              </a:lnSpc>
              <a:buNone/>
            </a:pPr>
            <a:r>
              <a:rPr lang="en-GB" sz="2800" b="1" i="0" u="none" strike="noStrike" dirty="0">
                <a:effectLst/>
                <a:latin typeface="Arial" panose="020B0604020202020204" pitchFamily="34" charset="0"/>
                <a:cs typeface="Arial" panose="020B0604020202020204" pitchFamily="34" charset="0"/>
              </a:rPr>
              <a:t>Trait theories </a:t>
            </a:r>
            <a:r>
              <a:rPr lang="en-GB" sz="2800" dirty="0">
                <a:latin typeface="Arial" panose="020B0604020202020204" pitchFamily="34" charset="0"/>
                <a:cs typeface="Arial" panose="020B0604020202020204" pitchFamily="34" charset="0"/>
              </a:rPr>
              <a:t> mention that effective leaders share a number of common characteristics and personality </a:t>
            </a:r>
            <a:r>
              <a:rPr lang="en-GB" sz="2800" b="0" i="0" u="none" strike="noStrike" dirty="0">
                <a:effectLst/>
                <a:latin typeface="Arial" panose="020B0604020202020204" pitchFamily="34" charset="0"/>
                <a:cs typeface="Arial" panose="020B0604020202020204" pitchFamily="34" charset="0"/>
              </a:rPr>
              <a:t>"traits.”</a:t>
            </a:r>
            <a:endParaRPr lang="en-GB" sz="2800" dirty="0">
              <a:latin typeface="Arial" panose="020B0604020202020204" pitchFamily="34" charset="0"/>
              <a:cs typeface="Arial" panose="020B0604020202020204" pitchFamily="34" charset="0"/>
            </a:endParaRPr>
          </a:p>
          <a:p>
            <a:pPr marL="0" indent="0">
              <a:lnSpc>
                <a:spcPct val="150000"/>
              </a:lnSpc>
              <a:buNone/>
            </a:pPr>
            <a:endParaRPr lang="en-US" sz="2800" dirty="0">
              <a:latin typeface="Arial" panose="020B0604020202020204" pitchFamily="34" charset="0"/>
              <a:cs typeface="Arial" panose="020B0604020202020204" pitchFamily="34" charset="0"/>
            </a:endParaRPr>
          </a:p>
          <a:p>
            <a:pPr marL="0" indent="0">
              <a:lnSpc>
                <a:spcPct val="150000"/>
              </a:lnSpc>
              <a:buNone/>
            </a:pPr>
            <a:r>
              <a:rPr lang="en-US" sz="2800" dirty="0">
                <a:latin typeface="Arial" panose="020B0604020202020204" pitchFamily="34" charset="0"/>
                <a:cs typeface="Arial" panose="020B0604020202020204" pitchFamily="34" charset="0"/>
              </a:rPr>
              <a:t>. This approach is in the area of what traits leaders display and who possesses them. The leader and his/her personality are believed to be important to the leadership process. For Tesco, this means that is very important to choose the right people for good organization and efficiency. Managers can also analyze both their weaknesses and strengths.</a:t>
            </a:r>
          </a:p>
          <a:p>
            <a:pPr marL="0" indent="0">
              <a:buNone/>
            </a:pPr>
            <a:endParaRPr lang="en-US" dirty="0"/>
          </a:p>
        </p:txBody>
      </p:sp>
      <p:sp>
        <p:nvSpPr>
          <p:cNvPr id="4" name="Slide Number Placeholder 3">
            <a:extLst>
              <a:ext uri="{FF2B5EF4-FFF2-40B4-BE49-F238E27FC236}">
                <a16:creationId xmlns:a16="http://schemas.microsoft.com/office/drawing/2014/main" id="{792139B2-17F8-3D19-CF46-FDFDE1F695B0}"/>
              </a:ext>
            </a:extLst>
          </p:cNvPr>
          <p:cNvSpPr>
            <a:spLocks noGrp="1"/>
          </p:cNvSpPr>
          <p:nvPr>
            <p:ph type="sldNum" sz="quarter" idx="12"/>
          </p:nvPr>
        </p:nvSpPr>
        <p:spPr/>
        <p:txBody>
          <a:bodyPr/>
          <a:lstStyle/>
          <a:p>
            <a:fld id="{C01389E6-C847-4AD0-B56D-D205B2EAB1EE}" type="slidenum">
              <a:rPr lang="en-US" smtClean="0"/>
              <a:t>17</a:t>
            </a:fld>
            <a:endParaRPr lang="en-US"/>
          </a:p>
        </p:txBody>
      </p:sp>
    </p:spTree>
    <p:extLst>
      <p:ext uri="{BB962C8B-B14F-4D97-AF65-F5344CB8AC3E}">
        <p14:creationId xmlns:p14="http://schemas.microsoft.com/office/powerpoint/2010/main" val="399421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AA305B-BB8E-0A3C-0246-E4491FC7D8E5}"/>
              </a:ext>
            </a:extLst>
          </p:cNvPr>
          <p:cNvSpPr>
            <a:spLocks noGrp="1"/>
          </p:cNvSpPr>
          <p:nvPr>
            <p:ph type="title"/>
          </p:nvPr>
        </p:nvSpPr>
        <p:spPr>
          <a:xfrm>
            <a:off x="933594" y="171379"/>
            <a:ext cx="6881026" cy="1322887"/>
          </a:xfrm>
        </p:spPr>
        <p:txBody>
          <a:bodyPr vert="horz" lIns="91440" tIns="45720" rIns="91440" bIns="45720" rtlCol="0" anchor="ctr">
            <a:normAutofit/>
          </a:bodyPr>
          <a:lstStyle/>
          <a:p>
            <a:pPr algn="ctr"/>
            <a:r>
              <a:rPr lang="en-US" sz="3200" b="1" kern="1200" dirty="0">
                <a:solidFill>
                  <a:schemeClr val="tx1"/>
                </a:solidFill>
                <a:latin typeface="Arial" panose="020B0604020202020204" pitchFamily="34" charset="0"/>
                <a:cs typeface="Arial" panose="020B0604020202020204" pitchFamily="34" charset="0"/>
              </a:rPr>
              <a:t>Contingency Theories </a:t>
            </a:r>
          </a:p>
        </p:txBody>
      </p:sp>
      <p:sp>
        <p:nvSpPr>
          <p:cNvPr id="6" name="TextBox 5">
            <a:extLst>
              <a:ext uri="{FF2B5EF4-FFF2-40B4-BE49-F238E27FC236}">
                <a16:creationId xmlns:a16="http://schemas.microsoft.com/office/drawing/2014/main" id="{1FD654D0-AB67-DEA0-1BEE-158A7EA570D4}"/>
              </a:ext>
            </a:extLst>
          </p:cNvPr>
          <p:cNvSpPr txBox="1"/>
          <p:nvPr/>
        </p:nvSpPr>
        <p:spPr>
          <a:xfrm>
            <a:off x="119921" y="1783829"/>
            <a:ext cx="7652479" cy="5074169"/>
          </a:xfrm>
          <a:prstGeom prst="rect">
            <a:avLst/>
          </a:prstGeom>
        </p:spPr>
        <p:txBody>
          <a:bodyPr vert="horz" lIns="91440" tIns="45720" rIns="91440" bIns="45720" rtlCol="0">
            <a:normAutofit/>
          </a:bodyPr>
          <a:lstStyle/>
          <a:p>
            <a:pPr lvl="0" indent="-228600" defTabSz="914400">
              <a:lnSpc>
                <a:spcPct val="90000"/>
              </a:lnSpc>
              <a:spcAft>
                <a:spcPts val="600"/>
              </a:spcAft>
              <a:buFont typeface="Arial" panose="020B0604020202020204" pitchFamily="34" charset="0"/>
              <a:buChar char="•"/>
            </a:pPr>
            <a:endParaRPr lang="en-US" sz="2000" dirty="0"/>
          </a:p>
        </p:txBody>
      </p:sp>
      <p:pic>
        <p:nvPicPr>
          <p:cNvPr id="10" name="Graphic 9" descr="Teamwork">
            <a:extLst>
              <a:ext uri="{FF2B5EF4-FFF2-40B4-BE49-F238E27FC236}">
                <a16:creationId xmlns:a16="http://schemas.microsoft.com/office/drawing/2014/main" id="{1D426BB5-64A9-C0BF-3391-4366F0236A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95981" y="1990229"/>
            <a:ext cx="2906973" cy="2906973"/>
          </a:xfrm>
          <a:prstGeom prst="rect">
            <a:avLst/>
          </a:prstGeom>
        </p:spPr>
      </p:pic>
      <p:sp>
        <p:nvSpPr>
          <p:cNvPr id="4" name="Slide Number Placeholder 3">
            <a:extLst>
              <a:ext uri="{FF2B5EF4-FFF2-40B4-BE49-F238E27FC236}">
                <a16:creationId xmlns:a16="http://schemas.microsoft.com/office/drawing/2014/main" id="{8B15B8DF-1491-76C3-8B92-05DA4E44D37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pPr>
            <a:fld id="{C01389E6-C847-4AD0-B56D-D205B2EAB1EE}" type="slidenum">
              <a:rPr lang="en-US" sz="1000">
                <a:solidFill>
                  <a:schemeClr val="tx1">
                    <a:lumMod val="50000"/>
                    <a:lumOff val="50000"/>
                  </a:schemeClr>
                </a:solidFill>
              </a:rPr>
              <a:pPr defTabSz="914400">
                <a:spcAft>
                  <a:spcPts val="600"/>
                </a:spcAft>
              </a:pPr>
              <a:t>18</a:t>
            </a:fld>
            <a:endParaRPr lang="en-US" sz="1000">
              <a:solidFill>
                <a:schemeClr val="tx1">
                  <a:lumMod val="50000"/>
                  <a:lumOff val="50000"/>
                </a:schemeClr>
              </a:solidFill>
            </a:endParaRPr>
          </a:p>
        </p:txBody>
      </p:sp>
      <p:sp>
        <p:nvSpPr>
          <p:cNvPr id="8" name="TextBox 7">
            <a:extLst>
              <a:ext uri="{FF2B5EF4-FFF2-40B4-BE49-F238E27FC236}">
                <a16:creationId xmlns:a16="http://schemas.microsoft.com/office/drawing/2014/main" id="{81E5C72E-2C77-166F-E8A0-CEE4443B2E02}"/>
              </a:ext>
            </a:extLst>
          </p:cNvPr>
          <p:cNvSpPr txBox="1"/>
          <p:nvPr/>
        </p:nvSpPr>
        <p:spPr>
          <a:xfrm>
            <a:off x="119921" y="1902014"/>
            <a:ext cx="8001633" cy="481946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600" dirty="0">
                <a:latin typeface="Arial" panose="020B0604020202020204" pitchFamily="34" charset="0"/>
                <a:cs typeface="Arial" panose="020B0604020202020204" pitchFamily="34" charset="0"/>
              </a:rPr>
              <a:t>The model lets for flexibility in leadership style created on the wants of each condition and team member​</a:t>
            </a:r>
          </a:p>
          <a:p>
            <a:pPr marL="285750" indent="-285750">
              <a:lnSpc>
                <a:spcPct val="150000"/>
              </a:lnSpc>
              <a:buFont typeface="Arial" panose="020B0604020202020204" pitchFamily="34" charset="0"/>
              <a:buChar char="•"/>
            </a:pPr>
            <a:r>
              <a:rPr lang="en-US" sz="2600" dirty="0">
                <a:latin typeface="Arial" panose="020B0604020202020204" pitchFamily="34" charset="0"/>
                <a:cs typeface="Arial" panose="020B0604020202020204" pitchFamily="34" charset="0"/>
              </a:rPr>
              <a:t>It benefits the team members advance their abilities and reach their full potential​</a:t>
            </a:r>
          </a:p>
          <a:p>
            <a:pPr marL="285750" indent="-285750">
              <a:lnSpc>
                <a:spcPct val="150000"/>
              </a:lnSpc>
              <a:buFont typeface="Arial" panose="020B0604020202020204" pitchFamily="34" charset="0"/>
              <a:buChar char="•"/>
            </a:pPr>
            <a:r>
              <a:rPr lang="en-US" sz="2600" dirty="0">
                <a:latin typeface="Arial" panose="020B0604020202020204" pitchFamily="34" charset="0"/>
                <a:cs typeface="Arial" panose="020B0604020202020204" pitchFamily="34" charset="0"/>
              </a:rPr>
              <a:t>The model has been commonly used and has established to be active in improving leadership success</a:t>
            </a:r>
          </a:p>
        </p:txBody>
      </p:sp>
    </p:spTree>
    <p:extLst>
      <p:ext uri="{BB962C8B-B14F-4D97-AF65-F5344CB8AC3E}">
        <p14:creationId xmlns:p14="http://schemas.microsoft.com/office/powerpoint/2010/main" val="31257219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C599D-2887-8C1C-A8D9-7599E4278136}"/>
              </a:ext>
            </a:extLst>
          </p:cNvPr>
          <p:cNvSpPr>
            <a:spLocks noGrp="1"/>
          </p:cNvSpPr>
          <p:nvPr>
            <p:ph type="title"/>
          </p:nvPr>
        </p:nvSpPr>
        <p:spPr>
          <a:xfrm>
            <a:off x="686834" y="591344"/>
            <a:ext cx="3200400" cy="5585619"/>
          </a:xfrm>
        </p:spPr>
        <p:txBody>
          <a:bodyPr>
            <a:normAutofit/>
          </a:bodyPr>
          <a:lstStyle/>
          <a:p>
            <a:r>
              <a:rPr lang="en-GB" sz="3400">
                <a:solidFill>
                  <a:srgbClr val="FFFFFF"/>
                </a:solidFill>
              </a:rPr>
              <a:t> </a:t>
            </a:r>
            <a:r>
              <a:rPr lang="en-GB" sz="3400" b="1">
                <a:solidFill>
                  <a:srgbClr val="FFFFFF"/>
                </a:solidFill>
                <a:latin typeface="Arial" panose="020B0604020202020204" pitchFamily="34" charset="0"/>
                <a:cs typeface="Arial" panose="020B0604020202020204" pitchFamily="34" charset="0"/>
              </a:rPr>
              <a:t>FACTORS INFLUENCING THE TEAM BEHAVIOUR AT TESCO </a:t>
            </a:r>
            <a:endParaRPr lang="en-US" sz="3400">
              <a:solidFill>
                <a:srgbClr val="FFFFFF"/>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AC6B6B9-EB91-2481-E44C-9072901B5FCC}"/>
              </a:ext>
            </a:extLst>
          </p:cNvPr>
          <p:cNvSpPr>
            <a:spLocks noGrp="1"/>
          </p:cNvSpPr>
          <p:nvPr>
            <p:ph type="sldNum" sz="quarter" idx="12"/>
          </p:nvPr>
        </p:nvSpPr>
        <p:spPr>
          <a:xfrm>
            <a:off x="9819860" y="6356350"/>
            <a:ext cx="1533939" cy="365125"/>
          </a:xfrm>
        </p:spPr>
        <p:txBody>
          <a:bodyPr>
            <a:normAutofit/>
          </a:bodyPr>
          <a:lstStyle/>
          <a:p>
            <a:pPr>
              <a:spcAft>
                <a:spcPts val="600"/>
              </a:spcAft>
            </a:pPr>
            <a:fld id="{C01389E6-C847-4AD0-B56D-D205B2EAB1EE}" type="slidenum">
              <a:rPr lang="en-US" smtClean="0"/>
              <a:pPr>
                <a:spcAft>
                  <a:spcPts val="600"/>
                </a:spcAft>
              </a:pPr>
              <a:t>19</a:t>
            </a:fld>
            <a:endParaRPr lang="en-US"/>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A79A96-DFE0-D415-984D-444118274986}"/>
              </a:ext>
            </a:extLst>
          </p:cNvPr>
          <p:cNvSpPr>
            <a:spLocks noGrp="1"/>
          </p:cNvSpPr>
          <p:nvPr>
            <p:ph idx="1"/>
          </p:nvPr>
        </p:nvSpPr>
        <p:spPr>
          <a:xfrm>
            <a:off x="4447308" y="591344"/>
            <a:ext cx="6906491" cy="5585619"/>
          </a:xfrm>
        </p:spPr>
        <p:txBody>
          <a:bodyPr anchor="ctr">
            <a:normAutofit/>
          </a:bodyPr>
          <a:lstStyle/>
          <a:p>
            <a:r>
              <a:rPr lang="en-GB" sz="2600" dirty="0">
                <a:latin typeface="Arial" panose="020B0604020202020204" pitchFamily="34" charset="0"/>
                <a:cs typeface="Arial" panose="020B0604020202020204" pitchFamily="34" charset="0"/>
              </a:rPr>
              <a:t>Leadership style</a:t>
            </a:r>
          </a:p>
          <a:p>
            <a:r>
              <a:rPr lang="en-GB" sz="2600" dirty="0">
                <a:latin typeface="Arial" panose="020B0604020202020204" pitchFamily="34" charset="0"/>
                <a:cs typeface="Arial" panose="020B0604020202020204" pitchFamily="34" charset="0"/>
              </a:rPr>
              <a:t>Organisational culture and structure</a:t>
            </a:r>
          </a:p>
          <a:p>
            <a:r>
              <a:rPr lang="en-GB" sz="2600" dirty="0">
                <a:latin typeface="Arial" panose="020B0604020202020204" pitchFamily="34" charset="0"/>
                <a:cs typeface="Arial" panose="020B0604020202020204" pitchFamily="34" charset="0"/>
              </a:rPr>
              <a:t>Task and Objectives </a:t>
            </a:r>
          </a:p>
          <a:p>
            <a:r>
              <a:rPr lang="en-GB" sz="2600" dirty="0">
                <a:latin typeface="Arial" panose="020B0604020202020204" pitchFamily="34" charset="0"/>
                <a:cs typeface="Arial" panose="020B0604020202020204" pitchFamily="34" charset="0"/>
              </a:rPr>
              <a:t>Roles and responsibilities  </a:t>
            </a:r>
          </a:p>
          <a:p>
            <a:r>
              <a:rPr lang="en-GB" sz="2600" dirty="0">
                <a:latin typeface="Arial" panose="020B0604020202020204" pitchFamily="34" charset="0"/>
                <a:cs typeface="Arial" panose="020B0604020202020204" pitchFamily="34" charset="0"/>
              </a:rPr>
              <a:t>Reward and benefits </a:t>
            </a:r>
          </a:p>
          <a:p>
            <a:r>
              <a:rPr lang="en-GB" sz="2600" dirty="0">
                <a:latin typeface="Arial" panose="020B0604020202020204" pitchFamily="34" charset="0"/>
                <a:cs typeface="Arial" panose="020B0604020202020204" pitchFamily="34" charset="0"/>
              </a:rPr>
              <a:t>Annual colleague discount </a:t>
            </a:r>
          </a:p>
          <a:p>
            <a:r>
              <a:rPr lang="en-GB" sz="2600" dirty="0">
                <a:latin typeface="Arial" panose="020B0604020202020204" pitchFamily="34" charset="0"/>
                <a:cs typeface="Arial" panose="020B0604020202020204" pitchFamily="34" charset="0"/>
              </a:rPr>
              <a:t>My Tesco App</a:t>
            </a:r>
          </a:p>
          <a:p>
            <a:r>
              <a:rPr lang="en-GB" sz="2600" dirty="0">
                <a:latin typeface="Arial" panose="020B0604020202020204" pitchFamily="34" charset="0"/>
                <a:cs typeface="Arial" panose="020B0604020202020204" pitchFamily="34" charset="0"/>
              </a:rPr>
              <a:t>Range of free products</a:t>
            </a:r>
          </a:p>
          <a:p>
            <a:r>
              <a:rPr lang="en-GB" sz="2600" dirty="0">
                <a:latin typeface="Arial" panose="020B0604020202020204" pitchFamily="34" charset="0"/>
                <a:cs typeface="Arial" panose="020B0604020202020204" pitchFamily="34" charset="0"/>
              </a:rPr>
              <a:t>Financial wellbeing </a:t>
            </a:r>
          </a:p>
          <a:p>
            <a:r>
              <a:rPr lang="en-GB" sz="2600" dirty="0">
                <a:latin typeface="Arial" panose="020B0604020202020204" pitchFamily="34" charset="0"/>
                <a:cs typeface="Arial" panose="020B0604020202020204" pitchFamily="34" charset="0"/>
              </a:rPr>
              <a:t>Tesco Saving Plans </a:t>
            </a:r>
          </a:p>
          <a:p>
            <a:r>
              <a:rPr lang="en-GB" sz="2600" dirty="0">
                <a:latin typeface="Arial" panose="020B0604020202020204" pitchFamily="34" charset="0"/>
                <a:cs typeface="Arial" panose="020B0604020202020204" pitchFamily="34" charset="0"/>
              </a:rPr>
              <a:t>Training and Development</a:t>
            </a:r>
          </a:p>
          <a:p>
            <a:endParaRPr lang="en-US" sz="2600" dirty="0"/>
          </a:p>
        </p:txBody>
      </p:sp>
    </p:spTree>
    <p:extLst>
      <p:ext uri="{BB962C8B-B14F-4D97-AF65-F5344CB8AC3E}">
        <p14:creationId xmlns:p14="http://schemas.microsoft.com/office/powerpoint/2010/main" val="4245218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20EB5-BAE4-37BB-8BC6-BCEB1D151CE3}"/>
              </a:ext>
            </a:extLst>
          </p:cNvPr>
          <p:cNvSpPr>
            <a:spLocks noGrp="1"/>
          </p:cNvSpPr>
          <p:nvPr>
            <p:ph type="title"/>
          </p:nvPr>
        </p:nvSpPr>
        <p:spPr>
          <a:xfrm>
            <a:off x="838200" y="68522"/>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INTERNAL FACTORS INFLUENCING INDIVIDUAL AND TEAM BEHAVIOUR AT TESCO</a:t>
            </a:r>
            <a:endParaRPr lang="en-U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F7B5C5-95FC-2038-EF86-7A1B198C85D6}"/>
              </a:ext>
            </a:extLst>
          </p:cNvPr>
          <p:cNvSpPr>
            <a:spLocks noGrp="1"/>
          </p:cNvSpPr>
          <p:nvPr>
            <p:ph idx="1"/>
          </p:nvPr>
        </p:nvSpPr>
        <p:spPr>
          <a:xfrm>
            <a:off x="-26856" y="1536067"/>
            <a:ext cx="6417039" cy="5354664"/>
          </a:xfrm>
        </p:spPr>
        <p:txBody>
          <a:bodyPr/>
          <a:lstStyle/>
          <a:p>
            <a:r>
              <a:rPr lang="en-US" sz="2600" b="1" u="sng" dirty="0">
                <a:latin typeface="Arial" panose="020B0604020202020204" pitchFamily="34" charset="0"/>
                <a:cs typeface="Arial" panose="020B0604020202020204" pitchFamily="34" charset="0"/>
              </a:rPr>
              <a:t>LEADERSHIP</a:t>
            </a:r>
            <a:r>
              <a:rPr lang="en-US" sz="2600" dirty="0">
                <a:latin typeface="Arial" panose="020B0604020202020204" pitchFamily="34" charset="0"/>
                <a:cs typeface="Arial" panose="020B0604020202020204" pitchFamily="34" charset="0"/>
              </a:rPr>
              <a:t> </a:t>
            </a:r>
          </a:p>
          <a:p>
            <a:pPr marL="0" indent="0">
              <a:buNone/>
            </a:pPr>
            <a:r>
              <a:rPr lang="en-US" sz="2600" dirty="0">
                <a:latin typeface="Arial" panose="020B0604020202020204" pitchFamily="34" charset="0"/>
                <a:cs typeface="Arial" panose="020B0604020202020204" pitchFamily="34" charset="0"/>
              </a:rPr>
              <a:t> - The relationship between leaders – </a:t>
            </a:r>
          </a:p>
          <a:p>
            <a:pPr marL="0" indent="0">
              <a:buNone/>
            </a:pPr>
            <a:r>
              <a:rPr lang="en-US" sz="2600" dirty="0">
                <a:latin typeface="Arial" panose="020B0604020202020204" pitchFamily="34" charset="0"/>
                <a:cs typeface="Arial" panose="020B0604020202020204" pitchFamily="34" charset="0"/>
              </a:rPr>
              <a:t>-encouragement, conversations, and feedback</a:t>
            </a:r>
          </a:p>
          <a:p>
            <a:pPr marL="0" indent="0">
              <a:buNone/>
            </a:pPr>
            <a:endParaRPr lang="en-US" sz="2600" dirty="0">
              <a:latin typeface="Arial" panose="020B0604020202020204" pitchFamily="34" charset="0"/>
              <a:cs typeface="Arial" panose="020B0604020202020204" pitchFamily="34" charset="0"/>
            </a:endParaRPr>
          </a:p>
          <a:p>
            <a:pPr marL="0" indent="0">
              <a:buNone/>
            </a:pPr>
            <a:r>
              <a:rPr lang="en-US" sz="2600" dirty="0">
                <a:latin typeface="Arial" panose="020B0604020202020204" pitchFamily="34" charset="0"/>
                <a:cs typeface="Arial" panose="020B0604020202020204" pitchFamily="34" charset="0"/>
              </a:rPr>
              <a:t> </a:t>
            </a:r>
            <a:r>
              <a:rPr lang="en-US" sz="2600" b="1" u="sng" dirty="0">
                <a:latin typeface="Arial" panose="020B0604020202020204" pitchFamily="34" charset="0"/>
                <a:cs typeface="Arial" panose="020B0604020202020204" pitchFamily="34" charset="0"/>
              </a:rPr>
              <a:t>TECHNOLOGY</a:t>
            </a:r>
            <a:r>
              <a:rPr lang="en-US" sz="2600" dirty="0">
                <a:latin typeface="Arial" panose="020B0604020202020204" pitchFamily="34" charset="0"/>
                <a:cs typeface="Arial" panose="020B0604020202020204" pitchFamily="34" charset="0"/>
              </a:rPr>
              <a:t> </a:t>
            </a:r>
          </a:p>
          <a:p>
            <a:pPr>
              <a:buFontTx/>
              <a:buChar char="-"/>
            </a:pPr>
            <a:r>
              <a:rPr lang="en-US" sz="2600" dirty="0">
                <a:latin typeface="Arial" panose="020B0604020202020204" pitchFamily="34" charset="0"/>
                <a:cs typeface="Arial" panose="020B0604020202020204" pitchFamily="34" charset="0"/>
              </a:rPr>
              <a:t>Updated devices, software, technical support, apps, access. </a:t>
            </a:r>
          </a:p>
          <a:p>
            <a:pPr>
              <a:buFontTx/>
              <a:buChar char="-"/>
            </a:pPr>
            <a:r>
              <a:rPr lang="en-US" sz="2600" dirty="0">
                <a:latin typeface="Arial" panose="020B0604020202020204" pitchFamily="34" charset="0"/>
                <a:cs typeface="Arial" panose="020B0604020202020204" pitchFamily="34" charset="0"/>
              </a:rPr>
              <a:t>Save time and motivates employees to work more productivity </a:t>
            </a:r>
          </a:p>
          <a:p>
            <a:endParaRPr lang="en-US" dirty="0"/>
          </a:p>
        </p:txBody>
      </p:sp>
      <p:sp>
        <p:nvSpPr>
          <p:cNvPr id="4" name="Slide Number Placeholder 3">
            <a:extLst>
              <a:ext uri="{FF2B5EF4-FFF2-40B4-BE49-F238E27FC236}">
                <a16:creationId xmlns:a16="http://schemas.microsoft.com/office/drawing/2014/main" id="{A86DF145-34EA-DA19-E697-B0C73FD54E97}"/>
              </a:ext>
            </a:extLst>
          </p:cNvPr>
          <p:cNvSpPr>
            <a:spLocks noGrp="1"/>
          </p:cNvSpPr>
          <p:nvPr>
            <p:ph type="sldNum" sz="quarter" idx="12"/>
          </p:nvPr>
        </p:nvSpPr>
        <p:spPr/>
        <p:txBody>
          <a:bodyPr/>
          <a:lstStyle/>
          <a:p>
            <a:fld id="{C01389E6-C847-4AD0-B56D-D205B2EAB1EE}" type="slidenum">
              <a:rPr lang="en-US" smtClean="0"/>
              <a:t>20</a:t>
            </a:fld>
            <a:endParaRPr lang="en-US"/>
          </a:p>
        </p:txBody>
      </p:sp>
      <p:sp>
        <p:nvSpPr>
          <p:cNvPr id="5" name="TextBox 4">
            <a:extLst>
              <a:ext uri="{FF2B5EF4-FFF2-40B4-BE49-F238E27FC236}">
                <a16:creationId xmlns:a16="http://schemas.microsoft.com/office/drawing/2014/main" id="{D1E5E84F-0FE3-4A13-DA91-D7BCA32F7660}"/>
              </a:ext>
            </a:extLst>
          </p:cNvPr>
          <p:cNvSpPr txBox="1"/>
          <p:nvPr/>
        </p:nvSpPr>
        <p:spPr>
          <a:xfrm>
            <a:off x="6390183" y="1536067"/>
            <a:ext cx="6011055" cy="4893647"/>
          </a:xfrm>
          <a:prstGeom prst="rect">
            <a:avLst/>
          </a:prstGeom>
          <a:noFill/>
        </p:spPr>
        <p:txBody>
          <a:bodyPr wrap="square" rtlCol="0">
            <a:spAutoFit/>
          </a:bodyPr>
          <a:lstStyle/>
          <a:p>
            <a:r>
              <a:rPr lang="en-US" sz="2600" b="1" u="sng" dirty="0">
                <a:latin typeface="Arial" panose="020B0604020202020204" pitchFamily="34" charset="0"/>
                <a:cs typeface="Arial" panose="020B0604020202020204" pitchFamily="34" charset="0"/>
              </a:rPr>
              <a:t>CORPORATE CULTURE</a:t>
            </a:r>
            <a:r>
              <a:rPr lang="en-US" sz="2600" dirty="0">
                <a:latin typeface="Arial" panose="020B0604020202020204" pitchFamily="34" charset="0"/>
                <a:cs typeface="Arial" panose="020B0604020202020204" pitchFamily="34" charset="0"/>
              </a:rPr>
              <a:t> </a:t>
            </a:r>
          </a:p>
          <a:p>
            <a:pPr marL="0" indent="0">
              <a:buNone/>
            </a:pPr>
            <a:r>
              <a:rPr lang="en-US" sz="2600" dirty="0">
                <a:latin typeface="Arial" panose="020B0604020202020204" pitchFamily="34" charset="0"/>
                <a:cs typeface="Arial" panose="020B0604020202020204" pitchFamily="34" charset="0"/>
              </a:rPr>
              <a:t>– Includes staff uniforms, company logos, missions, and company policies </a:t>
            </a:r>
          </a:p>
          <a:p>
            <a:pPr marL="0" indent="0">
              <a:buNone/>
            </a:pPr>
            <a:r>
              <a:rPr lang="en-US" sz="2600" dirty="0">
                <a:latin typeface="Arial" panose="020B0604020202020204" pitchFamily="34" charset="0"/>
                <a:cs typeface="Arial" panose="020B0604020202020204" pitchFamily="34" charset="0"/>
              </a:rPr>
              <a:t>-  A bonus system, annual leave, opportunity for  growth, </a:t>
            </a:r>
          </a:p>
          <a:p>
            <a:pPr marL="0" indent="0">
              <a:buNone/>
            </a:pPr>
            <a:r>
              <a:rPr lang="en-US" sz="2600" dirty="0">
                <a:latin typeface="Arial" panose="020B0604020202020204" pitchFamily="34" charset="0"/>
                <a:cs typeface="Arial" panose="020B0604020202020204" pitchFamily="34" charset="0"/>
              </a:rPr>
              <a:t>- Rewards for staff, training and development</a:t>
            </a:r>
          </a:p>
          <a:p>
            <a:pPr marL="0" indent="0">
              <a:buNone/>
            </a:pPr>
            <a:endParaRPr lang="en-US" sz="2600" b="1" u="sng" dirty="0">
              <a:latin typeface="Arial" panose="020B0604020202020204" pitchFamily="34" charset="0"/>
              <a:cs typeface="Arial" panose="020B0604020202020204" pitchFamily="34" charset="0"/>
            </a:endParaRPr>
          </a:p>
          <a:p>
            <a:pPr marL="0" indent="0">
              <a:buNone/>
            </a:pPr>
            <a:r>
              <a:rPr lang="en-US" sz="2600" b="1" u="sng" dirty="0">
                <a:latin typeface="Arial" panose="020B0604020202020204" pitchFamily="34" charset="0"/>
                <a:cs typeface="Arial" panose="020B0604020202020204" pitchFamily="34" charset="0"/>
              </a:rPr>
              <a:t>OFFERING SERVICES </a:t>
            </a:r>
          </a:p>
          <a:p>
            <a:pPr marL="0" indent="0">
              <a:buNone/>
            </a:pPr>
            <a:r>
              <a:rPr lang="en-US" sz="2600" dirty="0">
                <a:latin typeface="Arial" panose="020B0604020202020204" pitchFamily="34" charset="0"/>
                <a:cs typeface="Arial" panose="020B0604020202020204" pitchFamily="34" charset="0"/>
              </a:rPr>
              <a:t> - Additional funding for workers </a:t>
            </a:r>
          </a:p>
          <a:p>
            <a:pPr marL="0" indent="0">
              <a:buNone/>
            </a:pPr>
            <a:r>
              <a:rPr lang="en-US" sz="2600" dirty="0">
                <a:latin typeface="Arial" panose="020B0604020202020204" pitchFamily="34" charset="0"/>
                <a:cs typeface="Arial" panose="020B0604020202020204" pitchFamily="34" charset="0"/>
              </a:rPr>
              <a:t> - Payment </a:t>
            </a:r>
          </a:p>
          <a:p>
            <a:pPr marL="0" indent="0">
              <a:buNone/>
            </a:pPr>
            <a:r>
              <a:rPr lang="en-US" sz="2600" dirty="0">
                <a:latin typeface="Arial" panose="020B0604020202020204" pitchFamily="34" charset="0"/>
                <a:cs typeface="Arial" panose="020B0604020202020204" pitchFamily="34" charset="0"/>
              </a:rPr>
              <a:t>- Opportunity for growth </a:t>
            </a:r>
          </a:p>
        </p:txBody>
      </p:sp>
    </p:spTree>
    <p:extLst>
      <p:ext uri="{BB962C8B-B14F-4D97-AF65-F5344CB8AC3E}">
        <p14:creationId xmlns:p14="http://schemas.microsoft.com/office/powerpoint/2010/main" val="26117474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BE4B-F3AF-04AB-510F-E48FE85B2C6B}"/>
              </a:ext>
            </a:extLst>
          </p:cNvPr>
          <p:cNvSpPr>
            <a:spLocks noGrp="1"/>
          </p:cNvSpPr>
          <p:nvPr>
            <p:ph type="title"/>
          </p:nvPr>
        </p:nvSpPr>
        <p:spPr>
          <a:xfrm>
            <a:off x="838200" y="0"/>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EXTERNAL FACTORS INFLUENCING INDIVIDUAL AND TEAM BEHAVIOUR AT TESCO</a:t>
            </a:r>
            <a:endParaRPr lang="en-U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283BFB-1E8B-0050-B97E-BA51A1E45E2C}"/>
              </a:ext>
            </a:extLst>
          </p:cNvPr>
          <p:cNvSpPr>
            <a:spLocks noGrp="1"/>
          </p:cNvSpPr>
          <p:nvPr>
            <p:ph idx="1"/>
          </p:nvPr>
        </p:nvSpPr>
        <p:spPr>
          <a:xfrm>
            <a:off x="0" y="1325563"/>
            <a:ext cx="6625652" cy="5395912"/>
          </a:xfrm>
        </p:spPr>
        <p:txBody>
          <a:bodyPr>
            <a:normAutofit lnSpcReduction="10000"/>
          </a:bodyPr>
          <a:lstStyle/>
          <a:p>
            <a:r>
              <a:rPr lang="en-US" sz="2800" b="1" u="sng" dirty="0"/>
              <a:t>POLITICAL</a:t>
            </a:r>
            <a:r>
              <a:rPr lang="en-US" sz="2800" dirty="0"/>
              <a:t> </a:t>
            </a:r>
          </a:p>
          <a:p>
            <a:pPr marL="0" indent="0">
              <a:buNone/>
            </a:pPr>
            <a:r>
              <a:rPr lang="en-US" sz="2800" dirty="0"/>
              <a:t>- Tesco raises minimum wages</a:t>
            </a:r>
          </a:p>
          <a:p>
            <a:pPr marL="0" indent="0">
              <a:buNone/>
            </a:pPr>
            <a:r>
              <a:rPr lang="en-US" sz="2800" dirty="0"/>
              <a:t> - </a:t>
            </a:r>
            <a:r>
              <a:rPr lang="en-GB" sz="2800" dirty="0"/>
              <a:t>give employees training, upgrade machinery, and  provide safety equipment</a:t>
            </a:r>
            <a:endParaRPr lang="en-US" sz="2800" dirty="0"/>
          </a:p>
          <a:p>
            <a:r>
              <a:rPr lang="en-US" sz="2800" b="1" u="sng" dirty="0"/>
              <a:t>SOCIAL FACTORS </a:t>
            </a:r>
          </a:p>
          <a:p>
            <a:pPr marL="0" indent="0">
              <a:buNone/>
            </a:pPr>
            <a:r>
              <a:rPr lang="en-US" sz="2800" dirty="0"/>
              <a:t> </a:t>
            </a:r>
            <a:r>
              <a:rPr lang="en-US" sz="2800" b="1" dirty="0"/>
              <a:t> - </a:t>
            </a:r>
            <a:r>
              <a:rPr lang="en-US" sz="2800" dirty="0"/>
              <a:t>Stable wages</a:t>
            </a:r>
          </a:p>
          <a:p>
            <a:pPr marL="0" indent="0">
              <a:buNone/>
            </a:pPr>
            <a:r>
              <a:rPr lang="en-US" sz="2800" dirty="0"/>
              <a:t> -  An establish market name  </a:t>
            </a:r>
            <a:r>
              <a:rPr lang="en-US" sz="2800" b="1" dirty="0"/>
              <a:t> </a:t>
            </a:r>
          </a:p>
          <a:p>
            <a:r>
              <a:rPr lang="en-US" sz="2800" b="1" u="sng" dirty="0"/>
              <a:t>LEGAL FACTORS</a:t>
            </a:r>
            <a:r>
              <a:rPr lang="en-US" sz="2800" dirty="0"/>
              <a:t> </a:t>
            </a:r>
          </a:p>
          <a:p>
            <a:pPr marL="0" indent="0">
              <a:buNone/>
            </a:pPr>
            <a:r>
              <a:rPr lang="en-US" sz="2800" dirty="0"/>
              <a:t> - </a:t>
            </a:r>
            <a:r>
              <a:rPr lang="en-GB" sz="2800" dirty="0"/>
              <a:t>Tesco is impacted by a variety of legal factors, including anti-discrimination legislation, consumer protection rules for e-commerce, and data protection laws. </a:t>
            </a:r>
            <a:endParaRPr lang="en-US" sz="2800" dirty="0"/>
          </a:p>
          <a:p>
            <a:pPr marL="0" indent="0">
              <a:buNone/>
            </a:pPr>
            <a:endParaRPr lang="en-US" dirty="0"/>
          </a:p>
        </p:txBody>
      </p:sp>
      <p:sp>
        <p:nvSpPr>
          <p:cNvPr id="4" name="Slide Number Placeholder 3">
            <a:extLst>
              <a:ext uri="{FF2B5EF4-FFF2-40B4-BE49-F238E27FC236}">
                <a16:creationId xmlns:a16="http://schemas.microsoft.com/office/drawing/2014/main" id="{24CAB67E-19A5-D4E7-49BF-6C8A3230412F}"/>
              </a:ext>
            </a:extLst>
          </p:cNvPr>
          <p:cNvSpPr>
            <a:spLocks noGrp="1"/>
          </p:cNvSpPr>
          <p:nvPr>
            <p:ph type="sldNum" sz="quarter" idx="12"/>
          </p:nvPr>
        </p:nvSpPr>
        <p:spPr/>
        <p:txBody>
          <a:bodyPr/>
          <a:lstStyle/>
          <a:p>
            <a:fld id="{C01389E6-C847-4AD0-B56D-D205B2EAB1EE}" type="slidenum">
              <a:rPr lang="en-US" smtClean="0"/>
              <a:t>21</a:t>
            </a:fld>
            <a:endParaRPr lang="en-US"/>
          </a:p>
        </p:txBody>
      </p:sp>
      <p:sp>
        <p:nvSpPr>
          <p:cNvPr id="5" name="TextBox 4">
            <a:extLst>
              <a:ext uri="{FF2B5EF4-FFF2-40B4-BE49-F238E27FC236}">
                <a16:creationId xmlns:a16="http://schemas.microsoft.com/office/drawing/2014/main" id="{AAC66FA0-ADCA-40EA-C656-93FE8A15A119}"/>
              </a:ext>
            </a:extLst>
          </p:cNvPr>
          <p:cNvSpPr txBox="1"/>
          <p:nvPr/>
        </p:nvSpPr>
        <p:spPr>
          <a:xfrm>
            <a:off x="7075357" y="1325563"/>
            <a:ext cx="4467069" cy="3416320"/>
          </a:xfrm>
          <a:prstGeom prst="rect">
            <a:avLst/>
          </a:prstGeom>
          <a:noFill/>
        </p:spPr>
        <p:txBody>
          <a:bodyPr wrap="square" rtlCol="0">
            <a:spAutoFit/>
          </a:bodyPr>
          <a:lstStyle/>
          <a:p>
            <a:r>
              <a:rPr lang="en-US" sz="2400" b="1" u="sng" dirty="0"/>
              <a:t>COMPETITORS</a:t>
            </a:r>
            <a:r>
              <a:rPr lang="en-US" sz="2400" dirty="0"/>
              <a:t> </a:t>
            </a:r>
          </a:p>
          <a:p>
            <a:pPr marL="0" indent="0">
              <a:buNone/>
            </a:pPr>
            <a:r>
              <a:rPr lang="en-US" sz="2400" dirty="0"/>
              <a:t> -  High competitiveness</a:t>
            </a:r>
          </a:p>
          <a:p>
            <a:pPr marL="0" indent="0">
              <a:buNone/>
            </a:pPr>
            <a:r>
              <a:rPr lang="en-US" sz="2400" dirty="0"/>
              <a:t>- Product quality</a:t>
            </a:r>
          </a:p>
          <a:p>
            <a:pPr marL="0" indent="0">
              <a:buNone/>
            </a:pPr>
            <a:r>
              <a:rPr lang="en-US" sz="2400" dirty="0"/>
              <a:t>- Employee trust </a:t>
            </a:r>
          </a:p>
          <a:p>
            <a:r>
              <a:rPr lang="en-US" sz="2400" b="1" u="sng" dirty="0"/>
              <a:t>ENVIRONMENTAL FACTORS </a:t>
            </a:r>
          </a:p>
          <a:p>
            <a:pPr marL="0" indent="0">
              <a:buNone/>
            </a:pPr>
            <a:r>
              <a:rPr lang="en-US" sz="2400" dirty="0"/>
              <a:t> - Recycle or donate goods </a:t>
            </a:r>
            <a:r>
              <a:rPr lang="en-GB" sz="2400" dirty="0"/>
              <a:t>to increase staff members' sense of usefulness and environmental preservation. </a:t>
            </a:r>
            <a:endParaRPr lang="en-GB" sz="1400" dirty="0"/>
          </a:p>
        </p:txBody>
      </p:sp>
    </p:spTree>
    <p:extLst>
      <p:ext uri="{BB962C8B-B14F-4D97-AF65-F5344CB8AC3E}">
        <p14:creationId xmlns:p14="http://schemas.microsoft.com/office/powerpoint/2010/main" val="2726023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2342D-D9EA-BDFB-ADDB-A643455DE3F5}"/>
              </a:ext>
            </a:extLst>
          </p:cNvPr>
          <p:cNvSpPr>
            <a:spLocks noGrp="1"/>
          </p:cNvSpPr>
          <p:nvPr>
            <p:ph type="title"/>
          </p:nvPr>
        </p:nvSpPr>
        <p:spPr>
          <a:xfrm>
            <a:off x="572493" y="238539"/>
            <a:ext cx="11018520" cy="1434415"/>
          </a:xfrm>
        </p:spPr>
        <p:txBody>
          <a:bodyPr anchor="b">
            <a:normAutofit/>
          </a:bodyPr>
          <a:lstStyle/>
          <a:p>
            <a:r>
              <a:rPr lang="en-GB" sz="4200" b="1">
                <a:effectLst/>
                <a:latin typeface="Arial" panose="020B0604020202020204" pitchFamily="34" charset="0"/>
                <a:cs typeface="Arial" panose="020B0604020202020204" pitchFamily="34" charset="0"/>
              </a:rPr>
              <a:t>MOTIVATIONAL THEORY USED BY TESCO</a:t>
            </a:r>
            <a:br>
              <a:rPr lang="en-GB" sz="4200">
                <a:effectLst/>
                <a:latin typeface="Arial" panose="020B0604020202020204" pitchFamily="34" charset="0"/>
                <a:cs typeface="Arial" panose="020B0604020202020204" pitchFamily="34" charset="0"/>
              </a:rPr>
            </a:br>
            <a:endParaRPr lang="en-US" sz="4200">
              <a:latin typeface="Arial" panose="020B0604020202020204" pitchFamily="34" charset="0"/>
              <a:cs typeface="Arial" panose="020B0604020202020204" pitchFamily="34" charset="0"/>
            </a:endParaRP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127B58-B6AC-E6DE-69CF-194F08B2CA3E}"/>
              </a:ext>
            </a:extLst>
          </p:cNvPr>
          <p:cNvSpPr>
            <a:spLocks noGrp="1"/>
          </p:cNvSpPr>
          <p:nvPr>
            <p:ph idx="1"/>
          </p:nvPr>
        </p:nvSpPr>
        <p:spPr>
          <a:xfrm>
            <a:off x="572493" y="2071316"/>
            <a:ext cx="6713552" cy="4119172"/>
          </a:xfrm>
        </p:spPr>
        <p:txBody>
          <a:bodyPr anchor="t">
            <a:normAutofit fontScale="92500" lnSpcReduction="20000"/>
          </a:bodyPr>
          <a:lstStyle/>
          <a:p>
            <a:pPr marL="0" indent="0">
              <a:buNone/>
            </a:pPr>
            <a:r>
              <a:rPr lang="en-GB" b="1" dirty="0">
                <a:effectLst/>
                <a:latin typeface="Arial" panose="020B0604020202020204" pitchFamily="34" charset="0"/>
                <a:cs typeface="Arial" panose="020B0604020202020204" pitchFamily="34" charset="0"/>
              </a:rPr>
              <a:t>MASLOW'S HIERARCHY OF NEEDS</a:t>
            </a:r>
          </a:p>
          <a:p>
            <a:pPr marL="0" indent="0">
              <a:buNone/>
            </a:pPr>
            <a:endParaRPr lang="en-GB" sz="2200" dirty="0">
              <a:effectLst/>
              <a:latin typeface="Helvetica" pitchFamily="2" charset="0"/>
            </a:endParaRPr>
          </a:p>
          <a:p>
            <a:r>
              <a:rPr lang="en-US" dirty="0"/>
              <a:t>Self-actualization - Personal development opportunities, as well as larger challenges</a:t>
            </a:r>
          </a:p>
          <a:p>
            <a:r>
              <a:rPr lang="en-US" dirty="0"/>
              <a:t>Esteem - Acceptance, gratitude, and more responsibilities </a:t>
            </a:r>
          </a:p>
          <a:p>
            <a:r>
              <a:rPr lang="en-US" dirty="0"/>
              <a:t>Love and belonging - Relations with colleagues, clients, and managers </a:t>
            </a:r>
          </a:p>
          <a:p>
            <a:r>
              <a:rPr lang="en-US" dirty="0"/>
              <a:t>Safety - Workplace safety, efficient facilities, and job stability </a:t>
            </a:r>
          </a:p>
          <a:p>
            <a:r>
              <a:rPr lang="en-US" dirty="0"/>
              <a:t>Physiological –  warmth, basic wages </a:t>
            </a:r>
          </a:p>
          <a:p>
            <a:pPr marL="0" indent="0">
              <a:buNone/>
            </a:pPr>
            <a:endParaRPr lang="en-US" sz="2200" dirty="0"/>
          </a:p>
        </p:txBody>
      </p:sp>
      <p:pic>
        <p:nvPicPr>
          <p:cNvPr id="6" name="Picture 5" descr="A pyramid of maslows with text&#10;&#10;Description automatically generated">
            <a:extLst>
              <a:ext uri="{FF2B5EF4-FFF2-40B4-BE49-F238E27FC236}">
                <a16:creationId xmlns:a16="http://schemas.microsoft.com/office/drawing/2014/main" id="{370834D4-61FC-6E68-E86C-D69A1FEA49F9}"/>
              </a:ext>
            </a:extLst>
          </p:cNvPr>
          <p:cNvPicPr>
            <a:picLocks noChangeAspect="1"/>
          </p:cNvPicPr>
          <p:nvPr/>
        </p:nvPicPr>
        <p:blipFill rotWithShape="1">
          <a:blip r:embed="rId2"/>
          <a:srcRect l="4837" r="4731"/>
          <a:stretch/>
        </p:blipFill>
        <p:spPr>
          <a:xfrm>
            <a:off x="7105339" y="1344019"/>
            <a:ext cx="5012448" cy="5367297"/>
          </a:xfrm>
          <a:prstGeom prst="rect">
            <a:avLst/>
          </a:prstGeom>
        </p:spPr>
      </p:pic>
      <p:sp>
        <p:nvSpPr>
          <p:cNvPr id="4" name="Slide Number Placeholder 3">
            <a:extLst>
              <a:ext uri="{FF2B5EF4-FFF2-40B4-BE49-F238E27FC236}">
                <a16:creationId xmlns:a16="http://schemas.microsoft.com/office/drawing/2014/main" id="{20F7C522-37CE-6A25-8B27-4609720A075A}"/>
              </a:ext>
            </a:extLst>
          </p:cNvPr>
          <p:cNvSpPr>
            <a:spLocks noGrp="1"/>
          </p:cNvSpPr>
          <p:nvPr>
            <p:ph type="sldNum" sz="quarter" idx="12"/>
          </p:nvPr>
        </p:nvSpPr>
        <p:spPr>
          <a:xfrm>
            <a:off x="5921115" y="6071016"/>
            <a:ext cx="5432685" cy="650459"/>
          </a:xfrm>
        </p:spPr>
        <p:txBody>
          <a:bodyPr>
            <a:normAutofit/>
          </a:bodyPr>
          <a:lstStyle/>
          <a:p>
            <a:pPr>
              <a:spcAft>
                <a:spcPts val="600"/>
              </a:spcAft>
            </a:pPr>
            <a:fld id="{C01389E6-C847-4AD0-B56D-D205B2EAB1EE}" type="slidenum">
              <a:rPr lang="en-US" smtClean="0"/>
              <a:pPr>
                <a:spcAft>
                  <a:spcPts val="600"/>
                </a:spcAft>
              </a:pPr>
              <a:t>22</a:t>
            </a:fld>
            <a:endParaRPr lang="en-US"/>
          </a:p>
        </p:txBody>
      </p:sp>
    </p:spTree>
    <p:extLst>
      <p:ext uri="{BB962C8B-B14F-4D97-AF65-F5344CB8AC3E}">
        <p14:creationId xmlns:p14="http://schemas.microsoft.com/office/powerpoint/2010/main" val="11822295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0672C-A17B-87E7-F3CD-39C82F7E2D33}"/>
              </a:ext>
            </a:extLst>
          </p:cNvPr>
          <p:cNvSpPr>
            <a:spLocks noGrp="1"/>
          </p:cNvSpPr>
          <p:nvPr>
            <p:ph type="title"/>
          </p:nvPr>
        </p:nvSpPr>
        <p:spPr>
          <a:xfrm>
            <a:off x="838200" y="136525"/>
            <a:ext cx="10515600" cy="774127"/>
          </a:xfrm>
        </p:spPr>
        <p:txBody>
          <a:bodyPr>
            <a:normAutofit/>
          </a:bodyPr>
          <a:lstStyle/>
          <a:p>
            <a:pPr algn="ctr"/>
            <a:r>
              <a:rPr lang="en-US" sz="32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40CB6D0-3640-5707-A7B6-AB1D4A418148}"/>
              </a:ext>
            </a:extLst>
          </p:cNvPr>
          <p:cNvSpPr>
            <a:spLocks noGrp="1"/>
          </p:cNvSpPr>
          <p:nvPr>
            <p:ph idx="1"/>
          </p:nvPr>
        </p:nvSpPr>
        <p:spPr>
          <a:xfrm>
            <a:off x="134911" y="1425679"/>
            <a:ext cx="11218890" cy="5432321"/>
          </a:xfrm>
        </p:spPr>
        <p:txBody>
          <a:bodyPr>
            <a:noAutofit/>
          </a:bodyPr>
          <a:lstStyle/>
          <a:p>
            <a:pPr>
              <a:lnSpc>
                <a:spcPct val="100000"/>
              </a:lnSpc>
            </a:pPr>
            <a:r>
              <a:rPr lang="en-US" sz="2600" dirty="0">
                <a:latin typeface="Arial" panose="020B0604020202020204" pitchFamily="34" charset="0"/>
                <a:cs typeface="Arial" panose="020B0604020202020204" pitchFamily="34" charset="0"/>
              </a:rPr>
              <a:t>As a conclusion can be said, that the overall performance of the company Tesco for the past years is in a good level, because the company have a good organizational, hierarchical structure.</a:t>
            </a:r>
          </a:p>
          <a:p>
            <a:pPr>
              <a:lnSpc>
                <a:spcPct val="100000"/>
              </a:lnSpc>
            </a:pPr>
            <a:r>
              <a:rPr lang="en-US" sz="2600" dirty="0">
                <a:latin typeface="Arial" panose="020B0604020202020204" pitchFamily="34" charset="0"/>
                <a:cs typeface="Arial" panose="020B0604020202020204" pitchFamily="34" charset="0"/>
              </a:rPr>
              <a:t>The managers of Tesco are managing successfully their departments with the help of their soft and hard skills.</a:t>
            </a:r>
          </a:p>
          <a:p>
            <a:pPr>
              <a:lnSpc>
                <a:spcPct val="100000"/>
              </a:lnSpc>
            </a:pPr>
            <a:r>
              <a:rPr lang="en-GB" sz="2600" dirty="0">
                <a:latin typeface="Arial" panose="020B0604020202020204" pitchFamily="34" charset="0"/>
                <a:cs typeface="Arial" panose="020B0604020202020204" pitchFamily="34" charset="0"/>
              </a:rPr>
              <a:t>By strategically following Maslow's Hierarchy of Needs, Tesco creates a culture of motivation that encompasses the varied needs of its employees. By addressing their physiological, safety, social, esteem, and self-actualization needs, Tesco ensures that its employees are motivated, engaged, and committed to delivering exceptional customer experiences.</a:t>
            </a:r>
            <a:endParaRPr lang="en-US" sz="2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33BAE97-F5FC-14AB-8C60-38342697B7D5}"/>
              </a:ext>
            </a:extLst>
          </p:cNvPr>
          <p:cNvSpPr>
            <a:spLocks noGrp="1"/>
          </p:cNvSpPr>
          <p:nvPr>
            <p:ph type="sldNum" sz="quarter" idx="12"/>
          </p:nvPr>
        </p:nvSpPr>
        <p:spPr/>
        <p:txBody>
          <a:bodyPr/>
          <a:lstStyle/>
          <a:p>
            <a:fld id="{C01389E6-C847-4AD0-B56D-D205B2EAB1EE}" type="slidenum">
              <a:rPr lang="en-US" smtClean="0"/>
              <a:t>23</a:t>
            </a:fld>
            <a:endParaRPr lang="en-US"/>
          </a:p>
        </p:txBody>
      </p:sp>
    </p:spTree>
    <p:extLst>
      <p:ext uri="{BB962C8B-B14F-4D97-AF65-F5344CB8AC3E}">
        <p14:creationId xmlns:p14="http://schemas.microsoft.com/office/powerpoint/2010/main" val="3154335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16A-27E2-3A03-90DA-E586960AE33D}"/>
              </a:ext>
            </a:extLst>
          </p:cNvPr>
          <p:cNvSpPr>
            <a:spLocks noGrp="1"/>
          </p:cNvSpPr>
          <p:nvPr>
            <p:ph type="title"/>
          </p:nvPr>
        </p:nvSpPr>
        <p:spPr>
          <a:xfrm>
            <a:off x="703289" y="136525"/>
            <a:ext cx="10515600" cy="909039"/>
          </a:xfrm>
          <a:noFill/>
        </p:spPr>
        <p:txBody>
          <a:bodyPr>
            <a:normAutofit/>
          </a:bodyPr>
          <a:lstStyle/>
          <a:p>
            <a:pPr algn="ctr"/>
            <a:r>
              <a:rPr lang="en-US"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8518A64-D641-AE93-B683-28F3933027AC}"/>
              </a:ext>
            </a:extLst>
          </p:cNvPr>
          <p:cNvSpPr>
            <a:spLocks noGrp="1"/>
          </p:cNvSpPr>
          <p:nvPr>
            <p:ph idx="1"/>
          </p:nvPr>
        </p:nvSpPr>
        <p:spPr>
          <a:xfrm>
            <a:off x="0" y="1150496"/>
            <a:ext cx="12191999" cy="5342379"/>
          </a:xfrm>
        </p:spPr>
        <p:txBody>
          <a:bodyPr>
            <a:normAutofit fontScale="92500" lnSpcReduction="20000"/>
          </a:bodyPr>
          <a:lstStyle/>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Andersson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et.al</a:t>
            </a:r>
            <a:r>
              <a:rPr lang="en-GB" sz="2200" kern="100" dirty="0">
                <a:effectLst/>
                <a:latin typeface="Arial" panose="020B0604020202020204" pitchFamily="34" charset="0"/>
                <a:ea typeface="Calibri" panose="020F0502020204030204" pitchFamily="34" charset="0"/>
                <a:cs typeface="Arial" panose="020B0604020202020204" pitchFamily="34" charset="0"/>
              </a:rPr>
              <a:t>, 2019. Building traits for organizational resilience through balancing organizational structures. Scandinavian Journal of Management, 35(1), pp.36-45.</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Boddy, D. (2016). “Management An Introduction”, 7th Edition Pearson Education. p. 483</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Buchanan, D. &amp; Huczynski, A. (2016) “Organisational Behaviour”, 9th Ed., Pearson Education, available at: https://</a:t>
            </a:r>
            <a:r>
              <a:rPr lang="en-GB" sz="2200" kern="100" dirty="0" err="1">
                <a:effectLst/>
                <a:latin typeface="Arial" panose="020B0604020202020204" pitchFamily="34" charset="0"/>
                <a:ea typeface="Calibri" panose="020F0502020204030204" pitchFamily="34" charset="0"/>
                <a:cs typeface="Arial" panose="020B0604020202020204" pitchFamily="34" charset="0"/>
              </a:rPr>
              <a:t>ebookcentral.proquest.com</a:t>
            </a:r>
            <a:r>
              <a:rPr lang="en-GB" sz="2200" kern="100" dirty="0">
                <a:effectLst/>
                <a:latin typeface="Arial" panose="020B0604020202020204" pitchFamily="34" charset="0"/>
                <a:ea typeface="Calibri" panose="020F0502020204030204" pitchFamily="34" charset="0"/>
                <a:cs typeface="Arial" panose="020B0604020202020204" pitchFamily="34" charset="0"/>
              </a:rPr>
              <a:t>/lib/trinity/</a:t>
            </a:r>
            <a:r>
              <a:rPr lang="en-GB" sz="2200" kern="100" dirty="0" err="1">
                <a:effectLst/>
                <a:latin typeface="Arial" panose="020B0604020202020204" pitchFamily="34" charset="0"/>
                <a:ea typeface="Calibri" panose="020F0502020204030204" pitchFamily="34" charset="0"/>
                <a:cs typeface="Arial" panose="020B0604020202020204" pitchFamily="34" charset="0"/>
              </a:rPr>
              <a:t>reader.action?docID</a:t>
            </a:r>
            <a:r>
              <a:rPr lang="en-GB" sz="2200" kern="100" dirty="0">
                <a:effectLst/>
                <a:latin typeface="Arial" panose="020B0604020202020204" pitchFamily="34" charset="0"/>
                <a:ea typeface="Calibri" panose="020F0502020204030204" pitchFamily="34" charset="0"/>
                <a:cs typeface="Arial" panose="020B0604020202020204" pitchFamily="34" charset="0"/>
              </a:rPr>
              <a:t>=5186294 (accessed on 11/11/2023) </a:t>
            </a: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Corporate governance, 2023 [Online] Available Through </a:t>
            </a:r>
            <a:r>
              <a:rPr lang="en-GB" sz="2200" kern="100" dirty="0">
                <a:effectLst/>
                <a:latin typeface="Arial" panose="020B0604020202020204" pitchFamily="34" charset="0"/>
                <a:ea typeface="Calibri" panose="020F0502020204030204" pitchFamily="34" charset="0"/>
                <a:cs typeface="Arial" panose="020B0604020202020204" pitchFamily="34" charset="0"/>
                <a:hlinkClick r:id="rId2"/>
              </a:rPr>
              <a:t>https://www.tescoplc.com/investors/corporate-governance/</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Freeman, R. E. (2010). Strategic management: A stakeholder approach. Cambridge University Press.</a:t>
            </a:r>
          </a:p>
          <a:p>
            <a:pPr marL="0" indent="0">
              <a:lnSpc>
                <a:spcPct val="150000"/>
              </a:lnSpc>
              <a:buNone/>
            </a:pPr>
            <a:r>
              <a:rPr lang="en-GB" sz="2200" kern="100" dirty="0" err="1">
                <a:effectLst/>
                <a:latin typeface="Arial" panose="020B0604020202020204" pitchFamily="34" charset="0"/>
                <a:ea typeface="Calibri" panose="020F0502020204030204" pitchFamily="34" charset="0"/>
                <a:cs typeface="Arial" panose="020B0604020202020204" pitchFamily="34" charset="0"/>
              </a:rPr>
              <a:t>Hargie</a:t>
            </a:r>
            <a:r>
              <a:rPr lang="en-GB" sz="2200" kern="100" dirty="0">
                <a:effectLst/>
                <a:latin typeface="Arial" panose="020B0604020202020204" pitchFamily="34" charset="0"/>
                <a:ea typeface="Calibri" panose="020F0502020204030204" pitchFamily="34" charset="0"/>
                <a:cs typeface="Arial" panose="020B0604020202020204" pitchFamily="34" charset="0"/>
              </a:rPr>
              <a:t>, O.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Tourish</a:t>
            </a:r>
            <a:r>
              <a:rPr lang="en-GB" sz="2200" kern="100" dirty="0">
                <a:effectLst/>
                <a:latin typeface="Arial" panose="020B0604020202020204" pitchFamily="34" charset="0"/>
                <a:ea typeface="Calibri" panose="020F0502020204030204" pitchFamily="34" charset="0"/>
                <a:cs typeface="Arial" panose="020B0604020202020204" pitchFamily="34" charset="0"/>
              </a:rPr>
              <a:t>, D. (2000). Handbook of communication audits for organisations. Routledge.</a:t>
            </a:r>
          </a:p>
          <a:p>
            <a:pPr marL="0" indent="0">
              <a:lnSpc>
                <a:spcPct val="150000"/>
              </a:lnSpc>
              <a:buNone/>
            </a:pPr>
            <a:r>
              <a:rPr lang="en-GB" sz="2200" kern="100" dirty="0" err="1">
                <a:effectLst/>
                <a:latin typeface="Arial" panose="020B0604020202020204" pitchFamily="34" charset="0"/>
                <a:ea typeface="Calibri" panose="020F0502020204030204" pitchFamily="34" charset="0"/>
                <a:cs typeface="Arial" panose="020B0604020202020204" pitchFamily="34" charset="0"/>
              </a:rPr>
              <a:t>Ittner</a:t>
            </a:r>
            <a:r>
              <a:rPr lang="en-GB" sz="2200" kern="100" dirty="0">
                <a:effectLst/>
                <a:latin typeface="Arial" panose="020B0604020202020204" pitchFamily="34" charset="0"/>
                <a:ea typeface="Calibri" panose="020F0502020204030204" pitchFamily="34" charset="0"/>
                <a:cs typeface="Arial" panose="020B0604020202020204" pitchFamily="34" charset="0"/>
              </a:rPr>
              <a:t>, C. D.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Larcker</a:t>
            </a:r>
            <a:r>
              <a:rPr lang="en-GB" sz="2200" kern="100" dirty="0">
                <a:effectLst/>
                <a:latin typeface="Arial" panose="020B0604020202020204" pitchFamily="34" charset="0"/>
                <a:ea typeface="Calibri" panose="020F0502020204030204" pitchFamily="34" charset="0"/>
                <a:cs typeface="Arial" panose="020B0604020202020204" pitchFamily="34" charset="0"/>
              </a:rPr>
              <a:t>, D. F. (2001). Assessing empirical research in managerial accounting: a value-based management perspective. Journal of Accounting and Economics, 32(1-3), pp. 349-410.</a:t>
            </a:r>
          </a:p>
          <a:p>
            <a:pPr marL="0" indent="0">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
        <p:nvSpPr>
          <p:cNvPr id="4" name="Slide Number Placeholder 3">
            <a:extLst>
              <a:ext uri="{FF2B5EF4-FFF2-40B4-BE49-F238E27FC236}">
                <a16:creationId xmlns:a16="http://schemas.microsoft.com/office/drawing/2014/main" id="{D623B73C-EC77-BB49-EC77-78680B1F19AD}"/>
              </a:ext>
            </a:extLst>
          </p:cNvPr>
          <p:cNvSpPr>
            <a:spLocks noGrp="1"/>
          </p:cNvSpPr>
          <p:nvPr>
            <p:ph type="sldNum" sz="quarter" idx="12"/>
          </p:nvPr>
        </p:nvSpPr>
        <p:spPr/>
        <p:txBody>
          <a:bodyPr/>
          <a:lstStyle/>
          <a:p>
            <a:fld id="{C01389E6-C847-4AD0-B56D-D205B2EAB1EE}" type="slidenum">
              <a:rPr lang="en-US" smtClean="0"/>
              <a:t>24</a:t>
            </a:fld>
            <a:endParaRPr lang="en-US"/>
          </a:p>
        </p:txBody>
      </p:sp>
    </p:spTree>
    <p:extLst>
      <p:ext uri="{BB962C8B-B14F-4D97-AF65-F5344CB8AC3E}">
        <p14:creationId xmlns:p14="http://schemas.microsoft.com/office/powerpoint/2010/main" val="2089164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D2A472-A593-5203-27F8-190600EFA1B3}"/>
              </a:ext>
            </a:extLst>
          </p:cNvPr>
          <p:cNvSpPr>
            <a:spLocks noGrp="1"/>
          </p:cNvSpPr>
          <p:nvPr>
            <p:ph idx="1"/>
          </p:nvPr>
        </p:nvSpPr>
        <p:spPr>
          <a:xfrm>
            <a:off x="119921" y="359764"/>
            <a:ext cx="11887200" cy="5996586"/>
          </a:xfrm>
        </p:spPr>
        <p:txBody>
          <a:bodyPr>
            <a:normAutofit fontScale="92500"/>
          </a:bodyPr>
          <a:lstStyle/>
          <a:p>
            <a:pPr marL="0" indent="0">
              <a:lnSpc>
                <a:spcPct val="150000"/>
              </a:lnSpc>
              <a:buNone/>
            </a:pPr>
            <a:r>
              <a:rPr lang="en-US" sz="2000" dirty="0">
                <a:latin typeface="Arial" panose="020B0604020202020204" pitchFamily="34" charset="0"/>
                <a:cs typeface="Arial" panose="020B0604020202020204" pitchFamily="34" charset="0"/>
              </a:rPr>
              <a:t>Joseph, J. and Gaba, V., 2020. Organizational structure, information processing, and decision-making: A retrospective and road map for research. Academy of Management Annals, 14(1), pp.267-302.</a:t>
            </a:r>
          </a:p>
          <a:p>
            <a:pPr marL="0" indent="0">
              <a:lnSpc>
                <a:spcPct val="150000"/>
              </a:lnSpc>
              <a:buNone/>
            </a:pPr>
            <a:r>
              <a:rPr lang="en-US" sz="2000" dirty="0">
                <a:latin typeface="Arial" panose="020B0604020202020204" pitchFamily="34" charset="0"/>
                <a:cs typeface="Arial" panose="020B0604020202020204" pitchFamily="34" charset="0"/>
              </a:rPr>
              <a:t>Kozlowski, S. W. J. and Bell, B. S. (2003). Work groups and teams in organizations. In: W. C. Borman, D. R. </a:t>
            </a:r>
            <a:r>
              <a:rPr lang="en-US" sz="2000" dirty="0" err="1">
                <a:latin typeface="Arial" panose="020B0604020202020204" pitchFamily="34" charset="0"/>
                <a:cs typeface="Arial" panose="020B0604020202020204" pitchFamily="34" charset="0"/>
              </a:rPr>
              <a:t>Ilgen</a:t>
            </a:r>
            <a:r>
              <a:rPr lang="en-US" sz="2000" dirty="0">
                <a:latin typeface="Arial" panose="020B0604020202020204" pitchFamily="34" charset="0"/>
                <a:cs typeface="Arial" panose="020B0604020202020204" pitchFamily="34" charset="0"/>
              </a:rPr>
              <a:t>, and R. J. </a:t>
            </a:r>
            <a:r>
              <a:rPr lang="en-US" sz="2000" dirty="0" err="1">
                <a:latin typeface="Arial" panose="020B0604020202020204" pitchFamily="34" charset="0"/>
                <a:cs typeface="Arial" panose="020B0604020202020204" pitchFamily="34" charset="0"/>
              </a:rPr>
              <a:t>Klimoski</a:t>
            </a:r>
            <a:r>
              <a:rPr lang="en-US" sz="2000" dirty="0">
                <a:latin typeface="Arial" panose="020B0604020202020204" pitchFamily="34" charset="0"/>
                <a:cs typeface="Arial" panose="020B0604020202020204" pitchFamily="34" charset="0"/>
              </a:rPr>
              <a:t>, eds. Handbook of psychology: Industrial and organizational psychology. Vol. 12. Wiley, pp. 333-375.</a:t>
            </a:r>
          </a:p>
          <a:p>
            <a:pPr marL="0" indent="0">
              <a:lnSpc>
                <a:spcPct val="150000"/>
              </a:lnSpc>
              <a:buNone/>
            </a:pPr>
            <a:r>
              <a:rPr lang="en-US" sz="2000" dirty="0">
                <a:latin typeface="Arial" panose="020B0604020202020204" pitchFamily="34" charset="0"/>
                <a:cs typeface="Arial" panose="020B0604020202020204" pitchFamily="34" charset="0"/>
              </a:rPr>
              <a:t>Mayer, J. D., Salovey, P., and Caruso, D. R. (2004). Emotional intelligence: Theory, findings, and implications. Psychological Inquiry, 15(3), pp. 197-215.</a:t>
            </a:r>
          </a:p>
          <a:p>
            <a:pPr marL="0" indent="0">
              <a:lnSpc>
                <a:spcPct val="150000"/>
              </a:lnSpc>
              <a:buNone/>
            </a:pPr>
            <a:r>
              <a:rPr lang="en-US" sz="2000" dirty="0">
                <a:latin typeface="Arial" panose="020B0604020202020204" pitchFamily="34" charset="0"/>
                <a:cs typeface="Arial" panose="020B0604020202020204" pitchFamily="34" charset="0"/>
              </a:rPr>
              <a:t>Mentzer, J. T. et al. (2001). Defining supply chain management. Journal of Business Logistics, 22(2), pp. 1-25.</a:t>
            </a:r>
          </a:p>
          <a:p>
            <a:pPr marL="0" indent="0">
              <a:lnSpc>
                <a:spcPct val="150000"/>
              </a:lnSpc>
              <a:buNone/>
            </a:pPr>
            <a:r>
              <a:rPr lang="en-US" sz="2000" dirty="0">
                <a:latin typeface="Arial" panose="020B0604020202020204" pitchFamily="34" charset="0"/>
                <a:cs typeface="Arial" panose="020B0604020202020204" pitchFamily="34" charset="0"/>
              </a:rPr>
              <a:t>Mullins, L., (2006) “Essentials of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Prentice Hall, </a:t>
            </a:r>
          </a:p>
          <a:p>
            <a:pPr marL="0" indent="0">
              <a:lnSpc>
                <a:spcPct val="150000"/>
              </a:lnSpc>
              <a:buNone/>
            </a:pPr>
            <a:r>
              <a:rPr lang="en-US" sz="2000" dirty="0">
                <a:latin typeface="Arial" panose="020B0604020202020204" pitchFamily="34" charset="0"/>
                <a:cs typeface="Arial" panose="020B0604020202020204" pitchFamily="34" charset="0"/>
              </a:rPr>
              <a:t>Mullins, L. &amp; Mclean, J., (2019)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in the Workplace”, Pearson Education, available at: https://</a:t>
            </a:r>
            <a:r>
              <a:rPr lang="en-US" sz="2000" dirty="0" err="1">
                <a:latin typeface="Arial" panose="020B0604020202020204" pitchFamily="34" charset="0"/>
                <a:cs typeface="Arial" panose="020B0604020202020204" pitchFamily="34" charset="0"/>
              </a:rPr>
              <a:t>ebookcentral.proquest.com</a:t>
            </a:r>
            <a:r>
              <a:rPr lang="en-US" sz="2000" dirty="0">
                <a:latin typeface="Arial" panose="020B0604020202020204" pitchFamily="34" charset="0"/>
                <a:cs typeface="Arial" panose="020B0604020202020204" pitchFamily="34" charset="0"/>
              </a:rPr>
              <a:t>/lib/trinity/</a:t>
            </a:r>
            <a:r>
              <a:rPr lang="en-US" sz="2000" dirty="0" err="1">
                <a:latin typeface="Arial" panose="020B0604020202020204" pitchFamily="34" charset="0"/>
                <a:cs typeface="Arial" panose="020B0604020202020204" pitchFamily="34" charset="0"/>
              </a:rPr>
              <a:t>reader.action?docID</a:t>
            </a:r>
            <a:r>
              <a:rPr lang="en-US" sz="2000" dirty="0">
                <a:latin typeface="Arial" panose="020B0604020202020204" pitchFamily="34" charset="0"/>
                <a:cs typeface="Arial" panose="020B0604020202020204" pitchFamily="34" charset="0"/>
              </a:rPr>
              <a:t>=5830196 (accessed on 10/11/2023) </a:t>
            </a:r>
          </a:p>
          <a:p>
            <a:pPr marL="0" indent="0">
              <a:lnSpc>
                <a:spcPct val="150000"/>
              </a:lnSpc>
              <a:buNone/>
            </a:pPr>
            <a:endParaRPr lang="en-US" sz="2000" dirty="0">
              <a:latin typeface="Arial" panose="020B0604020202020204" pitchFamily="34" charset="0"/>
              <a:cs typeface="Arial" panose="020B0604020202020204" pitchFamily="34" charset="0"/>
            </a:endParaRPr>
          </a:p>
          <a:p>
            <a:pPr marL="0" indent="0">
              <a:lnSpc>
                <a:spcPct val="150000"/>
              </a:lnSpc>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BA3AAE2-2DBC-B98C-E8FA-84BF27300013}"/>
              </a:ext>
            </a:extLst>
          </p:cNvPr>
          <p:cNvSpPr>
            <a:spLocks noGrp="1"/>
          </p:cNvSpPr>
          <p:nvPr>
            <p:ph type="sldNum" sz="quarter" idx="12"/>
          </p:nvPr>
        </p:nvSpPr>
        <p:spPr/>
        <p:txBody>
          <a:bodyPr/>
          <a:lstStyle/>
          <a:p>
            <a:fld id="{C01389E6-C847-4AD0-B56D-D205B2EAB1EE}" type="slidenum">
              <a:rPr lang="en-US" smtClean="0"/>
              <a:t>25</a:t>
            </a:fld>
            <a:endParaRPr lang="en-US"/>
          </a:p>
        </p:txBody>
      </p:sp>
    </p:spTree>
    <p:extLst>
      <p:ext uri="{BB962C8B-B14F-4D97-AF65-F5344CB8AC3E}">
        <p14:creationId xmlns:p14="http://schemas.microsoft.com/office/powerpoint/2010/main" val="1006792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A408A8-3833-C529-94B0-7F2FB1707B4B}"/>
              </a:ext>
            </a:extLst>
          </p:cNvPr>
          <p:cNvSpPr>
            <a:spLocks noGrp="1"/>
          </p:cNvSpPr>
          <p:nvPr>
            <p:ph idx="1"/>
          </p:nvPr>
        </p:nvSpPr>
        <p:spPr>
          <a:xfrm>
            <a:off x="0" y="404734"/>
            <a:ext cx="12192000" cy="6130977"/>
          </a:xfrm>
        </p:spPr>
        <p:txBody>
          <a:bodyPr/>
          <a:lstStyle/>
          <a:p>
            <a:pPr marL="0" indent="0">
              <a:lnSpc>
                <a:spcPct val="150000"/>
              </a:lnSpc>
              <a:buNone/>
            </a:pPr>
            <a:r>
              <a:rPr lang="en-US" sz="2000" dirty="0">
                <a:latin typeface="Arial" panose="020B0604020202020204" pitchFamily="34" charset="0"/>
                <a:cs typeface="Arial" panose="020B0604020202020204" pitchFamily="34" charset="0"/>
              </a:rPr>
              <a:t>Porter, M. E. (1996). What is strategy? Harvard Business Review, 74(6), pp. 61-78.</a:t>
            </a:r>
          </a:p>
          <a:p>
            <a:pPr marL="0" indent="0">
              <a:lnSpc>
                <a:spcPct val="150000"/>
              </a:lnSpc>
              <a:buNone/>
            </a:pPr>
            <a:r>
              <a:rPr lang="en-US" sz="2000" dirty="0">
                <a:latin typeface="Arial" panose="020B0604020202020204" pitchFamily="34" charset="0"/>
                <a:cs typeface="Arial" panose="020B0604020202020204" pitchFamily="34" charset="0"/>
              </a:rPr>
              <a:t>Provost, F. and Fawcett, T. (2013). Data Science for Business: What you need to know about data mining and data-analytic thinking. O'Reilly Media, Inc.</a:t>
            </a:r>
          </a:p>
          <a:p>
            <a:pPr marL="0" indent="0">
              <a:lnSpc>
                <a:spcPct val="150000"/>
              </a:lnSpc>
              <a:buNone/>
            </a:pPr>
            <a:r>
              <a:rPr lang="en-US" sz="2000" dirty="0">
                <a:latin typeface="Arial" panose="020B0604020202020204" pitchFamily="34" charset="0"/>
                <a:cs typeface="Arial" panose="020B0604020202020204" pitchFamily="34" charset="0"/>
              </a:rPr>
              <a:t>Rahman, M., 2023. Competitors of Tesco. [Online]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Available at: https://</a:t>
            </a:r>
            <a:r>
              <a:rPr lang="en-US" sz="2000" dirty="0" err="1">
                <a:latin typeface="Arial" panose="020B0604020202020204" pitchFamily="34" charset="0"/>
                <a:cs typeface="Arial" panose="020B0604020202020204" pitchFamily="34" charset="0"/>
              </a:rPr>
              <a:t>www.howandwhat.net</a:t>
            </a:r>
            <a:r>
              <a:rPr lang="en-US" sz="2000" dirty="0">
                <a:latin typeface="Arial" panose="020B0604020202020204" pitchFamily="34" charset="0"/>
                <a:cs typeface="Arial" panose="020B0604020202020204" pitchFamily="34" charset="0"/>
              </a:rPr>
              <a:t>/competitors-</a:t>
            </a:r>
            <a:r>
              <a:rPr lang="en-US" sz="2000" dirty="0" err="1">
                <a:latin typeface="Arial" panose="020B0604020202020204" pitchFamily="34" charset="0"/>
                <a:cs typeface="Arial" panose="020B0604020202020204" pitchFamily="34" charset="0"/>
              </a:rPr>
              <a:t>tesco</a:t>
            </a: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tesco</a:t>
            </a:r>
            <a:r>
              <a:rPr lang="en-US" sz="2000" dirty="0">
                <a:latin typeface="Arial" panose="020B0604020202020204" pitchFamily="34" charset="0"/>
                <a:cs typeface="Arial" panose="020B0604020202020204" pitchFamily="34" charset="0"/>
              </a:rPr>
              <a:t>-competitors/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[Accessed 10 11 2023].</a:t>
            </a:r>
          </a:p>
          <a:p>
            <a:pPr marL="0" indent="0">
              <a:lnSpc>
                <a:spcPct val="150000"/>
              </a:lnSpc>
              <a:buNone/>
            </a:pPr>
            <a:r>
              <a:rPr lang="en-US" sz="2000" dirty="0">
                <a:latin typeface="Arial" panose="020B0604020202020204" pitchFamily="34" charset="0"/>
                <a:cs typeface="Arial" panose="020B0604020202020204" pitchFamily="34" charset="0"/>
              </a:rPr>
              <a:t>Riggio, R. (2017) “Introduction to Industrial/Organizational Psychology”, 7th Ed., New York, Routledge </a:t>
            </a:r>
          </a:p>
          <a:p>
            <a:pPr marL="0" indent="0">
              <a:lnSpc>
                <a:spcPct val="150000"/>
              </a:lnSpc>
              <a:buNone/>
            </a:pPr>
            <a:r>
              <a:rPr lang="en-US" sz="2000" dirty="0">
                <a:latin typeface="Arial" panose="020B0604020202020204" pitchFamily="34" charset="0"/>
                <a:cs typeface="Arial" panose="020B0604020202020204" pitchFamily="34" charset="0"/>
              </a:rPr>
              <a:t>Statista, 2023. Annual revenue of Tesco Group in the United Kingdom (UK) and the Republic of Ireland from financial year 2015 to 2023. [Online]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Available at: https://</a:t>
            </a:r>
            <a:r>
              <a:rPr lang="en-US" sz="2000" dirty="0" err="1">
                <a:latin typeface="Arial" panose="020B0604020202020204" pitchFamily="34" charset="0"/>
                <a:cs typeface="Arial" panose="020B0604020202020204" pitchFamily="34" charset="0"/>
              </a:rPr>
              <a:t>www.statista.com</a:t>
            </a:r>
            <a:r>
              <a:rPr lang="en-US" sz="2000" dirty="0">
                <a:latin typeface="Arial" panose="020B0604020202020204" pitchFamily="34" charset="0"/>
                <a:cs typeface="Arial" panose="020B0604020202020204" pitchFamily="34" charset="0"/>
              </a:rPr>
              <a:t>/statistics/490931/</a:t>
            </a:r>
            <a:r>
              <a:rPr lang="en-US" sz="2000" dirty="0" err="1">
                <a:latin typeface="Arial" panose="020B0604020202020204" pitchFamily="34" charset="0"/>
                <a:cs typeface="Arial" panose="020B0604020202020204" pitchFamily="34" charset="0"/>
              </a:rPr>
              <a:t>tesco</a:t>
            </a:r>
            <a:r>
              <a:rPr lang="en-US" sz="2000" dirty="0">
                <a:latin typeface="Arial" panose="020B0604020202020204" pitchFamily="34" charset="0"/>
                <a:cs typeface="Arial" panose="020B0604020202020204" pitchFamily="34" charset="0"/>
              </a:rPr>
              <a:t>-group-finance-revenue-united-kingdom-</a:t>
            </a:r>
            <a:r>
              <a:rPr lang="en-US" sz="2000" dirty="0" err="1">
                <a:latin typeface="Arial" panose="020B0604020202020204" pitchFamily="34" charset="0"/>
                <a:cs typeface="Arial" panose="020B0604020202020204" pitchFamily="34" charset="0"/>
              </a:rPr>
              <a:t>uk</a:t>
            </a:r>
            <a:r>
              <a:rPr lang="en-US" sz="2000" dirty="0">
                <a:latin typeface="Arial" panose="020B0604020202020204" pitchFamily="34" charset="0"/>
                <a:cs typeface="Arial" panose="020B0604020202020204" pitchFamily="34" charset="0"/>
              </a:rPr>
              <a: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[Accessed 10 11 2023].</a:t>
            </a:r>
          </a:p>
          <a:p>
            <a:pPr marL="0" indent="0">
              <a:lnSpc>
                <a:spcPct val="150000"/>
              </a:lnSpc>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578D9D1-069E-F3C9-2789-E5D131023D85}"/>
              </a:ext>
            </a:extLst>
          </p:cNvPr>
          <p:cNvSpPr>
            <a:spLocks noGrp="1"/>
          </p:cNvSpPr>
          <p:nvPr>
            <p:ph type="sldNum" sz="quarter" idx="12"/>
          </p:nvPr>
        </p:nvSpPr>
        <p:spPr/>
        <p:txBody>
          <a:bodyPr/>
          <a:lstStyle/>
          <a:p>
            <a:fld id="{C01389E6-C847-4AD0-B56D-D205B2EAB1EE}" type="slidenum">
              <a:rPr lang="en-US" smtClean="0"/>
              <a:t>26</a:t>
            </a:fld>
            <a:endParaRPr lang="en-US"/>
          </a:p>
        </p:txBody>
      </p:sp>
    </p:spTree>
    <p:extLst>
      <p:ext uri="{BB962C8B-B14F-4D97-AF65-F5344CB8AC3E}">
        <p14:creationId xmlns:p14="http://schemas.microsoft.com/office/powerpoint/2010/main" val="913086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rgbClr val="0070C0"/>
            </a:gs>
            <a:gs pos="34000">
              <a:schemeClr val="accent1">
                <a:lumMod val="45000"/>
                <a:lumOff val="55000"/>
              </a:schemeClr>
            </a:gs>
            <a:gs pos="72000">
              <a:schemeClr val="accent1">
                <a:lumMod val="45000"/>
                <a:lumOff val="55000"/>
              </a:schemeClr>
            </a:gs>
            <a:gs pos="94000">
              <a:schemeClr val="accent6">
                <a:lumMod val="60000"/>
                <a:lumOff val="40000"/>
              </a:schemeClr>
            </a:gs>
          </a:gsLst>
          <a:lin ang="5400000" scaled="1"/>
        </a:gra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89C033-FA8E-7459-F5C7-315ED80C6B53}"/>
              </a:ext>
            </a:extLst>
          </p:cNvPr>
          <p:cNvSpPr>
            <a:spLocks noGrp="1"/>
          </p:cNvSpPr>
          <p:nvPr>
            <p:ph type="sldNum" sz="quarter" idx="12"/>
          </p:nvPr>
        </p:nvSpPr>
        <p:spPr/>
        <p:txBody>
          <a:bodyPr/>
          <a:lstStyle/>
          <a:p>
            <a:fld id="{C01389E6-C847-4AD0-B56D-D205B2EAB1EE}" type="slidenum">
              <a:rPr lang="en-US" smtClean="0"/>
              <a:t>27</a:t>
            </a:fld>
            <a:endParaRPr lang="en-US"/>
          </a:p>
        </p:txBody>
      </p:sp>
      <p:sp>
        <p:nvSpPr>
          <p:cNvPr id="6" name="Title 1">
            <a:extLst>
              <a:ext uri="{FF2B5EF4-FFF2-40B4-BE49-F238E27FC236}">
                <a16:creationId xmlns:a16="http://schemas.microsoft.com/office/drawing/2014/main" id="{508693BA-9247-112E-0092-78334AFE1494}"/>
              </a:ext>
            </a:extLst>
          </p:cNvPr>
          <p:cNvSpPr>
            <a:spLocks noGrp="1"/>
          </p:cNvSpPr>
          <p:nvPr>
            <p:ph idx="1"/>
          </p:nvPr>
        </p:nvSpPr>
        <p:spPr>
          <a:xfrm>
            <a:off x="195263" y="300038"/>
            <a:ext cx="11812587" cy="6205537"/>
          </a:xfrm>
        </p:spPr>
        <p:txBody>
          <a:bodyPr>
            <a:normAutofit fontScale="92500" lnSpcReduction="10000"/>
          </a:bodyPr>
          <a:lstStyle/>
          <a:p>
            <a:pPr marL="0" indent="0">
              <a:lnSpc>
                <a:spcPct val="150000"/>
              </a:lnSpc>
              <a:buNone/>
            </a:pPr>
            <a:r>
              <a:rPr lang="en-US" sz="2000" dirty="0">
                <a:latin typeface="Arial" panose="020B0604020202020204" pitchFamily="34" charset="0"/>
                <a:cs typeface="Arial" panose="020B0604020202020204" pitchFamily="34" charset="0"/>
              </a:rPr>
              <a:t>TESCO PLC, 2023. Our history. [Online]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Available at: https://</a:t>
            </a:r>
            <a:r>
              <a:rPr lang="en-US" sz="2000" dirty="0" err="1">
                <a:latin typeface="Arial" panose="020B0604020202020204" pitchFamily="34" charset="0"/>
                <a:cs typeface="Arial" panose="020B0604020202020204" pitchFamily="34" charset="0"/>
              </a:rPr>
              <a:t>www.tescoplc.com</a:t>
            </a:r>
            <a:r>
              <a:rPr lang="en-US" sz="2000" dirty="0">
                <a:latin typeface="Arial" panose="020B0604020202020204" pitchFamily="34" charset="0"/>
                <a:cs typeface="Arial" panose="020B0604020202020204" pitchFamily="34" charset="0"/>
              </a:rPr>
              <a:t>/about/our-history/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[Accessed 10 11 2023].</a:t>
            </a:r>
          </a:p>
          <a:p>
            <a:pPr marL="0" indent="0">
              <a:lnSpc>
                <a:spcPct val="150000"/>
              </a:lnSpc>
              <a:buNone/>
            </a:pPr>
            <a:r>
              <a:rPr lang="en-US" sz="2000" dirty="0">
                <a:latin typeface="Arial" panose="020B0604020202020204" pitchFamily="34" charset="0"/>
                <a:cs typeface="Arial" panose="020B0604020202020204" pitchFamily="34" charset="0"/>
              </a:rPr>
              <a:t>Tesco, (2023), online source, available at: https://</a:t>
            </a:r>
            <a:r>
              <a:rPr lang="en-US" sz="2000" dirty="0" err="1">
                <a:latin typeface="Arial" panose="020B0604020202020204" pitchFamily="34" charset="0"/>
                <a:cs typeface="Arial" panose="020B0604020202020204" pitchFamily="34" charset="0"/>
              </a:rPr>
              <a:t>www.tescoplc.com</a:t>
            </a:r>
            <a:r>
              <a:rPr lang="en-US" sz="2000" dirty="0">
                <a:latin typeface="Arial" panose="020B0604020202020204" pitchFamily="34" charset="0"/>
                <a:cs typeface="Arial" panose="020B0604020202020204" pitchFamily="34" charset="0"/>
              </a:rPr>
              <a:t>/media/1zibq13k/job-creation-skills-and-reward-factsheet-2023.pdf (accessed on 10/11/2023)  </a:t>
            </a:r>
          </a:p>
          <a:p>
            <a:pPr marL="0" indent="0">
              <a:lnSpc>
                <a:spcPct val="150000"/>
              </a:lnSpc>
              <a:buNone/>
            </a:pPr>
            <a:r>
              <a:rPr lang="en-US" sz="2000" dirty="0">
                <a:latin typeface="Arial" panose="020B0604020202020204" pitchFamily="34" charset="0"/>
                <a:cs typeface="Arial" panose="020B0604020202020204" pitchFamily="34" charset="0"/>
              </a:rPr>
              <a:t>Tesco, (2017) “A robust and systematic review”, online source, available at: https://</a:t>
            </a:r>
            <a:r>
              <a:rPr lang="en-US" sz="2000" dirty="0" err="1">
                <a:latin typeface="Arial" panose="020B0604020202020204" pitchFamily="34" charset="0"/>
                <a:cs typeface="Arial" panose="020B0604020202020204" pitchFamily="34" charset="0"/>
              </a:rPr>
              <a:t>www.tescoplc.com</a:t>
            </a:r>
            <a:r>
              <a:rPr lang="en-US" sz="2000" dirty="0">
                <a:latin typeface="Arial" panose="020B0604020202020204" pitchFamily="34" charset="0"/>
                <a:cs typeface="Arial" panose="020B0604020202020204" pitchFamily="34" charset="0"/>
              </a:rPr>
              <a:t>/media/392344/tesco_ar17_principal-risks-and-uncertainties.pdf (accessed on 11/11/2023) </a:t>
            </a:r>
          </a:p>
          <a:p>
            <a:pPr marL="0" indent="0">
              <a:lnSpc>
                <a:spcPct val="150000"/>
              </a:lnSpc>
              <a:buNone/>
            </a:pPr>
            <a:r>
              <a:rPr lang="en-US" sz="2000" dirty="0">
                <a:latin typeface="Arial" panose="020B0604020202020204" pitchFamily="34" charset="0"/>
                <a:cs typeface="Arial" panose="020B0604020202020204" pitchFamily="34" charset="0"/>
              </a:rPr>
              <a:t>Wadai, A.C. and Kanwal, S., 2019. Employee participation in organizational change: A case of Tesco PLC. International Journal of Financial, Accounting, and Management, 1(2), pp.91-99.</a:t>
            </a:r>
          </a:p>
          <a:p>
            <a:pPr marL="0" indent="0">
              <a:lnSpc>
                <a:spcPct val="150000"/>
              </a:lnSpc>
              <a:buNone/>
            </a:pPr>
            <a:r>
              <a:rPr lang="en-US" sz="2000" dirty="0">
                <a:latin typeface="Arial" panose="020B0604020202020204" pitchFamily="34" charset="0"/>
                <a:cs typeface="Arial" panose="020B0604020202020204" pitchFamily="34" charset="0"/>
              </a:rPr>
              <a:t>Yukl, G. (2012). Effective leadership behavior: What we know and what questions need more attention. Academy of Management Perspectives, 26(4), pp. 66-85.</a:t>
            </a:r>
          </a:p>
          <a:p>
            <a:pPr marL="0" indent="0">
              <a:lnSpc>
                <a:spcPct val="150000"/>
              </a:lnSpc>
              <a:buNone/>
            </a:pPr>
            <a:r>
              <a:rPr lang="en-US" sz="2000" dirty="0">
                <a:latin typeface="Arial" panose="020B0604020202020204" pitchFamily="34" charset="0"/>
                <a:cs typeface="Arial" panose="020B0604020202020204" pitchFamily="34" charset="0"/>
              </a:rPr>
              <a:t>Yun and </a:t>
            </a:r>
            <a:r>
              <a:rPr lang="en-US" sz="2000" dirty="0" err="1">
                <a:latin typeface="Arial" panose="020B0604020202020204" pitchFamily="34" charset="0"/>
                <a:cs typeface="Arial" panose="020B0604020202020204" pitchFamily="34" charset="0"/>
              </a:rPr>
              <a:t>et.al</a:t>
            </a:r>
            <a:r>
              <a:rPr lang="en-US" sz="2000" dirty="0">
                <a:latin typeface="Arial" panose="020B0604020202020204" pitchFamily="34" charset="0"/>
                <a:cs typeface="Arial" panose="020B0604020202020204" pitchFamily="34" charset="0"/>
              </a:rPr>
              <a:t>, 2020. The culture for open innovation dynamics. Sustainability, 12(12), p.5076.</a:t>
            </a:r>
          </a:p>
          <a:p>
            <a:pPr marL="0" indent="0">
              <a:lnSpc>
                <a:spcPct val="150000"/>
              </a:lnSpc>
              <a:buNone/>
            </a:pPr>
            <a:endParaRPr lang="en-US" sz="2000" dirty="0">
              <a:latin typeface="Arial" panose="020B0604020202020204" pitchFamily="34" charset="0"/>
              <a:cs typeface="Arial" panose="020B0604020202020204" pitchFamily="34" charset="0"/>
            </a:endParaRPr>
          </a:p>
          <a:p>
            <a:pPr marL="0" indent="0">
              <a:lnSpc>
                <a:spcPct val="150000"/>
              </a:lnSpc>
              <a:buNone/>
            </a:pPr>
            <a:endParaRPr lang="en-US" sz="2000" dirty="0">
              <a:latin typeface="Arial" panose="020B060402020202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4653943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7239</TotalTime>
  <Words>3105</Words>
  <Application>Microsoft Office PowerPoint</Application>
  <PresentationFormat>Widescreen</PresentationFormat>
  <Paragraphs>226</Paragraphs>
  <Slides>27</Slides>
  <Notes>4</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Introducing the modern workplace</vt:lpstr>
      <vt:lpstr>Table of contents</vt:lpstr>
      <vt:lpstr>Tesco Plc – Brief History</vt:lpstr>
      <vt:lpstr>PowerPoint Presentation</vt:lpstr>
      <vt:lpstr>Tesco’s performance</vt:lpstr>
      <vt:lpstr>Concept of organizational structure</vt:lpstr>
      <vt:lpstr>Organizational structure at Tesco </vt:lpstr>
      <vt:lpstr>PowerPoint Presentation</vt:lpstr>
      <vt:lpstr>Advantages of using hierarchical structure for Tesco</vt:lpstr>
      <vt:lpstr>Relationship between organizational structure and Tesco performance </vt:lpstr>
      <vt:lpstr>Tasks of a Tesco Plc Manager</vt:lpstr>
      <vt:lpstr>Hard Skills for Tesco Plc Managers</vt:lpstr>
      <vt:lpstr>Soft Skills for Tesco Plc Managers</vt:lpstr>
      <vt:lpstr>Continue</vt:lpstr>
      <vt:lpstr>PowerPoint Presentation</vt:lpstr>
      <vt:lpstr>Behavioral Theories</vt:lpstr>
      <vt:lpstr>Trait Theories </vt:lpstr>
      <vt:lpstr>Contingency Theories </vt:lpstr>
      <vt:lpstr> FACTORS INFLUENCING THE TEAM BEHAVIOUR AT TESCO </vt:lpstr>
      <vt:lpstr>INTERNAL FACTORS INFLUENCING INDIVIDUAL AND TEAM BEHAVIOUR AT TESCO</vt:lpstr>
      <vt:lpstr>EXTERNAL FACTORS INFLUENCING INDIVIDUAL AND TEAM BEHAVIOUR AT TESCO</vt:lpstr>
      <vt:lpstr>MOTIVATIONAL THEORY USED BY TESCO </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Proletina Valcheva Petkova (2233645)</dc:creator>
  <cp:lastModifiedBy>Proletina Valcheva Petkova (2233645)</cp:lastModifiedBy>
  <cp:revision>5</cp:revision>
  <dcterms:created xsi:type="dcterms:W3CDTF">2023-11-05T20:54:20Z</dcterms:created>
  <dcterms:modified xsi:type="dcterms:W3CDTF">2023-11-25T11:29:38Z</dcterms:modified>
</cp:coreProperties>
</file>